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306" r:id="rId4"/>
    <p:sldId id="262" r:id="rId5"/>
    <p:sldId id="263" r:id="rId6"/>
    <p:sldId id="307" r:id="rId7"/>
    <p:sldId id="265" r:id="rId8"/>
    <p:sldId id="294" r:id="rId9"/>
    <p:sldId id="308" r:id="rId10"/>
    <p:sldId id="287" r:id="rId11"/>
    <p:sldId id="314" r:id="rId12"/>
    <p:sldId id="315" r:id="rId13"/>
    <p:sldId id="316" r:id="rId14"/>
    <p:sldId id="302" r:id="rId15"/>
    <p:sldId id="309" r:id="rId16"/>
    <p:sldId id="310" r:id="rId17"/>
    <p:sldId id="312" r:id="rId18"/>
    <p:sldId id="311" r:id="rId19"/>
    <p:sldId id="313" r:id="rId2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F6A"/>
    <a:srgbClr val="23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32" y="-12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03E8-BEF6-4F8D-9F72-347801602F89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ABCE-3B3A-4B4E-845B-F3AF1C356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41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D512-E719-4176-B9D8-09186B318F0A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EE48-DE6F-439E-B6A2-495E9205C9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09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2FD3-9453-49B3-A0DB-D0ED6FF0DF60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4400406"/>
            <a:ext cx="840899" cy="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528-951D-4A57-BC62-0EE6335A06F6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3968-7835-42E4-86C4-D6A9D6663C55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F7D-8AD0-4C2C-99E1-D5CA43208441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4400406"/>
            <a:ext cx="840899" cy="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ED8-AEC7-44F8-A4E0-59E5A75DC78A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745D-0F5F-4AF1-9824-60F58F256C18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5BEE-91B9-489D-8382-7F165D404724}" type="datetime1">
              <a:rPr lang="en-GB" smtClean="0"/>
              <a:t>11/04/2018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DDC3-45FE-4B63-B586-558221576C7B}" type="datetime1">
              <a:rPr lang="en-GB" smtClean="0"/>
              <a:t>11/04/2018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1AA8-A264-40E6-AA68-0CF4DE537C38}" type="datetime1">
              <a:rPr lang="en-GB" smtClean="0"/>
              <a:t>11/04/2018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F44-B335-4532-B694-9E42651C1B43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7BA9-FAE9-40E2-B847-B534A8F1CBFD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7B09-44CA-4123-BA3D-12FF7264E2A5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inspectorate.com/index.php/papers-in-scrutiny-and-improvement-practi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ta.org.uk/sites/default/files/working_model_for_anticipatory_regulation_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441" y="771550"/>
            <a:ext cx="7772400" cy="2376264"/>
          </a:xfrm>
          <a:solidFill>
            <a:srgbClr val="232050"/>
          </a:solidFill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From enforcer to enabler:</a:t>
            </a:r>
            <a:br>
              <a:rPr lang="en-GB" sz="4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how can the regulator help improve quality?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4400406"/>
            <a:ext cx="840899" cy="5476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829" y="3507855"/>
            <a:ext cx="5976664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Karen Reid</a:t>
            </a:r>
          </a:p>
          <a:p>
            <a:pPr algn="l"/>
            <a:r>
              <a:rPr lang="en-GB" sz="2000" dirty="0" smtClean="0"/>
              <a:t>Chief Executive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2" y="4528665"/>
            <a:ext cx="157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CEKarenReid</a:t>
            </a:r>
            <a:endParaRPr lang="en-GB" dirty="0"/>
          </a:p>
        </p:txBody>
      </p:sp>
      <p:pic>
        <p:nvPicPr>
          <p:cNvPr id="1026" name="Picture 2" descr="https://encrypted-tbn0.gstatic.com/images?q=tbn:ANd9GcRiRyvSE98nv_UAGEfkN58kk0jV2aERwqEkL-h8y4comV8Lr5y5TfgArd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0" y="4604857"/>
            <a:ext cx="289268" cy="2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588" y="1512826"/>
            <a:ext cx="3078803" cy="3371504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51920" y="1512826"/>
            <a:ext cx="3805854" cy="339270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0360" y="1891566"/>
            <a:ext cx="2485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this comply with the rules?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1991" y="1909157"/>
            <a:ext cx="3138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what extent are people getting the right care to meet their needs and wishes?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261541" y="3801306"/>
            <a:ext cx="828675" cy="1095724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586" y="339503"/>
            <a:ext cx="7279564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Changing the question for inspectors</a:t>
            </a:r>
          </a:p>
        </p:txBody>
      </p:sp>
    </p:spTree>
    <p:extLst>
      <p:ext uri="{BB962C8B-B14F-4D97-AF65-F5344CB8AC3E}">
        <p14:creationId xmlns:p14="http://schemas.microsoft.com/office/powerpoint/2010/main" val="505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6456" y="339501"/>
            <a:ext cx="7279564" cy="1552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How to we develop and support inspectors to be confident in working in this way?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452" y="2139702"/>
            <a:ext cx="7355903" cy="1224136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1576" y="2194483"/>
            <a:ext cx="711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Scrutiny, done well, is an improvement activity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6456" y="339501"/>
            <a:ext cx="7499920" cy="6480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Changing perceptions and 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456" y="1203598"/>
            <a:ext cx="7499920" cy="3672408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7346" y="1275606"/>
            <a:ext cx="70057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Engaging with stakeholders</a:t>
            </a:r>
          </a:p>
          <a:p>
            <a:endParaRPr lang="en-GB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Cultural change - internal &amp; external</a:t>
            </a:r>
          </a:p>
          <a:p>
            <a:endParaRPr lang="en-GB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Competent, confident workforce</a:t>
            </a:r>
          </a:p>
          <a:p>
            <a:pPr marL="914400" lvl="1" indent="-457200">
              <a:buFontTx/>
              <a:buChar char="-"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career pathways</a:t>
            </a:r>
          </a:p>
          <a:p>
            <a:pPr marL="914400" lvl="1" indent="-457200">
              <a:buFontTx/>
              <a:buChar char="-"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and development</a:t>
            </a:r>
          </a:p>
          <a:p>
            <a:pPr marL="914400" lvl="1" indent="-457200">
              <a:buFontTx/>
              <a:buChar char="-"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supervision of practice</a:t>
            </a:r>
          </a:p>
          <a:p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456" y="1491630"/>
            <a:ext cx="7355903" cy="1656184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1576" y="1491630"/>
            <a:ext cx="711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Professional Development Award in Scrutiny and Improvement in Social Care and Social Work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456" y="339501"/>
            <a:ext cx="7499920" cy="6480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Learning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591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8" y="141288"/>
            <a:ext cx="3096466" cy="440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398" y="4659103"/>
            <a:ext cx="8244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</a:t>
            </a:r>
            <a:r>
              <a:rPr lang="en-GB" sz="1200" dirty="0" smtClean="0">
                <a:hlinkClick r:id="rId3"/>
              </a:rPr>
              <a:t>www.careinspectorate.com/index.php/papers-in-scrutiny-and-improvement-practice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530">
            <a:off x="1102392" y="1136102"/>
            <a:ext cx="7683094" cy="182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6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0550"/>
            <a:ext cx="8229600" cy="857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" y="159482"/>
            <a:ext cx="8219256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What is a sandbox?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7992888" cy="17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0550"/>
            <a:ext cx="8229600" cy="857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" y="159482"/>
            <a:ext cx="8219256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What is a sandbox?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512826"/>
            <a:ext cx="7776864" cy="770892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A care home with fewer nurses but more senior care staff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2499742"/>
            <a:ext cx="7776864" cy="770892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Changing requirements for youth care in response to refugee crisis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67544" y="3457042"/>
            <a:ext cx="7776864" cy="770892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Supporting </a:t>
            </a:r>
            <a:r>
              <a:rPr lang="en-GB" sz="2800" b="1" dirty="0" err="1" smtClean="0"/>
              <a:t>Buurtzorg</a:t>
            </a:r>
            <a:r>
              <a:rPr lang="en-GB" sz="2800" b="1" dirty="0" smtClean="0"/>
              <a:t> models in adult social care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758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" y="159482"/>
            <a:ext cx="7715200" cy="47885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600" b="1" dirty="0" smtClean="0">
                <a:solidFill>
                  <a:schemeClr val="bg1"/>
                </a:solidFill>
              </a:rPr>
              <a:t>Can we create a theoretical framework for these changes?</a:t>
            </a:r>
          </a:p>
        </p:txBody>
      </p:sp>
    </p:spTree>
    <p:extLst>
      <p:ext uri="{BB962C8B-B14F-4D97-AF65-F5344CB8AC3E}">
        <p14:creationId xmlns:p14="http://schemas.microsoft.com/office/powerpoint/2010/main" val="6175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096"/>
            <a:ext cx="8676456" cy="50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/>
              <a:t>Thank you very much. 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611562" y="4528665"/>
            <a:ext cx="157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CEKarenReid</a:t>
            </a:r>
            <a:endParaRPr lang="en-GB" dirty="0"/>
          </a:p>
        </p:txBody>
      </p:sp>
      <p:pic>
        <p:nvPicPr>
          <p:cNvPr id="5" name="Picture 2" descr="https://encrypted-tbn0.gstatic.com/images?q=tbn:ANd9GcRiRyvSE98nv_UAGEfkN58kk0jV2aERwqEkL-h8y4comV8Lr5y5TfgAr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0" y="4604857"/>
            <a:ext cx="289268" cy="2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528" y="339502"/>
            <a:ext cx="7417432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Prevailing and new theories of regulation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12128" y="1347614"/>
            <a:ext cx="7760272" cy="72008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dirty="0" smtClean="0"/>
              <a:t>Responsive regulation </a:t>
            </a:r>
            <a:r>
              <a:rPr lang="en-GB" sz="1600" dirty="0" smtClean="0"/>
              <a:t>(Braithwaite, 2011)</a:t>
            </a:r>
            <a:endParaRPr lang="en-GB" sz="1600" dirty="0"/>
          </a:p>
        </p:txBody>
      </p:sp>
      <p:sp>
        <p:nvSpPr>
          <p:cNvPr id="9" name="AutoShape 2" descr="Image result for tick"/>
          <p:cNvSpPr>
            <a:spLocks noChangeAspect="1" noChangeArrowheads="1"/>
          </p:cNvSpPr>
          <p:nvPr/>
        </p:nvSpPr>
        <p:spPr bwMode="auto">
          <a:xfrm>
            <a:off x="155575" y="-2871788"/>
            <a:ext cx="60960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2128" y="2139702"/>
            <a:ext cx="7760272" cy="72008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dirty="0" smtClean="0"/>
              <a:t>Anticipatory </a:t>
            </a:r>
            <a:r>
              <a:rPr lang="en-GB" sz="3200" dirty="0"/>
              <a:t>regulation </a:t>
            </a:r>
            <a:r>
              <a:rPr lang="en-GB" sz="1600" dirty="0" smtClean="0"/>
              <a:t>(Armstrong and Rae, 2017)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60200" y="3075806"/>
            <a:ext cx="2080240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dirty="0" smtClean="0"/>
              <a:t>Advisory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292840" y="3075806"/>
            <a:ext cx="2080240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dirty="0" smtClean="0"/>
              <a:t>Adaptive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5508104" y="3075806"/>
            <a:ext cx="2232248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dirty="0" smtClean="0"/>
              <a:t>Anticipatory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51398" y="4659103"/>
            <a:ext cx="8244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www.nesta.org.uk/sites/default/files/working_model_for_anticipatory_regulation_0.pdf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99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528" y="339502"/>
            <a:ext cx="683276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A new organisational vision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03528" y="1419622"/>
            <a:ext cx="7408832" cy="151216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Compliance</a:t>
            </a:r>
            <a:endParaRPr lang="en-GB" sz="9600" b="1" dirty="0"/>
          </a:p>
        </p:txBody>
      </p:sp>
      <p:sp>
        <p:nvSpPr>
          <p:cNvPr id="6" name="Rectangle 5"/>
          <p:cNvSpPr/>
          <p:nvPr/>
        </p:nvSpPr>
        <p:spPr>
          <a:xfrm>
            <a:off x="408132" y="3075806"/>
            <a:ext cx="7408832" cy="151216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Collaboration</a:t>
            </a:r>
            <a:endParaRPr lang="en-GB" sz="9600" b="1" dirty="0"/>
          </a:p>
        </p:txBody>
      </p:sp>
      <p:sp>
        <p:nvSpPr>
          <p:cNvPr id="9" name="AutoShape 2" descr="Image result for tick"/>
          <p:cNvSpPr>
            <a:spLocks noChangeAspect="1" noChangeArrowheads="1"/>
          </p:cNvSpPr>
          <p:nvPr/>
        </p:nvSpPr>
        <p:spPr bwMode="auto">
          <a:xfrm>
            <a:off x="155575" y="-2871788"/>
            <a:ext cx="60960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4136" y="1419875"/>
            <a:ext cx="7416824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Compliance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488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okashar\AppData\Local\Microsoft\Windows\Temporary Internet Files\Content.IE5\2H0GCU1M\len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7654"/>
            <a:ext cx="4350230" cy="32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644" y="339502"/>
            <a:ext cx="7408832" cy="151216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Compliance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17654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5644" y="339502"/>
            <a:ext cx="7408832" cy="1512168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Collaboration</a:t>
            </a:r>
            <a:endParaRPr lang="en-GB" sz="9600" b="1" dirty="0"/>
          </a:p>
        </p:txBody>
      </p:sp>
      <p:pic>
        <p:nvPicPr>
          <p:cNvPr id="6" name="Picture 5" descr="C:\Users\okashar\AppData\Local\Microsoft\Windows\Temporary Internet Files\Content.IE5\IAPWM44I\ledialog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0576"/>
            <a:ext cx="3600400" cy="27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1520" y="1003195"/>
            <a:ext cx="3639782" cy="1936405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51520" y="2939600"/>
            <a:ext cx="3639782" cy="1936405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91302" y="1007646"/>
            <a:ext cx="3639782" cy="1936405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91302" y="2939599"/>
            <a:ext cx="3639782" cy="1936405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68296" y="1240099"/>
            <a:ext cx="263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Human rights and wellbeing</a:t>
            </a:r>
            <a:endParaRPr lang="en-GB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296" y="3701112"/>
            <a:ext cx="283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Outcome 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focused</a:t>
            </a:r>
            <a:endParaRPr lang="en-GB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1302" y="1179538"/>
            <a:ext cx="340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Person-led</a:t>
            </a:r>
            <a:endParaRPr lang="en-GB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7057" y="3712977"/>
            <a:ext cx="281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Across health and social care</a:t>
            </a:r>
            <a:endParaRPr lang="en-GB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01"/>
          <a:stretch/>
        </p:blipFill>
        <p:spPr>
          <a:xfrm>
            <a:off x="2538457" y="1717939"/>
            <a:ext cx="2673001" cy="267300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79512" y="195486"/>
            <a:ext cx="7351572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New care standards in Scotland</a:t>
            </a:r>
          </a:p>
        </p:txBody>
      </p:sp>
    </p:spTree>
    <p:extLst>
      <p:ext uri="{BB962C8B-B14F-4D97-AF65-F5344CB8AC3E}">
        <p14:creationId xmlns:p14="http://schemas.microsoft.com/office/powerpoint/2010/main" val="236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575" y="195487"/>
            <a:ext cx="4249628" cy="72008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Focus on outcomes</a:t>
            </a:r>
            <a:endParaRPr lang="en-GB" sz="3200" b="1" dirty="0"/>
          </a:p>
        </p:txBody>
      </p:sp>
      <p:sp>
        <p:nvSpPr>
          <p:cNvPr id="6" name="Chevron 5"/>
          <p:cNvSpPr/>
          <p:nvPr/>
        </p:nvSpPr>
        <p:spPr>
          <a:xfrm>
            <a:off x="1785030" y="3412986"/>
            <a:ext cx="467474" cy="648072"/>
          </a:xfrm>
          <a:prstGeom prst="chevron">
            <a:avLst/>
          </a:prstGeom>
          <a:solidFill>
            <a:schemeClr val="bg1"/>
          </a:solidFill>
          <a:ln>
            <a:solidFill>
              <a:srgbClr val="23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476" y="3363838"/>
            <a:ext cx="125494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Inputs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483828" y="3363838"/>
            <a:ext cx="1585332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b="1" dirty="0" smtClean="0"/>
              <a:t>Activities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838328" y="3363838"/>
            <a:ext cx="1302608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b="1" dirty="0" smtClean="0"/>
              <a:t>Output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307148" y="3363838"/>
            <a:ext cx="1585332" cy="720080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b="1" dirty="0" smtClean="0"/>
              <a:t>Outcome</a:t>
            </a:r>
            <a:endParaRPr lang="en-GB" sz="2800" b="1" dirty="0"/>
          </a:p>
        </p:txBody>
      </p:sp>
      <p:sp>
        <p:nvSpPr>
          <p:cNvPr id="13" name="Chevron 12"/>
          <p:cNvSpPr/>
          <p:nvPr/>
        </p:nvSpPr>
        <p:spPr>
          <a:xfrm>
            <a:off x="4252171" y="3412986"/>
            <a:ext cx="467474" cy="648072"/>
          </a:xfrm>
          <a:prstGeom prst="chevron">
            <a:avLst/>
          </a:prstGeom>
          <a:solidFill>
            <a:schemeClr val="bg1"/>
          </a:solidFill>
          <a:ln>
            <a:solidFill>
              <a:srgbClr val="23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424901" y="3412986"/>
            <a:ext cx="467474" cy="648072"/>
          </a:xfrm>
          <a:prstGeom prst="chevron">
            <a:avLst/>
          </a:prstGeom>
          <a:solidFill>
            <a:schemeClr val="bg1"/>
          </a:solidFill>
          <a:ln>
            <a:solidFill>
              <a:srgbClr val="23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utoShape 2" descr="Image result for eggs and flour"/>
          <p:cNvSpPr>
            <a:spLocks noChangeAspect="1" noChangeArrowheads="1"/>
          </p:cNvSpPr>
          <p:nvPr/>
        </p:nvSpPr>
        <p:spPr bwMode="auto">
          <a:xfrm>
            <a:off x="155575" y="-2871788"/>
            <a:ext cx="90297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eggs and flour"/>
          <p:cNvSpPr>
            <a:spLocks noChangeAspect="1" noChangeArrowheads="1"/>
          </p:cNvSpPr>
          <p:nvPr/>
        </p:nvSpPr>
        <p:spPr bwMode="auto">
          <a:xfrm>
            <a:off x="307975" y="-2719388"/>
            <a:ext cx="90297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9" descr="Image result for bakin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188"/>
            <a:ext cx="2032410" cy="16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24" y="1618542"/>
            <a:ext cx="2016224" cy="15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 descr="Image result for baking ca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7" y="1556196"/>
            <a:ext cx="2049619" cy="15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Image result for happy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03" y="1011239"/>
            <a:ext cx="1688587" cy="21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0550"/>
            <a:ext cx="8229600" cy="857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" y="159482"/>
            <a:ext cx="8219256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Where does power lie?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617582"/>
            <a:ext cx="2650344" cy="54006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GB" sz="3200" b="1" dirty="0" smtClean="0"/>
              <a:t>The regulator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123728" y="3558356"/>
            <a:ext cx="2376264" cy="54006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GB" sz="3200" b="1" dirty="0" smtClean="0"/>
              <a:t>The person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436096" y="2149258"/>
            <a:ext cx="2650344" cy="54006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GB" sz="3200" b="1" dirty="0" smtClean="0"/>
              <a:t>The provider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12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0550"/>
            <a:ext cx="8229600" cy="857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" y="159482"/>
            <a:ext cx="8219256" cy="684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How do we promote innovation?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203598"/>
            <a:ext cx="3168352" cy="87612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Power relationships </a:t>
            </a:r>
            <a:endParaRPr lang="en-GB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39952" y="1203598"/>
            <a:ext cx="4099284" cy="87612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Collaborative relationships 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95536" y="2295742"/>
            <a:ext cx="3168352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dirty="0" smtClean="0"/>
              <a:t>Regulator says what to do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4139952" y="2295742"/>
            <a:ext cx="4099284" cy="636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dirty="0" smtClean="0"/>
              <a:t>Regulator identifies quality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3412300"/>
            <a:ext cx="3168352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dirty="0" smtClean="0"/>
              <a:t>Providers comply with the rules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4139952" y="3800518"/>
            <a:ext cx="4099284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dirty="0" smtClean="0"/>
              <a:t>Enforcement if needed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9952" y="3052812"/>
            <a:ext cx="4099284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800" dirty="0" smtClean="0"/>
              <a:t>Supports improvement</a:t>
            </a:r>
          </a:p>
        </p:txBody>
      </p:sp>
    </p:spTree>
    <p:extLst>
      <p:ext uri="{BB962C8B-B14F-4D97-AF65-F5344CB8AC3E}">
        <p14:creationId xmlns:p14="http://schemas.microsoft.com/office/powerpoint/2010/main" val="13827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270</Words>
  <Application>Microsoft Office PowerPoint</Application>
  <PresentationFormat>Diavoorstelling (16:9)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From enforcer to enabler: how can the regulator help improve quality?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scrutiny body which supports improvement: the experience from Scotland</dc:title>
  <dc:creator>Rami</dc:creator>
  <cp:lastModifiedBy>Mari Murel</cp:lastModifiedBy>
  <cp:revision>87</cp:revision>
  <cp:lastPrinted>2017-09-10T19:48:51Z</cp:lastPrinted>
  <dcterms:created xsi:type="dcterms:W3CDTF">2017-09-08T20:10:25Z</dcterms:created>
  <dcterms:modified xsi:type="dcterms:W3CDTF">2018-04-11T11:33:36Z</dcterms:modified>
</cp:coreProperties>
</file>