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22" r:id="rId2"/>
    <p:sldId id="421" r:id="rId3"/>
    <p:sldId id="423" r:id="rId4"/>
    <p:sldId id="262" r:id="rId5"/>
    <p:sldId id="398" r:id="rId6"/>
    <p:sldId id="419" r:id="rId7"/>
  </p:sldIdLst>
  <p:sldSz cx="9144000" cy="6858000" type="screen4x3"/>
  <p:notesSz cx="6797675" cy="987266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2698"/>
    <a:srgbClr val="FF9900"/>
    <a:srgbClr val="1F5298"/>
    <a:srgbClr val="DCC80C"/>
    <a:srgbClr val="E08E80"/>
    <a:srgbClr val="FE43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51" autoAdjust="0"/>
    <p:restoredTop sz="94494" autoAdjust="0"/>
  </p:normalViewPr>
  <p:slideViewPr>
    <p:cSldViewPr>
      <p:cViewPr>
        <p:scale>
          <a:sx n="70" d="100"/>
          <a:sy n="70" d="100"/>
        </p:scale>
        <p:origin x="-1146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982" y="-108"/>
      </p:cViewPr>
      <p:guideLst>
        <p:guide orient="horz" pos="3109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958" cy="494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28" tIns="47414" rIns="94828" bIns="47414" numCol="1" anchor="t" anchorCtr="0" compatLnSpc="1">
            <a:prstTxWarp prst="textNoShape">
              <a:avLst/>
            </a:prstTxWarp>
          </a:bodyPr>
          <a:lstStyle>
            <a:lvl1pPr defTabSz="947738">
              <a:defRPr sz="13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098" y="0"/>
            <a:ext cx="2944958" cy="494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28" tIns="47414" rIns="94828" bIns="47414" numCol="1" anchor="t" anchorCtr="0" compatLnSpc="1">
            <a:prstTxWarp prst="textNoShape">
              <a:avLst/>
            </a:prstTxWarp>
          </a:bodyPr>
          <a:lstStyle>
            <a:lvl1pPr algn="r" defTabSz="947738">
              <a:defRPr sz="13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6899"/>
            <a:ext cx="2944958" cy="494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28" tIns="47414" rIns="94828" bIns="47414" numCol="1" anchor="b" anchorCtr="0" compatLnSpc="1">
            <a:prstTxWarp prst="textNoShape">
              <a:avLst/>
            </a:prstTxWarp>
          </a:bodyPr>
          <a:lstStyle>
            <a:lvl1pPr defTabSz="947738">
              <a:defRPr sz="13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098" y="9376899"/>
            <a:ext cx="2944958" cy="494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28" tIns="47414" rIns="94828" bIns="47414" numCol="1" anchor="b" anchorCtr="0" compatLnSpc="1">
            <a:prstTxWarp prst="textNoShape">
              <a:avLst/>
            </a:prstTxWarp>
          </a:bodyPr>
          <a:lstStyle>
            <a:lvl1pPr algn="r" defTabSz="947738">
              <a:defRPr sz="1300"/>
            </a:lvl1pPr>
          </a:lstStyle>
          <a:p>
            <a:pPr>
              <a:defRPr/>
            </a:pPr>
            <a:fld id="{E98645B2-5F4B-4691-87D4-D43952A21973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6975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098" y="0"/>
            <a:ext cx="2944958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08D1F3E-C04E-4BDC-A27A-AC23220F28CE}" type="datetimeFigureOut">
              <a:rPr lang="en-GB"/>
              <a:pPr>
                <a:defRPr/>
              </a:pPr>
              <a:t>09/04/2018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606" y="4689239"/>
            <a:ext cx="5438464" cy="44429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6899"/>
            <a:ext cx="2944958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098" y="9376899"/>
            <a:ext cx="2944958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713368F-EF44-421C-870F-E1AE0590F9D3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04069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 smtClean="0"/>
          </a:p>
          <a:p>
            <a:endParaRPr lang="en-GB" altLang="en-US" smtClean="0"/>
          </a:p>
          <a:p>
            <a:r>
              <a:rPr lang="en-GB" altLang="en-US" smtClean="0"/>
              <a:t>What did you hear?</a:t>
            </a:r>
          </a:p>
          <a:p>
            <a:r>
              <a:rPr lang="en-GB" altLang="en-US" smtClean="0"/>
              <a:t>Did you need to read between the lines with Joe?</a:t>
            </a:r>
          </a:p>
          <a:p>
            <a:endParaRPr lang="en-GB" altLang="en-US" smtClean="0"/>
          </a:p>
          <a:p>
            <a:r>
              <a:rPr lang="en-GB" altLang="en-US" smtClean="0"/>
              <a:t>This is related to the role you will be doing – listening, recording and looking at other signals.  We will explore all of this over the next 2 days.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975C739-A409-43FA-A731-18E5E00E21ED}" type="slidenum">
              <a:rPr lang="en-GB" altLang="en-US" smtClean="0"/>
              <a:pPr eaLnBrk="1" hangingPunct="1"/>
              <a:t>3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805CF8D-199C-48A4-9EB1-BA5FC8B695D1}" type="slidenum">
              <a:rPr lang="en-GB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en-GB" alt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corp powerpoint presentatio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9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Title of Presentation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4005263"/>
            <a:ext cx="7775575" cy="1439862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GB" noProof="0" smtClean="0"/>
              <a:t>Speaker’s Name</a:t>
            </a:r>
          </a:p>
        </p:txBody>
      </p:sp>
    </p:spTree>
    <p:extLst>
      <p:ext uri="{BB962C8B-B14F-4D97-AF65-F5344CB8AC3E}">
        <p14:creationId xmlns:p14="http://schemas.microsoft.com/office/powerpoint/2010/main" val="1057875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993062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05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7175" y="1268413"/>
            <a:ext cx="1997075" cy="524668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1188" y="1268413"/>
            <a:ext cx="5843587" cy="5246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132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268413"/>
            <a:ext cx="7993062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11188" y="2708275"/>
            <a:ext cx="3919537" cy="3806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2708275"/>
            <a:ext cx="3921125" cy="3806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813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993062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4644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1839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993062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2708275"/>
            <a:ext cx="3919537" cy="380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2708275"/>
            <a:ext cx="3921125" cy="380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21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19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993062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925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2489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7030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99886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773238"/>
            <a:ext cx="7993062" cy="4741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pic>
        <p:nvPicPr>
          <p:cNvPr id="1027" name="Picture 17" descr="corp powerpoint presentation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9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5513" y="404813"/>
            <a:ext cx="56165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1" r:id="rId1"/>
    <p:sldLayoutId id="2147484000" r:id="rId2"/>
    <p:sldLayoutId id="2147484001" r:id="rId3"/>
    <p:sldLayoutId id="2147484002" r:id="rId4"/>
    <p:sldLayoutId id="2147484003" r:id="rId5"/>
    <p:sldLayoutId id="2147484004" r:id="rId6"/>
    <p:sldLayoutId id="2147484005" r:id="rId7"/>
    <p:sldLayoutId id="2147484006" r:id="rId8"/>
    <p:sldLayoutId id="2147484007" r:id="rId9"/>
    <p:sldLayoutId id="2147484008" r:id="rId10"/>
    <p:sldLayoutId id="2147484009" r:id="rId11"/>
    <p:sldLayoutId id="214748401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tabLst>
          <a:tab pos="4130675" algn="l"/>
        </a:tabLst>
        <a:defRPr sz="4000" b="1">
          <a:solidFill>
            <a:srgbClr val="512698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tabLst>
          <a:tab pos="4130675" algn="l"/>
        </a:tabLst>
        <a:defRPr sz="4000" b="1">
          <a:solidFill>
            <a:srgbClr val="512698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tabLst>
          <a:tab pos="4130675" algn="l"/>
        </a:tabLst>
        <a:defRPr sz="4000" b="1">
          <a:solidFill>
            <a:srgbClr val="512698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tabLst>
          <a:tab pos="4130675" algn="l"/>
        </a:tabLst>
        <a:defRPr sz="4000" b="1">
          <a:solidFill>
            <a:srgbClr val="512698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tabLst>
          <a:tab pos="4130675" algn="l"/>
        </a:tabLst>
        <a:defRPr sz="4000" b="1">
          <a:solidFill>
            <a:srgbClr val="51269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4130675" algn="l"/>
        </a:tabLst>
        <a:defRPr sz="4000">
          <a:solidFill>
            <a:schemeClr val="accent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4130675" algn="l"/>
        </a:tabLst>
        <a:defRPr sz="4000">
          <a:solidFill>
            <a:schemeClr val="accent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4130675" algn="l"/>
        </a:tabLst>
        <a:defRPr sz="4000">
          <a:solidFill>
            <a:schemeClr val="accent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4130675" algn="l"/>
        </a:tabLst>
        <a:defRPr sz="40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Char char="•"/>
        <a:defRPr sz="3200">
          <a:solidFill>
            <a:srgbClr val="512698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512698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512698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512698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512698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EPSO Risk Working Group </a:t>
            </a:r>
            <a:br>
              <a:rPr lang="en-GB" dirty="0" smtClean="0"/>
            </a:br>
            <a:r>
              <a:rPr lang="en-GB" dirty="0" smtClean="0"/>
              <a:t>Copenhagen 16 April 2018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Self-evaluation and Risk-based Approaches </a:t>
            </a:r>
          </a:p>
          <a:p>
            <a:endParaRPr lang="en-GB" dirty="0"/>
          </a:p>
          <a:p>
            <a:r>
              <a:rPr lang="en-GB" sz="2800" dirty="0" smtClean="0"/>
              <a:t>Kevin Mitchell </a:t>
            </a:r>
          </a:p>
          <a:p>
            <a:r>
              <a:rPr lang="en-GB" sz="2800" dirty="0" smtClean="0"/>
              <a:t>Executive Director of Scrutiny &amp; Assurance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43184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309067"/>
            <a:ext cx="7416824" cy="5562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8562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04813"/>
            <a:ext cx="7993062" cy="1143000"/>
          </a:xfrm>
        </p:spPr>
        <p:txBody>
          <a:bodyPr/>
          <a:lstStyle/>
          <a:p>
            <a:pPr algn="ctr" eaLnBrk="1" hangingPunct="1"/>
            <a:r>
              <a:rPr lang="en-GB" altLang="en-US" sz="3600" smtClean="0"/>
              <a:t/>
            </a:r>
            <a:br>
              <a:rPr lang="en-GB" altLang="en-US" sz="3600" smtClean="0"/>
            </a:br>
            <a:r>
              <a:rPr lang="en-GB" altLang="en-US" sz="2800" smtClean="0"/>
              <a:t>Young Inspection Volunteers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854200"/>
            <a:ext cx="8642350" cy="4454525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GB" altLang="en-US" sz="1800" b="1" dirty="0" smtClean="0"/>
              <a:t>About our Young Inspection Volunteers</a:t>
            </a:r>
          </a:p>
          <a:p>
            <a:pPr eaLnBrk="1" hangingPunct="1">
              <a:defRPr/>
            </a:pPr>
            <a:r>
              <a:rPr lang="en-GB" altLang="en-US" sz="2400" dirty="0" smtClean="0"/>
              <a:t>We have 13 Young Inspection Volunteers</a:t>
            </a:r>
          </a:p>
          <a:p>
            <a:pPr eaLnBrk="1" hangingPunct="1">
              <a:defRPr/>
            </a:pPr>
            <a:r>
              <a:rPr lang="en-GB" altLang="en-US" sz="2400" dirty="0" smtClean="0"/>
              <a:t>Aged 18 – 26 years old</a:t>
            </a:r>
          </a:p>
          <a:p>
            <a:pPr eaLnBrk="1" hangingPunct="1">
              <a:defRPr/>
            </a:pPr>
            <a:r>
              <a:rPr lang="en-GB" altLang="en-US" sz="2400" dirty="0" smtClean="0"/>
              <a:t>All have a personal experience of using care services </a:t>
            </a:r>
          </a:p>
          <a:p>
            <a:pPr eaLnBrk="1" hangingPunct="1">
              <a:defRPr/>
            </a:pPr>
            <a:r>
              <a:rPr lang="en-GB" altLang="en-US" sz="2400" dirty="0" smtClean="0"/>
              <a:t>We train a new group once or twice per year</a:t>
            </a:r>
          </a:p>
          <a:p>
            <a:pPr eaLnBrk="1" hangingPunct="1">
              <a:defRPr/>
            </a:pPr>
            <a:r>
              <a:rPr lang="en-GB" altLang="en-US" sz="2400" dirty="0" smtClean="0"/>
              <a:t>Supported to be involved in inspection</a:t>
            </a:r>
          </a:p>
          <a:p>
            <a:pPr eaLnBrk="1" hangingPunct="1">
              <a:defRPr/>
            </a:pPr>
            <a:r>
              <a:rPr lang="en-GB" altLang="en-US" sz="2400" dirty="0" smtClean="0"/>
              <a:t>Speaking with children and young people</a:t>
            </a:r>
          </a:p>
          <a:p>
            <a:pPr eaLnBrk="1" hangingPunct="1">
              <a:defRPr/>
            </a:pPr>
            <a:r>
              <a:rPr lang="en-GB" altLang="en-US" sz="2400" dirty="0" smtClean="0"/>
              <a:t>Involved in offering verbal and written feedback to Inspectors and services</a:t>
            </a:r>
          </a:p>
          <a:p>
            <a:pPr eaLnBrk="1" hangingPunct="1">
              <a:defRPr/>
            </a:pPr>
            <a:r>
              <a:rPr lang="en-GB" altLang="en-US" sz="2400" dirty="0" smtClean="0"/>
              <a:t>On-going support and development opportunities</a:t>
            </a:r>
          </a:p>
          <a:p>
            <a:pPr marL="0" indent="0" eaLnBrk="1" hangingPunct="1">
              <a:buFontTx/>
              <a:buNone/>
              <a:defRPr/>
            </a:pPr>
            <a:endParaRPr lang="en-GB" altLang="en-US" sz="1800" dirty="0" smtClean="0"/>
          </a:p>
          <a:p>
            <a:pPr eaLnBrk="1" hangingPunct="1">
              <a:defRPr/>
            </a:pPr>
            <a:endParaRPr lang="en-GB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9069865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539750" y="5203825"/>
            <a:ext cx="3455988" cy="55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FC000"/>
              </a:buClr>
              <a:buChar char="•"/>
              <a:defRPr sz="3200">
                <a:solidFill>
                  <a:srgbClr val="512698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12698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12698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12698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12698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12698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12698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12698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12698"/>
                </a:solidFill>
                <a:latin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en-US" altLang="en-US" sz="2400" dirty="0"/>
          </a:p>
        </p:txBody>
      </p:sp>
      <p:sp>
        <p:nvSpPr>
          <p:cNvPr id="3076" name="Rectangle 5"/>
          <p:cNvSpPr txBox="1">
            <a:spLocks noChangeArrowheads="1"/>
          </p:cNvSpPr>
          <p:nvPr/>
        </p:nvSpPr>
        <p:spPr bwMode="auto">
          <a:xfrm>
            <a:off x="4211638" y="4560888"/>
            <a:ext cx="3028950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FC000"/>
              </a:buClr>
              <a:buChar char="•"/>
              <a:defRPr sz="3200">
                <a:solidFill>
                  <a:srgbClr val="512698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12698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12698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12698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12698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12698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12698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12698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12698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2800" b="1" dirty="0"/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4643438" y="5203825"/>
            <a:ext cx="3455987" cy="55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FC000"/>
              </a:buClr>
              <a:buChar char="•"/>
              <a:defRPr sz="3200">
                <a:solidFill>
                  <a:srgbClr val="512698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12698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12698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12698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12698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12698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12698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12698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12698"/>
                </a:solidFill>
                <a:latin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en-US" alt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7238" y="276301"/>
            <a:ext cx="7772400" cy="1470025"/>
          </a:xfrm>
        </p:spPr>
        <p:txBody>
          <a:bodyPr/>
          <a:lstStyle/>
          <a:p>
            <a:r>
              <a:rPr lang="en-GB" sz="2400" dirty="0" smtClean="0"/>
              <a:t>Risk Based Planning Framework</a:t>
            </a:r>
            <a:endParaRPr lang="en-GB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804" y="1196752"/>
            <a:ext cx="7314287" cy="5464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907704" y="404664"/>
            <a:ext cx="6120680" cy="1296144"/>
          </a:xfrm>
        </p:spPr>
        <p:txBody>
          <a:bodyPr/>
          <a:lstStyle/>
          <a:p>
            <a:r>
              <a:rPr lang="en-GB" sz="2800" u="sng" dirty="0" smtClean="0"/>
              <a:t/>
            </a:r>
            <a:br>
              <a:rPr lang="en-GB" sz="2800" u="sng" dirty="0" smtClean="0"/>
            </a:br>
            <a:r>
              <a:rPr lang="en-GB" sz="2800" u="sng" dirty="0" smtClean="0"/>
              <a:t>Poorer </a:t>
            </a:r>
            <a:r>
              <a:rPr lang="en-GB" sz="2800" u="sng" dirty="0"/>
              <a:t>performing services 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2800" dirty="0"/>
              <a:t>(All service types)</a:t>
            </a:r>
            <a:r>
              <a:rPr lang="en-GB" sz="3200" dirty="0"/>
              <a:t/>
            </a:r>
            <a:br>
              <a:rPr lang="en-GB" sz="3200" dirty="0"/>
            </a:br>
            <a:endParaRPr lang="en-GB" altLang="en-US" sz="3200" dirty="0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1845" y="1508751"/>
            <a:ext cx="5212431" cy="5378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255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907704" y="404664"/>
            <a:ext cx="6120680" cy="1296144"/>
          </a:xfrm>
        </p:spPr>
        <p:txBody>
          <a:bodyPr/>
          <a:lstStyle/>
          <a:p>
            <a:r>
              <a:rPr lang="en-GB" sz="2800" u="sng" dirty="0" smtClean="0"/>
              <a:t/>
            </a:r>
            <a:br>
              <a:rPr lang="en-GB" sz="2800" u="sng" dirty="0" smtClean="0"/>
            </a:br>
            <a:r>
              <a:rPr lang="en-GB" sz="2800" u="sng" dirty="0" smtClean="0"/>
              <a:t/>
            </a:r>
            <a:br>
              <a:rPr lang="en-GB" sz="2800" u="sng" dirty="0" smtClean="0"/>
            </a:br>
            <a:r>
              <a:rPr lang="en-GB" sz="2800" u="sng" dirty="0" smtClean="0"/>
              <a:t>Better </a:t>
            </a:r>
            <a:r>
              <a:rPr lang="en-GB" sz="2800" u="sng" dirty="0"/>
              <a:t>performing services 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2800" dirty="0"/>
              <a:t>(Service Specific) 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1800" dirty="0" smtClean="0"/>
              <a:t>– </a:t>
            </a:r>
            <a:r>
              <a:rPr lang="en-GB" sz="1800" dirty="0"/>
              <a:t>example below illustrates Care Homes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3200" dirty="0"/>
              <a:t/>
            </a:r>
            <a:br>
              <a:rPr lang="en-GB" sz="3200" dirty="0"/>
            </a:br>
            <a:endParaRPr lang="en-GB" altLang="en-US" sz="3200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628800"/>
            <a:ext cx="6246813" cy="5395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165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re Commission PowerPoint Template">
  <a:themeElements>
    <a:clrScheme name="Care Commission PowerPoint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are Commission PowerPoin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re Commission PowerPoint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re Commission PowerPoint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re Commission PowerPoint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re Commission PowerPoint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re Commission PowerPoint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re Commission PowerPoint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re Commission PowerPoint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re Commission PowerPoint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re Commission PowerPoint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re Commission PowerPoint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re Commission PowerPoint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re Commission PowerPoint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6423</TotalTime>
  <Words>134</Words>
  <Application>Microsoft Office PowerPoint</Application>
  <PresentationFormat>Diavoorstelling (4:3)</PresentationFormat>
  <Paragraphs>26</Paragraphs>
  <Slides>6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Care Commission PowerPoint Template</vt:lpstr>
      <vt:lpstr>EPSO Risk Working Group  Copenhagen 16 April 2018</vt:lpstr>
      <vt:lpstr>PowerPoint-presentatie</vt:lpstr>
      <vt:lpstr> Young Inspection Volunteers</vt:lpstr>
      <vt:lpstr>Risk Based Planning Framework</vt:lpstr>
      <vt:lpstr> Poorer performing services  (All service types) </vt:lpstr>
      <vt:lpstr>  Better performing services  (Service Specific)  – example below illustrates Care Homes  </vt:lpstr>
    </vt:vector>
  </TitlesOfParts>
  <Company>SCRC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&lt;&lt;Title of Presentation&gt;&gt;</dc:title>
  <dc:creator>mckinnonk</dc:creator>
  <cp:lastModifiedBy>Mari Murel</cp:lastModifiedBy>
  <cp:revision>284</cp:revision>
  <cp:lastPrinted>2018-04-06T15:39:27Z</cp:lastPrinted>
  <dcterms:created xsi:type="dcterms:W3CDTF">2004-12-14T16:25:12Z</dcterms:created>
  <dcterms:modified xsi:type="dcterms:W3CDTF">2018-04-09T08:01:16Z</dcterms:modified>
</cp:coreProperties>
</file>