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8" r:id="rId3"/>
    <p:sldId id="301" r:id="rId4"/>
    <p:sldId id="302" r:id="rId5"/>
    <p:sldId id="327" r:id="rId6"/>
    <p:sldId id="311" r:id="rId7"/>
    <p:sldId id="276" r:id="rId8"/>
    <p:sldId id="307" r:id="rId9"/>
    <p:sldId id="303" r:id="rId10"/>
    <p:sldId id="310" r:id="rId11"/>
    <p:sldId id="325" r:id="rId12"/>
    <p:sldId id="328" r:id="rId13"/>
    <p:sldId id="270" r:id="rId14"/>
    <p:sldId id="306" r:id="rId15"/>
    <p:sldId id="305" r:id="rId16"/>
    <p:sldId id="267" r:id="rId17"/>
    <p:sldId id="308" r:id="rId18"/>
    <p:sldId id="257" r:id="rId19"/>
    <p:sldId id="313" r:id="rId20"/>
    <p:sldId id="309" r:id="rId21"/>
    <p:sldId id="312" r:id="rId22"/>
    <p:sldId id="314" r:id="rId23"/>
    <p:sldId id="315" r:id="rId24"/>
    <p:sldId id="31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vin Freeman-Ferguson" initials="K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615" autoAdjust="0"/>
    <p:restoredTop sz="71997" autoAdjust="0"/>
  </p:normalViewPr>
  <p:slideViewPr>
    <p:cSldViewPr>
      <p:cViewPr>
        <p:scale>
          <a:sx n="53" d="100"/>
          <a:sy n="53" d="100"/>
        </p:scale>
        <p:origin x="-154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19444B-FD85-430B-94D9-4288D36394AB}" type="datetimeFigureOut">
              <a:rPr lang="en-GB" smtClean="0"/>
              <a:t>08/10/2018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76B937-644D-4A0E-9ACE-9F8BC0995B8E}" type="slidenum">
              <a:rPr lang="en-GB" smtClean="0"/>
              <a:t>‹nr.›</a:t>
            </a:fld>
            <a:endParaRPr lang="en-GB"/>
          </a:p>
        </p:txBody>
      </p:sp>
    </p:spTree>
    <p:extLst>
      <p:ext uri="{BB962C8B-B14F-4D97-AF65-F5344CB8AC3E}">
        <p14:creationId xmlns:p14="http://schemas.microsoft.com/office/powerpoint/2010/main" val="3337036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76B937-644D-4A0E-9ACE-9F8BC0995B8E}" type="slidenum">
              <a:rPr lang="en-GB" smtClean="0"/>
              <a:t>4</a:t>
            </a:fld>
            <a:endParaRPr lang="en-GB"/>
          </a:p>
        </p:txBody>
      </p:sp>
    </p:spTree>
    <p:extLst>
      <p:ext uri="{BB962C8B-B14F-4D97-AF65-F5344CB8AC3E}">
        <p14:creationId xmlns:p14="http://schemas.microsoft.com/office/powerpoint/2010/main" val="4151363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Current inspection focus  on leadership, strategic commissioning and performance</a:t>
            </a:r>
          </a:p>
          <a:p>
            <a:endParaRPr lang="en-GB" dirty="0"/>
          </a:p>
        </p:txBody>
      </p:sp>
      <p:sp>
        <p:nvSpPr>
          <p:cNvPr id="4" name="Slide Number Placeholder 3"/>
          <p:cNvSpPr>
            <a:spLocks noGrp="1"/>
          </p:cNvSpPr>
          <p:nvPr>
            <p:ph type="sldNum" sz="quarter" idx="10"/>
          </p:nvPr>
        </p:nvSpPr>
        <p:spPr/>
        <p:txBody>
          <a:bodyPr/>
          <a:lstStyle/>
          <a:p>
            <a:fld id="{5876B937-644D-4A0E-9ACE-9F8BC0995B8E}" type="slidenum">
              <a:rPr lang="en-GB" smtClean="0"/>
              <a:t>5</a:t>
            </a:fld>
            <a:endParaRPr lang="en-GB"/>
          </a:p>
        </p:txBody>
      </p:sp>
    </p:spTree>
    <p:extLst>
      <p:ext uri="{BB962C8B-B14F-4D97-AF65-F5344CB8AC3E}">
        <p14:creationId xmlns:p14="http://schemas.microsoft.com/office/powerpoint/2010/main" val="344423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reality the being in and around the integrated services is a complex place to be.</a:t>
            </a:r>
          </a:p>
          <a:p>
            <a:r>
              <a:rPr lang="en-GB" baseline="0" dirty="0" smtClean="0"/>
              <a:t>Different areas have delegated different services and to a greater or lesser degree</a:t>
            </a:r>
          </a:p>
          <a:p>
            <a:endParaRPr lang="en-GB" baseline="0" dirty="0" smtClean="0"/>
          </a:p>
        </p:txBody>
      </p:sp>
      <p:sp>
        <p:nvSpPr>
          <p:cNvPr id="4" name="Slide Number Placeholder 3"/>
          <p:cNvSpPr>
            <a:spLocks noGrp="1"/>
          </p:cNvSpPr>
          <p:nvPr>
            <p:ph type="sldNum" sz="quarter" idx="10"/>
          </p:nvPr>
        </p:nvSpPr>
        <p:spPr/>
        <p:txBody>
          <a:bodyPr/>
          <a:lstStyle/>
          <a:p>
            <a:fld id="{5876B937-644D-4A0E-9ACE-9F8BC0995B8E}" type="slidenum">
              <a:rPr lang="en-GB" smtClean="0"/>
              <a:t>6</a:t>
            </a:fld>
            <a:endParaRPr lang="en-GB"/>
          </a:p>
        </p:txBody>
      </p:sp>
    </p:spTree>
    <p:extLst>
      <p:ext uri="{BB962C8B-B14F-4D97-AF65-F5344CB8AC3E}">
        <p14:creationId xmlns:p14="http://schemas.microsoft.com/office/powerpoint/2010/main" val="1406575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Drawing on the skills, knowledge and experience of both organisations.  </a:t>
            </a:r>
          </a:p>
          <a:p>
            <a:pPr lvl="0"/>
            <a:r>
              <a:rPr lang="en-GB" dirty="0" smtClean="0"/>
              <a:t>Shared resources including inspection support functions</a:t>
            </a:r>
          </a:p>
          <a:p>
            <a:pPr lvl="1"/>
            <a:r>
              <a:rPr lang="en-GB" dirty="0" smtClean="0"/>
              <a:t>planning, intelligence gathering and analysing and synthesising inspection evidence</a:t>
            </a:r>
          </a:p>
          <a:p>
            <a:r>
              <a:rPr lang="en-GB" dirty="0" smtClean="0"/>
              <a:t>Interchangeable inspection leads</a:t>
            </a:r>
          </a:p>
          <a:p>
            <a:r>
              <a:rPr lang="en-GB" dirty="0" smtClean="0"/>
              <a:t>Roles and responsibilities  </a:t>
            </a:r>
          </a:p>
          <a:p>
            <a:pPr lvl="1"/>
            <a:r>
              <a:rPr lang="en-GB" dirty="0" smtClean="0"/>
              <a:t>Strategic inspectors </a:t>
            </a:r>
          </a:p>
          <a:p>
            <a:pPr lvl="1"/>
            <a:r>
              <a:rPr lang="en-GB" dirty="0" smtClean="0"/>
              <a:t>SSO</a:t>
            </a:r>
          </a:p>
          <a:p>
            <a:pPr lvl="1"/>
            <a:r>
              <a:rPr lang="en-GB" dirty="0" smtClean="0"/>
              <a:t>Project officers </a:t>
            </a:r>
          </a:p>
          <a:p>
            <a:pPr lvl="1"/>
            <a:r>
              <a:rPr lang="en-GB" dirty="0" smtClean="0"/>
              <a:t>Admin </a:t>
            </a:r>
          </a:p>
          <a:p>
            <a:endParaRPr lang="en-GB" dirty="0"/>
          </a:p>
        </p:txBody>
      </p:sp>
      <p:sp>
        <p:nvSpPr>
          <p:cNvPr id="4" name="Slide Number Placeholder 3"/>
          <p:cNvSpPr>
            <a:spLocks noGrp="1"/>
          </p:cNvSpPr>
          <p:nvPr>
            <p:ph type="sldNum" sz="quarter" idx="10"/>
          </p:nvPr>
        </p:nvSpPr>
        <p:spPr/>
        <p:txBody>
          <a:bodyPr/>
          <a:lstStyle/>
          <a:p>
            <a:fld id="{5876B937-644D-4A0E-9ACE-9F8BC0995B8E}" type="slidenum">
              <a:rPr lang="en-GB" smtClean="0"/>
              <a:t>9</a:t>
            </a:fld>
            <a:endParaRPr lang="en-GB"/>
          </a:p>
        </p:txBody>
      </p:sp>
    </p:spTree>
    <p:extLst>
      <p:ext uri="{BB962C8B-B14F-4D97-AF65-F5344CB8AC3E}">
        <p14:creationId xmlns:p14="http://schemas.microsoft.com/office/powerpoint/2010/main" val="1802155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smtClean="0">
                <a:ln>
                  <a:noFill/>
                </a:ln>
                <a:solidFill>
                  <a:prstClr val="black"/>
                </a:solidFill>
                <a:effectLst/>
                <a:uLnTx/>
                <a:uFillTx/>
                <a:latin typeface="+mn-lt"/>
                <a:ea typeface="+mn-ea"/>
                <a:cs typeface="+mn-cs"/>
              </a:rPr>
              <a:t>Agreed joint methodology</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smtClean="0">
                <a:ln>
                  <a:noFill/>
                </a:ln>
                <a:solidFill>
                  <a:prstClr val="black"/>
                </a:solidFill>
                <a:effectLst/>
                <a:uLnTx/>
                <a:uFillTx/>
                <a:latin typeface="+mn-lt"/>
                <a:ea typeface="+mn-ea"/>
                <a:cs typeface="+mn-cs"/>
              </a:rPr>
              <a:t>Agreed joint Quality Framework </a:t>
            </a:r>
          </a:p>
          <a:p>
            <a:pPr marL="742950" marR="0" lvl="1"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GB" sz="2800" b="0" i="0" u="none" strike="noStrike" kern="1200" cap="none" spc="0" normalizeH="0" baseline="0" noProof="0" dirty="0" smtClean="0">
                <a:ln>
                  <a:noFill/>
                </a:ln>
                <a:solidFill>
                  <a:prstClr val="black"/>
                </a:solidFill>
                <a:effectLst/>
                <a:uLnTx/>
                <a:uFillTx/>
                <a:latin typeface="+mn-lt"/>
                <a:ea typeface="+mn-ea"/>
                <a:cs typeface="+mn-cs"/>
              </a:rPr>
              <a:t> Based on the EFQM Excellence Model </a:t>
            </a:r>
          </a:p>
          <a:p>
            <a:pPr marL="742950" marR="0" lvl="1"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GB" sz="2800" b="0" i="0" u="none" strike="noStrike" kern="1200" cap="none" spc="0" normalizeH="0" baseline="0" noProof="0" dirty="0" smtClean="0">
                <a:ln>
                  <a:noFill/>
                </a:ln>
                <a:solidFill>
                  <a:prstClr val="black"/>
                </a:solidFill>
                <a:effectLst/>
                <a:uLnTx/>
                <a:uFillTx/>
                <a:latin typeface="+mn-lt"/>
                <a:ea typeface="+mn-ea"/>
                <a:cs typeface="+mn-cs"/>
              </a:rPr>
              <a:t> Helps to see the links between inputs and outcomes </a:t>
            </a:r>
          </a:p>
          <a:p>
            <a:pPr marL="742950" marR="0" lvl="1"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GB" sz="2800" b="0" i="0" u="none" strike="noStrike" kern="1200" cap="none" spc="0" normalizeH="0" baseline="0" noProof="0" dirty="0" smtClean="0">
                <a:ln>
                  <a:noFill/>
                </a:ln>
                <a:solidFill>
                  <a:prstClr val="black"/>
                </a:solidFill>
                <a:effectLst/>
                <a:uLnTx/>
                <a:uFillTx/>
                <a:latin typeface="+mn-lt"/>
                <a:ea typeface="+mn-ea"/>
                <a:cs typeface="+mn-cs"/>
              </a:rPr>
              <a:t> Used across health and social care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smtClean="0">
                <a:ln>
                  <a:noFill/>
                </a:ln>
                <a:solidFill>
                  <a:prstClr val="black"/>
                </a:solidFill>
                <a:effectLst/>
                <a:uLnTx/>
                <a:uFillTx/>
                <a:latin typeface="+mn-lt"/>
                <a:ea typeface="+mn-ea"/>
                <a:cs typeface="+mn-cs"/>
              </a:rPr>
              <a:t>Agreed joint Quality Assurance of process</a:t>
            </a:r>
          </a:p>
          <a:p>
            <a:pPr marL="742950" marR="0" lvl="1"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GB" sz="2800" b="0" i="0" u="none" strike="noStrike" kern="1200" cap="none" spc="0" normalizeH="0" baseline="0" noProof="0" dirty="0" smtClean="0">
                <a:ln>
                  <a:noFill/>
                </a:ln>
                <a:solidFill>
                  <a:prstClr val="black"/>
                </a:solidFill>
                <a:effectLst/>
                <a:uLnTx/>
                <a:uFillTx/>
                <a:latin typeface="+mn-lt"/>
                <a:ea typeface="+mn-ea"/>
                <a:cs typeface="+mn-cs"/>
              </a:rPr>
              <a:t>inspection processes</a:t>
            </a:r>
          </a:p>
          <a:p>
            <a:pPr marL="742950" marR="0" lvl="1"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GB" sz="2800" b="0" i="0" u="none" strike="noStrike" kern="1200" cap="none" spc="0" normalizeH="0" baseline="0" noProof="0" dirty="0" smtClean="0">
                <a:ln>
                  <a:noFill/>
                </a:ln>
                <a:solidFill>
                  <a:prstClr val="black"/>
                </a:solidFill>
                <a:effectLst/>
                <a:uLnTx/>
                <a:uFillTx/>
                <a:latin typeface="+mn-lt"/>
                <a:ea typeface="+mn-ea"/>
                <a:cs typeface="+mn-cs"/>
              </a:rPr>
              <a:t>Inspection reports</a:t>
            </a:r>
          </a:p>
          <a:p>
            <a:pPr marL="742950" marR="0" lvl="1"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GB" sz="2800" b="0" i="0" u="none" strike="noStrike" kern="1200" cap="none" spc="0" normalizeH="0" baseline="0" noProof="0" dirty="0" smtClean="0">
              <a:ln>
                <a:noFill/>
              </a:ln>
              <a:solidFill>
                <a:prstClr val="black"/>
              </a:solidFill>
              <a:effectLst/>
              <a:uLnTx/>
              <a:uFillTx/>
              <a:latin typeface="+mn-lt"/>
              <a:ea typeface="+mn-ea"/>
              <a:cs typeface="+mn-cs"/>
            </a:endParaRPr>
          </a:p>
          <a:p>
            <a:r>
              <a:rPr lang="en-GB" sz="2800" dirty="0" smtClean="0"/>
              <a:t>Where we have a high level of concern about quality, impact and outcomes, we should give assurance at a later date about improvements made</a:t>
            </a:r>
          </a:p>
          <a:p>
            <a:r>
              <a:rPr lang="en-GB" sz="2800" dirty="0" smtClean="0"/>
              <a:t>Trigger for consideration of progress review – evaluations of weak or unsatisfactory</a:t>
            </a:r>
          </a:p>
          <a:p>
            <a:r>
              <a:rPr lang="en-GB" sz="2800" dirty="0" smtClean="0"/>
              <a:t>Responsibility for making improvements lie with the partnership</a:t>
            </a:r>
          </a:p>
          <a:p>
            <a:r>
              <a:rPr lang="en-GB" sz="2800" dirty="0" smtClean="0"/>
              <a:t>Improvement activity should relate to inspection findings</a:t>
            </a:r>
          </a:p>
          <a:p>
            <a:r>
              <a:rPr lang="en-GB" sz="2800" dirty="0" smtClean="0"/>
              <a:t>We should make best use of our different structures, skills, resources and relationships but coordinate and streamline expectations</a:t>
            </a:r>
          </a:p>
          <a:p>
            <a:r>
              <a:rPr lang="en-GB" sz="2800" dirty="0" smtClean="0"/>
              <a:t>We are not alone!</a:t>
            </a: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0" lang="en-GB" sz="28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876B937-644D-4A0E-9ACE-9F8BC0995B8E}" type="slidenum">
              <a:rPr lang="en-GB" smtClean="0"/>
              <a:t>10</a:t>
            </a:fld>
            <a:endParaRPr lang="en-GB"/>
          </a:p>
        </p:txBody>
      </p:sp>
    </p:spTree>
    <p:extLst>
      <p:ext uri="{BB962C8B-B14F-4D97-AF65-F5344CB8AC3E}">
        <p14:creationId xmlns:p14="http://schemas.microsoft.com/office/powerpoint/2010/main" val="1233528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xfrm>
            <a:off x="685637" y="4240780"/>
            <a:ext cx="5486727" cy="4575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2AD235B-CBA5-429D-BB40-45438B36FC93}" type="slidenum">
              <a:rPr lang="en-GB" altLang="en-US">
                <a:latin typeface="Calibri" pitchFamily="34" charset="0"/>
              </a:rPr>
              <a:pPr/>
              <a:t>11</a:t>
            </a:fld>
            <a:endParaRPr lang="en-GB" altLang="en-US">
              <a:latin typeface="Calibri" pitchFamily="34" charset="0"/>
            </a:endParaRPr>
          </a:p>
        </p:txBody>
      </p:sp>
    </p:spTree>
    <p:extLst>
      <p:ext uri="{BB962C8B-B14F-4D97-AF65-F5344CB8AC3E}">
        <p14:creationId xmlns:p14="http://schemas.microsoft.com/office/powerpoint/2010/main" val="1880646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real breakthrough moment for us, was when we realised we could build on each other’s strengths to achieve equality rather than slavishly mirroring what each other was doing for the sake of it</a:t>
            </a:r>
            <a:endParaRPr lang="en-GB" dirty="0"/>
          </a:p>
        </p:txBody>
      </p:sp>
      <p:sp>
        <p:nvSpPr>
          <p:cNvPr id="4" name="Slide Number Placeholder 3"/>
          <p:cNvSpPr>
            <a:spLocks noGrp="1"/>
          </p:cNvSpPr>
          <p:nvPr>
            <p:ph type="sldNum" sz="quarter" idx="10"/>
          </p:nvPr>
        </p:nvSpPr>
        <p:spPr/>
        <p:txBody>
          <a:bodyPr/>
          <a:lstStyle/>
          <a:p>
            <a:fld id="{5876B937-644D-4A0E-9ACE-9F8BC0995B8E}" type="slidenum">
              <a:rPr lang="en-GB" smtClean="0"/>
              <a:t>20</a:t>
            </a:fld>
            <a:endParaRPr lang="en-GB"/>
          </a:p>
        </p:txBody>
      </p:sp>
    </p:spTree>
    <p:extLst>
      <p:ext uri="{BB962C8B-B14F-4D97-AF65-F5344CB8AC3E}">
        <p14:creationId xmlns:p14="http://schemas.microsoft.com/office/powerpoint/2010/main" val="3922881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introduces the concept of needing to look more closely soon at the outcomes on the ground to report on whether integration is actually delivering better services for people – I expect we may be asked questions about this either at the end of the session or throughout the conference</a:t>
            </a:r>
          </a:p>
          <a:p>
            <a:endParaRPr lang="en-GB" dirty="0" smtClean="0"/>
          </a:p>
          <a:p>
            <a:r>
              <a:rPr lang="en-GB" dirty="0" smtClean="0"/>
              <a:t>Thematic inspections</a:t>
            </a:r>
          </a:p>
          <a:p>
            <a:r>
              <a:rPr lang="en-GB" dirty="0" smtClean="0"/>
              <a:t>Patient</a:t>
            </a:r>
            <a:r>
              <a:rPr lang="en-GB" baseline="0" dirty="0" smtClean="0"/>
              <a:t> experience reviews</a:t>
            </a:r>
            <a:endParaRPr lang="en-GB" dirty="0" smtClean="0"/>
          </a:p>
          <a:p>
            <a:endParaRPr lang="en-GB" dirty="0" smtClean="0"/>
          </a:p>
          <a:p>
            <a:r>
              <a:rPr lang="en-GB" dirty="0" smtClean="0"/>
              <a:t>Shared training </a:t>
            </a:r>
          </a:p>
          <a:p>
            <a:r>
              <a:rPr lang="en-GB" dirty="0" smtClean="0"/>
              <a:t>Commissioning day </a:t>
            </a:r>
          </a:p>
          <a:p>
            <a:r>
              <a:rPr lang="en-GB" dirty="0" smtClean="0"/>
              <a:t>SDS</a:t>
            </a:r>
          </a:p>
          <a:p>
            <a:r>
              <a:rPr lang="en-GB" dirty="0" smtClean="0"/>
              <a:t>Shared induction </a:t>
            </a:r>
          </a:p>
          <a:p>
            <a:endParaRPr lang="en-GB" dirty="0"/>
          </a:p>
        </p:txBody>
      </p:sp>
      <p:sp>
        <p:nvSpPr>
          <p:cNvPr id="4" name="Slide Number Placeholder 3"/>
          <p:cNvSpPr>
            <a:spLocks noGrp="1"/>
          </p:cNvSpPr>
          <p:nvPr>
            <p:ph type="sldNum" sz="quarter" idx="10"/>
          </p:nvPr>
        </p:nvSpPr>
        <p:spPr/>
        <p:txBody>
          <a:bodyPr/>
          <a:lstStyle/>
          <a:p>
            <a:fld id="{5876B937-644D-4A0E-9ACE-9F8BC0995B8E}" type="slidenum">
              <a:rPr lang="en-GB" smtClean="0"/>
              <a:t>22</a:t>
            </a:fld>
            <a:endParaRPr lang="en-GB"/>
          </a:p>
        </p:txBody>
      </p:sp>
    </p:spTree>
    <p:extLst>
      <p:ext uri="{BB962C8B-B14F-4D97-AF65-F5344CB8AC3E}">
        <p14:creationId xmlns:p14="http://schemas.microsoft.com/office/powerpoint/2010/main" val="1971448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76B937-644D-4A0E-9ACE-9F8BC0995B8E}" type="slidenum">
              <a:rPr lang="en-GB" smtClean="0"/>
              <a:t>24</a:t>
            </a:fld>
            <a:endParaRPr lang="en-GB"/>
          </a:p>
        </p:txBody>
      </p:sp>
    </p:spTree>
    <p:extLst>
      <p:ext uri="{BB962C8B-B14F-4D97-AF65-F5344CB8AC3E}">
        <p14:creationId xmlns:p14="http://schemas.microsoft.com/office/powerpoint/2010/main" val="1596584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9D9BAC7-C453-4618-84A1-951828C166CB}" type="datetimeFigureOut">
              <a:rPr lang="en-GB" smtClean="0"/>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2467623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9D9BAC7-C453-4618-84A1-951828C166CB}" type="datetimeFigureOut">
              <a:rPr lang="en-GB" smtClean="0"/>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1076253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9D9BAC7-C453-4618-84A1-951828C166CB}" type="datetimeFigureOut">
              <a:rPr lang="en-GB" smtClean="0"/>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2100698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9D9BAC7-C453-4618-84A1-951828C166CB}" type="datetimeFigureOut">
              <a:rPr lang="en-GB" smtClean="0"/>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71926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D9BAC7-C453-4618-84A1-951828C166CB}" type="datetimeFigureOut">
              <a:rPr lang="en-GB" smtClean="0"/>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799324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9D9BAC7-C453-4618-84A1-951828C166CB}" type="datetimeFigureOut">
              <a:rPr lang="en-GB" smtClean="0"/>
              <a:t>08/10/2018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199919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9D9BAC7-C453-4618-84A1-951828C166CB}" type="datetimeFigureOut">
              <a:rPr lang="en-GB" smtClean="0"/>
              <a:t>08/10/2018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2794696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9D9BAC7-C453-4618-84A1-951828C166CB}" type="datetimeFigureOut">
              <a:rPr lang="en-GB" smtClean="0"/>
              <a:t>08/10/2018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355265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9BAC7-C453-4618-84A1-951828C166CB}" type="datetimeFigureOut">
              <a:rPr lang="en-GB" smtClean="0"/>
              <a:t>08/10/2018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1585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9BAC7-C453-4618-84A1-951828C166CB}" type="datetimeFigureOut">
              <a:rPr lang="en-GB" smtClean="0"/>
              <a:t>08/10/2018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249564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9BAC7-C453-4618-84A1-951828C166CB}" type="datetimeFigureOut">
              <a:rPr lang="en-GB" smtClean="0"/>
              <a:t>08/10/2018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08CD45-C8DA-4F97-8862-D3AB1475BA6A}" type="slidenum">
              <a:rPr lang="en-GB" smtClean="0"/>
              <a:t>‹nr.›</a:t>
            </a:fld>
            <a:endParaRPr lang="en-GB"/>
          </a:p>
        </p:txBody>
      </p:sp>
    </p:spTree>
    <p:extLst>
      <p:ext uri="{BB962C8B-B14F-4D97-AF65-F5344CB8AC3E}">
        <p14:creationId xmlns:p14="http://schemas.microsoft.com/office/powerpoint/2010/main" val="87699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9BAC7-C453-4618-84A1-951828C166CB}" type="datetimeFigureOut">
              <a:rPr lang="en-GB" smtClean="0"/>
              <a:t>08/10/2018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8CD45-C8DA-4F97-8862-D3AB1475BA6A}" type="slidenum">
              <a:rPr lang="en-GB" smtClean="0"/>
              <a:t>‹nr.›</a:t>
            </a:fld>
            <a:endParaRPr lang="en-GB"/>
          </a:p>
        </p:txBody>
      </p:sp>
    </p:spTree>
    <p:extLst>
      <p:ext uri="{BB962C8B-B14F-4D97-AF65-F5344CB8AC3E}">
        <p14:creationId xmlns:p14="http://schemas.microsoft.com/office/powerpoint/2010/main" val="713380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notesSlide" Target="../notesSlides/notesSlide6.xml"/><Relationship Id="rId7"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2.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260754" cy="1470025"/>
          </a:xfrm>
        </p:spPr>
        <p:txBody>
          <a:bodyPr/>
          <a:lstStyle/>
          <a:p>
            <a:r>
              <a:rPr lang="en-GB" b="1" dirty="0"/>
              <a:t>Joint inspections and co-operation in Scotland </a:t>
            </a:r>
          </a:p>
        </p:txBody>
      </p:sp>
      <p:sp>
        <p:nvSpPr>
          <p:cNvPr id="3" name="Subtitle 2"/>
          <p:cNvSpPr>
            <a:spLocks noGrp="1"/>
          </p:cNvSpPr>
          <p:nvPr>
            <p:ph type="subTitle" idx="1"/>
          </p:nvPr>
        </p:nvSpPr>
        <p:spPr/>
        <p:txBody>
          <a:bodyPr/>
          <a:lstStyle/>
          <a:p>
            <a:endParaRPr lang="en-GB" dirty="0" smtClean="0">
              <a:solidFill>
                <a:schemeClr val="tx1"/>
              </a:solidFill>
            </a:endParaRPr>
          </a:p>
          <a:p>
            <a:r>
              <a:rPr lang="en-GB" dirty="0" smtClean="0">
                <a:solidFill>
                  <a:schemeClr val="tx1"/>
                </a:solidFill>
              </a:rPr>
              <a:t>Making health and care better together</a:t>
            </a:r>
            <a:endParaRPr lang="en-GB" dirty="0">
              <a:solidFill>
                <a:schemeClr val="tx1"/>
              </a:solidFill>
            </a:endParaRPr>
          </a:p>
        </p:txBody>
      </p:sp>
      <p:pic>
        <p:nvPicPr>
          <p:cNvPr id="4" name="Picture 3" descr="Description: HIS_logo_CMY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333375"/>
            <a:ext cx="273685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184150"/>
            <a:ext cx="1924050" cy="108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796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we do our inspections?</a:t>
            </a:r>
            <a:endParaRPr lang="en-GB" dirty="0"/>
          </a:p>
        </p:txBody>
      </p:sp>
      <p:sp>
        <p:nvSpPr>
          <p:cNvPr id="3" name="Content Placeholder 2"/>
          <p:cNvSpPr>
            <a:spLocks noGrp="1"/>
          </p:cNvSpPr>
          <p:nvPr>
            <p:ph idx="1"/>
          </p:nvPr>
        </p:nvSpPr>
        <p:spPr>
          <a:xfrm>
            <a:off x="457200" y="1600200"/>
            <a:ext cx="8363272" cy="4525963"/>
          </a:xfrm>
        </p:spPr>
        <p:txBody>
          <a:bodyPr>
            <a:normAutofit/>
          </a:bodyPr>
          <a:lstStyle/>
          <a:p>
            <a:pPr lvl="0">
              <a:lnSpc>
                <a:spcPct val="150000"/>
              </a:lnSpc>
            </a:pPr>
            <a:r>
              <a:rPr lang="en-GB" sz="3600" dirty="0" smtClean="0"/>
              <a:t>Agreed joint methodology</a:t>
            </a:r>
          </a:p>
          <a:p>
            <a:pPr lvl="0"/>
            <a:r>
              <a:rPr lang="en-GB" sz="3600" dirty="0" smtClean="0"/>
              <a:t>Agreed joint Quality Framework </a:t>
            </a:r>
          </a:p>
          <a:p>
            <a:pPr lvl="0"/>
            <a:r>
              <a:rPr lang="en-GB" sz="3600" dirty="0" smtClean="0"/>
              <a:t>Agreed joint Quality Assurance of process</a:t>
            </a:r>
            <a:endParaRPr lang="en-GB" sz="3600" dirty="0"/>
          </a:p>
          <a:p>
            <a:pPr lvl="0"/>
            <a:r>
              <a:rPr lang="en-GB" sz="3600" dirty="0" smtClean="0"/>
              <a:t>Agreed joint improvement support </a:t>
            </a:r>
          </a:p>
          <a:p>
            <a:pPr lvl="0"/>
            <a:r>
              <a:rPr lang="en-GB" sz="3600" dirty="0" smtClean="0"/>
              <a:t>Agreed joint follow-up processes. </a:t>
            </a:r>
            <a:endParaRPr lang="en-GB" sz="3600" dirty="0"/>
          </a:p>
          <a:p>
            <a:endParaRPr lang="en-GB" sz="3600" dirty="0" smtClean="0"/>
          </a:p>
          <a:p>
            <a:endParaRPr lang="en-GB" sz="3600" dirty="0"/>
          </a:p>
        </p:txBody>
      </p:sp>
    </p:spTree>
    <p:extLst>
      <p:ext uri="{BB962C8B-B14F-4D97-AF65-F5344CB8AC3E}">
        <p14:creationId xmlns:p14="http://schemas.microsoft.com/office/powerpoint/2010/main" val="3996445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9388" y="333375"/>
            <a:ext cx="8585200" cy="431800"/>
          </a:xfrm>
        </p:spPr>
        <p:txBody>
          <a:bodyPr>
            <a:normAutofit fontScale="90000"/>
          </a:bodyPr>
          <a:lstStyle/>
          <a:p>
            <a:r>
              <a:rPr lang="en-GB" altLang="en-US" sz="3200" b="1" dirty="0" smtClean="0">
                <a:solidFill>
                  <a:srgbClr val="7030A0"/>
                </a:solidFill>
              </a:rPr>
              <a:t>QUALITY FRAMEWORK </a:t>
            </a:r>
          </a:p>
        </p:txBody>
      </p:sp>
      <p:pic>
        <p:nvPicPr>
          <p:cNvPr id="5123" name="Picture 3" descr="Description: HIS_logo_CMYK.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333375"/>
            <a:ext cx="14398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56550" y="184150"/>
            <a:ext cx="9159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125" name="Object 1"/>
          <p:cNvGraphicFramePr>
            <a:graphicFrameLocks noChangeAspect="1"/>
          </p:cNvGraphicFramePr>
          <p:nvPr/>
        </p:nvGraphicFramePr>
        <p:xfrm>
          <a:off x="611188" y="1628775"/>
          <a:ext cx="7812087" cy="4537075"/>
        </p:xfrm>
        <a:graphic>
          <a:graphicData uri="http://schemas.openxmlformats.org/presentationml/2006/ole">
            <mc:AlternateContent xmlns:mc="http://schemas.openxmlformats.org/markup-compatibility/2006">
              <mc:Choice xmlns:v="urn:schemas-microsoft-com:vml" Requires="v">
                <p:oleObj spid="_x0000_s2068" name="Document" r:id="rId7" imgW="5748534" imgH="3339277" progId="Word.Document.12">
                  <p:embed/>
                </p:oleObj>
              </mc:Choice>
              <mc:Fallback>
                <p:oleObj name="Document" r:id="rId7" imgW="5748534" imgH="3339277" progId="Word.Document.1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188" y="1628775"/>
                        <a:ext cx="7812087"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64118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elements of inspections </a:t>
            </a:r>
            <a:endParaRPr lang="en-GB" dirty="0"/>
          </a:p>
        </p:txBody>
      </p:sp>
      <p:sp>
        <p:nvSpPr>
          <p:cNvPr id="3" name="Content Placeholder 2"/>
          <p:cNvSpPr>
            <a:spLocks noGrp="1"/>
          </p:cNvSpPr>
          <p:nvPr>
            <p:ph idx="1"/>
          </p:nvPr>
        </p:nvSpPr>
        <p:spPr/>
        <p:txBody>
          <a:bodyPr>
            <a:normAutofit/>
          </a:bodyPr>
          <a:lstStyle/>
          <a:p>
            <a:r>
              <a:rPr lang="en-GB" sz="3600" dirty="0" smtClean="0"/>
              <a:t>Self evaluation</a:t>
            </a:r>
          </a:p>
          <a:p>
            <a:r>
              <a:rPr lang="en-GB" sz="3600" dirty="0" smtClean="0"/>
              <a:t>Field work</a:t>
            </a:r>
          </a:p>
          <a:p>
            <a:pPr lvl="1">
              <a:buFont typeface="Wingdings" panose="05000000000000000000" pitchFamily="2" charset="2"/>
              <a:buChar char="Ø"/>
            </a:pPr>
            <a:r>
              <a:rPr lang="en-GB" sz="3200" dirty="0"/>
              <a:t> </a:t>
            </a:r>
            <a:r>
              <a:rPr lang="en-GB" sz="3200" dirty="0" smtClean="0"/>
              <a:t>Speaking to staff</a:t>
            </a:r>
          </a:p>
          <a:p>
            <a:pPr lvl="1">
              <a:buFont typeface="Wingdings" panose="05000000000000000000" pitchFamily="2" charset="2"/>
              <a:buChar char="Ø"/>
            </a:pPr>
            <a:r>
              <a:rPr lang="en-GB" sz="3200" dirty="0" smtClean="0"/>
              <a:t> Speaking to people about their experience of care and the difference it is making</a:t>
            </a:r>
          </a:p>
          <a:p>
            <a:pPr marL="514350" indent="-457200"/>
            <a:r>
              <a:rPr lang="en-GB" sz="3600" dirty="0" smtClean="0"/>
              <a:t>Continual professional dialogue </a:t>
            </a:r>
            <a:endParaRPr lang="en-GB" sz="3600" dirty="0"/>
          </a:p>
        </p:txBody>
      </p:sp>
    </p:spTree>
    <p:extLst>
      <p:ext uri="{BB962C8B-B14F-4D97-AF65-F5344CB8AC3E}">
        <p14:creationId xmlns:p14="http://schemas.microsoft.com/office/powerpoint/2010/main" val="206264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Shared IT </a:t>
            </a:r>
            <a:endParaRPr lang="en-GB" dirty="0"/>
          </a:p>
        </p:txBody>
      </p:sp>
      <p:sp>
        <p:nvSpPr>
          <p:cNvPr id="3" name="Content Placeholder 2"/>
          <p:cNvSpPr>
            <a:spLocks noGrp="1"/>
          </p:cNvSpPr>
          <p:nvPr>
            <p:ph idx="1"/>
          </p:nvPr>
        </p:nvSpPr>
        <p:spPr/>
        <p:txBody>
          <a:bodyPr/>
          <a:lstStyle/>
          <a:p>
            <a:r>
              <a:rPr lang="en-GB" dirty="0" smtClean="0"/>
              <a:t>Egress</a:t>
            </a:r>
          </a:p>
          <a:p>
            <a:pPr lvl="1">
              <a:buFont typeface="Wingdings" panose="05000000000000000000" pitchFamily="2" charset="2"/>
              <a:buChar char="Ø"/>
            </a:pPr>
            <a:r>
              <a:rPr lang="en-GB" dirty="0" smtClean="0"/>
              <a:t>A fully accessible web-based secure shared electronic workspace</a:t>
            </a:r>
          </a:p>
          <a:p>
            <a:r>
              <a:rPr lang="en-GB" dirty="0" smtClean="0"/>
              <a:t>Smart Survey</a:t>
            </a:r>
          </a:p>
          <a:p>
            <a:pPr lvl="1">
              <a:buFont typeface="Wingdings" panose="05000000000000000000" pitchFamily="2" charset="2"/>
              <a:buChar char="Ø"/>
            </a:pPr>
            <a:r>
              <a:rPr lang="en-GB" dirty="0"/>
              <a:t> </a:t>
            </a:r>
            <a:r>
              <a:rPr lang="en-GB" dirty="0" smtClean="0"/>
              <a:t>A digital survey platform used for seeking views of staff</a:t>
            </a:r>
          </a:p>
        </p:txBody>
      </p:sp>
    </p:spTree>
    <p:extLst>
      <p:ext uri="{BB962C8B-B14F-4D97-AF65-F5344CB8AC3E}">
        <p14:creationId xmlns:p14="http://schemas.microsoft.com/office/powerpoint/2010/main" val="1321291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did we get here?</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869956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did we get here?</a:t>
            </a:r>
            <a:endParaRPr lang="en-GB" dirty="0"/>
          </a:p>
        </p:txBody>
      </p:sp>
      <p:sp>
        <p:nvSpPr>
          <p:cNvPr id="3" name="Content Placeholder 2"/>
          <p:cNvSpPr>
            <a:spLocks noGrp="1"/>
          </p:cNvSpPr>
          <p:nvPr>
            <p:ph idx="1"/>
          </p:nvPr>
        </p:nvSpPr>
        <p:spPr/>
        <p:txBody>
          <a:bodyPr>
            <a:normAutofit/>
          </a:bodyPr>
          <a:lstStyle/>
          <a:p>
            <a:r>
              <a:rPr lang="en-US" dirty="0"/>
              <a:t>Regular strategic oversight meetings</a:t>
            </a:r>
          </a:p>
          <a:p>
            <a:r>
              <a:rPr lang="en-US" dirty="0"/>
              <a:t>Joint operations </a:t>
            </a:r>
            <a:r>
              <a:rPr lang="en-US" dirty="0" smtClean="0"/>
              <a:t>board</a:t>
            </a:r>
          </a:p>
          <a:p>
            <a:r>
              <a:rPr lang="en-US" dirty="0" smtClean="0"/>
              <a:t>Quality group</a:t>
            </a:r>
            <a:endParaRPr lang="en-US" dirty="0"/>
          </a:p>
          <a:p>
            <a:r>
              <a:rPr lang="en-US" dirty="0" smtClean="0"/>
              <a:t>Regular </a:t>
            </a:r>
            <a:r>
              <a:rPr lang="en-US" dirty="0"/>
              <a:t>evaluation of activity – After Action </a:t>
            </a:r>
            <a:r>
              <a:rPr lang="en-US" dirty="0" smtClean="0"/>
              <a:t>Reviews</a:t>
            </a:r>
            <a:endParaRPr lang="en-US" dirty="0"/>
          </a:p>
          <a:p>
            <a:r>
              <a:rPr lang="en-US" dirty="0"/>
              <a:t>Regular joint team meetings </a:t>
            </a:r>
          </a:p>
          <a:p>
            <a:r>
              <a:rPr lang="en-US" dirty="0" smtClean="0"/>
              <a:t>Gradual </a:t>
            </a:r>
            <a:r>
              <a:rPr lang="en-US" dirty="0"/>
              <a:t>development of relationships </a:t>
            </a:r>
          </a:p>
          <a:p>
            <a:endParaRPr lang="en-US" dirty="0"/>
          </a:p>
          <a:p>
            <a:endParaRPr lang="en-GB" dirty="0"/>
          </a:p>
        </p:txBody>
      </p:sp>
    </p:spTree>
    <p:extLst>
      <p:ext uri="{BB962C8B-B14F-4D97-AF65-F5344CB8AC3E}">
        <p14:creationId xmlns:p14="http://schemas.microsoft.com/office/powerpoint/2010/main" val="334668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challenges </a:t>
            </a:r>
            <a:endParaRPr lang="en-GB" dirty="0"/>
          </a:p>
        </p:txBody>
      </p:sp>
      <p:sp>
        <p:nvSpPr>
          <p:cNvPr id="3" name="Content Placeholder 2"/>
          <p:cNvSpPr>
            <a:spLocks noGrp="1"/>
          </p:cNvSpPr>
          <p:nvPr>
            <p:ph idx="1"/>
          </p:nvPr>
        </p:nvSpPr>
        <p:spPr/>
        <p:txBody>
          <a:bodyPr/>
          <a:lstStyle/>
          <a:p>
            <a:r>
              <a:rPr lang="en-GB" dirty="0" smtClean="0"/>
              <a:t>Cultures </a:t>
            </a:r>
          </a:p>
          <a:p>
            <a:r>
              <a:rPr lang="en-GB" dirty="0" smtClean="0"/>
              <a:t>Structures</a:t>
            </a:r>
          </a:p>
          <a:p>
            <a:r>
              <a:rPr lang="en-GB" dirty="0" smtClean="0"/>
              <a:t>Priorities</a:t>
            </a:r>
          </a:p>
          <a:p>
            <a:r>
              <a:rPr lang="en-GB" dirty="0" smtClean="0"/>
              <a:t>Language</a:t>
            </a:r>
          </a:p>
          <a:p>
            <a:r>
              <a:rPr lang="en-GB" dirty="0" smtClean="0"/>
              <a:t>Resources</a:t>
            </a:r>
            <a:endParaRPr lang="en-GB" dirty="0"/>
          </a:p>
        </p:txBody>
      </p:sp>
    </p:spTree>
    <p:extLst>
      <p:ext uri="{BB962C8B-B14F-4D97-AF65-F5344CB8AC3E}">
        <p14:creationId xmlns:p14="http://schemas.microsoft.com/office/powerpoint/2010/main" val="512623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are we doing?</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4068602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are we doing? </a:t>
            </a:r>
            <a:endParaRPr lang="en-GB" dirty="0"/>
          </a:p>
        </p:txBody>
      </p:sp>
      <p:sp>
        <p:nvSpPr>
          <p:cNvPr id="3" name="Content Placeholder 2"/>
          <p:cNvSpPr>
            <a:spLocks noGrp="1"/>
          </p:cNvSpPr>
          <p:nvPr>
            <p:ph idx="1"/>
          </p:nvPr>
        </p:nvSpPr>
        <p:spPr/>
        <p:txBody>
          <a:bodyPr>
            <a:normAutofit fontScale="85000" lnSpcReduction="20000"/>
          </a:bodyPr>
          <a:lstStyle/>
          <a:p>
            <a:r>
              <a:rPr lang="en-GB" dirty="0"/>
              <a:t>Consistent delivery of inspections in a fast-moving, complex and challenging sector </a:t>
            </a:r>
          </a:p>
          <a:p>
            <a:r>
              <a:rPr lang="en-GB" dirty="0"/>
              <a:t>Learned a lot about each other’s work </a:t>
            </a:r>
          </a:p>
          <a:p>
            <a:r>
              <a:rPr lang="en-GB" dirty="0"/>
              <a:t>Understanding the strengths each brings</a:t>
            </a:r>
          </a:p>
          <a:p>
            <a:r>
              <a:rPr lang="en-GB" dirty="0"/>
              <a:t>Have developed a solutions-focussed approach when issues arise </a:t>
            </a:r>
          </a:p>
          <a:p>
            <a:r>
              <a:rPr lang="en-GB" dirty="0"/>
              <a:t>Building on each experience as we go</a:t>
            </a:r>
          </a:p>
          <a:p>
            <a:r>
              <a:rPr lang="en-GB" dirty="0"/>
              <a:t>Committed to a collegiate approach to inspection</a:t>
            </a:r>
          </a:p>
          <a:p>
            <a:r>
              <a:rPr lang="en-GB" dirty="0"/>
              <a:t>Supporting professional development together</a:t>
            </a:r>
          </a:p>
          <a:p>
            <a:r>
              <a:rPr lang="en-GB" dirty="0"/>
              <a:t>Developing a more considered and collegiate approach to improvement support and follow up </a:t>
            </a:r>
          </a:p>
          <a:p>
            <a:endParaRPr lang="en-GB" dirty="0"/>
          </a:p>
        </p:txBody>
      </p:sp>
    </p:spTree>
    <p:extLst>
      <p:ext uri="{BB962C8B-B14F-4D97-AF65-F5344CB8AC3E}">
        <p14:creationId xmlns:p14="http://schemas.microsoft.com/office/powerpoint/2010/main" val="2394671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have we learnt?</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4105307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of presentation </a:t>
            </a:r>
            <a:endParaRPr lang="en-GB" dirty="0"/>
          </a:p>
        </p:txBody>
      </p:sp>
      <p:sp>
        <p:nvSpPr>
          <p:cNvPr id="3" name="Content Placeholder 2"/>
          <p:cNvSpPr>
            <a:spLocks noGrp="1"/>
          </p:cNvSpPr>
          <p:nvPr>
            <p:ph idx="1"/>
          </p:nvPr>
        </p:nvSpPr>
        <p:spPr>
          <a:xfrm>
            <a:off x="457200" y="1600200"/>
            <a:ext cx="8363272" cy="4525963"/>
          </a:xfrm>
        </p:spPr>
        <p:txBody>
          <a:bodyPr>
            <a:normAutofit/>
          </a:bodyPr>
          <a:lstStyle/>
          <a:p>
            <a:r>
              <a:rPr lang="en-GB" dirty="0" smtClean="0"/>
              <a:t>Who are we and why we are working together?</a:t>
            </a:r>
          </a:p>
          <a:p>
            <a:r>
              <a:rPr lang="en-GB" dirty="0" smtClean="0"/>
              <a:t>Where we are today?</a:t>
            </a:r>
          </a:p>
          <a:p>
            <a:r>
              <a:rPr lang="en-GB" dirty="0" smtClean="0"/>
              <a:t>How did we get here?</a:t>
            </a:r>
          </a:p>
          <a:p>
            <a:r>
              <a:rPr lang="en-GB" dirty="0" smtClean="0"/>
              <a:t>How are we doing?</a:t>
            </a:r>
          </a:p>
          <a:p>
            <a:r>
              <a:rPr lang="en-GB" dirty="0" smtClean="0"/>
              <a:t>What have we learnt?</a:t>
            </a:r>
          </a:p>
          <a:p>
            <a:r>
              <a:rPr lang="en-GB" dirty="0" smtClean="0"/>
              <a:t>Where are we going?</a:t>
            </a:r>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4116336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have we learnt?</a:t>
            </a:r>
            <a:endParaRPr lang="en-GB" dirty="0"/>
          </a:p>
        </p:txBody>
      </p:sp>
      <p:sp>
        <p:nvSpPr>
          <p:cNvPr id="3" name="Content Placeholder 2"/>
          <p:cNvSpPr>
            <a:spLocks noGrp="1"/>
          </p:cNvSpPr>
          <p:nvPr>
            <p:ph idx="1"/>
          </p:nvPr>
        </p:nvSpPr>
        <p:spPr/>
        <p:txBody>
          <a:bodyPr/>
          <a:lstStyle/>
          <a:p>
            <a:r>
              <a:rPr lang="en-US" dirty="0"/>
              <a:t>Computers do not talk to each other </a:t>
            </a:r>
          </a:p>
          <a:p>
            <a:r>
              <a:rPr lang="en-US" dirty="0"/>
              <a:t>Language differs across sectors</a:t>
            </a:r>
          </a:p>
          <a:p>
            <a:r>
              <a:rPr lang="en-US" dirty="0" err="1"/>
              <a:t>Organisational</a:t>
            </a:r>
            <a:r>
              <a:rPr lang="en-US" dirty="0"/>
              <a:t> approaches to issues differ </a:t>
            </a:r>
          </a:p>
          <a:p>
            <a:r>
              <a:rPr lang="en-US" dirty="0"/>
              <a:t>Joint working requires equal </a:t>
            </a:r>
            <a:r>
              <a:rPr lang="en-US" dirty="0" smtClean="0"/>
              <a:t>but not identical resourcing</a:t>
            </a:r>
            <a:endParaRPr lang="en-US" dirty="0"/>
          </a:p>
          <a:p>
            <a:endParaRPr lang="en-GB" dirty="0"/>
          </a:p>
        </p:txBody>
      </p:sp>
    </p:spTree>
    <p:extLst>
      <p:ext uri="{BB962C8B-B14F-4D97-AF65-F5344CB8AC3E}">
        <p14:creationId xmlns:p14="http://schemas.microsoft.com/office/powerpoint/2010/main" val="2350507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Where are we </a:t>
            </a:r>
            <a:r>
              <a:rPr lang="en-US" dirty="0" smtClean="0"/>
              <a:t>going</a:t>
            </a:r>
            <a:r>
              <a:rPr lang="en-US" dirty="0"/>
              <a:t>?</a:t>
            </a:r>
            <a:endParaRPr lang="en-GB" dirty="0"/>
          </a:p>
        </p:txBody>
      </p:sp>
      <p:sp>
        <p:nvSpPr>
          <p:cNvPr id="5" name="Text Placeholder 4"/>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09479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Where are we going?</a:t>
            </a:r>
            <a:endParaRPr lang="en-GB" dirty="0"/>
          </a:p>
        </p:txBody>
      </p:sp>
      <p:sp>
        <p:nvSpPr>
          <p:cNvPr id="5" name="Content Placeholder 4"/>
          <p:cNvSpPr>
            <a:spLocks noGrp="1"/>
          </p:cNvSpPr>
          <p:nvPr>
            <p:ph idx="1"/>
          </p:nvPr>
        </p:nvSpPr>
        <p:spPr/>
        <p:txBody>
          <a:bodyPr/>
          <a:lstStyle/>
          <a:p>
            <a:r>
              <a:rPr lang="en-US" dirty="0" smtClean="0"/>
              <a:t>Ensure our methodology evolves as health and social care integration matures</a:t>
            </a:r>
          </a:p>
          <a:p>
            <a:r>
              <a:rPr lang="en-US" dirty="0" smtClean="0"/>
              <a:t>More </a:t>
            </a:r>
            <a:r>
              <a:rPr lang="en-US" dirty="0"/>
              <a:t>joint working that is not expressly commissioned </a:t>
            </a:r>
          </a:p>
          <a:p>
            <a:r>
              <a:rPr lang="en-US" dirty="0"/>
              <a:t>Joint education beyond the immediate joint inspections team </a:t>
            </a:r>
          </a:p>
          <a:p>
            <a:r>
              <a:rPr lang="en-US" dirty="0"/>
              <a:t>Increasingly a Joint Inspection, not two </a:t>
            </a:r>
            <a:r>
              <a:rPr lang="en-US" dirty="0" err="1"/>
              <a:t>organisations</a:t>
            </a:r>
            <a:r>
              <a:rPr lang="en-US" dirty="0"/>
              <a:t> working on the same thing</a:t>
            </a:r>
          </a:p>
          <a:p>
            <a:endParaRPr lang="en-GB" dirty="0"/>
          </a:p>
        </p:txBody>
      </p:sp>
    </p:spTree>
    <p:extLst>
      <p:ext uri="{BB962C8B-B14F-4D97-AF65-F5344CB8AC3E}">
        <p14:creationId xmlns:p14="http://schemas.microsoft.com/office/powerpoint/2010/main" val="4268579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Last Word</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21389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It has not been easy</a:t>
            </a:r>
          </a:p>
          <a:p>
            <a:r>
              <a:rPr lang="en-US" dirty="0"/>
              <a:t>It is a lot of hard work</a:t>
            </a:r>
          </a:p>
          <a:p>
            <a:r>
              <a:rPr lang="en-US" dirty="0"/>
              <a:t>Find a compromise </a:t>
            </a:r>
          </a:p>
          <a:p>
            <a:r>
              <a:rPr lang="en-US" dirty="0"/>
              <a:t>Don’t get hung up on small details </a:t>
            </a:r>
          </a:p>
          <a:p>
            <a:r>
              <a:rPr lang="en-US" dirty="0"/>
              <a:t>Trust and communication </a:t>
            </a:r>
            <a:r>
              <a:rPr lang="en-US" dirty="0" smtClean="0"/>
              <a:t>at </a:t>
            </a:r>
            <a:r>
              <a:rPr lang="en-US" dirty="0"/>
              <a:t>every level </a:t>
            </a:r>
          </a:p>
          <a:p>
            <a:endParaRPr lang="en-GB" dirty="0"/>
          </a:p>
        </p:txBody>
      </p:sp>
    </p:spTree>
    <p:extLst>
      <p:ext uri="{BB962C8B-B14F-4D97-AF65-F5344CB8AC3E}">
        <p14:creationId xmlns:p14="http://schemas.microsoft.com/office/powerpoint/2010/main" val="1159002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who are we and why are we working together?</a:t>
            </a:r>
            <a:endParaRPr lang="en-GB" dirty="0"/>
          </a:p>
        </p:txBody>
      </p:sp>
    </p:spTree>
    <p:extLst>
      <p:ext uri="{BB962C8B-B14F-4D97-AF65-F5344CB8AC3E}">
        <p14:creationId xmlns:p14="http://schemas.microsoft.com/office/powerpoint/2010/main" val="273829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Who </a:t>
            </a:r>
            <a:r>
              <a:rPr lang="en-GB" dirty="0" smtClean="0"/>
              <a:t>are we?</a:t>
            </a:r>
            <a:endParaRPr lang="en-GB" dirty="0"/>
          </a:p>
        </p:txBody>
      </p:sp>
      <p:pic>
        <p:nvPicPr>
          <p:cNvPr id="11" name="Picture 10" descr="Description: HIS_logo_CMY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65234"/>
            <a:ext cx="273685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088" y="1490622"/>
            <a:ext cx="1924050" cy="108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457200" y="3068960"/>
            <a:ext cx="4114800" cy="1477328"/>
          </a:xfrm>
          <a:prstGeom prst="rect">
            <a:avLst/>
          </a:prstGeom>
          <a:noFill/>
        </p:spPr>
        <p:txBody>
          <a:bodyPr wrap="square" rtlCol="0">
            <a:spAutoFit/>
          </a:bodyPr>
          <a:lstStyle/>
          <a:p>
            <a:pPr marL="285750" indent="-285750">
              <a:buFont typeface="Arial" panose="020B0604020202020204" pitchFamily="34" charset="0"/>
              <a:buChar char="•"/>
            </a:pPr>
            <a:r>
              <a:rPr lang="en-GB" dirty="0" smtClean="0"/>
              <a:t>Health body  (part of the wider NHS)</a:t>
            </a:r>
          </a:p>
          <a:p>
            <a:pPr marL="285750" indent="-285750">
              <a:buFont typeface="Arial" panose="020B0604020202020204" pitchFamily="34" charset="0"/>
              <a:buChar char="•"/>
            </a:pPr>
            <a:r>
              <a:rPr lang="en-GB" dirty="0" smtClean="0"/>
              <a:t>Supporting improvement</a:t>
            </a:r>
          </a:p>
          <a:p>
            <a:pPr marL="285750" indent="-285750">
              <a:buFont typeface="Arial" panose="020B0604020202020204" pitchFamily="34" charset="0"/>
              <a:buChar char="•"/>
            </a:pPr>
            <a:r>
              <a:rPr lang="en-GB" dirty="0" smtClean="0"/>
              <a:t>Quality assurance of healthcare</a:t>
            </a:r>
          </a:p>
          <a:p>
            <a:pPr marL="285750" indent="-285750">
              <a:buFont typeface="Arial" panose="020B0604020202020204" pitchFamily="34" charset="0"/>
              <a:buChar char="•"/>
            </a:pPr>
            <a:r>
              <a:rPr lang="en-GB" dirty="0" smtClean="0"/>
              <a:t>Evidence and standards</a:t>
            </a:r>
          </a:p>
          <a:p>
            <a:pPr marL="285750" indent="-285750">
              <a:buFont typeface="Arial" panose="020B0604020202020204" pitchFamily="34" charset="0"/>
              <a:buChar char="•"/>
            </a:pPr>
            <a:endParaRPr lang="en-GB" dirty="0" smtClean="0"/>
          </a:p>
        </p:txBody>
      </p:sp>
      <p:sp>
        <p:nvSpPr>
          <p:cNvPr id="14" name="TextBox 13"/>
          <p:cNvSpPr txBox="1"/>
          <p:nvPr/>
        </p:nvSpPr>
        <p:spPr>
          <a:xfrm>
            <a:off x="5364088" y="3081569"/>
            <a:ext cx="3322712" cy="1477328"/>
          </a:xfrm>
          <a:prstGeom prst="rect">
            <a:avLst/>
          </a:prstGeom>
          <a:noFill/>
        </p:spPr>
        <p:txBody>
          <a:bodyPr wrap="square" rtlCol="0">
            <a:spAutoFit/>
          </a:bodyPr>
          <a:lstStyle/>
          <a:p>
            <a:pPr marL="285750" indent="-285750">
              <a:buFont typeface="Arial" panose="020B0604020202020204" pitchFamily="34" charset="0"/>
              <a:buChar char="•"/>
            </a:pPr>
            <a:r>
              <a:rPr lang="en-GB" dirty="0" smtClean="0"/>
              <a:t>Non departmental public body </a:t>
            </a:r>
          </a:p>
          <a:p>
            <a:pPr marL="285750" indent="-285750">
              <a:buFont typeface="Arial" panose="020B0604020202020204" pitchFamily="34" charset="0"/>
              <a:buChar char="•"/>
            </a:pPr>
            <a:r>
              <a:rPr lang="en-GB" dirty="0" smtClean="0"/>
              <a:t>Inspection of social care </a:t>
            </a:r>
          </a:p>
          <a:p>
            <a:pPr marL="285750" indent="-285750">
              <a:buFont typeface="Arial" panose="020B0604020202020204" pitchFamily="34" charset="0"/>
              <a:buChar char="•"/>
            </a:pPr>
            <a:r>
              <a:rPr lang="en-GB" dirty="0" smtClean="0"/>
              <a:t>Inspection of social work </a:t>
            </a:r>
          </a:p>
          <a:p>
            <a:pPr marL="285750" indent="-285750">
              <a:buFont typeface="Arial" panose="020B0604020202020204" pitchFamily="34" charset="0"/>
              <a:buChar char="•"/>
            </a:pPr>
            <a:r>
              <a:rPr lang="en-GB" dirty="0" smtClean="0"/>
              <a:t>Supporting </a:t>
            </a:r>
            <a:r>
              <a:rPr lang="en-GB" dirty="0"/>
              <a:t>i</a:t>
            </a:r>
            <a:r>
              <a:rPr lang="en-GB" dirty="0" smtClean="0"/>
              <a:t>mprovement</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60887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are we working together? </a:t>
            </a:r>
            <a:endParaRPr lang="en-GB" dirty="0"/>
          </a:p>
        </p:txBody>
      </p:sp>
      <p:sp>
        <p:nvSpPr>
          <p:cNvPr id="3" name="Content Placeholder 2"/>
          <p:cNvSpPr>
            <a:spLocks noGrp="1"/>
          </p:cNvSpPr>
          <p:nvPr>
            <p:ph idx="1"/>
          </p:nvPr>
        </p:nvSpPr>
        <p:spPr/>
        <p:txBody>
          <a:bodyPr>
            <a:normAutofit lnSpcReduction="10000"/>
          </a:bodyPr>
          <a:lstStyle/>
          <a:p>
            <a:r>
              <a:rPr lang="en-GB" dirty="0" smtClean="0"/>
              <a:t>Integration!</a:t>
            </a:r>
          </a:p>
          <a:p>
            <a:pPr lvl="1">
              <a:buFont typeface="Wingdings" panose="05000000000000000000" pitchFamily="2" charset="2"/>
              <a:buChar char="Ø"/>
            </a:pPr>
            <a:r>
              <a:rPr lang="en-GB" dirty="0" smtClean="0"/>
              <a:t>In Scotland we are integrating the delivery of health and social care</a:t>
            </a:r>
          </a:p>
          <a:p>
            <a:pPr lvl="1">
              <a:buFont typeface="Wingdings" panose="05000000000000000000" pitchFamily="2" charset="2"/>
              <a:buChar char="Ø"/>
            </a:pPr>
            <a:r>
              <a:rPr lang="en-GB" dirty="0" smtClean="0"/>
              <a:t>If the delivery is integrated the scrutiny has to be integrated</a:t>
            </a:r>
          </a:p>
          <a:p>
            <a:pPr marL="514350" indent="-457200"/>
            <a:r>
              <a:rPr lang="en-GB" dirty="0" smtClean="0"/>
              <a:t>Inspection aim</a:t>
            </a:r>
          </a:p>
          <a:p>
            <a:pPr lvl="1">
              <a:buFont typeface="Wingdings" panose="05000000000000000000" pitchFamily="2" charset="2"/>
              <a:buChar char="Ø"/>
            </a:pPr>
            <a:r>
              <a:rPr lang="en-GB" dirty="0" smtClean="0"/>
              <a:t>to </a:t>
            </a:r>
            <a:r>
              <a:rPr lang="en-GB" dirty="0"/>
              <a:t>ensure that the integration authorities have building blocks in place to plan, commission and deliver high quality services in a co-ordinated and sustainable </a:t>
            </a:r>
            <a:r>
              <a:rPr lang="en-GB" dirty="0" smtClean="0"/>
              <a:t>way</a:t>
            </a:r>
          </a:p>
          <a:p>
            <a:pPr lvl="1"/>
            <a:endParaRPr lang="en-GB" dirty="0"/>
          </a:p>
        </p:txBody>
      </p:sp>
    </p:spTree>
    <p:extLst>
      <p:ext uri="{BB962C8B-B14F-4D97-AF65-F5344CB8AC3E}">
        <p14:creationId xmlns:p14="http://schemas.microsoft.com/office/powerpoint/2010/main" val="86934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Legal basis </a:t>
            </a:r>
            <a:endParaRPr lang="en-GB" dirty="0"/>
          </a:p>
        </p:txBody>
      </p:sp>
      <p:sp>
        <p:nvSpPr>
          <p:cNvPr id="3" name="Content Placeholder 2"/>
          <p:cNvSpPr>
            <a:spLocks noGrp="1"/>
          </p:cNvSpPr>
          <p:nvPr>
            <p:ph idx="1"/>
          </p:nvPr>
        </p:nvSpPr>
        <p:spPr/>
        <p:txBody>
          <a:bodyPr>
            <a:normAutofit lnSpcReduction="10000"/>
          </a:bodyPr>
          <a:lstStyle/>
          <a:p>
            <a:r>
              <a:rPr lang="en-GB" dirty="0" smtClean="0"/>
              <a:t>The </a:t>
            </a:r>
            <a:r>
              <a:rPr lang="en-GB" dirty="0"/>
              <a:t>Public Bodies (Joint Working) (Scotland) Act </a:t>
            </a:r>
            <a:r>
              <a:rPr lang="en-GB" dirty="0" smtClean="0"/>
              <a:t>2014</a:t>
            </a:r>
            <a:endParaRPr lang="en-GB" dirty="0"/>
          </a:p>
          <a:p>
            <a:pPr lvl="1">
              <a:buFont typeface="Wingdings" panose="05000000000000000000" pitchFamily="2" charset="2"/>
              <a:buChar char="Ø"/>
            </a:pPr>
            <a:r>
              <a:rPr lang="en-GB" dirty="0" smtClean="0"/>
              <a:t>Sets out basic requirements for Integration authorities</a:t>
            </a:r>
          </a:p>
          <a:p>
            <a:pPr lvl="1"/>
            <a:endParaRPr lang="en-GB" dirty="0"/>
          </a:p>
          <a:p>
            <a:pPr marL="514350" indent="-457200"/>
            <a:r>
              <a:rPr lang="en-GB" dirty="0" smtClean="0"/>
              <a:t>The </a:t>
            </a:r>
            <a:r>
              <a:rPr lang="en-GB" dirty="0"/>
              <a:t>Public Services Reform (Scotland) Act 2010 </a:t>
            </a:r>
          </a:p>
          <a:p>
            <a:pPr lvl="1">
              <a:buFont typeface="Wingdings" panose="05000000000000000000" pitchFamily="2" charset="2"/>
              <a:buChar char="Ø"/>
            </a:pPr>
            <a:r>
              <a:rPr lang="en-GB" dirty="0" smtClean="0"/>
              <a:t>Provides for HIS and Care Inspectorate to carry out joint </a:t>
            </a:r>
            <a:r>
              <a:rPr lang="en-GB" dirty="0" err="1" smtClean="0"/>
              <a:t>inpections</a:t>
            </a:r>
            <a:endParaRPr lang="en-GB" dirty="0" smtClean="0"/>
          </a:p>
          <a:p>
            <a:pPr marL="0" indent="0">
              <a:buNone/>
            </a:pPr>
            <a:endParaRPr lang="en-GB" dirty="0" smtClean="0"/>
          </a:p>
        </p:txBody>
      </p:sp>
    </p:spTree>
    <p:extLst>
      <p:ext uri="{BB962C8B-B14F-4D97-AF65-F5344CB8AC3E}">
        <p14:creationId xmlns:p14="http://schemas.microsoft.com/office/powerpoint/2010/main" val="16701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Is integration easy?</a:t>
            </a:r>
            <a:endParaRPr lang="en-GB" dirty="0"/>
          </a:p>
        </p:txBody>
      </p:sp>
      <p:sp>
        <p:nvSpPr>
          <p:cNvPr id="5" name="Content Placeholder 4"/>
          <p:cNvSpPr>
            <a:spLocks noGrp="1"/>
          </p:cNvSpPr>
          <p:nvPr>
            <p:ph idx="1"/>
          </p:nvPr>
        </p:nvSpPr>
        <p:spPr>
          <a:xfrm>
            <a:off x="457200" y="1600200"/>
            <a:ext cx="8229600" cy="4853136"/>
          </a:xfrm>
        </p:spPr>
        <p:txBody>
          <a:bodyPr>
            <a:normAutofit fontScale="77500" lnSpcReduction="20000"/>
          </a:bodyPr>
          <a:lstStyle/>
          <a:p>
            <a:r>
              <a:rPr lang="en-GB" dirty="0" smtClean="0"/>
              <a:t>No!</a:t>
            </a:r>
          </a:p>
          <a:p>
            <a:pPr marL="0" indent="0">
              <a:buNone/>
            </a:pPr>
            <a:endParaRPr lang="en-GB" dirty="0" smtClean="0"/>
          </a:p>
          <a:p>
            <a:r>
              <a:rPr lang="en-GB" dirty="0" smtClean="0"/>
              <a:t>Breadth of activity for integration authorities</a:t>
            </a:r>
          </a:p>
          <a:p>
            <a:pPr lvl="1">
              <a:buFont typeface="Wingdings" panose="05000000000000000000" pitchFamily="2" charset="2"/>
              <a:buChar char="Ø"/>
            </a:pPr>
            <a:r>
              <a:rPr lang="en-GB" dirty="0"/>
              <a:t>Different models of integration</a:t>
            </a:r>
          </a:p>
          <a:p>
            <a:pPr lvl="1">
              <a:buFont typeface="Wingdings" panose="05000000000000000000" pitchFamily="2" charset="2"/>
              <a:buChar char="Ø"/>
            </a:pPr>
            <a:r>
              <a:rPr lang="en-GB" dirty="0"/>
              <a:t>complex and emerging landscape </a:t>
            </a:r>
            <a:endParaRPr lang="en-GB" dirty="0" smtClean="0"/>
          </a:p>
          <a:p>
            <a:pPr marL="457200" lvl="1" indent="0">
              <a:buNone/>
            </a:pPr>
            <a:endParaRPr lang="en-GB" dirty="0" smtClean="0"/>
          </a:p>
          <a:p>
            <a:r>
              <a:rPr lang="en-GB" dirty="0" smtClean="0"/>
              <a:t>Links with work across our wider organisations</a:t>
            </a:r>
          </a:p>
          <a:p>
            <a:pPr lvl="1">
              <a:buFont typeface="Wingdings" panose="05000000000000000000" pitchFamily="2" charset="2"/>
              <a:buChar char="Ø"/>
            </a:pPr>
            <a:r>
              <a:rPr lang="en-GB" dirty="0" smtClean="0"/>
              <a:t>NHS boards level reviews &amp; hospital inspections</a:t>
            </a:r>
          </a:p>
          <a:p>
            <a:pPr lvl="1">
              <a:buFont typeface="Wingdings" panose="05000000000000000000" pitchFamily="2" charset="2"/>
              <a:buChar char="Ø"/>
            </a:pPr>
            <a:r>
              <a:rPr lang="en-GB" dirty="0" smtClean="0"/>
              <a:t>Inspection of care homes, care at home &amp; other care services </a:t>
            </a:r>
          </a:p>
          <a:p>
            <a:pPr marL="457200" lvl="1" indent="0">
              <a:buNone/>
            </a:pPr>
            <a:endParaRPr lang="en-GB" dirty="0"/>
          </a:p>
          <a:p>
            <a:pPr marL="457200" lvl="1" indent="0">
              <a:buNone/>
            </a:pPr>
            <a:endParaRPr lang="en-GB" dirty="0" smtClean="0"/>
          </a:p>
          <a:p>
            <a:r>
              <a:rPr lang="en-GB" dirty="0" smtClean="0"/>
              <a:t>Links with the work of other scrutiny bodies</a:t>
            </a:r>
          </a:p>
        </p:txBody>
      </p:sp>
    </p:spTree>
    <p:extLst>
      <p:ext uri="{BB962C8B-B14F-4D97-AF65-F5344CB8AC3E}">
        <p14:creationId xmlns:p14="http://schemas.microsoft.com/office/powerpoint/2010/main" val="3337727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Where are we today</a:t>
            </a:r>
            <a:r>
              <a:rPr lang="en-US" dirty="0" smtClean="0"/>
              <a:t>? </a:t>
            </a:r>
            <a:endParaRPr lang="en-GB" dirty="0"/>
          </a:p>
        </p:txBody>
      </p:sp>
    </p:spTree>
    <p:extLst>
      <p:ext uri="{BB962C8B-B14F-4D97-AF65-F5344CB8AC3E}">
        <p14:creationId xmlns:p14="http://schemas.microsoft.com/office/powerpoint/2010/main" val="4215960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are we today?</a:t>
            </a:r>
            <a:endParaRPr lang="en-GB" dirty="0"/>
          </a:p>
        </p:txBody>
      </p:sp>
      <p:sp>
        <p:nvSpPr>
          <p:cNvPr id="3" name="Content Placeholder 2"/>
          <p:cNvSpPr>
            <a:spLocks noGrp="1"/>
          </p:cNvSpPr>
          <p:nvPr>
            <p:ph idx="1"/>
          </p:nvPr>
        </p:nvSpPr>
        <p:spPr/>
        <p:txBody>
          <a:bodyPr>
            <a:normAutofit fontScale="85000" lnSpcReduction="20000"/>
          </a:bodyPr>
          <a:lstStyle/>
          <a:p>
            <a:r>
              <a:rPr lang="en-US" sz="3400" dirty="0"/>
              <a:t>Two </a:t>
            </a:r>
            <a:r>
              <a:rPr lang="en-US" sz="3400" dirty="0" err="1"/>
              <a:t>organisations</a:t>
            </a:r>
            <a:r>
              <a:rPr lang="en-US" sz="3400" dirty="0"/>
              <a:t> </a:t>
            </a:r>
            <a:r>
              <a:rPr lang="en-US" sz="3400" dirty="0" smtClean="0"/>
              <a:t>tasked </a:t>
            </a:r>
            <a:r>
              <a:rPr lang="en-US" sz="3400" dirty="0"/>
              <a:t>to </a:t>
            </a:r>
            <a:r>
              <a:rPr lang="en-US" sz="3400" dirty="0" smtClean="0"/>
              <a:t>deliver inspections of integration authorities</a:t>
            </a:r>
            <a:endParaRPr lang="en-US" sz="3400" dirty="0"/>
          </a:p>
          <a:p>
            <a:endParaRPr lang="en-US" sz="3400" dirty="0"/>
          </a:p>
          <a:p>
            <a:r>
              <a:rPr lang="en-US" sz="3400" dirty="0"/>
              <a:t>Integrated inspection teams </a:t>
            </a:r>
          </a:p>
          <a:p>
            <a:pPr lvl="1">
              <a:buFont typeface="Wingdings" panose="05000000000000000000" pitchFamily="2" charset="2"/>
              <a:buChar char="Ø"/>
            </a:pPr>
            <a:r>
              <a:rPr lang="en-US" sz="3000" dirty="0" smtClean="0"/>
              <a:t>members </a:t>
            </a:r>
            <a:r>
              <a:rPr lang="en-US" sz="3000" dirty="0"/>
              <a:t>from both </a:t>
            </a:r>
            <a:r>
              <a:rPr lang="en-US" sz="3000" dirty="0" err="1" smtClean="0"/>
              <a:t>organisations</a:t>
            </a:r>
            <a:endParaRPr lang="en-US" sz="3000" dirty="0"/>
          </a:p>
          <a:p>
            <a:pPr lvl="1">
              <a:buFont typeface="Wingdings" panose="05000000000000000000" pitchFamily="2" charset="2"/>
              <a:buChar char="Ø"/>
            </a:pPr>
            <a:r>
              <a:rPr lang="en-US" sz="3000" dirty="0" smtClean="0"/>
              <a:t>add </a:t>
            </a:r>
            <a:r>
              <a:rPr lang="en-US" sz="3000" dirty="0"/>
              <a:t>in associates to bring specialist input</a:t>
            </a:r>
          </a:p>
          <a:p>
            <a:pPr lvl="1">
              <a:buFont typeface="Wingdings" panose="05000000000000000000" pitchFamily="2" charset="2"/>
              <a:buChar char="Ø"/>
            </a:pPr>
            <a:r>
              <a:rPr lang="en-US" sz="3000" dirty="0" smtClean="0"/>
              <a:t>a </a:t>
            </a:r>
            <a:r>
              <a:rPr lang="en-US" sz="3000" dirty="0"/>
              <a:t>team leader responsible for delivery of inspection </a:t>
            </a:r>
          </a:p>
          <a:p>
            <a:pPr lvl="1">
              <a:buFont typeface="Wingdings" panose="05000000000000000000" pitchFamily="2" charset="2"/>
              <a:buChar char="Ø"/>
            </a:pPr>
            <a:r>
              <a:rPr lang="en-US" sz="3000" dirty="0" smtClean="0"/>
              <a:t>integrating </a:t>
            </a:r>
            <a:r>
              <a:rPr lang="en-US" sz="3000" dirty="0"/>
              <a:t>inspection support</a:t>
            </a:r>
          </a:p>
          <a:p>
            <a:endParaRPr lang="en-US" sz="3400" dirty="0"/>
          </a:p>
          <a:p>
            <a:r>
              <a:rPr lang="en-US" sz="3400" dirty="0" smtClean="0"/>
              <a:t>Sharing </a:t>
            </a:r>
            <a:r>
              <a:rPr lang="en-US" sz="3400" dirty="0"/>
              <a:t>the load – </a:t>
            </a:r>
            <a:r>
              <a:rPr lang="en-US" sz="3400" dirty="0" err="1"/>
              <a:t>recognising</a:t>
            </a:r>
            <a:r>
              <a:rPr lang="en-US" sz="3400" dirty="0"/>
              <a:t> the skills each can bring to the </a:t>
            </a:r>
            <a:r>
              <a:rPr lang="en-US" sz="3400" dirty="0" err="1"/>
              <a:t>programme</a:t>
            </a:r>
            <a:endParaRPr lang="en-US" sz="3400" dirty="0"/>
          </a:p>
          <a:p>
            <a:endParaRPr lang="en-GB" dirty="0"/>
          </a:p>
        </p:txBody>
      </p:sp>
    </p:spTree>
    <p:extLst>
      <p:ext uri="{BB962C8B-B14F-4D97-AF65-F5344CB8AC3E}">
        <p14:creationId xmlns:p14="http://schemas.microsoft.com/office/powerpoint/2010/main" val="841832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930</Words>
  <Application>Microsoft Office PowerPoint</Application>
  <PresentationFormat>Diavoorstelling (4:3)</PresentationFormat>
  <Paragraphs>165</Paragraphs>
  <Slides>24</Slides>
  <Notes>9</Notes>
  <HiddenSlides>0</HiddenSlides>
  <MMClips>0</MMClips>
  <ScaleCrop>false</ScaleCrop>
  <HeadingPairs>
    <vt:vector size="6" baseType="variant">
      <vt:variant>
        <vt:lpstr>Thema</vt:lpstr>
      </vt:variant>
      <vt:variant>
        <vt:i4>1</vt:i4>
      </vt:variant>
      <vt:variant>
        <vt:lpstr>Ingesloten OLE-bronprogramma's</vt:lpstr>
      </vt:variant>
      <vt:variant>
        <vt:i4>1</vt:i4>
      </vt:variant>
      <vt:variant>
        <vt:lpstr>Diatitels</vt:lpstr>
      </vt:variant>
      <vt:variant>
        <vt:i4>24</vt:i4>
      </vt:variant>
    </vt:vector>
  </HeadingPairs>
  <TitlesOfParts>
    <vt:vector size="26" baseType="lpstr">
      <vt:lpstr>Office Theme</vt:lpstr>
      <vt:lpstr>Document</vt:lpstr>
      <vt:lpstr>Joint inspections and co-operation in Scotland </vt:lpstr>
      <vt:lpstr>Summary of presentation </vt:lpstr>
      <vt:lpstr>who are we and why are we working together?</vt:lpstr>
      <vt:lpstr>Who are we?</vt:lpstr>
      <vt:lpstr>Why are we working together? </vt:lpstr>
      <vt:lpstr>Legal basis </vt:lpstr>
      <vt:lpstr>Is integration easy?</vt:lpstr>
      <vt:lpstr>Where are we today? </vt:lpstr>
      <vt:lpstr>Where are we today?</vt:lpstr>
      <vt:lpstr>How do we do our inspections?</vt:lpstr>
      <vt:lpstr>QUALITY FRAMEWORK </vt:lpstr>
      <vt:lpstr>Key elements of inspections </vt:lpstr>
      <vt:lpstr>Shared IT </vt:lpstr>
      <vt:lpstr>How did we get here?</vt:lpstr>
      <vt:lpstr>How did we get here?</vt:lpstr>
      <vt:lpstr>Our challenges </vt:lpstr>
      <vt:lpstr>How are we doing?</vt:lpstr>
      <vt:lpstr>How are we doing? </vt:lpstr>
      <vt:lpstr>What have we learnt?</vt:lpstr>
      <vt:lpstr>What have we learnt?</vt:lpstr>
      <vt:lpstr>Where are we going?</vt:lpstr>
      <vt:lpstr>Where are we going?</vt:lpstr>
      <vt:lpstr>The Last Word</vt:lpstr>
      <vt:lpstr>PowerPoint-presentatie</vt:lpstr>
    </vt:vector>
  </TitlesOfParts>
  <Company>SSSC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Inspecting together. Supporting improvement together.</dc:title>
  <dc:creator>Eggo, Fidelma</dc:creator>
  <cp:lastModifiedBy>Mari Murel</cp:lastModifiedBy>
  <cp:revision>55</cp:revision>
  <dcterms:created xsi:type="dcterms:W3CDTF">2018-09-20T16:24:01Z</dcterms:created>
  <dcterms:modified xsi:type="dcterms:W3CDTF">2018-10-08T14:48:36Z</dcterms:modified>
</cp:coreProperties>
</file>