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31" r:id="rId2"/>
    <p:sldId id="382" r:id="rId3"/>
    <p:sldId id="378" r:id="rId4"/>
    <p:sldId id="385" r:id="rId5"/>
    <p:sldId id="421" r:id="rId6"/>
    <p:sldId id="396" r:id="rId7"/>
    <p:sldId id="424" r:id="rId8"/>
    <p:sldId id="397" r:id="rId9"/>
    <p:sldId id="398" r:id="rId10"/>
    <p:sldId id="413" r:id="rId11"/>
    <p:sldId id="426" r:id="rId12"/>
    <p:sldId id="403" r:id="rId13"/>
    <p:sldId id="401" r:id="rId14"/>
    <p:sldId id="405" r:id="rId15"/>
    <p:sldId id="391" r:id="rId16"/>
    <p:sldId id="415" r:id="rId17"/>
    <p:sldId id="416" r:id="rId18"/>
    <p:sldId id="411" r:id="rId19"/>
    <p:sldId id="417" r:id="rId20"/>
    <p:sldId id="418" r:id="rId21"/>
    <p:sldId id="414" r:id="rId22"/>
    <p:sldId id="430" r:id="rId23"/>
    <p:sldId id="431" r:id="rId24"/>
    <p:sldId id="433" r:id="rId25"/>
    <p:sldId id="434" r:id="rId26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>
          <p15:clr>
            <a:srgbClr val="A4A3A4"/>
          </p15:clr>
        </p15:guide>
        <p15:guide id="2" pos="884">
          <p15:clr>
            <a:srgbClr val="A4A3A4"/>
          </p15:clr>
        </p15:guide>
        <p15:guide id="3" pos="50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1B5963"/>
    <a:srgbClr val="006666"/>
    <a:srgbClr val="E66E14"/>
    <a:srgbClr val="333F48"/>
    <a:srgbClr val="DAEDED"/>
    <a:srgbClr val="B1E4E3"/>
    <a:srgbClr val="E2E2E3"/>
    <a:srgbClr val="4C585F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Ljust format 1 - Dekorfär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27102A9-8310-4765-A935-A1911B00CA55}" styleName="Ljust format 1 - Dekorfärg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559" autoAdjust="0"/>
    <p:restoredTop sz="89044" autoAdjust="0"/>
  </p:normalViewPr>
  <p:slideViewPr>
    <p:cSldViewPr>
      <p:cViewPr varScale="1">
        <p:scale>
          <a:sx n="75" d="100"/>
          <a:sy n="75" d="100"/>
        </p:scale>
        <p:origin x="1872" y="48"/>
      </p:cViewPr>
      <p:guideLst>
        <p:guide orient="horz" pos="3974"/>
        <p:guide pos="884"/>
        <p:guide pos="50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149"/>
    </p:cViewPr>
  </p:sorterViewPr>
  <p:notesViewPr>
    <p:cSldViewPr>
      <p:cViewPr>
        <p:scale>
          <a:sx n="55" d="100"/>
          <a:sy n="55" d="100"/>
        </p:scale>
        <p:origin x="1978" y="3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CA2132-16FF-46C8-ADAD-122E88531FD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B5951D60-3E78-4F35-9417-FA88C1716199}">
      <dgm:prSet phldrT="[Text]" custT="1"/>
      <dgm:spPr>
        <a:xfrm>
          <a:off x="1975561" y="1057669"/>
          <a:ext cx="1160626" cy="1160626"/>
        </a:xfrm>
        <a:prstGeom prst="ellipse">
          <a:avLst/>
        </a:prstGeom>
        <a:solidFill>
          <a:srgbClr val="E66E14"/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pPr algn="ctr"/>
          <a:r>
            <a:rPr lang="en-GB" sz="2000" b="1" noProof="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SAFE</a:t>
          </a:r>
        </a:p>
        <a:p>
          <a:pPr algn="ctr"/>
          <a:r>
            <a:rPr lang="en-GB" sz="2000" b="1" noProof="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CARE</a:t>
          </a:r>
        </a:p>
      </dgm:t>
    </dgm:pt>
    <dgm:pt modelId="{953ADA05-5056-4881-8432-3919E725AD5D}" type="parTrans" cxnId="{53DCBD8B-E251-4FBB-8A0E-38BA594A4024}">
      <dgm:prSet/>
      <dgm:spPr/>
      <dgm:t>
        <a:bodyPr/>
        <a:lstStyle/>
        <a:p>
          <a:pPr algn="ctr"/>
          <a:endParaRPr lang="sv-SE" sz="1400">
            <a:latin typeface="+mj-lt"/>
          </a:endParaRPr>
        </a:p>
      </dgm:t>
    </dgm:pt>
    <dgm:pt modelId="{365E30B8-A444-4D97-815D-27D4392BD880}" type="sibTrans" cxnId="{53DCBD8B-E251-4FBB-8A0E-38BA594A4024}">
      <dgm:prSet/>
      <dgm:spPr/>
      <dgm:t>
        <a:bodyPr/>
        <a:lstStyle/>
        <a:p>
          <a:pPr algn="ctr"/>
          <a:endParaRPr lang="sv-SE" sz="1400">
            <a:latin typeface="+mj-lt"/>
          </a:endParaRPr>
        </a:p>
      </dgm:t>
    </dgm:pt>
    <dgm:pt modelId="{C3ED83E4-9651-47CA-9577-8C5F79445769}">
      <dgm:prSet phldrT="[Text]" custT="1"/>
      <dgm:spPr>
        <a:xfrm>
          <a:off x="2149655" y="1336"/>
          <a:ext cx="812438" cy="812438"/>
        </a:xfrm>
        <a:prstGeom prst="ellips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pPr algn="ctr"/>
          <a:r>
            <a:rPr lang="en-GB" sz="1400" b="1" noProof="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Identify</a:t>
          </a:r>
        </a:p>
      </dgm:t>
    </dgm:pt>
    <dgm:pt modelId="{273DEC03-4193-4477-862A-1A52BB30DA45}" type="parTrans" cxnId="{1B0218F8-CF6E-4895-AD84-1AEB3490D07A}">
      <dgm:prSet/>
      <dgm:spPr/>
      <dgm:t>
        <a:bodyPr/>
        <a:lstStyle/>
        <a:p>
          <a:pPr algn="ctr"/>
          <a:endParaRPr lang="sv-SE" sz="1400">
            <a:latin typeface="+mj-lt"/>
          </a:endParaRPr>
        </a:p>
      </dgm:t>
    </dgm:pt>
    <dgm:pt modelId="{1BC37C7A-F1C1-4463-B721-B7268777D88A}" type="sibTrans" cxnId="{1B0218F8-CF6E-4895-AD84-1AEB3490D07A}">
      <dgm:prSet/>
      <dgm:spPr>
        <a:xfrm>
          <a:off x="1296200" y="378308"/>
          <a:ext cx="2519348" cy="2519348"/>
        </a:xfrm>
        <a:prstGeom prst="blockArc">
          <a:avLst>
            <a:gd name="adj1" fmla="val 16200000"/>
            <a:gd name="adj2" fmla="val 0"/>
            <a:gd name="adj3" fmla="val 4644"/>
          </a:avLst>
        </a:prstGeom>
        <a:solidFill>
          <a:srgbClr val="E66E1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algn="ctr"/>
          <a:endParaRPr lang="sv-SE" sz="1400">
            <a:latin typeface="+mj-lt"/>
          </a:endParaRPr>
        </a:p>
      </dgm:t>
    </dgm:pt>
    <dgm:pt modelId="{F430491A-03E4-4084-8C01-5B270865BAA8}">
      <dgm:prSet phldrT="[Text]" custT="1"/>
      <dgm:spPr>
        <a:xfrm>
          <a:off x="3380082" y="1231763"/>
          <a:ext cx="812438" cy="812438"/>
        </a:xfrm>
        <a:prstGeom prst="ellips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pPr algn="ctr"/>
          <a:r>
            <a:rPr lang="en-GB" sz="1400" b="1" noProof="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Plan</a:t>
          </a:r>
        </a:p>
      </dgm:t>
    </dgm:pt>
    <dgm:pt modelId="{DC61BF3A-7091-458A-87DA-45D72AC8ACA0}" type="parTrans" cxnId="{F1C4EDE3-82E0-4499-855B-608702FF7798}">
      <dgm:prSet/>
      <dgm:spPr/>
      <dgm:t>
        <a:bodyPr/>
        <a:lstStyle/>
        <a:p>
          <a:pPr algn="ctr"/>
          <a:endParaRPr lang="sv-SE" sz="1400">
            <a:latin typeface="+mj-lt"/>
          </a:endParaRPr>
        </a:p>
      </dgm:t>
    </dgm:pt>
    <dgm:pt modelId="{6C0BA337-F4CF-4C5F-B937-85EC9E11919F}" type="sibTrans" cxnId="{F1C4EDE3-82E0-4499-855B-608702FF7798}">
      <dgm:prSet/>
      <dgm:spPr>
        <a:xfrm>
          <a:off x="1296200" y="378308"/>
          <a:ext cx="2519348" cy="2519348"/>
        </a:xfrm>
        <a:prstGeom prst="blockArc">
          <a:avLst>
            <a:gd name="adj1" fmla="val 0"/>
            <a:gd name="adj2" fmla="val 5400000"/>
            <a:gd name="adj3" fmla="val 4644"/>
          </a:avLst>
        </a:prstGeom>
        <a:solidFill>
          <a:srgbClr val="E66E1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algn="ctr"/>
          <a:endParaRPr lang="sv-SE" sz="1400">
            <a:latin typeface="+mj-lt"/>
          </a:endParaRPr>
        </a:p>
      </dgm:t>
    </dgm:pt>
    <dgm:pt modelId="{AD8E5C7B-028E-467D-8C89-E17514183DA4}">
      <dgm:prSet phldrT="[Text]" custT="1"/>
      <dgm:spPr>
        <a:xfrm>
          <a:off x="2149655" y="2462189"/>
          <a:ext cx="812438" cy="812438"/>
        </a:xfrm>
        <a:prstGeom prst="ellips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pPr algn="ctr"/>
          <a:r>
            <a:rPr lang="en-GB" sz="1400" noProof="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Do</a:t>
          </a:r>
        </a:p>
      </dgm:t>
    </dgm:pt>
    <dgm:pt modelId="{12195E22-151C-4059-B28D-25B0D48FBF7D}" type="parTrans" cxnId="{F7A54D9F-5B48-42EC-A30A-6A995C31FB39}">
      <dgm:prSet/>
      <dgm:spPr/>
      <dgm:t>
        <a:bodyPr/>
        <a:lstStyle/>
        <a:p>
          <a:pPr algn="ctr"/>
          <a:endParaRPr lang="sv-SE" sz="1400">
            <a:latin typeface="+mj-lt"/>
          </a:endParaRPr>
        </a:p>
      </dgm:t>
    </dgm:pt>
    <dgm:pt modelId="{7AF3AFAC-5B47-47A4-A663-3F6F4452A58C}" type="sibTrans" cxnId="{F7A54D9F-5B48-42EC-A30A-6A995C31FB39}">
      <dgm:prSet/>
      <dgm:spPr>
        <a:xfrm>
          <a:off x="1296200" y="378308"/>
          <a:ext cx="2519348" cy="2519348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solidFill>
          <a:srgbClr val="E66E1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algn="ctr"/>
          <a:endParaRPr lang="sv-SE" sz="1400">
            <a:latin typeface="+mj-lt"/>
          </a:endParaRPr>
        </a:p>
      </dgm:t>
    </dgm:pt>
    <dgm:pt modelId="{6320E5CC-C683-4687-B892-B0DCA12FE2DF}">
      <dgm:prSet phldrT="[Text]" custT="1"/>
      <dgm:spPr>
        <a:xfrm>
          <a:off x="919229" y="1231763"/>
          <a:ext cx="812438" cy="812438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pPr algn="ctr"/>
          <a:r>
            <a:rPr lang="en-GB" sz="1400" noProof="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Follow up</a:t>
          </a:r>
        </a:p>
      </dgm:t>
    </dgm:pt>
    <dgm:pt modelId="{D4DEF6CF-7DA2-4CF5-A502-3916A350B976}" type="parTrans" cxnId="{78F22D6C-D86E-41DA-8DEE-663C53678257}">
      <dgm:prSet/>
      <dgm:spPr/>
      <dgm:t>
        <a:bodyPr/>
        <a:lstStyle/>
        <a:p>
          <a:pPr algn="ctr"/>
          <a:endParaRPr lang="sv-SE" sz="1400">
            <a:latin typeface="+mj-lt"/>
          </a:endParaRPr>
        </a:p>
      </dgm:t>
    </dgm:pt>
    <dgm:pt modelId="{45E2CFFD-183A-4486-92B9-35E8F82FB6D8}" type="sibTrans" cxnId="{78F22D6C-D86E-41DA-8DEE-663C53678257}">
      <dgm:prSet/>
      <dgm:spPr>
        <a:xfrm>
          <a:off x="1296200" y="378308"/>
          <a:ext cx="2519348" cy="2519348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solidFill>
          <a:srgbClr val="E66E1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algn="ctr"/>
          <a:endParaRPr lang="sv-SE" sz="1400">
            <a:latin typeface="+mj-lt"/>
          </a:endParaRPr>
        </a:p>
      </dgm:t>
    </dgm:pt>
    <dgm:pt modelId="{62FE6EB0-61F6-4513-BD8B-E7FBEF5D8C0B}">
      <dgm:prSet phldrT="[Text]" custT="1"/>
      <dgm:spPr>
        <a:xfrm>
          <a:off x="919229" y="1231763"/>
          <a:ext cx="812438" cy="812438"/>
        </a:xfrm>
        <a:solidFill>
          <a:srgbClr val="FF0000"/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pPr algn="ctr"/>
          <a:r>
            <a:rPr lang="en-GB" sz="1400" noProof="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Evaluate</a:t>
          </a:r>
        </a:p>
      </dgm:t>
    </dgm:pt>
    <dgm:pt modelId="{37A790CF-DB83-437A-B311-2A24F0F492E3}" type="parTrans" cxnId="{FB4C867E-D583-4086-BCD4-EC4E811B9F8F}">
      <dgm:prSet/>
      <dgm:spPr/>
      <dgm:t>
        <a:bodyPr/>
        <a:lstStyle/>
        <a:p>
          <a:endParaRPr lang="sv-SE"/>
        </a:p>
      </dgm:t>
    </dgm:pt>
    <dgm:pt modelId="{B9EA374C-CB89-45D6-B80F-61987D563C1F}" type="sibTrans" cxnId="{FB4C867E-D583-4086-BCD4-EC4E811B9F8F}">
      <dgm:prSet/>
      <dgm:spPr/>
      <dgm:t>
        <a:bodyPr/>
        <a:lstStyle/>
        <a:p>
          <a:endParaRPr lang="sv-SE"/>
        </a:p>
      </dgm:t>
    </dgm:pt>
    <dgm:pt modelId="{FA2D6D5B-7338-44CC-811C-633603CF1A8F}" type="pres">
      <dgm:prSet presAssocID="{A4CA2132-16FF-46C8-ADAD-122E88531FD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632B18C5-EADF-4B84-B456-B21DFA18EF38}" type="pres">
      <dgm:prSet presAssocID="{B5951D60-3E78-4F35-9417-FA88C1716199}" presName="centerShape" presStyleLbl="node0" presStyleIdx="0" presStyleCnt="1" custScaleX="126216" custScaleY="128825"/>
      <dgm:spPr/>
      <dgm:t>
        <a:bodyPr/>
        <a:lstStyle/>
        <a:p>
          <a:endParaRPr lang="sv-SE"/>
        </a:p>
      </dgm:t>
    </dgm:pt>
    <dgm:pt modelId="{352A867F-0A27-4889-A5FD-71F52A3FB92C}" type="pres">
      <dgm:prSet presAssocID="{C3ED83E4-9651-47CA-9577-8C5F7944576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F832692-C4E3-44F3-A948-579D95ACE3EA}" type="pres">
      <dgm:prSet presAssocID="{C3ED83E4-9651-47CA-9577-8C5F79445769}" presName="dummy" presStyleCnt="0"/>
      <dgm:spPr/>
    </dgm:pt>
    <dgm:pt modelId="{5BA74FDD-1882-43E8-A0FB-B7AE9FEBAF53}" type="pres">
      <dgm:prSet presAssocID="{1BC37C7A-F1C1-4463-B721-B7268777D88A}" presName="sibTrans" presStyleLbl="sibTrans2D1" presStyleIdx="0" presStyleCnt="5"/>
      <dgm:spPr/>
      <dgm:t>
        <a:bodyPr/>
        <a:lstStyle/>
        <a:p>
          <a:endParaRPr lang="sv-SE"/>
        </a:p>
      </dgm:t>
    </dgm:pt>
    <dgm:pt modelId="{0C76F813-DC60-4F13-BA6C-D5104493D01E}" type="pres">
      <dgm:prSet presAssocID="{F430491A-03E4-4084-8C01-5B270865BAA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F605AB50-E402-413A-A109-83DE0EFC03AD}" type="pres">
      <dgm:prSet presAssocID="{F430491A-03E4-4084-8C01-5B270865BAA8}" presName="dummy" presStyleCnt="0"/>
      <dgm:spPr/>
    </dgm:pt>
    <dgm:pt modelId="{080EEBCB-3BAA-418F-A21B-FB1D10DEDAC6}" type="pres">
      <dgm:prSet presAssocID="{6C0BA337-F4CF-4C5F-B937-85EC9E11919F}" presName="sibTrans" presStyleLbl="sibTrans2D1" presStyleIdx="1" presStyleCnt="5"/>
      <dgm:spPr/>
      <dgm:t>
        <a:bodyPr/>
        <a:lstStyle/>
        <a:p>
          <a:endParaRPr lang="sv-SE"/>
        </a:p>
      </dgm:t>
    </dgm:pt>
    <dgm:pt modelId="{2AED6EDB-95D3-4286-9425-0CEC7012B136}" type="pres">
      <dgm:prSet presAssocID="{AD8E5C7B-028E-467D-8C89-E17514183DA4}" presName="node" presStyleLbl="node1" presStyleIdx="2" presStyleCnt="5" custRadScaleRad="100025" custRadScaleInc="-4300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DC350AF-BC61-4830-8557-7DB1A0D5904F}" type="pres">
      <dgm:prSet presAssocID="{AD8E5C7B-028E-467D-8C89-E17514183DA4}" presName="dummy" presStyleCnt="0"/>
      <dgm:spPr/>
    </dgm:pt>
    <dgm:pt modelId="{A5356413-F363-49BD-93B3-A200715C450A}" type="pres">
      <dgm:prSet presAssocID="{7AF3AFAC-5B47-47A4-A663-3F6F4452A58C}" presName="sibTrans" presStyleLbl="sibTrans2D1" presStyleIdx="2" presStyleCnt="5"/>
      <dgm:spPr/>
      <dgm:t>
        <a:bodyPr/>
        <a:lstStyle/>
        <a:p>
          <a:endParaRPr lang="sv-SE"/>
        </a:p>
      </dgm:t>
    </dgm:pt>
    <dgm:pt modelId="{09A7D1F9-7CF7-4EDB-A1EF-1F25CF2CB44C}" type="pres">
      <dgm:prSet presAssocID="{6320E5CC-C683-4687-B892-B0DCA12FE2D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316E086-3989-465B-B0A5-1DDDC3DE563B}" type="pres">
      <dgm:prSet presAssocID="{6320E5CC-C683-4687-B892-B0DCA12FE2DF}" presName="dummy" presStyleCnt="0"/>
      <dgm:spPr/>
    </dgm:pt>
    <dgm:pt modelId="{F52EC6DB-7E04-49DD-A4DB-7EA64468003C}" type="pres">
      <dgm:prSet presAssocID="{45E2CFFD-183A-4486-92B9-35E8F82FB6D8}" presName="sibTrans" presStyleLbl="sibTrans2D1" presStyleIdx="3" presStyleCnt="5"/>
      <dgm:spPr/>
      <dgm:t>
        <a:bodyPr/>
        <a:lstStyle/>
        <a:p>
          <a:endParaRPr lang="sv-SE"/>
        </a:p>
      </dgm:t>
    </dgm:pt>
    <dgm:pt modelId="{5B314C1E-4AF2-4B11-8C89-E5D3BD04E6A1}" type="pres">
      <dgm:prSet presAssocID="{62FE6EB0-61F6-4513-BD8B-E7FBEF5D8C0B}" presName="node" presStyleLbl="node1" presStyleIdx="4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sv-SE"/>
        </a:p>
      </dgm:t>
    </dgm:pt>
    <dgm:pt modelId="{2A218CD0-73D8-4F1E-BB01-B7072EA4F6B1}" type="pres">
      <dgm:prSet presAssocID="{62FE6EB0-61F6-4513-BD8B-E7FBEF5D8C0B}" presName="dummy" presStyleCnt="0"/>
      <dgm:spPr/>
    </dgm:pt>
    <dgm:pt modelId="{F03BC8ED-B525-4A8D-80AB-77EAF9831D6A}" type="pres">
      <dgm:prSet presAssocID="{B9EA374C-CB89-45D6-B80F-61987D563C1F}" presName="sibTrans" presStyleLbl="sibTrans2D1" presStyleIdx="4" presStyleCnt="5"/>
      <dgm:spPr/>
      <dgm:t>
        <a:bodyPr/>
        <a:lstStyle/>
        <a:p>
          <a:endParaRPr lang="sv-SE"/>
        </a:p>
      </dgm:t>
    </dgm:pt>
  </dgm:ptLst>
  <dgm:cxnLst>
    <dgm:cxn modelId="{459758FD-66B5-440F-9F45-3D37BBCB5D18}" type="presOf" srcId="{6C0BA337-F4CF-4C5F-B937-85EC9E11919F}" destId="{080EEBCB-3BAA-418F-A21B-FB1D10DEDAC6}" srcOrd="0" destOrd="0" presId="urn:microsoft.com/office/officeart/2005/8/layout/radial6"/>
    <dgm:cxn modelId="{819CC3C4-A83A-48C9-9B1F-32F63E21BC77}" type="presOf" srcId="{1BC37C7A-F1C1-4463-B721-B7268777D88A}" destId="{5BA74FDD-1882-43E8-A0FB-B7AE9FEBAF53}" srcOrd="0" destOrd="0" presId="urn:microsoft.com/office/officeart/2005/8/layout/radial6"/>
    <dgm:cxn modelId="{E6102F16-EFD4-4B17-B2D4-8289760E5E64}" type="presOf" srcId="{F430491A-03E4-4084-8C01-5B270865BAA8}" destId="{0C76F813-DC60-4F13-BA6C-D5104493D01E}" srcOrd="0" destOrd="0" presId="urn:microsoft.com/office/officeart/2005/8/layout/radial6"/>
    <dgm:cxn modelId="{FB4C867E-D583-4086-BCD4-EC4E811B9F8F}" srcId="{B5951D60-3E78-4F35-9417-FA88C1716199}" destId="{62FE6EB0-61F6-4513-BD8B-E7FBEF5D8C0B}" srcOrd="4" destOrd="0" parTransId="{37A790CF-DB83-437A-B311-2A24F0F492E3}" sibTransId="{B9EA374C-CB89-45D6-B80F-61987D563C1F}"/>
    <dgm:cxn modelId="{E5C06369-A715-4CD0-BA2F-55A3FD2B3B7C}" type="presOf" srcId="{B9EA374C-CB89-45D6-B80F-61987D563C1F}" destId="{F03BC8ED-B525-4A8D-80AB-77EAF9831D6A}" srcOrd="0" destOrd="0" presId="urn:microsoft.com/office/officeart/2005/8/layout/radial6"/>
    <dgm:cxn modelId="{BDA7D3EE-E7C4-4A59-87E7-E990A947F4CD}" type="presOf" srcId="{62FE6EB0-61F6-4513-BD8B-E7FBEF5D8C0B}" destId="{5B314C1E-4AF2-4B11-8C89-E5D3BD04E6A1}" srcOrd="0" destOrd="0" presId="urn:microsoft.com/office/officeart/2005/8/layout/radial6"/>
    <dgm:cxn modelId="{203E9EA0-DB59-4699-818E-32E228AEE33A}" type="presOf" srcId="{C3ED83E4-9651-47CA-9577-8C5F79445769}" destId="{352A867F-0A27-4889-A5FD-71F52A3FB92C}" srcOrd="0" destOrd="0" presId="urn:microsoft.com/office/officeart/2005/8/layout/radial6"/>
    <dgm:cxn modelId="{67DDFA9B-D247-4406-AFDF-93C829B4D6DE}" type="presOf" srcId="{B5951D60-3E78-4F35-9417-FA88C1716199}" destId="{632B18C5-EADF-4B84-B456-B21DFA18EF38}" srcOrd="0" destOrd="0" presId="urn:microsoft.com/office/officeart/2005/8/layout/radial6"/>
    <dgm:cxn modelId="{53DCBD8B-E251-4FBB-8A0E-38BA594A4024}" srcId="{A4CA2132-16FF-46C8-ADAD-122E88531FD6}" destId="{B5951D60-3E78-4F35-9417-FA88C1716199}" srcOrd="0" destOrd="0" parTransId="{953ADA05-5056-4881-8432-3919E725AD5D}" sibTransId="{365E30B8-A444-4D97-815D-27D4392BD880}"/>
    <dgm:cxn modelId="{F7A54D9F-5B48-42EC-A30A-6A995C31FB39}" srcId="{B5951D60-3E78-4F35-9417-FA88C1716199}" destId="{AD8E5C7B-028E-467D-8C89-E17514183DA4}" srcOrd="2" destOrd="0" parTransId="{12195E22-151C-4059-B28D-25B0D48FBF7D}" sibTransId="{7AF3AFAC-5B47-47A4-A663-3F6F4452A58C}"/>
    <dgm:cxn modelId="{78F22D6C-D86E-41DA-8DEE-663C53678257}" srcId="{B5951D60-3E78-4F35-9417-FA88C1716199}" destId="{6320E5CC-C683-4687-B892-B0DCA12FE2DF}" srcOrd="3" destOrd="0" parTransId="{D4DEF6CF-7DA2-4CF5-A502-3916A350B976}" sibTransId="{45E2CFFD-183A-4486-92B9-35E8F82FB6D8}"/>
    <dgm:cxn modelId="{F1C4EDE3-82E0-4499-855B-608702FF7798}" srcId="{B5951D60-3E78-4F35-9417-FA88C1716199}" destId="{F430491A-03E4-4084-8C01-5B270865BAA8}" srcOrd="1" destOrd="0" parTransId="{DC61BF3A-7091-458A-87DA-45D72AC8ACA0}" sibTransId="{6C0BA337-F4CF-4C5F-B937-85EC9E11919F}"/>
    <dgm:cxn modelId="{CCC4BDE2-1D54-47A6-85AA-7D20B95613B4}" type="presOf" srcId="{45E2CFFD-183A-4486-92B9-35E8F82FB6D8}" destId="{F52EC6DB-7E04-49DD-A4DB-7EA64468003C}" srcOrd="0" destOrd="0" presId="urn:microsoft.com/office/officeart/2005/8/layout/radial6"/>
    <dgm:cxn modelId="{80E54D26-1CB4-4241-9465-CD656FBDE2EE}" type="presOf" srcId="{A4CA2132-16FF-46C8-ADAD-122E88531FD6}" destId="{FA2D6D5B-7338-44CC-811C-633603CF1A8F}" srcOrd="0" destOrd="0" presId="urn:microsoft.com/office/officeart/2005/8/layout/radial6"/>
    <dgm:cxn modelId="{1B0218F8-CF6E-4895-AD84-1AEB3490D07A}" srcId="{B5951D60-3E78-4F35-9417-FA88C1716199}" destId="{C3ED83E4-9651-47CA-9577-8C5F79445769}" srcOrd="0" destOrd="0" parTransId="{273DEC03-4193-4477-862A-1A52BB30DA45}" sibTransId="{1BC37C7A-F1C1-4463-B721-B7268777D88A}"/>
    <dgm:cxn modelId="{B83FC087-BB96-48BF-85D1-16390C1C5CFE}" type="presOf" srcId="{AD8E5C7B-028E-467D-8C89-E17514183DA4}" destId="{2AED6EDB-95D3-4286-9425-0CEC7012B136}" srcOrd="0" destOrd="0" presId="urn:microsoft.com/office/officeart/2005/8/layout/radial6"/>
    <dgm:cxn modelId="{C989AF9D-BD90-466D-BDFB-C520B3F69629}" type="presOf" srcId="{7AF3AFAC-5B47-47A4-A663-3F6F4452A58C}" destId="{A5356413-F363-49BD-93B3-A200715C450A}" srcOrd="0" destOrd="0" presId="urn:microsoft.com/office/officeart/2005/8/layout/radial6"/>
    <dgm:cxn modelId="{8DE0800A-6EFE-43B3-9983-AA0270D2964C}" type="presOf" srcId="{6320E5CC-C683-4687-B892-B0DCA12FE2DF}" destId="{09A7D1F9-7CF7-4EDB-A1EF-1F25CF2CB44C}" srcOrd="0" destOrd="0" presId="urn:microsoft.com/office/officeart/2005/8/layout/radial6"/>
    <dgm:cxn modelId="{EFA9DDEA-750D-4F3E-BAC9-248B011F5AC0}" type="presParOf" srcId="{FA2D6D5B-7338-44CC-811C-633603CF1A8F}" destId="{632B18C5-EADF-4B84-B456-B21DFA18EF38}" srcOrd="0" destOrd="0" presId="urn:microsoft.com/office/officeart/2005/8/layout/radial6"/>
    <dgm:cxn modelId="{6567BBC2-09D1-485A-82F6-F237E79B13EB}" type="presParOf" srcId="{FA2D6D5B-7338-44CC-811C-633603CF1A8F}" destId="{352A867F-0A27-4889-A5FD-71F52A3FB92C}" srcOrd="1" destOrd="0" presId="urn:microsoft.com/office/officeart/2005/8/layout/radial6"/>
    <dgm:cxn modelId="{CF16402B-57DA-4C1E-B0E0-FA921AC1520E}" type="presParOf" srcId="{FA2D6D5B-7338-44CC-811C-633603CF1A8F}" destId="{5F832692-C4E3-44F3-A948-579D95ACE3EA}" srcOrd="2" destOrd="0" presId="urn:microsoft.com/office/officeart/2005/8/layout/radial6"/>
    <dgm:cxn modelId="{462B5240-3643-442E-9ECD-574A16DCD5F9}" type="presParOf" srcId="{FA2D6D5B-7338-44CC-811C-633603CF1A8F}" destId="{5BA74FDD-1882-43E8-A0FB-B7AE9FEBAF53}" srcOrd="3" destOrd="0" presId="urn:microsoft.com/office/officeart/2005/8/layout/radial6"/>
    <dgm:cxn modelId="{8E90F187-5181-49EF-937E-D4C7A72918FC}" type="presParOf" srcId="{FA2D6D5B-7338-44CC-811C-633603CF1A8F}" destId="{0C76F813-DC60-4F13-BA6C-D5104493D01E}" srcOrd="4" destOrd="0" presId="urn:microsoft.com/office/officeart/2005/8/layout/radial6"/>
    <dgm:cxn modelId="{91A55D3D-AFD2-4278-B51B-FBEFF87BC6E7}" type="presParOf" srcId="{FA2D6D5B-7338-44CC-811C-633603CF1A8F}" destId="{F605AB50-E402-413A-A109-83DE0EFC03AD}" srcOrd="5" destOrd="0" presId="urn:microsoft.com/office/officeart/2005/8/layout/radial6"/>
    <dgm:cxn modelId="{CD461958-61AA-47F5-9031-4229CF584338}" type="presParOf" srcId="{FA2D6D5B-7338-44CC-811C-633603CF1A8F}" destId="{080EEBCB-3BAA-418F-A21B-FB1D10DEDAC6}" srcOrd="6" destOrd="0" presId="urn:microsoft.com/office/officeart/2005/8/layout/radial6"/>
    <dgm:cxn modelId="{F7BA3279-0BB4-42E4-AFC1-3C3C38695B71}" type="presParOf" srcId="{FA2D6D5B-7338-44CC-811C-633603CF1A8F}" destId="{2AED6EDB-95D3-4286-9425-0CEC7012B136}" srcOrd="7" destOrd="0" presId="urn:microsoft.com/office/officeart/2005/8/layout/radial6"/>
    <dgm:cxn modelId="{DBBD34DD-F98D-407D-9F43-62EA34CFEB5A}" type="presParOf" srcId="{FA2D6D5B-7338-44CC-811C-633603CF1A8F}" destId="{8DC350AF-BC61-4830-8557-7DB1A0D5904F}" srcOrd="8" destOrd="0" presId="urn:microsoft.com/office/officeart/2005/8/layout/radial6"/>
    <dgm:cxn modelId="{90BED98F-B05F-4F44-A8C7-7768BA2E1C56}" type="presParOf" srcId="{FA2D6D5B-7338-44CC-811C-633603CF1A8F}" destId="{A5356413-F363-49BD-93B3-A200715C450A}" srcOrd="9" destOrd="0" presId="urn:microsoft.com/office/officeart/2005/8/layout/radial6"/>
    <dgm:cxn modelId="{DA206CD7-553B-4338-B557-FA3D7E0632DE}" type="presParOf" srcId="{FA2D6D5B-7338-44CC-811C-633603CF1A8F}" destId="{09A7D1F9-7CF7-4EDB-A1EF-1F25CF2CB44C}" srcOrd="10" destOrd="0" presId="urn:microsoft.com/office/officeart/2005/8/layout/radial6"/>
    <dgm:cxn modelId="{5BB37A3D-ED7F-4A83-A5B4-208F9AE4EC22}" type="presParOf" srcId="{FA2D6D5B-7338-44CC-811C-633603CF1A8F}" destId="{E316E086-3989-465B-B0A5-1DDDC3DE563B}" srcOrd="11" destOrd="0" presId="urn:microsoft.com/office/officeart/2005/8/layout/radial6"/>
    <dgm:cxn modelId="{0B973C5D-D9C7-4CC5-82C4-CFD656CD6DAB}" type="presParOf" srcId="{FA2D6D5B-7338-44CC-811C-633603CF1A8F}" destId="{F52EC6DB-7E04-49DD-A4DB-7EA64468003C}" srcOrd="12" destOrd="0" presId="urn:microsoft.com/office/officeart/2005/8/layout/radial6"/>
    <dgm:cxn modelId="{76950731-A2F1-489C-B087-58F30BFBC8E4}" type="presParOf" srcId="{FA2D6D5B-7338-44CC-811C-633603CF1A8F}" destId="{5B314C1E-4AF2-4B11-8C89-E5D3BD04E6A1}" srcOrd="13" destOrd="0" presId="urn:microsoft.com/office/officeart/2005/8/layout/radial6"/>
    <dgm:cxn modelId="{46B27497-7776-42A9-935D-2A852AC49AA3}" type="presParOf" srcId="{FA2D6D5B-7338-44CC-811C-633603CF1A8F}" destId="{2A218CD0-73D8-4F1E-BB01-B7072EA4F6B1}" srcOrd="14" destOrd="0" presId="urn:microsoft.com/office/officeart/2005/8/layout/radial6"/>
    <dgm:cxn modelId="{8371A3C6-9300-419E-8500-5D6E5EB159D3}" type="presParOf" srcId="{FA2D6D5B-7338-44CC-811C-633603CF1A8F}" destId="{F03BC8ED-B525-4A8D-80AB-77EAF9831D6A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3BC8ED-B525-4A8D-80AB-77EAF9831D6A}">
      <dsp:nvSpPr>
        <dsp:cNvPr id="0" name=""/>
        <dsp:cNvSpPr/>
      </dsp:nvSpPr>
      <dsp:spPr>
        <a:xfrm>
          <a:off x="485302" y="582778"/>
          <a:ext cx="3840055" cy="3840055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EC6DB-7E04-49DD-A4DB-7EA64468003C}">
      <dsp:nvSpPr>
        <dsp:cNvPr id="0" name=""/>
        <dsp:cNvSpPr/>
      </dsp:nvSpPr>
      <dsp:spPr>
        <a:xfrm>
          <a:off x="485302" y="582778"/>
          <a:ext cx="3840055" cy="3840055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solidFill>
          <a:srgbClr val="E66E1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56413-F363-49BD-93B3-A200715C450A}">
      <dsp:nvSpPr>
        <dsp:cNvPr id="0" name=""/>
        <dsp:cNvSpPr/>
      </dsp:nvSpPr>
      <dsp:spPr>
        <a:xfrm>
          <a:off x="485699" y="583066"/>
          <a:ext cx="3840055" cy="3840055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solidFill>
          <a:srgbClr val="E66E1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EEBCB-3BAA-418F-A21B-FB1D10DEDAC6}">
      <dsp:nvSpPr>
        <dsp:cNvPr id="0" name=""/>
        <dsp:cNvSpPr/>
      </dsp:nvSpPr>
      <dsp:spPr>
        <a:xfrm>
          <a:off x="485455" y="583249"/>
          <a:ext cx="3840055" cy="3840055"/>
        </a:xfrm>
        <a:prstGeom prst="blockArc">
          <a:avLst>
            <a:gd name="adj1" fmla="val 0"/>
            <a:gd name="adj2" fmla="val 5400000"/>
            <a:gd name="adj3" fmla="val 4644"/>
          </a:avLst>
        </a:prstGeom>
        <a:solidFill>
          <a:srgbClr val="E66E1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A74FDD-1882-43E8-A0FB-B7AE9FEBAF53}">
      <dsp:nvSpPr>
        <dsp:cNvPr id="0" name=""/>
        <dsp:cNvSpPr/>
      </dsp:nvSpPr>
      <dsp:spPr>
        <a:xfrm>
          <a:off x="485302" y="582778"/>
          <a:ext cx="3840055" cy="3840055"/>
        </a:xfrm>
        <a:prstGeom prst="blockArc">
          <a:avLst>
            <a:gd name="adj1" fmla="val 16200000"/>
            <a:gd name="adj2" fmla="val 0"/>
            <a:gd name="adj3" fmla="val 4644"/>
          </a:avLst>
        </a:prstGeom>
        <a:solidFill>
          <a:srgbClr val="E66E1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B18C5-EADF-4B84-B456-B21DFA18EF38}">
      <dsp:nvSpPr>
        <dsp:cNvPr id="0" name=""/>
        <dsp:cNvSpPr/>
      </dsp:nvSpPr>
      <dsp:spPr>
        <a:xfrm>
          <a:off x="1289098" y="1363500"/>
          <a:ext cx="2232462" cy="2278609"/>
        </a:xfrm>
        <a:prstGeom prst="ellipse">
          <a:avLst/>
        </a:prstGeom>
        <a:solidFill>
          <a:srgbClr val="E66E14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SAFE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CARE</a:t>
          </a:r>
        </a:p>
      </dsp:txBody>
      <dsp:txXfrm>
        <a:off x="1616034" y="1697195"/>
        <a:ext cx="1578590" cy="1611219"/>
      </dsp:txXfrm>
    </dsp:sp>
    <dsp:sp modelId="{352A867F-0A27-4889-A5FD-71F52A3FB92C}">
      <dsp:nvSpPr>
        <dsp:cNvPr id="0" name=""/>
        <dsp:cNvSpPr/>
      </dsp:nvSpPr>
      <dsp:spPr>
        <a:xfrm>
          <a:off x="1786262" y="8283"/>
          <a:ext cx="1238134" cy="1238134"/>
        </a:xfrm>
        <a:prstGeom prst="ellips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noProof="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Identify</a:t>
          </a:r>
        </a:p>
      </dsp:txBody>
      <dsp:txXfrm>
        <a:off x="1967583" y="189604"/>
        <a:ext cx="875492" cy="875492"/>
      </dsp:txXfrm>
    </dsp:sp>
    <dsp:sp modelId="{0C76F813-DC60-4F13-BA6C-D5104493D01E}">
      <dsp:nvSpPr>
        <dsp:cNvPr id="0" name=""/>
        <dsp:cNvSpPr/>
      </dsp:nvSpPr>
      <dsp:spPr>
        <a:xfrm>
          <a:off x="3569926" y="1304191"/>
          <a:ext cx="1238134" cy="1238134"/>
        </a:xfrm>
        <a:prstGeom prst="ellips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noProof="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Plan</a:t>
          </a:r>
        </a:p>
      </dsp:txBody>
      <dsp:txXfrm>
        <a:off x="3751247" y="1485512"/>
        <a:ext cx="875492" cy="875492"/>
      </dsp:txXfrm>
    </dsp:sp>
    <dsp:sp modelId="{2AED6EDB-95D3-4286-9425-0CEC7012B136}">
      <dsp:nvSpPr>
        <dsp:cNvPr id="0" name=""/>
        <dsp:cNvSpPr/>
      </dsp:nvSpPr>
      <dsp:spPr>
        <a:xfrm>
          <a:off x="2916058" y="3381286"/>
          <a:ext cx="1238134" cy="1238134"/>
        </a:xfrm>
        <a:prstGeom prst="ellips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Do</a:t>
          </a:r>
        </a:p>
      </dsp:txBody>
      <dsp:txXfrm>
        <a:off x="3097379" y="3562607"/>
        <a:ext cx="875492" cy="875492"/>
      </dsp:txXfrm>
    </dsp:sp>
    <dsp:sp modelId="{09A7D1F9-7CF7-4EDB-A1EF-1F25CF2CB44C}">
      <dsp:nvSpPr>
        <dsp:cNvPr id="0" name=""/>
        <dsp:cNvSpPr/>
      </dsp:nvSpPr>
      <dsp:spPr>
        <a:xfrm>
          <a:off x="683898" y="3401013"/>
          <a:ext cx="1238134" cy="1238134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Follow up</a:t>
          </a:r>
        </a:p>
      </dsp:txBody>
      <dsp:txXfrm>
        <a:off x="865219" y="3582334"/>
        <a:ext cx="875492" cy="875492"/>
      </dsp:txXfrm>
    </dsp:sp>
    <dsp:sp modelId="{5B314C1E-4AF2-4B11-8C89-E5D3BD04E6A1}">
      <dsp:nvSpPr>
        <dsp:cNvPr id="0" name=""/>
        <dsp:cNvSpPr/>
      </dsp:nvSpPr>
      <dsp:spPr>
        <a:xfrm>
          <a:off x="2599" y="1304191"/>
          <a:ext cx="1238134" cy="1238134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Evaluate</a:t>
          </a:r>
        </a:p>
      </dsp:txBody>
      <dsp:txXfrm>
        <a:off x="183920" y="1485512"/>
        <a:ext cx="875492" cy="875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93705-6AC9-4F47-A38D-C176BEF0FF98}" type="datetimeFigureOut">
              <a:rPr lang="sv-SE" smtClean="0"/>
              <a:t>2018-04-26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AF604-D536-469F-B7C3-91FC69FA957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0478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7F5C0-C19A-4D14-8F90-76400BA7C92A}" type="datetimeFigureOut">
              <a:rPr lang="en-GB" smtClean="0"/>
              <a:t>26/04/2018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70AE6-921F-4F10-8E4C-98E99B56F4C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110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seems that the individual departments, clinics can not  handle or do not own the tools needed to improve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0AE6-921F-4F10-8E4C-98E99B56F4CD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5640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0AE6-921F-4F10-8E4C-98E99B56F4CD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647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Collected</a:t>
            </a:r>
            <a:r>
              <a:rPr lang="sv-SE" baseline="0" dirty="0" smtClean="0"/>
              <a:t> data from </a:t>
            </a:r>
            <a:r>
              <a:rPr lang="sv-SE" baseline="0" dirty="0" err="1" smtClean="0"/>
              <a:t>county</a:t>
            </a:r>
            <a:r>
              <a:rPr lang="sv-SE" baseline="0" dirty="0" smtClean="0"/>
              <a:t> Council, national Board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health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welfare</a:t>
            </a:r>
            <a:r>
              <a:rPr lang="sv-SE" baseline="0" dirty="0" smtClean="0"/>
              <a:t>, County council </a:t>
            </a:r>
            <a:r>
              <a:rPr lang="sv-SE" baseline="0" dirty="0" err="1" smtClean="0"/>
              <a:t>Auditors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0AE6-921F-4F10-8E4C-98E99B56F4CD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904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Genom att titta bara på medeltider räcker inte för att förstå riskerna. Det är fåtal</a:t>
            </a:r>
            <a:r>
              <a:rPr lang="sv-SE" baseline="0" dirty="0"/>
              <a:t> som väntar länge per vårdplats och det blir farligt för de. Har ni en kontinuerlig uppföljning av den gruppen och hur vanligt är det med de långa väntetiderna? Säsongsvariationer?</a:t>
            </a:r>
          </a:p>
          <a:p>
            <a:endParaRPr lang="sv-SE" baseline="0" dirty="0"/>
          </a:p>
          <a:p>
            <a:r>
              <a:rPr lang="sv-SE" baseline="0" dirty="0"/>
              <a:t>Utfallet från Huddinge. Det följs upp kontinuerligt.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0AE6-921F-4F10-8E4C-98E99B56F4CD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069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Risker.</a:t>
            </a:r>
            <a:r>
              <a:rPr lang="sv-SE" baseline="0" dirty="0"/>
              <a:t> Förtydliga varje punkt. Vad står den för och koppla det till vad vi funnit i tillsynen. Det var vad personalen uppgav. </a:t>
            </a:r>
          </a:p>
          <a:p>
            <a:endParaRPr lang="sv-SE" baseline="0" dirty="0"/>
          </a:p>
          <a:p>
            <a:r>
              <a:rPr lang="sv-SE" baseline="0" dirty="0"/>
              <a:t>Vad är den största skillnaden mellan sjukhusen?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0AE6-921F-4F10-8E4C-98E99B56F4CD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3652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/>
              <a:t>IVO: s genomgång av de utmaningar som verksamheterna och landsting står inför visar på både exceptionell ökning av behov och efterfråga, vårdutbudets påverkan, patienternas förändrade sökmönstren, incitamentets utformning, etc.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0AE6-921F-4F10-8E4C-98E99B56F4CD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157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i="0" dirty="0"/>
              <a:t>För att förstå hur besluten av betydelse för patientsäkerheten</a:t>
            </a:r>
            <a:r>
              <a:rPr lang="sv-SE" i="0" baseline="0" dirty="0"/>
              <a:t> i länet fattas och vilken ansvarsfördelning finns har vi ritat en förenklad bild över L&amp;S av PS i länet. Systemets komplexitet kan föreställas med en</a:t>
            </a:r>
            <a:r>
              <a:rPr lang="sv-SE" i="0" dirty="0"/>
              <a:t> komplicerad organisationsbild. Det är flera</a:t>
            </a:r>
            <a:r>
              <a:rPr lang="sv-SE" i="0" baseline="0" dirty="0"/>
              <a:t> parter som har ansvar för verksamhetens resultat. </a:t>
            </a:r>
          </a:p>
          <a:p>
            <a:endParaRPr lang="sv-SE" i="0" baseline="0" dirty="0"/>
          </a:p>
          <a:p>
            <a:r>
              <a:rPr lang="sv-SE" i="0" baseline="0" dirty="0"/>
              <a:t>Syftet med bilden: Hur tar detta hänsyn till verksamheternas förutsättningar och hur stödjer detta sammantaget verksamheterna att uppnå en hög patientsäkerhet?</a:t>
            </a:r>
            <a:endParaRPr lang="sv-SE" i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0AE6-921F-4F10-8E4C-98E99B56F4CD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2613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0AE6-921F-4F10-8E4C-98E99B56F4CD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7444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När vi analyserade underlaget och framförallt de vidtagna åtgärderna använde</a:t>
            </a:r>
            <a:r>
              <a:rPr lang="sv-SE" baseline="0" dirty="0"/>
              <a:t> vi oss av en modell för</a:t>
            </a:r>
            <a:r>
              <a:rPr lang="sv-SE" dirty="0"/>
              <a:t> utveckling och ständiga förbättringar, PDSA-cirkeln. </a:t>
            </a:r>
            <a:r>
              <a:rPr lang="sv-SE" baseline="0" dirty="0"/>
              <a:t>Enligt</a:t>
            </a:r>
            <a:r>
              <a:rPr lang="sv-SE" dirty="0"/>
              <a:t> modellen ser vi att ni jobbar aktivt med insatser</a:t>
            </a:r>
            <a:r>
              <a:rPr lang="sv-SE" baseline="0" dirty="0"/>
              <a:t> </a:t>
            </a:r>
            <a:r>
              <a:rPr lang="sv-SE" dirty="0"/>
              <a:t>på alla nivåer </a:t>
            </a:r>
          </a:p>
          <a:p>
            <a:endParaRPr lang="sv-SE" i="1" dirty="0"/>
          </a:p>
          <a:p>
            <a:r>
              <a:rPr lang="sv-SE" i="0" dirty="0"/>
              <a:t>Förändringar och utvecklingsinsatser i </a:t>
            </a:r>
            <a:r>
              <a:rPr lang="sv-SE" i="0" baseline="0" dirty="0"/>
              <a:t>det k</a:t>
            </a:r>
            <a:r>
              <a:rPr lang="sv-SE" i="0" dirty="0"/>
              <a:t>omplexa adaptiva system som</a:t>
            </a:r>
            <a:r>
              <a:rPr lang="sv-SE" i="0" baseline="0" dirty="0"/>
              <a:t> sjukvården utgör </a:t>
            </a:r>
            <a:r>
              <a:rPr lang="sv-SE" i="0" dirty="0"/>
              <a:t>kräver ständig uppföljning och utvärdering samt analys. Hur ser ni på detta? Hur arbetar ni med detta? Är detta tillräckligt, givet att problemen fortsätter?</a:t>
            </a:r>
          </a:p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(Egenkontroll är systematisk uppföljning och utvärdering av den egna verksamheten samt </a:t>
            </a:r>
            <a:r>
              <a:rPr lang="sv-S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kontroll av att den bedrivs enligt de processer och rutiner som ingår i verksamhetens ledningssystem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)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0AE6-921F-4F10-8E4C-98E99B56F4CD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794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ledande sida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IVO_CMYK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420888"/>
            <a:ext cx="4032448" cy="117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26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_Tvåspal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93200" y="1349896"/>
            <a:ext cx="7272808" cy="1143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400"/>
            </a:lvl1pPr>
          </a:lstStyle>
          <a:p>
            <a:r>
              <a:rPr lang="sv-SE"/>
              <a:t>Klicka här för att ändra format</a:t>
            </a:r>
            <a:endParaRPr lang="en-GB" dirty="0"/>
          </a:p>
        </p:txBody>
      </p:sp>
      <p:pic>
        <p:nvPicPr>
          <p:cNvPr id="5" name="Bildobjekt 4" descr="IVO_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1469594" cy="427900"/>
          </a:xfrm>
          <a:prstGeom prst="rect">
            <a:avLst/>
          </a:prstGeom>
        </p:spPr>
      </p:pic>
      <p:sp>
        <p:nvSpPr>
          <p:cNvPr id="6" name="Platshållare för innehåll 4"/>
          <p:cNvSpPr>
            <a:spLocks noGrp="1"/>
          </p:cNvSpPr>
          <p:nvPr>
            <p:ph sz="quarter" idx="10"/>
          </p:nvPr>
        </p:nvSpPr>
        <p:spPr>
          <a:xfrm>
            <a:off x="1393200" y="2494800"/>
            <a:ext cx="3466832" cy="338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innehåll 4"/>
          <p:cNvSpPr>
            <a:spLocks noGrp="1"/>
          </p:cNvSpPr>
          <p:nvPr>
            <p:ph sz="quarter" idx="11"/>
          </p:nvPr>
        </p:nvSpPr>
        <p:spPr>
          <a:xfrm>
            <a:off x="5148064" y="2494800"/>
            <a:ext cx="3466832" cy="338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1879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Bård_Botten_RGB.em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39"/>
          <a:stretch/>
        </p:blipFill>
        <p:spPr>
          <a:xfrm>
            <a:off x="0" y="6481086"/>
            <a:ext cx="9144000" cy="376914"/>
          </a:xfrm>
          <a:prstGeom prst="rect">
            <a:avLst/>
          </a:prstGeom>
        </p:spPr>
      </p:pic>
      <p:pic>
        <p:nvPicPr>
          <p:cNvPr id="6" name="Bildobjekt 5" descr="IVO_CMYK.e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517232"/>
            <a:ext cx="2279461" cy="6637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ledande sida - Blågrö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IVO_VIT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420888"/>
            <a:ext cx="4032448" cy="117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65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ledande sida - ljus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IVO_SVART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420888"/>
            <a:ext cx="4032448" cy="117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5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ledande sida - gr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IVO_SVART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420888"/>
            <a:ext cx="4032448" cy="117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3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ård_Löp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200" y="1349896"/>
            <a:ext cx="7272808" cy="1143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400"/>
            </a:lvl1pPr>
          </a:lstStyle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0"/>
          </p:nvPr>
        </p:nvSpPr>
        <p:spPr>
          <a:xfrm>
            <a:off x="1393200" y="2494800"/>
            <a:ext cx="72828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850165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ård_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200" y="1349896"/>
            <a:ext cx="7272808" cy="1143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400"/>
            </a:lvl1pPr>
          </a:lstStyle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0"/>
          </p:nvPr>
        </p:nvSpPr>
        <p:spPr>
          <a:xfrm>
            <a:off x="1393200" y="2494800"/>
            <a:ext cx="7282800" cy="338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98441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ård_Tvåspal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93200" y="1349896"/>
            <a:ext cx="7272808" cy="1143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400"/>
            </a:lvl1pPr>
          </a:lstStyle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4" name="Platshållare för innehåll 4"/>
          <p:cNvSpPr>
            <a:spLocks noGrp="1"/>
          </p:cNvSpPr>
          <p:nvPr>
            <p:ph sz="quarter" idx="10"/>
          </p:nvPr>
        </p:nvSpPr>
        <p:spPr>
          <a:xfrm>
            <a:off x="1393200" y="2494800"/>
            <a:ext cx="3466832" cy="338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1"/>
          </p:nvPr>
        </p:nvSpPr>
        <p:spPr>
          <a:xfrm>
            <a:off x="5148064" y="2494800"/>
            <a:ext cx="3466832" cy="338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52479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+ bård_Löp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200" y="1349896"/>
            <a:ext cx="7272808" cy="1143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400"/>
            </a:lvl1pPr>
          </a:lstStyle>
          <a:p>
            <a:r>
              <a:rPr lang="sv-SE"/>
              <a:t>Klicka här för att ändra format</a:t>
            </a:r>
            <a:endParaRPr lang="en-GB" dirty="0"/>
          </a:p>
        </p:txBody>
      </p:sp>
      <p:pic>
        <p:nvPicPr>
          <p:cNvPr id="4" name="Bildobjekt 3" descr="IVO_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1469594" cy="427900"/>
          </a:xfrm>
          <a:prstGeom prst="rect">
            <a:avLst/>
          </a:prstGeom>
        </p:spPr>
      </p:pic>
      <p:sp>
        <p:nvSpPr>
          <p:cNvPr id="6" name="Platshållare för innehåll 4"/>
          <p:cNvSpPr>
            <a:spLocks noGrp="1"/>
          </p:cNvSpPr>
          <p:nvPr>
            <p:ph sz="quarter" idx="10"/>
          </p:nvPr>
        </p:nvSpPr>
        <p:spPr>
          <a:xfrm>
            <a:off x="1393200" y="2494800"/>
            <a:ext cx="72828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7237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+ bård_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200" y="1349896"/>
            <a:ext cx="7272808" cy="1143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400"/>
            </a:lvl1pPr>
          </a:lstStyle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0"/>
          </p:nvPr>
        </p:nvSpPr>
        <p:spPr>
          <a:xfrm>
            <a:off x="1393200" y="2494800"/>
            <a:ext cx="7282800" cy="338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4" name="Bildobjekt 3" descr="IVO_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1469594" cy="42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39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+ bård_Tvåspal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93200" y="1349896"/>
            <a:ext cx="7272808" cy="1143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400"/>
            </a:lvl1pPr>
          </a:lstStyle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4" name="Platshållare för innehåll 4"/>
          <p:cNvSpPr>
            <a:spLocks noGrp="1"/>
          </p:cNvSpPr>
          <p:nvPr>
            <p:ph sz="quarter" idx="10"/>
          </p:nvPr>
        </p:nvSpPr>
        <p:spPr>
          <a:xfrm>
            <a:off x="1393200" y="2494800"/>
            <a:ext cx="3466832" cy="338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1"/>
          </p:nvPr>
        </p:nvSpPr>
        <p:spPr>
          <a:xfrm>
            <a:off x="5148064" y="2494800"/>
            <a:ext cx="3466832" cy="338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6" name="Bildobjekt 5" descr="IVO_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1469594" cy="42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0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_Löp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93200" y="1349896"/>
            <a:ext cx="7272808" cy="1143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400"/>
            </a:lvl1pPr>
          </a:lstStyle>
          <a:p>
            <a:r>
              <a:rPr lang="sv-SE"/>
              <a:t>Klicka här för att ändra format</a:t>
            </a:r>
            <a:endParaRPr lang="en-GB" dirty="0"/>
          </a:p>
        </p:txBody>
      </p:sp>
      <p:pic>
        <p:nvPicPr>
          <p:cNvPr id="5" name="Bildobjekt 4" descr="IVO_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1469594" cy="427900"/>
          </a:xfrm>
          <a:prstGeom prst="rect">
            <a:avLst/>
          </a:prstGeom>
        </p:spPr>
      </p:pic>
      <p:sp>
        <p:nvSpPr>
          <p:cNvPr id="6" name="Platshållare för innehåll 4"/>
          <p:cNvSpPr>
            <a:spLocks noGrp="1"/>
          </p:cNvSpPr>
          <p:nvPr>
            <p:ph sz="quarter" idx="10"/>
          </p:nvPr>
        </p:nvSpPr>
        <p:spPr>
          <a:xfrm>
            <a:off x="1393200" y="2494800"/>
            <a:ext cx="72828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6735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_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93200" y="1349896"/>
            <a:ext cx="7272808" cy="1143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400"/>
            </a:lvl1pPr>
          </a:lstStyle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4" name="Platshållare för innehåll 4"/>
          <p:cNvSpPr>
            <a:spLocks noGrp="1"/>
          </p:cNvSpPr>
          <p:nvPr>
            <p:ph sz="quarter" idx="10"/>
          </p:nvPr>
        </p:nvSpPr>
        <p:spPr>
          <a:xfrm>
            <a:off x="1393200" y="2494800"/>
            <a:ext cx="7282800" cy="338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 descr="IVO_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1469594" cy="42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32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908720"/>
            <a:ext cx="7344816" cy="87316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404000" y="1990800"/>
            <a:ext cx="7365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4" name="Bildobjekt 3" descr="Bård_Botten_RGB.emf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39"/>
          <a:stretch/>
        </p:blipFill>
        <p:spPr>
          <a:xfrm>
            <a:off x="0" y="6481086"/>
            <a:ext cx="9144000" cy="376914"/>
          </a:xfrm>
          <a:prstGeom prst="rect">
            <a:avLst/>
          </a:prstGeom>
        </p:spPr>
      </p:pic>
      <p:sp>
        <p:nvSpPr>
          <p:cNvPr id="6" name="Platshållare för datum 1"/>
          <p:cNvSpPr>
            <a:spLocks noGrp="1"/>
          </p:cNvSpPr>
          <p:nvPr>
            <p:ph type="dt" sz="half" idx="2"/>
          </p:nvPr>
        </p:nvSpPr>
        <p:spPr>
          <a:xfrm>
            <a:off x="457200" y="623222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5ADB808F-BC8F-4455-B944-3447EB35B384}" type="datetimeFigureOut">
              <a:rPr lang="sv-SE" smtClean="0"/>
              <a:pPr/>
              <a:t>2018-04-26</a:t>
            </a:fld>
            <a:endParaRPr lang="sv-SE" dirty="0"/>
          </a:p>
        </p:txBody>
      </p:sp>
      <p:sp>
        <p:nvSpPr>
          <p:cNvPr id="7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6553200" y="623222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D448A7B9-03F7-4505-909A-A2F7DB88C35A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08" r:id="rId2"/>
    <p:sldLayoutId id="2147483671" r:id="rId3"/>
    <p:sldLayoutId id="2147483686" r:id="rId4"/>
    <p:sldLayoutId id="2147483709" r:id="rId5"/>
    <p:sldLayoutId id="2147483706" r:id="rId6"/>
    <p:sldLayoutId id="2147483707" r:id="rId7"/>
    <p:sldLayoutId id="2147483711" r:id="rId8"/>
    <p:sldLayoutId id="2147483710" r:id="rId9"/>
    <p:sldLayoutId id="2147483712" r:id="rId10"/>
    <p:sldLayoutId id="2147483650" r:id="rId11"/>
    <p:sldLayoutId id="2147483662" r:id="rId12"/>
    <p:sldLayoutId id="2147483663" r:id="rId13"/>
    <p:sldLayoutId id="2147483664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9875" algn="l" defTabSz="914400" rtl="0" eaLnBrk="1" latinLnBrk="0" hangingPunct="1">
        <a:spcBef>
          <a:spcPct val="20000"/>
        </a:spcBef>
        <a:buFontTx/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20750" indent="-293688" algn="l" defTabSz="914400" rtl="0" eaLnBrk="1" latinLnBrk="0" hangingPunct="1">
        <a:spcBef>
          <a:spcPct val="20000"/>
        </a:spcBef>
        <a:buSzPct val="100000"/>
        <a:buFontTx/>
        <a:buBlip>
          <a:blip r:embed="rId19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1263" indent="-290513" algn="l" defTabSz="1339850" rtl="0" eaLnBrk="1" latinLnBrk="0" hangingPunct="1">
        <a:spcBef>
          <a:spcPct val="20000"/>
        </a:spcBef>
        <a:buSzPct val="100000"/>
        <a:buFontTx/>
        <a:buBlip>
          <a:blip r:embed="rId19"/>
        </a:buBlip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43038" indent="-225425" algn="l" defTabSz="914400" rtl="0" eaLnBrk="1" latinLnBrk="0" hangingPunct="1">
        <a:spcBef>
          <a:spcPct val="20000"/>
        </a:spcBef>
        <a:buFontTx/>
        <a:buBlip>
          <a:blip r:embed="rId19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20825" indent="-261938" algn="l" defTabSz="914400" rtl="0" eaLnBrk="1" latinLnBrk="0" hangingPunct="1">
        <a:spcBef>
          <a:spcPct val="20000"/>
        </a:spcBef>
        <a:buFontTx/>
        <a:buBlip>
          <a:blip r:embed="rId19"/>
        </a:buBlip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195736" y="3861048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System analysis – as basis for high level dialogue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 </a:t>
            </a:r>
            <a:endParaRPr lang="en-GB" dirty="0"/>
          </a:p>
          <a:p>
            <a:pPr algn="ctr"/>
            <a:r>
              <a:rPr lang="en-GB" i="1" dirty="0"/>
              <a:t>Lena Weilandt</a:t>
            </a:r>
          </a:p>
          <a:p>
            <a:pPr algn="ctr"/>
            <a:r>
              <a:rPr lang="en-GB" i="1" dirty="0"/>
              <a:t>Sweden</a:t>
            </a:r>
          </a:p>
          <a:p>
            <a:pPr algn="ctr"/>
            <a:endParaRPr lang="en-GB" i="1" dirty="0"/>
          </a:p>
          <a:p>
            <a:pPr algn="ctr"/>
            <a:r>
              <a:rPr lang="en-GB" i="1" dirty="0"/>
              <a:t>EPSO  </a:t>
            </a:r>
            <a:r>
              <a:rPr lang="en-GB" i="1" dirty="0" smtClean="0"/>
              <a:t>17 April </a:t>
            </a:r>
            <a:r>
              <a:rPr lang="en-GB" i="1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4131571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ivo.local\Users\Home$\anfage\Akutmottagningar 2017\Exit lounge\Exit lounge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6656288" cy="499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508000" y="476672"/>
            <a:ext cx="4878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Exit Lounge</a:t>
            </a:r>
          </a:p>
        </p:txBody>
      </p:sp>
    </p:spTree>
    <p:extLst>
      <p:ext uri="{BB962C8B-B14F-4D97-AF65-F5344CB8AC3E}">
        <p14:creationId xmlns:p14="http://schemas.microsoft.com/office/powerpoint/2010/main" val="1460850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66524" y="1067089"/>
            <a:ext cx="7272808" cy="1143000"/>
          </a:xfrm>
        </p:spPr>
        <p:txBody>
          <a:bodyPr/>
          <a:lstStyle/>
          <a:p>
            <a:r>
              <a:rPr lang="en-GB" dirty="0"/>
              <a:t>Many activities deployed to handle the situation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0"/>
          </p:nvPr>
        </p:nvSpPr>
        <p:spPr>
          <a:xfrm>
            <a:off x="1345034" y="1638589"/>
            <a:ext cx="6851208" cy="4032448"/>
          </a:xfrm>
        </p:spPr>
        <p:txBody>
          <a:bodyPr/>
          <a:lstStyle/>
          <a:p>
            <a:endParaRPr lang="en-GB" dirty="0"/>
          </a:p>
          <a:p>
            <a:r>
              <a:rPr lang="en-GB" i="1" dirty="0"/>
              <a:t>In the departments  </a:t>
            </a:r>
          </a:p>
          <a:p>
            <a:r>
              <a:rPr lang="en-GB" dirty="0" smtClean="0"/>
              <a:t>ex</a:t>
            </a:r>
            <a:r>
              <a:rPr lang="en-GB" dirty="0"/>
              <a:t>. Coordinators, displays, nursing teams, in-house geriatricians, Silver Track for elderly</a:t>
            </a:r>
          </a:p>
          <a:p>
            <a:endParaRPr lang="en-GB" dirty="0"/>
          </a:p>
          <a:p>
            <a:r>
              <a:rPr lang="en-GB" i="1" dirty="0"/>
              <a:t>On hospital level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/>
              <a:t>ex. Intermediary hospital beds for semi-emergent conditions, HR- programs to create incentives to attract and retain nurses</a:t>
            </a:r>
          </a:p>
          <a:p>
            <a:endParaRPr lang="en-GB" dirty="0"/>
          </a:p>
          <a:p>
            <a:r>
              <a:rPr lang="en-GB" i="1" dirty="0"/>
              <a:t>By the commissioners </a:t>
            </a:r>
            <a:endParaRPr lang="en-GB" i="1" dirty="0" smtClean="0"/>
          </a:p>
          <a:p>
            <a:r>
              <a:rPr lang="en-GB" dirty="0" smtClean="0"/>
              <a:t>redirecting </a:t>
            </a:r>
            <a:r>
              <a:rPr lang="en-GB" dirty="0"/>
              <a:t>ambulances, support coordinated care with municipalities and geriatric clinics</a:t>
            </a:r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6493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Challenges in  the health care system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0"/>
          </p:nvPr>
        </p:nvSpPr>
        <p:spPr>
          <a:xfrm>
            <a:off x="1187624" y="1921396"/>
            <a:ext cx="7282800" cy="3384000"/>
          </a:xfrm>
        </p:spPr>
        <p:txBody>
          <a:bodyPr/>
          <a:lstStyle/>
          <a:p>
            <a:pPr lvl="1" indent="0">
              <a:buNone/>
            </a:pPr>
            <a:endParaRPr lang="en-GB" sz="1800" dirty="0"/>
          </a:p>
          <a:p>
            <a:pPr marL="968375" lvl="1" indent="-342900">
              <a:buBlip>
                <a:blip r:embed="rId3"/>
              </a:buBlip>
            </a:pPr>
            <a:r>
              <a:rPr lang="en-GB" sz="2000" dirty="0"/>
              <a:t>Growth of population</a:t>
            </a:r>
          </a:p>
          <a:p>
            <a:pPr marL="968375" lvl="1" indent="-342900">
              <a:buBlip>
                <a:blip r:embed="rId3"/>
              </a:buBlip>
            </a:pPr>
            <a:r>
              <a:rPr lang="en-GB" sz="2000" dirty="0"/>
              <a:t>Increased demand of  health care</a:t>
            </a:r>
          </a:p>
          <a:p>
            <a:pPr marL="968375" lvl="1" indent="-342900">
              <a:buBlip>
                <a:blip r:embed="rId3"/>
              </a:buBlip>
            </a:pPr>
            <a:r>
              <a:rPr lang="en-GB" sz="2000" dirty="0"/>
              <a:t>Increased number of admission to hospital </a:t>
            </a:r>
            <a:endParaRPr lang="en-GB" sz="2000" dirty="0" smtClean="0"/>
          </a:p>
          <a:p>
            <a:pPr marL="968375" lvl="1" indent="-342900">
              <a:buBlip>
                <a:blip r:embed="rId3"/>
              </a:buBlip>
            </a:pPr>
            <a:r>
              <a:rPr lang="en-GB" sz="2000" dirty="0" smtClean="0"/>
              <a:t>Lack of nurses – lack of hospital beds</a:t>
            </a:r>
            <a:endParaRPr lang="en-GB" sz="2000" dirty="0"/>
          </a:p>
          <a:p>
            <a:pPr marL="968375" lvl="1" indent="-342900">
              <a:buBlip>
                <a:blip r:embed="rId3"/>
              </a:buBlip>
            </a:pPr>
            <a:r>
              <a:rPr lang="en-GB" sz="2000" dirty="0"/>
              <a:t>Patients ends up in the wrong level of care </a:t>
            </a:r>
          </a:p>
          <a:p>
            <a:pPr lvl="1" indent="0">
              <a:buNone/>
            </a:pPr>
            <a:endParaRPr lang="en-GB" sz="2000" dirty="0"/>
          </a:p>
          <a:p>
            <a:pPr lvl="1" indent="0">
              <a:buNone/>
            </a:pPr>
            <a:r>
              <a:rPr lang="en-GB" sz="2000" dirty="0"/>
              <a:t>A large scale ongoing structural change to meet these challenges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123808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rupp 196"/>
          <p:cNvGrpSpPr/>
          <p:nvPr/>
        </p:nvGrpSpPr>
        <p:grpSpPr>
          <a:xfrm>
            <a:off x="2627784" y="2672923"/>
            <a:ext cx="3776466" cy="1731176"/>
            <a:chOff x="1680955" y="2672923"/>
            <a:chExt cx="3611125" cy="1839274"/>
          </a:xfrm>
        </p:grpSpPr>
        <p:grpSp>
          <p:nvGrpSpPr>
            <p:cNvPr id="193" name="Grupp 192"/>
            <p:cNvGrpSpPr/>
            <p:nvPr/>
          </p:nvGrpSpPr>
          <p:grpSpPr>
            <a:xfrm>
              <a:off x="1680955" y="4149080"/>
              <a:ext cx="3611125" cy="363117"/>
              <a:chOff x="2607633" y="4149080"/>
              <a:chExt cx="3611125" cy="363117"/>
            </a:xfrm>
          </p:grpSpPr>
          <p:cxnSp>
            <p:nvCxnSpPr>
              <p:cNvPr id="185" name="Rak koppling 184"/>
              <p:cNvCxnSpPr/>
              <p:nvPr/>
            </p:nvCxnSpPr>
            <p:spPr>
              <a:xfrm>
                <a:off x="2607633" y="4149080"/>
                <a:ext cx="3611125" cy="1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Rak pilkoppling 185"/>
              <p:cNvCxnSpPr/>
              <p:nvPr/>
            </p:nvCxnSpPr>
            <p:spPr>
              <a:xfrm flipH="1">
                <a:off x="2607633" y="4149080"/>
                <a:ext cx="9426" cy="363117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Rak pilkoppling 186"/>
              <p:cNvCxnSpPr/>
              <p:nvPr/>
            </p:nvCxnSpPr>
            <p:spPr>
              <a:xfrm>
                <a:off x="3409727" y="4149080"/>
                <a:ext cx="719" cy="363117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Rak pilkoppling 187"/>
              <p:cNvCxnSpPr/>
              <p:nvPr/>
            </p:nvCxnSpPr>
            <p:spPr>
              <a:xfrm flipH="1">
                <a:off x="4065972" y="4149080"/>
                <a:ext cx="4696" cy="363117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Rak pilkoppling 188"/>
              <p:cNvCxnSpPr/>
              <p:nvPr/>
            </p:nvCxnSpPr>
            <p:spPr>
              <a:xfrm flipH="1">
                <a:off x="4690974" y="4149080"/>
                <a:ext cx="3704" cy="363117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5" name="Rak koppling 194"/>
            <p:cNvCxnSpPr/>
            <p:nvPr/>
          </p:nvCxnSpPr>
          <p:spPr>
            <a:xfrm>
              <a:off x="5292080" y="2672923"/>
              <a:ext cx="0" cy="1476157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upp 119"/>
          <p:cNvGrpSpPr/>
          <p:nvPr/>
        </p:nvGrpSpPr>
        <p:grpSpPr>
          <a:xfrm>
            <a:off x="1907704" y="1700808"/>
            <a:ext cx="4896544" cy="1320424"/>
            <a:chOff x="827584" y="1700808"/>
            <a:chExt cx="4896544" cy="1320424"/>
          </a:xfrm>
        </p:grpSpPr>
        <p:sp>
          <p:nvSpPr>
            <p:cNvPr id="2" name="Rektangel med rundade hörn 1"/>
            <p:cNvSpPr/>
            <p:nvPr/>
          </p:nvSpPr>
          <p:spPr>
            <a:xfrm>
              <a:off x="827584" y="1700808"/>
              <a:ext cx="4896544" cy="369468"/>
            </a:xfrm>
            <a:prstGeom prst="roundRect">
              <a:avLst/>
            </a:prstGeom>
            <a:solidFill>
              <a:srgbClr val="CCEC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The County Council Assembly</a:t>
              </a:r>
            </a:p>
          </p:txBody>
        </p:sp>
        <p:grpSp>
          <p:nvGrpSpPr>
            <p:cNvPr id="119" name="Grupp 118"/>
            <p:cNvGrpSpPr/>
            <p:nvPr/>
          </p:nvGrpSpPr>
          <p:grpSpPr>
            <a:xfrm>
              <a:off x="1893311" y="2060848"/>
              <a:ext cx="2765091" cy="960384"/>
              <a:chOff x="1893311" y="2060848"/>
              <a:chExt cx="2765091" cy="960384"/>
            </a:xfrm>
          </p:grpSpPr>
          <p:cxnSp>
            <p:nvCxnSpPr>
              <p:cNvPr id="116" name="Rak koppling 115"/>
              <p:cNvCxnSpPr/>
              <p:nvPr/>
            </p:nvCxnSpPr>
            <p:spPr>
              <a:xfrm flipV="1">
                <a:off x="1893311" y="2411477"/>
                <a:ext cx="302425" cy="1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Rak koppling 117"/>
              <p:cNvCxnSpPr>
                <a:endCxn id="15" idx="1"/>
              </p:cNvCxnSpPr>
              <p:nvPr/>
            </p:nvCxnSpPr>
            <p:spPr>
              <a:xfrm flipV="1">
                <a:off x="4427984" y="2420589"/>
                <a:ext cx="230418" cy="2127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med rundade hörn 21"/>
              <p:cNvSpPr/>
              <p:nvPr/>
            </p:nvSpPr>
            <p:spPr>
              <a:xfrm>
                <a:off x="2123729" y="2187798"/>
                <a:ext cx="2304254" cy="474950"/>
              </a:xfrm>
              <a:prstGeom prst="roundRect">
                <a:avLst/>
              </a:prstGeom>
              <a:solidFill>
                <a:srgbClr val="CCEC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</a:rPr>
                  <a:t>Landstingsstyrelsen</a:t>
                </a: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1" name="Rak koppling 100"/>
              <p:cNvCxnSpPr/>
              <p:nvPr/>
            </p:nvCxnSpPr>
            <p:spPr>
              <a:xfrm>
                <a:off x="3275856" y="2060848"/>
                <a:ext cx="0" cy="144016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Rak koppling 113"/>
              <p:cNvCxnSpPr/>
              <p:nvPr/>
            </p:nvCxnSpPr>
            <p:spPr>
              <a:xfrm>
                <a:off x="3275856" y="2672718"/>
                <a:ext cx="0" cy="348514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2" name="Rektangel med rundade hörn 61"/>
          <p:cNvSpPr/>
          <p:nvPr/>
        </p:nvSpPr>
        <p:spPr>
          <a:xfrm>
            <a:off x="1979712" y="5230695"/>
            <a:ext cx="595335" cy="576064"/>
          </a:xfrm>
          <a:prstGeom prst="roundRect">
            <a:avLst/>
          </a:prstGeom>
          <a:solidFill>
            <a:srgbClr val="CCE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Akutm Hudd</a:t>
            </a:r>
          </a:p>
        </p:txBody>
      </p:sp>
      <p:sp>
        <p:nvSpPr>
          <p:cNvPr id="63" name="Rektangel med rundade hörn 62"/>
          <p:cNvSpPr/>
          <p:nvPr/>
        </p:nvSpPr>
        <p:spPr>
          <a:xfrm>
            <a:off x="2575047" y="5238777"/>
            <a:ext cx="595335" cy="576063"/>
          </a:xfrm>
          <a:prstGeom prst="roundRect">
            <a:avLst/>
          </a:prstGeom>
          <a:solidFill>
            <a:srgbClr val="CCE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Akutm Solna</a:t>
            </a:r>
          </a:p>
        </p:txBody>
      </p:sp>
      <p:sp>
        <p:nvSpPr>
          <p:cNvPr id="64" name="Rektangel med rundade hörn 63"/>
          <p:cNvSpPr/>
          <p:nvPr/>
        </p:nvSpPr>
        <p:spPr>
          <a:xfrm>
            <a:off x="3389191" y="5229642"/>
            <a:ext cx="595335" cy="576063"/>
          </a:xfrm>
          <a:prstGeom prst="roundRect">
            <a:avLst/>
          </a:prstGeom>
          <a:solidFill>
            <a:srgbClr val="CCE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Akutm SöS</a:t>
            </a:r>
          </a:p>
        </p:txBody>
      </p:sp>
      <p:sp>
        <p:nvSpPr>
          <p:cNvPr id="65" name="Rektangel med rundade hörn 64"/>
          <p:cNvSpPr/>
          <p:nvPr/>
        </p:nvSpPr>
        <p:spPr>
          <a:xfrm>
            <a:off x="4042458" y="5229200"/>
            <a:ext cx="595335" cy="576063"/>
          </a:xfrm>
          <a:prstGeom prst="roundRect">
            <a:avLst/>
          </a:prstGeom>
          <a:solidFill>
            <a:srgbClr val="CCE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Akutm DS</a:t>
            </a:r>
          </a:p>
        </p:txBody>
      </p:sp>
      <p:sp>
        <p:nvSpPr>
          <p:cNvPr id="66" name="Rektangel med rundade hörn 65"/>
          <p:cNvSpPr/>
          <p:nvPr/>
        </p:nvSpPr>
        <p:spPr>
          <a:xfrm>
            <a:off x="4696745" y="5238775"/>
            <a:ext cx="595335" cy="576063"/>
          </a:xfrm>
          <a:prstGeom prst="roundRect">
            <a:avLst/>
          </a:prstGeom>
          <a:solidFill>
            <a:srgbClr val="CCE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Akutm Södert</a:t>
            </a:r>
          </a:p>
        </p:txBody>
      </p:sp>
      <p:sp>
        <p:nvSpPr>
          <p:cNvPr id="67" name="Rektangel med rundade hörn 66"/>
          <p:cNvSpPr/>
          <p:nvPr/>
        </p:nvSpPr>
        <p:spPr>
          <a:xfrm>
            <a:off x="6208913" y="5238776"/>
            <a:ext cx="595335" cy="576063"/>
          </a:xfrm>
          <a:prstGeom prst="roundRect">
            <a:avLst/>
          </a:prstGeom>
          <a:solidFill>
            <a:srgbClr val="CCE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Akutm S:t Göran</a:t>
            </a:r>
          </a:p>
        </p:txBody>
      </p:sp>
      <p:sp>
        <p:nvSpPr>
          <p:cNvPr id="68" name="Rektangel med rundade hörn 67"/>
          <p:cNvSpPr/>
          <p:nvPr/>
        </p:nvSpPr>
        <p:spPr>
          <a:xfrm>
            <a:off x="5436096" y="5229200"/>
            <a:ext cx="595335" cy="576063"/>
          </a:xfrm>
          <a:prstGeom prst="roundRect">
            <a:avLst/>
          </a:prstGeom>
          <a:solidFill>
            <a:srgbClr val="CCE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Akutm TioH</a:t>
            </a:r>
          </a:p>
        </p:txBody>
      </p:sp>
      <p:sp>
        <p:nvSpPr>
          <p:cNvPr id="38" name="Rektangel med rundade hörn 37"/>
          <p:cNvSpPr/>
          <p:nvPr/>
        </p:nvSpPr>
        <p:spPr>
          <a:xfrm>
            <a:off x="2267744" y="4365104"/>
            <a:ext cx="595335" cy="864096"/>
          </a:xfrm>
          <a:prstGeom prst="roundRect">
            <a:avLst/>
          </a:prstGeom>
          <a:solidFill>
            <a:srgbClr val="CCE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KS</a:t>
            </a:r>
          </a:p>
          <a:p>
            <a:pPr algn="ctr"/>
            <a:endParaRPr lang="en-GB" sz="1000" dirty="0">
              <a:solidFill>
                <a:schemeClr val="tx1"/>
              </a:solidFill>
            </a:endParaRPr>
          </a:p>
          <a:p>
            <a:pPr algn="ctr"/>
            <a:endParaRPr lang="en-GB" sz="1000" dirty="0">
              <a:solidFill>
                <a:schemeClr val="tx1"/>
              </a:solidFill>
            </a:endParaRPr>
          </a:p>
          <a:p>
            <a:pPr algn="ctr"/>
            <a:endParaRPr lang="en-GB" sz="1000" dirty="0">
              <a:solidFill>
                <a:schemeClr val="tx1"/>
              </a:solidFill>
            </a:endParaRPr>
          </a:p>
          <a:p>
            <a:pPr algn="ctr"/>
            <a:endParaRPr lang="en-GB" sz="500" dirty="0">
              <a:solidFill>
                <a:schemeClr val="tx1"/>
              </a:solidFill>
            </a:endParaRPr>
          </a:p>
        </p:txBody>
      </p:sp>
      <p:sp>
        <p:nvSpPr>
          <p:cNvPr id="53" name="Rektangel med rundade hörn 52"/>
          <p:cNvSpPr/>
          <p:nvPr/>
        </p:nvSpPr>
        <p:spPr>
          <a:xfrm>
            <a:off x="3400601" y="4374796"/>
            <a:ext cx="595335" cy="850532"/>
          </a:xfrm>
          <a:prstGeom prst="roundRect">
            <a:avLst/>
          </a:prstGeom>
          <a:solidFill>
            <a:srgbClr val="CCE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chemeClr val="tx1"/>
              </a:solidFill>
            </a:endParaRPr>
          </a:p>
          <a:p>
            <a:pPr algn="ctr"/>
            <a:r>
              <a:rPr lang="en-GB" sz="1000" dirty="0">
                <a:solidFill>
                  <a:schemeClr val="tx1"/>
                </a:solidFill>
              </a:rPr>
              <a:t>SöS AB</a:t>
            </a:r>
          </a:p>
          <a:p>
            <a:pPr algn="ctr"/>
            <a:endParaRPr lang="en-GB" sz="1000" dirty="0">
              <a:solidFill>
                <a:schemeClr val="tx1"/>
              </a:solidFill>
            </a:endParaRPr>
          </a:p>
          <a:p>
            <a:pPr algn="ctr"/>
            <a:endParaRPr lang="en-GB" sz="1000" dirty="0">
              <a:solidFill>
                <a:schemeClr val="tx1"/>
              </a:solidFill>
            </a:endParaRPr>
          </a:p>
          <a:p>
            <a:pPr algn="ctr"/>
            <a:endParaRPr lang="en-GB" sz="1000" dirty="0">
              <a:solidFill>
                <a:schemeClr val="tx1"/>
              </a:solidFill>
            </a:endParaRPr>
          </a:p>
          <a:p>
            <a:pPr algn="ctr"/>
            <a:endParaRPr lang="en-GB" sz="500" dirty="0">
              <a:solidFill>
                <a:schemeClr val="tx1"/>
              </a:solidFill>
            </a:endParaRPr>
          </a:p>
        </p:txBody>
      </p:sp>
      <p:sp>
        <p:nvSpPr>
          <p:cNvPr id="54" name="Rektangel med rundade hörn 53"/>
          <p:cNvSpPr/>
          <p:nvPr/>
        </p:nvSpPr>
        <p:spPr>
          <a:xfrm>
            <a:off x="4048673" y="4374797"/>
            <a:ext cx="595335" cy="850532"/>
          </a:xfrm>
          <a:prstGeom prst="roundRect">
            <a:avLst/>
          </a:prstGeom>
          <a:solidFill>
            <a:srgbClr val="CCE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chemeClr val="tx1"/>
              </a:solidFill>
            </a:endParaRPr>
          </a:p>
          <a:p>
            <a:pPr algn="ctr"/>
            <a:r>
              <a:rPr lang="en-GB" sz="1000" dirty="0">
                <a:solidFill>
                  <a:schemeClr val="tx1"/>
                </a:solidFill>
              </a:rPr>
              <a:t>DS</a:t>
            </a:r>
            <a:br>
              <a:rPr lang="en-GB" sz="1000" dirty="0">
                <a:solidFill>
                  <a:schemeClr val="tx1"/>
                </a:solidFill>
              </a:rPr>
            </a:br>
            <a:r>
              <a:rPr lang="en-GB" sz="1000" dirty="0">
                <a:solidFill>
                  <a:schemeClr val="tx1"/>
                </a:solidFill>
              </a:rPr>
              <a:t>AB</a:t>
            </a:r>
          </a:p>
          <a:p>
            <a:pPr algn="ctr"/>
            <a:endParaRPr lang="en-GB" sz="1000" dirty="0">
              <a:solidFill>
                <a:schemeClr val="tx1"/>
              </a:solidFill>
            </a:endParaRPr>
          </a:p>
          <a:p>
            <a:pPr algn="ctr"/>
            <a:endParaRPr lang="en-GB" sz="1000" dirty="0">
              <a:solidFill>
                <a:schemeClr val="tx1"/>
              </a:solidFill>
            </a:endParaRPr>
          </a:p>
          <a:p>
            <a:pPr algn="ctr"/>
            <a:endParaRPr lang="en-GB" sz="1000" dirty="0">
              <a:solidFill>
                <a:schemeClr val="tx1"/>
              </a:solidFill>
            </a:endParaRPr>
          </a:p>
          <a:p>
            <a:pPr algn="ctr"/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55" name="Rektangel med rundade hörn 54"/>
          <p:cNvSpPr/>
          <p:nvPr/>
        </p:nvSpPr>
        <p:spPr>
          <a:xfrm>
            <a:off x="4696745" y="4374796"/>
            <a:ext cx="595335" cy="850532"/>
          </a:xfrm>
          <a:prstGeom prst="roundRect">
            <a:avLst/>
          </a:prstGeom>
          <a:solidFill>
            <a:srgbClr val="CCE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chemeClr val="tx1"/>
              </a:solidFill>
            </a:endParaRPr>
          </a:p>
          <a:p>
            <a:pPr algn="ctr"/>
            <a:r>
              <a:rPr lang="en-GB" sz="1000" dirty="0">
                <a:solidFill>
                  <a:schemeClr val="tx1"/>
                </a:solidFill>
              </a:rPr>
              <a:t>SS</a:t>
            </a:r>
            <a:br>
              <a:rPr lang="en-GB" sz="1000" dirty="0">
                <a:solidFill>
                  <a:schemeClr val="tx1"/>
                </a:solidFill>
              </a:rPr>
            </a:br>
            <a:r>
              <a:rPr lang="en-GB" sz="1000" dirty="0">
                <a:solidFill>
                  <a:schemeClr val="tx1"/>
                </a:solidFill>
              </a:rPr>
              <a:t>AB</a:t>
            </a:r>
          </a:p>
          <a:p>
            <a:pPr algn="ctr"/>
            <a:endParaRPr lang="en-GB" sz="1000" dirty="0">
              <a:solidFill>
                <a:schemeClr val="tx1"/>
              </a:solidFill>
            </a:endParaRPr>
          </a:p>
          <a:p>
            <a:pPr algn="ctr"/>
            <a:endParaRPr lang="en-GB" sz="1000" dirty="0">
              <a:solidFill>
                <a:schemeClr val="tx1"/>
              </a:solidFill>
            </a:endParaRPr>
          </a:p>
          <a:p>
            <a:pPr algn="ctr"/>
            <a:endParaRPr lang="en-GB" sz="1000" dirty="0">
              <a:solidFill>
                <a:schemeClr val="tx1"/>
              </a:solidFill>
            </a:endParaRPr>
          </a:p>
          <a:p>
            <a:pPr algn="ctr"/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56" name="Rektangel med rundade hörn 55"/>
          <p:cNvSpPr/>
          <p:nvPr/>
        </p:nvSpPr>
        <p:spPr>
          <a:xfrm>
            <a:off x="5416825" y="4365104"/>
            <a:ext cx="595335" cy="860224"/>
          </a:xfrm>
          <a:prstGeom prst="roundRect">
            <a:avLst/>
          </a:prstGeom>
          <a:solidFill>
            <a:srgbClr val="CCE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chemeClr val="tx1"/>
              </a:solidFill>
            </a:endParaRPr>
          </a:p>
          <a:p>
            <a:pPr algn="ctr"/>
            <a:r>
              <a:rPr lang="en-GB" sz="1000" dirty="0">
                <a:solidFill>
                  <a:schemeClr val="tx1"/>
                </a:solidFill>
              </a:rPr>
              <a:t>TioHundra AB</a:t>
            </a:r>
          </a:p>
          <a:p>
            <a:pPr algn="ctr"/>
            <a:endParaRPr lang="en-GB" sz="1000" dirty="0">
              <a:solidFill>
                <a:schemeClr val="tx1"/>
              </a:solidFill>
            </a:endParaRPr>
          </a:p>
          <a:p>
            <a:pPr algn="ctr"/>
            <a:endParaRPr lang="en-GB" sz="1000" dirty="0">
              <a:solidFill>
                <a:schemeClr val="tx1"/>
              </a:solidFill>
            </a:endParaRPr>
          </a:p>
          <a:p>
            <a:pPr algn="ctr"/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57" name="Rektangel med rundade hörn 56"/>
          <p:cNvSpPr/>
          <p:nvPr/>
        </p:nvSpPr>
        <p:spPr>
          <a:xfrm>
            <a:off x="6208913" y="4374797"/>
            <a:ext cx="595335" cy="850531"/>
          </a:xfrm>
          <a:prstGeom prst="roundRect">
            <a:avLst/>
          </a:prstGeom>
          <a:solidFill>
            <a:srgbClr val="CCECFF"/>
          </a:solidFill>
          <a:ln>
            <a:solidFill>
              <a:srgbClr val="333F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chemeClr val="tx1"/>
              </a:solidFill>
            </a:endParaRPr>
          </a:p>
          <a:p>
            <a:pPr algn="ctr"/>
            <a:r>
              <a:rPr lang="en-GB" sz="1000" dirty="0">
                <a:solidFill>
                  <a:schemeClr val="tx1"/>
                </a:solidFill>
              </a:rPr>
              <a:t>Capio S:t Göran</a:t>
            </a:r>
          </a:p>
          <a:p>
            <a:pPr algn="ctr"/>
            <a:endParaRPr lang="en-GB" sz="1000" dirty="0">
              <a:solidFill>
                <a:schemeClr val="tx1"/>
              </a:solidFill>
            </a:endParaRPr>
          </a:p>
          <a:p>
            <a:pPr algn="ctr"/>
            <a:endParaRPr lang="en-GB" sz="1000" dirty="0">
              <a:solidFill>
                <a:schemeClr val="tx1"/>
              </a:solidFill>
            </a:endParaRPr>
          </a:p>
          <a:p>
            <a:pPr algn="ctr"/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83568" y="344194"/>
            <a:ext cx="8280920" cy="1143000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The governance of the County Council of Stockholm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b="0" i="1" dirty="0">
                <a:solidFill>
                  <a:schemeClr val="accent1"/>
                </a:solidFill>
              </a:rPr>
              <a:t> - an overwiew</a:t>
            </a:r>
            <a:br>
              <a:rPr lang="en-GB" b="0" i="1" dirty="0">
                <a:solidFill>
                  <a:schemeClr val="accent1"/>
                </a:solidFill>
              </a:rPr>
            </a:br>
            <a:endParaRPr lang="en-GB" b="0" i="1" dirty="0">
              <a:solidFill>
                <a:schemeClr val="accent1"/>
              </a:solidFill>
            </a:endParaRPr>
          </a:p>
        </p:txBody>
      </p:sp>
      <p:grpSp>
        <p:nvGrpSpPr>
          <p:cNvPr id="115" name="Grupp 114"/>
          <p:cNvGrpSpPr/>
          <p:nvPr/>
        </p:nvGrpSpPr>
        <p:grpSpPr>
          <a:xfrm>
            <a:off x="2354515" y="3032254"/>
            <a:ext cx="3987468" cy="1332850"/>
            <a:chOff x="1282123" y="3140968"/>
            <a:chExt cx="3987468" cy="1332850"/>
          </a:xfrm>
        </p:grpSpPr>
        <p:grpSp>
          <p:nvGrpSpPr>
            <p:cNvPr id="85" name="Grupp 84"/>
            <p:cNvGrpSpPr/>
            <p:nvPr/>
          </p:nvGrpSpPr>
          <p:grpSpPr>
            <a:xfrm>
              <a:off x="1282123" y="3140968"/>
              <a:ext cx="3987468" cy="1332850"/>
              <a:chOff x="1282123" y="3187902"/>
              <a:chExt cx="3987468" cy="1332850"/>
            </a:xfrm>
          </p:grpSpPr>
          <p:sp>
            <p:nvSpPr>
              <p:cNvPr id="33" name="Rektangel med rundade hörn 32"/>
              <p:cNvSpPr/>
              <p:nvPr/>
            </p:nvSpPr>
            <p:spPr>
              <a:xfrm>
                <a:off x="1282123" y="3187902"/>
                <a:ext cx="3987468" cy="409596"/>
              </a:xfrm>
              <a:prstGeom prst="roundRect">
                <a:avLst/>
              </a:prstGeom>
              <a:solidFill>
                <a:srgbClr val="CCEC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</a:rPr>
                  <a:t>The Commissioner/ Providers</a:t>
                </a: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5" name="Rak pilkoppling 74"/>
              <p:cNvCxnSpPr/>
              <p:nvPr/>
            </p:nvCxnSpPr>
            <p:spPr>
              <a:xfrm flipH="1">
                <a:off x="5220072" y="3597498"/>
                <a:ext cx="7728" cy="923254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Rak pilkoppling 79"/>
              <p:cNvCxnSpPr/>
              <p:nvPr/>
            </p:nvCxnSpPr>
            <p:spPr>
              <a:xfrm flipH="1">
                <a:off x="2628520" y="3597498"/>
                <a:ext cx="6992" cy="901930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Rak pilkoppling 91"/>
            <p:cNvCxnSpPr/>
            <p:nvPr/>
          </p:nvCxnSpPr>
          <p:spPr>
            <a:xfrm flipH="1">
              <a:off x="3273719" y="3561527"/>
              <a:ext cx="9865" cy="912291"/>
            </a:xfrm>
            <a:prstGeom prst="straightConnector1">
              <a:avLst/>
            </a:prstGeom>
            <a:ln w="25400">
              <a:solidFill>
                <a:srgbClr val="0000FF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Rak pilkoppling 92"/>
            <p:cNvCxnSpPr/>
            <p:nvPr/>
          </p:nvCxnSpPr>
          <p:spPr>
            <a:xfrm flipH="1">
              <a:off x="3930305" y="3550564"/>
              <a:ext cx="1351" cy="923254"/>
            </a:xfrm>
            <a:prstGeom prst="straightConnector1">
              <a:avLst/>
            </a:prstGeom>
            <a:ln w="25400">
              <a:solidFill>
                <a:srgbClr val="0000FF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Rak pilkoppling 110"/>
            <p:cNvCxnSpPr/>
            <p:nvPr/>
          </p:nvCxnSpPr>
          <p:spPr>
            <a:xfrm flipH="1">
              <a:off x="1476722" y="3550564"/>
              <a:ext cx="6662" cy="901930"/>
            </a:xfrm>
            <a:prstGeom prst="straightConnector1">
              <a:avLst/>
            </a:prstGeom>
            <a:ln w="25400">
              <a:solidFill>
                <a:srgbClr val="0000FF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ktangel med rundade hörn 69"/>
          <p:cNvSpPr/>
          <p:nvPr/>
        </p:nvSpPr>
        <p:spPr>
          <a:xfrm>
            <a:off x="2123728" y="5733256"/>
            <a:ext cx="4536504" cy="266212"/>
          </a:xfrm>
          <a:prstGeom prst="roundRect">
            <a:avLst/>
          </a:prstGeom>
          <a:solidFill>
            <a:srgbClr val="CCEC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processes, routines, local management, continues improvement</a:t>
            </a:r>
          </a:p>
        </p:txBody>
      </p:sp>
      <p:sp>
        <p:nvSpPr>
          <p:cNvPr id="36" name="Rektangel med rundade hörn 35"/>
          <p:cNvSpPr/>
          <p:nvPr/>
        </p:nvSpPr>
        <p:spPr>
          <a:xfrm>
            <a:off x="1832914" y="4912050"/>
            <a:ext cx="5118132" cy="284190"/>
          </a:xfrm>
          <a:prstGeom prst="roundRect">
            <a:avLst/>
          </a:prstGeom>
          <a:solidFill>
            <a:srgbClr val="CCEC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Patientsäkerhetsarbete, styrning och ledning av förbättringsarbete</a:t>
            </a:r>
          </a:p>
        </p:txBody>
      </p:sp>
      <p:sp>
        <p:nvSpPr>
          <p:cNvPr id="15" name="Rektangel med rundade hörn 14"/>
          <p:cNvSpPr/>
          <p:nvPr/>
        </p:nvSpPr>
        <p:spPr>
          <a:xfrm>
            <a:off x="5738522" y="2168561"/>
            <a:ext cx="1296144" cy="504056"/>
          </a:xfrm>
          <a:prstGeom prst="round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Personal-utskott</a:t>
            </a:r>
            <a:endParaRPr lang="en-GB" dirty="0"/>
          </a:p>
        </p:txBody>
      </p:sp>
      <p:sp>
        <p:nvSpPr>
          <p:cNvPr id="8" name="textruta 7"/>
          <p:cNvSpPr txBox="1"/>
          <p:nvPr/>
        </p:nvSpPr>
        <p:spPr>
          <a:xfrm>
            <a:off x="179512" y="5386426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Departments</a:t>
            </a:r>
          </a:p>
        </p:txBody>
      </p:sp>
      <p:sp>
        <p:nvSpPr>
          <p:cNvPr id="71" name="textruta 70"/>
          <p:cNvSpPr txBox="1"/>
          <p:nvPr/>
        </p:nvSpPr>
        <p:spPr>
          <a:xfrm>
            <a:off x="228884" y="4597570"/>
            <a:ext cx="970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Hospitals</a:t>
            </a:r>
          </a:p>
        </p:txBody>
      </p:sp>
      <p:sp>
        <p:nvSpPr>
          <p:cNvPr id="72" name="textruta 71"/>
          <p:cNvSpPr txBox="1"/>
          <p:nvPr/>
        </p:nvSpPr>
        <p:spPr>
          <a:xfrm>
            <a:off x="270109" y="1886614"/>
            <a:ext cx="970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County Council</a:t>
            </a:r>
          </a:p>
        </p:txBody>
      </p:sp>
      <p:sp>
        <p:nvSpPr>
          <p:cNvPr id="16" name="Ellips 15"/>
          <p:cNvSpPr/>
          <p:nvPr/>
        </p:nvSpPr>
        <p:spPr>
          <a:xfrm>
            <a:off x="2678969" y="3551281"/>
            <a:ext cx="3352462" cy="425972"/>
          </a:xfrm>
          <a:prstGeom prst="ellipse">
            <a:avLst/>
          </a:prstGeom>
          <a:solidFill>
            <a:srgbClr val="CCFFFF">
              <a:alpha val="19000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008000"/>
                </a:solidFill>
              </a:rPr>
              <a:t>Patientsafetycommitté</a:t>
            </a:r>
            <a:endParaRPr lang="en-GB" sz="1200" dirty="0">
              <a:solidFill>
                <a:srgbClr val="00B050"/>
              </a:solidFill>
            </a:endParaRPr>
          </a:p>
        </p:txBody>
      </p:sp>
      <p:grpSp>
        <p:nvGrpSpPr>
          <p:cNvPr id="11" name="Grupp 10"/>
          <p:cNvGrpSpPr/>
          <p:nvPr/>
        </p:nvGrpSpPr>
        <p:grpSpPr>
          <a:xfrm>
            <a:off x="6819310" y="3556539"/>
            <a:ext cx="1669688" cy="1096597"/>
            <a:chOff x="6819310" y="3556539"/>
            <a:chExt cx="1669688" cy="1096597"/>
          </a:xfrm>
        </p:grpSpPr>
        <p:sp>
          <p:nvSpPr>
            <p:cNvPr id="77" name="Rektangel med rundade hörn 76"/>
            <p:cNvSpPr/>
            <p:nvPr/>
          </p:nvSpPr>
          <p:spPr>
            <a:xfrm>
              <a:off x="7482093" y="3556539"/>
              <a:ext cx="1006905" cy="4799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Capio-koncernen</a:t>
              </a:r>
              <a:endParaRPr lang="en-GB" sz="1600" dirty="0"/>
            </a:p>
          </p:txBody>
        </p:sp>
        <p:grpSp>
          <p:nvGrpSpPr>
            <p:cNvPr id="9" name="Grupp 8"/>
            <p:cNvGrpSpPr/>
            <p:nvPr/>
          </p:nvGrpSpPr>
          <p:grpSpPr>
            <a:xfrm>
              <a:off x="6819310" y="4028778"/>
              <a:ext cx="1149845" cy="624358"/>
              <a:chOff x="6819310" y="4028778"/>
              <a:chExt cx="863553" cy="624358"/>
            </a:xfrm>
          </p:grpSpPr>
          <p:cxnSp>
            <p:nvCxnSpPr>
              <p:cNvPr id="78" name="Rak koppling 77"/>
              <p:cNvCxnSpPr/>
              <p:nvPr/>
            </p:nvCxnSpPr>
            <p:spPr>
              <a:xfrm>
                <a:off x="7682863" y="4028778"/>
                <a:ext cx="0" cy="62435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Rak koppling 78"/>
              <p:cNvCxnSpPr/>
              <p:nvPr/>
            </p:nvCxnSpPr>
            <p:spPr>
              <a:xfrm>
                <a:off x="6819310" y="4653136"/>
                <a:ext cx="8634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0" name="Grupp 229"/>
          <p:cNvGrpSpPr/>
          <p:nvPr/>
        </p:nvGrpSpPr>
        <p:grpSpPr>
          <a:xfrm>
            <a:off x="398116" y="2161270"/>
            <a:ext cx="4533924" cy="2203834"/>
            <a:chOff x="398116" y="2161270"/>
            <a:chExt cx="4533924" cy="2203834"/>
          </a:xfrm>
        </p:grpSpPr>
        <p:grpSp>
          <p:nvGrpSpPr>
            <p:cNvPr id="31" name="Grupp 30"/>
            <p:cNvGrpSpPr/>
            <p:nvPr/>
          </p:nvGrpSpPr>
          <p:grpSpPr>
            <a:xfrm>
              <a:off x="1029584" y="2390786"/>
              <a:ext cx="689286" cy="345349"/>
              <a:chOff x="1029584" y="2350790"/>
              <a:chExt cx="689286" cy="385346"/>
            </a:xfrm>
          </p:grpSpPr>
          <p:cxnSp>
            <p:nvCxnSpPr>
              <p:cNvPr id="30" name="Rak koppling 29"/>
              <p:cNvCxnSpPr/>
              <p:nvPr/>
            </p:nvCxnSpPr>
            <p:spPr>
              <a:xfrm>
                <a:off x="1029584" y="2350790"/>
                <a:ext cx="689286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Rak koppling 80"/>
              <p:cNvCxnSpPr/>
              <p:nvPr/>
            </p:nvCxnSpPr>
            <p:spPr>
              <a:xfrm>
                <a:off x="1043608" y="2350790"/>
                <a:ext cx="0" cy="385346"/>
              </a:xfrm>
              <a:prstGeom prst="line">
                <a:avLst/>
              </a:prstGeom>
              <a:ln w="25400">
                <a:solidFill>
                  <a:srgbClr val="E66E1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6" name="Grupp 155"/>
            <p:cNvGrpSpPr/>
            <p:nvPr/>
          </p:nvGrpSpPr>
          <p:grpSpPr>
            <a:xfrm>
              <a:off x="1027004" y="3178939"/>
              <a:ext cx="3905036" cy="1186165"/>
              <a:chOff x="1204391" y="3178939"/>
              <a:chExt cx="2536689" cy="1186165"/>
            </a:xfrm>
          </p:grpSpPr>
          <p:cxnSp>
            <p:nvCxnSpPr>
              <p:cNvPr id="144" name="Rak koppling 143"/>
              <p:cNvCxnSpPr/>
              <p:nvPr/>
            </p:nvCxnSpPr>
            <p:spPr>
              <a:xfrm>
                <a:off x="1206067" y="4221088"/>
                <a:ext cx="2535013" cy="0"/>
              </a:xfrm>
              <a:prstGeom prst="line">
                <a:avLst/>
              </a:prstGeom>
              <a:ln w="25400">
                <a:solidFill>
                  <a:srgbClr val="E66E1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Rak pilkoppling 145"/>
              <p:cNvCxnSpPr/>
              <p:nvPr/>
            </p:nvCxnSpPr>
            <p:spPr>
              <a:xfrm>
                <a:off x="2103921" y="4221088"/>
                <a:ext cx="0" cy="144016"/>
              </a:xfrm>
              <a:prstGeom prst="straightConnector1">
                <a:avLst/>
              </a:prstGeom>
              <a:ln w="25400">
                <a:solidFill>
                  <a:srgbClr val="E66E1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Rak koppling 148"/>
              <p:cNvCxnSpPr/>
              <p:nvPr/>
            </p:nvCxnSpPr>
            <p:spPr>
              <a:xfrm flipH="1">
                <a:off x="1204391" y="3178939"/>
                <a:ext cx="10786" cy="1042149"/>
              </a:xfrm>
              <a:prstGeom prst="line">
                <a:avLst/>
              </a:prstGeom>
              <a:ln w="25400">
                <a:solidFill>
                  <a:srgbClr val="E66E1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Rak pilkoppling 150"/>
              <p:cNvCxnSpPr/>
              <p:nvPr/>
            </p:nvCxnSpPr>
            <p:spPr>
              <a:xfrm>
                <a:off x="2852336" y="4221088"/>
                <a:ext cx="0" cy="144016"/>
              </a:xfrm>
              <a:prstGeom prst="straightConnector1">
                <a:avLst/>
              </a:prstGeom>
              <a:ln w="25400">
                <a:solidFill>
                  <a:srgbClr val="E66E1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Rak pilkoppling 151"/>
              <p:cNvCxnSpPr/>
              <p:nvPr/>
            </p:nvCxnSpPr>
            <p:spPr>
              <a:xfrm>
                <a:off x="3320096" y="4221088"/>
                <a:ext cx="0" cy="144016"/>
              </a:xfrm>
              <a:prstGeom prst="straightConnector1">
                <a:avLst/>
              </a:prstGeom>
              <a:ln w="25400">
                <a:solidFill>
                  <a:srgbClr val="E66E1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Rak pilkoppling 152"/>
              <p:cNvCxnSpPr/>
              <p:nvPr/>
            </p:nvCxnSpPr>
            <p:spPr>
              <a:xfrm>
                <a:off x="3741080" y="4221088"/>
                <a:ext cx="0" cy="144016"/>
              </a:xfrm>
              <a:prstGeom prst="straightConnector1">
                <a:avLst/>
              </a:prstGeom>
              <a:ln w="25400">
                <a:solidFill>
                  <a:srgbClr val="E66E1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Rektangel med rundade hörn 81"/>
            <p:cNvSpPr/>
            <p:nvPr/>
          </p:nvSpPr>
          <p:spPr>
            <a:xfrm>
              <a:off x="398116" y="2750826"/>
              <a:ext cx="1296144" cy="428113"/>
            </a:xfrm>
            <a:prstGeom prst="roundRect">
              <a:avLst/>
            </a:prstGeom>
            <a:ln w="19050">
              <a:solidFill>
                <a:srgbClr val="E66E1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100" dirty="0"/>
                <a:t>Landstingshuset i Stockholm AB</a:t>
              </a:r>
            </a:p>
          </p:txBody>
        </p:sp>
        <p:sp>
          <p:nvSpPr>
            <p:cNvPr id="14" name="Rektangel med rundade hörn 13"/>
            <p:cNvSpPr/>
            <p:nvPr/>
          </p:nvSpPr>
          <p:spPr>
            <a:xfrm>
              <a:off x="1677287" y="2161270"/>
              <a:ext cx="1296144" cy="500415"/>
            </a:xfrm>
            <a:prstGeom prst="roundRect">
              <a:avLst/>
            </a:prstGeom>
            <a:ln w="19050">
              <a:solidFill>
                <a:srgbClr val="E66E1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Ägarutskott</a:t>
              </a:r>
            </a:p>
          </p:txBody>
        </p:sp>
      </p:grpSp>
      <p:grpSp>
        <p:nvGrpSpPr>
          <p:cNvPr id="231" name="Grupp 230"/>
          <p:cNvGrpSpPr/>
          <p:nvPr/>
        </p:nvGrpSpPr>
        <p:grpSpPr>
          <a:xfrm>
            <a:off x="1691680" y="2187798"/>
            <a:ext cx="7270298" cy="2166120"/>
            <a:chOff x="1691680" y="2187798"/>
            <a:chExt cx="7270298" cy="2166120"/>
          </a:xfrm>
        </p:grpSpPr>
        <p:grpSp>
          <p:nvGrpSpPr>
            <p:cNvPr id="18" name="Grupp 17"/>
            <p:cNvGrpSpPr/>
            <p:nvPr/>
          </p:nvGrpSpPr>
          <p:grpSpPr>
            <a:xfrm>
              <a:off x="5706642" y="2187798"/>
              <a:ext cx="3255336" cy="2166120"/>
              <a:chOff x="5706642" y="2187798"/>
              <a:chExt cx="3255336" cy="2166120"/>
            </a:xfrm>
          </p:grpSpPr>
          <p:grpSp>
            <p:nvGrpSpPr>
              <p:cNvPr id="174" name="Grupp 173"/>
              <p:cNvGrpSpPr/>
              <p:nvPr/>
            </p:nvGrpSpPr>
            <p:grpSpPr>
              <a:xfrm>
                <a:off x="5706642" y="3237051"/>
                <a:ext cx="1454769" cy="1116867"/>
                <a:chOff x="4499992" y="3220287"/>
                <a:chExt cx="1168714" cy="1167458"/>
              </a:xfrm>
            </p:grpSpPr>
            <p:grpSp>
              <p:nvGrpSpPr>
                <p:cNvPr id="167" name="Grupp 166"/>
                <p:cNvGrpSpPr/>
                <p:nvPr/>
              </p:nvGrpSpPr>
              <p:grpSpPr>
                <a:xfrm>
                  <a:off x="4499992" y="3220287"/>
                  <a:ext cx="1168714" cy="1000801"/>
                  <a:chOff x="4499992" y="3220287"/>
                  <a:chExt cx="1168714" cy="1000801"/>
                </a:xfrm>
              </p:grpSpPr>
              <p:cxnSp>
                <p:nvCxnSpPr>
                  <p:cNvPr id="163" name="Rak koppling 162"/>
                  <p:cNvCxnSpPr/>
                  <p:nvPr/>
                </p:nvCxnSpPr>
                <p:spPr>
                  <a:xfrm>
                    <a:off x="5668706" y="3220287"/>
                    <a:ext cx="0" cy="1000801"/>
                  </a:xfrm>
                  <a:prstGeom prst="line">
                    <a:avLst/>
                  </a:prstGeom>
                  <a:ln w="28575">
                    <a:solidFill>
                      <a:srgbClr val="0000FF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Rak koppling 163"/>
                  <p:cNvCxnSpPr/>
                  <p:nvPr/>
                </p:nvCxnSpPr>
                <p:spPr>
                  <a:xfrm>
                    <a:off x="4499992" y="4221088"/>
                    <a:ext cx="1168639" cy="0"/>
                  </a:xfrm>
                  <a:prstGeom prst="line">
                    <a:avLst/>
                  </a:prstGeom>
                  <a:ln w="28575">
                    <a:solidFill>
                      <a:srgbClr val="0000FF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3" name="Rak pilkoppling 172"/>
                <p:cNvCxnSpPr/>
                <p:nvPr/>
              </p:nvCxnSpPr>
              <p:spPr>
                <a:xfrm>
                  <a:off x="4500231" y="4221088"/>
                  <a:ext cx="0" cy="166657"/>
                </a:xfrm>
                <a:prstGeom prst="straightConnector1">
                  <a:avLst/>
                </a:prstGeom>
                <a:ln w="25400">
                  <a:solidFill>
                    <a:srgbClr val="0000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upp 16"/>
              <p:cNvGrpSpPr/>
              <p:nvPr/>
            </p:nvGrpSpPr>
            <p:grpSpPr>
              <a:xfrm>
                <a:off x="6819310" y="2187798"/>
                <a:ext cx="2142668" cy="1049252"/>
                <a:chOff x="6819310" y="2187798"/>
                <a:chExt cx="2142668" cy="1049252"/>
              </a:xfrm>
            </p:grpSpPr>
            <p:sp>
              <p:nvSpPr>
                <p:cNvPr id="73" name="Rektangel med rundade hörn 72"/>
                <p:cNvSpPr/>
                <p:nvPr/>
              </p:nvSpPr>
              <p:spPr>
                <a:xfrm>
                  <a:off x="6819310" y="2852936"/>
                  <a:ext cx="2142668" cy="384114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0000FF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100" dirty="0">
                      <a:solidFill>
                        <a:schemeClr val="tx1"/>
                      </a:solidFill>
                    </a:rPr>
                    <a:t>Kommunalförbundet Sjukvård och omsorg i Norrtälje</a:t>
                  </a:r>
                </a:p>
              </p:txBody>
            </p:sp>
            <p:sp>
              <p:nvSpPr>
                <p:cNvPr id="74" name="Rektangel med rundade hörn 73"/>
                <p:cNvSpPr/>
                <p:nvPr/>
              </p:nvSpPr>
              <p:spPr>
                <a:xfrm>
                  <a:off x="7342109" y="2187798"/>
                  <a:ext cx="1550371" cy="47495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0000FF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200" dirty="0">
                      <a:solidFill>
                        <a:schemeClr val="tx1"/>
                      </a:solidFill>
                    </a:rPr>
                    <a:t>Kommunstyrelse Norrtälje</a:t>
                  </a:r>
                </a:p>
              </p:txBody>
            </p:sp>
            <p:cxnSp>
              <p:nvCxnSpPr>
                <p:cNvPr id="76" name="Rak koppling 75"/>
                <p:cNvCxnSpPr/>
                <p:nvPr/>
              </p:nvCxnSpPr>
              <p:spPr>
                <a:xfrm>
                  <a:off x="8100392" y="2661685"/>
                  <a:ext cx="0" cy="204947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04" name="Rak koppling 103"/>
            <p:cNvCxnSpPr/>
            <p:nvPr/>
          </p:nvCxnSpPr>
          <p:spPr>
            <a:xfrm>
              <a:off x="1691680" y="2996952"/>
              <a:ext cx="5127630" cy="0"/>
            </a:xfrm>
            <a:prstGeom prst="line">
              <a:avLst/>
            </a:prstGeom>
            <a:ln w="25400">
              <a:solidFill>
                <a:srgbClr val="E66E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ektangel med rundade hörn 68"/>
          <p:cNvSpPr/>
          <p:nvPr/>
        </p:nvSpPr>
        <p:spPr>
          <a:xfrm>
            <a:off x="2841647" y="2054408"/>
            <a:ext cx="3062463" cy="222464"/>
          </a:xfrm>
          <a:prstGeom prst="roundRect">
            <a:avLst/>
          </a:prstGeom>
          <a:solidFill>
            <a:srgbClr val="CCEC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Strategisk styrning och ledning</a:t>
            </a:r>
          </a:p>
        </p:txBody>
      </p:sp>
      <p:sp>
        <p:nvSpPr>
          <p:cNvPr id="235" name="Rektangel med rundade hörn 234"/>
          <p:cNvSpPr/>
          <p:nvPr/>
        </p:nvSpPr>
        <p:spPr>
          <a:xfrm>
            <a:off x="2739750" y="2701718"/>
            <a:ext cx="3200402" cy="223226"/>
          </a:xfrm>
          <a:prstGeom prst="roundRect">
            <a:avLst/>
          </a:prstGeom>
          <a:solidFill>
            <a:srgbClr val="CCEC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Agreements-contracts</a:t>
            </a:r>
          </a:p>
        </p:txBody>
      </p:sp>
    </p:spTree>
    <p:extLst>
      <p:ext uri="{BB962C8B-B14F-4D97-AF65-F5344CB8AC3E}">
        <p14:creationId xmlns:p14="http://schemas.microsoft.com/office/powerpoint/2010/main" val="33062777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7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50"/>
                            </p:stCondLst>
                            <p:childTnLst>
                              <p:par>
                                <p:cTn id="104" presetID="22" presetClass="entr" presetSubtype="1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35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38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70" grpId="0" animBg="1"/>
      <p:bldP spid="36" grpId="0" animBg="1"/>
      <p:bldP spid="15" grpId="0" animBg="1"/>
      <p:bldP spid="8" grpId="0"/>
      <p:bldP spid="71" grpId="0"/>
      <p:bldP spid="72" grpId="0"/>
      <p:bldP spid="16" grpId="0" animBg="1"/>
      <p:bldP spid="69" grpId="0" animBg="1"/>
      <p:bldP spid="2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med rundade hörn 2"/>
          <p:cNvSpPr/>
          <p:nvPr/>
        </p:nvSpPr>
        <p:spPr>
          <a:xfrm>
            <a:off x="1708430" y="2785054"/>
            <a:ext cx="2012471" cy="1008112"/>
          </a:xfrm>
          <a:prstGeom prst="roundRect">
            <a:avLst/>
          </a:prstGeom>
          <a:solidFill>
            <a:srgbClr val="CCEC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Emergency Department</a:t>
            </a:r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23" name="Grupp 22"/>
          <p:cNvGrpSpPr/>
          <p:nvPr/>
        </p:nvGrpSpPr>
        <p:grpSpPr>
          <a:xfrm>
            <a:off x="1475656" y="1066332"/>
            <a:ext cx="3334986" cy="1706612"/>
            <a:chOff x="1475656" y="859113"/>
            <a:chExt cx="3334986" cy="1921815"/>
          </a:xfrm>
        </p:grpSpPr>
        <p:cxnSp>
          <p:nvCxnSpPr>
            <p:cNvPr id="10" name="Rak pilkoppling 9"/>
            <p:cNvCxnSpPr/>
            <p:nvPr/>
          </p:nvCxnSpPr>
          <p:spPr>
            <a:xfrm>
              <a:off x="2732043" y="1988840"/>
              <a:ext cx="0" cy="792088"/>
            </a:xfrm>
            <a:prstGeom prst="straightConnector1">
              <a:avLst/>
            </a:prstGeom>
            <a:ln w="28575">
              <a:solidFill>
                <a:schemeClr val="accent6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ktangel med rundade hörn 7"/>
            <p:cNvSpPr/>
            <p:nvPr/>
          </p:nvSpPr>
          <p:spPr>
            <a:xfrm>
              <a:off x="1475656" y="859113"/>
              <a:ext cx="3334986" cy="1354198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dirty="0">
                  <a:solidFill>
                    <a:schemeClr val="tx1"/>
                  </a:solidFill>
                </a:rPr>
                <a:t>The Owner/ Provider:</a:t>
              </a:r>
            </a:p>
            <a:p>
              <a:r>
                <a:rPr lang="en-GB" sz="1200" dirty="0" smtClean="0">
                  <a:solidFill>
                    <a:schemeClr val="tx1"/>
                  </a:solidFill>
                </a:rPr>
                <a:t>Policies </a:t>
              </a:r>
              <a:r>
                <a:rPr lang="en-GB" sz="1200" dirty="0">
                  <a:solidFill>
                    <a:schemeClr val="tx1"/>
                  </a:solidFill>
                </a:rPr>
                <a:t>for </a:t>
              </a:r>
              <a:r>
                <a:rPr lang="en-GB" sz="1200" dirty="0" smtClean="0">
                  <a:solidFill>
                    <a:schemeClr val="tx1"/>
                  </a:solidFill>
                </a:rPr>
                <a:t>recruitment of staff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upp 23"/>
          <p:cNvGrpSpPr/>
          <p:nvPr/>
        </p:nvGrpSpPr>
        <p:grpSpPr>
          <a:xfrm>
            <a:off x="3738280" y="2276872"/>
            <a:ext cx="4650146" cy="2016224"/>
            <a:chOff x="3263790" y="2420888"/>
            <a:chExt cx="3468450" cy="1728192"/>
          </a:xfrm>
        </p:grpSpPr>
        <p:sp>
          <p:nvSpPr>
            <p:cNvPr id="5" name="Rektangel med rundade hörn 4"/>
            <p:cNvSpPr/>
            <p:nvPr/>
          </p:nvSpPr>
          <p:spPr>
            <a:xfrm>
              <a:off x="4782784" y="2420888"/>
              <a:ext cx="1949456" cy="1728192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dirty="0">
                  <a:solidFill>
                    <a:schemeClr val="tx1"/>
                  </a:solidFill>
                </a:rPr>
                <a:t>The Commissioner:</a:t>
              </a:r>
            </a:p>
            <a:p>
              <a:r>
                <a:rPr lang="en-GB" sz="1200" dirty="0" smtClean="0">
                  <a:solidFill>
                    <a:schemeClr val="tx1"/>
                  </a:solidFill>
                </a:rPr>
                <a:t>  </a:t>
              </a:r>
              <a:endParaRPr lang="en-GB" sz="1200" dirty="0">
                <a:solidFill>
                  <a:schemeClr val="tx1"/>
                </a:solidFill>
              </a:endParaRPr>
            </a:p>
            <a:p>
              <a:r>
                <a:rPr lang="en-GB" sz="1200" dirty="0" smtClean="0">
                  <a:solidFill>
                    <a:schemeClr val="tx1"/>
                  </a:solidFill>
                </a:rPr>
                <a:t>Services surrounding the hospitals</a:t>
              </a:r>
            </a:p>
            <a:p>
              <a:r>
                <a:rPr lang="en-GB" sz="1200" dirty="0" smtClean="0">
                  <a:solidFill>
                    <a:schemeClr val="tx1"/>
                  </a:solidFill>
                </a:rPr>
                <a:t>Primary </a:t>
              </a:r>
              <a:r>
                <a:rPr lang="en-GB" sz="1200" dirty="0">
                  <a:solidFill>
                    <a:schemeClr val="tx1"/>
                  </a:solidFill>
                </a:rPr>
                <a:t>Care – Specialized Care - Geriatric care – Care provided by the Municipalities  </a:t>
              </a:r>
            </a:p>
            <a:p>
              <a:endParaRPr lang="en-GB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Rak pilkoppling 11"/>
            <p:cNvCxnSpPr>
              <a:stCxn id="5" idx="1"/>
            </p:cNvCxnSpPr>
            <p:nvPr/>
          </p:nvCxnSpPr>
          <p:spPr>
            <a:xfrm flipH="1">
              <a:off x="3263790" y="3284984"/>
              <a:ext cx="1518994" cy="4192"/>
            </a:xfrm>
            <a:prstGeom prst="straightConnector1">
              <a:avLst/>
            </a:prstGeom>
            <a:ln w="28575">
              <a:solidFill>
                <a:srgbClr val="0000FF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 24"/>
          <p:cNvGrpSpPr/>
          <p:nvPr/>
        </p:nvGrpSpPr>
        <p:grpSpPr>
          <a:xfrm>
            <a:off x="1478037" y="3793164"/>
            <a:ext cx="3332605" cy="1766243"/>
            <a:chOff x="1478037" y="3793166"/>
            <a:chExt cx="3332605" cy="1880406"/>
          </a:xfrm>
        </p:grpSpPr>
        <p:cxnSp>
          <p:nvCxnSpPr>
            <p:cNvPr id="18" name="Rak pilkoppling 17"/>
            <p:cNvCxnSpPr/>
            <p:nvPr/>
          </p:nvCxnSpPr>
          <p:spPr>
            <a:xfrm>
              <a:off x="2714666" y="3793166"/>
              <a:ext cx="0" cy="79208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ktangel med rundade hörn 6"/>
            <p:cNvSpPr/>
            <p:nvPr/>
          </p:nvSpPr>
          <p:spPr>
            <a:xfrm>
              <a:off x="1478037" y="4340456"/>
              <a:ext cx="3332605" cy="1333116"/>
            </a:xfrm>
            <a:prstGeom prst="roundRect">
              <a:avLst/>
            </a:prstGeom>
            <a:solidFill>
              <a:srgbClr val="CCECFF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dirty="0">
                  <a:solidFill>
                    <a:schemeClr val="tx1"/>
                  </a:solidFill>
                </a:rPr>
                <a:t>The Hospitals:</a:t>
              </a:r>
            </a:p>
            <a:p>
              <a:r>
                <a:rPr lang="en-GB" sz="1200" dirty="0" smtClean="0">
                  <a:solidFill>
                    <a:schemeClr val="tx1"/>
                  </a:solidFill>
                </a:rPr>
                <a:t>Capacity</a:t>
              </a:r>
              <a:r>
                <a:rPr lang="en-GB" sz="1200" dirty="0">
                  <a:solidFill>
                    <a:schemeClr val="tx1"/>
                  </a:solidFill>
                </a:rPr>
                <a:t>, staff and competence</a:t>
              </a:r>
            </a:p>
          </p:txBody>
        </p:sp>
      </p:grpSp>
      <p:sp>
        <p:nvSpPr>
          <p:cNvPr id="20" name="Rubrik 1"/>
          <p:cNvSpPr txBox="1">
            <a:spLocks/>
          </p:cNvSpPr>
          <p:nvPr/>
        </p:nvSpPr>
        <p:spPr>
          <a:xfrm>
            <a:off x="5076056" y="404663"/>
            <a:ext cx="3888432" cy="16648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accent1"/>
                </a:solidFill>
              </a:rPr>
              <a:t>One County Council -Three parties – one area of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91290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93200" y="1052630"/>
            <a:ext cx="7272808" cy="1143000"/>
          </a:xfrm>
        </p:spPr>
        <p:txBody>
          <a:bodyPr/>
          <a:lstStyle/>
          <a:p>
            <a:r>
              <a:rPr lang="en-US" b="0" dirty="0"/>
              <a:t>IVO had a dialogue meeting with all parties -  representatives from departments, hospital management, head of commissioner and the director of the county council</a:t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endParaRPr lang="sv-SE" b="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0"/>
          </p:nvPr>
        </p:nvSpPr>
        <p:spPr>
          <a:xfrm>
            <a:off x="1393200" y="2494800"/>
            <a:ext cx="7282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068960"/>
            <a:ext cx="6779200" cy="291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76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- 4 main questions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0"/>
          </p:nvPr>
        </p:nvSpPr>
        <p:spPr>
          <a:xfrm>
            <a:off x="1383208" y="2060848"/>
            <a:ext cx="7282800" cy="3384000"/>
          </a:xfrm>
        </p:spPr>
        <p:txBody>
          <a:bodyPr/>
          <a:lstStyle/>
          <a:p>
            <a:r>
              <a:rPr lang="en-GB" dirty="0"/>
              <a:t>The same challenges – but very different results. How come?</a:t>
            </a:r>
          </a:p>
          <a:p>
            <a:endParaRPr lang="en-GB" dirty="0"/>
          </a:p>
          <a:p>
            <a:r>
              <a:rPr lang="en-GB" dirty="0"/>
              <a:t>Many measures - but are they the adequate? How do you evaluate?</a:t>
            </a:r>
          </a:p>
          <a:p>
            <a:endParaRPr lang="en-GB" dirty="0"/>
          </a:p>
          <a:p>
            <a:r>
              <a:rPr lang="en-GB" dirty="0"/>
              <a:t>You are three parties with different responsibilities– how is this set of keys used together?</a:t>
            </a:r>
          </a:p>
          <a:p>
            <a:endParaRPr lang="en-GB" dirty="0"/>
          </a:p>
          <a:p>
            <a:r>
              <a:rPr lang="en-GB" dirty="0"/>
              <a:t>Considering the ongoing structural change – how can the patient safety be guaranteed </a:t>
            </a:r>
            <a:r>
              <a:rPr lang="en-GB" dirty="0" smtClean="0"/>
              <a:t> </a:t>
            </a:r>
            <a:r>
              <a:rPr lang="en-GB" dirty="0"/>
              <a:t>the coming year/ years?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85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7272808" cy="1143000"/>
          </a:xfrm>
        </p:spPr>
        <p:txBody>
          <a:bodyPr/>
          <a:lstStyle/>
          <a:p>
            <a:r>
              <a:rPr lang="en-GB" i="1" dirty="0"/>
              <a:t>Result of the meeting</a:t>
            </a:r>
            <a:br>
              <a:rPr lang="en-GB" i="1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Why so different results?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0"/>
          </p:nvPr>
        </p:nvSpPr>
        <p:spPr>
          <a:xfrm>
            <a:off x="1043608" y="2348880"/>
            <a:ext cx="7282800" cy="374594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dirty="0"/>
              <a:t>The best hospital have work with continues improvement for many years – with clear structures and processes, including the emergency processes.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Coordinated care with the geriatric care and municipalities to optimise out-flow from the </a:t>
            </a:r>
            <a:r>
              <a:rPr lang="en-GB" dirty="0" smtClean="0"/>
              <a:t>hospitals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Problems </a:t>
            </a:r>
            <a:r>
              <a:rPr lang="en-GB" dirty="0"/>
              <a:t>for some hospital to adjust elective care to fluctuation in emergency care demand – highly specialised </a:t>
            </a:r>
            <a:r>
              <a:rPr lang="en-GB" dirty="0" smtClean="0"/>
              <a:t>care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Problems </a:t>
            </a:r>
            <a:r>
              <a:rPr lang="en-GB" dirty="0"/>
              <a:t>with recruiting nurses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902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4392488" cy="1579612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GB" dirty="0">
                <a:solidFill>
                  <a:schemeClr val="accent1"/>
                </a:solidFill>
              </a:rPr>
              <a:t>Are the measures to handle waiting times adequate?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/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/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/>
              <a:t/>
            </a:r>
            <a:br>
              <a:rPr lang="en-GB" dirty="0"/>
            </a:br>
            <a:r>
              <a:rPr lang="en-GB" sz="1800" dirty="0"/>
              <a:t/>
            </a:r>
            <a:br>
              <a:rPr lang="en-GB" sz="1800" dirty="0"/>
            </a:br>
            <a:r>
              <a:rPr lang="en-GB" sz="1800" b="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GB" sz="1800" b="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0"/>
          </p:nvPr>
        </p:nvSpPr>
        <p:spPr>
          <a:xfrm>
            <a:off x="1393200" y="2492896"/>
            <a:ext cx="2458720" cy="3385904"/>
          </a:xfrm>
        </p:spPr>
        <p:txBody>
          <a:bodyPr/>
          <a:lstStyle/>
          <a:p>
            <a:endParaRPr lang="en-GB" sz="1800" u="sng" dirty="0"/>
          </a:p>
          <a:p>
            <a:endParaRPr lang="en-GB" sz="1800" u="sng" dirty="0"/>
          </a:p>
          <a:p>
            <a:r>
              <a:rPr lang="en-GB" sz="1800" u="sng" dirty="0"/>
              <a:t>Department Level</a:t>
            </a:r>
          </a:p>
          <a:p>
            <a:endParaRPr lang="en-GB" sz="1800" u="sng" dirty="0"/>
          </a:p>
          <a:p>
            <a:r>
              <a:rPr lang="en-GB" sz="1800" u="sng" dirty="0">
                <a:solidFill>
                  <a:prstClr val="black"/>
                </a:solidFill>
              </a:rPr>
              <a:t>Hospital Level</a:t>
            </a:r>
            <a:endParaRPr lang="en-GB" sz="1800" u="sng" dirty="0"/>
          </a:p>
          <a:p>
            <a:endParaRPr lang="en-GB" sz="1800" u="sng" dirty="0"/>
          </a:p>
          <a:p>
            <a:r>
              <a:rPr lang="en-GB" sz="1800" u="sng" dirty="0">
                <a:solidFill>
                  <a:prstClr val="black"/>
                </a:solidFill>
              </a:rPr>
              <a:t>Commissioner</a:t>
            </a:r>
          </a:p>
          <a:p>
            <a:endParaRPr lang="en-GB" sz="1800" u="sng" dirty="0">
              <a:solidFill>
                <a:prstClr val="black"/>
              </a:solidFill>
            </a:endParaRPr>
          </a:p>
          <a:p>
            <a:r>
              <a:rPr lang="en-GB" sz="1800" i="1" dirty="0">
                <a:solidFill>
                  <a:prstClr val="black"/>
                </a:solidFill>
              </a:rPr>
              <a:t>A challenge for the leadership at all levels</a:t>
            </a:r>
          </a:p>
          <a:p>
            <a:endParaRPr lang="en-GB" sz="2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90268420"/>
              </p:ext>
            </p:extLst>
          </p:nvPr>
        </p:nvGraphicFramePr>
        <p:xfrm>
          <a:off x="3851920" y="1412776"/>
          <a:ext cx="4810660" cy="4677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186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2B18C5-EADF-4B84-B456-B21DFA18E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632B18C5-EADF-4B84-B456-B21DFA18EF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2A867F-0A27-4889-A5FD-71F52A3FB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352A867F-0A27-4889-A5FD-71F52A3FB9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A74FDD-1882-43E8-A0FB-B7AE9FEBA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5BA74FDD-1882-43E8-A0FB-B7AE9FEBAF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76F813-DC60-4F13-BA6C-D5104493D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0C76F813-DC60-4F13-BA6C-D5104493D0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0EEBCB-3BAA-418F-A21B-FB1D10DE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080EEBCB-3BAA-418F-A21B-FB1D10DED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ED6EDB-95D3-4286-9425-0CEC7012B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2AED6EDB-95D3-4286-9425-0CEC7012B1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356413-F363-49BD-93B3-A200715C4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A5356413-F363-49BD-93B3-A200715C4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A7D1F9-7CF7-4EDB-A1EF-1F25CF2C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09A7D1F9-7CF7-4EDB-A1EF-1F25CF2CB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2EC6DB-7E04-49DD-A4DB-7EA6446800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F52EC6DB-7E04-49DD-A4DB-7EA6446800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314C1E-4AF2-4B11-8C89-E5D3BD04E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5B314C1E-4AF2-4B11-8C89-E5D3BD04E6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3BC8ED-B525-4A8D-80AB-77EAF9831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F03BC8ED-B525-4A8D-80AB-77EAF9831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three different keys- how are these used together to support the emergency department?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0"/>
          </p:nvPr>
        </p:nvSpPr>
        <p:spPr>
          <a:xfrm>
            <a:off x="1393200" y="3140968"/>
            <a:ext cx="7282800" cy="2737832"/>
          </a:xfrm>
        </p:spPr>
        <p:txBody>
          <a:bodyPr/>
          <a:lstStyle/>
          <a:p>
            <a:r>
              <a:rPr lang="en-GB" sz="2400" i="1" dirty="0"/>
              <a:t>”We need a common forum to discuss how we can support the emergency departments”</a:t>
            </a:r>
          </a:p>
          <a:p>
            <a:endParaRPr lang="en-GB" sz="2400" i="1" dirty="0"/>
          </a:p>
          <a:p>
            <a:endParaRPr lang="en-GB" sz="2400" i="1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22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03192" y="1340768"/>
            <a:ext cx="7272808" cy="504056"/>
          </a:xfrm>
        </p:spPr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0"/>
          </p:nvPr>
        </p:nvSpPr>
        <p:spPr>
          <a:xfrm>
            <a:off x="1393200" y="2276872"/>
            <a:ext cx="7282800" cy="3601928"/>
          </a:xfrm>
        </p:spPr>
        <p:txBody>
          <a:bodyPr/>
          <a:lstStyle/>
          <a:p>
            <a:r>
              <a:rPr lang="en-US" dirty="0"/>
              <a:t>We sometimes see recurring shortcomings in some organizations</a:t>
            </a:r>
          </a:p>
          <a:p>
            <a:endParaRPr lang="en-US" dirty="0"/>
          </a:p>
          <a:p>
            <a:r>
              <a:rPr lang="en-US" dirty="0"/>
              <a:t>There may be contributing causes to the problem in the manners and incentives, created by the management of the larger organization - where the individual service is a part</a:t>
            </a:r>
            <a:r>
              <a:rPr lang="en-US" dirty="0" smtClean="0"/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It seems that the individual departments, clinics can not  handle or do not own the tools needed to improve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sv-SE" dirty="0"/>
          </a:p>
          <a:p>
            <a:endParaRPr lang="en-US" dirty="0" smtClean="0"/>
          </a:p>
          <a:p>
            <a:r>
              <a:rPr lang="en-US" dirty="0"/>
              <a:t/>
            </a:r>
            <a:br>
              <a:rPr lang="en-US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9409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Patient safety – in the short and long perspective?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6535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 rot="10800000" flipV="1">
            <a:off x="539552" y="823149"/>
            <a:ext cx="3820283" cy="1688269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979" y="804627"/>
            <a:ext cx="3884573" cy="172531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81" y="3652667"/>
            <a:ext cx="3888433" cy="1775234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040" y="3645024"/>
            <a:ext cx="3939411" cy="1782877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 flipH="1">
            <a:off x="572748" y="2708299"/>
            <a:ext cx="36986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WHEN YOU NEED ADVICE</a:t>
            </a:r>
          </a:p>
          <a:p>
            <a:endParaRPr lang="sv-SE" sz="1200" dirty="0"/>
          </a:p>
          <a:p>
            <a:r>
              <a:rPr lang="sv-SE" dirty="0"/>
              <a:t>CALL 1177</a:t>
            </a:r>
          </a:p>
        </p:txBody>
      </p:sp>
      <p:sp>
        <p:nvSpPr>
          <p:cNvPr id="8" name="textruta 7"/>
          <p:cNvSpPr txBox="1"/>
          <p:nvPr/>
        </p:nvSpPr>
        <p:spPr>
          <a:xfrm flipH="1">
            <a:off x="4800979" y="2709900"/>
            <a:ext cx="36986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WHEN YOU NEED TO SEE A DOCTOR –</a:t>
            </a:r>
          </a:p>
          <a:p>
            <a:endParaRPr lang="sv-SE" sz="1200" dirty="0"/>
          </a:p>
          <a:p>
            <a:r>
              <a:rPr lang="sv-SE" dirty="0"/>
              <a:t>SEE YOUR FAMILY DOCTOR</a:t>
            </a:r>
          </a:p>
        </p:txBody>
      </p:sp>
      <p:sp>
        <p:nvSpPr>
          <p:cNvPr id="9" name="textruta 8"/>
          <p:cNvSpPr txBox="1"/>
          <p:nvPr/>
        </p:nvSpPr>
        <p:spPr>
          <a:xfrm flipH="1">
            <a:off x="4932040" y="5458548"/>
            <a:ext cx="36986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/>
              <a:t>WHEN YOU HAVE A LIFE TREATHENING ACCIDENT OR ILLNESS</a:t>
            </a:r>
          </a:p>
          <a:p>
            <a:endParaRPr lang="sv-SE" sz="1200" dirty="0"/>
          </a:p>
          <a:p>
            <a:r>
              <a:rPr lang="sv-SE" dirty="0"/>
              <a:t>GO TO THE EMERGENCY DEPARTMENT</a:t>
            </a:r>
          </a:p>
        </p:txBody>
      </p:sp>
      <p:sp>
        <p:nvSpPr>
          <p:cNvPr id="10" name="textruta 9"/>
          <p:cNvSpPr txBox="1"/>
          <p:nvPr/>
        </p:nvSpPr>
        <p:spPr>
          <a:xfrm flipH="1">
            <a:off x="626977" y="5517232"/>
            <a:ext cx="369869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/>
              <a:t>WHEN YOU HAVE HAD AN ACCIDENT/GOTTEN SUDDENLY ILL</a:t>
            </a:r>
          </a:p>
          <a:p>
            <a:endParaRPr lang="sv-SE" sz="1100" dirty="0"/>
          </a:p>
          <a:p>
            <a:r>
              <a:rPr lang="sv-SE" dirty="0"/>
              <a:t>GO TO THE WALK-IN CLINIC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6473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2400" i="1" dirty="0"/>
              <a:t>”We expect it to be worse before it get better”</a:t>
            </a:r>
          </a:p>
        </p:txBody>
      </p:sp>
    </p:spTree>
    <p:extLst>
      <p:ext uri="{BB962C8B-B14F-4D97-AF65-F5344CB8AC3E}">
        <p14:creationId xmlns:p14="http://schemas.microsoft.com/office/powerpoint/2010/main" val="2800239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 learned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We acquired new understanding for the underlaying problems</a:t>
            </a:r>
          </a:p>
          <a:p>
            <a:endParaRPr lang="en-GB" dirty="0"/>
          </a:p>
          <a:p>
            <a:r>
              <a:rPr lang="en-GB" dirty="0"/>
              <a:t>We acted as facilitators</a:t>
            </a:r>
          </a:p>
          <a:p>
            <a:endParaRPr lang="en-GB" dirty="0"/>
          </a:p>
          <a:p>
            <a:r>
              <a:rPr lang="en-GB" dirty="0"/>
              <a:t>We need to continue to follow up the development regarding the patient safety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335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sv-SE" sz="48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54576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261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9632" y="2492896"/>
            <a:ext cx="7272808" cy="782960"/>
          </a:xfrm>
        </p:spPr>
        <p:txBody>
          <a:bodyPr/>
          <a:lstStyle/>
          <a:p>
            <a:r>
              <a:rPr lang="en-US" dirty="0"/>
              <a:t>We need a system approach </a:t>
            </a:r>
            <a:r>
              <a:rPr lang="en-US" dirty="0" smtClean="0"/>
              <a:t>to lift </a:t>
            </a:r>
            <a:r>
              <a:rPr lang="en-US" dirty="0"/>
              <a:t>shortcomings and areas of improvement </a:t>
            </a:r>
            <a:r>
              <a:rPr lang="en-US" dirty="0" smtClean="0"/>
              <a:t>from </a:t>
            </a:r>
            <a:r>
              <a:rPr lang="en-US" dirty="0"/>
              <a:t>a holistic perspective</a:t>
            </a:r>
            <a:br>
              <a:rPr lang="en-US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0"/>
          </p:nvPr>
        </p:nvSpPr>
        <p:spPr>
          <a:xfrm>
            <a:off x="1393200" y="2132856"/>
            <a:ext cx="7282800" cy="3745944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98615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7272808" cy="720080"/>
          </a:xfrm>
        </p:spPr>
        <p:txBody>
          <a:bodyPr/>
          <a:lstStyle/>
          <a:p>
            <a:r>
              <a:rPr lang="en-GB" dirty="0"/>
              <a:t>System analysis of a County Council - a pilot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0"/>
          </p:nvPr>
        </p:nvSpPr>
        <p:spPr>
          <a:xfrm>
            <a:off x="1393200" y="1772816"/>
            <a:ext cx="7282800" cy="4105984"/>
          </a:xfrm>
        </p:spPr>
        <p:txBody>
          <a:bodyPr/>
          <a:lstStyle/>
          <a:p>
            <a:r>
              <a:rPr lang="en-GB" dirty="0"/>
              <a:t>The 7 emergency department have had recurrent problems with waiting times</a:t>
            </a:r>
          </a:p>
          <a:p>
            <a:endParaRPr lang="en-GB" dirty="0"/>
          </a:p>
          <a:p>
            <a:r>
              <a:rPr lang="en-GB" dirty="0"/>
              <a:t>Several severe adverse events, </a:t>
            </a:r>
            <a:r>
              <a:rPr lang="en-GB" dirty="0" smtClean="0"/>
              <a:t>some </a:t>
            </a:r>
            <a:r>
              <a:rPr lang="en-GB" dirty="0"/>
              <a:t>with fatal outcome</a:t>
            </a:r>
          </a:p>
          <a:p>
            <a:endParaRPr lang="en-GB" dirty="0"/>
          </a:p>
          <a:p>
            <a:r>
              <a:rPr lang="en-GB" dirty="0"/>
              <a:t>For some departments this has resulted in several inspections and injunctions</a:t>
            </a:r>
          </a:p>
          <a:p>
            <a:endParaRPr lang="en-GB" dirty="0"/>
          </a:p>
          <a:p>
            <a:r>
              <a:rPr lang="en-GB" dirty="0"/>
              <a:t>But –</a:t>
            </a:r>
          </a:p>
          <a:p>
            <a:endParaRPr lang="en-GB" dirty="0"/>
          </a:p>
          <a:p>
            <a:r>
              <a:rPr lang="en-GB" dirty="0"/>
              <a:t>Other departments had no problem with waiting times, and few adverse events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402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0"/>
          </p:nvPr>
        </p:nvSpPr>
        <p:spPr>
          <a:xfrm>
            <a:off x="1043608" y="1484784"/>
            <a:ext cx="7282800" cy="3384000"/>
          </a:xfrm>
        </p:spPr>
        <p:txBody>
          <a:bodyPr/>
          <a:lstStyle/>
          <a:p>
            <a:pPr marL="179388" indent="-179388"/>
            <a:r>
              <a:rPr lang="en-US" sz="2400" b="1" dirty="0"/>
              <a:t>IVO wanted to</a:t>
            </a:r>
          </a:p>
          <a:p>
            <a:pPr marL="179388" indent="-179388"/>
            <a:endParaRPr lang="en-US" sz="2400" dirty="0"/>
          </a:p>
          <a:p>
            <a:pPr marL="179388" indent="-179388"/>
            <a:r>
              <a:rPr lang="en-US" sz="2400" dirty="0"/>
              <a:t>- get a better understanding of the cause of the recurring shortcomings</a:t>
            </a:r>
          </a:p>
          <a:p>
            <a:pPr marL="179388" indent="-179388"/>
            <a:endParaRPr lang="en-US" sz="2400" dirty="0"/>
          </a:p>
          <a:p>
            <a:pPr marL="179388" indent="-179388"/>
            <a:r>
              <a:rPr lang="en-US" sz="2400" dirty="0"/>
              <a:t>- understand why there </a:t>
            </a:r>
            <a:r>
              <a:rPr lang="en-US" sz="2400" dirty="0" smtClean="0"/>
              <a:t>where </a:t>
            </a:r>
            <a:r>
              <a:rPr lang="en-US" sz="2400" dirty="0"/>
              <a:t>differences between hospitals</a:t>
            </a:r>
          </a:p>
          <a:p>
            <a:pPr marL="179388" indent="-179388"/>
            <a:endParaRPr lang="en-US" sz="2400" dirty="0"/>
          </a:p>
          <a:p>
            <a:pPr marL="179388" indent="-179388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5810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Supervision </a:t>
            </a:r>
            <a:r>
              <a:rPr lang="en-GB" dirty="0" smtClean="0">
                <a:solidFill>
                  <a:schemeClr val="accent1"/>
                </a:solidFill>
              </a:rPr>
              <a:t>on </a:t>
            </a:r>
            <a:r>
              <a:rPr lang="en-GB" dirty="0">
                <a:solidFill>
                  <a:schemeClr val="accent1"/>
                </a:solidFill>
              </a:rPr>
              <a:t>7 Emergency departments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sz="1800" b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0"/>
          </p:nvPr>
        </p:nvSpPr>
        <p:spPr>
          <a:xfrm>
            <a:off x="1057416" y="1921396"/>
            <a:ext cx="7608592" cy="3886528"/>
          </a:xfrm>
        </p:spPr>
        <p:txBody>
          <a:bodyPr/>
          <a:lstStyle/>
          <a:p>
            <a:pPr marL="968375" lvl="1" indent="-342900">
              <a:spcAft>
                <a:spcPts val="600"/>
              </a:spcAft>
              <a:buSzPts val="1200"/>
              <a:buBlip>
                <a:blip r:embed="rId3"/>
              </a:buBlip>
            </a:pPr>
            <a:endParaRPr lang="en-GB" sz="1800" dirty="0">
              <a:latin typeface="+mj-lt"/>
            </a:endParaRPr>
          </a:p>
          <a:p>
            <a:pPr marL="968375" lvl="1" indent="-342900">
              <a:spcAft>
                <a:spcPts val="600"/>
              </a:spcAft>
              <a:buSzPts val="1200"/>
              <a:buBlip>
                <a:blip r:embed="rId3"/>
              </a:buBlip>
            </a:pPr>
            <a:r>
              <a:rPr lang="en-GB" sz="1800" dirty="0">
                <a:latin typeface="+mj-lt"/>
              </a:rPr>
              <a:t>IVO:s own Data - Complaints, reported adverse events </a:t>
            </a:r>
          </a:p>
          <a:p>
            <a:pPr marL="968375" lvl="1" indent="-342900">
              <a:spcAft>
                <a:spcPts val="600"/>
              </a:spcAft>
              <a:buSzPts val="1200"/>
              <a:buBlip>
                <a:blip r:embed="rId3"/>
              </a:buBlip>
            </a:pPr>
            <a:r>
              <a:rPr lang="en-GB" sz="1800" dirty="0">
                <a:latin typeface="+mj-lt"/>
              </a:rPr>
              <a:t>Data from The Patient Advisory Committee</a:t>
            </a:r>
          </a:p>
          <a:p>
            <a:pPr marL="968375" lvl="1" indent="-342900">
              <a:buSzPts val="1200"/>
              <a:buBlip>
                <a:blip r:embed="rId3"/>
              </a:buBlip>
            </a:pPr>
            <a:r>
              <a:rPr lang="en-GB" sz="1800" dirty="0">
                <a:latin typeface="+mj-lt"/>
              </a:rPr>
              <a:t>Inventory of waiting times</a:t>
            </a:r>
          </a:p>
          <a:p>
            <a:pPr lvl="1" indent="0">
              <a:buSzPts val="1200"/>
              <a:buNone/>
            </a:pPr>
            <a:endParaRPr lang="en-GB" sz="1800" dirty="0">
              <a:latin typeface="+mj-lt"/>
            </a:endParaRPr>
          </a:p>
          <a:p>
            <a:pPr marL="968375" lvl="1" indent="-342900">
              <a:buSzPts val="1200"/>
              <a:buBlip>
                <a:blip r:embed="rId3"/>
              </a:buBlip>
            </a:pPr>
            <a:r>
              <a:rPr lang="en-GB" sz="1800" dirty="0">
                <a:latin typeface="+mj-lt"/>
              </a:rPr>
              <a:t>Unannounced inspections</a:t>
            </a:r>
          </a:p>
          <a:p>
            <a:pPr marL="968375" lvl="1" indent="-342900">
              <a:buSzPts val="1200"/>
              <a:buBlip>
                <a:blip r:embed="rId3"/>
              </a:buBlip>
            </a:pPr>
            <a:r>
              <a:rPr lang="en-GB" sz="1800" dirty="0">
                <a:latin typeface="+mj-lt"/>
              </a:rPr>
              <a:t>Patient interviews </a:t>
            </a:r>
          </a:p>
          <a:p>
            <a:pPr marL="968375" lvl="1" indent="-342900">
              <a:buSzPts val="1200"/>
              <a:buBlip>
                <a:blip r:embed="rId3"/>
              </a:buBlip>
            </a:pPr>
            <a:r>
              <a:rPr lang="en-GB" sz="1800" dirty="0">
                <a:latin typeface="+mj-lt"/>
              </a:rPr>
              <a:t>Staff Interviews </a:t>
            </a:r>
          </a:p>
          <a:p>
            <a:pPr marL="968375" lvl="1" indent="-342900">
              <a:buSzPts val="1200"/>
              <a:buBlip>
                <a:blip r:embed="rId3"/>
              </a:buBlip>
            </a:pPr>
            <a:r>
              <a:rPr lang="en-GB" sz="1800" dirty="0">
                <a:latin typeface="+mj-lt"/>
              </a:rPr>
              <a:t>Written questions to the hospital management</a:t>
            </a:r>
          </a:p>
          <a:p>
            <a:pPr lvl="1" indent="0">
              <a:buSzPts val="1200"/>
              <a:buNone/>
            </a:pPr>
            <a:endParaRPr lang="en-GB" sz="1800" dirty="0">
              <a:latin typeface="+mj-lt"/>
            </a:endParaRPr>
          </a:p>
          <a:p>
            <a:pPr marL="968375" lvl="1" indent="-342900">
              <a:spcAft>
                <a:spcPts val="600"/>
              </a:spcAft>
              <a:buSzPts val="1200"/>
              <a:buBlip>
                <a:blip r:embed="rId3"/>
              </a:buBlip>
            </a:pPr>
            <a:r>
              <a:rPr lang="en-GB" sz="1800" dirty="0">
                <a:latin typeface="+mj-lt"/>
              </a:rPr>
              <a:t>Interview with the County Council  Commissioners</a:t>
            </a:r>
          </a:p>
          <a:p>
            <a:pPr lvl="1" indent="0">
              <a:spcAft>
                <a:spcPts val="600"/>
              </a:spcAft>
              <a:buSzPts val="1200"/>
              <a:buNone/>
            </a:pPr>
            <a:r>
              <a:rPr lang="en-GB" dirty="0">
                <a:latin typeface="+mj-lt"/>
              </a:rPr>
              <a:t>(How they commission emergency care,  care agreement, reimbursement, </a:t>
            </a:r>
            <a:r>
              <a:rPr lang="en-GB" dirty="0" smtClean="0">
                <a:latin typeface="+mj-lt"/>
              </a:rPr>
              <a:t>indicators and</a:t>
            </a:r>
            <a:endParaRPr lang="en-GB" dirty="0">
              <a:latin typeface="+mj-lt"/>
            </a:endParaRPr>
          </a:p>
          <a:p>
            <a:pPr lvl="1" indent="0">
              <a:spcAft>
                <a:spcPts val="600"/>
              </a:spcAft>
              <a:buSzPts val="1200"/>
              <a:buNone/>
            </a:pPr>
            <a:r>
              <a:rPr lang="en-GB" dirty="0">
                <a:latin typeface="+mj-lt"/>
              </a:rPr>
              <a:t>follow up ) </a:t>
            </a:r>
            <a:endParaRPr lang="en-GB" sz="1800" dirty="0">
              <a:latin typeface="+mj-lt"/>
            </a:endParaRPr>
          </a:p>
          <a:p>
            <a:pPr lvl="1" indent="0">
              <a:spcAft>
                <a:spcPts val="600"/>
              </a:spcAft>
              <a:buSzPts val="1200"/>
              <a:buNone/>
            </a:pPr>
            <a:endParaRPr lang="en-GB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984631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Waiting time Indicator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2400" dirty="0"/>
              <a:t>Lead time from the time the patient is stabilized and diagnosed, to time for admittance to a hospital ward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62531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Waiting time (hours) in emergency departments  for patients waiting for a hospital bed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week 1-8, 2017</a:t>
            </a:r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033292"/>
              </p:ext>
            </p:extLst>
          </p:nvPr>
        </p:nvGraphicFramePr>
        <p:xfrm>
          <a:off x="1393198" y="2536582"/>
          <a:ext cx="7356006" cy="28313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8682">
                  <a:extLst>
                    <a:ext uri="{9D8B030D-6E8A-4147-A177-3AD203B41FA5}">
                      <a16:colId xmlns:a16="http://schemas.microsoft.com/office/drawing/2014/main" val="981307253"/>
                    </a:ext>
                  </a:extLst>
                </a:gridCol>
                <a:gridCol w="680742">
                  <a:extLst>
                    <a:ext uri="{9D8B030D-6E8A-4147-A177-3AD203B41FA5}">
                      <a16:colId xmlns:a16="http://schemas.microsoft.com/office/drawing/2014/main" val="2332115929"/>
                    </a:ext>
                  </a:extLst>
                </a:gridCol>
                <a:gridCol w="779168">
                  <a:extLst>
                    <a:ext uri="{9D8B030D-6E8A-4147-A177-3AD203B41FA5}">
                      <a16:colId xmlns:a16="http://schemas.microsoft.com/office/drawing/2014/main" val="2620925385"/>
                    </a:ext>
                  </a:extLst>
                </a:gridCol>
                <a:gridCol w="779168">
                  <a:extLst>
                    <a:ext uri="{9D8B030D-6E8A-4147-A177-3AD203B41FA5}">
                      <a16:colId xmlns:a16="http://schemas.microsoft.com/office/drawing/2014/main" val="662232269"/>
                    </a:ext>
                  </a:extLst>
                </a:gridCol>
                <a:gridCol w="779168">
                  <a:extLst>
                    <a:ext uri="{9D8B030D-6E8A-4147-A177-3AD203B41FA5}">
                      <a16:colId xmlns:a16="http://schemas.microsoft.com/office/drawing/2014/main" val="2487202839"/>
                    </a:ext>
                  </a:extLst>
                </a:gridCol>
                <a:gridCol w="779168">
                  <a:extLst>
                    <a:ext uri="{9D8B030D-6E8A-4147-A177-3AD203B41FA5}">
                      <a16:colId xmlns:a16="http://schemas.microsoft.com/office/drawing/2014/main" val="3327217173"/>
                    </a:ext>
                  </a:extLst>
                </a:gridCol>
                <a:gridCol w="680742">
                  <a:extLst>
                    <a:ext uri="{9D8B030D-6E8A-4147-A177-3AD203B41FA5}">
                      <a16:colId xmlns:a16="http://schemas.microsoft.com/office/drawing/2014/main" val="1741200638"/>
                    </a:ext>
                  </a:extLst>
                </a:gridCol>
                <a:gridCol w="779168">
                  <a:extLst>
                    <a:ext uri="{9D8B030D-6E8A-4147-A177-3AD203B41FA5}">
                      <a16:colId xmlns:a16="http://schemas.microsoft.com/office/drawing/2014/main" val="2388949323"/>
                    </a:ext>
                  </a:extLst>
                </a:gridCol>
              </a:tblGrid>
              <a:tr h="1036434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200" noProof="0" dirty="0">
                          <a:effectLst/>
                        </a:rPr>
                        <a:t> </a:t>
                      </a:r>
                      <a:endParaRPr lang="en-GB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690" marR="96690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ECU 1</a:t>
                      </a:r>
                    </a:p>
                  </a:txBody>
                  <a:tcPr marL="9896" marR="9896" marT="9896" marB="0" vert="vert27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ECU 2</a:t>
                      </a:r>
                    </a:p>
                  </a:txBody>
                  <a:tcPr marL="9896" marR="9896" marT="9896" marB="0" vert="vert27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ECU 3</a:t>
                      </a:r>
                    </a:p>
                  </a:txBody>
                  <a:tcPr marL="9896" marR="9896" marT="9896" marB="0" vert="vert27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ECU 4</a:t>
                      </a:r>
                    </a:p>
                  </a:txBody>
                  <a:tcPr marL="9896" marR="9896" marT="9896" marB="0" vert="vert27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ECU 5</a:t>
                      </a:r>
                    </a:p>
                  </a:txBody>
                  <a:tcPr marL="9896" marR="9896" marT="9896" marB="0" vert="vert27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ECU 6</a:t>
                      </a:r>
                    </a:p>
                  </a:txBody>
                  <a:tcPr marL="9896" marR="9896" marT="9896" marB="0" vert="vert27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ECU 7</a:t>
                      </a:r>
                    </a:p>
                  </a:txBody>
                  <a:tcPr marL="9896" marR="9896" marT="9896" marB="0" vert="vert270" anchor="ctr"/>
                </a:tc>
                <a:extLst>
                  <a:ext uri="{0D108BD9-81ED-4DB2-BD59-A6C34878D82A}">
                    <a16:rowId xmlns:a16="http://schemas.microsoft.com/office/drawing/2014/main" val="3166324083"/>
                  </a:ext>
                </a:extLst>
              </a:tr>
              <a:tr h="5932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noProof="0" dirty="0">
                          <a:effectLst/>
                        </a:rPr>
                        <a:t>Total number</a:t>
                      </a:r>
                      <a:r>
                        <a:rPr lang="en-GB" sz="1200" baseline="0" noProof="0" dirty="0">
                          <a:effectLst/>
                        </a:rPr>
                        <a:t> of</a:t>
                      </a:r>
                      <a:r>
                        <a:rPr lang="en-GB" sz="1200" noProof="0" dirty="0">
                          <a:effectLst/>
                        </a:rPr>
                        <a:t> patients</a:t>
                      </a:r>
                      <a:br>
                        <a:rPr lang="en-GB" sz="1200" noProof="0" dirty="0">
                          <a:effectLst/>
                        </a:rPr>
                      </a:br>
                      <a:r>
                        <a:rPr lang="en-GB" sz="1200" noProof="0" dirty="0">
                          <a:effectLst/>
                        </a:rPr>
                        <a:t>v. 1-8</a:t>
                      </a:r>
                      <a:endParaRPr lang="en-GB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690" marR="966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noProof="0" dirty="0">
                          <a:effectLst/>
                        </a:rPr>
                        <a:t>5 983</a:t>
                      </a:r>
                      <a:endParaRPr lang="en-GB" sz="18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690" marR="966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noProof="0" dirty="0">
                          <a:effectLst/>
                        </a:rPr>
                        <a:t>10 568</a:t>
                      </a:r>
                      <a:endParaRPr lang="en-GB" sz="18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690" marR="966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noProof="0" dirty="0">
                          <a:effectLst/>
                        </a:rPr>
                        <a:t>10 654</a:t>
                      </a:r>
                      <a:endParaRPr lang="en-GB" sz="18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690" marR="966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noProof="0" dirty="0">
                          <a:effectLst/>
                        </a:rPr>
                        <a:t>16 484</a:t>
                      </a:r>
                      <a:endParaRPr lang="en-GB" sz="18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690" marR="966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noProof="0" dirty="0">
                          <a:effectLst/>
                        </a:rPr>
                        <a:t>13 993</a:t>
                      </a:r>
                      <a:endParaRPr lang="en-GB" sz="18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690" marR="966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noProof="0" dirty="0">
                          <a:effectLst/>
                        </a:rPr>
                        <a:t>3 853</a:t>
                      </a:r>
                      <a:endParaRPr lang="en-GB" sz="18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690" marR="966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noProof="0" dirty="0">
                          <a:effectLst/>
                        </a:rPr>
                        <a:t>14 340</a:t>
                      </a:r>
                      <a:endParaRPr lang="en-GB" sz="18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690" marR="96690" marT="0" marB="0"/>
                </a:tc>
                <a:extLst>
                  <a:ext uri="{0D108BD9-81ED-4DB2-BD59-A6C34878D82A}">
                    <a16:rowId xmlns:a16="http://schemas.microsoft.com/office/drawing/2014/main" val="3080663609"/>
                  </a:ext>
                </a:extLst>
              </a:tr>
              <a:tr h="6215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door-to-door</a:t>
                      </a:r>
                      <a:r>
                        <a:rPr lang="en-GB" sz="1200" b="1" kern="1200" baseline="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time</a:t>
                      </a:r>
                      <a:endParaRPr lang="en-GB" sz="1200" b="1" kern="12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690" marR="9669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noProof="0" dirty="0">
                          <a:solidFill>
                            <a:schemeClr val="bg1"/>
                          </a:solidFill>
                          <a:effectLst/>
                        </a:rPr>
                        <a:t>3,3</a:t>
                      </a:r>
                      <a:endParaRPr lang="en-GB" sz="1800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690" marR="9669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noProof="0" dirty="0">
                          <a:solidFill>
                            <a:schemeClr val="bg1"/>
                          </a:solidFill>
                          <a:effectLst/>
                        </a:rPr>
                        <a:t>5,4*</a:t>
                      </a:r>
                      <a:endParaRPr lang="en-GB" sz="1800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690" marR="9669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noProof="0" dirty="0">
                          <a:solidFill>
                            <a:schemeClr val="bg1"/>
                          </a:solidFill>
                          <a:effectLst/>
                        </a:rPr>
                        <a:t>4,1</a:t>
                      </a:r>
                      <a:endParaRPr lang="en-GB" sz="1800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690" marR="9669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noProof="0" dirty="0">
                          <a:solidFill>
                            <a:schemeClr val="bg1"/>
                          </a:solidFill>
                          <a:effectLst/>
                        </a:rPr>
                        <a:t>5,3</a:t>
                      </a:r>
                      <a:endParaRPr lang="en-GB" sz="1800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690" marR="9669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noProof="0" dirty="0">
                          <a:solidFill>
                            <a:schemeClr val="bg1"/>
                          </a:solidFill>
                          <a:effectLst/>
                        </a:rPr>
                        <a:t>4,4</a:t>
                      </a:r>
                      <a:endParaRPr lang="en-GB" sz="1800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690" marR="9669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noProof="0" dirty="0">
                          <a:solidFill>
                            <a:schemeClr val="bg1"/>
                          </a:solidFill>
                          <a:effectLst/>
                        </a:rPr>
                        <a:t>2,4</a:t>
                      </a:r>
                      <a:endParaRPr lang="en-GB" sz="1800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690" marR="9669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noProof="0" dirty="0">
                          <a:solidFill>
                            <a:schemeClr val="bg1"/>
                          </a:solidFill>
                          <a:effectLst/>
                        </a:rPr>
                        <a:t>2,9</a:t>
                      </a:r>
                      <a:endParaRPr lang="en-GB" sz="1800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690" marR="9669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104254"/>
                  </a:ext>
                </a:extLst>
              </a:tr>
              <a:tr h="5801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noProof="0" dirty="0">
                          <a:effectLst/>
                        </a:rPr>
                        <a:t>Longest stay until transfer to ward</a:t>
                      </a:r>
                      <a:endParaRPr lang="en-GB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690" marR="966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noProof="0" dirty="0">
                          <a:effectLst/>
                        </a:rPr>
                        <a:t>12,5</a:t>
                      </a:r>
                      <a:endParaRPr lang="en-GB" sz="18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690" marR="966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noProof="0" dirty="0">
                          <a:effectLst/>
                        </a:rPr>
                        <a:t>26,7*</a:t>
                      </a:r>
                      <a:endParaRPr lang="en-GB" sz="18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690" marR="966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noProof="0" dirty="0">
                          <a:effectLst/>
                        </a:rPr>
                        <a:t>20,6</a:t>
                      </a:r>
                      <a:endParaRPr lang="en-GB" sz="18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690" marR="966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noProof="0" dirty="0">
                          <a:effectLst/>
                        </a:rPr>
                        <a:t>34,0</a:t>
                      </a:r>
                      <a:endParaRPr lang="en-GB" sz="18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690" marR="966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noProof="0" dirty="0">
                          <a:effectLst/>
                        </a:rPr>
                        <a:t>32,5</a:t>
                      </a:r>
                      <a:endParaRPr lang="en-GB" sz="18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690" marR="966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noProof="0" dirty="0">
                          <a:effectLst/>
                        </a:rPr>
                        <a:t>0,0</a:t>
                      </a:r>
                      <a:endParaRPr lang="en-GB" sz="18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690" marR="966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noProof="0" dirty="0">
                          <a:effectLst/>
                        </a:rPr>
                        <a:t>4,5</a:t>
                      </a:r>
                      <a:endParaRPr lang="en-GB" sz="18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690" marR="96690" marT="0" marB="0"/>
                </a:tc>
                <a:extLst>
                  <a:ext uri="{0D108BD9-81ED-4DB2-BD59-A6C34878D82A}">
                    <a16:rowId xmlns:a16="http://schemas.microsoft.com/office/drawing/2014/main" val="813371562"/>
                  </a:ext>
                </a:extLst>
              </a:tr>
            </a:tbl>
          </a:graphicData>
        </a:graphic>
      </p:graphicFrame>
      <p:sp>
        <p:nvSpPr>
          <p:cNvPr id="3" name="Rektangel 2"/>
          <p:cNvSpPr/>
          <p:nvPr/>
        </p:nvSpPr>
        <p:spPr>
          <a:xfrm>
            <a:off x="1331640" y="5517232"/>
            <a:ext cx="73343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054350" algn="l"/>
              </a:tabLst>
            </a:pPr>
            <a:r>
              <a:rPr lang="en-GB" sz="1200" i="1" dirty="0"/>
              <a:t>	</a:t>
            </a:r>
          </a:p>
        </p:txBody>
      </p:sp>
      <p:sp>
        <p:nvSpPr>
          <p:cNvPr id="8" name="Högerpil 7"/>
          <p:cNvSpPr/>
          <p:nvPr/>
        </p:nvSpPr>
        <p:spPr>
          <a:xfrm rot="20680228">
            <a:off x="1278759" y="5800224"/>
            <a:ext cx="2736304" cy="14927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ruta 4"/>
          <p:cNvSpPr txBox="1"/>
          <p:nvPr/>
        </p:nvSpPr>
        <p:spPr>
          <a:xfrm>
            <a:off x="4157883" y="6014992"/>
            <a:ext cx="4591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20% of patients waited more than 8 hours in hospital 4 </a:t>
            </a:r>
            <a:r>
              <a:rPr lang="en-GB" sz="1400" dirty="0" smtClean="0"/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87328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56702" y="1268762"/>
            <a:ext cx="6325862" cy="648072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Result of the inspections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178997"/>
              </p:ext>
            </p:extLst>
          </p:nvPr>
        </p:nvGraphicFramePr>
        <p:xfrm>
          <a:off x="456702" y="1916834"/>
          <a:ext cx="8312648" cy="4195912"/>
        </p:xfrm>
        <a:graphic>
          <a:graphicData uri="http://schemas.openxmlformats.org/drawingml/2006/table">
            <a:tbl>
              <a:tblPr firstRow="1" bandRow="1"/>
              <a:tblGrid>
                <a:gridCol w="2819154">
                  <a:extLst>
                    <a:ext uri="{9D8B030D-6E8A-4147-A177-3AD203B41FA5}">
                      <a16:colId xmlns:a16="http://schemas.microsoft.com/office/drawing/2014/main" val="3531461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25140783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03787737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09156217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71543166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5027956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6346084"/>
                    </a:ext>
                  </a:extLst>
                </a:gridCol>
                <a:gridCol w="740966">
                  <a:extLst>
                    <a:ext uri="{9D8B030D-6E8A-4147-A177-3AD203B41FA5}">
                      <a16:colId xmlns:a16="http://schemas.microsoft.com/office/drawing/2014/main" val="4185757591"/>
                    </a:ext>
                  </a:extLst>
                </a:gridCol>
              </a:tblGrid>
              <a:tr h="524489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896" marR="9896" marT="98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ECU 1</a:t>
                      </a:r>
                    </a:p>
                  </a:txBody>
                  <a:tcPr marL="9896" marR="9896" marT="9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ECU 2</a:t>
                      </a:r>
                    </a:p>
                  </a:txBody>
                  <a:tcPr marL="9896" marR="9896" marT="9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ECU 3</a:t>
                      </a:r>
                    </a:p>
                  </a:txBody>
                  <a:tcPr marL="9896" marR="9896" marT="9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ECU 4</a:t>
                      </a:r>
                    </a:p>
                  </a:txBody>
                  <a:tcPr marL="9896" marR="9896" marT="9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ECU 5</a:t>
                      </a:r>
                    </a:p>
                  </a:txBody>
                  <a:tcPr marL="9896" marR="9896" marT="9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ECU 6</a:t>
                      </a:r>
                    </a:p>
                  </a:txBody>
                  <a:tcPr marL="9896" marR="9896" marT="9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ECU 7</a:t>
                      </a:r>
                    </a:p>
                  </a:txBody>
                  <a:tcPr marL="9896" marR="9896" marT="9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143075"/>
                  </a:ext>
                </a:extLst>
              </a:tr>
              <a:tr h="524489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5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 safety</a:t>
                      </a:r>
                      <a:r>
                        <a:rPr lang="en-GB" sz="15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risks</a:t>
                      </a:r>
                      <a:r>
                        <a:rPr lang="en-GB" sz="15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89064" marR="9896" marT="9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896" marR="9896" marT="98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896" marR="9896" marT="98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896" marR="9896" marT="98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896" marR="9896" marT="98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896" marR="9896" marT="98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896" marR="9896" marT="98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896" marR="9896" marT="98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342880"/>
                  </a:ext>
                </a:extLst>
              </a:tr>
              <a:tr h="524489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5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</a:t>
                      </a:r>
                      <a:r>
                        <a:rPr lang="en-GB" sz="15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waiting area </a:t>
                      </a:r>
                      <a:endParaRPr lang="en-GB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4" marR="9896" marT="9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896" marR="9896" marT="98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896" marR="9896" marT="98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896" marR="9896" marT="98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896" marR="9896" marT="98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896" marR="9896" marT="98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896" marR="9896" marT="98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896" marR="9896" marT="98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314379"/>
                  </a:ext>
                </a:extLst>
              </a:tr>
              <a:tr h="524489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5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Waiting times</a:t>
                      </a:r>
                    </a:p>
                  </a:txBody>
                  <a:tcPr marL="89064" marR="9896" marT="9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896" marR="9896" marT="98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896" marR="9896" marT="98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896" marR="9896" marT="98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896" marR="9896" marT="98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896" marR="9896" marT="98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896" marR="9896" marT="98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896" marR="9896" marT="98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731261"/>
                  </a:ext>
                </a:extLst>
              </a:tr>
              <a:tr h="524489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5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Supervision</a:t>
                      </a:r>
                      <a:r>
                        <a:rPr lang="en-GB" sz="15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patients</a:t>
                      </a:r>
                      <a:endParaRPr lang="en-GB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4" marR="9896" marT="9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896" marR="9896" marT="98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896" marR="9896" marT="98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896" marR="9896" marT="98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896" marR="9896" marT="98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896" marR="9896" marT="98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896" marR="9896" marT="98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896" marR="9896" marT="98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791835"/>
                  </a:ext>
                </a:extLst>
              </a:tr>
              <a:tr h="524489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5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Registration</a:t>
                      </a:r>
                      <a:r>
                        <a:rPr lang="en-GB" sz="15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adverse events</a:t>
                      </a:r>
                      <a:endParaRPr lang="en-GB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4" marR="9896" marT="9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896" marR="9896" marT="98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896" marR="9896" marT="98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896" marR="9896" marT="98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896" marR="9896" marT="98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896" marR="9896" marT="98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896" marR="9896" marT="98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896" marR="9896" marT="98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957493"/>
                  </a:ext>
                </a:extLst>
              </a:tr>
              <a:tr h="524489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5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Administration</a:t>
                      </a:r>
                      <a:r>
                        <a:rPr lang="en-GB" sz="15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drugs</a:t>
                      </a:r>
                    </a:p>
                    <a:p>
                      <a:pPr algn="l" rtl="0" fontAlgn="ctr"/>
                      <a:endParaRPr lang="en-GB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4" marR="9896" marT="9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896" marR="9896" marT="98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896" marR="9896" marT="98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896" marR="9896" marT="98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896" marR="9896" marT="98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896" marR="9896" marT="98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896" marR="9896" marT="98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896" marR="9896" marT="98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702611"/>
                  </a:ext>
                </a:extLst>
              </a:tr>
              <a:tr h="524489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5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Routines</a:t>
                      </a:r>
                      <a:r>
                        <a:rPr lang="en-GB" sz="15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areas of responsibilities among staff</a:t>
                      </a:r>
                      <a:endParaRPr lang="en-GB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4" marR="9896" marT="9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896" marR="9896" marT="98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896" marR="9896" marT="98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896" marR="9896" marT="98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896" marR="9896" marT="98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896" marR="9896" marT="98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896" marR="9896" marT="98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896" marR="9896" marT="98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117546"/>
                  </a:ext>
                </a:extLst>
              </a:tr>
            </a:tbl>
          </a:graphicData>
        </a:graphic>
      </p:graphicFrame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76672"/>
            <a:ext cx="884982" cy="12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2031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IVO_mall_2016">
  <a:themeElements>
    <a:clrScheme name="IV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6E14"/>
      </a:accent1>
      <a:accent2>
        <a:srgbClr val="007377"/>
      </a:accent2>
      <a:accent3>
        <a:srgbClr val="B1E4E3"/>
      </a:accent3>
      <a:accent4>
        <a:srgbClr val="333F48"/>
      </a:accent4>
      <a:accent5>
        <a:srgbClr val="C7C9C7"/>
      </a:accent5>
      <a:accent6>
        <a:srgbClr val="B94700"/>
      </a:accent6>
      <a:hlink>
        <a:srgbClr val="0000FF"/>
      </a:hlink>
      <a:folHlink>
        <a:srgbClr val="800080"/>
      </a:folHlink>
    </a:clrScheme>
    <a:fontScheme name="Nordic Capit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IVO_mall_2016</Template>
  <TotalTime>0</TotalTime>
  <Words>1270</Words>
  <Application>Microsoft Office PowerPoint</Application>
  <PresentationFormat>Bildspel på skärmen (4:3)</PresentationFormat>
  <Paragraphs>323</Paragraphs>
  <Slides>25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IVO_mall_2016</vt:lpstr>
      <vt:lpstr>PowerPoint-presentation</vt:lpstr>
      <vt:lpstr>Background</vt:lpstr>
      <vt:lpstr>We need a system approach to lift shortcomings and areas of improvement from a holistic perspective </vt:lpstr>
      <vt:lpstr>System analysis of a County Council - a pilot</vt:lpstr>
      <vt:lpstr>PowerPoint-presentation</vt:lpstr>
      <vt:lpstr>Supervision on 7 Emergency departments  </vt:lpstr>
      <vt:lpstr>Waiting time Indicator</vt:lpstr>
      <vt:lpstr>Waiting time (hours) in emergency departments  for patients waiting for a hospital bed week 1-8, 2017</vt:lpstr>
      <vt:lpstr>Result of the inspections  </vt:lpstr>
      <vt:lpstr>PowerPoint-presentation</vt:lpstr>
      <vt:lpstr>Many activities deployed to handle the situation</vt:lpstr>
      <vt:lpstr>Challenges in  the health care system</vt:lpstr>
      <vt:lpstr>The governance of the County Council of Stockholm  - an overwiew </vt:lpstr>
      <vt:lpstr>PowerPoint-presentation</vt:lpstr>
      <vt:lpstr>IVO had a dialogue meeting with all parties -  representatives from departments, hospital management, head of commissioner and the director of the county council  </vt:lpstr>
      <vt:lpstr>Discussion - 4 main questions</vt:lpstr>
      <vt:lpstr>Result of the meeting  Why so different results?</vt:lpstr>
      <vt:lpstr>Are the measures to handle waiting times adequate?      </vt:lpstr>
      <vt:lpstr>The three different keys- how are these used together to support the emergency department?</vt:lpstr>
      <vt:lpstr>Patient safety – in the short and long perspective?</vt:lpstr>
      <vt:lpstr>PowerPoint-presentation</vt:lpstr>
      <vt:lpstr>PowerPoint-presentation</vt:lpstr>
      <vt:lpstr>Lesson learned</vt:lpstr>
      <vt:lpstr>PowerPoint-presentation</vt:lpstr>
      <vt:lpstr>PowerPoint-presentation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2017-05-08T13:20:16Z</dcterms:created>
  <dcterms:modified xsi:type="dcterms:W3CDTF">2018-04-26T10:57:47Z</dcterms:modified>
</cp:coreProperties>
</file>