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71" r:id="rId3"/>
    <p:sldId id="269" r:id="rId4"/>
    <p:sldId id="270" r:id="rId5"/>
    <p:sldId id="268" r:id="rId6"/>
    <p:sldId id="261" r:id="rId7"/>
    <p:sldId id="262" r:id="rId8"/>
    <p:sldId id="265" r:id="rId9"/>
    <p:sldId id="266" r:id="rId10"/>
    <p:sldId id="267" r:id="rId11"/>
    <p:sldId id="259" r:id="rId12"/>
    <p:sldId id="260" r:id="rId13"/>
    <p:sldId id="272" r:id="rId14"/>
  </p:sldIdLst>
  <p:sldSz cx="9144000" cy="6858000" type="screen4x3"/>
  <p:notesSz cx="6858000" cy="9144000"/>
  <p:defaultTextStyle>
    <a:defPPr>
      <a:defRPr lang="pt-P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snapToGrid="0" snapToObjects="1">
      <p:cViewPr>
        <p:scale>
          <a:sx n="77" d="100"/>
          <a:sy n="77" d="100"/>
        </p:scale>
        <p:origin x="-858"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13EC91-3758-F545-94D4-BB06F78806F3}" type="datetimeFigureOut">
              <a:rPr lang="pt-PT" smtClean="0"/>
              <a:pPr/>
              <a:t>18/10/2018</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BF9018-B898-4E43-B9BA-FA4CA59797BE}" type="slidenum">
              <a:rPr lang="pt-PT" smtClean="0"/>
              <a:pPr/>
              <a:t>‹nr.›</a:t>
            </a:fld>
            <a:endParaRPr lang="pt-PT"/>
          </a:p>
        </p:txBody>
      </p:sp>
    </p:spTree>
    <p:extLst>
      <p:ext uri="{BB962C8B-B14F-4D97-AF65-F5344CB8AC3E}">
        <p14:creationId xmlns:p14="http://schemas.microsoft.com/office/powerpoint/2010/main" val="32900021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t>According to this document the aim of this procurement is “to develop the knowledge and skills of the employees of the institution under the authority of the Health inspection and the Ministry of Health in the area of institutional supervision and patient complaint consideration and also to develop the activity of the Medical Risk Fund.”</a:t>
            </a:r>
          </a:p>
          <a:p>
            <a:r>
              <a:rPr lang="en-GB" sz="1200" kern="1200" dirty="0">
                <a:solidFill>
                  <a:schemeClr val="tx1"/>
                </a:solidFill>
                <a:latin typeface="+mn-lt"/>
                <a:ea typeface="+mn-ea"/>
                <a:cs typeface="+mn-cs"/>
              </a:rPr>
              <a:t>The Health inspectorate in Latvia is a state administrative institution subordinated to the Ministry of Health of the Republic of Latvia.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 Health Inspectorate is to perform state administration functions in the field of supervision and control of the sector, in order to fulfil and implement requirements set by the laws and regulations.</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 It has a number of control and surveillance functions including performing core functions of the Medical Risk Fund.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Its main purpose is to reduce the risk for society and consumer health by realizing state surveillance.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Except for the registration activities and the MRF (Medical Risk fund) activities almost all activities are compliance and control oriented as is seen in the schedule below (Overview of tasks of the Latvian Health inspectorate).</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 reporting systems are mainly based on quantitative data. </a:t>
            </a:r>
            <a:r>
              <a:rPr lang="en-GB" sz="1200" kern="1200" dirty="0" err="1">
                <a:solidFill>
                  <a:schemeClr val="tx1"/>
                </a:solidFill>
                <a:latin typeface="+mn-lt"/>
                <a:ea typeface="+mn-ea"/>
                <a:cs typeface="+mn-cs"/>
              </a:rPr>
              <a:t>Qualitive</a:t>
            </a:r>
            <a:r>
              <a:rPr lang="en-GB" sz="1200" kern="1200" dirty="0">
                <a:solidFill>
                  <a:schemeClr val="tx1"/>
                </a:solidFill>
                <a:latin typeface="+mn-lt"/>
                <a:ea typeface="+mn-ea"/>
                <a:cs typeface="+mn-cs"/>
              </a:rPr>
              <a:t> data are available at an overall level, however, this does not appear to be analysed in great detail and not used for thematic analysis (</a:t>
            </a:r>
            <a:r>
              <a:rPr lang="en-GB" sz="1200" kern="1200" dirty="0" err="1">
                <a:solidFill>
                  <a:schemeClr val="tx1"/>
                </a:solidFill>
                <a:latin typeface="+mn-lt"/>
                <a:ea typeface="+mn-ea"/>
                <a:cs typeface="+mn-cs"/>
              </a:rPr>
              <a:t>i.e</a:t>
            </a:r>
            <a:r>
              <a:rPr lang="en-GB" sz="1200" kern="1200" dirty="0">
                <a:solidFill>
                  <a:schemeClr val="tx1"/>
                </a:solidFill>
                <a:latin typeface="+mn-lt"/>
                <a:ea typeface="+mn-ea"/>
                <a:cs typeface="+mn-cs"/>
              </a:rPr>
              <a:t> .assessing where are there systemic problems).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Big data is not used for analyses and goal setting. </a:t>
            </a:r>
            <a:endParaRPr lang="pt-PT" sz="1200" kern="1200" dirty="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pt-PT" sz="1200" dirty="0"/>
          </a:p>
          <a:p>
            <a:endParaRPr lang="pt-PT" dirty="0"/>
          </a:p>
          <a:p>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2</a:t>
            </a:fld>
            <a:endParaRPr lang="pt-PT"/>
          </a:p>
        </p:txBody>
      </p:sp>
    </p:spTree>
    <p:extLst>
      <p:ext uri="{BB962C8B-B14F-4D97-AF65-F5344CB8AC3E}">
        <p14:creationId xmlns:p14="http://schemas.microsoft.com/office/powerpoint/2010/main" val="3051613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latin typeface="+mn-lt"/>
                <a:ea typeface="+mn-ea"/>
                <a:cs typeface="+mn-cs"/>
              </a:rPr>
              <a:t>The Latvian inspectorate will – if supported by the right measures- certainly be able to make the change towards “hitting the target and not missing the point” as it is called in a recent article from New Zealand to point at the problem of setting the right goal for inspectorates to accomplish the   kind of improvement of healthcare without unintended consequences.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As the leadership within the HI in Latvia and the Government level in Latvia seems to be fully aware of the challenges faced and are putting important steps in place (including this peer evaluation as an early step) to improve the focus and service of the HI and </a:t>
            </a:r>
            <a:r>
              <a:rPr lang="en-GB" sz="1200" kern="1200" dirty="0" err="1">
                <a:solidFill>
                  <a:schemeClr val="tx1"/>
                </a:solidFill>
                <a:latin typeface="+mn-lt"/>
                <a:ea typeface="+mn-ea"/>
                <a:cs typeface="+mn-cs"/>
              </a:rPr>
              <a:t>it´s</a:t>
            </a:r>
            <a:r>
              <a:rPr lang="en-GB" sz="1200" kern="1200" dirty="0">
                <a:solidFill>
                  <a:schemeClr val="tx1"/>
                </a:solidFill>
                <a:latin typeface="+mn-lt"/>
                <a:ea typeface="+mn-ea"/>
                <a:cs typeface="+mn-cs"/>
              </a:rPr>
              <a:t> part in improving healthcare outcomes for the people of Latvia, this report might be of some help and support to these developments</a:t>
            </a:r>
            <a:r>
              <a:rPr lang="en-GB" sz="1200" b="1" kern="1200" dirty="0">
                <a:solidFill>
                  <a:schemeClr val="tx1"/>
                </a:solidFill>
                <a:latin typeface="+mn-lt"/>
                <a:ea typeface="+mn-ea"/>
                <a:cs typeface="+mn-cs"/>
              </a:rPr>
              <a:t>.</a:t>
            </a:r>
            <a:r>
              <a:rPr lang="en-GB" sz="1200" kern="1200" dirty="0">
                <a:solidFill>
                  <a:schemeClr val="tx1"/>
                </a:solidFill>
                <a:latin typeface="+mn-lt"/>
                <a:ea typeface="+mn-ea"/>
                <a:cs typeface="+mn-cs"/>
              </a:rPr>
              <a:t> The peer evaluation team stands ready to provide any other assistance and advice, as well as facilitate contacts and cooperation with relevant international bodies, as needed</a:t>
            </a:r>
            <a:r>
              <a:rPr lang="pt-PT" dirty="0"/>
              <a:t> </a:t>
            </a:r>
            <a:r>
              <a:rPr lang="en-GB" sz="1200" kern="1200" dirty="0">
                <a:solidFill>
                  <a:schemeClr val="tx1"/>
                </a:solidFill>
                <a:latin typeface="+mn-lt"/>
                <a:ea typeface="+mn-ea"/>
                <a:cs typeface="+mn-cs"/>
              </a:rPr>
              <a:t>This expression is used   by one of EPSO founding fathers Richard Hamblin called : 30 years down in the wrong rabbit hole: how we got there and how we get out, Leadership Development Centre 2018 Fellow,  July 2018 </a:t>
            </a:r>
            <a:endParaRPr lang="pt-PT" sz="1200" kern="1200" dirty="0">
              <a:solidFill>
                <a:schemeClr val="tx1"/>
              </a:solidFill>
              <a:latin typeface="+mn-lt"/>
              <a:ea typeface="+mn-ea"/>
              <a:cs typeface="+mn-cs"/>
            </a:endParaRPr>
          </a:p>
          <a:p>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13</a:t>
            </a:fld>
            <a:endParaRPr lang="pt-PT"/>
          </a:p>
        </p:txBody>
      </p:sp>
    </p:spTree>
    <p:extLst>
      <p:ext uri="{BB962C8B-B14F-4D97-AF65-F5344CB8AC3E}">
        <p14:creationId xmlns:p14="http://schemas.microsoft.com/office/powerpoint/2010/main" val="4247811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t>According to this document the aim of this procurement is “to develop the knowledge and skills of the employees of the institution under the authority of the Health inspection and the Ministry of Health in the area of institutional supervision and patient complaint consideration and also to develop the activity of the Medical Risk Fund.”</a:t>
            </a:r>
          </a:p>
          <a:p>
            <a:r>
              <a:rPr lang="en-GB" sz="1200" kern="1200" dirty="0">
                <a:solidFill>
                  <a:schemeClr val="tx1"/>
                </a:solidFill>
                <a:latin typeface="+mn-lt"/>
                <a:ea typeface="+mn-ea"/>
                <a:cs typeface="+mn-cs"/>
              </a:rPr>
              <a:t>The Health inspectorate in Latvia is a state administrative institution subordinated to the Ministry of Health of the Republic of Latvia.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 Health Inspectorate is to perform state administration functions in the field of supervision and control of the sector, in order to fulfil and implement requirements set by the laws and regulations.</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 It has a number of control and surveillance functions including performing core functions of the Medical Risk Fund.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Its main purpose is to reduce the risk for society and consumer health by realizing state surveillance.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Except for the registration activities and the MRF (Medical Risk fund) activities almost all activities are compliance and control oriented as is seen in the schedule below (Overview of tasks of the Latvian Health inspectorate).</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 reporting systems are mainly based on quantitative data. </a:t>
            </a:r>
            <a:r>
              <a:rPr lang="en-GB" sz="1200" kern="1200" dirty="0" err="1">
                <a:solidFill>
                  <a:schemeClr val="tx1"/>
                </a:solidFill>
                <a:latin typeface="+mn-lt"/>
                <a:ea typeface="+mn-ea"/>
                <a:cs typeface="+mn-cs"/>
              </a:rPr>
              <a:t>Qualitive</a:t>
            </a:r>
            <a:r>
              <a:rPr lang="en-GB" sz="1200" kern="1200" dirty="0">
                <a:solidFill>
                  <a:schemeClr val="tx1"/>
                </a:solidFill>
                <a:latin typeface="+mn-lt"/>
                <a:ea typeface="+mn-ea"/>
                <a:cs typeface="+mn-cs"/>
              </a:rPr>
              <a:t> data are available at an overall level, however, this does not appear to be analysed in great detail and not used for thematic analysis (</a:t>
            </a:r>
            <a:r>
              <a:rPr lang="en-GB" sz="1200" kern="1200" dirty="0" err="1">
                <a:solidFill>
                  <a:schemeClr val="tx1"/>
                </a:solidFill>
                <a:latin typeface="+mn-lt"/>
                <a:ea typeface="+mn-ea"/>
                <a:cs typeface="+mn-cs"/>
              </a:rPr>
              <a:t>i.e</a:t>
            </a:r>
            <a:r>
              <a:rPr lang="en-GB" sz="1200" kern="1200" dirty="0">
                <a:solidFill>
                  <a:schemeClr val="tx1"/>
                </a:solidFill>
                <a:latin typeface="+mn-lt"/>
                <a:ea typeface="+mn-ea"/>
                <a:cs typeface="+mn-cs"/>
              </a:rPr>
              <a:t> .assessing where are there systemic problems).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Big data is not used for analyses and goal setting. </a:t>
            </a:r>
            <a:endParaRPr lang="pt-PT" sz="1200" kern="1200" dirty="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pt-PT" sz="1200" dirty="0"/>
          </a:p>
          <a:p>
            <a:endParaRPr lang="pt-PT" dirty="0"/>
          </a:p>
          <a:p>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3</a:t>
            </a:fld>
            <a:endParaRPr lang="pt-PT"/>
          </a:p>
        </p:txBody>
      </p:sp>
    </p:spTree>
    <p:extLst>
      <p:ext uri="{BB962C8B-B14F-4D97-AF65-F5344CB8AC3E}">
        <p14:creationId xmlns:p14="http://schemas.microsoft.com/office/powerpoint/2010/main" val="2305914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t>According to this document the aim of this procurement is “to develop the knowledge and skills of the employees of the institution under the authority of the Health inspection and the Ministry of Health in the area of institutional supervision and patient complaint consideration and also to develop the activity of the Medical Risk Fund.”</a:t>
            </a:r>
          </a:p>
          <a:p>
            <a:r>
              <a:rPr lang="en-GB" sz="1200" kern="1200" dirty="0">
                <a:solidFill>
                  <a:schemeClr val="tx1"/>
                </a:solidFill>
                <a:latin typeface="+mn-lt"/>
                <a:ea typeface="+mn-ea"/>
                <a:cs typeface="+mn-cs"/>
              </a:rPr>
              <a:t>The Health inspectorate in Latvia is a state administrative institution subordinated to the Ministry of Health of the Republic of Latvia.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 Health Inspectorate is to perform state administration functions in the field of supervision and control of the sector, in order to fulfil and implement requirements set by the laws and regulations.</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 It has a number of control and surveillance functions including performing core functions of the Medical Risk Fund.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Its main purpose is to reduce the risk for society and consumer health by realizing state surveillance.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Except for the registration activities and the MRF (Medical Risk fund) activities almost all activities are compliance and control oriented as is seen in the schedule below (Overview of tasks of the Latvian Health inspectorate).</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 reporting systems are mainly based on quantitative data. </a:t>
            </a:r>
            <a:r>
              <a:rPr lang="en-GB" sz="1200" kern="1200" dirty="0" err="1">
                <a:solidFill>
                  <a:schemeClr val="tx1"/>
                </a:solidFill>
                <a:latin typeface="+mn-lt"/>
                <a:ea typeface="+mn-ea"/>
                <a:cs typeface="+mn-cs"/>
              </a:rPr>
              <a:t>Qualitive</a:t>
            </a:r>
            <a:r>
              <a:rPr lang="en-GB" sz="1200" kern="1200" dirty="0">
                <a:solidFill>
                  <a:schemeClr val="tx1"/>
                </a:solidFill>
                <a:latin typeface="+mn-lt"/>
                <a:ea typeface="+mn-ea"/>
                <a:cs typeface="+mn-cs"/>
              </a:rPr>
              <a:t> data are available at an overall level, however, this does not appear to be analysed in great detail and not used for thematic analysis (</a:t>
            </a:r>
            <a:r>
              <a:rPr lang="en-GB" sz="1200" kern="1200" dirty="0" err="1">
                <a:solidFill>
                  <a:schemeClr val="tx1"/>
                </a:solidFill>
                <a:latin typeface="+mn-lt"/>
                <a:ea typeface="+mn-ea"/>
                <a:cs typeface="+mn-cs"/>
              </a:rPr>
              <a:t>i.e</a:t>
            </a:r>
            <a:r>
              <a:rPr lang="en-GB" sz="1200" kern="1200" dirty="0">
                <a:solidFill>
                  <a:schemeClr val="tx1"/>
                </a:solidFill>
                <a:latin typeface="+mn-lt"/>
                <a:ea typeface="+mn-ea"/>
                <a:cs typeface="+mn-cs"/>
              </a:rPr>
              <a:t> .assessing where are there systemic problems).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Big data is not used for analyses and goal setting. </a:t>
            </a:r>
            <a:endParaRPr lang="pt-PT" sz="1200" kern="1200" dirty="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pt-PT" sz="1200" dirty="0"/>
          </a:p>
          <a:p>
            <a:endParaRPr lang="pt-PT" dirty="0"/>
          </a:p>
          <a:p>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4</a:t>
            </a:fld>
            <a:endParaRPr lang="pt-PT"/>
          </a:p>
        </p:txBody>
      </p:sp>
    </p:spTree>
    <p:extLst>
      <p:ext uri="{BB962C8B-B14F-4D97-AF65-F5344CB8AC3E}">
        <p14:creationId xmlns:p14="http://schemas.microsoft.com/office/powerpoint/2010/main" val="2409911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t>According to this document the aim of this procurement is “to develop the knowledge and skills of the employees of the institution under the authority of the Health inspection and the Ministry of Health in the area of institutional supervision and patient complaint consideration and also to develop the activity of the Medical Risk Fund.”</a:t>
            </a:r>
          </a:p>
          <a:p>
            <a:r>
              <a:rPr lang="en-GB" sz="1200" kern="1200" dirty="0">
                <a:solidFill>
                  <a:schemeClr val="tx1"/>
                </a:solidFill>
                <a:latin typeface="+mn-lt"/>
                <a:ea typeface="+mn-ea"/>
                <a:cs typeface="+mn-cs"/>
              </a:rPr>
              <a:t>The Health inspectorate in Latvia is a state administrative institution subordinated to the Ministry of Health of the Republic of Latvia.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 Health Inspectorate is to perform state administration functions in the field of supervision and control of the sector, in order to fulfil and implement requirements set by the laws and regulations.</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 It has a number of control and surveillance functions including performing core functions of the Medical Risk Fund.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Its main purpose is to reduce the risk for society and consumer health by realizing state surveillance.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Except for the registration activities and the MRF (Medical Risk fund) activities almost all activities are compliance and control oriented as is seen in the schedule below (Overview of tasks of the Latvian Health inspectorate).</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The reporting systems are mainly based on quantitative data. </a:t>
            </a:r>
            <a:r>
              <a:rPr lang="en-GB" sz="1200" kern="1200" dirty="0" err="1">
                <a:solidFill>
                  <a:schemeClr val="tx1"/>
                </a:solidFill>
                <a:latin typeface="+mn-lt"/>
                <a:ea typeface="+mn-ea"/>
                <a:cs typeface="+mn-cs"/>
              </a:rPr>
              <a:t>Qualitive</a:t>
            </a:r>
            <a:r>
              <a:rPr lang="en-GB" sz="1200" kern="1200" dirty="0">
                <a:solidFill>
                  <a:schemeClr val="tx1"/>
                </a:solidFill>
                <a:latin typeface="+mn-lt"/>
                <a:ea typeface="+mn-ea"/>
                <a:cs typeface="+mn-cs"/>
              </a:rPr>
              <a:t> data are available at an overall level, however, this does not appear to be analysed in great detail and not used for thematic analysis (</a:t>
            </a:r>
            <a:r>
              <a:rPr lang="en-GB" sz="1200" kern="1200" dirty="0" err="1">
                <a:solidFill>
                  <a:schemeClr val="tx1"/>
                </a:solidFill>
                <a:latin typeface="+mn-lt"/>
                <a:ea typeface="+mn-ea"/>
                <a:cs typeface="+mn-cs"/>
              </a:rPr>
              <a:t>i.e</a:t>
            </a:r>
            <a:r>
              <a:rPr lang="en-GB" sz="1200" kern="1200" dirty="0">
                <a:solidFill>
                  <a:schemeClr val="tx1"/>
                </a:solidFill>
                <a:latin typeface="+mn-lt"/>
                <a:ea typeface="+mn-ea"/>
                <a:cs typeface="+mn-cs"/>
              </a:rPr>
              <a:t> .assessing where are there systemic problems).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Big data is not used for analyses and goal setting. </a:t>
            </a:r>
            <a:endParaRPr lang="pt-PT" sz="1200" kern="1200" dirty="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pt-PT" sz="1200" dirty="0"/>
          </a:p>
          <a:p>
            <a:endParaRPr lang="pt-PT" dirty="0"/>
          </a:p>
          <a:p>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5</a:t>
            </a:fld>
            <a:endParaRPr lang="pt-PT"/>
          </a:p>
        </p:txBody>
      </p:sp>
    </p:spTree>
    <p:extLst>
      <p:ext uri="{BB962C8B-B14F-4D97-AF65-F5344CB8AC3E}">
        <p14:creationId xmlns:p14="http://schemas.microsoft.com/office/powerpoint/2010/main" val="4235528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t>Every inspectorate needs to work within its existing regulatory framework and legal mandate and in a traditional setting of culture and history.</a:t>
            </a:r>
            <a:endParaRPr lang="pt-PT" sz="1200" dirty="0"/>
          </a:p>
          <a:p>
            <a:endParaRPr lang="en-GB" dirty="0"/>
          </a:p>
          <a:p>
            <a:r>
              <a:rPr lang="en-GB" dirty="0"/>
              <a:t>The peer evaluation team starts this review with the .  Sometimes there is a blurred boundary between whether processes and procedures are driven directly from legislation or the institutional interpretation given to it over the years. </a:t>
            </a:r>
            <a:r>
              <a:rPr lang="pt-PT" dirty="0"/>
              <a:t> </a:t>
            </a:r>
            <a:r>
              <a:rPr lang="en-GB" dirty="0"/>
              <a:t>In this broader context it is important to mention that each healthcare system and model has its own specific context and historic roots</a:t>
            </a:r>
          </a:p>
          <a:p>
            <a:endParaRPr lang="en-GB" dirty="0"/>
          </a:p>
          <a:p>
            <a:pPr marL="0" marR="0" indent="0" algn="l" defTabSz="457200" rtl="0" eaLnBrk="1" fontAlgn="auto" latinLnBrk="0" hangingPunct="1">
              <a:lnSpc>
                <a:spcPct val="100000"/>
              </a:lnSpc>
              <a:spcBef>
                <a:spcPts val="0"/>
              </a:spcBef>
              <a:spcAft>
                <a:spcPts val="0"/>
              </a:spcAft>
              <a:buClrTx/>
              <a:buSzTx/>
              <a:buFontTx/>
              <a:buNone/>
              <a:tabLst/>
              <a:defRPr/>
            </a:pPr>
            <a:r>
              <a:rPr lang="en-GB" dirty="0"/>
              <a:t>However, the EPSO experience shows that all supervisory systems have many aims goals and learning opportunities in common. </a:t>
            </a:r>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a:p>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t>(based on the cross-section interviewed)</a:t>
            </a:r>
            <a:endParaRPr lang="pt-PT" dirty="0"/>
          </a:p>
          <a:p>
            <a:r>
              <a:rPr lang="en-GB" dirty="0"/>
              <a:t> </a:t>
            </a:r>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6</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 examples of the complaints process and examples discussed with the inspectors and heads of department indicated </a:t>
            </a:r>
          </a:p>
          <a:p>
            <a:pPr algn="just"/>
            <a:r>
              <a:rPr lang="en-GB" dirty="0"/>
              <a:t>Feedback from the experts interviewed indicated approximately 1/3 of all complaint cases have subsequent appeals to their decisions. </a:t>
            </a:r>
          </a:p>
          <a:p>
            <a:pPr algn="just"/>
            <a:r>
              <a:rPr lang="en-GB" dirty="0"/>
              <a:t>However, compared to court cases, this time frame is relatively short</a:t>
            </a:r>
          </a:p>
          <a:p>
            <a:pPr algn="just"/>
            <a:r>
              <a:rPr lang="en-GB" sz="1200" dirty="0"/>
              <a:t>. In the opinion of the peer evaluation team and most interviewees</a:t>
            </a:r>
          </a:p>
          <a:p>
            <a:pPr algn="just"/>
            <a:r>
              <a:rPr lang="en-GB" sz="1200" dirty="0"/>
              <a:t>, mostly from within the inspectorate though sometimes this role is outsourced</a:t>
            </a:r>
            <a:endParaRPr lang="en-GB" dirty="0"/>
          </a:p>
          <a:p>
            <a:pPr algn="just"/>
            <a:endParaRPr lang="en-GB" dirty="0"/>
          </a:p>
          <a:p>
            <a:pPr algn="just"/>
            <a:r>
              <a:rPr lang="en-GB" sz="1200" dirty="0"/>
              <a:t>The duration of court cases of this type in other countries can be measured in years rather than in months.</a:t>
            </a:r>
            <a:endParaRPr lang="en-GB" dirty="0"/>
          </a:p>
          <a:p>
            <a:pPr algn="just"/>
            <a:r>
              <a:rPr lang="en-GB" sz="1200" dirty="0"/>
              <a:t>The procedure used in the complaints cases is comparable to a court procedure</a:t>
            </a:r>
            <a:endParaRPr lang="en-GB" dirty="0"/>
          </a:p>
          <a:p>
            <a:pPr marL="0" marR="0" indent="0" algn="just" defTabSz="457200" rtl="0" eaLnBrk="1" fontAlgn="auto" latinLnBrk="0" hangingPunct="1">
              <a:lnSpc>
                <a:spcPct val="100000"/>
              </a:lnSpc>
              <a:spcBef>
                <a:spcPts val="0"/>
              </a:spcBef>
              <a:spcAft>
                <a:spcPts val="0"/>
              </a:spcAft>
              <a:buClrTx/>
              <a:buSzTx/>
              <a:buFontTx/>
              <a:buNone/>
              <a:tabLst/>
              <a:defRPr/>
            </a:pPr>
            <a:r>
              <a:rPr lang="en-GB" dirty="0"/>
              <a:t>There is also a question as to whether the experts, as medical experts, are the best role to decide both fault and the amount to be paid for damages.</a:t>
            </a:r>
            <a:r>
              <a:rPr lang="en-GB" sz="1200" dirty="0"/>
              <a:t> to be able to assess all of the cases they manage as an expert. </a:t>
            </a:r>
            <a:endParaRPr lang="pt-PT" dirty="0"/>
          </a:p>
          <a:p>
            <a:pPr algn="just"/>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8</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a:t>In many cases, the patient may not want compensation- they may just want an apology, remedy of a mistake or the assurance that steps have been taken to ensure the problem will not happen again to either themselves or another patient. </a:t>
            </a:r>
          </a:p>
          <a:p>
            <a:endParaRPr lang="en-GB" sz="1200" dirty="0"/>
          </a:p>
          <a:p>
            <a:r>
              <a:rPr lang="en-GB" sz="1200" dirty="0"/>
              <a:t>While its function is clear, the process, workload it creates, and outcomes are sub-optimal. </a:t>
            </a:r>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10</a:t>
            </a:fld>
            <a:endParaRPr lang="pt-P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latin typeface="+mn-lt"/>
                <a:ea typeface="+mn-ea"/>
                <a:cs typeface="+mn-cs"/>
              </a:rPr>
              <a:t>In this report, the team presents many ideas, options and international practices of ‘sister’ inspectorate organisations. These are provided by way of examples for inspiring thought rather than being copied directly and implemented.</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Further training based on a shared vision for further development seems an important next goal; The team will start this activity at the end of August 2018.   One of the key factors will be if the staff and workforce at the inspection level receive enough support to make a relevant change possible.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This support includes training and a flexible approach towards organisational, financial and legal settings, to make the HI do what is necessary for improvement of the level of patient safety and quality of care in Latvia. </a:t>
            </a:r>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11</a:t>
            </a:fld>
            <a:endParaRPr lang="pt-P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latin typeface="+mn-lt"/>
                <a:ea typeface="+mn-ea"/>
                <a:cs typeface="+mn-cs"/>
              </a:rPr>
              <a:t>The Latvian inspectorate will – if supported by the right measures- certainly be able to make the change towards “hitting the target and not missing the point” as it is called in a recent article from New Zealand to point at the problem of setting the right goal for inspectorates to accomplish the   kind of improvement of healthcare without unintended consequences.  </a:t>
            </a:r>
            <a:endParaRPr lang="pt-PT" sz="1200" kern="1200" dirty="0">
              <a:solidFill>
                <a:schemeClr val="tx1"/>
              </a:solidFill>
              <a:latin typeface="+mn-lt"/>
              <a:ea typeface="+mn-ea"/>
              <a:cs typeface="+mn-cs"/>
            </a:endParaRPr>
          </a:p>
          <a:p>
            <a:r>
              <a:rPr lang="en-GB" sz="1200" kern="1200" dirty="0">
                <a:solidFill>
                  <a:schemeClr val="tx1"/>
                </a:solidFill>
                <a:latin typeface="+mn-lt"/>
                <a:ea typeface="+mn-ea"/>
                <a:cs typeface="+mn-cs"/>
              </a:rPr>
              <a:t>As the leadership within the HI in Latvia and the Government level in Latvia seems to be fully aware of the challenges faced and are putting important steps in place (including this peer evaluation as an early step) to improve the focus and service of the HI and </a:t>
            </a:r>
            <a:r>
              <a:rPr lang="en-GB" sz="1200" kern="1200" dirty="0" err="1">
                <a:solidFill>
                  <a:schemeClr val="tx1"/>
                </a:solidFill>
                <a:latin typeface="+mn-lt"/>
                <a:ea typeface="+mn-ea"/>
                <a:cs typeface="+mn-cs"/>
              </a:rPr>
              <a:t>it´s</a:t>
            </a:r>
            <a:r>
              <a:rPr lang="en-GB" sz="1200" kern="1200" dirty="0">
                <a:solidFill>
                  <a:schemeClr val="tx1"/>
                </a:solidFill>
                <a:latin typeface="+mn-lt"/>
                <a:ea typeface="+mn-ea"/>
                <a:cs typeface="+mn-cs"/>
              </a:rPr>
              <a:t> part in improving healthcare outcomes for the people of Latvia, this report might be of some help and support to these developments</a:t>
            </a:r>
            <a:r>
              <a:rPr lang="en-GB" sz="1200" b="1" kern="1200" dirty="0">
                <a:solidFill>
                  <a:schemeClr val="tx1"/>
                </a:solidFill>
                <a:latin typeface="+mn-lt"/>
                <a:ea typeface="+mn-ea"/>
                <a:cs typeface="+mn-cs"/>
              </a:rPr>
              <a:t>.</a:t>
            </a:r>
            <a:r>
              <a:rPr lang="en-GB" sz="1200" kern="1200" dirty="0">
                <a:solidFill>
                  <a:schemeClr val="tx1"/>
                </a:solidFill>
                <a:latin typeface="+mn-lt"/>
                <a:ea typeface="+mn-ea"/>
                <a:cs typeface="+mn-cs"/>
              </a:rPr>
              <a:t> The peer evaluation team stands ready to provide any other assistance and advice, as well as facilitate contacts and cooperation with relevant international bodies, as needed</a:t>
            </a:r>
            <a:r>
              <a:rPr lang="pt-PT" dirty="0"/>
              <a:t> </a:t>
            </a:r>
            <a:r>
              <a:rPr lang="en-GB" sz="1200" kern="1200" dirty="0">
                <a:solidFill>
                  <a:schemeClr val="tx1"/>
                </a:solidFill>
                <a:latin typeface="+mn-lt"/>
                <a:ea typeface="+mn-ea"/>
                <a:cs typeface="+mn-cs"/>
              </a:rPr>
              <a:t>This expression is used   by one of EPSO founding fathers Richard Hamblin called : 30 years down in the wrong rabbit hole: how we got there and how we get out, Leadership Development Centre 2018 Fellow,  July 2018 </a:t>
            </a:r>
            <a:endParaRPr lang="pt-PT" sz="1200" kern="1200" dirty="0">
              <a:solidFill>
                <a:schemeClr val="tx1"/>
              </a:solidFill>
              <a:latin typeface="+mn-lt"/>
              <a:ea typeface="+mn-ea"/>
              <a:cs typeface="+mn-cs"/>
            </a:endParaRPr>
          </a:p>
          <a:p>
            <a:endParaRPr lang="pt-PT" dirty="0"/>
          </a:p>
        </p:txBody>
      </p:sp>
      <p:sp>
        <p:nvSpPr>
          <p:cNvPr id="4" name="Slide Number Placeholder 3"/>
          <p:cNvSpPr>
            <a:spLocks noGrp="1"/>
          </p:cNvSpPr>
          <p:nvPr>
            <p:ph type="sldNum" sz="quarter" idx="10"/>
          </p:nvPr>
        </p:nvSpPr>
        <p:spPr/>
        <p:txBody>
          <a:bodyPr/>
          <a:lstStyle/>
          <a:p>
            <a:fld id="{8EBF9018-B898-4E43-B9BA-FA4CA59797BE}" type="slidenum">
              <a:rPr lang="pt-PT" smtClean="0"/>
              <a:pPr/>
              <a:t>12</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PT"/>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Click to edit Master subtitle style</a:t>
            </a:r>
          </a:p>
        </p:txBody>
      </p:sp>
      <p:sp>
        <p:nvSpPr>
          <p:cNvPr id="4" name="Date Placeholder 3"/>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p>
        </p:txBody>
      </p:sp>
      <p:sp>
        <p:nvSpPr>
          <p:cNvPr id="3" name="Vertical Text Placeholder 2"/>
          <p:cNvSpPr>
            <a:spLocks noGrp="1"/>
          </p:cNvSpPr>
          <p:nvPr>
            <p:ph type="body" orient="vert" idx="1"/>
          </p:nvPr>
        </p:nvSpPr>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4" name="Date Placeholder 3"/>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4" name="Date Placeholder 3"/>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p>
        </p:txBody>
      </p:sp>
      <p:sp>
        <p:nvSpPr>
          <p:cNvPr id="3" name="Content Placeholder 2"/>
          <p:cNvSpPr>
            <a:spLocks noGrp="1"/>
          </p:cNvSpPr>
          <p:nvPr>
            <p:ph idx="1"/>
          </p:nvPr>
        </p:nvSpPr>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4" name="Date Placeholder 3"/>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PT"/>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Click to edit Master text styles</a:t>
            </a:r>
          </a:p>
        </p:txBody>
      </p:sp>
      <p:sp>
        <p:nvSpPr>
          <p:cNvPr id="4" name="Date Placeholder 3"/>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5" name="Date Placeholder 4"/>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7" name="Date Placeholder 6"/>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p>
        </p:txBody>
      </p:sp>
      <p:sp>
        <p:nvSpPr>
          <p:cNvPr id="3" name="Date Placeholder 2"/>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PT"/>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PT"/>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1B415AA9-34D8-CD41-B5FB-2BCE2E8BC8A5}" type="datetimeFigureOut">
              <a:rPr lang="pt-PT" smtClean="0"/>
              <a:pPr/>
              <a:t>18/10/2018</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B3487C0D-5735-0248-9668-625BA53D829F}" type="slidenum">
              <a:rPr lang="pt-PT" smtClean="0"/>
              <a:pPr/>
              <a:t>‹nr.›</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15AA9-34D8-CD41-B5FB-2BCE2E8BC8A5}" type="datetimeFigureOut">
              <a:rPr lang="pt-PT" smtClean="0"/>
              <a:pPr/>
              <a:t>18/10/2018</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87C0D-5735-0248-9668-625BA53D829F}" type="slidenum">
              <a:rPr lang="pt-PT" smtClean="0"/>
              <a:pPr/>
              <a:t>‹nr.›</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t-P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Peer Evaluation</a:t>
            </a:r>
            <a:r>
              <a:rPr lang="pt-PT" dirty="0"/>
              <a:t/>
            </a:r>
            <a:br>
              <a:rPr lang="pt-PT" dirty="0"/>
            </a:br>
            <a:r>
              <a:rPr lang="en-GB" b="1" dirty="0"/>
              <a:t>Latvian Health Inspectorate </a:t>
            </a:r>
            <a:endParaRPr lang="pt-PT" dirty="0"/>
          </a:p>
        </p:txBody>
      </p:sp>
      <p:sp>
        <p:nvSpPr>
          <p:cNvPr id="3" name="Subtitle 2"/>
          <p:cNvSpPr>
            <a:spLocks noGrp="1"/>
          </p:cNvSpPr>
          <p:nvPr>
            <p:ph type="subTitle" idx="1"/>
          </p:nvPr>
        </p:nvSpPr>
        <p:spPr>
          <a:xfrm>
            <a:off x="209737" y="3886199"/>
            <a:ext cx="8875647" cy="2760785"/>
          </a:xfrm>
        </p:spPr>
        <p:txBody>
          <a:bodyPr>
            <a:normAutofit fontScale="85000" lnSpcReduction="20000"/>
          </a:bodyPr>
          <a:lstStyle/>
          <a:p>
            <a:endParaRPr lang="pt-PT" dirty="0"/>
          </a:p>
          <a:p>
            <a:r>
              <a:rPr lang="pt-PT" dirty="0"/>
              <a:t>Overview : </a:t>
            </a:r>
          </a:p>
          <a:p>
            <a:r>
              <a:rPr lang="pt-PT" dirty="0"/>
              <a:t>Presentation to EPSO Conference </a:t>
            </a:r>
          </a:p>
          <a:p>
            <a:r>
              <a:rPr lang="pt-PT" dirty="0"/>
              <a:t>Bulgaria Oct 2018</a:t>
            </a:r>
          </a:p>
          <a:p>
            <a:endParaRPr lang="pt-PT" sz="2400" dirty="0"/>
          </a:p>
          <a:p>
            <a:pPr lvl="1" algn="r"/>
            <a:r>
              <a:rPr lang="en-GB" dirty="0"/>
              <a:t>Álvaro Moreira Silva, MD, PhD</a:t>
            </a:r>
            <a:endParaRPr lang="pt-PT" sz="2400" dirty="0"/>
          </a:p>
          <a:p>
            <a:pPr lvl="1" algn="r"/>
            <a:r>
              <a:rPr lang="pt-PT" dirty="0"/>
              <a:t>Andrew Terris</a:t>
            </a:r>
          </a:p>
        </p:txBody>
      </p:sp>
      <p:pic>
        <p:nvPicPr>
          <p:cNvPr id="4" name="Afbeelding 49"/>
          <p:cNvPicPr/>
          <p:nvPr/>
        </p:nvPicPr>
        <p:blipFill>
          <a:blip r:embed="rId2">
            <a:extLst>
              <a:ext uri="{28A0092B-C50C-407E-A947-70E740481C1C}">
                <a14:useLocalDpi xmlns:a14="http://schemas.microsoft.com/office/drawing/2010/main" val="0"/>
              </a:ext>
            </a:extLst>
          </a:blip>
          <a:srcRect/>
          <a:stretch>
            <a:fillRect/>
          </a:stretch>
        </p:blipFill>
        <p:spPr bwMode="auto">
          <a:xfrm>
            <a:off x="1441512" y="361177"/>
            <a:ext cx="5760720" cy="834390"/>
          </a:xfrm>
          <a:prstGeom prst="rect">
            <a:avLst/>
          </a:prstGeom>
          <a:noFill/>
          <a:ln>
            <a:noFill/>
          </a:ln>
        </p:spPr>
      </p:pic>
      <p:pic>
        <p:nvPicPr>
          <p:cNvPr id="6" name="Afbeelding 7">
            <a:extLst>
              <a:ext uri="{FF2B5EF4-FFF2-40B4-BE49-F238E27FC236}">
                <a16:creationId xmlns="" xmlns:a16="http://schemas.microsoft.com/office/drawing/2014/main" id="{D70C6CFC-C47E-4EB4-86B0-BE90673CA3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49086" y="1218984"/>
            <a:ext cx="2674525" cy="36628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330" y="274638"/>
            <a:ext cx="8523670" cy="1143000"/>
          </a:xfrm>
        </p:spPr>
        <p:txBody>
          <a:bodyPr>
            <a:normAutofit/>
          </a:bodyPr>
          <a:lstStyle/>
          <a:p>
            <a:r>
              <a:rPr lang="pt-PT" sz="3200" b="1" dirty="0">
                <a:solidFill>
                  <a:srgbClr val="3366FF"/>
                </a:solidFill>
              </a:rPr>
              <a:t>Some </a:t>
            </a:r>
            <a:r>
              <a:rPr lang="pt-PT" sz="3200" b="1" dirty="0" err="1">
                <a:solidFill>
                  <a:srgbClr val="3366FF"/>
                </a:solidFill>
              </a:rPr>
              <a:t>overall</a:t>
            </a:r>
            <a:r>
              <a:rPr lang="pt-PT" sz="3200" b="1" dirty="0">
                <a:solidFill>
                  <a:srgbClr val="3366FF"/>
                </a:solidFill>
              </a:rPr>
              <a:t> </a:t>
            </a:r>
            <a:r>
              <a:rPr lang="pt-PT" sz="3200" b="1" dirty="0" err="1">
                <a:solidFill>
                  <a:srgbClr val="3366FF"/>
                </a:solidFill>
              </a:rPr>
              <a:t>remarks</a:t>
            </a:r>
            <a:r>
              <a:rPr lang="pt-PT" sz="3200" b="1" dirty="0">
                <a:solidFill>
                  <a:srgbClr val="3366FF"/>
                </a:solidFill>
              </a:rPr>
              <a:t>: </a:t>
            </a:r>
            <a:r>
              <a:rPr lang="en-GB" sz="3200" b="1" dirty="0">
                <a:solidFill>
                  <a:srgbClr val="3366FF"/>
                </a:solidFill>
              </a:rPr>
              <a:t>Complaints and MRF cases </a:t>
            </a:r>
            <a:endParaRPr lang="pt-PT" sz="3200" dirty="0">
              <a:solidFill>
                <a:srgbClr val="3366FF"/>
              </a:solidFill>
            </a:endParaRPr>
          </a:p>
        </p:txBody>
      </p:sp>
      <p:sp>
        <p:nvSpPr>
          <p:cNvPr id="3" name="Content Placeholder 2"/>
          <p:cNvSpPr>
            <a:spLocks noGrp="1"/>
          </p:cNvSpPr>
          <p:nvPr>
            <p:ph idx="1"/>
          </p:nvPr>
        </p:nvSpPr>
        <p:spPr>
          <a:xfrm>
            <a:off x="163130" y="1934056"/>
            <a:ext cx="8523670" cy="5673979"/>
          </a:xfrm>
        </p:spPr>
        <p:txBody>
          <a:bodyPr>
            <a:normAutofit/>
          </a:bodyPr>
          <a:lstStyle/>
          <a:p>
            <a:pPr algn="just"/>
            <a:r>
              <a:rPr lang="en-GB" sz="2000" dirty="0"/>
              <a:t>There is a clear and direct pathway from complaint to litigation and application for payment from the MRF.  There are few gates in the process that could allow for an outcome that the patient/complainant may regard as justice binary (yes-no) decision for payment.  </a:t>
            </a:r>
            <a:endParaRPr lang="pt-PT" sz="2000" dirty="0"/>
          </a:p>
          <a:p>
            <a:pPr algn="just"/>
            <a:r>
              <a:rPr lang="en-GB" sz="2000" dirty="0"/>
              <a:t> </a:t>
            </a:r>
          </a:p>
          <a:p>
            <a:pPr algn="just"/>
            <a:r>
              <a:rPr lang="en-GB" sz="2000" dirty="0"/>
              <a:t>The current process of the MRF has the unintended consequence of long-term litigation and work without taking steps earlier in the process to resolve the issue via other means (e.g. mediation) or, post the process, to address any systemic issues at source and address the cause rather than the symptom.  </a:t>
            </a:r>
            <a:endParaRPr lang="pt-PT" sz="2000" dirty="0"/>
          </a:p>
          <a:p>
            <a:pPr algn="just"/>
            <a:endParaRPr lang="pt-PT"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6462"/>
          </a:xfrm>
        </p:spPr>
        <p:txBody>
          <a:bodyPr/>
          <a:lstStyle/>
          <a:p>
            <a:r>
              <a:rPr lang="pt-PT" b="1" dirty="0" err="1">
                <a:solidFill>
                  <a:srgbClr val="3366FF"/>
                </a:solidFill>
              </a:rPr>
              <a:t>Recommendations</a:t>
            </a:r>
            <a:endParaRPr lang="pt-PT" b="1" dirty="0">
              <a:solidFill>
                <a:srgbClr val="3366FF"/>
              </a:solidFill>
            </a:endParaRPr>
          </a:p>
        </p:txBody>
      </p:sp>
      <p:sp>
        <p:nvSpPr>
          <p:cNvPr id="3" name="Content Placeholder 2"/>
          <p:cNvSpPr>
            <a:spLocks noGrp="1"/>
          </p:cNvSpPr>
          <p:nvPr>
            <p:ph idx="1"/>
          </p:nvPr>
        </p:nvSpPr>
        <p:spPr>
          <a:xfrm>
            <a:off x="270768" y="1600200"/>
            <a:ext cx="8686800" cy="4525963"/>
          </a:xfrm>
        </p:spPr>
        <p:txBody>
          <a:bodyPr>
            <a:normAutofit fontScale="62500" lnSpcReduction="20000"/>
          </a:bodyPr>
          <a:lstStyle/>
          <a:p>
            <a:pPr lvl="0" algn="just"/>
            <a:r>
              <a:rPr lang="en-GB" dirty="0"/>
              <a:t>Re-position the HI as more independent, transparent and accountable entity. </a:t>
            </a:r>
            <a:endParaRPr lang="pt-PT" dirty="0"/>
          </a:p>
          <a:p>
            <a:pPr algn="just"/>
            <a:endParaRPr lang="en-GB" dirty="0"/>
          </a:p>
          <a:p>
            <a:pPr algn="just"/>
            <a:r>
              <a:rPr lang="en-GB" dirty="0"/>
              <a:t>Move to more of a learning culture (including thematic review of common and systemic problems).</a:t>
            </a:r>
            <a:r>
              <a:rPr lang="pt-PT" dirty="0"/>
              <a:t> </a:t>
            </a:r>
          </a:p>
          <a:p>
            <a:pPr lvl="0" algn="just"/>
            <a:endParaRPr lang="en-GB" dirty="0"/>
          </a:p>
          <a:p>
            <a:pPr lvl="0" algn="just"/>
            <a:r>
              <a:rPr lang="en-GB" dirty="0"/>
              <a:t>Empower the staff (including continuous education and  training and fostering an integrated culture).</a:t>
            </a:r>
            <a:endParaRPr lang="pt-PT" dirty="0"/>
          </a:p>
          <a:p>
            <a:pPr lvl="0" algn="just"/>
            <a:endParaRPr lang="en-GB" dirty="0"/>
          </a:p>
          <a:p>
            <a:pPr lvl="0" algn="just"/>
            <a:r>
              <a:rPr lang="en-GB" dirty="0"/>
              <a:t>Improve the image of the HI with the stakeholders and consider re-branding the organisation.</a:t>
            </a:r>
            <a:endParaRPr lang="pt-PT" dirty="0"/>
          </a:p>
          <a:p>
            <a:pPr lvl="0" algn="just"/>
            <a:endParaRPr lang="en-GB" dirty="0"/>
          </a:p>
          <a:p>
            <a:pPr lvl="0" algn="just"/>
            <a:r>
              <a:rPr lang="en-GB" dirty="0"/>
              <a:t>Focus on improving the quality and safety of healthcare.</a:t>
            </a:r>
            <a:endParaRPr lang="pt-PT" dirty="0"/>
          </a:p>
          <a:p>
            <a:pPr algn="just"/>
            <a:endParaRPr lang="en-GB" dirty="0"/>
          </a:p>
          <a:p>
            <a:pPr algn="just"/>
            <a:r>
              <a:rPr lang="en-GB" dirty="0"/>
              <a:t>Move from compliance to more co-operative methods of inspection, to be a trusted partner for stakeholders</a:t>
            </a:r>
            <a:r>
              <a:rPr lang="pt-PT"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462"/>
            <a:ext cx="8229600" cy="657433"/>
          </a:xfrm>
        </p:spPr>
        <p:txBody>
          <a:bodyPr>
            <a:normAutofit fontScale="90000"/>
          </a:bodyPr>
          <a:lstStyle/>
          <a:p>
            <a:r>
              <a:rPr lang="en-GB" sz="3556" b="1" dirty="0">
                <a:solidFill>
                  <a:srgbClr val="3366FF"/>
                </a:solidFill>
              </a:rPr>
              <a:t>Recommendations</a:t>
            </a:r>
            <a:r>
              <a:rPr lang="pt-PT" dirty="0"/>
              <a:t> </a:t>
            </a:r>
          </a:p>
        </p:txBody>
      </p:sp>
      <p:sp>
        <p:nvSpPr>
          <p:cNvPr id="3" name="Content Placeholder 2"/>
          <p:cNvSpPr>
            <a:spLocks noGrp="1"/>
          </p:cNvSpPr>
          <p:nvPr>
            <p:ph idx="1"/>
          </p:nvPr>
        </p:nvSpPr>
        <p:spPr>
          <a:xfrm>
            <a:off x="163129" y="761724"/>
            <a:ext cx="8739089" cy="5219594"/>
          </a:xfrm>
        </p:spPr>
        <p:txBody>
          <a:bodyPr>
            <a:noAutofit/>
          </a:bodyPr>
          <a:lstStyle/>
          <a:p>
            <a:pPr lvl="0" algn="just"/>
            <a:r>
              <a:rPr lang="en-GB" sz="2000" dirty="0"/>
              <a:t>Introduce self-assessment as part of the review framework.</a:t>
            </a:r>
            <a:endParaRPr lang="pt-PT" sz="2000" dirty="0"/>
          </a:p>
          <a:p>
            <a:pPr lvl="0" algn="just"/>
            <a:endParaRPr lang="en-GB" sz="2000" dirty="0"/>
          </a:p>
          <a:p>
            <a:pPr lvl="0" algn="just"/>
            <a:r>
              <a:rPr lang="en-GB" sz="2000" dirty="0"/>
              <a:t>Introduce risk-based profiling and use indicators for prioritisation of inspections.</a:t>
            </a:r>
            <a:endParaRPr lang="pt-PT" sz="2000" dirty="0"/>
          </a:p>
          <a:p>
            <a:pPr lvl="0" algn="just"/>
            <a:endParaRPr lang="en-GB" sz="2000" dirty="0"/>
          </a:p>
          <a:p>
            <a:pPr lvl="0" algn="just"/>
            <a:r>
              <a:rPr lang="en-GB" sz="2000" dirty="0"/>
              <a:t>Redesign the complaints procedure e.g. triage, categorisation and a mediation step; use complaints as a tool for learning. Improve engagement with health institutions and groups.</a:t>
            </a:r>
            <a:endParaRPr lang="pt-PT" sz="2000" dirty="0"/>
          </a:p>
          <a:p>
            <a:pPr lvl="0" algn="just"/>
            <a:endParaRPr lang="en-GB" sz="2000" dirty="0"/>
          </a:p>
          <a:p>
            <a:pPr lvl="0" algn="just"/>
            <a:r>
              <a:rPr lang="en-GB" sz="2000" dirty="0"/>
              <a:t>Externalise the MRF function from the Inspectorate.</a:t>
            </a:r>
            <a:endParaRPr lang="pt-PT" sz="2000" dirty="0"/>
          </a:p>
          <a:p>
            <a:pPr lvl="0" algn="just"/>
            <a:endParaRPr lang="en-GB" sz="2000" dirty="0"/>
          </a:p>
          <a:p>
            <a:pPr lvl="0" algn="just"/>
            <a:r>
              <a:rPr lang="en-GB" sz="2000" dirty="0"/>
              <a:t>Separate the (expert) function of determining if an MRF case should receive a pay-out from the assessment of the amount to be paid-out. Include creating a schedule of payment amounts or ranges (table of compensation) based on problem and severity (i.e. remove the subjectivity).</a:t>
            </a:r>
            <a:endParaRPr lang="pt-PT" sz="2000" dirty="0"/>
          </a:p>
          <a:p>
            <a:pPr lvl="0" algn="just"/>
            <a:endParaRPr lang="en-GB" sz="2000" dirty="0"/>
          </a:p>
          <a:p>
            <a:pPr lvl="0" algn="just"/>
            <a:r>
              <a:rPr lang="en-GB" sz="2000" dirty="0"/>
              <a:t>Separate the expertise functions of Pharmacy from the HI.</a:t>
            </a:r>
            <a:endParaRPr lang="pt-PT" sz="2000" dirty="0"/>
          </a:p>
          <a:p>
            <a:pPr algn="just"/>
            <a:endParaRPr lang="pt-PT"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462"/>
            <a:ext cx="8229600" cy="657433"/>
          </a:xfrm>
        </p:spPr>
        <p:txBody>
          <a:bodyPr>
            <a:normAutofit fontScale="90000"/>
          </a:bodyPr>
          <a:lstStyle/>
          <a:p>
            <a:r>
              <a:rPr lang="en-GB" sz="3556" b="1" i="1" dirty="0">
                <a:solidFill>
                  <a:srgbClr val="3366FF"/>
                </a:solidFill>
              </a:rPr>
              <a:t>Next Steps…</a:t>
            </a:r>
            <a:r>
              <a:rPr lang="pt-PT" dirty="0"/>
              <a:t> </a:t>
            </a:r>
          </a:p>
        </p:txBody>
      </p:sp>
      <p:pic>
        <p:nvPicPr>
          <p:cNvPr id="3" name="Tijdelijke aanduiding voor inhoud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5400000">
            <a:off x="1554691" y="1600200"/>
            <a:ext cx="6034617" cy="4525963"/>
          </a:xfrm>
        </p:spPr>
      </p:pic>
    </p:spTree>
    <p:extLst>
      <p:ext uri="{BB962C8B-B14F-4D97-AF65-F5344CB8AC3E}">
        <p14:creationId xmlns:p14="http://schemas.microsoft.com/office/powerpoint/2010/main" val="393569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781" y="1060230"/>
            <a:ext cx="8797349" cy="5231246"/>
          </a:xfrm>
        </p:spPr>
        <p:txBody>
          <a:bodyPr>
            <a:normAutofit fontScale="77500" lnSpcReduction="20000"/>
          </a:bodyPr>
          <a:lstStyle/>
          <a:p>
            <a:r>
              <a:rPr lang="en-GB" dirty="0"/>
              <a:t>Commissioned by Foundation </a:t>
            </a:r>
            <a:r>
              <a:rPr lang="en-GB" dirty="0" err="1"/>
              <a:t>Eurinspect</a:t>
            </a:r>
            <a:r>
              <a:rPr lang="en-GB" dirty="0"/>
              <a:t> </a:t>
            </a:r>
          </a:p>
          <a:p>
            <a:r>
              <a:rPr lang="en-GB" dirty="0"/>
              <a:t>European Social Fund operational programme “Development and Employment” on the subject of expert services in the area of healthcare quality and patient safety.  contract in 31 May 2018. </a:t>
            </a:r>
          </a:p>
          <a:p>
            <a:r>
              <a:rPr lang="en-GB" dirty="0"/>
              <a:t>Scope : expert services in the area of</a:t>
            </a:r>
          </a:p>
          <a:p>
            <a:pPr lvl="1"/>
            <a:r>
              <a:rPr lang="en-GB" dirty="0"/>
              <a:t> medical institution supervision;</a:t>
            </a:r>
          </a:p>
          <a:p>
            <a:pPr lvl="1"/>
            <a:r>
              <a:rPr lang="en-GB" dirty="0"/>
              <a:t> patient complaint analysis, and </a:t>
            </a:r>
          </a:p>
          <a:p>
            <a:pPr lvl="1"/>
            <a:r>
              <a:rPr lang="en-GB" dirty="0"/>
              <a:t>Medical Risk Fund.</a:t>
            </a:r>
          </a:p>
          <a:p>
            <a:endParaRPr lang="en-GB" dirty="0"/>
          </a:p>
          <a:p>
            <a:r>
              <a:rPr lang="en-GB" i="1" dirty="0"/>
              <a:t>“to develop the knowledge and skills of the employees of the institution under the authority of the Health inspection and the Ministry of Health in the area of institutional supervision and patient complaint consideration and also to develop the activity of the Medical Risk Fund.”</a:t>
            </a:r>
            <a:endParaRPr lang="en-GB" dirty="0"/>
          </a:p>
          <a:p>
            <a:endParaRPr lang="pt-PT" dirty="0"/>
          </a:p>
        </p:txBody>
      </p:sp>
      <p:sp>
        <p:nvSpPr>
          <p:cNvPr id="6" name="Title 1">
            <a:extLst>
              <a:ext uri="{FF2B5EF4-FFF2-40B4-BE49-F238E27FC236}">
                <a16:creationId xmlns="" xmlns:a16="http://schemas.microsoft.com/office/drawing/2014/main" id="{7DAE52FB-1FB8-4D62-8CC1-7066B30EC9DD}"/>
              </a:ext>
            </a:extLst>
          </p:cNvPr>
          <p:cNvSpPr>
            <a:spLocks noGrp="1"/>
          </p:cNvSpPr>
          <p:nvPr>
            <p:ph type="title"/>
          </p:nvPr>
        </p:nvSpPr>
        <p:spPr>
          <a:xfrm>
            <a:off x="457200" y="153933"/>
            <a:ext cx="8229600" cy="493768"/>
          </a:xfrm>
        </p:spPr>
        <p:txBody>
          <a:bodyPr>
            <a:normAutofit fontScale="90000"/>
          </a:bodyPr>
          <a:lstStyle/>
          <a:p>
            <a:r>
              <a:rPr lang="en-GB" b="1" i="1" dirty="0">
                <a:solidFill>
                  <a:srgbClr val="3366FF"/>
                </a:solidFill>
              </a:rPr>
              <a:t>The Scope</a:t>
            </a:r>
            <a:endParaRPr lang="pt-PT" b="1" i="1" dirty="0">
              <a:solidFill>
                <a:srgbClr val="3366FF"/>
              </a:solidFill>
            </a:endParaRPr>
          </a:p>
        </p:txBody>
      </p:sp>
    </p:spTree>
    <p:extLst>
      <p:ext uri="{BB962C8B-B14F-4D97-AF65-F5344CB8AC3E}">
        <p14:creationId xmlns:p14="http://schemas.microsoft.com/office/powerpoint/2010/main" val="203885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781" y="1060230"/>
            <a:ext cx="8797349" cy="5231246"/>
          </a:xfrm>
        </p:spPr>
        <p:txBody>
          <a:bodyPr>
            <a:normAutofit/>
          </a:bodyPr>
          <a:lstStyle/>
          <a:p>
            <a:pPr lvl="1"/>
            <a:r>
              <a:rPr lang="en-GB" b="1" dirty="0"/>
              <a:t>Alvaro Moreira da Silva- </a:t>
            </a:r>
            <a:r>
              <a:rPr lang="en-GB" dirty="0"/>
              <a:t>Portugal</a:t>
            </a:r>
          </a:p>
          <a:p>
            <a:pPr lvl="1"/>
            <a:r>
              <a:rPr lang="en-GB" b="1" dirty="0"/>
              <a:t>Andrew Terris </a:t>
            </a:r>
            <a:r>
              <a:rPr lang="en-GB" dirty="0"/>
              <a:t>– New Zealand- Spain</a:t>
            </a:r>
          </a:p>
          <a:p>
            <a:pPr lvl="1"/>
            <a:r>
              <a:rPr lang="en-GB" b="1" dirty="0"/>
              <a:t>Anette Lykke Petri- </a:t>
            </a:r>
            <a:r>
              <a:rPr lang="en-GB" dirty="0"/>
              <a:t>Denmark </a:t>
            </a:r>
          </a:p>
          <a:p>
            <a:pPr lvl="1"/>
            <a:r>
              <a:rPr lang="en-GB" b="1" dirty="0" err="1"/>
              <a:t>Jooske</a:t>
            </a:r>
            <a:r>
              <a:rPr lang="en-GB" b="1" dirty="0"/>
              <a:t> Vos </a:t>
            </a:r>
            <a:r>
              <a:rPr lang="en-GB" dirty="0"/>
              <a:t>– </a:t>
            </a:r>
            <a:r>
              <a:rPr lang="en-GB" dirty="0" err="1"/>
              <a:t>Eurinspect</a:t>
            </a:r>
            <a:r>
              <a:rPr lang="en-GB" dirty="0"/>
              <a:t>/ EPSO- The Netherlands</a:t>
            </a:r>
            <a:endParaRPr lang="nl-NL" dirty="0"/>
          </a:p>
          <a:p>
            <a:pPr lvl="1"/>
            <a:r>
              <a:rPr lang="en-GB" b="1" dirty="0"/>
              <a:t>Klas </a:t>
            </a:r>
            <a:r>
              <a:rPr lang="en-GB" b="1" dirty="0" smtClean="0"/>
              <a:t>Öberg</a:t>
            </a:r>
            <a:r>
              <a:rPr lang="en-GB" dirty="0" smtClean="0"/>
              <a:t>- Sweden</a:t>
            </a:r>
            <a:endParaRPr lang="en-GB" dirty="0"/>
          </a:p>
          <a:p>
            <a:pPr lvl="1"/>
            <a:r>
              <a:rPr lang="en-GB" b="1" dirty="0"/>
              <a:t>Mari Amos</a:t>
            </a:r>
            <a:r>
              <a:rPr lang="en-GB" dirty="0"/>
              <a:t> – Estonia</a:t>
            </a:r>
            <a:endParaRPr lang="en-GB" b="1" dirty="0"/>
          </a:p>
          <a:p>
            <a:pPr lvl="1"/>
            <a:r>
              <a:rPr lang="en-GB" b="1" dirty="0"/>
              <a:t>Mari Murel </a:t>
            </a:r>
            <a:r>
              <a:rPr lang="en-GB" dirty="0" err="1"/>
              <a:t>Eurinspect</a:t>
            </a:r>
            <a:r>
              <a:rPr lang="en-GB" dirty="0"/>
              <a:t> / EPSO - The Netherlands</a:t>
            </a:r>
          </a:p>
          <a:p>
            <a:endParaRPr lang="pt-PT" dirty="0"/>
          </a:p>
          <a:p>
            <a:endParaRPr lang="pt-PT" dirty="0"/>
          </a:p>
        </p:txBody>
      </p:sp>
      <p:sp>
        <p:nvSpPr>
          <p:cNvPr id="6" name="Title 1">
            <a:extLst>
              <a:ext uri="{FF2B5EF4-FFF2-40B4-BE49-F238E27FC236}">
                <a16:creationId xmlns="" xmlns:a16="http://schemas.microsoft.com/office/drawing/2014/main" id="{0DDA3E19-B7D4-4BDE-A607-B5FB334845BA}"/>
              </a:ext>
            </a:extLst>
          </p:cNvPr>
          <p:cNvSpPr>
            <a:spLocks noGrp="1"/>
          </p:cNvSpPr>
          <p:nvPr>
            <p:ph type="title"/>
          </p:nvPr>
        </p:nvSpPr>
        <p:spPr>
          <a:xfrm>
            <a:off x="457200" y="153933"/>
            <a:ext cx="8229600" cy="493768"/>
          </a:xfrm>
        </p:spPr>
        <p:txBody>
          <a:bodyPr>
            <a:normAutofit fontScale="90000"/>
          </a:bodyPr>
          <a:lstStyle/>
          <a:p>
            <a:r>
              <a:rPr lang="en-GB" b="1" i="1" dirty="0">
                <a:solidFill>
                  <a:srgbClr val="3366FF"/>
                </a:solidFill>
              </a:rPr>
              <a:t>The Team</a:t>
            </a:r>
            <a:endParaRPr lang="pt-PT" b="1" i="1" dirty="0">
              <a:solidFill>
                <a:srgbClr val="3366FF"/>
              </a:solidFill>
            </a:endParaRPr>
          </a:p>
        </p:txBody>
      </p:sp>
    </p:spTree>
    <p:extLst>
      <p:ext uri="{BB962C8B-B14F-4D97-AF65-F5344CB8AC3E}">
        <p14:creationId xmlns:p14="http://schemas.microsoft.com/office/powerpoint/2010/main" val="1149085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781" y="1060230"/>
            <a:ext cx="8797349" cy="5231246"/>
          </a:xfrm>
        </p:spPr>
        <p:txBody>
          <a:bodyPr>
            <a:normAutofit/>
          </a:bodyPr>
          <a:lstStyle/>
          <a:p>
            <a:r>
              <a:rPr lang="pt-PT" dirty="0"/>
              <a:t>Background reading and research</a:t>
            </a:r>
          </a:p>
          <a:p>
            <a:r>
              <a:rPr lang="pt-PT" dirty="0"/>
              <a:t>Interviews</a:t>
            </a:r>
          </a:p>
          <a:p>
            <a:r>
              <a:rPr lang="pt-PT" dirty="0"/>
              <a:t>One of the dimensions included use of the EPSO modified  </a:t>
            </a:r>
            <a:r>
              <a:rPr lang="en-GB" dirty="0"/>
              <a:t>(</a:t>
            </a:r>
            <a:r>
              <a:rPr lang="en-GB" dirty="0" err="1"/>
              <a:t>ISQua</a:t>
            </a:r>
            <a:r>
              <a:rPr lang="en-GB" dirty="0"/>
              <a:t>) and ISO/IEC standard 17020:19987</a:t>
            </a:r>
          </a:p>
          <a:p>
            <a:r>
              <a:rPr lang="en-GB" dirty="0"/>
              <a:t>Looked at themes that emerged</a:t>
            </a:r>
          </a:p>
          <a:p>
            <a:r>
              <a:rPr lang="en-GB" dirty="0"/>
              <a:t>Present back in report</a:t>
            </a:r>
          </a:p>
          <a:p>
            <a:r>
              <a:rPr lang="pt-PT" dirty="0"/>
              <a:t>Training session –multiple stakeholders in group session</a:t>
            </a:r>
            <a:endParaRPr lang="en-GB" dirty="0"/>
          </a:p>
          <a:p>
            <a:endParaRPr lang="pt-PT" dirty="0"/>
          </a:p>
          <a:p>
            <a:endParaRPr lang="pt-PT" dirty="0"/>
          </a:p>
        </p:txBody>
      </p:sp>
      <p:sp>
        <p:nvSpPr>
          <p:cNvPr id="6" name="Title 1">
            <a:extLst>
              <a:ext uri="{FF2B5EF4-FFF2-40B4-BE49-F238E27FC236}">
                <a16:creationId xmlns="" xmlns:a16="http://schemas.microsoft.com/office/drawing/2014/main" id="{CE31F3CE-5DF6-4A17-943F-2F2C5154F03A}"/>
              </a:ext>
            </a:extLst>
          </p:cNvPr>
          <p:cNvSpPr txBox="1">
            <a:spLocks/>
          </p:cNvSpPr>
          <p:nvPr/>
        </p:nvSpPr>
        <p:spPr>
          <a:xfrm>
            <a:off x="457200" y="235994"/>
            <a:ext cx="8229600" cy="49376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b="1" i="1" dirty="0">
                <a:solidFill>
                  <a:srgbClr val="3366FF"/>
                </a:solidFill>
              </a:rPr>
              <a:t>Approach</a:t>
            </a:r>
            <a:endParaRPr lang="pt-PT" sz="4000" b="1" i="1" dirty="0">
              <a:solidFill>
                <a:srgbClr val="3366FF"/>
              </a:solidFill>
            </a:endParaRPr>
          </a:p>
        </p:txBody>
      </p:sp>
    </p:spTree>
    <p:extLst>
      <p:ext uri="{BB962C8B-B14F-4D97-AF65-F5344CB8AC3E}">
        <p14:creationId xmlns:p14="http://schemas.microsoft.com/office/powerpoint/2010/main" val="2883059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933"/>
            <a:ext cx="8229600" cy="493768"/>
          </a:xfrm>
        </p:spPr>
        <p:txBody>
          <a:bodyPr>
            <a:normAutofit fontScale="90000"/>
          </a:bodyPr>
          <a:lstStyle/>
          <a:p>
            <a:r>
              <a:rPr lang="en-GB" b="1" i="1" dirty="0">
                <a:solidFill>
                  <a:srgbClr val="3366FF"/>
                </a:solidFill>
              </a:rPr>
              <a:t>The issues and findings </a:t>
            </a:r>
            <a:endParaRPr lang="pt-PT" b="1" i="1" dirty="0">
              <a:solidFill>
                <a:srgbClr val="3366FF"/>
              </a:solidFill>
            </a:endParaRPr>
          </a:p>
        </p:txBody>
      </p:sp>
      <p:sp>
        <p:nvSpPr>
          <p:cNvPr id="3" name="Content Placeholder 2"/>
          <p:cNvSpPr>
            <a:spLocks noGrp="1"/>
          </p:cNvSpPr>
          <p:nvPr>
            <p:ph idx="1"/>
          </p:nvPr>
        </p:nvSpPr>
        <p:spPr>
          <a:xfrm>
            <a:off x="174781" y="1060230"/>
            <a:ext cx="8797349" cy="5797770"/>
          </a:xfrm>
        </p:spPr>
        <p:txBody>
          <a:bodyPr>
            <a:normAutofit fontScale="47500" lnSpcReduction="20000"/>
          </a:bodyPr>
          <a:lstStyle/>
          <a:p>
            <a:r>
              <a:rPr lang="en-GB" sz="4211" b="1" i="1" dirty="0"/>
              <a:t>Improvement of patient safety outcomes </a:t>
            </a:r>
            <a:endParaRPr lang="pt-PT" sz="4211" dirty="0"/>
          </a:p>
          <a:p>
            <a:pPr lvl="0">
              <a:buNone/>
            </a:pPr>
            <a:r>
              <a:rPr lang="en-GB" dirty="0"/>
              <a:t>	</a:t>
            </a:r>
            <a:r>
              <a:rPr lang="en-GB" sz="3789" dirty="0"/>
              <a:t>The HI  has an important role to play on improvement of outcomes of patient safety and quality of care.</a:t>
            </a:r>
            <a:endParaRPr lang="pt-PT" sz="3789" dirty="0"/>
          </a:p>
          <a:p>
            <a:pPr>
              <a:buNone/>
            </a:pPr>
            <a:endParaRPr lang="pt-PT" dirty="0"/>
          </a:p>
          <a:p>
            <a:r>
              <a:rPr lang="en-GB" sz="4211" b="1" i="1" dirty="0"/>
              <a:t>Independent and Transparent Judgements </a:t>
            </a:r>
            <a:endParaRPr lang="pt-PT" sz="4211" dirty="0"/>
          </a:p>
          <a:p>
            <a:pPr lvl="0">
              <a:buNone/>
            </a:pPr>
            <a:r>
              <a:rPr lang="en-GB" dirty="0"/>
              <a:t>	</a:t>
            </a:r>
            <a:r>
              <a:rPr lang="en-GB" sz="3789" dirty="0"/>
              <a:t>independent and transparent are key factor</a:t>
            </a:r>
            <a:r>
              <a:rPr lang="en-GB" dirty="0"/>
              <a:t>s;</a:t>
            </a:r>
            <a:endParaRPr lang="pt-PT" dirty="0"/>
          </a:p>
          <a:p>
            <a:pPr>
              <a:buNone/>
            </a:pPr>
            <a:r>
              <a:rPr lang="en-GB" dirty="0"/>
              <a:t> </a:t>
            </a:r>
            <a:endParaRPr lang="pt-PT" dirty="0"/>
          </a:p>
          <a:p>
            <a:r>
              <a:rPr lang="en-GB" sz="4211" b="1" i="1" dirty="0"/>
              <a:t>Including the Stakeholders </a:t>
            </a:r>
            <a:endParaRPr lang="pt-PT" sz="4211" dirty="0"/>
          </a:p>
          <a:p>
            <a:pPr lvl="0">
              <a:buNone/>
            </a:pPr>
            <a:r>
              <a:rPr lang="en-GB" dirty="0"/>
              <a:t>	</a:t>
            </a:r>
            <a:r>
              <a:rPr lang="en-GB" sz="3789" dirty="0"/>
              <a:t>the need to involve of stakeholders including patients and professionals; </a:t>
            </a:r>
            <a:r>
              <a:rPr lang="pt-PT" sz="3789" dirty="0"/>
              <a:t>m</a:t>
            </a:r>
            <a:r>
              <a:rPr lang="en-GB" sz="3789" dirty="0" err="1"/>
              <a:t>ediation</a:t>
            </a:r>
            <a:r>
              <a:rPr lang="en-GB" sz="3789" dirty="0"/>
              <a:t> and involvement of stakeholders could help to find solutions to help patients settling their claims and improving the health system.</a:t>
            </a:r>
            <a:endParaRPr lang="pt-PT" sz="3789" dirty="0"/>
          </a:p>
          <a:p>
            <a:pPr>
              <a:buNone/>
            </a:pPr>
            <a:r>
              <a:rPr lang="en-GB" dirty="0"/>
              <a:t> </a:t>
            </a:r>
            <a:endParaRPr lang="pt-PT" dirty="0"/>
          </a:p>
          <a:p>
            <a:r>
              <a:rPr lang="en-GB" sz="4211" b="1" i="1" dirty="0"/>
              <a:t>Inspection methods such as risk-based inspections</a:t>
            </a:r>
            <a:endParaRPr lang="pt-PT" sz="4211" dirty="0"/>
          </a:p>
          <a:p>
            <a:pPr lvl="0">
              <a:buNone/>
            </a:pPr>
            <a:r>
              <a:rPr lang="en-GB" dirty="0"/>
              <a:t>	</a:t>
            </a:r>
            <a:r>
              <a:rPr lang="en-GB" sz="3789" dirty="0"/>
              <a:t>Focus on development of inspection methods such as risk-based inspection and empowerment of the inspectorate itself</a:t>
            </a:r>
            <a:endParaRPr lang="pt-PT" sz="3789" dirty="0"/>
          </a:p>
          <a:p>
            <a:pPr>
              <a:buNone/>
            </a:pPr>
            <a:r>
              <a:rPr lang="en-GB" dirty="0"/>
              <a:t> </a:t>
            </a:r>
            <a:endParaRPr lang="pt-PT" dirty="0"/>
          </a:p>
          <a:p>
            <a:r>
              <a:rPr lang="en-GB" sz="4211" b="1" i="1" dirty="0"/>
              <a:t>Complaints related to Claims and Medical Risk Fund (MRF)  </a:t>
            </a:r>
            <a:endParaRPr lang="pt-PT" sz="4211" dirty="0"/>
          </a:p>
          <a:p>
            <a:pPr lvl="0">
              <a:buNone/>
            </a:pPr>
            <a:r>
              <a:rPr lang="en-GB" dirty="0"/>
              <a:t>	</a:t>
            </a:r>
            <a:r>
              <a:rPr lang="en-GB" sz="3789" dirty="0"/>
              <a:t>The complaints handling is problematic and needs to change.</a:t>
            </a:r>
            <a:endParaRPr lang="pt-PT" sz="3789" dirty="0"/>
          </a:p>
          <a:p>
            <a:pPr>
              <a:buNone/>
            </a:pPr>
            <a:r>
              <a:rPr lang="en-GB" sz="3789" dirty="0"/>
              <a:t>	The complaints and MRF process creates a high burden of work, particularly the experts and sets an adversarial culture between the Inspectorate and the health sector.</a:t>
            </a:r>
            <a:r>
              <a:rPr lang="pt-PT" sz="3789" dirty="0"/>
              <a:t> </a:t>
            </a:r>
          </a:p>
        </p:txBody>
      </p:sp>
    </p:spTree>
    <p:extLst>
      <p:ext uri="{BB962C8B-B14F-4D97-AF65-F5344CB8AC3E}">
        <p14:creationId xmlns:p14="http://schemas.microsoft.com/office/powerpoint/2010/main" val="360051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571"/>
            <a:ext cx="8229600" cy="657433"/>
          </a:xfrm>
        </p:spPr>
        <p:txBody>
          <a:bodyPr>
            <a:normAutofit/>
          </a:bodyPr>
          <a:lstStyle/>
          <a:p>
            <a:r>
              <a:rPr lang="pt-PT" sz="3200" b="1" dirty="0">
                <a:solidFill>
                  <a:srgbClr val="3366FF"/>
                </a:solidFill>
              </a:rPr>
              <a:t>Some </a:t>
            </a:r>
            <a:r>
              <a:rPr lang="pt-PT" sz="3200" b="1" dirty="0" err="1">
                <a:solidFill>
                  <a:srgbClr val="3366FF"/>
                </a:solidFill>
              </a:rPr>
              <a:t>overall</a:t>
            </a:r>
            <a:r>
              <a:rPr lang="pt-PT" sz="3200" b="1" dirty="0">
                <a:solidFill>
                  <a:srgbClr val="3366FF"/>
                </a:solidFill>
              </a:rPr>
              <a:t> </a:t>
            </a:r>
            <a:r>
              <a:rPr lang="pt-PT" sz="3200" b="1" dirty="0" err="1">
                <a:solidFill>
                  <a:srgbClr val="3366FF"/>
                </a:solidFill>
              </a:rPr>
              <a:t>remarks</a:t>
            </a:r>
            <a:r>
              <a:rPr lang="pt-PT" sz="3200" b="1" dirty="0">
                <a:solidFill>
                  <a:srgbClr val="3366FF"/>
                </a:solidFill>
              </a:rPr>
              <a:t>: </a:t>
            </a:r>
            <a:r>
              <a:rPr lang="pt-PT" sz="3200" b="1" dirty="0" err="1">
                <a:solidFill>
                  <a:srgbClr val="3366FF"/>
                </a:solidFill>
              </a:rPr>
              <a:t>Culture</a:t>
            </a:r>
            <a:endParaRPr lang="pt-PT" sz="3200" b="1" dirty="0">
              <a:solidFill>
                <a:srgbClr val="3366FF"/>
              </a:solidFill>
            </a:endParaRPr>
          </a:p>
        </p:txBody>
      </p:sp>
      <p:sp>
        <p:nvSpPr>
          <p:cNvPr id="3" name="Content Placeholder 2"/>
          <p:cNvSpPr>
            <a:spLocks noGrp="1"/>
          </p:cNvSpPr>
          <p:nvPr>
            <p:ph idx="1"/>
          </p:nvPr>
        </p:nvSpPr>
        <p:spPr>
          <a:xfrm>
            <a:off x="163129" y="924617"/>
            <a:ext cx="8774045" cy="5194092"/>
          </a:xfrm>
        </p:spPr>
        <p:txBody>
          <a:bodyPr>
            <a:noAutofit/>
          </a:bodyPr>
          <a:lstStyle/>
          <a:p>
            <a:pPr algn="just"/>
            <a:endParaRPr lang="en-GB" sz="2000" dirty="0"/>
          </a:p>
          <a:p>
            <a:pPr algn="just"/>
            <a:r>
              <a:rPr lang="en-GB" sz="2000" dirty="0"/>
              <a:t>Looking at the Latvian system we see that the system is operating in the model of a centralised control system.  </a:t>
            </a:r>
          </a:p>
          <a:p>
            <a:pPr algn="just"/>
            <a:r>
              <a:rPr lang="en-GB" sz="2000" dirty="0"/>
              <a:t>We saw a strong leadership and willingness to change with a focus on improvement of the system. Supported by stakeholders, striving to introduce more of a quality improvement and learning culture. </a:t>
            </a:r>
            <a:endParaRPr lang="pt-PT" sz="2000" dirty="0"/>
          </a:p>
          <a:p>
            <a:pPr algn="just"/>
            <a:endParaRPr lang="en-GB" sz="2000" dirty="0"/>
          </a:p>
          <a:p>
            <a:pPr algn="just"/>
            <a:r>
              <a:rPr lang="en-GB" sz="2000" dirty="0"/>
              <a:t>The policy settings the inspectorate level is not yet completely aligned to this evolving culture.</a:t>
            </a:r>
            <a:r>
              <a:rPr lang="pt-PT" sz="20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b="1" dirty="0">
                <a:solidFill>
                  <a:srgbClr val="3366FF"/>
                </a:solidFill>
              </a:rPr>
              <a:t>Some </a:t>
            </a:r>
            <a:r>
              <a:rPr lang="pt-PT" b="1" dirty="0" err="1">
                <a:solidFill>
                  <a:srgbClr val="3366FF"/>
                </a:solidFill>
              </a:rPr>
              <a:t>overall</a:t>
            </a:r>
            <a:r>
              <a:rPr lang="pt-PT" b="1" dirty="0">
                <a:solidFill>
                  <a:srgbClr val="3366FF"/>
                </a:solidFill>
              </a:rPr>
              <a:t> </a:t>
            </a:r>
            <a:r>
              <a:rPr lang="pt-PT" b="1" dirty="0" err="1">
                <a:solidFill>
                  <a:srgbClr val="3366FF"/>
                </a:solidFill>
              </a:rPr>
              <a:t>remarks</a:t>
            </a:r>
            <a:r>
              <a:rPr lang="pt-PT" b="1" dirty="0">
                <a:solidFill>
                  <a:srgbClr val="3366FF"/>
                </a:solidFill>
              </a:rPr>
              <a:t>: </a:t>
            </a:r>
            <a:r>
              <a:rPr lang="en-GB" b="1" dirty="0">
                <a:solidFill>
                  <a:srgbClr val="3366FF"/>
                </a:solidFill>
              </a:rPr>
              <a:t>Leadership</a:t>
            </a:r>
            <a:r>
              <a:rPr lang="en-GB" dirty="0"/>
              <a:t> </a:t>
            </a:r>
            <a:endParaRPr lang="pt-PT" dirty="0"/>
          </a:p>
        </p:txBody>
      </p:sp>
      <p:sp>
        <p:nvSpPr>
          <p:cNvPr id="3" name="Content Placeholder 2"/>
          <p:cNvSpPr>
            <a:spLocks noGrp="1"/>
          </p:cNvSpPr>
          <p:nvPr>
            <p:ph idx="1"/>
          </p:nvPr>
        </p:nvSpPr>
        <p:spPr>
          <a:xfrm>
            <a:off x="93217" y="1841500"/>
            <a:ext cx="9004175" cy="4525963"/>
          </a:xfrm>
        </p:spPr>
        <p:txBody>
          <a:bodyPr>
            <a:normAutofit/>
          </a:bodyPr>
          <a:lstStyle/>
          <a:p>
            <a:r>
              <a:rPr lang="en-GB" sz="2000" dirty="0"/>
              <a:t>The leadership of the HI has changed four times in the last two years and the current head of the inspectorate has been in the role for eight months. </a:t>
            </a:r>
            <a:endParaRPr lang="pt-PT" sz="2000" dirty="0"/>
          </a:p>
          <a:p>
            <a:endParaRPr lang="en-GB" sz="2000" dirty="0"/>
          </a:p>
          <a:p>
            <a:pPr algn="just"/>
            <a:r>
              <a:rPr lang="en-GB" sz="2000" dirty="0"/>
              <a:t>While there is strong vision at the leadership level, this is not yet reflected more broadly within the organisation and staff. </a:t>
            </a:r>
          </a:p>
          <a:p>
            <a:pPr algn="just"/>
            <a:endParaRPr lang="en-GB" sz="2000" dirty="0"/>
          </a:p>
          <a:p>
            <a:pPr algn="just"/>
            <a:r>
              <a:rPr lang="en-GB" sz="2000" dirty="0"/>
              <a:t>We observed strong leadership supported by staff members who experience a heavy workload and although they approach their work with good will and enthusiasm, but … many of them see their role as reviewing documents and procedures and feel stretched and overworked in that setting.  </a:t>
            </a:r>
            <a:endParaRPr lang="pt-PT" sz="2000" dirty="0"/>
          </a:p>
          <a:p>
            <a:endParaRPr lang="pt-PT"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1115"/>
          </a:xfrm>
        </p:spPr>
        <p:txBody>
          <a:bodyPr>
            <a:noAutofit/>
          </a:bodyPr>
          <a:lstStyle/>
          <a:p>
            <a:pPr lvl="1" algn="ctr" defTabSz="457200" rtl="0">
              <a:spcBef>
                <a:spcPct val="0"/>
              </a:spcBef>
            </a:pPr>
            <a:r>
              <a:rPr lang="pt-PT" sz="2800" b="1" dirty="0">
                <a:solidFill>
                  <a:srgbClr val="3366FF"/>
                </a:solidFill>
              </a:rPr>
              <a:t>Some </a:t>
            </a:r>
            <a:r>
              <a:rPr lang="pt-PT" sz="2800" b="1" dirty="0" err="1">
                <a:solidFill>
                  <a:srgbClr val="3366FF"/>
                </a:solidFill>
              </a:rPr>
              <a:t>overall</a:t>
            </a:r>
            <a:r>
              <a:rPr lang="pt-PT" sz="2800" b="1" dirty="0">
                <a:solidFill>
                  <a:srgbClr val="3366FF"/>
                </a:solidFill>
              </a:rPr>
              <a:t> </a:t>
            </a:r>
            <a:r>
              <a:rPr lang="pt-PT" sz="2800" b="1" dirty="0" err="1">
                <a:solidFill>
                  <a:srgbClr val="3366FF"/>
                </a:solidFill>
              </a:rPr>
              <a:t>remarks</a:t>
            </a:r>
            <a:r>
              <a:rPr lang="pt-PT" sz="2800" b="1" dirty="0">
                <a:solidFill>
                  <a:srgbClr val="3366FF"/>
                </a:solidFill>
              </a:rPr>
              <a:t>: </a:t>
            </a:r>
            <a:r>
              <a:rPr lang="en-GB" sz="2800" b="1" dirty="0">
                <a:solidFill>
                  <a:srgbClr val="3366FF"/>
                </a:solidFill>
              </a:rPr>
              <a:t>Complaints and MRF </a:t>
            </a:r>
            <a:r>
              <a:rPr lang="pt-PT" sz="2800" b="1" dirty="0">
                <a:solidFill>
                  <a:srgbClr val="3366FF"/>
                </a:solidFill>
              </a:rPr>
              <a:t/>
            </a:r>
            <a:br>
              <a:rPr lang="pt-PT" sz="2800" b="1" dirty="0">
                <a:solidFill>
                  <a:srgbClr val="3366FF"/>
                </a:solidFill>
              </a:rPr>
            </a:br>
            <a:endParaRPr lang="pt-PT" sz="2800" dirty="0">
              <a:solidFill>
                <a:srgbClr val="3366FF"/>
              </a:solidFill>
            </a:endParaRPr>
          </a:p>
        </p:txBody>
      </p:sp>
      <p:sp>
        <p:nvSpPr>
          <p:cNvPr id="3" name="Content Placeholder 2"/>
          <p:cNvSpPr>
            <a:spLocks noGrp="1"/>
          </p:cNvSpPr>
          <p:nvPr>
            <p:ph idx="1"/>
          </p:nvPr>
        </p:nvSpPr>
        <p:spPr>
          <a:xfrm>
            <a:off x="198085" y="1023900"/>
            <a:ext cx="8762393" cy="5925929"/>
          </a:xfrm>
        </p:spPr>
        <p:txBody>
          <a:bodyPr>
            <a:noAutofit/>
          </a:bodyPr>
          <a:lstStyle/>
          <a:p>
            <a:pPr algn="just"/>
            <a:r>
              <a:rPr lang="en-GB" sz="2000" dirty="0"/>
              <a:t>The Complaints and MRF cases in the Latvian HI are strongly interrelated by virtue of the process and expert staff:  suboptimal. </a:t>
            </a:r>
            <a:endParaRPr lang="pt-PT" sz="2000" dirty="0"/>
          </a:p>
          <a:p>
            <a:pPr algn="just"/>
            <a:endParaRPr lang="en-GB" sz="2000" dirty="0"/>
          </a:p>
          <a:p>
            <a:pPr algn="just"/>
            <a:r>
              <a:rPr lang="en-GB" sz="2000" dirty="0"/>
              <a:t>There is a strong reliance on experts. The experts review each case and determine the amount of the payment from the MRF. Are the experts skilled and up-to-date with all of the clinical practice?</a:t>
            </a:r>
            <a:endParaRPr lang="pt-PT" sz="2000" dirty="0"/>
          </a:p>
          <a:p>
            <a:pPr algn="just"/>
            <a:endParaRPr lang="en-GB" sz="2000" dirty="0"/>
          </a:p>
          <a:p>
            <a:pPr algn="just"/>
            <a:r>
              <a:rPr lang="en-GB" sz="2000" dirty="0"/>
              <a:t>This is a separate process from civil cases and, if the court is aware that there is a complaint pending under the medical insurance fund, they will not proceed.</a:t>
            </a:r>
            <a:endParaRPr lang="pt-PT" sz="2000" dirty="0"/>
          </a:p>
          <a:p>
            <a:pPr algn="just"/>
            <a:endParaRPr lang="en-GB" sz="2000" dirty="0"/>
          </a:p>
          <a:p>
            <a:pPr algn="just"/>
            <a:r>
              <a:rPr lang="en-GB" sz="2000" dirty="0"/>
              <a:t>The process is bureaucratic and litigious. The length of time that the cases take, three-month timeframes and longer. </a:t>
            </a:r>
          </a:p>
          <a:p>
            <a:pPr algn="just">
              <a:buNone/>
            </a:pPr>
            <a:endParaRPr lang="en-GB" sz="2000" dirty="0"/>
          </a:p>
          <a:p>
            <a:pPr algn="just"/>
            <a:r>
              <a:rPr lang="en-GB" sz="2000" dirty="0"/>
              <a:t>The Experts seem to be proceeding like independent judges in types of cases, however without the protection procedures of the defendant and complainant.</a:t>
            </a:r>
            <a:r>
              <a:rPr lang="pt-PT" sz="20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543"/>
            <a:ext cx="8229600" cy="867154"/>
          </a:xfrm>
        </p:spPr>
        <p:txBody>
          <a:bodyPr>
            <a:normAutofit/>
          </a:bodyPr>
          <a:lstStyle/>
          <a:p>
            <a:r>
              <a:rPr lang="pt-PT" sz="2800" b="1" dirty="0">
                <a:solidFill>
                  <a:srgbClr val="3366FF"/>
                </a:solidFill>
              </a:rPr>
              <a:t>Some </a:t>
            </a:r>
            <a:r>
              <a:rPr lang="pt-PT" sz="2800" b="1" dirty="0" err="1">
                <a:solidFill>
                  <a:srgbClr val="3366FF"/>
                </a:solidFill>
              </a:rPr>
              <a:t>overall</a:t>
            </a:r>
            <a:r>
              <a:rPr lang="pt-PT" sz="2800" b="1" dirty="0">
                <a:solidFill>
                  <a:srgbClr val="3366FF"/>
                </a:solidFill>
              </a:rPr>
              <a:t> </a:t>
            </a:r>
            <a:r>
              <a:rPr lang="pt-PT" sz="2800" b="1" dirty="0" err="1">
                <a:solidFill>
                  <a:srgbClr val="3366FF"/>
                </a:solidFill>
              </a:rPr>
              <a:t>remarks</a:t>
            </a:r>
            <a:r>
              <a:rPr lang="pt-PT" sz="2800" b="1" dirty="0">
                <a:solidFill>
                  <a:srgbClr val="3366FF"/>
                </a:solidFill>
              </a:rPr>
              <a:t>: </a:t>
            </a:r>
            <a:r>
              <a:rPr lang="en-GB" sz="2800" b="1" dirty="0">
                <a:solidFill>
                  <a:srgbClr val="3366FF"/>
                </a:solidFill>
              </a:rPr>
              <a:t>Complaints and MRF cases </a:t>
            </a:r>
            <a:endParaRPr lang="pt-PT" sz="2800" b="1" dirty="0">
              <a:solidFill>
                <a:srgbClr val="3366FF"/>
              </a:solidFill>
            </a:endParaRPr>
          </a:p>
        </p:txBody>
      </p:sp>
      <p:sp>
        <p:nvSpPr>
          <p:cNvPr id="3" name="Content Placeholder 2"/>
          <p:cNvSpPr>
            <a:spLocks noGrp="1"/>
          </p:cNvSpPr>
          <p:nvPr>
            <p:ph idx="1"/>
          </p:nvPr>
        </p:nvSpPr>
        <p:spPr>
          <a:xfrm>
            <a:off x="81564" y="879176"/>
            <a:ext cx="9015827" cy="6046807"/>
          </a:xfrm>
        </p:spPr>
        <p:txBody>
          <a:bodyPr>
            <a:normAutofit/>
          </a:bodyPr>
          <a:lstStyle/>
          <a:p>
            <a:pPr algn="just"/>
            <a:r>
              <a:rPr lang="en-GB" sz="2162" b="1" dirty="0"/>
              <a:t>Hospitals are unofficially aware</a:t>
            </a:r>
            <a:endParaRPr lang="en-GB" sz="2162" dirty="0"/>
          </a:p>
          <a:p>
            <a:pPr algn="just">
              <a:buNone/>
            </a:pPr>
            <a:r>
              <a:rPr lang="en-GB" sz="2162" dirty="0"/>
              <a:t>	The hospitals are not officially advised and there is no requirement on the part of the defendant to notify their employer and the facility that they have a case pending against them.  </a:t>
            </a:r>
          </a:p>
          <a:p>
            <a:pPr algn="just"/>
            <a:endParaRPr lang="en-GB" sz="2162" dirty="0"/>
          </a:p>
          <a:p>
            <a:pPr algn="just"/>
            <a:r>
              <a:rPr lang="en-GB" sz="2162" b="1" dirty="0"/>
              <a:t>This process has effects for the healthcare system as a whole</a:t>
            </a:r>
            <a:r>
              <a:rPr lang="en-GB" sz="2162" dirty="0"/>
              <a:t>:</a:t>
            </a:r>
          </a:p>
          <a:p>
            <a:pPr algn="just">
              <a:buNone/>
            </a:pPr>
            <a:r>
              <a:rPr lang="en-GB" sz="2162" dirty="0"/>
              <a:t>	There is no proper channel for mediation between the complainant and the caregivers;  </a:t>
            </a:r>
            <a:endParaRPr lang="pt-PT" sz="2162" dirty="0"/>
          </a:p>
          <a:p>
            <a:pPr algn="just"/>
            <a:endParaRPr lang="en-GB" sz="2162" dirty="0"/>
          </a:p>
          <a:p>
            <a:pPr algn="just"/>
            <a:r>
              <a:rPr lang="en-GB" sz="2162" dirty="0"/>
              <a:t>Each case is regarded as separate and there is no thematic analysis by the HI to identify common (systemic) issues and promote quality improvement; </a:t>
            </a:r>
            <a:endParaRPr lang="pt-PT" sz="2162" dirty="0"/>
          </a:p>
          <a:p>
            <a:pPr algn="just"/>
            <a:endParaRPr lang="pt-PT" sz="2162" dirty="0"/>
          </a:p>
          <a:p>
            <a:pPr algn="just"/>
            <a:r>
              <a:rPr lang="en-GB" sz="2162" dirty="0"/>
              <a:t>Public review of the MRF claim cases, Research of the quality of the procedures for the parts involved  is not in place. Review of the outcomes of the cases and the quality of the follow up is not possible</a:t>
            </a:r>
            <a:endParaRPr lang="pt-PT" sz="2162" dirty="0"/>
          </a:p>
          <a:p>
            <a:pPr algn="just"/>
            <a:endParaRPr lang="pt-PT" sz="2000" dirty="0"/>
          </a:p>
          <a:p>
            <a:pPr algn="just"/>
            <a:endParaRPr lang="pt-PT"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240</TotalTime>
  <Words>2368</Words>
  <Application>Microsoft Office PowerPoint</Application>
  <PresentationFormat>Diavoorstelling (4:3)</PresentationFormat>
  <Paragraphs>184</Paragraphs>
  <Slides>13</Slides>
  <Notes>10</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Office Theme</vt:lpstr>
      <vt:lpstr>Peer Evaluation Latvian Health Inspectorate </vt:lpstr>
      <vt:lpstr>The Scope</vt:lpstr>
      <vt:lpstr>The Team</vt:lpstr>
      <vt:lpstr>PowerPoint-presentatie</vt:lpstr>
      <vt:lpstr>The issues and findings </vt:lpstr>
      <vt:lpstr>Some overall remarks: Culture</vt:lpstr>
      <vt:lpstr>Some overall remarks: Leadership </vt:lpstr>
      <vt:lpstr>Some overall remarks: Complaints and MRF  </vt:lpstr>
      <vt:lpstr>Some overall remarks: Complaints and MRF cases </vt:lpstr>
      <vt:lpstr>Some overall remarks: Complaints and MRF cases </vt:lpstr>
      <vt:lpstr>Recommendations</vt:lpstr>
      <vt:lpstr>Recommendations </vt:lpstr>
      <vt:lpstr>Next Steps…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Alvaro Silva</dc:creator>
  <cp:lastModifiedBy>Mari Murel</cp:lastModifiedBy>
  <cp:revision>105</cp:revision>
  <dcterms:created xsi:type="dcterms:W3CDTF">2018-10-12T06:03:45Z</dcterms:created>
  <dcterms:modified xsi:type="dcterms:W3CDTF">2018-10-18T09:38:08Z</dcterms:modified>
</cp:coreProperties>
</file>