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74" r:id="rId5"/>
    <p:sldId id="270" r:id="rId6"/>
    <p:sldId id="272" r:id="rId7"/>
    <p:sldId id="278" r:id="rId8"/>
    <p:sldId id="277"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51693" autoAdjust="0"/>
  </p:normalViewPr>
  <p:slideViewPr>
    <p:cSldViewPr>
      <p:cViewPr varScale="1">
        <p:scale>
          <a:sx n="48" d="100"/>
          <a:sy n="48" d="100"/>
        </p:scale>
        <p:origin x="1938"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jarta\hopar$\HEILBTOL\Kannanir\Norr&#230;n%20r&#225;&#240;stefna%20sept%202017\Excel\Copy%20of%20Survey%20on%20health%20care%20supervision%20in%20the%20Nordic%20countries.lokasv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35427925734726E-2"/>
          <c:y val="3.698801474585485E-2"/>
          <c:w val="0.89502284340432947"/>
          <c:h val="0.64207285523457869"/>
        </c:manualLayout>
      </c:layout>
      <c:barChart>
        <c:barDir val="col"/>
        <c:grouping val="clustered"/>
        <c:varyColors val="0"/>
        <c:ser>
          <c:idx val="0"/>
          <c:order val="0"/>
          <c:tx>
            <c:strRef>
              <c:f>Sheet!$AR$2</c:f>
              <c:strCache>
                <c:ptCount val="1"/>
                <c:pt idx="0">
                  <c:v>Risk based (in accordance with estimated risk)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Sheet!$J$3:$J$8</c:f>
              <c:strCache>
                <c:ptCount val="6"/>
                <c:pt idx="0">
                  <c:v>Denmark</c:v>
                </c:pt>
                <c:pt idx="1">
                  <c:v>Sweden</c:v>
                </c:pt>
                <c:pt idx="2">
                  <c:v>Iceland</c:v>
                </c:pt>
                <c:pt idx="3">
                  <c:v>Finland</c:v>
                </c:pt>
                <c:pt idx="4">
                  <c:v>Norway</c:v>
                </c:pt>
                <c:pt idx="5">
                  <c:v>Greenland</c:v>
                </c:pt>
              </c:strCache>
            </c:strRef>
          </c:cat>
          <c:val>
            <c:numRef>
              <c:f>Sheet!$AR$3:$AR$8</c:f>
              <c:numCache>
                <c:formatCode>General</c:formatCode>
                <c:ptCount val="6"/>
                <c:pt idx="0">
                  <c:v>30</c:v>
                </c:pt>
                <c:pt idx="2">
                  <c:v>80</c:v>
                </c:pt>
                <c:pt idx="3">
                  <c:v>20</c:v>
                </c:pt>
                <c:pt idx="4">
                  <c:v>70</c:v>
                </c:pt>
                <c:pt idx="5">
                  <c:v>25</c:v>
                </c:pt>
              </c:numCache>
            </c:numRef>
          </c:val>
          <c:extLst>
            <c:ext xmlns:c16="http://schemas.microsoft.com/office/drawing/2014/chart" uri="{C3380CC4-5D6E-409C-BE32-E72D297353CC}">
              <c16:uniqueId val="{00000000-965D-4BAD-AFB8-F66BB8FD52F9}"/>
            </c:ext>
          </c:extLst>
        </c:ser>
        <c:ser>
          <c:idx val="1"/>
          <c:order val="1"/>
          <c:tx>
            <c:strRef>
              <c:f>Sheet!$AS$2</c:f>
              <c:strCache>
                <c:ptCount val="1"/>
                <c:pt idx="0">
                  <c:v>Inspection carried out according to any previously scheduled plan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Sheet!$J$3:$J$8</c:f>
              <c:strCache>
                <c:ptCount val="6"/>
                <c:pt idx="0">
                  <c:v>Denmark</c:v>
                </c:pt>
                <c:pt idx="1">
                  <c:v>Sweden</c:v>
                </c:pt>
                <c:pt idx="2">
                  <c:v>Iceland</c:v>
                </c:pt>
                <c:pt idx="3">
                  <c:v>Finland</c:v>
                </c:pt>
                <c:pt idx="4">
                  <c:v>Norway</c:v>
                </c:pt>
                <c:pt idx="5">
                  <c:v>Greenland</c:v>
                </c:pt>
              </c:strCache>
            </c:strRef>
          </c:cat>
          <c:val>
            <c:numRef>
              <c:f>Sheet!$AS$3:$AS$8</c:f>
              <c:numCache>
                <c:formatCode>General</c:formatCode>
                <c:ptCount val="6"/>
                <c:pt idx="0">
                  <c:v>70</c:v>
                </c:pt>
                <c:pt idx="1">
                  <c:v>8</c:v>
                </c:pt>
                <c:pt idx="2">
                  <c:v>15</c:v>
                </c:pt>
                <c:pt idx="3">
                  <c:v>16</c:v>
                </c:pt>
                <c:pt idx="4">
                  <c:v>27</c:v>
                </c:pt>
                <c:pt idx="5">
                  <c:v>50</c:v>
                </c:pt>
              </c:numCache>
            </c:numRef>
          </c:val>
          <c:extLst>
            <c:ext xmlns:c16="http://schemas.microsoft.com/office/drawing/2014/chart" uri="{C3380CC4-5D6E-409C-BE32-E72D297353CC}">
              <c16:uniqueId val="{00000001-965D-4BAD-AFB8-F66BB8FD52F9}"/>
            </c:ext>
          </c:extLst>
        </c:ser>
        <c:ser>
          <c:idx val="2"/>
          <c:order val="2"/>
          <c:tx>
            <c:strRef>
              <c:f>Sheet!$AT$2</c:f>
              <c:strCache>
                <c:ptCount val="1"/>
                <c:pt idx="0">
                  <c:v>Wish/demand from superior authority such as ministry or local government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Sheet!$J$3:$J$8</c:f>
              <c:strCache>
                <c:ptCount val="6"/>
                <c:pt idx="0">
                  <c:v>Denmark</c:v>
                </c:pt>
                <c:pt idx="1">
                  <c:v>Sweden</c:v>
                </c:pt>
                <c:pt idx="2">
                  <c:v>Iceland</c:v>
                </c:pt>
                <c:pt idx="3">
                  <c:v>Finland</c:v>
                </c:pt>
                <c:pt idx="4">
                  <c:v>Norway</c:v>
                </c:pt>
                <c:pt idx="5">
                  <c:v>Greenland</c:v>
                </c:pt>
              </c:strCache>
            </c:strRef>
          </c:cat>
          <c:val>
            <c:numRef>
              <c:f>Sheet!$AT$3:$AT$8</c:f>
              <c:numCache>
                <c:formatCode>General</c:formatCode>
                <c:ptCount val="6"/>
                <c:pt idx="0">
                  <c:v>0</c:v>
                </c:pt>
                <c:pt idx="1">
                  <c:v>80</c:v>
                </c:pt>
                <c:pt idx="2">
                  <c:v>5</c:v>
                </c:pt>
                <c:pt idx="3">
                  <c:v>3</c:v>
                </c:pt>
                <c:pt idx="4">
                  <c:v>3</c:v>
                </c:pt>
                <c:pt idx="5">
                  <c:v>25</c:v>
                </c:pt>
              </c:numCache>
            </c:numRef>
          </c:val>
          <c:extLst>
            <c:ext xmlns:c16="http://schemas.microsoft.com/office/drawing/2014/chart" uri="{C3380CC4-5D6E-409C-BE32-E72D297353CC}">
              <c16:uniqueId val="{00000002-965D-4BAD-AFB8-F66BB8FD52F9}"/>
            </c:ext>
          </c:extLst>
        </c:ser>
        <c:ser>
          <c:idx val="3"/>
          <c:order val="3"/>
          <c:tx>
            <c:strRef>
              <c:f>Sheet!$AU$2</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Sheet!$J$3:$J$8</c:f>
              <c:strCache>
                <c:ptCount val="6"/>
                <c:pt idx="0">
                  <c:v>Denmark</c:v>
                </c:pt>
                <c:pt idx="1">
                  <c:v>Sweden</c:v>
                </c:pt>
                <c:pt idx="2">
                  <c:v>Iceland</c:v>
                </c:pt>
                <c:pt idx="3">
                  <c:v>Finland</c:v>
                </c:pt>
                <c:pt idx="4">
                  <c:v>Norway</c:v>
                </c:pt>
                <c:pt idx="5">
                  <c:v>Greenland</c:v>
                </c:pt>
              </c:strCache>
            </c:strRef>
          </c:cat>
          <c:val>
            <c:numRef>
              <c:f>Sheet!$AU$3:$AU$8</c:f>
              <c:numCache>
                <c:formatCode>General</c:formatCode>
                <c:ptCount val="6"/>
                <c:pt idx="0">
                  <c:v>0</c:v>
                </c:pt>
                <c:pt idx="1">
                  <c:v>12</c:v>
                </c:pt>
                <c:pt idx="3">
                  <c:v>61</c:v>
                </c:pt>
              </c:numCache>
            </c:numRef>
          </c:val>
          <c:extLst>
            <c:ext xmlns:c16="http://schemas.microsoft.com/office/drawing/2014/chart" uri="{C3380CC4-5D6E-409C-BE32-E72D297353CC}">
              <c16:uniqueId val="{00000003-965D-4BAD-AFB8-F66BB8FD52F9}"/>
            </c:ext>
          </c:extLst>
        </c:ser>
        <c:dLbls>
          <c:dLblPos val="outEnd"/>
          <c:showLegendKey val="0"/>
          <c:showVal val="1"/>
          <c:showCatName val="0"/>
          <c:showSerName val="0"/>
          <c:showPercent val="0"/>
          <c:showBubbleSize val="0"/>
        </c:dLbls>
        <c:gapWidth val="219"/>
        <c:overlap val="-27"/>
        <c:axId val="431418864"/>
        <c:axId val="431419520"/>
        <c:extLst>
          <c:ext xmlns:c15="http://schemas.microsoft.com/office/drawing/2012/chart" uri="{02D57815-91ED-43cb-92C2-25804820EDAC}">
            <c15:filteredBarSeries>
              <c15:ser>
                <c:idx val="4"/>
                <c:order val="4"/>
                <c:tx>
                  <c:strRef>
                    <c:extLst>
                      <c:ext uri="{02D57815-91ED-43cb-92C2-25804820EDAC}">
                        <c15:formulaRef>
                          <c15:sqref>Sheet!$J$3</c15:sqref>
                        </c15:formulaRef>
                      </c:ext>
                    </c:extLst>
                    <c:strCache>
                      <c:ptCount val="1"/>
                      <c:pt idx="0">
                        <c:v>Denmark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Sheet!$J$3:$J$8</c15:sqref>
                        </c15:formulaRef>
                      </c:ext>
                    </c:extLst>
                    <c:strCache>
                      <c:ptCount val="6"/>
                      <c:pt idx="0">
                        <c:v>Denmark</c:v>
                      </c:pt>
                      <c:pt idx="1">
                        <c:v>Sweden</c:v>
                      </c:pt>
                      <c:pt idx="2">
                        <c:v>Iceland</c:v>
                      </c:pt>
                      <c:pt idx="3">
                        <c:v>Finland</c:v>
                      </c:pt>
                      <c:pt idx="4">
                        <c:v>Norway</c:v>
                      </c:pt>
                      <c:pt idx="5">
                        <c:v>Greenland</c:v>
                      </c:pt>
                    </c:strCache>
                  </c:strRef>
                </c:cat>
                <c:val>
                  <c:numRef>
                    <c:extLst>
                      <c:ext uri="{02D57815-91ED-43cb-92C2-25804820EDAC}">
                        <c15:formulaRef>
                          <c15:sqref>Sheet!$J$4:$J$8</c15:sqref>
                        </c15:formulaRef>
                      </c:ext>
                    </c:extLst>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4-965D-4BAD-AFB8-F66BB8FD52F9}"/>
                  </c:ext>
                </c:extLst>
              </c15:ser>
            </c15:filteredBarSeries>
          </c:ext>
        </c:extLst>
      </c:barChart>
      <c:catAx>
        <c:axId val="43141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1419520"/>
        <c:crosses val="autoZero"/>
        <c:auto val="1"/>
        <c:lblAlgn val="ctr"/>
        <c:lblOffset val="100"/>
        <c:noMultiLvlLbl val="0"/>
      </c:catAx>
      <c:valAx>
        <c:axId val="43141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is-IS" sz="1200"/>
                  <a:t>Estimated percentage</a:t>
                </a:r>
              </a:p>
            </c:rich>
          </c:tx>
          <c:layout>
            <c:manualLayout>
              <c:xMode val="edge"/>
              <c:yMode val="edge"/>
              <c:x val="9.5923261390887284E-3"/>
              <c:y val="0.167979276027996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1418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570CBC-3C4B-42A7-8FBC-28CA3200A314}" type="datetimeFigureOut">
              <a:rPr lang="en-GB" smtClean="0"/>
              <a:t>11/04/2018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B5E8CD-7A6F-44A6-8B18-19C022788423}" type="slidenum">
              <a:rPr lang="en-GB" smtClean="0"/>
              <a:t>‹#›</a:t>
            </a:fld>
            <a:endParaRPr lang="en-GB"/>
          </a:p>
        </p:txBody>
      </p:sp>
    </p:spTree>
    <p:extLst>
      <p:ext uri="{BB962C8B-B14F-4D97-AF65-F5344CB8AC3E}">
        <p14:creationId xmlns:p14="http://schemas.microsoft.com/office/powerpoint/2010/main" val="225892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79B5E8CD-7A6F-44A6-8B18-19C022788423}" type="slidenum">
              <a:rPr lang="en-GB" smtClean="0"/>
              <a:t>1</a:t>
            </a:fld>
            <a:endParaRPr lang="en-GB" dirty="0"/>
          </a:p>
        </p:txBody>
      </p:sp>
    </p:spTree>
    <p:extLst>
      <p:ext uri="{BB962C8B-B14F-4D97-AF65-F5344CB8AC3E}">
        <p14:creationId xmlns:p14="http://schemas.microsoft.com/office/powerpoint/2010/main" val="60566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10</a:t>
            </a:fld>
            <a:endParaRPr lang="en-GB" dirty="0"/>
          </a:p>
        </p:txBody>
      </p:sp>
    </p:spTree>
    <p:extLst>
      <p:ext uri="{BB962C8B-B14F-4D97-AF65-F5344CB8AC3E}">
        <p14:creationId xmlns:p14="http://schemas.microsoft.com/office/powerpoint/2010/main" val="395111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11</a:t>
            </a:fld>
            <a:endParaRPr lang="is-IS"/>
          </a:p>
        </p:txBody>
      </p:sp>
    </p:spTree>
    <p:extLst>
      <p:ext uri="{BB962C8B-B14F-4D97-AF65-F5344CB8AC3E}">
        <p14:creationId xmlns:p14="http://schemas.microsoft.com/office/powerpoint/2010/main" val="405691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12</a:t>
            </a:fld>
            <a:endParaRPr lang="is-IS"/>
          </a:p>
        </p:txBody>
      </p:sp>
    </p:spTree>
    <p:extLst>
      <p:ext uri="{BB962C8B-B14F-4D97-AF65-F5344CB8AC3E}">
        <p14:creationId xmlns:p14="http://schemas.microsoft.com/office/powerpoint/2010/main" val="4006343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13</a:t>
            </a:fld>
            <a:endParaRPr lang="is-IS"/>
          </a:p>
        </p:txBody>
      </p:sp>
    </p:spTree>
    <p:extLst>
      <p:ext uri="{BB962C8B-B14F-4D97-AF65-F5344CB8AC3E}">
        <p14:creationId xmlns:p14="http://schemas.microsoft.com/office/powerpoint/2010/main" val="53270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14</a:t>
            </a:fld>
            <a:endParaRPr lang="is-IS"/>
          </a:p>
        </p:txBody>
      </p:sp>
    </p:spTree>
    <p:extLst>
      <p:ext uri="{BB962C8B-B14F-4D97-AF65-F5344CB8AC3E}">
        <p14:creationId xmlns:p14="http://schemas.microsoft.com/office/powerpoint/2010/main" val="3138922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15</a:t>
            </a:fld>
            <a:endParaRPr lang="is-IS"/>
          </a:p>
        </p:txBody>
      </p:sp>
    </p:spTree>
    <p:extLst>
      <p:ext uri="{BB962C8B-B14F-4D97-AF65-F5344CB8AC3E}">
        <p14:creationId xmlns:p14="http://schemas.microsoft.com/office/powerpoint/2010/main" val="247941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16</a:t>
            </a:fld>
            <a:endParaRPr lang="is-IS"/>
          </a:p>
        </p:txBody>
      </p:sp>
    </p:spTree>
    <p:extLst>
      <p:ext uri="{BB962C8B-B14F-4D97-AF65-F5344CB8AC3E}">
        <p14:creationId xmlns:p14="http://schemas.microsoft.com/office/powerpoint/2010/main" val="295285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17</a:t>
            </a:fld>
            <a:endParaRPr lang="is-IS"/>
          </a:p>
        </p:txBody>
      </p:sp>
    </p:spTree>
    <p:extLst>
      <p:ext uri="{BB962C8B-B14F-4D97-AF65-F5344CB8AC3E}">
        <p14:creationId xmlns:p14="http://schemas.microsoft.com/office/powerpoint/2010/main" val="352996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p:txBody>
      </p:sp>
      <p:sp>
        <p:nvSpPr>
          <p:cNvPr id="4" name="Slide Number Placeholder 3"/>
          <p:cNvSpPr>
            <a:spLocks noGrp="1"/>
          </p:cNvSpPr>
          <p:nvPr>
            <p:ph type="sldNum" sz="quarter" idx="10"/>
          </p:nvPr>
        </p:nvSpPr>
        <p:spPr/>
        <p:txBody>
          <a:bodyPr/>
          <a:lstStyle/>
          <a:p>
            <a:fld id="{79B5E8CD-7A6F-44A6-8B18-19C022788423}" type="slidenum">
              <a:rPr lang="en-GB" smtClean="0"/>
              <a:t>18</a:t>
            </a:fld>
            <a:endParaRPr lang="en-GB"/>
          </a:p>
        </p:txBody>
      </p:sp>
    </p:spTree>
    <p:extLst>
      <p:ext uri="{BB962C8B-B14F-4D97-AF65-F5344CB8AC3E}">
        <p14:creationId xmlns:p14="http://schemas.microsoft.com/office/powerpoint/2010/main" val="386213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19</a:t>
            </a:fld>
            <a:endParaRPr lang="en-GB"/>
          </a:p>
        </p:txBody>
      </p:sp>
    </p:spTree>
    <p:extLst>
      <p:ext uri="{BB962C8B-B14F-4D97-AF65-F5344CB8AC3E}">
        <p14:creationId xmlns:p14="http://schemas.microsoft.com/office/powerpoint/2010/main" val="150953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2</a:t>
            </a:fld>
            <a:endParaRPr lang="en-GB" dirty="0"/>
          </a:p>
        </p:txBody>
      </p:sp>
    </p:spTree>
    <p:extLst>
      <p:ext uri="{BB962C8B-B14F-4D97-AF65-F5344CB8AC3E}">
        <p14:creationId xmlns:p14="http://schemas.microsoft.com/office/powerpoint/2010/main" val="4237428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20</a:t>
            </a:fld>
            <a:endParaRPr lang="is-IS"/>
          </a:p>
        </p:txBody>
      </p:sp>
    </p:spTree>
    <p:extLst>
      <p:ext uri="{BB962C8B-B14F-4D97-AF65-F5344CB8AC3E}">
        <p14:creationId xmlns:p14="http://schemas.microsoft.com/office/powerpoint/2010/main" val="172426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21</a:t>
            </a:fld>
            <a:endParaRPr lang="is-IS"/>
          </a:p>
        </p:txBody>
      </p:sp>
    </p:spTree>
    <p:extLst>
      <p:ext uri="{BB962C8B-B14F-4D97-AF65-F5344CB8AC3E}">
        <p14:creationId xmlns:p14="http://schemas.microsoft.com/office/powerpoint/2010/main" val="43144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B99BD53-6688-4F2F-A075-9EDD550E1094}" type="slidenum">
              <a:rPr lang="is-IS" smtClean="0"/>
              <a:t>22</a:t>
            </a:fld>
            <a:endParaRPr lang="is-IS"/>
          </a:p>
        </p:txBody>
      </p:sp>
    </p:spTree>
    <p:extLst>
      <p:ext uri="{BB962C8B-B14F-4D97-AF65-F5344CB8AC3E}">
        <p14:creationId xmlns:p14="http://schemas.microsoft.com/office/powerpoint/2010/main" val="256693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23</a:t>
            </a:fld>
            <a:endParaRPr lang="en-GB"/>
          </a:p>
        </p:txBody>
      </p:sp>
    </p:spTree>
    <p:extLst>
      <p:ext uri="{BB962C8B-B14F-4D97-AF65-F5344CB8AC3E}">
        <p14:creationId xmlns:p14="http://schemas.microsoft.com/office/powerpoint/2010/main" val="216183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B5E8CD-7A6F-44A6-8B18-19C022788423}" type="slidenum">
              <a:rPr lang="en-GB" smtClean="0"/>
              <a:t>24</a:t>
            </a:fld>
            <a:endParaRPr lang="en-GB"/>
          </a:p>
        </p:txBody>
      </p:sp>
    </p:spTree>
    <p:extLst>
      <p:ext uri="{BB962C8B-B14F-4D97-AF65-F5344CB8AC3E}">
        <p14:creationId xmlns:p14="http://schemas.microsoft.com/office/powerpoint/2010/main" val="231055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79B5E8CD-7A6F-44A6-8B18-19C022788423}" type="slidenum">
              <a:rPr lang="en-GB" smtClean="0"/>
              <a:t>25</a:t>
            </a:fld>
            <a:endParaRPr lang="en-GB"/>
          </a:p>
        </p:txBody>
      </p:sp>
    </p:spTree>
    <p:extLst>
      <p:ext uri="{BB962C8B-B14F-4D97-AF65-F5344CB8AC3E}">
        <p14:creationId xmlns:p14="http://schemas.microsoft.com/office/powerpoint/2010/main" val="344624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3</a:t>
            </a:fld>
            <a:endParaRPr lang="en-GB"/>
          </a:p>
        </p:txBody>
      </p:sp>
    </p:spTree>
    <p:extLst>
      <p:ext uri="{BB962C8B-B14F-4D97-AF65-F5344CB8AC3E}">
        <p14:creationId xmlns:p14="http://schemas.microsoft.com/office/powerpoint/2010/main" val="165121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4</a:t>
            </a:fld>
            <a:endParaRPr lang="en-GB"/>
          </a:p>
        </p:txBody>
      </p:sp>
    </p:spTree>
    <p:extLst>
      <p:ext uri="{BB962C8B-B14F-4D97-AF65-F5344CB8AC3E}">
        <p14:creationId xmlns:p14="http://schemas.microsoft.com/office/powerpoint/2010/main" val="288936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5</a:t>
            </a:fld>
            <a:endParaRPr lang="en-GB" dirty="0"/>
          </a:p>
        </p:txBody>
      </p:sp>
    </p:spTree>
    <p:extLst>
      <p:ext uri="{BB962C8B-B14F-4D97-AF65-F5344CB8AC3E}">
        <p14:creationId xmlns:p14="http://schemas.microsoft.com/office/powerpoint/2010/main" val="133992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6</a:t>
            </a:fld>
            <a:endParaRPr lang="en-GB" dirty="0"/>
          </a:p>
        </p:txBody>
      </p:sp>
    </p:spTree>
    <p:extLst>
      <p:ext uri="{BB962C8B-B14F-4D97-AF65-F5344CB8AC3E}">
        <p14:creationId xmlns:p14="http://schemas.microsoft.com/office/powerpoint/2010/main" val="422810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7</a:t>
            </a:fld>
            <a:endParaRPr lang="en-GB" dirty="0"/>
          </a:p>
        </p:txBody>
      </p:sp>
    </p:spTree>
    <p:extLst>
      <p:ext uri="{BB962C8B-B14F-4D97-AF65-F5344CB8AC3E}">
        <p14:creationId xmlns:p14="http://schemas.microsoft.com/office/powerpoint/2010/main" val="188397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5E8CD-7A6F-44A6-8B18-19C022788423}" type="slidenum">
              <a:rPr lang="en-GB" smtClean="0"/>
              <a:t>8</a:t>
            </a:fld>
            <a:endParaRPr lang="en-GB" dirty="0"/>
          </a:p>
        </p:txBody>
      </p:sp>
    </p:spTree>
    <p:extLst>
      <p:ext uri="{BB962C8B-B14F-4D97-AF65-F5344CB8AC3E}">
        <p14:creationId xmlns:p14="http://schemas.microsoft.com/office/powerpoint/2010/main" val="221904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5E8CD-7A6F-44A6-8B18-19C022788423}" type="slidenum">
              <a:rPr lang="en-GB" smtClean="0"/>
              <a:t>9</a:t>
            </a:fld>
            <a:endParaRPr lang="en-GB" dirty="0"/>
          </a:p>
        </p:txBody>
      </p:sp>
    </p:spTree>
    <p:extLst>
      <p:ext uri="{BB962C8B-B14F-4D97-AF65-F5344CB8AC3E}">
        <p14:creationId xmlns:p14="http://schemas.microsoft.com/office/powerpoint/2010/main" val="370597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EL">
    <p:spTree>
      <p:nvGrpSpPr>
        <p:cNvPr id="1" name=""/>
        <p:cNvGrpSpPr/>
        <p:nvPr/>
      </p:nvGrpSpPr>
      <p:grpSpPr>
        <a:xfrm>
          <a:off x="0" y="0"/>
          <a:ext cx="0" cy="0"/>
          <a:chOff x="0" y="0"/>
          <a:chExt cx="0" cy="0"/>
        </a:xfrm>
      </p:grpSpPr>
      <p:sp>
        <p:nvSpPr>
          <p:cNvPr id="2" name="Title 1" hidden="1"/>
          <p:cNvSpPr>
            <a:spLocks noGrp="1"/>
          </p:cNvSpPr>
          <p:nvPr>
            <p:ph type="ctrTitle"/>
          </p:nvPr>
        </p:nvSpPr>
        <p:spPr>
          <a:xfrm>
            <a:off x="1187624" y="119675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AEC040-99A3-4542-876B-E9B45FEC428B}"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43DE35-C538-42FB-9AE5-B72329ECA68A}" type="slidenum">
              <a:rPr lang="en-GB" smtClean="0"/>
              <a:t>‹#›</a:t>
            </a:fld>
            <a:endParaRPr lang="en-GB"/>
          </a:p>
        </p:txBody>
      </p:sp>
      <p:sp>
        <p:nvSpPr>
          <p:cNvPr id="8" name="Picture Placeholder 7"/>
          <p:cNvSpPr>
            <a:spLocks noGrp="1"/>
          </p:cNvSpPr>
          <p:nvPr>
            <p:ph type="pic" sz="quarter" idx="13"/>
          </p:nvPr>
        </p:nvSpPr>
        <p:spPr>
          <a:xfrm>
            <a:off x="0" y="0"/>
            <a:ext cx="9144000" cy="6858000"/>
          </a:xfrm>
        </p:spPr>
        <p:txBody>
          <a:bodyPr/>
          <a:lstStyle/>
          <a:p>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Tree>
    <p:extLst>
      <p:ext uri="{BB962C8B-B14F-4D97-AF65-F5344CB8AC3E}">
        <p14:creationId xmlns:p14="http://schemas.microsoft.com/office/powerpoint/2010/main" val="2578068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663" y="274638"/>
            <a:ext cx="8219817"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72663" y="1600200"/>
            <a:ext cx="821981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11560" y="6356350"/>
            <a:ext cx="2140538" cy="365125"/>
          </a:xfrm>
        </p:spPr>
        <p:txBody>
          <a:bodyPr/>
          <a:lstStyle/>
          <a:p>
            <a:fld id="{18AEC040-99A3-4542-876B-E9B45FEC428B}" type="datetimeFigureOut">
              <a:rPr lang="en-GB" smtClean="0"/>
              <a:t>11/04/2018</a:t>
            </a:fld>
            <a:endParaRPr lang="en-GB"/>
          </a:p>
        </p:txBody>
      </p:sp>
      <p:sp>
        <p:nvSpPr>
          <p:cNvPr id="5" name="Footer Placeholder 4"/>
          <p:cNvSpPr>
            <a:spLocks noGrp="1"/>
          </p:cNvSpPr>
          <p:nvPr>
            <p:ph type="ftr" sz="quarter" idx="11"/>
          </p:nvPr>
        </p:nvSpPr>
        <p:spPr>
          <a:xfrm>
            <a:off x="3305944" y="6356350"/>
            <a:ext cx="2905015" cy="365125"/>
          </a:xfrm>
        </p:spPr>
        <p:txBody>
          <a:bodyPr/>
          <a:lstStyle/>
          <a:p>
            <a:endParaRPr lang="en-GB"/>
          </a:p>
        </p:txBody>
      </p:sp>
      <p:sp>
        <p:nvSpPr>
          <p:cNvPr id="6" name="Slide Number Placeholder 5"/>
          <p:cNvSpPr>
            <a:spLocks noGrp="1"/>
          </p:cNvSpPr>
          <p:nvPr>
            <p:ph type="sldNum" sz="quarter" idx="12"/>
          </p:nvPr>
        </p:nvSpPr>
        <p:spPr>
          <a:xfrm>
            <a:off x="6732240" y="6356350"/>
            <a:ext cx="2140538" cy="365125"/>
          </a:xfrm>
        </p:spPr>
        <p:txBody>
          <a:bodyPr/>
          <a:lstStyle/>
          <a:p>
            <a:fld id="{D743DE35-C538-42FB-9AE5-B72329ECA68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1556416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799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279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5" name="Footer Placeholder 4"/>
          <p:cNvSpPr>
            <a:spLocks noGrp="1"/>
          </p:cNvSpPr>
          <p:nvPr>
            <p:ph type="ftr" sz="quarter" idx="11"/>
          </p:nvPr>
        </p:nvSpPr>
        <p:spPr>
          <a:xfrm>
            <a:off x="3329880" y="6356350"/>
            <a:ext cx="2895600" cy="365125"/>
          </a:xfrm>
        </p:spPr>
        <p:txBody>
          <a:bodyPr/>
          <a:lstStyle/>
          <a:p>
            <a:endParaRPr lang="en-GB"/>
          </a:p>
        </p:txBody>
      </p:sp>
      <p:sp>
        <p:nvSpPr>
          <p:cNvPr id="6" name="Slide Number Placeholder 5"/>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33578083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288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6288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5388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6" name="Footer Placeholder 5"/>
          <p:cNvSpPr>
            <a:spLocks noGrp="1"/>
          </p:cNvSpPr>
          <p:nvPr>
            <p:ph type="ftr" sz="quarter" idx="11"/>
          </p:nvPr>
        </p:nvSpPr>
        <p:spPr>
          <a:xfrm>
            <a:off x="3329880" y="6356350"/>
            <a:ext cx="2895600" cy="365125"/>
          </a:xfrm>
        </p:spPr>
        <p:txBody>
          <a:bodyPr/>
          <a:lstStyle/>
          <a:p>
            <a:endParaRPr lang="en-GB"/>
          </a:p>
        </p:txBody>
      </p:sp>
      <p:sp>
        <p:nvSpPr>
          <p:cNvPr id="7" name="Slide Number Placeholder 6"/>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2184471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288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6288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288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5070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070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8" name="Footer Placeholder 7"/>
          <p:cNvSpPr>
            <a:spLocks noGrp="1"/>
          </p:cNvSpPr>
          <p:nvPr>
            <p:ph type="ftr" sz="quarter" idx="11"/>
          </p:nvPr>
        </p:nvSpPr>
        <p:spPr>
          <a:xfrm>
            <a:off x="3329880" y="6356350"/>
            <a:ext cx="2895600" cy="365125"/>
          </a:xfrm>
        </p:spPr>
        <p:txBody>
          <a:bodyPr/>
          <a:lstStyle/>
          <a:p>
            <a:endParaRPr lang="en-GB"/>
          </a:p>
        </p:txBody>
      </p:sp>
      <p:sp>
        <p:nvSpPr>
          <p:cNvPr id="9" name="Slide Number Placeholder 8"/>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36406247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2880" y="274638"/>
            <a:ext cx="82296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4" name="Footer Placeholder 3"/>
          <p:cNvSpPr>
            <a:spLocks noGrp="1"/>
          </p:cNvSpPr>
          <p:nvPr>
            <p:ph type="ftr" sz="quarter" idx="11"/>
          </p:nvPr>
        </p:nvSpPr>
        <p:spPr>
          <a:xfrm>
            <a:off x="3329880" y="6356350"/>
            <a:ext cx="2895600" cy="365125"/>
          </a:xfrm>
        </p:spPr>
        <p:txBody>
          <a:bodyPr/>
          <a:lstStyle/>
          <a:p>
            <a:endParaRPr lang="en-GB"/>
          </a:p>
        </p:txBody>
      </p:sp>
      <p:sp>
        <p:nvSpPr>
          <p:cNvPr id="5" name="Slide Number Placeholder 4"/>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1971550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3" name="Footer Placeholder 2"/>
          <p:cNvSpPr>
            <a:spLocks noGrp="1"/>
          </p:cNvSpPr>
          <p:nvPr>
            <p:ph type="ftr" sz="quarter" idx="11"/>
          </p:nvPr>
        </p:nvSpPr>
        <p:spPr>
          <a:xfrm>
            <a:off x="3329880" y="6356350"/>
            <a:ext cx="2895600" cy="365125"/>
          </a:xfrm>
        </p:spPr>
        <p:txBody>
          <a:bodyPr/>
          <a:lstStyle/>
          <a:p>
            <a:endParaRPr lang="en-GB"/>
          </a:p>
        </p:txBody>
      </p:sp>
      <p:sp>
        <p:nvSpPr>
          <p:cNvPr id="4" name="Slide Number Placeholder 3"/>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14932166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88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8073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6288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880" y="6356350"/>
            <a:ext cx="2133600" cy="365125"/>
          </a:xfrm>
        </p:spPr>
        <p:txBody>
          <a:bodyPr/>
          <a:lstStyle/>
          <a:p>
            <a:fld id="{18AEC040-99A3-4542-876B-E9B45FEC428B}" type="datetimeFigureOut">
              <a:rPr lang="en-GB" smtClean="0"/>
              <a:t>11/04/2018</a:t>
            </a:fld>
            <a:endParaRPr lang="en-GB"/>
          </a:p>
        </p:txBody>
      </p:sp>
      <p:sp>
        <p:nvSpPr>
          <p:cNvPr id="6" name="Footer Placeholder 5"/>
          <p:cNvSpPr>
            <a:spLocks noGrp="1"/>
          </p:cNvSpPr>
          <p:nvPr>
            <p:ph type="ftr" sz="quarter" idx="11"/>
          </p:nvPr>
        </p:nvSpPr>
        <p:spPr>
          <a:xfrm>
            <a:off x="3329880" y="6356350"/>
            <a:ext cx="2895600" cy="365125"/>
          </a:xfrm>
        </p:spPr>
        <p:txBody>
          <a:bodyPr/>
          <a:lstStyle/>
          <a:p>
            <a:endParaRPr lang="en-GB"/>
          </a:p>
        </p:txBody>
      </p:sp>
      <p:sp>
        <p:nvSpPr>
          <p:cNvPr id="7" name="Slide Number Placeholder 6"/>
          <p:cNvSpPr>
            <a:spLocks noGrp="1"/>
          </p:cNvSpPr>
          <p:nvPr>
            <p:ph type="sldNum" sz="quarter" idx="12"/>
          </p:nvPr>
        </p:nvSpPr>
        <p:spPr>
          <a:xfrm>
            <a:off x="6758880" y="6356350"/>
            <a:ext cx="2133600" cy="365125"/>
          </a:xfrm>
        </p:spPr>
        <p:txBody>
          <a:bodyPr/>
          <a:lstStyle/>
          <a:p>
            <a:fld id="{D743DE35-C538-42FB-9AE5-B72329ECA68A}"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2605653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664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664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664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11560" y="6356350"/>
            <a:ext cx="2133600" cy="365125"/>
          </a:xfrm>
        </p:spPr>
        <p:txBody>
          <a:bodyPr/>
          <a:lstStyle/>
          <a:p>
            <a:fld id="{18AEC040-99A3-4542-876B-E9B45FEC428B}" type="datetimeFigureOut">
              <a:rPr lang="en-GB" smtClean="0"/>
              <a:t>11/04/2018</a:t>
            </a:fld>
            <a:endParaRPr lang="en-GB"/>
          </a:p>
        </p:txBody>
      </p:sp>
      <p:sp>
        <p:nvSpPr>
          <p:cNvPr id="6" name="Footer Placeholder 5"/>
          <p:cNvSpPr>
            <a:spLocks noGrp="1"/>
          </p:cNvSpPr>
          <p:nvPr>
            <p:ph type="ftr" sz="quarter" idx="11"/>
          </p:nvPr>
        </p:nvSpPr>
        <p:spPr>
          <a:xfrm>
            <a:off x="3278560" y="6356350"/>
            <a:ext cx="2895600" cy="365125"/>
          </a:xfrm>
        </p:spPr>
        <p:txBody>
          <a:bodyPr/>
          <a:lstStyle/>
          <a:p>
            <a:endParaRPr lang="en-GB"/>
          </a:p>
        </p:txBody>
      </p:sp>
      <p:sp>
        <p:nvSpPr>
          <p:cNvPr id="7" name="Slide Number Placeholder 6"/>
          <p:cNvSpPr>
            <a:spLocks noGrp="1"/>
          </p:cNvSpPr>
          <p:nvPr>
            <p:ph type="sldNum" sz="quarter" idx="12"/>
          </p:nvPr>
        </p:nvSpPr>
        <p:spPr>
          <a:xfrm>
            <a:off x="6707560" y="6356350"/>
            <a:ext cx="2133600" cy="365125"/>
          </a:xfrm>
        </p:spPr>
        <p:txBody>
          <a:bodyPr/>
          <a:lstStyle/>
          <a:p>
            <a:fld id="{D743DE35-C538-42FB-9AE5-B72329ECA68A}"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1710"/>
            <a:ext cx="625011" cy="6858000"/>
          </a:xfrm>
          <a:prstGeom prst="rect">
            <a:avLst/>
          </a:prstGeom>
        </p:spPr>
      </p:pic>
    </p:spTree>
    <p:extLst>
      <p:ext uri="{BB962C8B-B14F-4D97-AF65-F5344CB8AC3E}">
        <p14:creationId xmlns:p14="http://schemas.microsoft.com/office/powerpoint/2010/main" val="15311507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EC040-99A3-4542-876B-E9B45FEC428B}" type="datetimeFigureOut">
              <a:rPr lang="en-GB" smtClean="0"/>
              <a:t>11/04/2018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3DE35-C538-42FB-9AE5-B72329ECA68A}" type="slidenum">
              <a:rPr lang="en-GB" smtClean="0"/>
              <a:t>‹#›</a:t>
            </a:fld>
            <a:endParaRPr lang="en-GB"/>
          </a:p>
        </p:txBody>
      </p:sp>
    </p:spTree>
    <p:extLst>
      <p:ext uri="{BB962C8B-B14F-4D97-AF65-F5344CB8AC3E}">
        <p14:creationId xmlns:p14="http://schemas.microsoft.com/office/powerpoint/2010/main" val="375109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6.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31.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7384"/>
            <a:ext cx="7772400" cy="1470025"/>
          </a:xfrm>
        </p:spPr>
        <p:txBody>
          <a:bodyPr/>
          <a:lstStyle/>
          <a:p>
            <a:r>
              <a:rPr lang="is-IS" dirty="0" smtClean="0"/>
              <a:t>Presentation of a Survey of Nordic Supervisory Institutions</a:t>
            </a:r>
            <a:endParaRPr lang="en-GB" dirty="0"/>
          </a:p>
        </p:txBody>
      </p:sp>
      <p:sp>
        <p:nvSpPr>
          <p:cNvPr id="3" name="Subtitle 2"/>
          <p:cNvSpPr>
            <a:spLocks noGrp="1"/>
          </p:cNvSpPr>
          <p:nvPr>
            <p:ph type="subTitle" idx="1"/>
          </p:nvPr>
        </p:nvSpPr>
        <p:spPr>
          <a:xfrm>
            <a:off x="1873424" y="4772744"/>
            <a:ext cx="6400800" cy="1752600"/>
          </a:xfrm>
        </p:spPr>
        <p:txBody>
          <a:bodyPr>
            <a:normAutofit fontScale="25000" lnSpcReduction="20000"/>
          </a:bodyPr>
          <a:lstStyle/>
          <a:p>
            <a:r>
              <a:rPr lang="is-IS" sz="6400" b="1" dirty="0" smtClean="0">
                <a:solidFill>
                  <a:schemeClr val="accent1">
                    <a:lumMod val="75000"/>
                  </a:schemeClr>
                </a:solidFill>
              </a:rPr>
              <a:t>Nordisk Tillsynskonferens 2017</a:t>
            </a:r>
          </a:p>
          <a:p>
            <a:r>
              <a:rPr lang="is-IS" sz="6400" b="1" dirty="0" smtClean="0">
                <a:solidFill>
                  <a:schemeClr val="accent1">
                    <a:lumMod val="75000"/>
                  </a:schemeClr>
                </a:solidFill>
              </a:rPr>
              <a:t>Reykjavík</a:t>
            </a:r>
          </a:p>
          <a:p>
            <a:r>
              <a:rPr lang="is-IS" sz="6400" b="1" dirty="0" smtClean="0">
                <a:solidFill>
                  <a:schemeClr val="accent1">
                    <a:lumMod val="75000"/>
                  </a:schemeClr>
                </a:solidFill>
              </a:rPr>
              <a:t>ICELAND</a:t>
            </a:r>
          </a:p>
          <a:p>
            <a:endParaRPr lang="is-IS" dirty="0" smtClean="0">
              <a:solidFill>
                <a:schemeClr val="tx1"/>
              </a:solidFill>
            </a:endParaRPr>
          </a:p>
          <a:p>
            <a:r>
              <a:rPr lang="is-IS" b="1" dirty="0"/>
              <a:t>Leifur Bardarson, MD</a:t>
            </a:r>
            <a:endParaRPr lang="en-GB" dirty="0"/>
          </a:p>
          <a:p>
            <a:r>
              <a:rPr lang="is-IS" dirty="0"/>
              <a:t>Head of division</a:t>
            </a:r>
            <a:endParaRPr lang="en-GB" dirty="0"/>
          </a:p>
          <a:p>
            <a:r>
              <a:rPr lang="is-IS" dirty="0"/>
              <a:t>Supervision and Quality</a:t>
            </a:r>
            <a:endParaRPr lang="en-GB" dirty="0"/>
          </a:p>
          <a:p>
            <a:r>
              <a:rPr lang="is-IS" dirty="0"/>
              <a:t>Directorate of Health</a:t>
            </a:r>
            <a:endParaRPr lang="en-GB" dirty="0"/>
          </a:p>
          <a:p>
            <a:endParaRPr lang="is-IS" dirty="0" smtClean="0">
              <a:solidFill>
                <a:schemeClr val="tx1"/>
              </a:solidFill>
            </a:endParaRPr>
          </a:p>
          <a:p>
            <a:r>
              <a:rPr lang="is-IS" dirty="0" smtClean="0">
                <a:solidFill>
                  <a:schemeClr val="tx1"/>
                </a:solidFill>
              </a:rPr>
              <a:t>28. September 2017</a:t>
            </a:r>
            <a:endParaRPr lang="en-GB" sz="2400" dirty="0">
              <a:solidFill>
                <a:schemeClr val="tx1"/>
              </a:solidFill>
            </a:endParaRPr>
          </a:p>
        </p:txBody>
      </p:sp>
      <p:pic>
        <p:nvPicPr>
          <p:cNvPr id="4" name="Picture 3"/>
          <p:cNvPicPr>
            <a:picLocks noChangeAspect="1"/>
          </p:cNvPicPr>
          <p:nvPr/>
        </p:nvPicPr>
        <p:blipFill>
          <a:blip r:embed="rId3"/>
          <a:stretch>
            <a:fillRect/>
          </a:stretch>
        </p:blipFill>
        <p:spPr>
          <a:xfrm>
            <a:off x="1364140" y="1586657"/>
            <a:ext cx="7419367" cy="2380481"/>
          </a:xfrm>
          <a:prstGeom prst="rect">
            <a:avLst/>
          </a:prstGeom>
        </p:spPr>
      </p:pic>
      <p:pic>
        <p:nvPicPr>
          <p:cNvPr id="5" name="Picture 4"/>
          <p:cNvPicPr>
            <a:picLocks noChangeAspect="1"/>
          </p:cNvPicPr>
          <p:nvPr/>
        </p:nvPicPr>
        <p:blipFill>
          <a:blip r:embed="rId4"/>
          <a:stretch>
            <a:fillRect/>
          </a:stretch>
        </p:blipFill>
        <p:spPr>
          <a:xfrm>
            <a:off x="1348116" y="4020759"/>
            <a:ext cx="7435391" cy="622632"/>
          </a:xfrm>
          <a:prstGeom prst="rect">
            <a:avLst/>
          </a:prstGeom>
        </p:spPr>
      </p:pic>
    </p:spTree>
    <p:extLst>
      <p:ext uri="{BB962C8B-B14F-4D97-AF65-F5344CB8AC3E}">
        <p14:creationId xmlns:p14="http://schemas.microsoft.com/office/powerpoint/2010/main" val="1750193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4489" y="823418"/>
            <a:ext cx="8023454" cy="4621805"/>
          </a:xfrm>
          <a:prstGeom prst="rect">
            <a:avLst/>
          </a:prstGeom>
        </p:spPr>
      </p:pic>
      <p:pic>
        <p:nvPicPr>
          <p:cNvPr id="4100" name="Picture 4" descr="https://upload.wikimedia.org/wikipedia/commons/thumb/d/d9/Flag_of_Norway.svg/120px-Flag_of_Norwa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6" y="2560042"/>
            <a:ext cx="499943" cy="3624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lag of Iceland.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6" y="2954256"/>
            <a:ext cx="499943" cy="36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84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content of the supervision report in </a:t>
            </a:r>
            <a:r>
              <a:rPr lang="en-US" dirty="0" smtClean="0"/>
              <a:t>general?</a:t>
            </a:r>
            <a:endParaRPr lang="is-IS" dirty="0"/>
          </a:p>
        </p:txBody>
      </p:sp>
      <p:pic>
        <p:nvPicPr>
          <p:cNvPr id="3" name="Picture 2"/>
          <p:cNvPicPr>
            <a:picLocks noChangeAspect="1"/>
          </p:cNvPicPr>
          <p:nvPr/>
        </p:nvPicPr>
        <p:blipFill>
          <a:blip r:embed="rId3"/>
          <a:stretch>
            <a:fillRect/>
          </a:stretch>
        </p:blipFill>
        <p:spPr>
          <a:xfrm>
            <a:off x="684542" y="1686107"/>
            <a:ext cx="8207938" cy="3024336"/>
          </a:xfrm>
          <a:prstGeom prst="rect">
            <a:avLst/>
          </a:prstGeom>
        </p:spPr>
      </p:pic>
      <p:sp>
        <p:nvSpPr>
          <p:cNvPr id="4" name="Rectangle 3"/>
          <p:cNvSpPr/>
          <p:nvPr/>
        </p:nvSpPr>
        <p:spPr>
          <a:xfrm>
            <a:off x="1907704" y="2636912"/>
            <a:ext cx="165618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Rectangle 4"/>
          <p:cNvSpPr/>
          <p:nvPr/>
        </p:nvSpPr>
        <p:spPr>
          <a:xfrm>
            <a:off x="656834" y="4978912"/>
            <a:ext cx="8235646" cy="923330"/>
          </a:xfrm>
          <a:prstGeom prst="rect">
            <a:avLst/>
          </a:prstGeom>
        </p:spPr>
        <p:txBody>
          <a:bodyPr wrap="square">
            <a:spAutoFit/>
          </a:bodyPr>
          <a:lstStyle/>
          <a:p>
            <a:r>
              <a:rPr lang="en-US" dirty="0"/>
              <a:t>Comments: </a:t>
            </a:r>
            <a:endParaRPr lang="en-US" dirty="0" smtClean="0"/>
          </a:p>
          <a:p>
            <a:r>
              <a:rPr lang="en-US" dirty="0" smtClean="0"/>
              <a:t>“Compliance </a:t>
            </a:r>
            <a:r>
              <a:rPr lang="en-US" dirty="0"/>
              <a:t>or non compliance with legislation is the most important </a:t>
            </a:r>
            <a:r>
              <a:rPr lang="en-US" dirty="0" smtClean="0"/>
              <a:t>content”</a:t>
            </a:r>
            <a:endParaRPr lang="en-US" dirty="0"/>
          </a:p>
          <a:p>
            <a:r>
              <a:rPr lang="en-US" dirty="0" smtClean="0"/>
              <a:t>“The </a:t>
            </a:r>
            <a:r>
              <a:rPr lang="en-US" dirty="0"/>
              <a:t>content depends on the target/cause of </a:t>
            </a:r>
            <a:r>
              <a:rPr lang="en-US" dirty="0" smtClean="0"/>
              <a:t>supervision”</a:t>
            </a:r>
            <a:endParaRPr lang="is-IS" dirty="0"/>
          </a:p>
        </p:txBody>
      </p:sp>
      <p:sp>
        <p:nvSpPr>
          <p:cNvPr id="6" name="TextBox 5"/>
          <p:cNvSpPr txBox="1"/>
          <p:nvPr/>
        </p:nvSpPr>
        <p:spPr>
          <a:xfrm>
            <a:off x="1979712" y="1417638"/>
            <a:ext cx="5904656" cy="369332"/>
          </a:xfrm>
          <a:prstGeom prst="rect">
            <a:avLst/>
          </a:prstGeom>
          <a:noFill/>
        </p:spPr>
        <p:txBody>
          <a:bodyPr wrap="square" rtlCol="0">
            <a:spAutoFit/>
          </a:bodyPr>
          <a:lstStyle/>
          <a:p>
            <a:r>
              <a:rPr lang="is-IS" dirty="0" smtClean="0"/>
              <a:t>Ranked in order of importance (1=most important)</a:t>
            </a:r>
            <a:endParaRPr lang="is-IS" dirty="0"/>
          </a:p>
        </p:txBody>
      </p:sp>
      <p:sp>
        <p:nvSpPr>
          <p:cNvPr id="7" name="TextBox 6"/>
          <p:cNvSpPr txBox="1"/>
          <p:nvPr/>
        </p:nvSpPr>
        <p:spPr>
          <a:xfrm>
            <a:off x="1619672" y="2708920"/>
            <a:ext cx="301686" cy="369332"/>
          </a:xfrm>
          <a:prstGeom prst="rect">
            <a:avLst/>
          </a:prstGeom>
          <a:noFill/>
        </p:spPr>
        <p:txBody>
          <a:bodyPr wrap="none" rtlCol="0">
            <a:spAutoFit/>
          </a:bodyPr>
          <a:lstStyle/>
          <a:p>
            <a:r>
              <a:rPr lang="is-IS" dirty="0" smtClean="0">
                <a:solidFill>
                  <a:srgbClr val="FF0000"/>
                </a:solidFill>
              </a:rPr>
              <a:t>1</a:t>
            </a:r>
            <a:endParaRPr lang="en-GB" dirty="0">
              <a:solidFill>
                <a:srgbClr val="FF0000"/>
              </a:solidFill>
            </a:endParaRPr>
          </a:p>
        </p:txBody>
      </p:sp>
      <p:sp>
        <p:nvSpPr>
          <p:cNvPr id="9" name="TextBox 8"/>
          <p:cNvSpPr txBox="1"/>
          <p:nvPr/>
        </p:nvSpPr>
        <p:spPr>
          <a:xfrm>
            <a:off x="1619672" y="2123564"/>
            <a:ext cx="301686" cy="369332"/>
          </a:xfrm>
          <a:prstGeom prst="rect">
            <a:avLst/>
          </a:prstGeom>
          <a:noFill/>
        </p:spPr>
        <p:txBody>
          <a:bodyPr wrap="none" rtlCol="0">
            <a:spAutoFit/>
          </a:bodyPr>
          <a:lstStyle/>
          <a:p>
            <a:r>
              <a:rPr lang="is-IS" dirty="0" smtClean="0">
                <a:solidFill>
                  <a:srgbClr val="FF0000"/>
                </a:solidFill>
              </a:rPr>
              <a:t>2</a:t>
            </a:r>
            <a:endParaRPr lang="en-GB" dirty="0">
              <a:solidFill>
                <a:srgbClr val="FF0000"/>
              </a:solidFill>
            </a:endParaRPr>
          </a:p>
        </p:txBody>
      </p:sp>
      <p:sp>
        <p:nvSpPr>
          <p:cNvPr id="10" name="TextBox 9"/>
          <p:cNvSpPr txBox="1"/>
          <p:nvPr/>
        </p:nvSpPr>
        <p:spPr>
          <a:xfrm>
            <a:off x="1619672" y="3779748"/>
            <a:ext cx="301686" cy="369332"/>
          </a:xfrm>
          <a:prstGeom prst="rect">
            <a:avLst/>
          </a:prstGeom>
          <a:noFill/>
        </p:spPr>
        <p:txBody>
          <a:bodyPr wrap="none" rtlCol="0">
            <a:spAutoFit/>
          </a:bodyPr>
          <a:lstStyle/>
          <a:p>
            <a:r>
              <a:rPr lang="is-IS" dirty="0" smtClean="0">
                <a:solidFill>
                  <a:srgbClr val="FF0000"/>
                </a:solidFill>
              </a:rPr>
              <a:t>3</a:t>
            </a:r>
            <a:endParaRPr lang="en-GB" dirty="0">
              <a:solidFill>
                <a:srgbClr val="FF0000"/>
              </a:solidFill>
            </a:endParaRPr>
          </a:p>
        </p:txBody>
      </p:sp>
      <p:sp>
        <p:nvSpPr>
          <p:cNvPr id="11" name="TextBox 10"/>
          <p:cNvSpPr txBox="1"/>
          <p:nvPr/>
        </p:nvSpPr>
        <p:spPr>
          <a:xfrm>
            <a:off x="1475656" y="3275692"/>
            <a:ext cx="489236" cy="369332"/>
          </a:xfrm>
          <a:prstGeom prst="rect">
            <a:avLst/>
          </a:prstGeom>
          <a:noFill/>
        </p:spPr>
        <p:txBody>
          <a:bodyPr wrap="none" rtlCol="0">
            <a:spAutoFit/>
          </a:bodyPr>
          <a:lstStyle/>
          <a:p>
            <a:r>
              <a:rPr lang="is-IS" dirty="0" smtClean="0">
                <a:solidFill>
                  <a:srgbClr val="FF0000"/>
                </a:solidFill>
              </a:rPr>
              <a:t>4-5</a:t>
            </a:r>
            <a:endParaRPr lang="en-GB" dirty="0">
              <a:solidFill>
                <a:srgbClr val="FF0000"/>
              </a:solidFill>
            </a:endParaRPr>
          </a:p>
        </p:txBody>
      </p:sp>
      <p:sp>
        <p:nvSpPr>
          <p:cNvPr id="12" name="TextBox 11"/>
          <p:cNvSpPr txBox="1"/>
          <p:nvPr/>
        </p:nvSpPr>
        <p:spPr>
          <a:xfrm>
            <a:off x="1403648" y="4211796"/>
            <a:ext cx="489236" cy="369332"/>
          </a:xfrm>
          <a:prstGeom prst="rect">
            <a:avLst/>
          </a:prstGeom>
          <a:noFill/>
        </p:spPr>
        <p:txBody>
          <a:bodyPr wrap="none" rtlCol="0">
            <a:spAutoFit/>
          </a:bodyPr>
          <a:lstStyle/>
          <a:p>
            <a:r>
              <a:rPr lang="is-IS" dirty="0" smtClean="0">
                <a:solidFill>
                  <a:srgbClr val="FF0000"/>
                </a:solidFill>
              </a:rPr>
              <a:t>4-5</a:t>
            </a:r>
            <a:endParaRPr lang="en-GB" dirty="0">
              <a:solidFill>
                <a:srgbClr val="FF0000"/>
              </a:solidFill>
            </a:endParaRPr>
          </a:p>
        </p:txBody>
      </p:sp>
    </p:spTree>
    <p:extLst>
      <p:ext uri="{BB962C8B-B14F-4D97-AF65-F5344CB8AC3E}">
        <p14:creationId xmlns:p14="http://schemas.microsoft.com/office/powerpoint/2010/main" val="3976991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educational background of inspectors</a:t>
            </a:r>
            <a:r>
              <a:rPr lang="en-US" dirty="0" smtClean="0"/>
              <a:t>?</a:t>
            </a:r>
            <a:endParaRPr lang="is-IS" dirty="0"/>
          </a:p>
        </p:txBody>
      </p:sp>
      <p:pic>
        <p:nvPicPr>
          <p:cNvPr id="3" name="Picture 2"/>
          <p:cNvPicPr>
            <a:picLocks noChangeAspect="1"/>
          </p:cNvPicPr>
          <p:nvPr/>
        </p:nvPicPr>
        <p:blipFill>
          <a:blip r:embed="rId3"/>
          <a:stretch>
            <a:fillRect/>
          </a:stretch>
        </p:blipFill>
        <p:spPr>
          <a:xfrm>
            <a:off x="834541" y="1427732"/>
            <a:ext cx="7886278" cy="5282893"/>
          </a:xfrm>
          <a:prstGeom prst="rect">
            <a:avLst/>
          </a:prstGeom>
        </p:spPr>
      </p:pic>
      <p:sp>
        <p:nvSpPr>
          <p:cNvPr id="4" name="TextBox 3"/>
          <p:cNvSpPr txBox="1"/>
          <p:nvPr/>
        </p:nvSpPr>
        <p:spPr>
          <a:xfrm>
            <a:off x="8567775" y="6310095"/>
            <a:ext cx="306088" cy="367416"/>
          </a:xfrm>
          <a:prstGeom prst="rect">
            <a:avLst/>
          </a:prstGeom>
          <a:noFill/>
        </p:spPr>
        <p:txBody>
          <a:bodyPr wrap="square" rtlCol="0">
            <a:spAutoFit/>
          </a:bodyPr>
          <a:lstStyle/>
          <a:p>
            <a:pPr algn="ctr"/>
            <a:r>
              <a:rPr lang="is-IS" dirty="0" smtClean="0"/>
              <a:t>%</a:t>
            </a:r>
            <a:endParaRPr lang="is-IS" dirty="0"/>
          </a:p>
        </p:txBody>
      </p:sp>
    </p:spTree>
    <p:extLst>
      <p:ext uri="{BB962C8B-B14F-4D97-AF65-F5344CB8AC3E}">
        <p14:creationId xmlns:p14="http://schemas.microsoft.com/office/powerpoint/2010/main" val="68887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7584" y="692696"/>
            <a:ext cx="8064072" cy="4498826"/>
          </a:xfrm>
          <a:prstGeom prst="rect">
            <a:avLst/>
          </a:prstGeom>
        </p:spPr>
      </p:pic>
    </p:spTree>
    <p:extLst>
      <p:ext uri="{BB962C8B-B14F-4D97-AF65-F5344CB8AC3E}">
        <p14:creationId xmlns:p14="http://schemas.microsoft.com/office/powerpoint/2010/main" val="417700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3568" y="404664"/>
            <a:ext cx="8352928" cy="6266642"/>
          </a:xfrm>
          <a:prstGeom prst="rect">
            <a:avLst/>
          </a:prstGeom>
        </p:spPr>
      </p:pic>
      <p:pic>
        <p:nvPicPr>
          <p:cNvPr id="4" name="Picture 10"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3882" y="5517232"/>
            <a:ext cx="635821" cy="4238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thumb/b/bc/Flag_of_Finland.svg/120px-Flag_of_Finland.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882" y="3349524"/>
            <a:ext cx="637836" cy="3769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14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reason for supervision</a:t>
            </a:r>
            <a:r>
              <a:rPr lang="en-US" dirty="0" smtClean="0"/>
              <a:t>?</a:t>
            </a:r>
            <a:endParaRPr lang="is-IS" dirty="0"/>
          </a:p>
        </p:txBody>
      </p:sp>
      <p:graphicFrame>
        <p:nvGraphicFramePr>
          <p:cNvPr id="6" name="Chart 5"/>
          <p:cNvGraphicFramePr>
            <a:graphicFrameLocks/>
          </p:cNvGraphicFramePr>
          <p:nvPr>
            <p:extLst/>
          </p:nvPr>
        </p:nvGraphicFramePr>
        <p:xfrm>
          <a:off x="971600" y="1447186"/>
          <a:ext cx="7414394" cy="4934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5096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3568" y="980728"/>
            <a:ext cx="8266225" cy="4320480"/>
          </a:xfrm>
          <a:prstGeom prst="rect">
            <a:avLst/>
          </a:prstGeom>
        </p:spPr>
      </p:pic>
      <p:pic>
        <p:nvPicPr>
          <p:cNvPr id="4" name="Picture 10"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789040"/>
            <a:ext cx="635821" cy="4238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41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576" y="908720"/>
            <a:ext cx="8135622" cy="4491617"/>
          </a:xfrm>
          <a:prstGeom prst="rect">
            <a:avLst/>
          </a:prstGeom>
        </p:spPr>
      </p:pic>
      <p:pic>
        <p:nvPicPr>
          <p:cNvPr id="4" name="Picture 10"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415" y="3879625"/>
            <a:ext cx="499943" cy="333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8" descr="Flag of Iceland.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3415" y="4365104"/>
            <a:ext cx="499943" cy="360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2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3568" y="836712"/>
            <a:ext cx="8291363" cy="4375571"/>
          </a:xfrm>
          <a:prstGeom prst="rect">
            <a:avLst/>
          </a:prstGeom>
        </p:spPr>
      </p:pic>
      <p:pic>
        <p:nvPicPr>
          <p:cNvPr id="4" name="Picture 10"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306055"/>
            <a:ext cx="499943" cy="333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s://upload.wikimedia.org/wikipedia/commons/thumb/9/9c/Flag_of_Denmark.svg/120px-Flag_of_Denmark.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708920"/>
            <a:ext cx="477622" cy="3621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https://upload.wikimedia.org/wikipedia/en/thumb/4/4c/Flag_of_Sweden.svg/120px-Flag_of_Swede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8961" y="2306055"/>
            <a:ext cx="489948" cy="3062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2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3568" y="908720"/>
            <a:ext cx="8280920" cy="4411669"/>
          </a:xfrm>
          <a:prstGeom prst="rect">
            <a:avLst/>
          </a:prstGeom>
        </p:spPr>
      </p:pic>
      <p:pic>
        <p:nvPicPr>
          <p:cNvPr id="4" name="Picture 10"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852936"/>
            <a:ext cx="499943" cy="333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5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The Nordic Family</a:t>
            </a:r>
            <a:endParaRPr lang="en-GB" dirty="0"/>
          </a:p>
        </p:txBody>
      </p:sp>
      <p:sp>
        <p:nvSpPr>
          <p:cNvPr id="3" name="AutoShape 4" descr="Image result for swede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3" name="Group 12"/>
          <p:cNvGrpSpPr/>
          <p:nvPr/>
        </p:nvGrpSpPr>
        <p:grpSpPr>
          <a:xfrm>
            <a:off x="1907704" y="1844824"/>
            <a:ext cx="5254935" cy="3503290"/>
            <a:chOff x="1619672" y="1988840"/>
            <a:chExt cx="5254935" cy="3503290"/>
          </a:xfrm>
        </p:grpSpPr>
        <p:pic>
          <p:nvPicPr>
            <p:cNvPr id="2" name="Picture 1"/>
            <p:cNvPicPr>
              <a:picLocks noChangeAspect="1"/>
            </p:cNvPicPr>
            <p:nvPr/>
          </p:nvPicPr>
          <p:blipFill>
            <a:blip r:embed="rId3"/>
            <a:stretch>
              <a:fillRect/>
            </a:stretch>
          </p:blipFill>
          <p:spPr>
            <a:xfrm>
              <a:off x="1619672" y="1988840"/>
              <a:ext cx="5254935" cy="3503290"/>
            </a:xfrm>
            <a:prstGeom prst="rect">
              <a:avLst/>
            </a:prstGeom>
          </p:spPr>
        </p:pic>
        <p:pic>
          <p:nvPicPr>
            <p:cNvPr id="1030" name="Picture 6" descr="Image result for danish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0130" y="4005064"/>
              <a:ext cx="147318" cy="111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851920" y="3717032"/>
              <a:ext cx="140109" cy="101752"/>
            </a:xfrm>
            <a:prstGeom prst="rect">
              <a:avLst/>
            </a:prstGeom>
          </p:spPr>
        </p:pic>
        <p:pic>
          <p:nvPicPr>
            <p:cNvPr id="9" name="Picture 8"/>
            <p:cNvPicPr>
              <a:picLocks noChangeAspect="1"/>
            </p:cNvPicPr>
            <p:nvPr/>
          </p:nvPicPr>
          <p:blipFill>
            <a:blip r:embed="rId6"/>
            <a:stretch>
              <a:fillRect/>
            </a:stretch>
          </p:blipFill>
          <p:spPr>
            <a:xfrm>
              <a:off x="4681667" y="3649886"/>
              <a:ext cx="101697" cy="62148"/>
            </a:xfrm>
            <a:prstGeom prst="rect">
              <a:avLst/>
            </a:prstGeom>
          </p:spPr>
        </p:pic>
        <p:pic>
          <p:nvPicPr>
            <p:cNvPr id="11" name="Picture 10"/>
            <p:cNvPicPr>
              <a:picLocks noChangeAspect="1"/>
            </p:cNvPicPr>
            <p:nvPr/>
          </p:nvPicPr>
          <p:blipFill>
            <a:blip r:embed="rId7"/>
            <a:stretch>
              <a:fillRect/>
            </a:stretch>
          </p:blipFill>
          <p:spPr>
            <a:xfrm>
              <a:off x="5111486" y="3889673"/>
              <a:ext cx="158832" cy="115391"/>
            </a:xfrm>
            <a:prstGeom prst="rect">
              <a:avLst/>
            </a:prstGeom>
          </p:spPr>
        </p:pic>
        <p:pic>
          <p:nvPicPr>
            <p:cNvPr id="15" name="Picture 2" descr="Image result for icelandic 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4783365" y="4252162"/>
              <a:ext cx="183264" cy="1135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a:stretch>
              <a:fillRect/>
            </a:stretch>
          </p:blipFill>
          <p:spPr>
            <a:xfrm flipV="1">
              <a:off x="6063117" y="3674630"/>
              <a:ext cx="120030" cy="74807"/>
            </a:xfrm>
            <a:prstGeom prst="rect">
              <a:avLst/>
            </a:prstGeom>
          </p:spPr>
        </p:pic>
        <p:pic>
          <p:nvPicPr>
            <p:cNvPr id="17" name="Picture 16"/>
            <p:cNvPicPr>
              <a:picLocks noChangeAspect="1"/>
            </p:cNvPicPr>
            <p:nvPr/>
          </p:nvPicPr>
          <p:blipFill>
            <a:blip r:embed="rId10"/>
            <a:stretch>
              <a:fillRect/>
            </a:stretch>
          </p:blipFill>
          <p:spPr>
            <a:xfrm>
              <a:off x="4314481" y="3499180"/>
              <a:ext cx="151404" cy="99155"/>
            </a:xfrm>
            <a:prstGeom prst="rect">
              <a:avLst/>
            </a:prstGeom>
          </p:spPr>
        </p:pic>
        <p:pic>
          <p:nvPicPr>
            <p:cNvPr id="18" name="Picture 17"/>
            <p:cNvPicPr>
              <a:picLocks noChangeAspect="1"/>
            </p:cNvPicPr>
            <p:nvPr/>
          </p:nvPicPr>
          <p:blipFill>
            <a:blip r:embed="rId6"/>
            <a:stretch>
              <a:fillRect/>
            </a:stretch>
          </p:blipFill>
          <p:spPr>
            <a:xfrm>
              <a:off x="5433742" y="3807893"/>
              <a:ext cx="104050" cy="63586"/>
            </a:xfrm>
            <a:prstGeom prst="rect">
              <a:avLst/>
            </a:prstGeom>
          </p:spPr>
        </p:pic>
        <p:pic>
          <p:nvPicPr>
            <p:cNvPr id="19" name="Picture 18"/>
            <p:cNvPicPr>
              <a:picLocks noChangeAspect="1"/>
            </p:cNvPicPr>
            <p:nvPr/>
          </p:nvPicPr>
          <p:blipFill>
            <a:blip r:embed="rId11"/>
            <a:stretch>
              <a:fillRect/>
            </a:stretch>
          </p:blipFill>
          <p:spPr>
            <a:xfrm>
              <a:off x="3854229" y="4411347"/>
              <a:ext cx="113800" cy="75848"/>
            </a:xfrm>
            <a:prstGeom prst="rect">
              <a:avLst/>
            </a:prstGeom>
          </p:spPr>
        </p:pic>
        <p:pic>
          <p:nvPicPr>
            <p:cNvPr id="20" name="Picture 19"/>
            <p:cNvPicPr>
              <a:picLocks noChangeAspect="1"/>
            </p:cNvPicPr>
            <p:nvPr/>
          </p:nvPicPr>
          <p:blipFill>
            <a:blip r:embed="rId5"/>
            <a:stretch>
              <a:fillRect/>
            </a:stretch>
          </p:blipFill>
          <p:spPr>
            <a:xfrm>
              <a:off x="3084899" y="3743255"/>
              <a:ext cx="149769" cy="108768"/>
            </a:xfrm>
            <a:prstGeom prst="rect">
              <a:avLst/>
            </a:prstGeom>
          </p:spPr>
        </p:pic>
        <p:pic>
          <p:nvPicPr>
            <p:cNvPr id="21" name="Picture 6" descr="Image result for danish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939" y="3788264"/>
              <a:ext cx="67937" cy="514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danish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2514" y="3546208"/>
              <a:ext cx="92506" cy="700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icelandic fla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V="1">
              <a:off x="2149380" y="3699417"/>
              <a:ext cx="143427" cy="888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stretch>
              <a:fillRect/>
            </a:stretch>
          </p:blipFill>
          <p:spPr>
            <a:xfrm>
              <a:off x="4913927" y="3499180"/>
              <a:ext cx="105087" cy="76318"/>
            </a:xfrm>
            <a:prstGeom prst="rect">
              <a:avLst/>
            </a:prstGeom>
          </p:spPr>
        </p:pic>
        <p:pic>
          <p:nvPicPr>
            <p:cNvPr id="26" name="Picture 25"/>
            <p:cNvPicPr>
              <a:picLocks noChangeAspect="1"/>
            </p:cNvPicPr>
            <p:nvPr/>
          </p:nvPicPr>
          <p:blipFill>
            <a:blip r:embed="rId6"/>
            <a:stretch>
              <a:fillRect/>
            </a:stretch>
          </p:blipFill>
          <p:spPr>
            <a:xfrm>
              <a:off x="3374707" y="3482623"/>
              <a:ext cx="104050" cy="63586"/>
            </a:xfrm>
            <a:prstGeom prst="rect">
              <a:avLst/>
            </a:prstGeom>
          </p:spPr>
        </p:pic>
        <p:pic>
          <p:nvPicPr>
            <p:cNvPr id="27" name="Picture 26"/>
            <p:cNvPicPr>
              <a:picLocks noChangeAspect="1"/>
            </p:cNvPicPr>
            <p:nvPr/>
          </p:nvPicPr>
          <p:blipFill>
            <a:blip r:embed="rId9"/>
            <a:stretch>
              <a:fillRect/>
            </a:stretch>
          </p:blipFill>
          <p:spPr>
            <a:xfrm flipV="1">
              <a:off x="4657650" y="4342116"/>
              <a:ext cx="120030" cy="74807"/>
            </a:xfrm>
            <a:prstGeom prst="rect">
              <a:avLst/>
            </a:prstGeom>
          </p:spPr>
        </p:pic>
        <p:pic>
          <p:nvPicPr>
            <p:cNvPr id="31" name="Picture 30"/>
            <p:cNvPicPr>
              <a:picLocks noChangeAspect="1"/>
            </p:cNvPicPr>
            <p:nvPr/>
          </p:nvPicPr>
          <p:blipFill>
            <a:blip r:embed="rId9"/>
            <a:stretch>
              <a:fillRect/>
            </a:stretch>
          </p:blipFill>
          <p:spPr>
            <a:xfrm flipV="1">
              <a:off x="2748655" y="3728182"/>
              <a:ext cx="120030" cy="74807"/>
            </a:xfrm>
            <a:prstGeom prst="rect">
              <a:avLst/>
            </a:prstGeom>
          </p:spPr>
        </p:pic>
        <p:pic>
          <p:nvPicPr>
            <p:cNvPr id="32" name="Picture 31"/>
            <p:cNvPicPr>
              <a:picLocks noChangeAspect="1"/>
            </p:cNvPicPr>
            <p:nvPr/>
          </p:nvPicPr>
          <p:blipFill>
            <a:blip r:embed="rId6"/>
            <a:stretch>
              <a:fillRect/>
            </a:stretch>
          </p:blipFill>
          <p:spPr>
            <a:xfrm>
              <a:off x="4139838" y="4190014"/>
              <a:ext cx="101697" cy="62148"/>
            </a:xfrm>
            <a:prstGeom prst="rect">
              <a:avLst/>
            </a:prstGeom>
          </p:spPr>
        </p:pic>
        <p:pic>
          <p:nvPicPr>
            <p:cNvPr id="34" name="Picture 33"/>
            <p:cNvPicPr>
              <a:picLocks noChangeAspect="1"/>
            </p:cNvPicPr>
            <p:nvPr/>
          </p:nvPicPr>
          <p:blipFill>
            <a:blip r:embed="rId7"/>
            <a:stretch>
              <a:fillRect/>
            </a:stretch>
          </p:blipFill>
          <p:spPr>
            <a:xfrm>
              <a:off x="5683715" y="3499180"/>
              <a:ext cx="156415" cy="113635"/>
            </a:xfrm>
            <a:prstGeom prst="rect">
              <a:avLst/>
            </a:prstGeom>
          </p:spPr>
        </p:pic>
      </p:grpSp>
    </p:spTree>
    <p:extLst>
      <p:ext uri="{BB962C8B-B14F-4D97-AF65-F5344CB8AC3E}">
        <p14:creationId xmlns:p14="http://schemas.microsoft.com/office/powerpoint/2010/main" val="7580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229600" cy="1143000"/>
          </a:xfrm>
        </p:spPr>
        <p:txBody>
          <a:bodyPr>
            <a:noAutofit/>
          </a:bodyPr>
          <a:lstStyle/>
          <a:p>
            <a:pPr algn="l"/>
            <a:r>
              <a:rPr lang="en-US" sz="2600" dirty="0">
                <a:latin typeface="+mn-lt"/>
              </a:rPr>
              <a:t>Do supervision </a:t>
            </a:r>
            <a:r>
              <a:rPr lang="en-US" sz="2600" dirty="0" smtClean="0">
                <a:latin typeface="+mn-lt"/>
              </a:rPr>
              <a:t>organization/s </a:t>
            </a:r>
            <a:r>
              <a:rPr lang="en-US" sz="2600" dirty="0">
                <a:latin typeface="+mn-lt"/>
              </a:rPr>
              <a:t>have predefined performance goals to measure the effectiveness of their </a:t>
            </a:r>
            <a:r>
              <a:rPr lang="en-US" sz="2600" dirty="0" smtClean="0">
                <a:latin typeface="+mn-lt"/>
              </a:rPr>
              <a:t>supervision?</a:t>
            </a:r>
            <a:endParaRPr lang="is-IS" sz="2600" dirty="0">
              <a:latin typeface="+mn-lt"/>
            </a:endParaRPr>
          </a:p>
        </p:txBody>
      </p:sp>
      <p:pic>
        <p:nvPicPr>
          <p:cNvPr id="3" name="Picture 2"/>
          <p:cNvPicPr>
            <a:picLocks noChangeAspect="1"/>
          </p:cNvPicPr>
          <p:nvPr/>
        </p:nvPicPr>
        <p:blipFill>
          <a:blip r:embed="rId3"/>
          <a:stretch>
            <a:fillRect/>
          </a:stretch>
        </p:blipFill>
        <p:spPr>
          <a:xfrm>
            <a:off x="899592" y="2204864"/>
            <a:ext cx="7489277" cy="3375670"/>
          </a:xfrm>
          <a:prstGeom prst="rect">
            <a:avLst/>
          </a:prstGeom>
        </p:spPr>
      </p:pic>
      <p:pic>
        <p:nvPicPr>
          <p:cNvPr id="4" name="Picture 8" descr="Flag of Iceland.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2708920"/>
            <a:ext cx="499943" cy="360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s://upload.wikimedia.org/wikipedia/commons/thumb/b/bc/Flag_of_Finland.svg/120px-Flag_of_Finland.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276" y="3123863"/>
            <a:ext cx="501595" cy="3051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31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6222" y="836712"/>
            <a:ext cx="8383860" cy="4657700"/>
          </a:xfrm>
          <a:prstGeom prst="rect">
            <a:avLst/>
          </a:prstGeom>
        </p:spPr>
      </p:pic>
      <p:pic>
        <p:nvPicPr>
          <p:cNvPr id="4" name="Picture 2" descr="https://upload.wikimedia.org/wikipedia/en/thumb/4/4c/Flag_of_Sweden.svg/120px-Flag_of_Swede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733514"/>
            <a:ext cx="691276" cy="43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56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5576" y="332656"/>
            <a:ext cx="8136904" cy="6344027"/>
          </a:xfrm>
          <a:prstGeom prst="rect">
            <a:avLst/>
          </a:prstGeom>
        </p:spPr>
      </p:pic>
    </p:spTree>
    <p:extLst>
      <p:ext uri="{BB962C8B-B14F-4D97-AF65-F5344CB8AC3E}">
        <p14:creationId xmlns:p14="http://schemas.microsoft.com/office/powerpoint/2010/main" val="193017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dirty="0" smtClean="0"/>
              <a:t>Summary 1</a:t>
            </a:r>
            <a:endParaRPr lang="en-GB" b="1" dirty="0"/>
          </a:p>
        </p:txBody>
      </p:sp>
      <p:sp>
        <p:nvSpPr>
          <p:cNvPr id="3" name="Text Placeholder 2"/>
          <p:cNvSpPr>
            <a:spLocks noGrp="1"/>
          </p:cNvSpPr>
          <p:nvPr>
            <p:ph type="body" idx="1"/>
          </p:nvPr>
        </p:nvSpPr>
        <p:spPr>
          <a:xfrm>
            <a:off x="662880" y="1268760"/>
            <a:ext cx="4040188" cy="639762"/>
          </a:xfrm>
        </p:spPr>
        <p:txBody>
          <a:bodyPr/>
          <a:lstStyle/>
          <a:p>
            <a:r>
              <a:rPr lang="is-IS" dirty="0" smtClean="0"/>
              <a:t>Similarities</a:t>
            </a:r>
            <a:endParaRPr lang="en-GB" dirty="0"/>
          </a:p>
        </p:txBody>
      </p:sp>
      <p:sp>
        <p:nvSpPr>
          <p:cNvPr id="4" name="Content Placeholder 3"/>
          <p:cNvSpPr>
            <a:spLocks noGrp="1"/>
          </p:cNvSpPr>
          <p:nvPr>
            <p:ph sz="half" idx="2"/>
          </p:nvPr>
        </p:nvSpPr>
        <p:spPr>
          <a:xfrm>
            <a:off x="662880" y="1916832"/>
            <a:ext cx="4040188" cy="3951288"/>
          </a:xfrm>
        </p:spPr>
        <p:txBody>
          <a:bodyPr>
            <a:normAutofit lnSpcReduction="10000"/>
          </a:bodyPr>
          <a:lstStyle/>
          <a:p>
            <a:r>
              <a:rPr lang="is-IS" dirty="0" smtClean="0"/>
              <a:t>All  </a:t>
            </a:r>
            <a:r>
              <a:rPr lang="is-IS" u="sng" dirty="0" smtClean="0"/>
              <a:t>except</a:t>
            </a:r>
            <a:r>
              <a:rPr lang="is-IS" dirty="0" smtClean="0"/>
              <a:t>        have only one </a:t>
            </a:r>
            <a:r>
              <a:rPr lang="en-US" dirty="0" smtClean="0"/>
              <a:t>supervision organizations </a:t>
            </a:r>
          </a:p>
          <a:p>
            <a:r>
              <a:rPr lang="is-IS" dirty="0" smtClean="0"/>
              <a:t>Social- and health care workers are the mainstay of inspectors</a:t>
            </a:r>
          </a:p>
          <a:p>
            <a:r>
              <a:rPr lang="is-IS" dirty="0" smtClean="0"/>
              <a:t>No country demands special certification of inspectors</a:t>
            </a:r>
          </a:p>
          <a:p>
            <a:r>
              <a:rPr lang="is-IS" u="sng" dirty="0" smtClean="0"/>
              <a:t>Only</a:t>
            </a:r>
            <a:r>
              <a:rPr lang="is-IS" dirty="0" smtClean="0"/>
              <a:t>      consults outside specialists often</a:t>
            </a:r>
          </a:p>
          <a:p>
            <a:endParaRPr lang="en-GB" dirty="0"/>
          </a:p>
        </p:txBody>
      </p:sp>
      <p:sp>
        <p:nvSpPr>
          <p:cNvPr id="5" name="Text Placeholder 4"/>
          <p:cNvSpPr>
            <a:spLocks noGrp="1"/>
          </p:cNvSpPr>
          <p:nvPr>
            <p:ph type="body" sz="quarter" idx="3"/>
          </p:nvPr>
        </p:nvSpPr>
        <p:spPr>
          <a:xfrm>
            <a:off x="4850705" y="1268760"/>
            <a:ext cx="4041775" cy="639762"/>
          </a:xfrm>
        </p:spPr>
        <p:txBody>
          <a:bodyPr/>
          <a:lstStyle/>
          <a:p>
            <a:r>
              <a:rPr lang="is-IS" dirty="0" smtClean="0"/>
              <a:t>Dissimilarties</a:t>
            </a:r>
            <a:endParaRPr lang="en-GB" dirty="0"/>
          </a:p>
        </p:txBody>
      </p:sp>
      <p:sp>
        <p:nvSpPr>
          <p:cNvPr id="6" name="Content Placeholder 5"/>
          <p:cNvSpPr>
            <a:spLocks noGrp="1"/>
          </p:cNvSpPr>
          <p:nvPr>
            <p:ph sz="quarter" idx="4"/>
          </p:nvPr>
        </p:nvSpPr>
        <p:spPr>
          <a:xfrm>
            <a:off x="4850705" y="1916832"/>
            <a:ext cx="4041775" cy="3951288"/>
          </a:xfrm>
        </p:spPr>
        <p:txBody>
          <a:bodyPr/>
          <a:lstStyle/>
          <a:p>
            <a:r>
              <a:rPr lang="is-IS" dirty="0" smtClean="0"/>
              <a:t>Higher authorities can not reject/overrule the descision or conclusion made by </a:t>
            </a:r>
            <a:r>
              <a:rPr lang="en-US" dirty="0" smtClean="0"/>
              <a:t>supervision organizations   </a:t>
            </a:r>
            <a:r>
              <a:rPr lang="en-US" u="sng" dirty="0" smtClean="0"/>
              <a:t>except</a:t>
            </a:r>
            <a:r>
              <a:rPr lang="en-US" dirty="0" smtClean="0"/>
              <a:t> </a:t>
            </a:r>
          </a:p>
          <a:p>
            <a:r>
              <a:rPr lang="en-US" dirty="0" smtClean="0"/>
              <a:t>Higher health authorities can interfere with the work of supervision organizations   </a:t>
            </a:r>
            <a:r>
              <a:rPr lang="en-US" u="sng" dirty="0" smtClean="0"/>
              <a:t>except</a:t>
            </a:r>
          </a:p>
          <a:p>
            <a:endParaRPr lang="en-GB" dirty="0"/>
          </a:p>
        </p:txBody>
      </p:sp>
      <p:pic>
        <p:nvPicPr>
          <p:cNvPr id="8" name="Picture 4" descr="https://upload.wikimedia.org/wikipedia/commons/thumb/9/9c/Flag_of_Denmark.svg/120px-Flag_of_Denmark.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196560" y="5085184"/>
            <a:ext cx="283685" cy="177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627882" y="5085184"/>
            <a:ext cx="320382" cy="217507"/>
          </a:xfrm>
          <a:prstGeom prst="rect">
            <a:avLst/>
          </a:prstGeom>
        </p:spPr>
      </p:pic>
      <p:pic>
        <p:nvPicPr>
          <p:cNvPr id="10" name="Picture 4" descr="https://upload.wikimedia.org/wikipedia/commons/thumb/b/bc/Flag_of_Finland.svg/120px-Flag_of_Finlan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869160"/>
            <a:ext cx="283772" cy="172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4" descr="https://upload.wikimedia.org/wikipedia/commons/thumb/d/d9/Flag_of_Norway.svg/120px-Flag_of_Norway.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639" y="3501008"/>
            <a:ext cx="306154" cy="221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Flag of Iceland.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5938" y="3501008"/>
            <a:ext cx="320705" cy="2310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upload.wikimedia.org/wikipedia/commons/thumb/b/bc/Flag_of_Finland.svg/120px-Flag_of_Finlan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032236"/>
            <a:ext cx="283772" cy="172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stretch>
            <a:fillRect/>
          </a:stretch>
        </p:blipFill>
        <p:spPr>
          <a:xfrm>
            <a:off x="1059191" y="5948557"/>
            <a:ext cx="7435391" cy="622632"/>
          </a:xfrm>
          <a:prstGeom prst="rect">
            <a:avLst/>
          </a:prstGeom>
        </p:spPr>
      </p:pic>
    </p:spTree>
    <p:extLst>
      <p:ext uri="{BB962C8B-B14F-4D97-AF65-F5344CB8AC3E}">
        <p14:creationId xmlns:p14="http://schemas.microsoft.com/office/powerpoint/2010/main" val="4253145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dirty="0" smtClean="0"/>
              <a:t>Summary 2</a:t>
            </a:r>
            <a:endParaRPr lang="en-GB" b="1" dirty="0"/>
          </a:p>
        </p:txBody>
      </p:sp>
      <p:sp>
        <p:nvSpPr>
          <p:cNvPr id="3" name="Text Placeholder 2"/>
          <p:cNvSpPr>
            <a:spLocks noGrp="1"/>
          </p:cNvSpPr>
          <p:nvPr>
            <p:ph type="body" idx="1"/>
          </p:nvPr>
        </p:nvSpPr>
        <p:spPr>
          <a:xfrm>
            <a:off x="662880" y="1268760"/>
            <a:ext cx="4040188" cy="639762"/>
          </a:xfrm>
        </p:spPr>
        <p:txBody>
          <a:bodyPr/>
          <a:lstStyle/>
          <a:p>
            <a:r>
              <a:rPr lang="is-IS" dirty="0" smtClean="0"/>
              <a:t>Similarities</a:t>
            </a:r>
            <a:endParaRPr lang="en-GB" dirty="0"/>
          </a:p>
        </p:txBody>
      </p:sp>
      <p:sp>
        <p:nvSpPr>
          <p:cNvPr id="4" name="Content Placeholder 3"/>
          <p:cNvSpPr>
            <a:spLocks noGrp="1"/>
          </p:cNvSpPr>
          <p:nvPr>
            <p:ph sz="half" idx="2"/>
          </p:nvPr>
        </p:nvSpPr>
        <p:spPr>
          <a:xfrm>
            <a:off x="662880" y="1916832"/>
            <a:ext cx="4040188" cy="3951288"/>
          </a:xfrm>
        </p:spPr>
        <p:txBody>
          <a:bodyPr>
            <a:normAutofit fontScale="85000" lnSpcReduction="10000"/>
          </a:bodyPr>
          <a:lstStyle/>
          <a:p>
            <a:r>
              <a:rPr lang="is-IS" dirty="0"/>
              <a:t>A</a:t>
            </a:r>
            <a:r>
              <a:rPr lang="is-IS" dirty="0" smtClean="0"/>
              <a:t>ll  </a:t>
            </a:r>
            <a:r>
              <a:rPr lang="is-IS" u="sng" dirty="0" smtClean="0"/>
              <a:t>except</a:t>
            </a:r>
            <a:r>
              <a:rPr lang="is-IS" dirty="0" smtClean="0"/>
              <a:t>        publish conclusions from supervision officially</a:t>
            </a:r>
            <a:endParaRPr lang="en-US" dirty="0" smtClean="0"/>
          </a:p>
          <a:p>
            <a:r>
              <a:rPr lang="en-US" dirty="0" smtClean="0"/>
              <a:t>No one </a:t>
            </a:r>
            <a:r>
              <a:rPr lang="en-US" u="sng" dirty="0" smtClean="0"/>
              <a:t>except</a:t>
            </a:r>
            <a:r>
              <a:rPr lang="en-US" dirty="0" smtClean="0"/>
              <a:t>         has predefined standards for measuring impact of supervision</a:t>
            </a:r>
          </a:p>
          <a:p>
            <a:r>
              <a:rPr lang="en-US" dirty="0" smtClean="0"/>
              <a:t>No one </a:t>
            </a:r>
            <a:r>
              <a:rPr lang="en-US" u="sng" dirty="0" smtClean="0"/>
              <a:t>except</a:t>
            </a:r>
            <a:r>
              <a:rPr lang="en-US" dirty="0" smtClean="0"/>
              <a:t>        has the impact of their supervision assessed by other independent supervision organization</a:t>
            </a:r>
          </a:p>
          <a:p>
            <a:r>
              <a:rPr lang="en-US" dirty="0" smtClean="0"/>
              <a:t>Report from organizations in all countries get much or very much attention from mass media</a:t>
            </a:r>
            <a:endParaRPr lang="en-GB" dirty="0"/>
          </a:p>
        </p:txBody>
      </p:sp>
      <p:sp>
        <p:nvSpPr>
          <p:cNvPr id="5" name="Text Placeholder 4"/>
          <p:cNvSpPr>
            <a:spLocks noGrp="1"/>
          </p:cNvSpPr>
          <p:nvPr>
            <p:ph type="body" sz="quarter" idx="3"/>
          </p:nvPr>
        </p:nvSpPr>
        <p:spPr>
          <a:xfrm>
            <a:off x="4850705" y="1268760"/>
            <a:ext cx="4041775" cy="639762"/>
          </a:xfrm>
        </p:spPr>
        <p:txBody>
          <a:bodyPr/>
          <a:lstStyle/>
          <a:p>
            <a:r>
              <a:rPr lang="is-IS" dirty="0" smtClean="0"/>
              <a:t>Dissimilarties</a:t>
            </a:r>
            <a:endParaRPr lang="en-GB" dirty="0"/>
          </a:p>
        </p:txBody>
      </p:sp>
      <p:sp>
        <p:nvSpPr>
          <p:cNvPr id="6" name="Content Placeholder 5"/>
          <p:cNvSpPr>
            <a:spLocks noGrp="1"/>
          </p:cNvSpPr>
          <p:nvPr>
            <p:ph sz="quarter" idx="4"/>
          </p:nvPr>
        </p:nvSpPr>
        <p:spPr>
          <a:xfrm>
            <a:off x="4495706" y="1844824"/>
            <a:ext cx="3887391" cy="2763441"/>
          </a:xfrm>
        </p:spPr>
        <p:txBody>
          <a:bodyPr/>
          <a:lstStyle/>
          <a:p>
            <a:r>
              <a:rPr lang="is-IS" dirty="0" smtClean="0"/>
              <a:t>                </a:t>
            </a:r>
            <a:r>
              <a:rPr lang="is-IS" u="sng" dirty="0" smtClean="0"/>
              <a:t>can</a:t>
            </a:r>
            <a:r>
              <a:rPr lang="is-IS" dirty="0" smtClean="0"/>
              <a:t> measure the impact of their supervision</a:t>
            </a:r>
          </a:p>
          <a:p>
            <a:r>
              <a:rPr lang="is-IS" dirty="0"/>
              <a:t> </a:t>
            </a:r>
            <a:r>
              <a:rPr lang="is-IS" dirty="0" smtClean="0"/>
              <a:t>          </a:t>
            </a:r>
            <a:r>
              <a:rPr lang="is-IS" u="sng" dirty="0" smtClean="0"/>
              <a:t>have</a:t>
            </a:r>
            <a:r>
              <a:rPr lang="is-IS" dirty="0" smtClean="0"/>
              <a:t> predifined performance goals to measure the effectiveness of their supervision</a:t>
            </a:r>
          </a:p>
          <a:p>
            <a:endParaRPr lang="en-GB" dirty="0"/>
          </a:p>
        </p:txBody>
      </p:sp>
      <p:pic>
        <p:nvPicPr>
          <p:cNvPr id="9" name="Picture 8"/>
          <p:cNvPicPr>
            <a:picLocks noChangeAspect="1"/>
          </p:cNvPicPr>
          <p:nvPr/>
        </p:nvPicPr>
        <p:blipFill>
          <a:blip r:embed="rId3"/>
          <a:stretch>
            <a:fillRect/>
          </a:stretch>
        </p:blipFill>
        <p:spPr>
          <a:xfrm>
            <a:off x="2726601" y="2852936"/>
            <a:ext cx="261223" cy="177344"/>
          </a:xfrm>
          <a:prstGeom prst="rect">
            <a:avLst/>
          </a:prstGeom>
        </p:spPr>
      </p:pic>
      <p:pic>
        <p:nvPicPr>
          <p:cNvPr id="12" name="Picture 11"/>
          <p:cNvPicPr>
            <a:picLocks noChangeAspect="1"/>
          </p:cNvPicPr>
          <p:nvPr/>
        </p:nvPicPr>
        <p:blipFill>
          <a:blip r:embed="rId3"/>
          <a:stretch>
            <a:fillRect/>
          </a:stretch>
        </p:blipFill>
        <p:spPr>
          <a:xfrm>
            <a:off x="2259654" y="1988840"/>
            <a:ext cx="261223" cy="177344"/>
          </a:xfrm>
          <a:prstGeom prst="rect">
            <a:avLst/>
          </a:prstGeom>
        </p:spPr>
      </p:pic>
      <p:pic>
        <p:nvPicPr>
          <p:cNvPr id="15" name="Picture 14"/>
          <p:cNvPicPr>
            <a:picLocks noChangeAspect="1"/>
          </p:cNvPicPr>
          <p:nvPr/>
        </p:nvPicPr>
        <p:blipFill>
          <a:blip r:embed="rId3"/>
          <a:stretch>
            <a:fillRect/>
          </a:stretch>
        </p:blipFill>
        <p:spPr>
          <a:xfrm>
            <a:off x="4932040" y="1988840"/>
            <a:ext cx="261223" cy="177344"/>
          </a:xfrm>
          <a:prstGeom prst="rect">
            <a:avLst/>
          </a:prstGeom>
        </p:spPr>
      </p:pic>
      <p:pic>
        <p:nvPicPr>
          <p:cNvPr id="16" name="Picture 4" descr="https://upload.wikimedia.org/wikipedia/commons/thumb/9/9c/Flag_of_Denmark.svg/120px-Flag_of_Denmark.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292080" y="1988840"/>
            <a:ext cx="283685" cy="177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descr="https://upload.wikimedia.org/wikipedia/en/thumb/4/4c/Flag_of_Sweden.svg/120px-Flag_of_Swede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988840"/>
            <a:ext cx="304357" cy="190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descr="https://upload.wikimedia.org/wikipedia/commons/thumb/b/bc/Flag_of_Finland.svg/120px-Flag_of_Finland.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7716" y="2780928"/>
            <a:ext cx="293209" cy="1783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8" descr="Flag of Iceland.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9694" y="2780928"/>
            <a:ext cx="247619" cy="1783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upload.wikimedia.org/wikipedia/en/thumb/4/4c/Flag_of_Sweden.svg/120px-Flag_of_Swede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3467" y="3742833"/>
            <a:ext cx="304357" cy="190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stretch>
            <a:fillRect/>
          </a:stretch>
        </p:blipFill>
        <p:spPr>
          <a:xfrm>
            <a:off x="1059191" y="5948557"/>
            <a:ext cx="7435391" cy="622632"/>
          </a:xfrm>
          <a:prstGeom prst="rect">
            <a:avLst/>
          </a:prstGeom>
        </p:spPr>
      </p:pic>
    </p:spTree>
    <p:extLst>
      <p:ext uri="{BB962C8B-B14F-4D97-AF65-F5344CB8AC3E}">
        <p14:creationId xmlns:p14="http://schemas.microsoft.com/office/powerpoint/2010/main" val="4052835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74799"/>
            <a:ext cx="7772400" cy="1470025"/>
          </a:xfrm>
        </p:spPr>
        <p:txBody>
          <a:bodyPr/>
          <a:lstStyle/>
          <a:p>
            <a:r>
              <a:rPr lang="is-IS" dirty="0" smtClean="0"/>
              <a:t>The Survey of Nordic Supervisory Institutions</a:t>
            </a:r>
            <a:endParaRPr lang="en-GB" dirty="0"/>
          </a:p>
        </p:txBody>
      </p:sp>
      <p:pic>
        <p:nvPicPr>
          <p:cNvPr id="4" name="Picture 3"/>
          <p:cNvPicPr>
            <a:picLocks noChangeAspect="1"/>
          </p:cNvPicPr>
          <p:nvPr/>
        </p:nvPicPr>
        <p:blipFill>
          <a:blip r:embed="rId3"/>
          <a:stretch>
            <a:fillRect/>
          </a:stretch>
        </p:blipFill>
        <p:spPr>
          <a:xfrm>
            <a:off x="1364140" y="2056631"/>
            <a:ext cx="7419367" cy="2380481"/>
          </a:xfrm>
          <a:prstGeom prst="rect">
            <a:avLst/>
          </a:prstGeom>
        </p:spPr>
      </p:pic>
      <p:pic>
        <p:nvPicPr>
          <p:cNvPr id="5" name="Picture 4"/>
          <p:cNvPicPr>
            <a:picLocks noChangeAspect="1"/>
          </p:cNvPicPr>
          <p:nvPr/>
        </p:nvPicPr>
        <p:blipFill>
          <a:blip r:embed="rId4"/>
          <a:stretch>
            <a:fillRect/>
          </a:stretch>
        </p:blipFill>
        <p:spPr>
          <a:xfrm>
            <a:off x="1348116" y="4941168"/>
            <a:ext cx="7435391" cy="622632"/>
          </a:xfrm>
          <a:prstGeom prst="rect">
            <a:avLst/>
          </a:prstGeom>
        </p:spPr>
      </p:pic>
      <p:sp>
        <p:nvSpPr>
          <p:cNvPr id="8" name="TextBox 7"/>
          <p:cNvSpPr txBox="1"/>
          <p:nvPr/>
        </p:nvSpPr>
        <p:spPr>
          <a:xfrm>
            <a:off x="1835696" y="2609617"/>
            <a:ext cx="6664004" cy="1323439"/>
          </a:xfrm>
          <a:prstGeom prst="rect">
            <a:avLst/>
          </a:prstGeom>
          <a:noFill/>
        </p:spPr>
        <p:txBody>
          <a:bodyPr wrap="none" rtlCol="0">
            <a:spAutoFit/>
          </a:bodyPr>
          <a:lstStyle/>
          <a:p>
            <a:r>
              <a:rPr lang="is-IS" sz="8000" dirty="0" smtClean="0">
                <a:solidFill>
                  <a:schemeClr val="bg1"/>
                </a:solidFill>
              </a:rPr>
              <a:t>DISCUSSIONS !!</a:t>
            </a:r>
            <a:endParaRPr lang="en-GB" sz="8000" dirty="0">
              <a:solidFill>
                <a:schemeClr val="bg1"/>
              </a:solidFill>
            </a:endParaRPr>
          </a:p>
        </p:txBody>
      </p:sp>
    </p:spTree>
    <p:extLst>
      <p:ext uri="{BB962C8B-B14F-4D97-AF65-F5344CB8AC3E}">
        <p14:creationId xmlns:p14="http://schemas.microsoft.com/office/powerpoint/2010/main" val="404867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1720" y="188640"/>
            <a:ext cx="5389041" cy="1711813"/>
          </a:xfrm>
          <a:prstGeom prst="rect">
            <a:avLst/>
          </a:prstGeom>
        </p:spPr>
      </p:pic>
      <p:sp>
        <p:nvSpPr>
          <p:cNvPr id="3" name="TextBox 2"/>
          <p:cNvSpPr txBox="1"/>
          <p:nvPr/>
        </p:nvSpPr>
        <p:spPr>
          <a:xfrm>
            <a:off x="1331640" y="1844824"/>
            <a:ext cx="7056784" cy="4801314"/>
          </a:xfrm>
          <a:prstGeom prst="rect">
            <a:avLst/>
          </a:prstGeom>
          <a:noFill/>
        </p:spPr>
        <p:txBody>
          <a:bodyPr wrap="square" rtlCol="0">
            <a:spAutoFit/>
          </a:bodyPr>
          <a:lstStyle/>
          <a:p>
            <a:r>
              <a:rPr lang="en-GB" b="1" dirty="0"/>
              <a:t>Dear Nordic friends</a:t>
            </a:r>
            <a:r>
              <a:rPr lang="en-GB" b="1" dirty="0" smtClean="0"/>
              <a:t>,</a:t>
            </a:r>
            <a:r>
              <a:rPr lang="en-GB" b="1" dirty="0"/>
              <a:t/>
            </a:r>
            <a:br>
              <a:rPr lang="en-GB" b="1" dirty="0"/>
            </a:br>
            <a:r>
              <a:rPr lang="en-GB" b="1" dirty="0"/>
              <a:t/>
            </a:r>
            <a:br>
              <a:rPr lang="en-GB" b="1" dirty="0"/>
            </a:br>
            <a:r>
              <a:rPr lang="en-GB" b="1" dirty="0"/>
              <a:t>The goal of this survey is a try to map the similarities and dissimilarities of the supervision bodies within the Nordic countries. We hope that the results will help us to point out where the strengths in collaboration of the supervision organisations within the Nordic countries lie and where the weaknesses might be. We will present the results at </a:t>
            </a:r>
            <a:r>
              <a:rPr lang="en-GB" b="1" dirty="0" err="1"/>
              <a:t>Tillsynskonferensen</a:t>
            </a:r>
            <a:r>
              <a:rPr lang="en-GB" b="1" dirty="0"/>
              <a:t> in Reykjavik this autumn.  It is therefore important that you answer all the questions. If you feel uncertain in your answers please add comments or explanations to the free text boxes.. We hope that the results will help us to point out where the strengths in collaboration of the supervision organisations within the Nordic countries lie and where the weaknesses might be. We will present the results at </a:t>
            </a:r>
            <a:r>
              <a:rPr lang="en-GB" b="1" dirty="0" err="1"/>
              <a:t>Tillsynskonferensen</a:t>
            </a:r>
            <a:r>
              <a:rPr lang="en-GB" b="1" dirty="0"/>
              <a:t> in Reykjavik this autumn.  It is therefore important that you answer all the questions. If you feel uncertain in your answers please add comments or explanations to the free text boxes.</a:t>
            </a:r>
            <a:endParaRPr lang="en-GB" dirty="0"/>
          </a:p>
        </p:txBody>
      </p:sp>
    </p:spTree>
    <p:extLst>
      <p:ext uri="{BB962C8B-B14F-4D97-AF65-F5344CB8AC3E}">
        <p14:creationId xmlns:p14="http://schemas.microsoft.com/office/powerpoint/2010/main" val="308079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5">
                    <a:lumMod val="75000"/>
                  </a:schemeClr>
                </a:solidFill>
              </a:rPr>
              <a:t>Question asked</a:t>
            </a:r>
            <a:endParaRPr lang="en-GB"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is-IS" dirty="0" smtClean="0">
                <a:solidFill>
                  <a:schemeClr val="accent5">
                    <a:lumMod val="75000"/>
                  </a:schemeClr>
                </a:solidFill>
              </a:rPr>
              <a:t>STRUCTURE: 4 question</a:t>
            </a:r>
          </a:p>
          <a:p>
            <a:r>
              <a:rPr lang="is-IS" dirty="0" smtClean="0">
                <a:solidFill>
                  <a:schemeClr val="accent5">
                    <a:lumMod val="75000"/>
                  </a:schemeClr>
                </a:solidFill>
              </a:rPr>
              <a:t>PROCEDURES: 10 Questions</a:t>
            </a:r>
          </a:p>
          <a:p>
            <a:r>
              <a:rPr lang="is-IS" dirty="0" smtClean="0">
                <a:solidFill>
                  <a:schemeClr val="accent5">
                    <a:lumMod val="75000"/>
                  </a:schemeClr>
                </a:solidFill>
              </a:rPr>
              <a:t>OUTCOME: 6 	Questions</a:t>
            </a:r>
          </a:p>
        </p:txBody>
      </p:sp>
    </p:spTree>
    <p:extLst>
      <p:ext uri="{BB962C8B-B14F-4D97-AF65-F5344CB8AC3E}">
        <p14:creationId xmlns:p14="http://schemas.microsoft.com/office/powerpoint/2010/main" val="325830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5">
                    <a:lumMod val="75000"/>
                  </a:schemeClr>
                </a:solidFill>
              </a:rPr>
              <a:t>Question asked</a:t>
            </a:r>
            <a:endParaRPr lang="en-GB" dirty="0">
              <a:solidFill>
                <a:schemeClr val="accent5">
                  <a:lumMod val="75000"/>
                </a:schemeClr>
              </a:solidFill>
            </a:endParaRP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is-IS" dirty="0" smtClean="0">
                <a:solidFill>
                  <a:schemeClr val="accent5">
                    <a:lumMod val="75000"/>
                  </a:schemeClr>
                </a:solidFill>
              </a:rPr>
              <a:t>How many national supervision organizations are there in your country?</a:t>
            </a:r>
          </a:p>
          <a:p>
            <a:pPr marL="514350" indent="-514350">
              <a:buFont typeface="+mj-lt"/>
              <a:buAutoNum type="arabicPeriod"/>
            </a:pPr>
            <a:r>
              <a:rPr lang="is-IS" dirty="0" smtClean="0">
                <a:solidFill>
                  <a:schemeClr val="accent5">
                    <a:lumMod val="75000"/>
                  </a:schemeClr>
                </a:solidFill>
              </a:rPr>
              <a:t> If there are </a:t>
            </a:r>
            <a:r>
              <a:rPr lang="is-IS" dirty="0">
                <a:solidFill>
                  <a:schemeClr val="accent5">
                    <a:lumMod val="75000"/>
                  </a:schemeClr>
                </a:solidFill>
              </a:rPr>
              <a:t>many national supervision organizations </a:t>
            </a:r>
            <a:r>
              <a:rPr lang="is-IS" dirty="0" smtClean="0">
                <a:solidFill>
                  <a:schemeClr val="accent5">
                    <a:lumMod val="75000"/>
                  </a:schemeClr>
                </a:solidFill>
              </a:rPr>
              <a:t>within </a:t>
            </a:r>
            <a:r>
              <a:rPr lang="is-IS" dirty="0">
                <a:solidFill>
                  <a:schemeClr val="accent5">
                    <a:lumMod val="75000"/>
                  </a:schemeClr>
                </a:solidFill>
              </a:rPr>
              <a:t>your </a:t>
            </a:r>
            <a:r>
              <a:rPr lang="is-IS" dirty="0" smtClean="0">
                <a:solidFill>
                  <a:schemeClr val="accent5">
                    <a:lumMod val="75000"/>
                  </a:schemeClr>
                </a:solidFill>
              </a:rPr>
              <a:t>country, what is the level of cooperatin?</a:t>
            </a:r>
            <a:endParaRPr lang="is-IS" dirty="0">
              <a:solidFill>
                <a:schemeClr val="accent5">
                  <a:lumMod val="75000"/>
                </a:schemeClr>
              </a:solidFill>
            </a:endParaRPr>
          </a:p>
          <a:p>
            <a:pPr marL="514350" indent="-514350">
              <a:buFont typeface="+mj-lt"/>
              <a:buAutoNum type="arabicPeriod"/>
            </a:pPr>
            <a:r>
              <a:rPr lang="is-IS" dirty="0" smtClean="0">
                <a:solidFill>
                  <a:schemeClr val="accent5">
                    <a:lumMod val="75000"/>
                  </a:schemeClr>
                </a:solidFill>
              </a:rPr>
              <a:t>Where there are many organisation do they have common superior except for minister/muncipality</a:t>
            </a:r>
          </a:p>
          <a:p>
            <a:pPr marL="514350" indent="-514350">
              <a:buFont typeface="+mj-lt"/>
              <a:buAutoNum type="arabicPeriod"/>
            </a:pPr>
            <a:r>
              <a:rPr lang="is-IS" dirty="0" smtClean="0">
                <a:solidFill>
                  <a:schemeClr val="accent5">
                    <a:lumMod val="75000"/>
                  </a:schemeClr>
                </a:solidFill>
              </a:rPr>
              <a:t>Can higher authority interfere with the work of the </a:t>
            </a:r>
            <a:r>
              <a:rPr lang="is-IS" dirty="0">
                <a:solidFill>
                  <a:schemeClr val="accent5">
                    <a:lumMod val="75000"/>
                  </a:schemeClr>
                </a:solidFill>
              </a:rPr>
              <a:t>supervision </a:t>
            </a:r>
            <a:r>
              <a:rPr lang="is-IS" dirty="0" smtClean="0">
                <a:solidFill>
                  <a:schemeClr val="accent5">
                    <a:lumMod val="75000"/>
                  </a:schemeClr>
                </a:solidFill>
              </a:rPr>
              <a:t>organization?</a:t>
            </a:r>
          </a:p>
          <a:p>
            <a:pPr marL="514350" indent="-514350">
              <a:buFont typeface="+mj-lt"/>
              <a:buAutoNum type="arabicPeriod"/>
            </a:pPr>
            <a:r>
              <a:rPr lang="is-IS" dirty="0">
                <a:solidFill>
                  <a:schemeClr val="accent5">
                    <a:lumMod val="75000"/>
                  </a:schemeClr>
                </a:solidFill>
              </a:rPr>
              <a:t>Can higher </a:t>
            </a:r>
            <a:r>
              <a:rPr lang="is-IS" dirty="0" smtClean="0">
                <a:solidFill>
                  <a:schemeClr val="accent5">
                    <a:lumMod val="75000"/>
                  </a:schemeClr>
                </a:solidFill>
              </a:rPr>
              <a:t>authority reject/overrule the descision or conclusion of the </a:t>
            </a:r>
            <a:r>
              <a:rPr lang="is-IS" dirty="0">
                <a:solidFill>
                  <a:schemeClr val="accent5">
                    <a:lumMod val="75000"/>
                  </a:schemeClr>
                </a:solidFill>
              </a:rPr>
              <a:t>supervision </a:t>
            </a:r>
            <a:r>
              <a:rPr lang="is-IS" dirty="0" smtClean="0">
                <a:solidFill>
                  <a:schemeClr val="accent5">
                    <a:lumMod val="75000"/>
                  </a:schemeClr>
                </a:solidFill>
              </a:rPr>
              <a:t>organization?</a:t>
            </a:r>
          </a:p>
          <a:p>
            <a:pPr marL="514350" indent="-514350">
              <a:buFont typeface="+mj-lt"/>
              <a:buAutoNum type="arabicPeriod"/>
            </a:pPr>
            <a:r>
              <a:rPr lang="is-IS" dirty="0" smtClean="0">
                <a:solidFill>
                  <a:schemeClr val="accent5">
                    <a:lumMod val="75000"/>
                  </a:schemeClr>
                </a:solidFill>
              </a:rPr>
              <a:t>What is the purpose og the supervision? Rank the the following in accordance with importance. 1 being the most important</a:t>
            </a:r>
          </a:p>
          <a:p>
            <a:pPr marL="514350" indent="-514350">
              <a:buFont typeface="+mj-lt"/>
              <a:buAutoNum type="arabicPeriod"/>
            </a:pPr>
            <a:r>
              <a:rPr lang="is-IS" dirty="0" smtClean="0">
                <a:solidFill>
                  <a:schemeClr val="accent5">
                    <a:lumMod val="75000"/>
                  </a:schemeClr>
                </a:solidFill>
              </a:rPr>
              <a:t>What is the content of the supervision report in general, Rank the following choices in </a:t>
            </a:r>
            <a:r>
              <a:rPr lang="is-IS" dirty="0">
                <a:solidFill>
                  <a:schemeClr val="accent5">
                    <a:lumMod val="75000"/>
                  </a:schemeClr>
                </a:solidFill>
              </a:rPr>
              <a:t>accordance with importance. 1 being the most important</a:t>
            </a:r>
          </a:p>
          <a:p>
            <a:pPr marL="514350" indent="-514350">
              <a:buFont typeface="+mj-lt"/>
              <a:buAutoNum type="arabicPeriod"/>
            </a:pPr>
            <a:r>
              <a:rPr lang="is-IS" dirty="0" smtClean="0">
                <a:solidFill>
                  <a:schemeClr val="accent5">
                    <a:lumMod val="75000"/>
                  </a:schemeClr>
                </a:solidFill>
              </a:rPr>
              <a:t>What is the reason for supervision</a:t>
            </a:r>
          </a:p>
          <a:p>
            <a:pPr marL="514350" indent="-514350">
              <a:buFont typeface="+mj-lt"/>
              <a:buAutoNum type="arabicPeriod"/>
            </a:pPr>
            <a:r>
              <a:rPr lang="is-IS" dirty="0">
                <a:solidFill>
                  <a:schemeClr val="accent5">
                    <a:lumMod val="75000"/>
                  </a:schemeClr>
                </a:solidFill>
              </a:rPr>
              <a:t>Are conclusions published officially</a:t>
            </a:r>
            <a:r>
              <a:rPr lang="is-IS" dirty="0" smtClean="0">
                <a:solidFill>
                  <a:schemeClr val="accent5">
                    <a:lumMod val="75000"/>
                  </a:schemeClr>
                </a:solidFill>
              </a:rPr>
              <a:t>?</a:t>
            </a:r>
          </a:p>
          <a:p>
            <a:pPr marL="514350" indent="-514350">
              <a:buFont typeface="+mj-lt"/>
              <a:buAutoNum type="arabicPeriod"/>
            </a:pPr>
            <a:r>
              <a:rPr lang="is-IS" dirty="0">
                <a:solidFill>
                  <a:schemeClr val="accent5">
                    <a:lumMod val="75000"/>
                  </a:schemeClr>
                </a:solidFill>
              </a:rPr>
              <a:t>What is the educational background for inspectors</a:t>
            </a:r>
            <a:r>
              <a:rPr lang="is-IS" dirty="0" smtClean="0">
                <a:solidFill>
                  <a:schemeClr val="accent5">
                    <a:lumMod val="75000"/>
                  </a:schemeClr>
                </a:solidFill>
              </a:rPr>
              <a:t>?</a:t>
            </a:r>
            <a:endParaRPr lang="is-IS" dirty="0">
              <a:solidFill>
                <a:schemeClr val="accent5">
                  <a:lumMod val="75000"/>
                </a:schemeClr>
              </a:solidFill>
            </a:endParaRPr>
          </a:p>
        </p:txBody>
      </p:sp>
    </p:spTree>
    <p:extLst>
      <p:ext uri="{BB962C8B-B14F-4D97-AF65-F5344CB8AC3E}">
        <p14:creationId xmlns:p14="http://schemas.microsoft.com/office/powerpoint/2010/main" val="306655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solidFill>
                  <a:schemeClr val="accent5">
                    <a:lumMod val="75000"/>
                  </a:schemeClr>
                </a:solidFill>
              </a:rPr>
              <a:t>Question asked</a:t>
            </a:r>
            <a:endParaRPr lang="en-GB" dirty="0">
              <a:solidFill>
                <a:schemeClr val="accent5">
                  <a:lumMod val="75000"/>
                </a:schemeClr>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is-IS" dirty="0" smtClean="0">
                <a:solidFill>
                  <a:schemeClr val="accent5">
                    <a:lumMod val="75000"/>
                  </a:schemeClr>
                </a:solidFill>
              </a:rPr>
              <a:t>11.	Do organizations/law demand special certifications of inspectors?</a:t>
            </a:r>
          </a:p>
          <a:p>
            <a:pPr marL="0" indent="0">
              <a:buNone/>
            </a:pPr>
            <a:r>
              <a:rPr lang="is-IS" dirty="0" smtClean="0">
                <a:solidFill>
                  <a:schemeClr val="accent5">
                    <a:lumMod val="75000"/>
                  </a:schemeClr>
                </a:solidFill>
              </a:rPr>
              <a:t>12.	How often is consultation from a specialist outside the organization needed 	when carrying out inspectio?</a:t>
            </a:r>
          </a:p>
          <a:p>
            <a:pPr marL="0" indent="0">
              <a:buNone/>
            </a:pPr>
            <a:r>
              <a:rPr lang="is-IS" dirty="0" smtClean="0">
                <a:solidFill>
                  <a:schemeClr val="accent5">
                    <a:lumMod val="75000"/>
                  </a:schemeClr>
                </a:solidFill>
              </a:rPr>
              <a:t>13. 	What is the reason for supervision?</a:t>
            </a:r>
          </a:p>
          <a:p>
            <a:pPr marL="0" indent="0">
              <a:buNone/>
            </a:pPr>
            <a:r>
              <a:rPr lang="is-IS" dirty="0" smtClean="0">
                <a:solidFill>
                  <a:schemeClr val="accent5">
                    <a:lumMod val="75000"/>
                  </a:schemeClr>
                </a:solidFill>
              </a:rPr>
              <a:t>14. 	Are conclusions from inspection only mnade available to the institution 	involved?</a:t>
            </a:r>
          </a:p>
          <a:p>
            <a:pPr marL="0" indent="0">
              <a:buNone/>
            </a:pPr>
            <a:r>
              <a:rPr lang="is-IS" dirty="0" smtClean="0">
                <a:solidFill>
                  <a:schemeClr val="accent5">
                    <a:lumMod val="75000"/>
                  </a:schemeClr>
                </a:solidFill>
              </a:rPr>
              <a:t>15. 	Do supervision organisation have authority to take punitive action against 	the institions if needed?</a:t>
            </a:r>
          </a:p>
          <a:p>
            <a:pPr marL="0" indent="0">
              <a:buNone/>
            </a:pPr>
            <a:r>
              <a:rPr lang="is-IS" dirty="0" smtClean="0">
                <a:solidFill>
                  <a:schemeClr val="accent5">
                    <a:lumMod val="75000"/>
                  </a:schemeClr>
                </a:solidFill>
              </a:rPr>
              <a:t>16. 	Can you measure the impact of supervision?</a:t>
            </a:r>
            <a:endParaRPr lang="is-IS" dirty="0">
              <a:solidFill>
                <a:schemeClr val="accent5">
                  <a:lumMod val="75000"/>
                </a:schemeClr>
              </a:solidFill>
            </a:endParaRPr>
          </a:p>
          <a:p>
            <a:pPr marL="0" indent="0">
              <a:buNone/>
            </a:pPr>
            <a:r>
              <a:rPr lang="is-IS" dirty="0" smtClean="0">
                <a:solidFill>
                  <a:schemeClr val="accent5">
                    <a:lumMod val="75000"/>
                  </a:schemeClr>
                </a:solidFill>
              </a:rPr>
              <a:t>17.	Do you have predefined standards to measure the impact of supervision?</a:t>
            </a:r>
          </a:p>
          <a:p>
            <a:pPr marL="0" indent="0">
              <a:buNone/>
            </a:pPr>
            <a:r>
              <a:rPr lang="is-IS" dirty="0" smtClean="0">
                <a:solidFill>
                  <a:schemeClr val="accent5">
                    <a:lumMod val="75000"/>
                  </a:schemeClr>
                </a:solidFill>
              </a:rPr>
              <a:t>18. 	Do </a:t>
            </a:r>
            <a:r>
              <a:rPr lang="is-IS" dirty="0">
                <a:solidFill>
                  <a:schemeClr val="accent5">
                    <a:lumMod val="75000"/>
                  </a:schemeClr>
                </a:solidFill>
              </a:rPr>
              <a:t>supervision organizations</a:t>
            </a:r>
            <a:r>
              <a:rPr lang="is-IS" dirty="0" smtClean="0">
                <a:solidFill>
                  <a:schemeClr val="accent5">
                    <a:lumMod val="75000"/>
                  </a:schemeClr>
                </a:solidFill>
              </a:rPr>
              <a:t> </a:t>
            </a:r>
            <a:r>
              <a:rPr lang="is-IS" dirty="0">
                <a:solidFill>
                  <a:schemeClr val="accent5">
                    <a:lumMod val="75000"/>
                  </a:schemeClr>
                </a:solidFill>
              </a:rPr>
              <a:t>have predefined </a:t>
            </a:r>
            <a:r>
              <a:rPr lang="is-IS" dirty="0" smtClean="0">
                <a:solidFill>
                  <a:schemeClr val="accent5">
                    <a:lumMod val="75000"/>
                  </a:schemeClr>
                </a:solidFill>
              </a:rPr>
              <a:t>performance goals to 	measure the effectiveness of their supervision?</a:t>
            </a:r>
          </a:p>
          <a:p>
            <a:pPr marL="0" indent="0">
              <a:buNone/>
            </a:pPr>
            <a:r>
              <a:rPr lang="is-IS" dirty="0" smtClean="0">
                <a:solidFill>
                  <a:schemeClr val="accent5">
                    <a:lumMod val="75000"/>
                  </a:schemeClr>
                </a:solidFill>
              </a:rPr>
              <a:t>19. 	Is the impact of the supervision accessed by other indemendant </a:t>
            </a:r>
            <a:r>
              <a:rPr lang="is-IS" dirty="0">
                <a:solidFill>
                  <a:schemeClr val="accent5">
                    <a:lumMod val="75000"/>
                  </a:schemeClr>
                </a:solidFill>
              </a:rPr>
              <a:t>supervision </a:t>
            </a:r>
            <a:r>
              <a:rPr lang="is-IS" dirty="0" smtClean="0">
                <a:solidFill>
                  <a:schemeClr val="accent5">
                    <a:lumMod val="75000"/>
                  </a:schemeClr>
                </a:solidFill>
              </a:rPr>
              <a:t>	organizations</a:t>
            </a:r>
          </a:p>
          <a:p>
            <a:pPr marL="0" indent="0">
              <a:buNone/>
            </a:pPr>
            <a:r>
              <a:rPr lang="is-IS" dirty="0" smtClean="0">
                <a:solidFill>
                  <a:schemeClr val="accent5">
                    <a:lumMod val="75000"/>
                  </a:schemeClr>
                </a:solidFill>
              </a:rPr>
              <a:t>20.	Do reports from organization/s get attention outside the targeted institution 	such as  by mass media or social media?</a:t>
            </a:r>
            <a:endParaRPr lang="en-GB" dirty="0">
              <a:solidFill>
                <a:schemeClr val="accent5">
                  <a:lumMod val="75000"/>
                </a:schemeClr>
              </a:solidFill>
            </a:endParaRPr>
          </a:p>
        </p:txBody>
      </p:sp>
    </p:spTree>
    <p:extLst>
      <p:ext uri="{BB962C8B-B14F-4D97-AF65-F5344CB8AC3E}">
        <p14:creationId xmlns:p14="http://schemas.microsoft.com/office/powerpoint/2010/main" val="3178376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5103" y="980728"/>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s-IS" dirty="0" smtClean="0"/>
              <a:t>Answeres from the Survey of Nordic Supervisory Institutions</a:t>
            </a:r>
            <a:endParaRPr lang="en-GB" dirty="0"/>
          </a:p>
        </p:txBody>
      </p:sp>
      <p:pic>
        <p:nvPicPr>
          <p:cNvPr id="3" name="Picture 2"/>
          <p:cNvPicPr>
            <a:picLocks noChangeAspect="1"/>
          </p:cNvPicPr>
          <p:nvPr/>
        </p:nvPicPr>
        <p:blipFill>
          <a:blip r:embed="rId3"/>
          <a:stretch>
            <a:fillRect/>
          </a:stretch>
        </p:blipFill>
        <p:spPr>
          <a:xfrm>
            <a:off x="1043608" y="3789040"/>
            <a:ext cx="7435391" cy="622632"/>
          </a:xfrm>
          <a:prstGeom prst="rect">
            <a:avLst/>
          </a:prstGeom>
        </p:spPr>
      </p:pic>
    </p:spTree>
    <p:extLst>
      <p:ext uri="{BB962C8B-B14F-4D97-AF65-F5344CB8AC3E}">
        <p14:creationId xmlns:p14="http://schemas.microsoft.com/office/powerpoint/2010/main" val="222630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1717" y="1526642"/>
            <a:ext cx="7229467" cy="4602460"/>
          </a:xfrm>
          <a:prstGeom prst="rect">
            <a:avLst/>
          </a:prstGeom>
        </p:spPr>
      </p:pic>
      <p:sp>
        <p:nvSpPr>
          <p:cNvPr id="25" name="AutoShape 4" descr="Image result for file icon image"/>
          <p:cNvSpPr>
            <a:spLocks noChangeAspect="1" noChangeArrowheads="1"/>
          </p:cNvSpPr>
          <p:nvPr/>
        </p:nvSpPr>
        <p:spPr bwMode="auto">
          <a:xfrm>
            <a:off x="155575" y="2409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28" name="AutoShape 6" descr="Image result for file icon image"/>
          <p:cNvSpPr>
            <a:spLocks noChangeAspect="1" noChangeArrowheads="1"/>
          </p:cNvSpPr>
          <p:nvPr/>
        </p:nvSpPr>
        <p:spPr bwMode="auto">
          <a:xfrm>
            <a:off x="8127339" y="3827872"/>
            <a:ext cx="87690" cy="87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3" name="Title 2"/>
          <p:cNvSpPr>
            <a:spLocks noGrp="1"/>
          </p:cNvSpPr>
          <p:nvPr>
            <p:ph type="title"/>
          </p:nvPr>
        </p:nvSpPr>
        <p:spPr/>
        <p:txBody>
          <a:bodyPr>
            <a:noAutofit/>
          </a:bodyPr>
          <a:lstStyle/>
          <a:p>
            <a:r>
              <a:rPr lang="en-US" sz="3600" dirty="0"/>
              <a:t>How many national supervision </a:t>
            </a:r>
            <a:r>
              <a:rPr lang="en-US" sz="3600" dirty="0" smtClean="0"/>
              <a:t>organizations </a:t>
            </a:r>
            <a:r>
              <a:rPr lang="en-US" sz="3600" dirty="0"/>
              <a:t>are there in your country?</a:t>
            </a:r>
          </a:p>
        </p:txBody>
      </p:sp>
      <p:pic>
        <p:nvPicPr>
          <p:cNvPr id="1028" name="Picture 4" descr="https://upload.wikimedia.org/wikipedia/commons/thumb/b/bc/Flag_of_Finland.svg/120px-Flag_of_Finlan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797152"/>
            <a:ext cx="998984" cy="6077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99592" y="764704"/>
            <a:ext cx="7945236" cy="4392488"/>
          </a:xfrm>
          <a:prstGeom prst="rect">
            <a:avLst/>
          </a:prstGeom>
        </p:spPr>
      </p:pic>
      <p:pic>
        <p:nvPicPr>
          <p:cNvPr id="3076" name="Picture 4" descr="https://upload.wikimedia.org/wikipedia/commons/thumb/9/9c/Flag_of_Denmark.svg/120px-Flag_of_Denmark.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861048"/>
            <a:ext cx="576064" cy="4368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AutoShape 6" descr="Image result for greenland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3082" name="Picture 10"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3861048"/>
            <a:ext cx="635821" cy="4238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09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456</Words>
  <Application>Microsoft Office PowerPoint</Application>
  <PresentationFormat>On-screen Show (4:3)</PresentationFormat>
  <Paragraphs>101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Presentation of a Survey of Nordic Supervisory Institutions</vt:lpstr>
      <vt:lpstr>The Nordic Family</vt:lpstr>
      <vt:lpstr>PowerPoint Presentation</vt:lpstr>
      <vt:lpstr>Question asked</vt:lpstr>
      <vt:lpstr>Question asked</vt:lpstr>
      <vt:lpstr>Question asked</vt:lpstr>
      <vt:lpstr>PowerPoint Presentation</vt:lpstr>
      <vt:lpstr>How many national supervision organizations are there in your country?</vt:lpstr>
      <vt:lpstr>PowerPoint Presentation</vt:lpstr>
      <vt:lpstr>PowerPoint Presentation</vt:lpstr>
      <vt:lpstr>What is the content of the supervision report in general?</vt:lpstr>
      <vt:lpstr>What is the educational background of inspectors?</vt:lpstr>
      <vt:lpstr>PowerPoint Presentation</vt:lpstr>
      <vt:lpstr>PowerPoint Presentation</vt:lpstr>
      <vt:lpstr>What is the reason for supervision?</vt:lpstr>
      <vt:lpstr>PowerPoint Presentation</vt:lpstr>
      <vt:lpstr>PowerPoint Presentation</vt:lpstr>
      <vt:lpstr>PowerPoint Presentation</vt:lpstr>
      <vt:lpstr>PowerPoint Presentation</vt:lpstr>
      <vt:lpstr>Do supervision organization/s have predefined performance goals to measure the effectiveness of their supervision?</vt:lpstr>
      <vt:lpstr>PowerPoint Presentation</vt:lpstr>
      <vt:lpstr>PowerPoint Presentation</vt:lpstr>
      <vt:lpstr>Summary 1</vt:lpstr>
      <vt:lpstr>Summary 2</vt:lpstr>
      <vt:lpstr>The Survey of Nordic Supervisory Institutions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Fyrirsögn</dc:title>
  <dc:creator>Jónína Margrét Guðnadóttir</dc:creator>
  <cp:lastModifiedBy>Leifur Bárðarson</cp:lastModifiedBy>
  <cp:revision>53</cp:revision>
  <cp:lastPrinted>2017-09-22T17:50:23Z</cp:lastPrinted>
  <dcterms:created xsi:type="dcterms:W3CDTF">2014-01-15T08:37:40Z</dcterms:created>
  <dcterms:modified xsi:type="dcterms:W3CDTF">2018-04-11T10:12:15Z</dcterms:modified>
</cp:coreProperties>
</file>