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BF3DC-86F3-4769-AA42-C3C120E16535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E6834-F6AD-4997-B27C-DA747119A7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6110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9F9B9-7161-4486-A514-41EBF05AB28F}" type="datetimeFigureOut">
              <a:rPr lang="da-DK" smtClean="0"/>
              <a:t>19-10-2018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D2F7-7C8A-4FDE-A4A0-8322909964FB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q.wikipedia.org/wiki/Skeda:Coat_of_arms_of_Kosovo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oogle.com/url?sa=i&amp;rct=j&amp;q=&amp;esrc=s&amp;source=images&amp;cd=&amp;cad=rja&amp;uact=8&amp;ved=2ahUKEwiUm5LmqcLaAhUFLVAKHWSLD58QjRx6BAgAEAU&amp;url=http://www.autonomija.info/objavljen-izvjestaj-state-departmenta-za-balkan.html&amp;psig=AOvVaw3O2BxokEEbtPQ_CjlimXF9&amp;ust=152408533113866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da-DK" sz="4000" dirty="0" smtClean="0"/>
              <a:t>The</a:t>
            </a:r>
            <a:r>
              <a:rPr lang="da-DK" dirty="0" smtClean="0"/>
              <a:t>                     </a:t>
            </a:r>
            <a:r>
              <a:rPr lang="da-DK" sz="4000" dirty="0" smtClean="0"/>
              <a:t>EPSO-Balkan </a:t>
            </a:r>
            <a:r>
              <a:rPr lang="da-DK" sz="4000" dirty="0"/>
              <a:t>Working </a:t>
            </a:r>
            <a:r>
              <a:rPr lang="da-DK" sz="4000" dirty="0" smtClean="0"/>
              <a:t>Group </a:t>
            </a:r>
            <a:br>
              <a:rPr lang="da-DK" sz="4000" dirty="0" smtClean="0"/>
            </a:br>
            <a:r>
              <a:rPr lang="da-DK" sz="4000" smtClean="0"/>
              <a:t>                                 first meeting Bulgaria 2018</a:t>
            </a:r>
            <a:r>
              <a:rPr lang="da-DK" sz="4000" dirty="0" smtClean="0"/>
              <a:t/>
            </a:r>
            <a:br>
              <a:rPr lang="da-DK" sz="4000" dirty="0" smtClean="0"/>
            </a:br>
            <a:endParaRPr lang="da-DK" sz="4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1417712"/>
          </a:xfrm>
        </p:spPr>
        <p:txBody>
          <a:bodyPr>
            <a:normAutofit fontScale="92500" lnSpcReduction="20000"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Ardita Baraku</a:t>
            </a:r>
          </a:p>
          <a:p>
            <a:r>
              <a:rPr lang="da-DK" dirty="0" smtClean="0">
                <a:solidFill>
                  <a:srgbClr val="002060"/>
                </a:solidFill>
              </a:rPr>
              <a:t>Health Inspectorate</a:t>
            </a:r>
          </a:p>
          <a:p>
            <a:r>
              <a:rPr lang="da-DK" dirty="0" smtClean="0">
                <a:solidFill>
                  <a:srgbClr val="002060"/>
                </a:solidFill>
              </a:rPr>
              <a:t>Ministry of Health, Kosova</a:t>
            </a:r>
            <a:endParaRPr lang="da-DK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4664"/>
            <a:ext cx="38481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0" name="AutoShape 6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2" name="AutoShape 8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4" name="AutoShape 10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6" name="AutoShape 12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8" name="AutoShape 14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40" name="AutoShape 16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42" name="AutoShape 18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219075" y="2286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44" name="Picture 20" descr="https://upload.wikimedia.org/wikipedia/commons/thumb/c/cd/Coat_of_arms_of_Kosovo.svg/200px-Coat_of_arms_of_Kosovo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17535"/>
            <a:ext cx="792088" cy="879217"/>
          </a:xfrm>
          <a:prstGeom prst="rect">
            <a:avLst/>
          </a:prstGeom>
          <a:noFill/>
        </p:spPr>
      </p:pic>
      <p:sp>
        <p:nvSpPr>
          <p:cNvPr id="17" name="Tekstboks 16"/>
          <p:cNvSpPr txBox="1"/>
          <p:nvPr/>
        </p:nvSpPr>
        <p:spPr>
          <a:xfrm>
            <a:off x="1187624" y="4766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Ministria e Shendetësisë</a:t>
            </a:r>
          </a:p>
          <a:p>
            <a:r>
              <a:rPr lang="da-DK" dirty="0" smtClean="0"/>
              <a:t>Republika e Kosovës</a:t>
            </a:r>
            <a:endParaRPr lang="da-DK" dirty="0"/>
          </a:p>
        </p:txBody>
      </p:sp>
      <p:sp>
        <p:nvSpPr>
          <p:cNvPr id="1046" name="AutoShape 22" descr="Billedresultat for new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48" name="AutoShape 24" descr="Billedresultat for new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947664"/>
            <a:ext cx="22288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907704" y="476672"/>
            <a:ext cx="3823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Faleminderit</a:t>
            </a:r>
            <a:endParaRPr lang="da-DK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 rot="21272892">
            <a:off x="6648489" y="3441152"/>
            <a:ext cx="18320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da-DK" sz="5400" b="1" cap="none" spc="0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</a:t>
            </a:r>
            <a:endParaRPr lang="da-DK" sz="5400" b="1" cap="none" spc="0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 rot="1306927">
            <a:off x="157921" y="1936147"/>
            <a:ext cx="3386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g-BG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Благодаря</a:t>
            </a:r>
            <a:endParaRPr lang="da-DK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 rot="19360679">
            <a:off x="415342" y="4413025"/>
            <a:ext cx="32303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a-DK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teşekkür </a:t>
            </a:r>
            <a:endParaRPr lang="da-DK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ktangel 7"/>
          <p:cNvSpPr/>
          <p:nvPr/>
        </p:nvSpPr>
        <p:spPr>
          <a:xfrm rot="1103467">
            <a:off x="4013776" y="4920514"/>
            <a:ext cx="3578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5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ulțumesc</a:t>
            </a: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da-DK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ktangel 8"/>
          <p:cNvSpPr/>
          <p:nvPr/>
        </p:nvSpPr>
        <p:spPr>
          <a:xfrm rot="20359677">
            <a:off x="5113466" y="1237512"/>
            <a:ext cx="4203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altLang="en-US" sz="5400" dirty="0" smtClean="0">
                <a:solidFill>
                  <a:srgbClr val="212121"/>
                </a:solidFill>
                <a:latin typeface="inherit"/>
              </a:rPr>
              <a:t> </a:t>
            </a:r>
            <a:r>
              <a:rPr lang="el-GR" alt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Ευχαριστώ</a:t>
            </a:r>
            <a:r>
              <a:rPr lang="el-GR" altLang="en-US" sz="5400" dirty="0" smtClean="0">
                <a:solidFill>
                  <a:srgbClr val="212121"/>
                </a:solidFill>
                <a:latin typeface="inherit"/>
              </a:rPr>
              <a:t> </a:t>
            </a:r>
            <a:endParaRPr lang="da-DK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4578" name="Picture 2" descr="Billedresultat for thank yo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564904"/>
            <a:ext cx="2924175" cy="1562101"/>
          </a:xfrm>
          <a:prstGeom prst="rect">
            <a:avLst/>
          </a:prstGeom>
          <a:noFill/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11914"/>
            <a:ext cx="22442" cy="333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2060"/>
                </a:solidFill>
              </a:rPr>
              <a:t>Content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da-DK" dirty="0" smtClean="0"/>
              <a:t>Why the EPSO Balkan group</a:t>
            </a:r>
          </a:p>
          <a:p>
            <a:r>
              <a:rPr lang="da-DK" dirty="0" smtClean="0"/>
              <a:t>Establishment of the Group</a:t>
            </a:r>
          </a:p>
          <a:p>
            <a:r>
              <a:rPr lang="da-DK" dirty="0" smtClean="0"/>
              <a:t>What has been done so far</a:t>
            </a:r>
          </a:p>
          <a:p>
            <a:r>
              <a:rPr lang="da-DK" dirty="0" smtClean="0"/>
              <a:t>Difficulties at this stage</a:t>
            </a:r>
          </a:p>
          <a:p>
            <a:r>
              <a:rPr lang="da-DK" dirty="0" smtClean="0"/>
              <a:t>The initial aims and expectations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Why the EPSO Balkan Group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4929411"/>
          </a:xfrm>
        </p:spPr>
        <p:txBody>
          <a:bodyPr>
            <a:normAutofit/>
          </a:bodyPr>
          <a:lstStyle/>
          <a:p>
            <a:r>
              <a:rPr lang="da-DK" dirty="0" smtClean="0"/>
              <a:t>Kosovar EPSO experience:</a:t>
            </a:r>
          </a:p>
          <a:p>
            <a:pPr lvl="1"/>
            <a:r>
              <a:rPr lang="da-DK" dirty="0" smtClean="0"/>
              <a:t>2013-2015: cooperated with EPSO members            ¨           (via TAIEX European Commision)</a:t>
            </a:r>
          </a:p>
          <a:p>
            <a:pPr lvl="1"/>
            <a:r>
              <a:rPr lang="da-DK" dirty="0" smtClean="0"/>
              <a:t>2014: started participation in EPSO Conferences </a:t>
            </a:r>
          </a:p>
          <a:p>
            <a:pPr lvl="1"/>
            <a:r>
              <a:rPr lang="da-DK" dirty="0" smtClean="0"/>
              <a:t>2015: EPSO membership</a:t>
            </a:r>
          </a:p>
          <a:p>
            <a:pPr lvl="1"/>
            <a:r>
              <a:rPr lang="da-DK" dirty="0" smtClean="0"/>
              <a:t>2016: 21st EPSO Conference in Prishtina, Kosova</a:t>
            </a:r>
          </a:p>
          <a:p>
            <a:pPr lvl="1">
              <a:buNone/>
            </a:pPr>
            <a:endParaRPr lang="da-DK" dirty="0" smtClean="0"/>
          </a:p>
          <a:p>
            <a:pPr lvl="1">
              <a:buNone/>
            </a:pPr>
            <a:endParaRPr lang="da-DK" dirty="0" smtClean="0"/>
          </a:p>
          <a:p>
            <a:pPr lvl="1"/>
            <a:r>
              <a:rPr lang="da-DK" dirty="0" smtClean="0">
                <a:solidFill>
                  <a:srgbClr val="002060"/>
                </a:solidFill>
              </a:rPr>
              <a:t>Bulgaria and Turkey occasional participants</a:t>
            </a:r>
            <a:endParaRPr lang="da-DK" dirty="0">
              <a:solidFill>
                <a:srgbClr val="002060"/>
              </a:solidFill>
            </a:endParaRPr>
          </a:p>
        </p:txBody>
      </p:sp>
      <p:pic>
        <p:nvPicPr>
          <p:cNvPr id="18434" name="Picture 2" descr="Billedresultat for w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1629" y="4142183"/>
            <a:ext cx="1666875" cy="27432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Experience with EPSO 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853136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da-DK" dirty="0" smtClean="0">
                <a:solidFill>
                  <a:srgbClr val="002060"/>
                </a:solidFill>
              </a:rPr>
              <a:t>”Window of opportunity”</a:t>
            </a:r>
          </a:p>
          <a:p>
            <a:pPr lvl="1"/>
            <a:r>
              <a:rPr lang="da-DK" dirty="0" smtClean="0"/>
              <a:t>Exchange of information </a:t>
            </a:r>
          </a:p>
          <a:p>
            <a:pPr lvl="1"/>
            <a:r>
              <a:rPr lang="da-DK" dirty="0" smtClean="0"/>
              <a:t>Learning</a:t>
            </a:r>
          </a:p>
          <a:p>
            <a:pPr lvl="1"/>
            <a:r>
              <a:rPr lang="da-DK" dirty="0" smtClean="0"/>
              <a:t>New ideas</a:t>
            </a:r>
          </a:p>
          <a:p>
            <a:pPr lvl="1"/>
            <a:r>
              <a:rPr lang="da-DK" dirty="0" smtClean="0"/>
              <a:t>Cooperation</a:t>
            </a:r>
          </a:p>
          <a:p>
            <a:pPr lvl="1"/>
            <a:r>
              <a:rPr lang="da-DK" dirty="0" smtClean="0"/>
              <a:t>Peer support</a:t>
            </a:r>
          </a:p>
          <a:p>
            <a:pPr lvl="1"/>
            <a:r>
              <a:rPr lang="da-DK" dirty="0" smtClean="0"/>
              <a:t>Comparison</a:t>
            </a:r>
          </a:p>
          <a:p>
            <a:pPr lvl="1"/>
            <a:r>
              <a:rPr lang="da-DK" dirty="0" smtClean="0"/>
              <a:t>...</a:t>
            </a:r>
          </a:p>
          <a:p>
            <a:pPr lvl="1">
              <a:buNone/>
            </a:pPr>
            <a:endParaRPr lang="da-DK" sz="3200" dirty="0" smtClean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da-DK" sz="3200" dirty="0" smtClean="0">
                <a:solidFill>
                  <a:srgbClr val="002060"/>
                </a:solidFill>
              </a:rPr>
              <a:t>	”Differences”</a:t>
            </a:r>
          </a:p>
          <a:p>
            <a:pPr lvl="1"/>
            <a:r>
              <a:rPr lang="da-DK" dirty="0" smtClean="0"/>
              <a:t>Type of Problems</a:t>
            </a:r>
          </a:p>
          <a:p>
            <a:pPr lvl="1"/>
            <a:r>
              <a:rPr lang="da-DK" dirty="0" smtClean="0"/>
              <a:t>Needs</a:t>
            </a:r>
          </a:p>
          <a:p>
            <a:pPr lvl="1"/>
            <a:r>
              <a:rPr lang="da-DK" dirty="0" smtClean="0"/>
              <a:t>Resources</a:t>
            </a:r>
          </a:p>
          <a:p>
            <a:pPr lvl="1"/>
            <a:r>
              <a:rPr lang="da-DK" dirty="0" smtClean="0"/>
              <a:t>Local Context</a:t>
            </a:r>
          </a:p>
          <a:p>
            <a:pPr lvl="1"/>
            <a:r>
              <a:rPr lang="da-DK" dirty="0" smtClean="0"/>
              <a:t>Applicability</a:t>
            </a:r>
          </a:p>
          <a:p>
            <a:pPr lvl="1"/>
            <a:r>
              <a:rPr lang="da-DK" dirty="0" smtClean="0"/>
              <a:t>Confussion</a:t>
            </a:r>
          </a:p>
          <a:p>
            <a:pPr lvl="1">
              <a:buNone/>
            </a:pPr>
            <a:r>
              <a:rPr lang="da-DK" dirty="0" smtClean="0"/>
              <a:t>...</a:t>
            </a:r>
          </a:p>
          <a:p>
            <a:pPr lvl="1"/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2060"/>
                </a:solidFill>
              </a:rPr>
              <a:t>Formal establishment of the Group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January 2018 EPSO Board decided to establish the EPSO Balkan Group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Chaired by Ardita (Kosova), </a:t>
            </a:r>
          </a:p>
          <a:p>
            <a:pPr>
              <a:buNone/>
            </a:pPr>
            <a:r>
              <a:rPr lang="da-DK" dirty="0"/>
              <a:t>	</a:t>
            </a:r>
            <a:r>
              <a:rPr lang="da-DK" dirty="0" smtClean="0"/>
              <a:t>Deputy Chair Alexandrina (Bulgaria), </a:t>
            </a:r>
          </a:p>
          <a:p>
            <a:pPr>
              <a:buNone/>
            </a:pPr>
            <a:r>
              <a:rPr lang="da-DK" dirty="0"/>
              <a:t>	</a:t>
            </a:r>
            <a:r>
              <a:rPr lang="da-DK" dirty="0" smtClean="0"/>
              <a:t>supported by Jooske and Mari (the Netherlands)</a:t>
            </a:r>
          </a:p>
          <a:p>
            <a:pPr>
              <a:buNone/>
            </a:pPr>
            <a:endParaRPr lang="da-DK" dirty="0" smtClean="0"/>
          </a:p>
          <a:p>
            <a:r>
              <a:rPr lang="da-DK" dirty="0" smtClean="0"/>
              <a:t>First meeting of the group is in EPSO Conference in Bulgaria, October 2018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64288" y="548680"/>
            <a:ext cx="1979712" cy="219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dirty="0" smtClean="0"/>
              <a:t>The</a:t>
            </a:r>
          </a:p>
          <a:p>
            <a:pPr>
              <a:buNone/>
            </a:pPr>
            <a:r>
              <a:rPr lang="da-DK" dirty="0" smtClean="0"/>
              <a:t>Balkan</a:t>
            </a:r>
          </a:p>
          <a:p>
            <a:pPr>
              <a:buNone/>
            </a:pPr>
            <a:r>
              <a:rPr lang="da-DK" dirty="0" smtClean="0"/>
              <a:t>peninsula</a:t>
            </a:r>
          </a:p>
          <a:p>
            <a:pPr>
              <a:buNone/>
            </a:pPr>
            <a:endParaRPr lang="da-DK" dirty="0"/>
          </a:p>
        </p:txBody>
      </p:sp>
      <p:pic>
        <p:nvPicPr>
          <p:cNvPr id="2054" name="Picture 6" descr="Relateret billed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1441"/>
            <a:ext cx="7056784" cy="6596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What has been done so far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numCol="2">
            <a:noAutofit/>
          </a:bodyPr>
          <a:lstStyle/>
          <a:p>
            <a:r>
              <a:rPr lang="da-DK" sz="2000" dirty="0" smtClean="0"/>
              <a:t>Phone calls, emails, visits to:</a:t>
            </a:r>
          </a:p>
          <a:p>
            <a:pPr lvl="1"/>
            <a:r>
              <a:rPr lang="da-DK" sz="2000" dirty="0" smtClean="0"/>
              <a:t>Albania</a:t>
            </a:r>
          </a:p>
          <a:p>
            <a:pPr lvl="1"/>
            <a:r>
              <a:rPr lang="da-DK" sz="2000" dirty="0" smtClean="0"/>
              <a:t>Austria</a:t>
            </a:r>
          </a:p>
          <a:p>
            <a:pPr lvl="1"/>
            <a:r>
              <a:rPr lang="da-DK" sz="2000" dirty="0" smtClean="0"/>
              <a:t>Bosnia and Hercegovina</a:t>
            </a:r>
          </a:p>
          <a:p>
            <a:pPr lvl="1"/>
            <a:r>
              <a:rPr lang="da-DK" sz="2000" dirty="0" smtClean="0"/>
              <a:t>(Bulgaria)</a:t>
            </a:r>
          </a:p>
          <a:p>
            <a:pPr lvl="1"/>
            <a:r>
              <a:rPr lang="da-DK" sz="2000" dirty="0" smtClean="0"/>
              <a:t>Greece</a:t>
            </a:r>
          </a:p>
          <a:p>
            <a:pPr lvl="1"/>
            <a:r>
              <a:rPr lang="da-DK" sz="2000" dirty="0" smtClean="0"/>
              <a:t>(Kosovo)</a:t>
            </a:r>
          </a:p>
          <a:p>
            <a:pPr lvl="1"/>
            <a:r>
              <a:rPr lang="da-DK" sz="2000" dirty="0" smtClean="0"/>
              <a:t>Macedonia (FYROM)</a:t>
            </a:r>
          </a:p>
          <a:p>
            <a:pPr lvl="1"/>
            <a:r>
              <a:rPr lang="da-DK" sz="2000" dirty="0" smtClean="0"/>
              <a:t>Malta</a:t>
            </a:r>
          </a:p>
          <a:p>
            <a:pPr lvl="1"/>
            <a:r>
              <a:rPr lang="da-DK" sz="2000" dirty="0" smtClean="0"/>
              <a:t>Montenegro</a:t>
            </a:r>
          </a:p>
          <a:p>
            <a:pPr lvl="1"/>
            <a:r>
              <a:rPr lang="da-DK" sz="2000" dirty="0" smtClean="0"/>
              <a:t>Romania</a:t>
            </a:r>
          </a:p>
          <a:p>
            <a:pPr lvl="1"/>
            <a:r>
              <a:rPr lang="da-DK" sz="2000" dirty="0" smtClean="0"/>
              <a:t>Serbia</a:t>
            </a:r>
          </a:p>
          <a:p>
            <a:pPr lvl="1"/>
            <a:r>
              <a:rPr lang="da-DK" sz="2000" dirty="0" smtClean="0"/>
              <a:t>Slovenia</a:t>
            </a:r>
          </a:p>
          <a:p>
            <a:pPr lvl="1"/>
            <a:r>
              <a:rPr lang="da-DK" sz="2000" dirty="0" smtClean="0"/>
              <a:t>Turkey</a:t>
            </a:r>
          </a:p>
          <a:p>
            <a:pPr lvl="1"/>
            <a:endParaRPr lang="da-DK" sz="2000" dirty="0"/>
          </a:p>
          <a:p>
            <a:pPr lvl="1"/>
            <a:endParaRPr lang="da-DK" sz="2000" dirty="0" smtClean="0"/>
          </a:p>
          <a:p>
            <a:pPr lvl="1"/>
            <a:endParaRPr lang="da-DK" sz="2000" dirty="0"/>
          </a:p>
          <a:p>
            <a:pPr marL="457200" lvl="1" indent="0">
              <a:buNone/>
            </a:pPr>
            <a:endParaRPr lang="da-DK" sz="2000" dirty="0" smtClean="0"/>
          </a:p>
          <a:p>
            <a:pPr marL="457200" lvl="1" indent="0">
              <a:buNone/>
            </a:pPr>
            <a:r>
              <a:rPr lang="da-DK" sz="2000" dirty="0" smtClean="0"/>
              <a:t>Spring tour 2018 in:</a:t>
            </a:r>
          </a:p>
          <a:p>
            <a:pPr marL="457200" lvl="1" indent="0">
              <a:buNone/>
            </a:pPr>
            <a:r>
              <a:rPr lang="da-DK" sz="2000" dirty="0" smtClean="0"/>
              <a:t>Bosnia and Hercegovina</a:t>
            </a:r>
          </a:p>
          <a:p>
            <a:pPr marL="457200" lvl="1" indent="0">
              <a:buNone/>
            </a:pPr>
            <a:r>
              <a:rPr lang="da-DK" sz="2000" dirty="0" smtClean="0"/>
              <a:t>Albania</a:t>
            </a:r>
          </a:p>
          <a:p>
            <a:pPr marL="457200" lvl="1" indent="0">
              <a:buNone/>
            </a:pPr>
            <a:r>
              <a:rPr lang="da-DK" sz="2000" dirty="0" smtClean="0"/>
              <a:t>Montenegro</a:t>
            </a:r>
          </a:p>
          <a:p>
            <a:pPr marL="457200" lvl="1" indent="0">
              <a:buNone/>
            </a:pPr>
            <a:r>
              <a:rPr lang="da-DK" sz="2000" dirty="0" smtClean="0"/>
              <a:t>Kosovo</a:t>
            </a:r>
            <a:endParaRPr lang="da-DK" sz="2000" dirty="0"/>
          </a:p>
          <a:p>
            <a:pPr marL="457200" lvl="1" indent="0">
              <a:buNone/>
            </a:pPr>
            <a:r>
              <a:rPr lang="da-DK" sz="2000" dirty="0" smtClean="0"/>
              <a:t>Macedonia (FYROM)</a:t>
            </a:r>
          </a:p>
          <a:p>
            <a:pPr marL="457200" lvl="1" indent="0">
              <a:buNone/>
            </a:pPr>
            <a:r>
              <a:rPr lang="da-DK" sz="2000" dirty="0" smtClean="0"/>
              <a:t>Turkey</a:t>
            </a:r>
          </a:p>
          <a:p>
            <a:pPr lvl="1"/>
            <a:endParaRPr lang="da-DK" sz="2000" dirty="0"/>
          </a:p>
          <a:p>
            <a:pPr lvl="1"/>
            <a:endParaRPr lang="da-DK" sz="2000" dirty="0" smtClean="0"/>
          </a:p>
          <a:p>
            <a:pPr lvl="1"/>
            <a:endParaRPr lang="da-DK" sz="2000" dirty="0"/>
          </a:p>
          <a:p>
            <a:pPr lvl="1"/>
            <a:endParaRPr lang="da-DK" sz="2000" dirty="0" smtClean="0"/>
          </a:p>
          <a:p>
            <a:pPr lvl="1"/>
            <a:endParaRPr lang="da-DK" sz="2000" dirty="0"/>
          </a:p>
          <a:p>
            <a:pPr lvl="1"/>
            <a:endParaRPr lang="da-DK" sz="2000" dirty="0" smtClean="0"/>
          </a:p>
          <a:p>
            <a:pPr lvl="1"/>
            <a:endParaRPr lang="da-DK" sz="2000" dirty="0"/>
          </a:p>
          <a:p>
            <a:pPr lvl="1"/>
            <a:endParaRPr lang="da-DK" sz="2000" dirty="0" smtClean="0"/>
          </a:p>
          <a:p>
            <a:pPr lvl="1"/>
            <a:endParaRPr lang="da-DK" sz="2000" dirty="0" smtClean="0"/>
          </a:p>
          <a:p>
            <a:pPr lvl="1"/>
            <a:endParaRPr lang="da-D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Difficulties at this stage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As far as the invitees:</a:t>
            </a:r>
          </a:p>
          <a:p>
            <a:pPr lvl="1"/>
            <a:r>
              <a:rPr lang="da-DK" dirty="0" smtClean="0"/>
              <a:t>Mostly one sided comunication</a:t>
            </a:r>
          </a:p>
          <a:p>
            <a:pPr lvl="1"/>
            <a:r>
              <a:rPr lang="da-DK" dirty="0" smtClean="0"/>
              <a:t>Knowledge of English Language</a:t>
            </a:r>
          </a:p>
          <a:p>
            <a:pPr lvl="1"/>
            <a:r>
              <a:rPr lang="da-DK" dirty="0" smtClean="0"/>
              <a:t>Administrative procedures of the countries</a:t>
            </a:r>
          </a:p>
          <a:p>
            <a:pPr lvl="1"/>
            <a:r>
              <a:rPr lang="da-DK" dirty="0" smtClean="0"/>
              <a:t>Political background</a:t>
            </a:r>
          </a:p>
          <a:p>
            <a:r>
              <a:rPr lang="da-DK" dirty="0" smtClean="0"/>
              <a:t>As far as the group management:</a:t>
            </a:r>
          </a:p>
          <a:p>
            <a:pPr lvl="1"/>
            <a:r>
              <a:rPr lang="da-DK" dirty="0" smtClean="0"/>
              <a:t>Coordination and timing</a:t>
            </a:r>
          </a:p>
        </p:txBody>
      </p:sp>
      <p:sp>
        <p:nvSpPr>
          <p:cNvPr id="20482" name="AutoShape 2" descr="Billedresultat for difficult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 r="6872"/>
          <a:stretch>
            <a:fillRect/>
          </a:stretch>
        </p:blipFill>
        <p:spPr bwMode="auto">
          <a:xfrm>
            <a:off x="6516218" y="3733820"/>
            <a:ext cx="2304254" cy="2575500"/>
          </a:xfrm>
          <a:prstGeom prst="rect">
            <a:avLst/>
          </a:prstGeom>
          <a:noFill/>
          <a:ln w="19050" cmpd="tri">
            <a:solidFill>
              <a:schemeClr val="tx1"/>
            </a:solidFill>
            <a:miter lim="800000"/>
            <a:headEnd/>
            <a:tailEnd/>
          </a:ln>
          <a:effectLst>
            <a:outerShdw blurRad="266700" dir="10980000" sx="111000" sy="111000" algn="ctr" rotWithShape="0">
              <a:srgbClr val="0070C0">
                <a:alpha val="38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The initial aims and expectations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Information – Empowerment</a:t>
            </a:r>
          </a:p>
          <a:p>
            <a:pPr lvl="1"/>
            <a:r>
              <a:rPr lang="da-DK" dirty="0" smtClean="0"/>
              <a:t>Focused exchange of ideas, experiences, learning, new ideas, cooperation, peer support, etc.</a:t>
            </a:r>
          </a:p>
          <a:p>
            <a:r>
              <a:rPr lang="da-DK" dirty="0" smtClean="0"/>
              <a:t>Professional/operational cooperation</a:t>
            </a:r>
          </a:p>
          <a:p>
            <a:pPr lvl="1"/>
            <a:r>
              <a:rPr lang="da-DK" dirty="0" smtClean="0"/>
              <a:t>i.e. Identifying and breaching cross country illegal activities in health area.</a:t>
            </a:r>
          </a:p>
          <a:p>
            <a:r>
              <a:rPr lang="da-DK" dirty="0" smtClean="0"/>
              <a:t>Keep the communication at professional level</a:t>
            </a:r>
          </a:p>
          <a:p>
            <a:r>
              <a:rPr lang="da-DK" dirty="0" smtClean="0"/>
              <a:t>All countries are wellcome to join.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282</Words>
  <Application>Microsoft Office PowerPoint</Application>
  <PresentationFormat>Diavoorstelling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Kontortema</vt:lpstr>
      <vt:lpstr>The                     EPSO-Balkan Working Group                                   first meeting Bulgaria 2018 </vt:lpstr>
      <vt:lpstr>Content</vt:lpstr>
      <vt:lpstr>Why the EPSO Balkan Group</vt:lpstr>
      <vt:lpstr> Experience with EPSO  </vt:lpstr>
      <vt:lpstr>Formal establishment of the Group</vt:lpstr>
      <vt:lpstr>PowerPoint-presentatie</vt:lpstr>
      <vt:lpstr>What has been done so far</vt:lpstr>
      <vt:lpstr>Difficulties at this stage</vt:lpstr>
      <vt:lpstr>The initial aims and expectations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EPSO-Balkan Working Group</dc:title>
  <dc:creator>Gæst</dc:creator>
  <cp:lastModifiedBy>Mari Murel</cp:lastModifiedBy>
  <cp:revision>48</cp:revision>
  <dcterms:created xsi:type="dcterms:W3CDTF">2018-04-17T20:58:40Z</dcterms:created>
  <dcterms:modified xsi:type="dcterms:W3CDTF">2018-10-19T09:15:41Z</dcterms:modified>
</cp:coreProperties>
</file>