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BF3DC-86F3-4769-AA42-C3C120E16535}" type="datetimeFigureOut">
              <a:rPr lang="da-DK" smtClean="0"/>
              <a:t>18-04-2018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E6834-F6AD-4997-B27C-DA747119A761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9F9B9-7161-4486-A514-41EBF05AB28F}" type="datetimeFigureOut">
              <a:rPr lang="da-DK" smtClean="0"/>
              <a:t>17-04-2018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7D2F7-7C8A-4FDE-A4A0-8322909964FB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q.wikipedia.org/wiki/Skeda:Coat_of_arms_of_Kosovo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/url?sa=i&amp;rct=j&amp;q=&amp;esrc=s&amp;source=images&amp;cd=&amp;cad=rja&amp;uact=8&amp;ved=2ahUKEwiUm5LmqcLaAhUFLVAKHWSLD58QjRx6BAgAEAU&amp;url=http%3A%2F%2Fwww.autonomija.info%2Fobjavljen-izvjestaj-state-departmenta-za-balkan.html&amp;psig=AOvVaw3O2BxokEEbtPQ_CjlimXF9&amp;ust=152408533113866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algn="l"/>
            <a:r>
              <a:rPr lang="da-DK" sz="4000" dirty="0" smtClean="0"/>
              <a:t>The</a:t>
            </a:r>
            <a:r>
              <a:rPr lang="da-DK" dirty="0" smtClean="0"/>
              <a:t>                  </a:t>
            </a:r>
            <a:r>
              <a:rPr lang="da-DK" sz="4000" dirty="0" smtClean="0"/>
              <a:t>EPSO-Balkan </a:t>
            </a:r>
            <a:r>
              <a:rPr lang="da-DK" sz="4000" dirty="0"/>
              <a:t>Working </a:t>
            </a:r>
            <a:r>
              <a:rPr lang="da-DK" sz="4000" dirty="0" smtClean="0"/>
              <a:t>Group</a:t>
            </a:r>
            <a:endParaRPr lang="da-DK" sz="40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1417712"/>
          </a:xfrm>
        </p:spPr>
        <p:txBody>
          <a:bodyPr>
            <a:normAutofit fontScale="92500" lnSpcReduction="20000"/>
          </a:bodyPr>
          <a:lstStyle/>
          <a:p>
            <a:r>
              <a:rPr lang="da-DK" dirty="0" smtClean="0">
                <a:solidFill>
                  <a:srgbClr val="002060"/>
                </a:solidFill>
              </a:rPr>
              <a:t>Ardita Baraku</a:t>
            </a:r>
          </a:p>
          <a:p>
            <a:r>
              <a:rPr lang="da-DK" dirty="0" smtClean="0">
                <a:solidFill>
                  <a:srgbClr val="002060"/>
                </a:solidFill>
              </a:rPr>
              <a:t>Health Inspectorate</a:t>
            </a:r>
          </a:p>
          <a:p>
            <a:r>
              <a:rPr lang="da-DK" dirty="0" smtClean="0">
                <a:solidFill>
                  <a:srgbClr val="002060"/>
                </a:solidFill>
              </a:rPr>
              <a:t>Ministry of Health, </a:t>
            </a:r>
            <a:r>
              <a:rPr lang="da-DK" dirty="0" smtClean="0">
                <a:solidFill>
                  <a:srgbClr val="002060"/>
                </a:solidFill>
              </a:rPr>
              <a:t>Kosova</a:t>
            </a:r>
            <a:endParaRPr lang="da-DK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4664"/>
            <a:ext cx="38481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AutoShape 4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1270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0" name="AutoShape 6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1270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2" name="AutoShape 8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1270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4" name="AutoShape 10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1270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6" name="AutoShape 12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1270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8" name="AutoShape 14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40" name="AutoShape 16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42" name="AutoShape 18" descr="data:image/png;base64,iVBORw0KGgoAAAANSUhEUgAAASIAAABZCAIAAAAVTr5XAAAgAElEQVR4nO2deVxN69v/P02GDCXJblbRoHme53meB0OUqAwZi5SpRCEhJSE0mmUOKUpEMiQVSpNkCBFO7XO+R78/VvZ3P3tXOimd3/Os/Xq/vPZe6173cN3XZ133fa2tDYpWFAkJyaCCIe8BCcn/ekiZkZAMOqTMSEgGHVJmJCSDDikzEpJBh5QZCcmgQ8qMhGTQIWVGQjLokDIjIRl0SJmRkAw6pMxISAYdUmYkJIMOKTMSkkFngGUmqBMlaxmt6bTZyGuLre+WuSu2ro6K2b0nPDNtQd5Zt+tnrEsva1bly1TmTq64Kl5xVezJZbHynElll8XKcqRuZateOaZ3NsPqwB6PrdvmLA9bPGNBiMW0MF3ndao2YVKmGyhaG4fcXiQk/WAAZKZgHWM8bYv3ktioHbszj+0sLoh58Sikpcq97ZlWW4VEW9mYL/fxuQStd/DhFt4XoeUmWm6ipZCl5SbLu0KWNwUsr6/j9XW8ykPjFdTn4MV5PMvG01OoPMFSfoz9Tir3tYMSR+L1t290WxYc4Oy9SMdh9VSzDUNuOxKSPtJPmUkYbXaeFxe1IzEnZ1fprcjnDze01kd8bVz1tTHwa637HzW61Gqp/zzl+17F2VnF/vcTNupDtj9KWL/cYmkrwqdCtN7Ah+t4n4+WXLy7ijdX8PoyXuXgVQ6aL+P1ZTTnoOkC6s/g+TE8TsPdvbi5A9e2IH8bCnaPOx8ndmqH4r4Ym+BgPzOvNYI6ZJQj+VfzD2QmYRxj5p2wdvvpE+dzyx5lv3mR8rlxS1vj2rbGsPZXa7+/W9fZsqrzle/fNYafHwg33eB6fH78zUyRzN2ykeFqcxaZeS5ycljsabNohtFCP4MFgQYLF+oFLNANDNSeG6A5e5b2TDeDGbbG04xtpmm7z1Rc5C8es5zv0Lox52I4ru9AcTweJqE8GeV7cX837u3G3V0oTUTZgWGP0sbnHlLfu91lSehqTadNovqk5Ej+dfRJZvbz9q/dfjrv5oOPH5o+f6z5/L7sc8vdbx8KOj5c/P4xrbMltqNh0+NbIScyffftc96wxc5r0TTVWUvHuW+BazpcL8AzFzMK4FMM39vwu4u59zD3DvxLMK8Ec27B5ya88+B5AW5n4HQUdumw3AvTnTDaBMNVXIZ+U8ydjO11vL2kQvwE45aOPR3JemcHKpNRnYq6I6g/gfpTaDqL1xdRf1X8+KFpIWtWDrlZSUjo6ZPMGhpftn1u/fL549cvLX98be740vD3t+efmwtrn5y+cHlv2K5o+7B48fmHWX1OYO5lzL4Jn1L43UdgCebfwuLbWFKMRTcxPx8B17CwEAsLMT8f8/MRkAf/a/C7jFnZmHkCM09gWha8MuF+CJ7p8DoCjyNwToNDGmwOwDIBxpGsukv5DadrW+n5Tpu0c+no3K1stVn4cBkfr7G03mD5mIeWq2jJI9OnJP8u+uSRL5tetX3++PVL69dPr5vqnxQVXYvYfVgzYKfwwmNjgq5iQRGWPcTKJ1j/FGueIPQ+VpdiSREWXEdAHuZewZwc+OdiXi7mXMHsC/DLwZyLmHMJvhcw+yx8zmP2WXgdgXsaPDPgkQb3NLimwHU/3FLgkgynRLjshdM+uByG8yFYJ8FsF8xihxuF8hp6a1jrBQcKXdjK8fQEPhWg9Sbbh3xSZiT/LvrkkfX1dd++fHhe9dh/fbJSUMaI2VnwPocVJVj9CGufYP0TrHmEsFKElWL1PawqQfBtrLyNZUVYkIeAK/C7DO8zmHWWe/4lnoBzmH4S3qfhcx7e2fA+De9seGSOm3eCy+8k3NLhfhhuh+CcDJd9cNkHp2Q4JMExCS774bQHDrvhmAjHJDgkwTEZNokw3QmDzaNMguSsHZf4i9aeYft8k3XIzUpCQk+fZFZXV/3nH++uX7/G6pCIwOsILsa6Bwi/j7D7WPsIq+8j7D5CS7DqLlbexbJCzM/D4nwsuIKFuViUi3kX4HOWxfP4sqxSu025sEvF9BOYdgxemfDKgns6bA4szyyx2HgB1vvgehjO++CWAtf9cEwa6XVo9LT9cNwDxwTYbod9PBwTYLsTDgmw2wn7eDgkwCEBTvthdojXxKc8nbWtkGXIzUpCQk/folntkz+/vSwsyB3lk4UVtxB6F+GlWFnSJbDV9xF6D8uLsKwQQfmYn2u08w7HghwEXELgJRa/M1yLzo8NyhFYcqmy/uWqQ4Uc7unjfI+M9M6EW9qYWVljZ2WNnX38zpOaqIzr7M4p3D4ZnDPT4LQPdokw26m6KM0n4TJsdsFiO2x3wSEBNtthux32u2AbC/tdsI2DbRzs42CbLGw/90k66+d8UmYk/y76JrMX9/78Ul1YeGnUrCysKMbKYoTeQ/gDhNxDaClWlWBpIZYWwj8XMy6wzr98+WGNxKpLcDsOz2PwPumeVHy38kXFi4ZXLxue19ZXvmjMLHwiHnQSNvtMIi7l3K149KyutvZF5dPnJRU1J4qeyCzMGuGYyDMthdM2aca2i7celgtP2zvGYTe3+x4Wux2wi4fdTtjtgM1OWG3pkpxdHKz3itj7PUln+5xHyoyEkfl+FrEhcvRvfid9k1nNrT/byopunBo1+yhC7iLkDlaXIrSUa23p8NASLC3CwvxhS/J1txbprs+flnS7oalpzYl7WmGX9aOujvTPxozjhmsvlFbUtDS//PCmKeliiZD/UbinweMw7PcpL8i6WPTo3av6j28a03LuSMxJhUU87+zUrWfvXSipLHr8rK76+fni8tO3n7htyWa12g67XbDbAYttqsFHBWclwyoOttthEwvLBFFb36cZbG1kNCNhQkI/XNFsOf2b30nfZPb82l+thbfyDo2edRTBdxFyFyvuYundkPPVRgkP4J+HgMvs/hc8k2/fq65vft3cWF//6tXL0po635Si4XNOwiOTfeaxovLap9U17183zt6TD5sDmJEFr0y4HILd/oO5j17UPH/VWLs2vQAmu+GwB/aJSoGHE7IL37ysbairqays9I/NnuAWD+s4WG2H8WYYbErNLfXefBKaG2AcBcsYWCZMsp39PJP1y7V+yszSyXe+nwUNb29HCf1w2llFs+Xe3o70BUICDYgJYz5Fm0hanS4eXrTadGwWEActnXyJj/SX05dkqFzHZkG3HaZdQjtC67yi2XL6tmh4ezv+I2sQMPsufR8YLqTvLdGNpHCJpHCJ2BC5+X4W9GOkmSVisTpRhqG3EvrhRBQiznZrYfqD9EbWsVnQ+1h6afe3yqyh6th/3p8vvrZ99Ix0rLgzZtXdEYtvj1hWfKXq9Zoz5Wwzzo/yP88x9xyL5zGLzddeNzf98aG5+VWj09arbC5pmJ4Fl1SLrXmHcx9MnJs1c8eVmOw7w7zS4ZEKz1TY7VNYcTr9+iP5hRl6K47EZRfxzzoIqx1wSIDBVu3VJ1+/rHtcUVlY8ojVNhZmW2G1VWzuAfsNp1yjz1Y9e34kp8giNMt63bHxHrtgukPMxrvmCOvX/sqMohWVFC5RnABLJ18XD6+MCIHcuJH0vmLp5FucgIjF6pZOvpZOvhGL1bs9RVRC82PiI0NDhM8xX+7i4ZUbNzIjQoDB44sTwOzl3VY+38+CGAJNTtnRPAz6lNAPz40b+VOl0axBGKTbDjD3gXBZehWFBBpkRAjQuuTi4ZUdzZMbN5KmTGKMNGsTqqCdIoZA662OzQKiRVoZYsj000FAf1VPY+ml3QGkbzIri/v+Nunu1dWjZmZi0a3ZWZXny1+df9j0rqXlYXVj1u2a+MJn4iEX4ZhmvulqTUPdsYKymoYGt9ircEyFVxo8Do2bdwxe6XBLh2MK75z04dMOwS0F7ofgmsLtk8o5MxX2ybCMH+uZPMYrGQ4JcIhnsYhdd6QwbN8l8dnJhy7edlx/BMabYbmN4rZjy5FrNdVPn1VV1tY8f1JZGRSfPdJmM0zjxGy9646yfvuFvRm9x9Bcvyd3p7930p8inDg7mqcnJVB6kBlxube3I71OmNvtxcUp/1NmhEcyxw2iCfoO/NQaDOPtqZi3tyODuxP9YbiWMFFu3EjacSJS0QrQ7gs6Ngvo71kMjdKEStRGP1JLJ1/aFPQylp7aHVj6ltAvmdPZ4PfgiteY2RkIui0Udif0ZNXHDy0fWt5+fv/2xsNn5hsuDpt1nH3aUaddefYxOXBLc4jJmZ6Qx+Z2CJ7pmJEJt4NwPwz3A/A4CPdUuB+C+0G4pcAtBU774ZIC131wOwDHZDjsgd1OWG9jddgtNT8VVrEw3jLWeaeYzx4Wq22w3gLTaBhGJZ4q+Py24X1TzZwtx6C1HmaRMN0uZT+98STbr0cz2sfiBNBvl3txd4ZTSeESuXEju62T5nw9yYy4vzJ4TD9k1pPGKFpRGRECIYEGzN7/08p7L8asMUJO3aYcGEJQxGL14gQwezm9JZkNThMSURu9GiMWq9NbrKex9NTuwNInmT3N1++sVii7oDxm5kEsvYPAQiy4+aThzaeW119b38xLKYL1Ycw4yjojY4R3BpwPweUQnA9xTEtl8TwIz1R4pcI9Be4H4XYA7ofhngLnvbDdB/tkuOyF6344JcE5Cc5JcNoDh0TY74LdLtjtgmkMLLfBZhtMN8N8K6xiYBUN480CHrsu3HoYkngmOjVn+5GrnOaRMFkPwxhZB4+m0+xfr/b/WyD0kyGhH957VGFeT9JOZUQI0BzoHy0aLZ18MyIE6FdTzJX31GF6hyPq71ZjOjYLMiIEFM2WFycgJNCgj9ag9Hynpy2SmZdtLh5ePfWcCFM0CRFjZChMTEFPUTc3biRNIcRwaCUJedMPv6exdNvugNMnjyw9p9hZMfb5BX4e72QE3UHgDfVtpXmPGxy334w8cT81/zGHVwY80uBxCO6H4ZkKj4PwTIVryo+odQCu++B6AK774ZgMy72w2icXlMY78wBs9sB5Lxz3wHE3nBJ+CGwn7HbAOhZWW2C9FdZbYRUNqy2w2gLLaBhFys/ba7U6DbprYLjBatVBims0DNfAMFrJ0fn1Gfa2AZJZSKABg9/Q7qDEdrmncBQSaBAbIkeb477LjNjcZ0fzMOym+iEzYhHVrTAiFqsTd31i89mtFOkrJ0aaHc3TU3qAKEZsKRlqo2m+2wsJ/6Z9JJay9CGOZpZe2qX1KjZEjhafiQRVH8fC3O6A0yePvHVS9vsjjuYrY/m9d2BhMQJvyEbe4gu+gWnnMf2k7IozI2ekwT0VHofhcQhuB+C6H2774XYArsld7133w3kv7HfD8YDC/MPrD+5vadhSULydf3oCbBNhvxt2O+Gwu0tm1ttgtQ2222GzHVYxsIqBxSZYbIJlNMwiYbEJppEwWAfTDTAMg/4amGyA6VroRWk52789z/H58q/KLClcgjn/QWFy924DnaWTL8NK7J8uGiX0w4kMAc1l+xfNuvV74jbv4uFl6eRLrBt7SYQwVN67zAhn7XZj1lPMpI9mBEQGiDZYIuIxJIQY2mWIS0Rb2dE8vc8Cw1gY2h1w+uSRNzLlqPc4WvJGi8yOxbxCzM/D3Fz4XMKcs5h5As6pcE+F2wG4H4LbAbgkw3U/HPfAKQkue+GyD06JcN4Lu6RRrol7snc1NWzsfBfa+XpZ5+ul5ss2wGAnbHfBeies42CzHbZxsN4O61hYbYVNLKxjYLEZ5lEwj4T5RphHwiwCxmthGgGTdTBZC6MwmKyF6VrobDRxM39/iePTpQGIZhL64RkRAtnRPH3cI/0jJVCYHpIyXE64LL2e+7c3I3yUfgje3o5EzCToxYl76nkvxZgzfr3ohFjmMQcQHZsF9Akkwvu7DblE2Gc+Yunky7wb/OlYGNodWPrkkSf2arbf4fhwg3OS9wb4F2H+Dcy7Ct8L8D2LGUQK8SBc93UpymkPnJPguAcuyXBKgsNuOCbAIQHWiWPsY2/dXNTZFtTRsLS9Ydm3upAdaVsnuCXDLIHNOh4WO2G1A9YxsI6FZUzXEtE8AuZRMIuEeSTMN8EsEsZrYLoeJutgFA6jcBiGwnA1DFZCY43TTJNPVzg+XhiYRSPhIj3FHAZ6OdVtqo1hg84cJ+njTL8zjYRc6ZVGn1in/CwB8E9lRquQXjwMSzsaDAlV+u0oEWbph8M8dkKlDMeJwt2ub3saS0/tDix9qvRAnOEfxayfbwyT9FkDv0L4XYbfFfhexIwT8MqE+0E4J8N5D5yT6aSVBPt42O2CfQLs4mEbB9tdsIg1mrP8/o35/2le3N6wmNq4qPPd8vslG3dlRqWei1q9N3aMTQzMY2C5GRYbYbEZFpthvhlmG2EWCbMoGK+B8VoYr4NRGAxDYRgGg5XQXwmDVTBcDY013r56X66yt5wdGJnRXIFhq0C/BOqLEgiHoL+/KpotZ1jVMFxOLPkYFo307dKnNHuRGeV/Kk3HZgHD3Zr5oQWzNWjd6Gl5yfzcjL5OIkowrMCJhTFDJpC+Bpq5iGUF8+I2NkSOOWQRKZNug2dPY+mp3YGlTx6ZsNXs2y18LWCXm7UM0y9jziX45mDmacw4Do8MOO+DSzIcEuCYCPt42O6A3S7Y7IBNHGx3wmY7rGJhuxPW22AUx+cQXVK09Pub+e31C9sbFrTXB3Y2+3e+D+j8MK+zeZ7ZgnCoxcAiCpabYb4RZhFdgctkAwzDYBgKozUwDIX+ShiEQm8FDFZCPxh6K6AfDOXgJfPV2nNZX5/qp8yITDoxozQNeHs75saNTAqX8JzmRtztiI/E/o3wZkWz5cSpnr5GQKuE2JpnRAgwfEOCuJy2R48NkaN1gPlsRoQALfWfHc1TnAAXDy+iPO3RbUigAa0JonViv8fs7rQ8G0O8pVkjI0KA1qs+Go1mDeLrKYpmy4n8BBHDCQswZFNp9mF+ui2hHx4SaEArMN/PgmYBZmgJnj6OpZd2f7fMYiJsv9xC+y125RlzMe0K/HIw+zxmn8O0Y3BPhUsK7HfDfjfs4mG7E7Y7Ybsd1rGwjYPNdlhvh00sLLbAdBufe/zy2Mi/mwP+apzXXu/fXh/QXu/fXj+vvW5uR51v56uZiemrJ8/aAdMomK6HWQTMNsBkHYzXwjAMhqthtAYGoTBcDf2V0AuGfjB0l0B3MXSXQWcplJdHBiv8dZ2tLutf+t86ia8gDPYjmn8txDezmFNEDPbp5VFeXwzYD538tN1fp08euT7c/nMh/rrDqjvdC56XMPscZp3DzNPwzITbYTglw2Yn7ONhEwerrbDa9t9/LTbDcgustsIoRml2XE3ZCmrD/I563/b6Oe1d/85pr/dtr5vdXuv9R83Mztc+xfmB7PphMFoLk/UwCofBahiuhsEqGIbCYBX0Q6C/CrrLutBaCJ0l0F4EjQVQDEzYIP13AVvVQfKrwyT/Lvoks+XL3T7l4XsJ7H1t4JQN72zMzMb0E3BPh8tBOCTBdhesY7t2U5YxsIiG1RaYb4bFZljFQHeT9ZKw6qplnS+nUeumtdd60zGzvXZG+4vp7TXT2qu9vje4lt/whPZqqK+FXij0Qrp2X/rB0A+B3groBUN3BbQXQ3sRtIOgtQhaC6A+D2oBUJqbuU3seyHr7fhhQ25WEhJ6+iSzmXPntF5j7byDpUGasMrCzNPwPAbPI3DPgEsK7OJhvR1W22ARDYtoWGyC2UaYb4TpRhhFwmgj1DapTFv0vtzu7wa39hqP9hrP9hrP9hqv9hrPHx892mtc22tcOmqcOmpcDqYvslu0YqRBOId+GAxCoBcM3eXQWQrdZdBaDO1F0FoI7YXQnA8Nf2j4Q30uVAOgNPtMvPB/ruPcZu4hNysJCT19kpmJ65KWK8O+38auUHEY7cb0E/A4Avd0uKbBeR9s42ETB4tomG+CaSSM1sFsA4wjoB81zHizkEOElOs6Pf8Nz25N/15v21Hj2FHj1FHjTKO92rmj2rGj2qGj2q79uS31uVVno9nXZ3aPCgPmrpkP1eXQWQKdpdBeDK2F0JwPzQCo+0MzEOpzoe4PNT+o+UHZn0PRMzeZ8uc1pK6lDLlZSUjo6ZPMVK1XPjk98a+bOLuVB1phcMuEWybcM+FyCI77YJcIiy0w3wSDSOhsht5maK5j1V4btCXsxOXFFXemvStz+k+t89+1Vh3PrDqeW3dU23RU23ZU23Y8J7DpeG7d8cyy45lFxzOzjmcm7VXGf1cbdlRqaHl4QG05dJZAOwiaC6G9CJqB0AiE+jyo+UFtLlRmQ2U2VHwhP4dX3akkY/y3HMQvFxlys5KQ0NMnmU02XHcpRbb9OkoPjhiuFQirBDjuh2sqnPbDIRk2u2CxGcbRIi4bUzKWHDm1UNtn0/TVy/+uN+hsUuus1eis0frPc92OpwYdT406nhp3PDPpeGba8dS0o8qki6fGHVWGHVWGHVX6HZV6HZW6fz/XfHdHe6xeAGSXQn4RlOdDcz7UA6E2F+oBUPWFig9UfKE8AyqzoTwTUt4qJqb1Z8Z8PId1AZJDblYSEnr6mvtO3mbwJR/1p9nEjFxhvBPWO2CXCLu9sN8D6x2w3AKdyOzjjp0fpDrrZb9UGn17qv/3U3nqExVqhSq1Up1aqUGt1KRWaVGrdKhVOtRKXTp0qJXa1AqtjgqtjgqNjgr1jidq1Arlb2Xq+Wfd1m/xXho5c6rjbEguhEwAZP2hMgfKs6DkDSVvKHtDcQYUPCE+zdVD+8vVEW9PwcdDa8jNSkJCT19lFhLs+ukKPl+Fg7s+dLbBPBoWMbDaDpsEWG2HySYW/XXbt+q8vCXy52PxvyvF/6qYTC2XppbLUMunUp/IUp/IU58oUCsUqRVK1AplaoUytULlB8rUJ0rUJ0rUckXqEwVquTy1XK6jfCq1XLrzmXhntURn/aSc48ZOfj4Bod4O/tNZFWZCcQYUZ0BxOhQ8oeAJeQ+IuYcEKfznOkddFouVjcOQm/X/JlLmsfVNrbvTblO0ojyCMjs7O+eFnRqqzkQl5n1qa5cyj6VoRRWU1JZVNf96nfSDoq//p/RVZl5z/F6d5/izACELFaC6DmabYBEDs80w2wSzzTDZCKMNUFqqbOZ067RM53NB6mNhapkItUyUWjaJ+liM+liC+liCWj6ZWi5JfSxFfSxFLZf+gRS1XIr6WJJaJkktm0Itk6CWiVPLxKiPJnU8FO14KNxRKtRZIdRZIdZZI/S+SIxL0wNy0yHvCXlPyLlB3gNTPdkknVNiJL8XDr+zj1PZKGCopvb/OKTMeqKvMrPwWFh1kuuvG4gLE4XCchhHwWg9zKJgEgHDtTBYA4NQqK4VMvZ/ek2is3JCxwMK9b/wUx8KUB8KUh8JUh8KUR8K/0CE+kjkx3sh6kMh6kNB6kMB6gMB6n0K9T6Fen8itZSv/R5fewnvn6U8neVccRsms0m7Qc4D8u6QdYWsK6Y6YYqrgIpladaUP2+PP75FXEh73VBNLQlJt/RVZlLGawoPi3Zcw4Xd3MOUZkEvAsaRMI6A0Qboh0FnBXRWQDVE0sr3deHEzmdc3+5OaC/hJfijhLfjHm/HvQnUe7xdlHbHPV5qKW/HvfHtJePb745vv8vzxx2eP4p5vhXzfL3NQ703jnp7rKq5PiZPh5xbl8BkHCHjBDEnOWPTN7nyf9ydEhls/IsWqW9q1XRNoD9SUFJLOyJlHtvZ2UncsC18UpjvkWVVzZ/a2on3u9Nud3Z20m546dkPOn+86ptaKVpR5/IqO3t4RSXmzQs7RX+krKo5OOYifUPMrQfHXEzPftDT0KIS85gbIsbCwLywU2VVzbQyRLsWPinM5WljJCzD8CJM8VNDfWprp7+EvgmiUYZXWVVz76YjesV8nKIVpemaUFBSSztIMxf9ZHVbhmE6iNe5vMqBlBlFK2pvtG7rRdQeZ1MytoD6GuiHQX81DNZAdyV0VkAzCGqLxmrOWbJI7vl5HmrJuK+3eQi+FXfxRzF3F3e6o5j7WzH3t9vcXwmKuL8UcX8p4v58k7vt5rjOe6P3bxQeLWkPaVfIOELGEdIOkLaDlB1EbB28jP64p/X5rqbf3Om/KLNPbe303ixlHkt/hEFm9PPUu8zSsx98amu38EnptlGiWoY5I+aVcA6aJmkfu5VZ76sjQmY/XchpuiZ8amtndqC+yKxb0f7UUJ/a2um7HRxzsayqmbBbt43+1HQMNziGdmmV93RJt2WI6ejfMvgfyGzWXO/GU2wdV+HrowDFYOiGQm8VdFdBdyW0lkF9PtT9oegHiTkKxkZvr479WsT1qZD7cyF3WxF3WxFX202uLze5u+iSEBc9bTe52gq5PhdytRVyfS7g+nyDq/XG2NbrYz/mj/1WOKbx/GhFfT2IukPGAdL2kLKDpC0kbTHFGsIW8ZsM/qo0fXPbQs9uST+sQINYfBeU1NJPOb1zM8usoKSWIch0K7NPbe301fbFVxhkRpShVcIsMwuflIKS2vTsB/T9oaePMiOKeQRlMhz/RZn1YigGmRFnCWsMrMyI2mgm7faSnsr8JplJmYQ/SOX6M58lfp0AZOdCZyV0VkA3BNrB0FgIjUVQC4DKHCj5YfKsPZGif9/hfJ8/tvX62I/Xx7ReH9OaP6Y1f8yn60zkj/mU33X2Y97oj9dGf7g2+uO10R9yR7/PHd1yZXTLldFt+Zwh/pMh4gApe0jbQ9IWkjaQtMZkC4hb8SqZVl7Sb39inpPmJKK7vh9WoPew+qZW+q1tevaD+qZWmnMzyywqMS89+wFtVdmTzOqbWomFYt99pVuZ0cowyyw9+0FUYh4RCnoaXV8cheHOwuCj/ZZZL4ZilhkR/Htq9Kem60lmmq4JPa30aJf0VOY3yYyiFZW9S6r1Esv91DG8KvZQXw6tJdBeDq0l0FgMjYVQ8YPSbCh4Q3KWk6f6l9zhH65xvs/lfJ/L+f5qFx9y6bjaRdfZK5wtlzlbLnO+u8z5Lofz7SXONxc5310a2X5j+Nc8djNrVYg4QcoGktaYYoXJVphsiZJwyhEAAA2JSURBVCkWELIytdf7dFf9ywMd/wDvfpiAYXbP5VXS33frm1oJ7dFPKoPMpMxj6YNMtzIjfLe+qbXbUNP3RSMtyDDIjFjcegRlEr3qdnXaR5kRlRP9offUX5dZT4ZilhlRrYVPyoAvGokdckFJLYOJGFb4zGV+n8yWBDk3ncS3XHYnNznILYTGImgsgUYQ1BdA1R9KvlD0hsIMSM2cpGZVdXRk52221tzh73JGvL34X979ePPmwog3F0a8vdD15s35EW/Oj3h9bsTrcyOaz454dXbEmwsjqo9xxi7jm+4mOkLKCJNtMcUKky0hYd6FuDkmmmwNV2p/IPnmhoy6ZVA/TMDgXkRAILzBIyiTyIh0dnYSt+FuZUbRigqOuUi86SUFMi/sFLGxZtj+9eQrDHtuhllnkBmRX6Z5bbd+yZwC6SUfTcsiFJTU0m+Tun11mwKh3SB+aqifyoz+xeDovciM9qI1RLNDfVNrZ2dnWVUzzaQMk8VchjkF0tNO+1dlJm++6kHqmC+5rOd28ELKC+pBUF8IVX+oBUBlHpR9oeANeS/IeI6UdVzsI7p/1fibezk/X2b9kMPx6szw5rNdvDo7/NWZ/9J0ZnhT9vCX2cNfZg9vPDW88dTwxpPDG04Of3ee/e254U7OmphgD3ErTLaEuBnEzSBuCnEziBlBwERIXqsse9JfpTzHd0qL6a3+RZkRAiAig5R5bFRiHuETRKDoRWYUraiCklqPoMxeZEYTDxEr6Dc/P41mRLX0VTHIjH5lW1BS2+0Cte/RjAbtvk4ZiGjWk6G6XTQSt7YBj2b01vjU1l7f1EoU6/YS+jK/L5pRtDbGrtN9dx5NFzkltPQgGwA1f6j5Q2UelHygOBvy0yHrCTkPyLhikjOEnbikjJb7CFaksb87x9Z4iqPxFEfjSRrsDQQn2OtPsNcdY687xlF7jKP2GMeLIxwtZ9geHxyWGzfsTfYoSydtCFlA3BTiphAzgpgRxAwxyRC8Rkv8ZduLuT/msbu7W/Zj/MzeQHg/sW6sb2olPhJLR0qvMiMezhJbu94nm9l1fioz4hL6AvQyY1he9iSnfsiM8mOxSssN/LrMmA3FLDPanWLwZMZgkJ4uoZX5nTKL8pzlXX+arb2QNWalKCZ5QcUfynOh5ANlPyj5QH4G5Dwh4wYZZ8i4QsYZU9xAcbWwkK47ipcn2OqOsdUdY6s7ylZ3lK32KFttFtuLLLYXWWz1x1ibT6P2CNvzDLbqDLamYywH13C62IjyTVazNRNW0paDqDEmmWCSISYZQtQAovoQMBwtrHVmr/BfdznykkZP0fulHCPlx/aJtpWijwkFJbXERPYiM9qU/FRmxCr0H8mMVhtttUkvs24fIjEnNvsnMyKwDKDMmA3FIDP6hgZVZsSM9y4zWpnfKjNRvfWndk/+lIv6i6PkdPQxZS6UfKDkC0VCY16Y6gZpZ8g4Q9IBkvaQdoC0KwTs4lfwvDmJ6nTWmgzWmgzW6nTW52ks1emsjUdYXp/AnUTW2AVjHyWz1KSz1mUga91InsmqoBhDyAx8xhAwgJghRPW7ENGFsC7G67m4yH64PubDVSzzk+nH4Jn9iTbxxLqR9qiHyDdSfiYzilZUQUntT2VGqIJ+Zd8XmVF+pCvpn+1QesieEZtAhufs/ZCZhU8K7RnaAMqMwVAMMisoqaXdIwZPZlLmsWVVzbQ7abeX0Jf5rTKjaEXNC3BpvoDvJewbgsUg7A75WZD3hsJMyHpB1gOybpB2hJQDJO1+YAMRR31TufpMPE/Ds8N4ehjPU1GbiYYs3I5nORzGqawuDW4TH1eBl1l4eohFT08aEywgagxRA0wygqgBRPQgogcRXYjoQkgbAjojhTXzDgp+vsFeksIurTunHwNhgH52KT+2EPQOyuBM3XqPpmtCtzNHH3CY01x9lBlxhBA/TWZEKwzTz3wtpc/fAmHIOjBkMvr3LZDeDUX/LRAiC9VTZ2hlejddL98CIRIbxIs+lcrw9IW5zG/6FggNSePwayn8n26gKXe0vL4OxL0g5wn5mZCbDlkPSLtCyh5TbDHZBhJWmGyNKTaYZDdFS+v5YZanh1CRgsqDqDmMin3Yt5Jzsows+PUgZAFRm9HiWic3sJfvhYmpLCimmGQIYT0I60JIB8K6ENKGoCYEtSCsBR4tDzeZjwVjmy+xLPGV/nWNkZAMHv38W2tus7xf5eD7Q/aDW4UgYIep0zDVE7KekHGDlCMk7THZGhJWkLCChCUkzCFqI6ioXRjH+vwwKlPwKAm+TnzScrJjxLUgYAlRC4iZQtQYIoYC0gqyylN4pqhCyADCehDWgaA2hLQgqNmFkAbGa/BNVi49Tnmfx5qXwC6p7TfkdiQh6YV+ykxAO/LobsmW6+go5Zw2XQ78LpjqBhlXSDtB0vG/oUzcAmLmELOAmDn4zVzthWsPoTYVh0I5MUEf/FYQNoOYGUSNIGrYBcUAEw0goAthnR/hi4YGBNXBr87CpbY5RPzzzZEN5+HqrD3kRiQh6Z3+/+VQQ+cFj06NaS9lfZHLK6qoA2EXSLtA2hVTHCBhCwlriJtBzBRi5phkCjETCJoLSCpf3cLemIaMddzckiYQMoKoEYQNIKwPEQOIGPxYImpDSBuCWhDUhJAmBNQhoA5BdfCrgF8Fo9WtrWVe5417fYXlwDquSVpLh9yIJCS980t/oDd8penrfHx/zHEyUWSUsClEnTHFDpOtIWENcUuImWGSKUSNIGIAUSMIGBmb6xTuGvXsAO4nsWvoyoPPCMJ6ENaHkB6EiK2XDgQJgWlAQB386hBQBT+BCviVwa0iIiVXfITSks9+J5VVSd91yC1IQvJTfklmwrobjidKtBTieznn6qVS4DWHuD0kbCBuCTFziJlD1AgihhAxgJABh5DevlXcrzNQfQBpocPGiqlAwABCOhDShZDuD3VpQlATAhrgV4OAGgTUQFEFRRkUJfArgVd52ASFs4lCLddHVJ3ADFf5ITcfCUlf+NU/N69rv6j06OiWQpa/Ho4L9JUFlzkkrLs2YyJGENaHsD6E9CGkB4q+sZ7Q+lmj5tpxC0+RAkXnx+JQ+79bL2J9yK8Kiir4VUBRwkQlTFQERRE8SsPGycevE3lfMPrFecQsmyCoGTrk5iMh6QsD8KsOLjNmPDvL8fEm26dbvK6uShhvhknmmGQKYQMIG0BI78dSUBcTtcCjhnGamKgNQW0IaELgx9ZLQB38aqCodIUvfmVMVAKfAvgUMFEBPApsY+XXLhT7eHNswyWWlIixU8jsIsn/PwzMj6cELbCsO4+2IraPRXyONgrgNoKwMUToNaYFQU3wa0GAyM5rgF8d/OrgVwO/GvhVQVHp+peiDD5FTFTEREXwKYBPHuPkMUouaI74h5vjai+w5CSwqeg7D7nhSEj6zoD9RtH6YN26c2i9ztZ2a6KzgzzG6kHQAEK6ENQCv3qXrmibLn41UH6oq2v3pYyJipioBD5F8CliogL45MAnBy451lFTNywWe3tjXOUpluvJLKoG9kNuNRKSf8SAyUxYZ8OaZXq1p/A2h621gLJ4jgy4NMGn8yOlQYtdKuAnEhsqoKhgonIXfITAFLoiGK8s+OQwSp5rgnT8+knvCrjrclhz97JpGFkNuclISP4pA/mLe4LakaFB+tVH0JLD2n57/PbVkqMpSuDSBL8GKKqgqIJPGRQVTFTBRKUfgUsJfIqYoAA+BUxQAK88Jshhgix4pmK43BRpqQtJQu9vjH5xgeVKEpu6oe2Q24uEpB8M/A9bLpprWp7K2nSGpf0Wd84eMTlFOYxSwXgicKnQBS4lTFAEnwImENKSwwQ58MqCVxajprKMlrE1n1x2mv/jLc7qCzi+bbi+md2QG4uEpH8Myu/Heng430zkrM5ES87I+kuCc9ynDOOSx2glTFDoil1dyINXHrxy4P0hsPFTMVyWn19y6yrRD0W8L68Ne3YWSeu4ZHRmDbmlSEj6zWD9TLOB7dwj0ZRnmXh5lr0ln+fkTjEVRSmMkAU3ncDGy2G8LMZPxfip4JEBpyxGSrnZStw+Kvjh5piaC6yPT2CxzyRRzUVDbiYSkl9hEH8NXdJwZUigxuN0lppTeJc7ojaHsmO1hJCYFDhkMUoW44nwJYNxUzFSFsOkNTUnn9ol8raQ503+sOrzyElgM7XU59dYO+Q2IiH5RQZRZgQubg7HtvBWZ+PlZZa2u2PKsvkX+4mLSUiCXQacUzF8KoZLq6tNiV4p9qpg4vuiUY2XWSpOY32QgIzOtCG3DgnJgDDoMqNoRUkbLF8WqHo/i702B835bB0PucvOCgb5ik2aNFlJfkpM6KTG6/xf7o2pv8JafRFndo2ws9MW1PzVv1FFQvLv4XfIjKIVxa+1Ud3cb/cG4afnWBqv4cMt9ta7Y8svCT6/JvD57pg319nqclCSxeI/U5LciZH87+M3yYxAWGedqZ3b3kiBirN4mYdX19lf32B7eQ13s1iCA8Sm6s6gaG4YcouQkAw4v1VmBCI64bYujmuXTi7JwrV9LP6zZVSN3UmBkfwvZghkRkLyfw1SZiQkgw4pMxKSQYeUGQnJoEPKjIRk0CFlRkIy6JAyIyEZdEiZkZAMOqTMSEgGnf8HHRejLmVVRKgAAAAASUVORK5CYII="/>
          <p:cNvSpPr>
            <a:spLocks noChangeAspect="1" noChangeArrowheads="1"/>
          </p:cNvSpPr>
          <p:nvPr/>
        </p:nvSpPr>
        <p:spPr bwMode="auto">
          <a:xfrm>
            <a:off x="219075" y="2286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44" name="Picture 20" descr="https://upload.wikimedia.org/wikipedia/commons/thumb/c/cd/Coat_of_arms_of_Kosovo.svg/200px-Coat_of_arms_of_Kosovo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17535"/>
            <a:ext cx="792088" cy="879217"/>
          </a:xfrm>
          <a:prstGeom prst="rect">
            <a:avLst/>
          </a:prstGeom>
          <a:noFill/>
        </p:spPr>
      </p:pic>
      <p:sp>
        <p:nvSpPr>
          <p:cNvPr id="17" name="Tekstboks 16"/>
          <p:cNvSpPr txBox="1"/>
          <p:nvPr/>
        </p:nvSpPr>
        <p:spPr>
          <a:xfrm>
            <a:off x="1187624" y="47667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Ministria e Shendetësis</a:t>
            </a:r>
            <a:r>
              <a:rPr lang="da-DK" dirty="0" smtClean="0"/>
              <a:t>ë</a:t>
            </a:r>
            <a:endParaRPr lang="da-DK" dirty="0" smtClean="0"/>
          </a:p>
          <a:p>
            <a:r>
              <a:rPr lang="da-DK" dirty="0" smtClean="0"/>
              <a:t>Republika e Kosov</a:t>
            </a:r>
            <a:r>
              <a:rPr lang="da-DK" dirty="0" smtClean="0"/>
              <a:t>ë</a:t>
            </a:r>
            <a:r>
              <a:rPr lang="da-DK" dirty="0" smtClean="0"/>
              <a:t>s</a:t>
            </a:r>
            <a:endParaRPr lang="da-DK" dirty="0"/>
          </a:p>
        </p:txBody>
      </p:sp>
      <p:sp>
        <p:nvSpPr>
          <p:cNvPr id="1046" name="AutoShape 22" descr="Billedresultat for new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48" name="AutoShape 24" descr="Billedresultat for new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947664"/>
            <a:ext cx="22288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907704" y="476672"/>
            <a:ext cx="38238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Faleminderit</a:t>
            </a:r>
            <a:endParaRPr lang="da-DK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ktangel 4"/>
          <p:cNvSpPr/>
          <p:nvPr/>
        </p:nvSpPr>
        <p:spPr>
          <a:xfrm rot="19278816">
            <a:off x="2139289" y="4260321"/>
            <a:ext cx="18320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a-DK" sz="5400" b="1" cap="none" spc="0" dirty="0" smtClean="0">
                <a:ln/>
                <a:solidFill>
                  <a:schemeClr val="accent3"/>
                </a:solidFill>
                <a:effectLst/>
              </a:rPr>
              <a:t>Hvala</a:t>
            </a:r>
            <a:endParaRPr lang="da-DK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Rektangel 5"/>
          <p:cNvSpPr/>
          <p:nvPr/>
        </p:nvSpPr>
        <p:spPr>
          <a:xfrm rot="1306927">
            <a:off x="805993" y="2152172"/>
            <a:ext cx="33865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g-BG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Благодаря</a:t>
            </a:r>
            <a:endParaRPr lang="da-DK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ktangel 6"/>
          <p:cNvSpPr/>
          <p:nvPr/>
        </p:nvSpPr>
        <p:spPr>
          <a:xfrm rot="403289">
            <a:off x="3797702" y="4146155"/>
            <a:ext cx="37444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da-DK" sz="5400" dirty="0"/>
          </a:p>
          <a:p>
            <a:r>
              <a:rPr lang="da-DK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teşekkür </a:t>
            </a:r>
          </a:p>
        </p:txBody>
      </p:sp>
      <p:sp>
        <p:nvSpPr>
          <p:cNvPr id="8" name="Rektangel 7"/>
          <p:cNvSpPr/>
          <p:nvPr/>
        </p:nvSpPr>
        <p:spPr>
          <a:xfrm rot="1103467">
            <a:off x="6684850" y="4068335"/>
            <a:ext cx="1919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Grazzi</a:t>
            </a:r>
          </a:p>
        </p:txBody>
      </p:sp>
      <p:sp>
        <p:nvSpPr>
          <p:cNvPr id="9" name="Rektangel 8"/>
          <p:cNvSpPr/>
          <p:nvPr/>
        </p:nvSpPr>
        <p:spPr>
          <a:xfrm rot="20359677">
            <a:off x="6110920" y="1735149"/>
            <a:ext cx="1994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Danke</a:t>
            </a:r>
            <a:endParaRPr lang="da-DK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4578" name="Picture 2" descr="Billedresultat for thank yo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780928"/>
            <a:ext cx="2924175" cy="1562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allAtOnce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>
                <a:solidFill>
                  <a:srgbClr val="002060"/>
                </a:solidFill>
              </a:rPr>
              <a:t>Content</a:t>
            </a:r>
            <a:endParaRPr lang="da-DK" dirty="0">
              <a:solidFill>
                <a:srgbClr val="00206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r>
              <a:rPr lang="da-DK" dirty="0" smtClean="0"/>
              <a:t>Why the EPSO Balkan group</a:t>
            </a:r>
          </a:p>
          <a:p>
            <a:r>
              <a:rPr lang="da-DK" dirty="0" smtClean="0"/>
              <a:t>Establishment of the Group</a:t>
            </a:r>
          </a:p>
          <a:p>
            <a:r>
              <a:rPr lang="da-DK" dirty="0" smtClean="0"/>
              <a:t>What has been done so far</a:t>
            </a:r>
          </a:p>
          <a:p>
            <a:r>
              <a:rPr lang="da-DK" dirty="0" smtClean="0"/>
              <a:t>Difficulties at this stage</a:t>
            </a:r>
          </a:p>
          <a:p>
            <a:r>
              <a:rPr lang="da-DK" dirty="0" smtClean="0"/>
              <a:t>The initial aims and expectations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>
                <a:solidFill>
                  <a:srgbClr val="002060"/>
                </a:solidFill>
              </a:rPr>
              <a:t>Why the EPSO Balkan Group</a:t>
            </a:r>
            <a:endParaRPr lang="da-DK" dirty="0">
              <a:solidFill>
                <a:srgbClr val="00206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4929411"/>
          </a:xfrm>
        </p:spPr>
        <p:txBody>
          <a:bodyPr>
            <a:normAutofit/>
          </a:bodyPr>
          <a:lstStyle/>
          <a:p>
            <a:r>
              <a:rPr lang="da-DK" dirty="0" smtClean="0"/>
              <a:t>Kosovar EPSO experience:</a:t>
            </a:r>
          </a:p>
          <a:p>
            <a:pPr lvl="1"/>
            <a:r>
              <a:rPr lang="da-DK" dirty="0" smtClean="0"/>
              <a:t>2013-2015: cooperated with EPSO members            ¨           (via TAIEX European Commision)</a:t>
            </a:r>
          </a:p>
          <a:p>
            <a:pPr lvl="1"/>
            <a:r>
              <a:rPr lang="da-DK" dirty="0" smtClean="0"/>
              <a:t>2014: </a:t>
            </a:r>
            <a:r>
              <a:rPr lang="da-DK" dirty="0" smtClean="0"/>
              <a:t>started participation in EPSO Conferences </a:t>
            </a:r>
          </a:p>
          <a:p>
            <a:pPr lvl="1"/>
            <a:r>
              <a:rPr lang="da-DK" dirty="0" smtClean="0"/>
              <a:t>2015: EPSO membership</a:t>
            </a:r>
          </a:p>
          <a:p>
            <a:pPr lvl="1"/>
            <a:r>
              <a:rPr lang="da-DK" dirty="0" smtClean="0"/>
              <a:t>2016: 21st EPSO Conference in Prishtina, Kosova</a:t>
            </a:r>
          </a:p>
          <a:p>
            <a:pPr lvl="1">
              <a:buNone/>
            </a:pPr>
            <a:endParaRPr lang="da-DK" dirty="0" smtClean="0"/>
          </a:p>
          <a:p>
            <a:pPr lvl="1">
              <a:buNone/>
            </a:pPr>
            <a:endParaRPr lang="da-DK" dirty="0" smtClean="0"/>
          </a:p>
          <a:p>
            <a:pPr lvl="1"/>
            <a:r>
              <a:rPr lang="da-DK" dirty="0" smtClean="0">
                <a:solidFill>
                  <a:srgbClr val="002060"/>
                </a:solidFill>
              </a:rPr>
              <a:t>2017: Bulgaria joined EPSO Conference</a:t>
            </a:r>
            <a:endParaRPr lang="da-DK" dirty="0">
              <a:solidFill>
                <a:srgbClr val="002060"/>
              </a:solidFill>
            </a:endParaRPr>
          </a:p>
        </p:txBody>
      </p:sp>
      <p:pic>
        <p:nvPicPr>
          <p:cNvPr id="18434" name="Picture 2" descr="Billedresultat for wh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41629" y="4142183"/>
            <a:ext cx="1666875" cy="27432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Experience with EPSO 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853136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da-DK" dirty="0" smtClean="0">
                <a:solidFill>
                  <a:srgbClr val="002060"/>
                </a:solidFill>
              </a:rPr>
              <a:t>”Window of opportunity”</a:t>
            </a:r>
          </a:p>
          <a:p>
            <a:pPr lvl="1"/>
            <a:r>
              <a:rPr lang="da-DK" dirty="0" smtClean="0"/>
              <a:t>Exchange of information </a:t>
            </a:r>
          </a:p>
          <a:p>
            <a:pPr lvl="1"/>
            <a:r>
              <a:rPr lang="da-DK" dirty="0" smtClean="0"/>
              <a:t>Learning</a:t>
            </a:r>
          </a:p>
          <a:p>
            <a:pPr lvl="1"/>
            <a:r>
              <a:rPr lang="da-DK" dirty="0" smtClean="0"/>
              <a:t>New ideas</a:t>
            </a:r>
          </a:p>
          <a:p>
            <a:pPr lvl="1"/>
            <a:r>
              <a:rPr lang="da-DK" dirty="0" smtClean="0"/>
              <a:t>Cooperation</a:t>
            </a:r>
          </a:p>
          <a:p>
            <a:pPr lvl="1"/>
            <a:r>
              <a:rPr lang="da-DK" dirty="0" smtClean="0"/>
              <a:t>Peer support</a:t>
            </a:r>
          </a:p>
          <a:p>
            <a:pPr lvl="1"/>
            <a:r>
              <a:rPr lang="da-DK" dirty="0" smtClean="0"/>
              <a:t>Comparison</a:t>
            </a:r>
          </a:p>
          <a:p>
            <a:pPr lvl="1"/>
            <a:r>
              <a:rPr lang="da-DK" dirty="0" smtClean="0"/>
              <a:t>...</a:t>
            </a:r>
          </a:p>
          <a:p>
            <a:pPr lvl="1">
              <a:buNone/>
            </a:pPr>
            <a:endParaRPr lang="da-DK" sz="3200" dirty="0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da-DK" sz="3200" dirty="0" smtClean="0">
                <a:solidFill>
                  <a:srgbClr val="002060"/>
                </a:solidFill>
              </a:rPr>
              <a:t>	”Differences”</a:t>
            </a:r>
          </a:p>
          <a:p>
            <a:pPr lvl="1"/>
            <a:r>
              <a:rPr lang="da-DK" dirty="0" smtClean="0"/>
              <a:t>Type of Problems</a:t>
            </a:r>
          </a:p>
          <a:p>
            <a:pPr lvl="1"/>
            <a:r>
              <a:rPr lang="da-DK" dirty="0" smtClean="0"/>
              <a:t>Needs</a:t>
            </a:r>
          </a:p>
          <a:p>
            <a:pPr lvl="1"/>
            <a:r>
              <a:rPr lang="da-DK" dirty="0" smtClean="0"/>
              <a:t>Resources</a:t>
            </a:r>
          </a:p>
          <a:p>
            <a:pPr lvl="1"/>
            <a:r>
              <a:rPr lang="da-DK" dirty="0" smtClean="0"/>
              <a:t>Local Context</a:t>
            </a:r>
          </a:p>
          <a:p>
            <a:pPr lvl="1"/>
            <a:r>
              <a:rPr lang="da-DK" dirty="0" smtClean="0"/>
              <a:t>Applicability</a:t>
            </a:r>
          </a:p>
          <a:p>
            <a:pPr lvl="1"/>
            <a:r>
              <a:rPr lang="da-DK" dirty="0" smtClean="0"/>
              <a:t>Confussion</a:t>
            </a:r>
          </a:p>
          <a:p>
            <a:pPr lvl="1">
              <a:buNone/>
            </a:pPr>
            <a:r>
              <a:rPr lang="da-DK" dirty="0" smtClean="0"/>
              <a:t>...</a:t>
            </a:r>
          </a:p>
          <a:p>
            <a:pPr lvl="1"/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>
                <a:solidFill>
                  <a:srgbClr val="002060"/>
                </a:solidFill>
              </a:rPr>
              <a:t>Formal confirmation of the Group</a:t>
            </a:r>
            <a:endParaRPr lang="da-DK" dirty="0">
              <a:solidFill>
                <a:srgbClr val="00206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da-DK" dirty="0" smtClean="0"/>
              <a:t>January 2018 EPSO Board decided to create the EPSO Balkan Group</a:t>
            </a:r>
          </a:p>
          <a:p>
            <a:r>
              <a:rPr lang="da-DK" dirty="0" smtClean="0"/>
              <a:t>Chaired by Ardita (Kosova), </a:t>
            </a:r>
          </a:p>
          <a:p>
            <a:pPr>
              <a:buNone/>
            </a:pPr>
            <a:r>
              <a:rPr lang="da-DK" dirty="0"/>
              <a:t>	</a:t>
            </a:r>
            <a:r>
              <a:rPr lang="da-DK" dirty="0" smtClean="0"/>
              <a:t>Cochaired by Alexandrina (Bulgaria), </a:t>
            </a:r>
          </a:p>
          <a:p>
            <a:pPr>
              <a:buNone/>
            </a:pPr>
            <a:r>
              <a:rPr lang="da-DK" dirty="0"/>
              <a:t>	</a:t>
            </a:r>
            <a:r>
              <a:rPr lang="da-DK" dirty="0" smtClean="0"/>
              <a:t>supported by Jooske and Mari (the Netherlands)</a:t>
            </a:r>
          </a:p>
          <a:p>
            <a:r>
              <a:rPr lang="da-DK" dirty="0" smtClean="0"/>
              <a:t>First meeting planned to be held in Bulgaria in October 2018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64288" y="548680"/>
            <a:ext cx="1979712" cy="21931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a-DK" dirty="0" smtClean="0"/>
              <a:t>The</a:t>
            </a:r>
          </a:p>
          <a:p>
            <a:pPr>
              <a:buNone/>
            </a:pPr>
            <a:r>
              <a:rPr lang="da-DK" dirty="0" smtClean="0"/>
              <a:t>Balkan</a:t>
            </a:r>
          </a:p>
          <a:p>
            <a:pPr>
              <a:buNone/>
            </a:pPr>
            <a:r>
              <a:rPr lang="da-DK" dirty="0" smtClean="0"/>
              <a:t>peninsula</a:t>
            </a:r>
          </a:p>
          <a:p>
            <a:pPr>
              <a:buNone/>
            </a:pPr>
            <a:endParaRPr lang="da-DK" dirty="0"/>
          </a:p>
        </p:txBody>
      </p:sp>
      <p:pic>
        <p:nvPicPr>
          <p:cNvPr id="2054" name="Picture 6" descr="Relateret billed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61441"/>
            <a:ext cx="7056784" cy="65965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What has been done so far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 numCol="2">
            <a:noAutofit/>
          </a:bodyPr>
          <a:lstStyle/>
          <a:p>
            <a:r>
              <a:rPr lang="da-DK" sz="2000" dirty="0" smtClean="0"/>
              <a:t>Phone calls, emails, visits to:</a:t>
            </a:r>
          </a:p>
          <a:p>
            <a:pPr lvl="1"/>
            <a:r>
              <a:rPr lang="da-DK" sz="2000" dirty="0" smtClean="0"/>
              <a:t>Albania</a:t>
            </a:r>
          </a:p>
          <a:p>
            <a:pPr lvl="1"/>
            <a:r>
              <a:rPr lang="da-DK" sz="2000" dirty="0" smtClean="0"/>
              <a:t>Austria</a:t>
            </a:r>
          </a:p>
          <a:p>
            <a:pPr lvl="1"/>
            <a:r>
              <a:rPr lang="da-DK" sz="2000" dirty="0" smtClean="0"/>
              <a:t>Bosnia and Hercegovina</a:t>
            </a:r>
          </a:p>
          <a:p>
            <a:pPr lvl="1"/>
            <a:r>
              <a:rPr lang="da-DK" sz="2000" dirty="0" smtClean="0"/>
              <a:t>(Bulgaria)</a:t>
            </a:r>
          </a:p>
          <a:p>
            <a:pPr lvl="1"/>
            <a:r>
              <a:rPr lang="da-DK" sz="2000" dirty="0" smtClean="0"/>
              <a:t>Greece</a:t>
            </a:r>
          </a:p>
          <a:p>
            <a:pPr lvl="1"/>
            <a:r>
              <a:rPr lang="da-DK" sz="2000" dirty="0" smtClean="0"/>
              <a:t>(Kosovo)</a:t>
            </a:r>
          </a:p>
          <a:p>
            <a:pPr lvl="1"/>
            <a:r>
              <a:rPr lang="da-DK" sz="2000" dirty="0" smtClean="0"/>
              <a:t>Macedonia (FYROM)</a:t>
            </a:r>
          </a:p>
          <a:p>
            <a:pPr lvl="1"/>
            <a:r>
              <a:rPr lang="da-DK" sz="2000" dirty="0" smtClean="0"/>
              <a:t>Malta</a:t>
            </a:r>
          </a:p>
          <a:p>
            <a:pPr lvl="1"/>
            <a:r>
              <a:rPr lang="da-DK" sz="2000" dirty="0" smtClean="0"/>
              <a:t>Montenegro</a:t>
            </a:r>
          </a:p>
          <a:p>
            <a:pPr lvl="1"/>
            <a:r>
              <a:rPr lang="da-DK" sz="2000" dirty="0" smtClean="0"/>
              <a:t>Romania</a:t>
            </a:r>
          </a:p>
          <a:p>
            <a:pPr lvl="1"/>
            <a:r>
              <a:rPr lang="da-DK" sz="2000" dirty="0" smtClean="0"/>
              <a:t>Serbia</a:t>
            </a:r>
          </a:p>
          <a:p>
            <a:pPr lvl="1"/>
            <a:r>
              <a:rPr lang="da-DK" sz="2000" dirty="0" smtClean="0"/>
              <a:t>Slovenia</a:t>
            </a:r>
          </a:p>
          <a:p>
            <a:pPr lvl="1"/>
            <a:r>
              <a:rPr lang="da-DK" sz="2000" dirty="0" smtClean="0"/>
              <a:t>Turkey</a:t>
            </a:r>
          </a:p>
          <a:p>
            <a:pPr lvl="1"/>
            <a:endParaRPr lang="da-DK" sz="2000" dirty="0"/>
          </a:p>
          <a:p>
            <a:pPr lvl="1"/>
            <a:endParaRPr lang="da-DK" sz="2000" dirty="0" smtClean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/>
          </a:p>
          <a:p>
            <a:pPr lvl="1">
              <a:buNone/>
            </a:pPr>
            <a:endParaRPr lang="da-DK" sz="2000" dirty="0" smtClean="0"/>
          </a:p>
          <a:p>
            <a:pPr lvl="1">
              <a:buNone/>
            </a:pPr>
            <a:endParaRPr lang="da-DK" sz="2000" dirty="0"/>
          </a:p>
          <a:p>
            <a:pPr lvl="1">
              <a:buFont typeface="Arial" pitchFamily="34" charset="0"/>
              <a:buChar char="•"/>
            </a:pPr>
            <a:r>
              <a:rPr lang="da-DK" sz="2000" dirty="0" smtClean="0"/>
              <a:t>Result: majority interested</a:t>
            </a:r>
          </a:p>
          <a:p>
            <a:pPr lvl="1"/>
            <a:r>
              <a:rPr lang="da-DK" sz="2000" dirty="0" smtClean="0"/>
              <a:t>Probably joining</a:t>
            </a:r>
          </a:p>
          <a:p>
            <a:pPr lvl="1"/>
            <a:r>
              <a:rPr lang="da-DK" sz="2000" dirty="0" smtClean="0"/>
              <a:t>Probably joining</a:t>
            </a:r>
          </a:p>
          <a:p>
            <a:pPr lvl="1"/>
            <a:r>
              <a:rPr lang="da-DK" sz="2000" dirty="0" smtClean="0"/>
              <a:t>interested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</a:t>
            </a:r>
          </a:p>
          <a:p>
            <a:pPr lvl="1"/>
            <a:r>
              <a:rPr lang="da-DK" sz="2000" dirty="0" smtClean="0"/>
              <a:t>?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</a:t>
            </a:r>
          </a:p>
          <a:p>
            <a:pPr lvl="1"/>
            <a:r>
              <a:rPr lang="da-DK" sz="2000" dirty="0" smtClean="0"/>
              <a:t>Probably joining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 as guest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</a:t>
            </a:r>
          </a:p>
          <a:p>
            <a:pPr lvl="1"/>
            <a:r>
              <a:rPr lang="da-DK" sz="2000" dirty="0" smtClean="0"/>
              <a:t>?</a:t>
            </a:r>
          </a:p>
          <a:p>
            <a:pPr lvl="1"/>
            <a:r>
              <a:rPr lang="da-DK" sz="2000" dirty="0" smtClean="0"/>
              <a:t>?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</a:t>
            </a:r>
          </a:p>
          <a:p>
            <a:pPr lvl="1"/>
            <a:r>
              <a:rPr lang="da-DK" sz="2000" dirty="0" smtClean="0">
                <a:solidFill>
                  <a:srgbClr val="002060"/>
                </a:solidFill>
              </a:rPr>
              <a:t>Joining</a:t>
            </a:r>
            <a:endParaRPr lang="da-DK" sz="2000" dirty="0">
              <a:solidFill>
                <a:srgbClr val="002060"/>
              </a:solidFill>
            </a:endParaRPr>
          </a:p>
          <a:p>
            <a:pPr lvl="1"/>
            <a:endParaRPr lang="da-DK" sz="2000" dirty="0" smtClean="0"/>
          </a:p>
          <a:p>
            <a:pPr lvl="1"/>
            <a:endParaRPr lang="da-DK" sz="2000" dirty="0"/>
          </a:p>
          <a:p>
            <a:pPr lvl="1"/>
            <a:endParaRPr lang="da-DK" sz="2000" dirty="0" smtClean="0"/>
          </a:p>
          <a:p>
            <a:pPr lvl="1"/>
            <a:endParaRPr lang="da-DK" sz="2000" dirty="0"/>
          </a:p>
          <a:p>
            <a:pPr lvl="1"/>
            <a:endParaRPr lang="da-DK" sz="2000" dirty="0" smtClean="0"/>
          </a:p>
          <a:p>
            <a:pPr lvl="1"/>
            <a:endParaRPr lang="da-DK" sz="2000" dirty="0"/>
          </a:p>
          <a:p>
            <a:pPr lvl="1"/>
            <a:endParaRPr lang="da-DK" sz="2000" dirty="0" smtClean="0"/>
          </a:p>
          <a:p>
            <a:pPr lvl="1"/>
            <a:endParaRPr lang="da-DK" sz="2000" dirty="0"/>
          </a:p>
          <a:p>
            <a:pPr lvl="1"/>
            <a:endParaRPr lang="da-DK" sz="2000" dirty="0" smtClean="0"/>
          </a:p>
          <a:p>
            <a:pPr lvl="1"/>
            <a:endParaRPr lang="da-DK" sz="2000" dirty="0" smtClean="0"/>
          </a:p>
          <a:p>
            <a:pPr lvl="1"/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>
                <a:solidFill>
                  <a:srgbClr val="002060"/>
                </a:solidFill>
              </a:rPr>
              <a:t>Difficulties at this stage</a:t>
            </a:r>
            <a:endParaRPr lang="da-DK" dirty="0">
              <a:solidFill>
                <a:srgbClr val="00206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As far as the invitees:</a:t>
            </a:r>
          </a:p>
          <a:p>
            <a:pPr lvl="1"/>
            <a:r>
              <a:rPr lang="da-DK" dirty="0" smtClean="0"/>
              <a:t>Mostly one sided comunication</a:t>
            </a:r>
          </a:p>
          <a:p>
            <a:pPr lvl="1"/>
            <a:r>
              <a:rPr lang="da-DK" dirty="0" smtClean="0"/>
              <a:t>Knowledge of English Language</a:t>
            </a:r>
          </a:p>
          <a:p>
            <a:pPr lvl="1"/>
            <a:r>
              <a:rPr lang="da-DK" dirty="0" smtClean="0"/>
              <a:t>Administrative procedures of the countries</a:t>
            </a:r>
          </a:p>
          <a:p>
            <a:pPr lvl="1"/>
            <a:r>
              <a:rPr lang="da-DK" dirty="0" smtClean="0"/>
              <a:t>Political background</a:t>
            </a:r>
          </a:p>
          <a:p>
            <a:r>
              <a:rPr lang="da-DK" dirty="0" smtClean="0"/>
              <a:t>As far as the group management:</a:t>
            </a:r>
          </a:p>
          <a:p>
            <a:pPr lvl="1"/>
            <a:r>
              <a:rPr lang="da-DK" dirty="0" smtClean="0"/>
              <a:t>Coordination and timing</a:t>
            </a:r>
          </a:p>
          <a:p>
            <a:pPr lvl="1"/>
            <a:r>
              <a:rPr lang="da-DK" dirty="0" smtClean="0"/>
              <a:t>Finances?</a:t>
            </a:r>
            <a:endParaRPr lang="da-DK" dirty="0"/>
          </a:p>
        </p:txBody>
      </p:sp>
      <p:sp>
        <p:nvSpPr>
          <p:cNvPr id="20482" name="AutoShape 2" descr="Billedresultat for difficulti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 cstate="print"/>
          <a:srcRect r="6872"/>
          <a:stretch>
            <a:fillRect/>
          </a:stretch>
        </p:blipFill>
        <p:spPr bwMode="auto">
          <a:xfrm>
            <a:off x="6516218" y="3733820"/>
            <a:ext cx="2304254" cy="2575500"/>
          </a:xfrm>
          <a:prstGeom prst="rect">
            <a:avLst/>
          </a:prstGeom>
          <a:noFill/>
          <a:ln w="19050" cmpd="tri">
            <a:solidFill>
              <a:schemeClr val="tx1"/>
            </a:solidFill>
            <a:miter lim="800000"/>
            <a:headEnd/>
            <a:tailEnd/>
          </a:ln>
          <a:effectLst>
            <a:outerShdw blurRad="266700" dir="10980000" sx="111000" sy="111000" algn="ctr" rotWithShape="0">
              <a:srgbClr val="0070C0">
                <a:alpha val="38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>
                <a:solidFill>
                  <a:srgbClr val="002060"/>
                </a:solidFill>
              </a:rPr>
              <a:t>The initial aims and expectations</a:t>
            </a:r>
            <a:endParaRPr lang="da-DK" dirty="0">
              <a:solidFill>
                <a:srgbClr val="00206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mtClean="0"/>
              <a:t>Focused exchange </a:t>
            </a:r>
            <a:r>
              <a:rPr lang="da-DK" dirty="0" smtClean="0"/>
              <a:t>of ideas, learning, new ideas, cooperation, peer support, </a:t>
            </a:r>
          </a:p>
          <a:p>
            <a:r>
              <a:rPr lang="da-DK" dirty="0" smtClean="0"/>
              <a:t>Professional/operational cooperation</a:t>
            </a:r>
          </a:p>
          <a:p>
            <a:r>
              <a:rPr lang="da-DK" i="1" dirty="0" smtClean="0">
                <a:solidFill>
                  <a:srgbClr val="7030A0"/>
                </a:solidFill>
                <a:latin typeface="Monotype Corsiva" pitchFamily="66" charset="0"/>
              </a:rPr>
              <a:t>Compliance is our start;                             Professionalism is our way,                                   </a:t>
            </a:r>
            <a:r>
              <a:rPr lang="da-DK" i="1" dirty="0" smtClean="0">
                <a:solidFill>
                  <a:srgbClr val="7030A0"/>
                </a:solidFill>
                <a:latin typeface="Monotype Corsiva" pitchFamily="66" charset="0"/>
              </a:rPr>
              <a:t>Good care is our aim, </a:t>
            </a:r>
          </a:p>
          <a:p>
            <a:pPr>
              <a:buNone/>
            </a:pPr>
            <a:r>
              <a:rPr lang="da-DK" i="1" dirty="0" smtClean="0">
                <a:solidFill>
                  <a:srgbClr val="7030A0"/>
                </a:solidFill>
                <a:latin typeface="Monotype Corsiva" pitchFamily="66" charset="0"/>
              </a:rPr>
              <a:t>    Crossways enrich the journey!</a:t>
            </a:r>
          </a:p>
          <a:p>
            <a:r>
              <a:rPr lang="da-DK" dirty="0" smtClean="0"/>
              <a:t>All countries are wellcome to join.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285</Words>
  <Application>Microsoft Office PowerPoint</Application>
  <PresentationFormat>Skærmshow (4:3)</PresentationFormat>
  <Paragraphs>119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10</vt:i4>
      </vt:variant>
    </vt:vector>
  </HeadingPairs>
  <TitlesOfParts>
    <vt:vector size="11" baseType="lpstr">
      <vt:lpstr>Kontortema</vt:lpstr>
      <vt:lpstr>The                  EPSO-Balkan Working Group</vt:lpstr>
      <vt:lpstr>Content</vt:lpstr>
      <vt:lpstr>Why the EPSO Balkan Group</vt:lpstr>
      <vt:lpstr> Experience with EPSO  </vt:lpstr>
      <vt:lpstr>Formal confirmation of the Group</vt:lpstr>
      <vt:lpstr>Dias nummer 6</vt:lpstr>
      <vt:lpstr>What has been done so far</vt:lpstr>
      <vt:lpstr>Difficulties at this stage</vt:lpstr>
      <vt:lpstr>The initial aims and expectations</vt:lpstr>
      <vt:lpstr>Dias nummer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EPSO-Balkan Working Group</dc:title>
  <dc:creator>Gæst</dc:creator>
  <cp:lastModifiedBy>Gæst</cp:lastModifiedBy>
  <cp:revision>43</cp:revision>
  <dcterms:created xsi:type="dcterms:W3CDTF">2018-04-17T20:58:40Z</dcterms:created>
  <dcterms:modified xsi:type="dcterms:W3CDTF">2018-04-17T23:09:42Z</dcterms:modified>
</cp:coreProperties>
</file>