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31" r:id="rId2"/>
    <p:sldId id="335" r:id="rId3"/>
    <p:sldId id="341" r:id="rId4"/>
    <p:sldId id="339" r:id="rId5"/>
    <p:sldId id="338" r:id="rId6"/>
    <p:sldId id="342" r:id="rId7"/>
    <p:sldId id="336" r:id="rId8"/>
  </p:sldIdLst>
  <p:sldSz cx="9144000" cy="6858000" type="screen4x3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74">
          <p15:clr>
            <a:srgbClr val="A4A3A4"/>
          </p15:clr>
        </p15:guide>
        <p15:guide id="2" pos="884">
          <p15:clr>
            <a:srgbClr val="A4A3A4"/>
          </p15:clr>
        </p15:guide>
        <p15:guide id="3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9900"/>
    <a:srgbClr val="E66E14"/>
    <a:srgbClr val="006666"/>
    <a:srgbClr val="1B5963"/>
    <a:srgbClr val="333F48"/>
    <a:srgbClr val="DAEDED"/>
    <a:srgbClr val="B1E4E3"/>
    <a:srgbClr val="E2E2E3"/>
    <a:srgbClr val="4C58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Mörkt format 2 - Dekorfärg 3/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083E6E3-FA7D-4D7B-A595-EF9225AFEA82}" styleName="Ljust format 1 - Dekorfärg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84E427A-3D55-4303-BF80-6455036E1DE7}" styleName="Format med tema 1 - dekorfär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just format 1 - Dekorfärg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94615" autoAdjust="0"/>
  </p:normalViewPr>
  <p:slideViewPr>
    <p:cSldViewPr>
      <p:cViewPr>
        <p:scale>
          <a:sx n="100" d="100"/>
          <a:sy n="100" d="100"/>
        </p:scale>
        <p:origin x="-126" y="-816"/>
      </p:cViewPr>
      <p:guideLst>
        <p:guide orient="horz" pos="3974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93705-6AC9-4F47-A38D-C176BEF0FF98}" type="datetimeFigureOut">
              <a:rPr lang="sv-SE" smtClean="0"/>
              <a:t>2018-04-17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AF604-D536-469F-B7C3-91FC69FA95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0478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7F5C0-C19A-4D14-8F90-76400BA7C92A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70AE6-921F-4F10-8E4C-98E99B56F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110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ledande sida -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 descr="IVO_CMYK.e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420888"/>
            <a:ext cx="4032448" cy="117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02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_Tvåspal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393200" y="1349896"/>
            <a:ext cx="7272808" cy="1143000"/>
          </a:xfrm>
        </p:spPr>
        <p:txBody>
          <a:bodyPr lIns="0" tIns="0" rIns="0" bIns="0" anchor="t" anchorCtr="0">
            <a:noAutofit/>
          </a:bodyPr>
          <a:lstStyle>
            <a:lvl1pPr algn="l"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pic>
        <p:nvPicPr>
          <p:cNvPr id="5" name="Bildobjekt 4" descr="IVO_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1469594" cy="427900"/>
          </a:xfrm>
          <a:prstGeom prst="rect">
            <a:avLst/>
          </a:prstGeom>
        </p:spPr>
      </p:pic>
      <p:sp>
        <p:nvSpPr>
          <p:cNvPr id="6" name="Platshållare för innehåll 4"/>
          <p:cNvSpPr>
            <a:spLocks noGrp="1"/>
          </p:cNvSpPr>
          <p:nvPr>
            <p:ph sz="quarter" idx="10"/>
          </p:nvPr>
        </p:nvSpPr>
        <p:spPr>
          <a:xfrm>
            <a:off x="1393200" y="2494800"/>
            <a:ext cx="3466832" cy="3384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innehåll 4"/>
          <p:cNvSpPr>
            <a:spLocks noGrp="1"/>
          </p:cNvSpPr>
          <p:nvPr>
            <p:ph sz="quarter" idx="11"/>
          </p:nvPr>
        </p:nvSpPr>
        <p:spPr>
          <a:xfrm>
            <a:off x="5148064" y="2494800"/>
            <a:ext cx="3466832" cy="3384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71879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Bård_Botten_RGB.emf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239"/>
          <a:stretch/>
        </p:blipFill>
        <p:spPr>
          <a:xfrm>
            <a:off x="0" y="6481086"/>
            <a:ext cx="9144000" cy="376914"/>
          </a:xfrm>
          <a:prstGeom prst="rect">
            <a:avLst/>
          </a:prstGeom>
        </p:spPr>
      </p:pic>
      <p:pic>
        <p:nvPicPr>
          <p:cNvPr id="6" name="Bildobjekt 5" descr="IVO_CMYK.emf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5517232"/>
            <a:ext cx="2279461" cy="6637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ledande sida - Blågrö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IVO_VIT.e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420888"/>
            <a:ext cx="4032448" cy="117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165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ledande sida - ljusblå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 descr="IVO_SVART.e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420888"/>
            <a:ext cx="4032448" cy="117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85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ledande sida - grå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 descr="IVO_SVART.e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420888"/>
            <a:ext cx="4032448" cy="117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38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ård_Löp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3200" y="1349896"/>
            <a:ext cx="7272808" cy="1143000"/>
          </a:xfrm>
        </p:spPr>
        <p:txBody>
          <a:bodyPr lIns="0" tIns="0" rIns="0" bIns="0" anchor="t" anchorCtr="0">
            <a:noAutofit/>
          </a:bodyPr>
          <a:lstStyle>
            <a:lvl1pPr algn="l"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0"/>
          </p:nvPr>
        </p:nvSpPr>
        <p:spPr>
          <a:xfrm>
            <a:off x="1393200" y="2494800"/>
            <a:ext cx="72828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850165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ård_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3200" y="1349896"/>
            <a:ext cx="7272808" cy="1143000"/>
          </a:xfrm>
        </p:spPr>
        <p:txBody>
          <a:bodyPr lIns="0" tIns="0" rIns="0" bIns="0" anchor="t" anchorCtr="0">
            <a:noAutofit/>
          </a:bodyPr>
          <a:lstStyle>
            <a:lvl1pPr algn="l"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0"/>
          </p:nvPr>
        </p:nvSpPr>
        <p:spPr>
          <a:xfrm>
            <a:off x="1393200" y="2494800"/>
            <a:ext cx="7282800" cy="3384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8441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ård_Tvåspal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393200" y="1349896"/>
            <a:ext cx="7272808" cy="1143000"/>
          </a:xfrm>
        </p:spPr>
        <p:txBody>
          <a:bodyPr lIns="0" tIns="0" rIns="0" bIns="0" anchor="t" anchorCtr="0">
            <a:noAutofit/>
          </a:bodyPr>
          <a:lstStyle>
            <a:lvl1pPr algn="l"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4" name="Platshållare för innehåll 4"/>
          <p:cNvSpPr>
            <a:spLocks noGrp="1"/>
          </p:cNvSpPr>
          <p:nvPr>
            <p:ph sz="quarter" idx="10"/>
          </p:nvPr>
        </p:nvSpPr>
        <p:spPr>
          <a:xfrm>
            <a:off x="1393200" y="2494800"/>
            <a:ext cx="3466832" cy="3384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1"/>
          </p:nvPr>
        </p:nvSpPr>
        <p:spPr>
          <a:xfrm>
            <a:off x="5148064" y="2494800"/>
            <a:ext cx="3466832" cy="3384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2479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+ bård_Löp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3200" y="1349896"/>
            <a:ext cx="7272808" cy="1143000"/>
          </a:xfrm>
        </p:spPr>
        <p:txBody>
          <a:bodyPr lIns="0" tIns="0" rIns="0" bIns="0" anchor="t" anchorCtr="0">
            <a:noAutofit/>
          </a:bodyPr>
          <a:lstStyle>
            <a:lvl1pPr algn="l"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pic>
        <p:nvPicPr>
          <p:cNvPr id="4" name="Bildobjekt 3" descr="IVO_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1469594" cy="427900"/>
          </a:xfrm>
          <a:prstGeom prst="rect">
            <a:avLst/>
          </a:prstGeom>
        </p:spPr>
      </p:pic>
      <p:sp>
        <p:nvSpPr>
          <p:cNvPr id="6" name="Platshållare för innehåll 4"/>
          <p:cNvSpPr>
            <a:spLocks noGrp="1"/>
          </p:cNvSpPr>
          <p:nvPr>
            <p:ph sz="quarter" idx="10"/>
          </p:nvPr>
        </p:nvSpPr>
        <p:spPr>
          <a:xfrm>
            <a:off x="1393200" y="2494800"/>
            <a:ext cx="72828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27237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+ bård_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3200" y="1349896"/>
            <a:ext cx="7272808" cy="1143000"/>
          </a:xfrm>
        </p:spPr>
        <p:txBody>
          <a:bodyPr lIns="0" tIns="0" rIns="0" bIns="0" anchor="t" anchorCtr="0">
            <a:noAutofit/>
          </a:bodyPr>
          <a:lstStyle>
            <a:lvl1pPr algn="l"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0"/>
          </p:nvPr>
        </p:nvSpPr>
        <p:spPr>
          <a:xfrm>
            <a:off x="1393200" y="2494800"/>
            <a:ext cx="7282800" cy="3384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pic>
        <p:nvPicPr>
          <p:cNvPr id="4" name="Bildobjekt 3" descr="IVO_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1469594" cy="42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539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+ bård_Tvåspal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393200" y="1349896"/>
            <a:ext cx="7272808" cy="1143000"/>
          </a:xfrm>
        </p:spPr>
        <p:txBody>
          <a:bodyPr lIns="0" tIns="0" rIns="0" bIns="0" anchor="t" anchorCtr="0">
            <a:noAutofit/>
          </a:bodyPr>
          <a:lstStyle>
            <a:lvl1pPr algn="l"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4" name="Platshållare för innehåll 4"/>
          <p:cNvSpPr>
            <a:spLocks noGrp="1"/>
          </p:cNvSpPr>
          <p:nvPr>
            <p:ph sz="quarter" idx="10"/>
          </p:nvPr>
        </p:nvSpPr>
        <p:spPr>
          <a:xfrm>
            <a:off x="1393200" y="2494800"/>
            <a:ext cx="3466832" cy="3384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1"/>
          </p:nvPr>
        </p:nvSpPr>
        <p:spPr>
          <a:xfrm>
            <a:off x="5148064" y="2494800"/>
            <a:ext cx="3466832" cy="3384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pic>
        <p:nvPicPr>
          <p:cNvPr id="6" name="Bildobjekt 5" descr="IVO_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1469594" cy="42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604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_Löp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393200" y="1349896"/>
            <a:ext cx="7272808" cy="1143000"/>
          </a:xfrm>
        </p:spPr>
        <p:txBody>
          <a:bodyPr lIns="0" tIns="0" rIns="0" bIns="0" anchor="t" anchorCtr="0">
            <a:noAutofit/>
          </a:bodyPr>
          <a:lstStyle>
            <a:lvl1pPr algn="l"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pic>
        <p:nvPicPr>
          <p:cNvPr id="5" name="Bildobjekt 4" descr="IVO_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1469594" cy="427900"/>
          </a:xfrm>
          <a:prstGeom prst="rect">
            <a:avLst/>
          </a:prstGeom>
        </p:spPr>
      </p:pic>
      <p:sp>
        <p:nvSpPr>
          <p:cNvPr id="6" name="Platshållare för innehåll 4"/>
          <p:cNvSpPr>
            <a:spLocks noGrp="1"/>
          </p:cNvSpPr>
          <p:nvPr>
            <p:ph sz="quarter" idx="10"/>
          </p:nvPr>
        </p:nvSpPr>
        <p:spPr>
          <a:xfrm>
            <a:off x="1393200" y="2494800"/>
            <a:ext cx="72828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767359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_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393200" y="1349896"/>
            <a:ext cx="7272808" cy="1143000"/>
          </a:xfrm>
        </p:spPr>
        <p:txBody>
          <a:bodyPr lIns="0" tIns="0" rIns="0" bIns="0" anchor="t" anchorCtr="0">
            <a:noAutofit/>
          </a:bodyPr>
          <a:lstStyle>
            <a:lvl1pPr algn="l"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4" name="Platshållare för innehåll 4"/>
          <p:cNvSpPr>
            <a:spLocks noGrp="1"/>
          </p:cNvSpPr>
          <p:nvPr>
            <p:ph sz="quarter" idx="10"/>
          </p:nvPr>
        </p:nvSpPr>
        <p:spPr>
          <a:xfrm>
            <a:off x="1393200" y="2494800"/>
            <a:ext cx="7282800" cy="3384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pic>
        <p:nvPicPr>
          <p:cNvPr id="5" name="Bildobjekt 4" descr="IVO_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1469594" cy="42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632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03648" y="908720"/>
            <a:ext cx="7344816" cy="87316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404000" y="1990800"/>
            <a:ext cx="73656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4" name="Bildobjekt 3" descr="Bård_Botten_RGB.emf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239"/>
          <a:stretch/>
        </p:blipFill>
        <p:spPr>
          <a:xfrm>
            <a:off x="0" y="6481086"/>
            <a:ext cx="9144000" cy="376914"/>
          </a:xfrm>
          <a:prstGeom prst="rect">
            <a:avLst/>
          </a:prstGeom>
        </p:spPr>
      </p:pic>
      <p:sp>
        <p:nvSpPr>
          <p:cNvPr id="6" name="Platshållare för datum 1"/>
          <p:cNvSpPr>
            <a:spLocks noGrp="1"/>
          </p:cNvSpPr>
          <p:nvPr>
            <p:ph type="dt" sz="half" idx="2"/>
          </p:nvPr>
        </p:nvSpPr>
        <p:spPr>
          <a:xfrm>
            <a:off x="457200" y="623222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5ADB808F-BC8F-4455-B944-3447EB35B384}" type="datetimeFigureOut">
              <a:rPr lang="sv-SE" smtClean="0"/>
              <a:pPr/>
              <a:t>2018-04-17</a:t>
            </a:fld>
            <a:endParaRPr lang="sv-SE" dirty="0"/>
          </a:p>
        </p:txBody>
      </p:sp>
      <p:sp>
        <p:nvSpPr>
          <p:cNvPr id="7" name="Platshållare för bildnummer 3"/>
          <p:cNvSpPr>
            <a:spLocks noGrp="1"/>
          </p:cNvSpPr>
          <p:nvPr>
            <p:ph type="sldNum" sz="quarter" idx="4"/>
          </p:nvPr>
        </p:nvSpPr>
        <p:spPr>
          <a:xfrm>
            <a:off x="6553200" y="6232227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D448A7B9-03F7-4505-909A-A2F7DB88C35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708" r:id="rId2"/>
    <p:sldLayoutId id="2147483671" r:id="rId3"/>
    <p:sldLayoutId id="2147483686" r:id="rId4"/>
    <p:sldLayoutId id="2147483709" r:id="rId5"/>
    <p:sldLayoutId id="2147483706" r:id="rId6"/>
    <p:sldLayoutId id="2147483707" r:id="rId7"/>
    <p:sldLayoutId id="2147483711" r:id="rId8"/>
    <p:sldLayoutId id="2147483710" r:id="rId9"/>
    <p:sldLayoutId id="2147483712" r:id="rId10"/>
    <p:sldLayoutId id="2147483650" r:id="rId11"/>
    <p:sldLayoutId id="2147483662" r:id="rId12"/>
    <p:sldLayoutId id="2147483663" r:id="rId13"/>
    <p:sldLayoutId id="2147483664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7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25475" indent="-269875" algn="l" defTabSz="914400" rtl="0" eaLnBrk="1" latinLnBrk="0" hangingPunct="1">
        <a:spcBef>
          <a:spcPct val="20000"/>
        </a:spcBef>
        <a:buFontTx/>
        <a:buBlip>
          <a:blip r:embed="rId18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20750" indent="-293688" algn="l" defTabSz="914400" rtl="0" eaLnBrk="1" latinLnBrk="0" hangingPunct="1">
        <a:spcBef>
          <a:spcPct val="20000"/>
        </a:spcBef>
        <a:buSzPct val="100000"/>
        <a:buFontTx/>
        <a:buBlip>
          <a:blip r:embed="rId19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1263" indent="-290513" algn="l" defTabSz="1339850" rtl="0" eaLnBrk="1" latinLnBrk="0" hangingPunct="1">
        <a:spcBef>
          <a:spcPct val="20000"/>
        </a:spcBef>
        <a:buSzPct val="100000"/>
        <a:buFontTx/>
        <a:buBlip>
          <a:blip r:embed="rId19"/>
        </a:buBlip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43038" indent="-225425" algn="l" defTabSz="914400" rtl="0" eaLnBrk="1" latinLnBrk="0" hangingPunct="1">
        <a:spcBef>
          <a:spcPct val="20000"/>
        </a:spcBef>
        <a:buFontTx/>
        <a:buBlip>
          <a:blip r:embed="rId19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520825" indent="-261938" algn="l" defTabSz="914400" rtl="0" eaLnBrk="1" latinLnBrk="0" hangingPunct="1">
        <a:spcBef>
          <a:spcPct val="20000"/>
        </a:spcBef>
        <a:buFontTx/>
        <a:buBlip>
          <a:blip r:embed="rId19"/>
        </a:buBlip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5" y="2420888"/>
            <a:ext cx="4214709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ruta 1"/>
          <p:cNvSpPr txBox="1"/>
          <p:nvPr/>
        </p:nvSpPr>
        <p:spPr>
          <a:xfrm>
            <a:off x="2483768" y="4092684"/>
            <a:ext cx="55446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Training of inspectors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sz="1400" b="1" dirty="0" smtClean="0"/>
              <a:t>Peder Carlsson and Tove Gemzell</a:t>
            </a:r>
            <a:br>
              <a:rPr lang="en-US" sz="1400" b="1" dirty="0" smtClean="0"/>
            </a:br>
            <a:r>
              <a:rPr lang="en-GB" sz="1400" b="1" dirty="0" smtClean="0"/>
              <a:t>EPSO</a:t>
            </a:r>
            <a:br>
              <a:rPr lang="en-GB" sz="1400" b="1" dirty="0" smtClean="0"/>
            </a:br>
            <a:r>
              <a:rPr lang="en-GB" sz="1400" b="1" dirty="0" smtClean="0"/>
              <a:t>Copenhagen 16-18th of April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413157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Content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smtClean="0"/>
              <a:t>Multidisciplinary teams</a:t>
            </a:r>
          </a:p>
          <a:p>
            <a:r>
              <a:rPr lang="en-GB" dirty="0" smtClean="0"/>
              <a:t>Our inspectors</a:t>
            </a:r>
          </a:p>
          <a:p>
            <a:r>
              <a:rPr lang="en-GB" dirty="0" smtClean="0"/>
              <a:t>Our training program</a:t>
            </a:r>
          </a:p>
          <a:p>
            <a:r>
              <a:rPr lang="en-GB" dirty="0"/>
              <a:t>Becoming a professional </a:t>
            </a:r>
            <a:r>
              <a:rPr lang="en-GB" dirty="0" smtClean="0"/>
              <a:t>inspector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Discussion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2738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multidisciplinary teams? 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1393200" y="2494800"/>
            <a:ext cx="7282800" cy="381452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Three main reasons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We want to supervision to create more value for </a:t>
            </a:r>
            <a:r>
              <a:rPr lang="en-US" dirty="0" smtClean="0"/>
              <a:t>users</a:t>
            </a:r>
            <a:br>
              <a:rPr lang="en-US" dirty="0" smtClean="0"/>
            </a:br>
            <a:r>
              <a:rPr lang="en-US" sz="1400" dirty="0" smtClean="0"/>
              <a:t>- </a:t>
            </a:r>
            <a:r>
              <a:rPr lang="en-US" sz="1400" dirty="0"/>
              <a:t>we need </a:t>
            </a:r>
            <a:r>
              <a:rPr lang="en-US" sz="1400" dirty="0" smtClean="0"/>
              <a:t>to analyze </a:t>
            </a:r>
            <a:r>
              <a:rPr lang="en-US" sz="1400" dirty="0"/>
              <a:t>the whole </a:t>
            </a:r>
            <a:r>
              <a:rPr lang="en-US" sz="1400" dirty="0" smtClean="0"/>
              <a:t>system, and give </a:t>
            </a:r>
            <a:r>
              <a:rPr lang="en-US" sz="1400" dirty="0"/>
              <a:t>feedback on all </a:t>
            </a:r>
            <a:r>
              <a:rPr lang="en-US" sz="1400" dirty="0" smtClean="0"/>
              <a:t>levels, in a way that contributes </a:t>
            </a:r>
            <a:r>
              <a:rPr lang="en-US" sz="1400" dirty="0"/>
              <a:t>to learning and </a:t>
            </a:r>
            <a:r>
              <a:rPr lang="en-US" sz="1400" dirty="0" smtClean="0"/>
              <a:t>improvement</a:t>
            </a:r>
            <a:r>
              <a:rPr lang="en-US" sz="1400" dirty="0" smtClean="0"/>
              <a:t>   </a:t>
            </a:r>
            <a:endParaRPr lang="en-US" sz="1400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We need other types of competences that can detect unsuitable care providers</a:t>
            </a:r>
            <a:r>
              <a:rPr lang="en-US" sz="1400" dirty="0" smtClean="0"/>
              <a:t> </a:t>
            </a:r>
            <a:r>
              <a:rPr lang="en-US" sz="1400" dirty="0"/>
              <a:t>people who can analyze the business administration of a care </a:t>
            </a:r>
            <a:r>
              <a:rPr lang="en-US" sz="1400" dirty="0" smtClean="0"/>
              <a:t>provider</a:t>
            </a:r>
            <a:r>
              <a:rPr lang="en-US" sz="1400" dirty="0"/>
              <a:t> </a:t>
            </a:r>
            <a:r>
              <a:rPr lang="en-US" sz="1400" dirty="0" smtClean="0"/>
              <a:t>(we </a:t>
            </a:r>
            <a:r>
              <a:rPr lang="en-US" sz="1400" dirty="0" smtClean="0"/>
              <a:t>had examples of organized crime organizations providing care homes for youths</a:t>
            </a:r>
            <a:r>
              <a:rPr lang="en-US" sz="1400" dirty="0" smtClean="0"/>
              <a:t>,)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We </a:t>
            </a:r>
            <a:r>
              <a:rPr lang="en-US" dirty="0" smtClean="0"/>
              <a:t>need to have flexible teams that can </a:t>
            </a:r>
            <a:r>
              <a:rPr lang="en-US" dirty="0" smtClean="0"/>
              <a:t>change focus in </a:t>
            </a:r>
            <a:r>
              <a:rPr lang="en-US" dirty="0" smtClean="0"/>
              <a:t>our </a:t>
            </a:r>
            <a:r>
              <a:rPr lang="en-US" dirty="0" smtClean="0"/>
              <a:t>sector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9823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inspectors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smtClean="0"/>
              <a:t>Changed </a:t>
            </a:r>
            <a:r>
              <a:rPr lang="en-GB" dirty="0" smtClean="0"/>
              <a:t>recruitment to a wider </a:t>
            </a:r>
            <a:r>
              <a:rPr lang="en-GB" dirty="0" smtClean="0"/>
              <a:t>range of competences</a:t>
            </a:r>
          </a:p>
          <a:p>
            <a:r>
              <a:rPr lang="en-GB" dirty="0" smtClean="0"/>
              <a:t>Analytical skills</a:t>
            </a:r>
          </a:p>
          <a:p>
            <a:r>
              <a:rPr lang="en-GB" dirty="0" smtClean="0"/>
              <a:t>Skills sin organisational </a:t>
            </a:r>
            <a:r>
              <a:rPr lang="en-GB" dirty="0" smtClean="0"/>
              <a:t>development</a:t>
            </a:r>
            <a:endParaRPr lang="en-GB" dirty="0" smtClean="0"/>
          </a:p>
          <a:p>
            <a:r>
              <a:rPr lang="en-GB" dirty="0" smtClean="0"/>
              <a:t>A developed training program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252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Bildobjekt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61" y="766827"/>
            <a:ext cx="8893078" cy="532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7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Becoming a professional inspector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smtClean="0"/>
              <a:t>Stages</a:t>
            </a:r>
          </a:p>
          <a:p>
            <a:r>
              <a:rPr lang="en-GB" dirty="0" smtClean="0"/>
              <a:t>New </a:t>
            </a:r>
            <a:r>
              <a:rPr lang="en-GB" dirty="0" smtClean="0"/>
              <a:t>profession</a:t>
            </a:r>
          </a:p>
          <a:p>
            <a:r>
              <a:rPr lang="en-GB" dirty="0" smtClean="0"/>
              <a:t>Mentor</a:t>
            </a:r>
          </a:p>
          <a:p>
            <a:r>
              <a:rPr lang="en-GB" dirty="0" smtClean="0"/>
              <a:t>Training for mentors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77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Trust between the inspectorate and who?</a:t>
            </a:r>
          </a:p>
          <a:p>
            <a:r>
              <a:rPr lang="en-US" dirty="0" smtClean="0"/>
              <a:t>How to employ user perspective for real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30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VO_mall_2016">
  <a:themeElements>
    <a:clrScheme name="IV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6E14"/>
      </a:accent1>
      <a:accent2>
        <a:srgbClr val="007377"/>
      </a:accent2>
      <a:accent3>
        <a:srgbClr val="B1E4E3"/>
      </a:accent3>
      <a:accent4>
        <a:srgbClr val="333F48"/>
      </a:accent4>
      <a:accent5>
        <a:srgbClr val="C7C9C7"/>
      </a:accent5>
      <a:accent6>
        <a:srgbClr val="B94700"/>
      </a:accent6>
      <a:hlink>
        <a:srgbClr val="0000FF"/>
      </a:hlink>
      <a:folHlink>
        <a:srgbClr val="800080"/>
      </a:folHlink>
    </a:clrScheme>
    <a:fontScheme name="Nordic Capit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IVO_mall_2016</Template>
  <TotalTime>0</TotalTime>
  <Words>84</Words>
  <Application>Microsoft Office PowerPoint</Application>
  <PresentationFormat>Bildspel på skärmen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0" baseType="lpstr">
      <vt:lpstr>Arial</vt:lpstr>
      <vt:lpstr>Calibri</vt:lpstr>
      <vt:lpstr>IVO_mall_2016</vt:lpstr>
      <vt:lpstr>PowerPoint-presentation</vt:lpstr>
      <vt:lpstr>Content</vt:lpstr>
      <vt:lpstr>Why multidisciplinary teams? </vt:lpstr>
      <vt:lpstr>Our inspectors</vt:lpstr>
      <vt:lpstr>PowerPoint-presentation</vt:lpstr>
      <vt:lpstr>Becoming a professional inspector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2017-04-11T06:05:23Z</dcterms:created>
  <dcterms:modified xsi:type="dcterms:W3CDTF">2018-04-17T06:20:55Z</dcterms:modified>
</cp:coreProperties>
</file>