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87" r:id="rId3"/>
    <p:sldMasterId id="2147483705" r:id="rId4"/>
  </p:sldMasterIdLst>
  <p:notesMasterIdLst>
    <p:notesMasterId r:id="rId37"/>
  </p:notesMasterIdLst>
  <p:handoutMasterIdLst>
    <p:handoutMasterId r:id="rId38"/>
  </p:handoutMasterIdLst>
  <p:sldIdLst>
    <p:sldId id="257" r:id="rId5"/>
    <p:sldId id="403" r:id="rId6"/>
    <p:sldId id="344" r:id="rId7"/>
    <p:sldId id="283" r:id="rId8"/>
    <p:sldId id="447" r:id="rId9"/>
    <p:sldId id="258" r:id="rId10"/>
    <p:sldId id="309" r:id="rId11"/>
    <p:sldId id="268" r:id="rId12"/>
    <p:sldId id="273" r:id="rId13"/>
    <p:sldId id="276" r:id="rId14"/>
    <p:sldId id="442" r:id="rId15"/>
    <p:sldId id="310" r:id="rId16"/>
    <p:sldId id="446" r:id="rId17"/>
    <p:sldId id="445" r:id="rId18"/>
    <p:sldId id="438" r:id="rId19"/>
    <p:sldId id="449" r:id="rId20"/>
    <p:sldId id="256" r:id="rId21"/>
    <p:sldId id="305" r:id="rId22"/>
    <p:sldId id="441" r:id="rId23"/>
    <p:sldId id="303" r:id="rId24"/>
    <p:sldId id="304" r:id="rId25"/>
    <p:sldId id="337" r:id="rId26"/>
    <p:sldId id="291" r:id="rId27"/>
    <p:sldId id="299" r:id="rId28"/>
    <p:sldId id="302" r:id="rId29"/>
    <p:sldId id="279" r:id="rId30"/>
    <p:sldId id="277" r:id="rId31"/>
    <p:sldId id="278" r:id="rId32"/>
    <p:sldId id="284" r:id="rId33"/>
    <p:sldId id="307" r:id="rId34"/>
    <p:sldId id="308" r:id="rId35"/>
    <p:sldId id="448" r:id="rId36"/>
  </p:sldIdLst>
  <p:sldSz cx="9144000" cy="6858000" type="screen4x3"/>
  <p:notesSz cx="6797675" cy="9928225"/>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7CF"/>
    <a:srgbClr val="FF9933"/>
    <a:srgbClr val="003865"/>
    <a:srgbClr val="003399"/>
    <a:srgbClr val="EF3F2D"/>
    <a:srgbClr val="0066CC"/>
    <a:srgbClr val="539FFB"/>
    <a:srgbClr val="BBBBBB"/>
    <a:srgbClr val="787878"/>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085" autoAdjust="0"/>
  </p:normalViewPr>
  <p:slideViewPr>
    <p:cSldViewPr snapToGrid="0" snapToObjects="1">
      <p:cViewPr varScale="1">
        <p:scale>
          <a:sx n="62" d="100"/>
          <a:sy n="62" d="100"/>
        </p:scale>
        <p:origin x="1524"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478"/>
    </p:cViewPr>
  </p:sorterViewPr>
  <p:notesViewPr>
    <p:cSldViewPr snapToGrid="0" snapToObjects="1">
      <p:cViewPr>
        <p:scale>
          <a:sx n="100" d="100"/>
          <a:sy n="100" d="100"/>
        </p:scale>
        <p:origin x="3570" y="-121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Blad1!$B$1</c:f>
              <c:strCache>
                <c:ptCount val="1"/>
                <c:pt idx="0">
                  <c:v>Societal funds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30-46E3-BF8D-C4430CD855E5}"/>
              </c:ext>
            </c:extLst>
          </c:dPt>
          <c:dPt>
            <c:idx val="1"/>
            <c:bubble3D val="0"/>
            <c:spPr>
              <a:solidFill>
                <a:schemeClr val="accent3">
                  <a:lumMod val="90000"/>
                  <a:lumOff val="10000"/>
                </a:schemeClr>
              </a:solidFill>
              <a:ln w="19050">
                <a:solidFill>
                  <a:schemeClr val="lt1"/>
                </a:solidFill>
              </a:ln>
              <a:effectLst/>
            </c:spPr>
            <c:extLst>
              <c:ext xmlns:c16="http://schemas.microsoft.com/office/drawing/2014/chart" uri="{C3380CC4-5D6E-409C-BE32-E72D297353CC}">
                <c16:uniqueId val="{00000003-DC30-46E3-BF8D-C4430CD855E5}"/>
              </c:ext>
            </c:extLst>
          </c:dPt>
          <c:cat>
            <c:strRef>
              <c:f>Blad1!$A$2:$A$3</c:f>
              <c:strCache>
                <c:ptCount val="2"/>
                <c:pt idx="0">
                  <c:v>Supervision</c:v>
                </c:pt>
                <c:pt idx="1">
                  <c:v>Services</c:v>
                </c:pt>
              </c:strCache>
            </c:strRef>
          </c:cat>
          <c:val>
            <c:numRef>
              <c:f>Blad1!$B$2:$B$3</c:f>
              <c:numCache>
                <c:formatCode>General</c:formatCode>
                <c:ptCount val="2"/>
                <c:pt idx="0">
                  <c:v>3</c:v>
                </c:pt>
                <c:pt idx="1">
                  <c:v>9</c:v>
                </c:pt>
              </c:numCache>
            </c:numRef>
          </c:val>
          <c:extLst>
            <c:ext xmlns:c16="http://schemas.microsoft.com/office/drawing/2014/chart" uri="{C3380CC4-5D6E-409C-BE32-E72D297353CC}">
              <c16:uniqueId val="{00000000-962C-4309-8D0B-CE700C49DA8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Blad1!$B$1</c:f>
              <c:strCache>
                <c:ptCount val="1"/>
                <c:pt idx="0">
                  <c:v>Societal funds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A9-4BA6-BFD7-D45D90BE93A1}"/>
              </c:ext>
            </c:extLst>
          </c:dPt>
          <c:dPt>
            <c:idx val="1"/>
            <c:bubble3D val="0"/>
            <c:spPr>
              <a:solidFill>
                <a:schemeClr val="accent3">
                  <a:lumMod val="90000"/>
                  <a:lumOff val="10000"/>
                </a:schemeClr>
              </a:solidFill>
              <a:ln w="19050">
                <a:solidFill>
                  <a:schemeClr val="lt1"/>
                </a:solidFill>
              </a:ln>
              <a:effectLst/>
            </c:spPr>
            <c:extLst>
              <c:ext xmlns:c16="http://schemas.microsoft.com/office/drawing/2014/chart" uri="{C3380CC4-5D6E-409C-BE32-E72D297353CC}">
                <c16:uniqueId val="{00000003-57A9-4BA6-BFD7-D45D90BE93A1}"/>
              </c:ext>
            </c:extLst>
          </c:dPt>
          <c:cat>
            <c:strRef>
              <c:f>Blad1!$A$2:$A$3</c:f>
              <c:strCache>
                <c:ptCount val="2"/>
                <c:pt idx="0">
                  <c:v>Supervision</c:v>
                </c:pt>
                <c:pt idx="1">
                  <c:v>Services</c:v>
                </c:pt>
              </c:strCache>
            </c:strRef>
          </c:cat>
          <c:val>
            <c:numRef>
              <c:f>Blad1!$B$2:$B$3</c:f>
              <c:numCache>
                <c:formatCode>General</c:formatCode>
                <c:ptCount val="2"/>
                <c:pt idx="0">
                  <c:v>1</c:v>
                </c:pt>
                <c:pt idx="1">
                  <c:v>11</c:v>
                </c:pt>
              </c:numCache>
            </c:numRef>
          </c:val>
          <c:extLst>
            <c:ext xmlns:c16="http://schemas.microsoft.com/office/drawing/2014/chart" uri="{C3380CC4-5D6E-409C-BE32-E72D297353CC}">
              <c16:uniqueId val="{00000004-57A9-4BA6-BFD7-D45D90BE93A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r>
              <a:rPr lang="sv-SE" dirty="0"/>
              <a:t>A Vision on Quality – EPSO </a:t>
            </a:r>
          </a:p>
        </p:txBody>
      </p:sp>
      <p:sp>
        <p:nvSpPr>
          <p:cNvPr id="3" name="Platshållare fö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r>
              <a:rPr lang="sv-SE" dirty="0"/>
              <a:t>2019-09-24</a:t>
            </a:r>
          </a:p>
        </p:txBody>
      </p:sp>
      <p:sp>
        <p:nvSpPr>
          <p:cNvPr id="4" name="Platshållare för sidfo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r>
              <a:rPr lang="sv-SE" dirty="0"/>
              <a:t>johan.thor@ju.se</a:t>
            </a:r>
          </a:p>
        </p:txBody>
      </p:sp>
      <p:sp>
        <p:nvSpPr>
          <p:cNvPr id="5" name="Platshållare för bild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FC0FA380-98A3-44C8-9FEE-A75EE3B1F52D}" type="slidenum">
              <a:rPr lang="sv-SE" smtClean="0"/>
              <a:t>‹#›</a:t>
            </a:fld>
            <a:endParaRPr lang="sv-SE"/>
          </a:p>
        </p:txBody>
      </p:sp>
    </p:spTree>
    <p:extLst>
      <p:ext uri="{BB962C8B-B14F-4D97-AF65-F5344CB8AC3E}">
        <p14:creationId xmlns:p14="http://schemas.microsoft.com/office/powerpoint/2010/main" val="3153643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614D5EB-F25B-4CD9-B071-040D57428B97}" type="datetimeFigureOut">
              <a:rPr lang="sv-SE" smtClean="0"/>
              <a:t>2019-09-24</a:t>
            </a:fld>
            <a:endParaRPr lang="sv-S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22B5F86-B050-4F5E-91F6-82CD62AD2DBB}" type="slidenum">
              <a:rPr lang="sv-SE" smtClean="0"/>
              <a:t>‹#›</a:t>
            </a:fld>
            <a:endParaRPr lang="sv-SE"/>
          </a:p>
        </p:txBody>
      </p:sp>
    </p:spTree>
    <p:extLst>
      <p:ext uri="{BB962C8B-B14F-4D97-AF65-F5344CB8AC3E}">
        <p14:creationId xmlns:p14="http://schemas.microsoft.com/office/powerpoint/2010/main" val="357558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22B5F86-B050-4F5E-91F6-82CD62AD2DBB}" type="slidenum">
              <a:rPr lang="sv-SE" smtClean="0"/>
              <a:t>1</a:t>
            </a:fld>
            <a:endParaRPr lang="sv-SE"/>
          </a:p>
        </p:txBody>
      </p:sp>
    </p:spTree>
    <p:extLst>
      <p:ext uri="{BB962C8B-B14F-4D97-AF65-F5344CB8AC3E}">
        <p14:creationId xmlns:p14="http://schemas.microsoft.com/office/powerpoint/2010/main" val="385937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59F5F8-031F-4314-B80C-531CA340331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20031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697946" indent="-268441" eaLnBrk="0" hangingPunct="0">
              <a:defRPr>
                <a:solidFill>
                  <a:schemeClr val="tx1"/>
                </a:solidFill>
                <a:latin typeface="Arial" pitchFamily="34" charset="0"/>
              </a:defRPr>
            </a:lvl2pPr>
            <a:lvl3pPr marL="1073763" indent="-214752" eaLnBrk="0" hangingPunct="0">
              <a:defRPr>
                <a:solidFill>
                  <a:schemeClr val="tx1"/>
                </a:solidFill>
                <a:latin typeface="Arial" pitchFamily="34" charset="0"/>
              </a:defRPr>
            </a:lvl3pPr>
            <a:lvl4pPr marL="1503269" indent="-214752" eaLnBrk="0" hangingPunct="0">
              <a:defRPr>
                <a:solidFill>
                  <a:schemeClr val="tx1"/>
                </a:solidFill>
                <a:latin typeface="Arial" pitchFamily="34" charset="0"/>
              </a:defRPr>
            </a:lvl4pPr>
            <a:lvl5pPr marL="1932775" indent="-214752" eaLnBrk="0" hangingPunct="0">
              <a:defRPr>
                <a:solidFill>
                  <a:schemeClr val="tx1"/>
                </a:solidFill>
                <a:latin typeface="Arial" pitchFamily="34" charset="0"/>
              </a:defRPr>
            </a:lvl5pPr>
            <a:lvl6pPr marL="2362280" indent="-214752" eaLnBrk="0" fontAlgn="base" hangingPunct="0">
              <a:spcBef>
                <a:spcPct val="0"/>
              </a:spcBef>
              <a:spcAft>
                <a:spcPct val="0"/>
              </a:spcAft>
              <a:defRPr>
                <a:solidFill>
                  <a:schemeClr val="tx1"/>
                </a:solidFill>
                <a:latin typeface="Arial" pitchFamily="34" charset="0"/>
              </a:defRPr>
            </a:lvl6pPr>
            <a:lvl7pPr marL="2791786" indent="-214752" eaLnBrk="0" fontAlgn="base" hangingPunct="0">
              <a:spcBef>
                <a:spcPct val="0"/>
              </a:spcBef>
              <a:spcAft>
                <a:spcPct val="0"/>
              </a:spcAft>
              <a:defRPr>
                <a:solidFill>
                  <a:schemeClr val="tx1"/>
                </a:solidFill>
                <a:latin typeface="Arial" pitchFamily="34" charset="0"/>
              </a:defRPr>
            </a:lvl7pPr>
            <a:lvl8pPr marL="3221291" indent="-214752" eaLnBrk="0" fontAlgn="base" hangingPunct="0">
              <a:spcBef>
                <a:spcPct val="0"/>
              </a:spcBef>
              <a:spcAft>
                <a:spcPct val="0"/>
              </a:spcAft>
              <a:defRPr>
                <a:solidFill>
                  <a:schemeClr val="tx1"/>
                </a:solidFill>
                <a:latin typeface="Arial" pitchFamily="34" charset="0"/>
              </a:defRPr>
            </a:lvl8pPr>
            <a:lvl9pPr marL="3650797" indent="-214752" eaLnBrk="0" fontAlgn="base" hangingPunct="0">
              <a:spcBef>
                <a:spcPct val="0"/>
              </a:spcBef>
              <a:spcAft>
                <a:spcPct val="0"/>
              </a:spcAft>
              <a:defRPr>
                <a:solidFill>
                  <a:schemeClr val="tx1"/>
                </a:solidFill>
                <a:latin typeface="Arial" pitchFamily="34" charset="0"/>
              </a:defRPr>
            </a:lvl9pPr>
          </a:lstStyle>
          <a:p>
            <a:pPr eaLnBrk="1" hangingPunct="1"/>
            <a:fld id="{A7ED6794-8AB2-4685-906A-2A576A08E7F1}" type="slidenum">
              <a:rPr lang="en-US">
                <a:solidFill>
                  <a:srgbClr val="000000"/>
                </a:solidFill>
                <a:latin typeface="Calibri" pitchFamily="34" charset="0"/>
              </a:rPr>
              <a:pPr eaLnBrk="1" hangingPunct="1"/>
              <a:t>9</a:t>
            </a:fld>
            <a:endParaRPr lang="en-US" dirty="0">
              <a:solidFill>
                <a:srgbClr val="000000"/>
              </a:solidFill>
              <a:latin typeface="Calibri" pitchFamily="34" charset="0"/>
            </a:endParaRPr>
          </a:p>
        </p:txBody>
      </p:sp>
      <p:sp>
        <p:nvSpPr>
          <p:cNvPr id="90115" name="Rectangle 2"/>
          <p:cNvSpPr>
            <a:spLocks noGrp="1" noRot="1" noChangeAspect="1" noChangeArrowheads="1" noTextEdit="1"/>
          </p:cNvSpPr>
          <p:nvPr>
            <p:ph type="sldImg"/>
          </p:nvPr>
        </p:nvSpPr>
        <p:spPr bwMode="auto">
          <a:xfrm>
            <a:off x="628650" y="787400"/>
            <a:ext cx="5268913" cy="3952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xfrm>
            <a:off x="869870" y="5002281"/>
            <a:ext cx="4787205" cy="47392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dirty="0"/>
          </a:p>
        </p:txBody>
      </p:sp>
    </p:spTree>
    <p:extLst>
      <p:ext uri="{BB962C8B-B14F-4D97-AF65-F5344CB8AC3E}">
        <p14:creationId xmlns:p14="http://schemas.microsoft.com/office/powerpoint/2010/main" val="154281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659F5F8-031F-4314-B80C-531CA340331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53466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22B5F86-B050-4F5E-91F6-82CD62AD2DBB}" type="slidenum">
              <a:rPr lang="sv-SE" smtClean="0"/>
              <a:t>13</a:t>
            </a:fld>
            <a:endParaRPr lang="sv-SE"/>
          </a:p>
        </p:txBody>
      </p:sp>
    </p:spTree>
    <p:extLst>
      <p:ext uri="{BB962C8B-B14F-4D97-AF65-F5344CB8AC3E}">
        <p14:creationId xmlns:p14="http://schemas.microsoft.com/office/powerpoint/2010/main" val="1335552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eaLnBrk="0" hangingPunct="0">
              <a:defRPr sz="2400">
                <a:solidFill>
                  <a:srgbClr val="003777"/>
                </a:solidFill>
                <a:latin typeface="Arial" panose="020B0604020202020204" pitchFamily="34" charset="0"/>
              </a:defRPr>
            </a:lvl1pPr>
            <a:lvl2pPr marL="742950" indent="-285750" defTabSz="862013" eaLnBrk="0" hangingPunct="0">
              <a:defRPr sz="2400">
                <a:solidFill>
                  <a:srgbClr val="003777"/>
                </a:solidFill>
                <a:latin typeface="Arial" panose="020B0604020202020204" pitchFamily="34" charset="0"/>
              </a:defRPr>
            </a:lvl2pPr>
            <a:lvl3pPr marL="1143000" indent="-228600" defTabSz="862013" eaLnBrk="0" hangingPunct="0">
              <a:defRPr sz="2400">
                <a:solidFill>
                  <a:srgbClr val="003777"/>
                </a:solidFill>
                <a:latin typeface="Arial" panose="020B0604020202020204" pitchFamily="34" charset="0"/>
              </a:defRPr>
            </a:lvl3pPr>
            <a:lvl4pPr marL="1600200" indent="-228600" defTabSz="862013" eaLnBrk="0" hangingPunct="0">
              <a:defRPr sz="2400">
                <a:solidFill>
                  <a:srgbClr val="003777"/>
                </a:solidFill>
                <a:latin typeface="Arial" panose="020B0604020202020204" pitchFamily="34" charset="0"/>
              </a:defRPr>
            </a:lvl4pPr>
            <a:lvl5pPr marL="2057400" indent="-228600" defTabSz="862013" eaLnBrk="0" hangingPunct="0">
              <a:defRPr sz="2400">
                <a:solidFill>
                  <a:srgbClr val="003777"/>
                </a:solidFill>
                <a:latin typeface="Arial" panose="020B0604020202020204" pitchFamily="34" charset="0"/>
              </a:defRPr>
            </a:lvl5pPr>
            <a:lvl6pPr marL="2514600" indent="-228600" defTabSz="862013" eaLnBrk="0" fontAlgn="base" hangingPunct="0">
              <a:spcBef>
                <a:spcPct val="0"/>
              </a:spcBef>
              <a:spcAft>
                <a:spcPct val="0"/>
              </a:spcAft>
              <a:defRPr sz="2400">
                <a:solidFill>
                  <a:srgbClr val="003777"/>
                </a:solidFill>
                <a:latin typeface="Arial" panose="020B0604020202020204" pitchFamily="34" charset="0"/>
              </a:defRPr>
            </a:lvl6pPr>
            <a:lvl7pPr marL="2971800" indent="-228600" defTabSz="862013" eaLnBrk="0" fontAlgn="base" hangingPunct="0">
              <a:spcBef>
                <a:spcPct val="0"/>
              </a:spcBef>
              <a:spcAft>
                <a:spcPct val="0"/>
              </a:spcAft>
              <a:defRPr sz="2400">
                <a:solidFill>
                  <a:srgbClr val="003777"/>
                </a:solidFill>
                <a:latin typeface="Arial" panose="020B0604020202020204" pitchFamily="34" charset="0"/>
              </a:defRPr>
            </a:lvl7pPr>
            <a:lvl8pPr marL="3429000" indent="-228600" defTabSz="862013" eaLnBrk="0" fontAlgn="base" hangingPunct="0">
              <a:spcBef>
                <a:spcPct val="0"/>
              </a:spcBef>
              <a:spcAft>
                <a:spcPct val="0"/>
              </a:spcAft>
              <a:defRPr sz="2400">
                <a:solidFill>
                  <a:srgbClr val="003777"/>
                </a:solidFill>
                <a:latin typeface="Arial" panose="020B0604020202020204" pitchFamily="34" charset="0"/>
              </a:defRPr>
            </a:lvl8pPr>
            <a:lvl9pPr marL="3886200" indent="-228600" defTabSz="862013" eaLnBrk="0" fontAlgn="base" hangingPunct="0">
              <a:spcBef>
                <a:spcPct val="0"/>
              </a:spcBef>
              <a:spcAft>
                <a:spcPct val="0"/>
              </a:spcAft>
              <a:defRPr sz="2400">
                <a:solidFill>
                  <a:srgbClr val="003777"/>
                </a:solidFill>
                <a:latin typeface="Arial" panose="020B0604020202020204" pitchFamily="34" charset="0"/>
              </a:defRPr>
            </a:lvl9pPr>
          </a:lstStyle>
          <a:p>
            <a:fld id="{B8BEDAC7-080B-4B10-9DA6-3ABAC30529FE}" type="slidenum">
              <a:rPr lang="sv-SE" altLang="sv-SE" sz="1100">
                <a:solidFill>
                  <a:schemeClr val="tx1"/>
                </a:solidFill>
                <a:latin typeface="Times" panose="02020603050405020304" pitchFamily="18" charset="0"/>
              </a:rPr>
              <a:pPr/>
              <a:t>20</a:t>
            </a:fld>
            <a:endParaRPr lang="sv-SE" altLang="sv-SE" sz="1100">
              <a:solidFill>
                <a:schemeClr val="tx1"/>
              </a:solidFill>
              <a:latin typeface="Times"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a:p>
        </p:txBody>
      </p:sp>
    </p:spTree>
    <p:extLst>
      <p:ext uri="{BB962C8B-B14F-4D97-AF65-F5344CB8AC3E}">
        <p14:creationId xmlns:p14="http://schemas.microsoft.com/office/powerpoint/2010/main" val="291504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eaLnBrk="0" hangingPunct="0">
              <a:defRPr sz="2400">
                <a:solidFill>
                  <a:srgbClr val="003777"/>
                </a:solidFill>
                <a:latin typeface="Arial" panose="020B0604020202020204" pitchFamily="34" charset="0"/>
              </a:defRPr>
            </a:lvl1pPr>
            <a:lvl2pPr marL="742950" indent="-285750" defTabSz="862013" eaLnBrk="0" hangingPunct="0">
              <a:defRPr sz="2400">
                <a:solidFill>
                  <a:srgbClr val="003777"/>
                </a:solidFill>
                <a:latin typeface="Arial" panose="020B0604020202020204" pitchFamily="34" charset="0"/>
              </a:defRPr>
            </a:lvl2pPr>
            <a:lvl3pPr marL="1143000" indent="-228600" defTabSz="862013" eaLnBrk="0" hangingPunct="0">
              <a:defRPr sz="2400">
                <a:solidFill>
                  <a:srgbClr val="003777"/>
                </a:solidFill>
                <a:latin typeface="Arial" panose="020B0604020202020204" pitchFamily="34" charset="0"/>
              </a:defRPr>
            </a:lvl3pPr>
            <a:lvl4pPr marL="1600200" indent="-228600" defTabSz="862013" eaLnBrk="0" hangingPunct="0">
              <a:defRPr sz="2400">
                <a:solidFill>
                  <a:srgbClr val="003777"/>
                </a:solidFill>
                <a:latin typeface="Arial" panose="020B0604020202020204" pitchFamily="34" charset="0"/>
              </a:defRPr>
            </a:lvl4pPr>
            <a:lvl5pPr marL="2057400" indent="-228600" defTabSz="862013" eaLnBrk="0" hangingPunct="0">
              <a:defRPr sz="2400">
                <a:solidFill>
                  <a:srgbClr val="003777"/>
                </a:solidFill>
                <a:latin typeface="Arial" panose="020B0604020202020204" pitchFamily="34" charset="0"/>
              </a:defRPr>
            </a:lvl5pPr>
            <a:lvl6pPr marL="2514600" indent="-228600" defTabSz="862013" eaLnBrk="0" fontAlgn="base" hangingPunct="0">
              <a:spcBef>
                <a:spcPct val="0"/>
              </a:spcBef>
              <a:spcAft>
                <a:spcPct val="0"/>
              </a:spcAft>
              <a:defRPr sz="2400">
                <a:solidFill>
                  <a:srgbClr val="003777"/>
                </a:solidFill>
                <a:latin typeface="Arial" panose="020B0604020202020204" pitchFamily="34" charset="0"/>
              </a:defRPr>
            </a:lvl6pPr>
            <a:lvl7pPr marL="2971800" indent="-228600" defTabSz="862013" eaLnBrk="0" fontAlgn="base" hangingPunct="0">
              <a:spcBef>
                <a:spcPct val="0"/>
              </a:spcBef>
              <a:spcAft>
                <a:spcPct val="0"/>
              </a:spcAft>
              <a:defRPr sz="2400">
                <a:solidFill>
                  <a:srgbClr val="003777"/>
                </a:solidFill>
                <a:latin typeface="Arial" panose="020B0604020202020204" pitchFamily="34" charset="0"/>
              </a:defRPr>
            </a:lvl7pPr>
            <a:lvl8pPr marL="3429000" indent="-228600" defTabSz="862013" eaLnBrk="0" fontAlgn="base" hangingPunct="0">
              <a:spcBef>
                <a:spcPct val="0"/>
              </a:spcBef>
              <a:spcAft>
                <a:spcPct val="0"/>
              </a:spcAft>
              <a:defRPr sz="2400">
                <a:solidFill>
                  <a:srgbClr val="003777"/>
                </a:solidFill>
                <a:latin typeface="Arial" panose="020B0604020202020204" pitchFamily="34" charset="0"/>
              </a:defRPr>
            </a:lvl8pPr>
            <a:lvl9pPr marL="3886200" indent="-228600" defTabSz="862013" eaLnBrk="0" fontAlgn="base" hangingPunct="0">
              <a:spcBef>
                <a:spcPct val="0"/>
              </a:spcBef>
              <a:spcAft>
                <a:spcPct val="0"/>
              </a:spcAft>
              <a:defRPr sz="2400">
                <a:solidFill>
                  <a:srgbClr val="003777"/>
                </a:solidFill>
                <a:latin typeface="Arial" panose="020B0604020202020204" pitchFamily="34" charset="0"/>
              </a:defRPr>
            </a:lvl9pPr>
          </a:lstStyle>
          <a:p>
            <a:fld id="{D6D5A10D-B982-47C7-A477-BA242980C042}" type="slidenum">
              <a:rPr lang="sv-SE" altLang="sv-SE" sz="1100">
                <a:solidFill>
                  <a:schemeClr val="tx1"/>
                </a:solidFill>
                <a:latin typeface="Times" panose="02020603050405020304" pitchFamily="18" charset="0"/>
              </a:rPr>
              <a:pPr/>
              <a:t>21</a:t>
            </a:fld>
            <a:endParaRPr lang="sv-SE" altLang="sv-SE" sz="1100">
              <a:solidFill>
                <a:schemeClr val="tx1"/>
              </a:solidFill>
              <a:latin typeface="Times"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v-SE"/>
          </a:p>
        </p:txBody>
      </p:sp>
    </p:spTree>
    <p:extLst>
      <p:ext uri="{BB962C8B-B14F-4D97-AF65-F5344CB8AC3E}">
        <p14:creationId xmlns:p14="http://schemas.microsoft.com/office/powerpoint/2010/main" val="768034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438937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F9878DA-AF9D-453D-B5B4-9032848ECF52}" type="slidenum">
              <a:rPr lang="sv-SE"/>
              <a:pPr/>
              <a:t>31</a:t>
            </a:fld>
            <a:endParaRPr lang="sv-SE" dirty="0"/>
          </a:p>
        </p:txBody>
      </p:sp>
      <p:sp>
        <p:nvSpPr>
          <p:cNvPr id="97283" name="Rectangle 2"/>
          <p:cNvSpPr>
            <a:spLocks noGrp="1" noRot="1" noChangeAspect="1" noChangeArrowheads="1" noTextEdit="1"/>
          </p:cNvSpPr>
          <p:nvPr>
            <p:ph type="sldImg"/>
          </p:nvPr>
        </p:nvSpPr>
        <p:spPr>
          <a:xfrm>
            <a:off x="722313" y="850900"/>
            <a:ext cx="5576887" cy="4184650"/>
          </a:xfrm>
          <a:ln/>
        </p:spPr>
      </p:sp>
      <p:sp>
        <p:nvSpPr>
          <p:cNvPr id="97284" name="Rectangle 3"/>
          <p:cNvSpPr>
            <a:spLocks noGrp="1" noChangeArrowheads="1"/>
          </p:cNvSpPr>
          <p:nvPr>
            <p:ph type="body" idx="1"/>
          </p:nvPr>
        </p:nvSpPr>
        <p:spPr>
          <a:xfrm>
            <a:off x="946656" y="5288261"/>
            <a:ext cx="5127580" cy="5033631"/>
          </a:xfrm>
          <a:noFill/>
          <a:ln/>
        </p:spPr>
        <p:txBody>
          <a:bodyPr/>
          <a:lstStyle/>
          <a:p>
            <a:pPr eaLnBrk="1" hangingPunct="1"/>
            <a:endParaRPr lang="en-US" dirty="0"/>
          </a:p>
        </p:txBody>
      </p:sp>
    </p:spTree>
    <p:extLst>
      <p:ext uri="{BB962C8B-B14F-4D97-AF65-F5344CB8AC3E}">
        <p14:creationId xmlns:p14="http://schemas.microsoft.com/office/powerpoint/2010/main" val="316345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5" name="Rubrik 4"/>
          <p:cNvSpPr>
            <a:spLocks noGrp="1"/>
          </p:cNvSpPr>
          <p:nvPr>
            <p:ph type="title" hasCustomPrompt="1"/>
          </p:nvPr>
        </p:nvSpPr>
        <p:spPr>
          <a:xfrm>
            <a:off x="429330" y="1656000"/>
            <a:ext cx="8874000" cy="2277645"/>
          </a:xfrm>
          <a:prstGeom prst="rect">
            <a:avLst/>
          </a:prstGeom>
        </p:spPr>
        <p:txBody>
          <a:bodyPr/>
          <a:lstStyle>
            <a:lvl1pPr>
              <a:defRPr lang="sv-SE" sz="7000" b="1" kern="1200" baseline="0" dirty="0" smtClean="0">
                <a:solidFill>
                  <a:srgbClr val="787878"/>
                </a:solidFill>
                <a:latin typeface="BentonSans Bold"/>
                <a:ea typeface="+mn-ea"/>
                <a:cs typeface="BentonSans Bold"/>
              </a:defRPr>
            </a:lvl1pPr>
          </a:lstStyle>
          <a:p>
            <a:r>
              <a:rPr lang="sv-SE" dirty="0"/>
              <a:t>INSERT </a:t>
            </a:r>
            <a:br>
              <a:rPr lang="sv-SE" dirty="0"/>
            </a:br>
            <a:r>
              <a:rPr lang="sv-SE" dirty="0"/>
              <a:t>HEADING</a:t>
            </a:r>
          </a:p>
        </p:txBody>
      </p:sp>
      <p:sp>
        <p:nvSpPr>
          <p:cNvPr id="11" name="Platshållare för text 10"/>
          <p:cNvSpPr>
            <a:spLocks noGrp="1"/>
          </p:cNvSpPr>
          <p:nvPr>
            <p:ph type="body" sz="quarter" idx="11" hasCustomPrompt="1"/>
          </p:nvPr>
        </p:nvSpPr>
        <p:spPr>
          <a:xfrm>
            <a:off x="429330" y="4716000"/>
            <a:ext cx="3717925" cy="422275"/>
          </a:xfrm>
          <a:prstGeom prst="rect">
            <a:avLst/>
          </a:prstGeom>
        </p:spPr>
        <p:txBody>
          <a:bodyPr/>
          <a:lstStyle>
            <a:lvl1pPr marL="0" indent="0">
              <a:buNone/>
              <a:defRPr lang="sv-SE" sz="2000" kern="1200" dirty="0">
                <a:solidFill>
                  <a:srgbClr val="787878"/>
                </a:solidFill>
                <a:latin typeface="ScalaOT"/>
                <a:ea typeface="+mn-ea"/>
                <a:cs typeface="ScalaOT"/>
              </a:defRPr>
            </a:lvl1pPr>
          </a:lstStyle>
          <a:p>
            <a:pPr lvl="0"/>
            <a:r>
              <a:rPr lang="sv-SE" dirty="0" err="1"/>
              <a:t>Insert</a:t>
            </a:r>
            <a:r>
              <a:rPr lang="sv-SE" dirty="0"/>
              <a:t> date</a:t>
            </a:r>
          </a:p>
        </p:txBody>
      </p:sp>
      <p:sp>
        <p:nvSpPr>
          <p:cNvPr id="3" name="Platshållare för text 2"/>
          <p:cNvSpPr>
            <a:spLocks noGrp="1"/>
          </p:cNvSpPr>
          <p:nvPr>
            <p:ph type="body" sz="quarter" idx="12" hasCustomPrompt="1"/>
          </p:nvPr>
        </p:nvSpPr>
        <p:spPr>
          <a:xfrm>
            <a:off x="428400" y="3942000"/>
            <a:ext cx="5760000" cy="673132"/>
          </a:xfrm>
          <a:prstGeom prst="rect">
            <a:avLst/>
          </a:prstGeom>
        </p:spPr>
        <p:txBody>
          <a:bodyPr/>
          <a:lstStyle>
            <a:lvl1pPr marL="0" indent="0">
              <a:buNone/>
              <a:defRPr lang="sv-SE" sz="3000" kern="1200" baseline="0" dirty="0" smtClean="0">
                <a:solidFill>
                  <a:srgbClr val="787878"/>
                </a:solidFill>
                <a:latin typeface="BentonSans Regular" panose="02000503000000020004" pitchFamily="50" charset="0"/>
                <a:ea typeface="+mn-ea"/>
                <a:cs typeface="BentonSans Regular" panose="02000503000000020004" pitchFamily="50" charset="0"/>
              </a:defRPr>
            </a:lvl1pPr>
          </a:lstStyle>
          <a:p>
            <a:pPr lvl="0"/>
            <a:r>
              <a:rPr lang="sv-SE" dirty="0" err="1"/>
              <a:t>Insert</a:t>
            </a:r>
            <a:r>
              <a:rPr lang="sv-SE" dirty="0"/>
              <a:t> </a:t>
            </a:r>
            <a:r>
              <a:rPr lang="sv-SE" dirty="0" err="1"/>
              <a:t>Subtitle</a:t>
            </a:r>
            <a:endParaRPr lang="sv-SE" dirty="0"/>
          </a:p>
        </p:txBody>
      </p:sp>
    </p:spTree>
    <p:extLst>
      <p:ext uri="{BB962C8B-B14F-4D97-AF65-F5344CB8AC3E}">
        <p14:creationId xmlns:p14="http://schemas.microsoft.com/office/powerpoint/2010/main" val="317541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foboxes 2">
    <p:spTree>
      <p:nvGrpSpPr>
        <p:cNvPr id="1" name=""/>
        <p:cNvGrpSpPr/>
        <p:nvPr/>
      </p:nvGrpSpPr>
      <p:grpSpPr>
        <a:xfrm>
          <a:off x="0" y="0"/>
          <a:ext cx="0" cy="0"/>
          <a:chOff x="0" y="0"/>
          <a:chExt cx="0" cy="0"/>
        </a:xfrm>
      </p:grpSpPr>
      <p:sp>
        <p:nvSpPr>
          <p:cNvPr id="11" name="Rektangel med rundade hörn diagonalt 8"/>
          <p:cNvSpPr/>
          <p:nvPr userDrawn="1"/>
        </p:nvSpPr>
        <p:spPr>
          <a:xfrm>
            <a:off x="4717088" y="2263973"/>
            <a:ext cx="3341199" cy="2447724"/>
          </a:xfrm>
          <a:prstGeom prst="round2DiagRect">
            <a:avLst/>
          </a:prstGeom>
          <a:solidFill>
            <a:srgbClr val="BBBB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Rektangel med rundade hörn diagonalt 8"/>
          <p:cNvSpPr/>
          <p:nvPr userDrawn="1"/>
        </p:nvSpPr>
        <p:spPr>
          <a:xfrm>
            <a:off x="867356" y="2292952"/>
            <a:ext cx="3341199" cy="2447724"/>
          </a:xfrm>
          <a:prstGeom prst="round2Diag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Platshållare för text 5"/>
          <p:cNvSpPr>
            <a:spLocks noGrp="1"/>
          </p:cNvSpPr>
          <p:nvPr>
            <p:ph type="body" sz="quarter" idx="10" hasCustomPrompt="1"/>
          </p:nvPr>
        </p:nvSpPr>
        <p:spPr>
          <a:xfrm>
            <a:off x="964800" y="2905200"/>
            <a:ext cx="3106800" cy="655200"/>
          </a:xfrm>
          <a:prstGeom prst="rect">
            <a:avLst/>
          </a:prstGeom>
        </p:spPr>
        <p:txBody>
          <a:bodyPr/>
          <a:lstStyle>
            <a:lvl1pPr marL="0" indent="0" algn="ctr">
              <a:buNone/>
              <a:defRPr sz="4000" b="1" cap="all" baseline="0">
                <a:solidFill>
                  <a:schemeClr val="bg1"/>
                </a:solidFill>
                <a:latin typeface="BentonSans Bold" panose="02000503000000020004" pitchFamily="50" charset="0"/>
              </a:defRPr>
            </a:lvl1pPr>
          </a:lstStyle>
          <a:p>
            <a:pPr lvl="0"/>
            <a:r>
              <a:rPr lang="sv-SE" dirty="0"/>
              <a:t>INFO BOX</a:t>
            </a:r>
          </a:p>
        </p:txBody>
      </p:sp>
      <p:sp>
        <p:nvSpPr>
          <p:cNvPr id="7" name="Platshållare för text 5"/>
          <p:cNvSpPr>
            <a:spLocks noGrp="1"/>
          </p:cNvSpPr>
          <p:nvPr>
            <p:ph type="body" sz="quarter" idx="11" hasCustomPrompt="1"/>
          </p:nvPr>
        </p:nvSpPr>
        <p:spPr>
          <a:xfrm>
            <a:off x="1375200" y="3643200"/>
            <a:ext cx="2286000" cy="756000"/>
          </a:xfrm>
          <a:prstGeom prst="rect">
            <a:avLst/>
          </a:prstGeom>
        </p:spPr>
        <p:txBody>
          <a:bodyPr/>
          <a:lstStyle>
            <a:lvl1pPr marL="0" indent="0" algn="ctr">
              <a:spcBef>
                <a:spcPts val="0"/>
              </a:spcBef>
              <a:buNone/>
              <a:defRPr sz="2400" b="0" cap="none" baseline="0">
                <a:solidFill>
                  <a:schemeClr val="bg1"/>
                </a:solidFill>
                <a:latin typeface="BentonSans Regular" panose="02000503000000020004" pitchFamily="50" charset="0"/>
              </a:defRPr>
            </a:lvl1pPr>
          </a:lstStyle>
          <a:p>
            <a:pPr lvl="0"/>
            <a:r>
              <a:rPr lang="sv-SE" dirty="0"/>
              <a:t>For short texts</a:t>
            </a:r>
          </a:p>
        </p:txBody>
      </p:sp>
      <p:sp>
        <p:nvSpPr>
          <p:cNvPr id="8" name="Platshållare för text 5"/>
          <p:cNvSpPr>
            <a:spLocks noGrp="1"/>
          </p:cNvSpPr>
          <p:nvPr>
            <p:ph type="body" sz="quarter" idx="12" hasCustomPrompt="1"/>
          </p:nvPr>
        </p:nvSpPr>
        <p:spPr>
          <a:xfrm>
            <a:off x="4863600" y="2907646"/>
            <a:ext cx="3106800" cy="655200"/>
          </a:xfrm>
          <a:prstGeom prst="rect">
            <a:avLst/>
          </a:prstGeom>
        </p:spPr>
        <p:txBody>
          <a:bodyPr/>
          <a:lstStyle>
            <a:lvl1pPr marL="0" indent="0" algn="ctr">
              <a:buNone/>
              <a:defRPr sz="4000" b="1" cap="all" baseline="0">
                <a:solidFill>
                  <a:schemeClr val="bg1"/>
                </a:solidFill>
                <a:latin typeface="BentonSans Bold" panose="02000503000000020004" pitchFamily="50" charset="0"/>
              </a:defRPr>
            </a:lvl1pPr>
          </a:lstStyle>
          <a:p>
            <a:pPr lvl="0"/>
            <a:r>
              <a:rPr lang="sv-SE" dirty="0"/>
              <a:t>INFO BOX</a:t>
            </a:r>
          </a:p>
        </p:txBody>
      </p:sp>
      <p:sp>
        <p:nvSpPr>
          <p:cNvPr id="9" name="Platshållare för text 5"/>
          <p:cNvSpPr>
            <a:spLocks noGrp="1"/>
          </p:cNvSpPr>
          <p:nvPr>
            <p:ph type="body" sz="quarter" idx="13" hasCustomPrompt="1"/>
          </p:nvPr>
        </p:nvSpPr>
        <p:spPr>
          <a:xfrm>
            <a:off x="5274000" y="3645646"/>
            <a:ext cx="2286000" cy="756000"/>
          </a:xfrm>
          <a:prstGeom prst="rect">
            <a:avLst/>
          </a:prstGeom>
        </p:spPr>
        <p:txBody>
          <a:bodyPr/>
          <a:lstStyle>
            <a:lvl1pPr marL="0" indent="0" algn="ctr">
              <a:spcBef>
                <a:spcPts val="0"/>
              </a:spcBef>
              <a:buNone/>
              <a:defRPr sz="2400" b="0" cap="none" baseline="0">
                <a:solidFill>
                  <a:schemeClr val="bg1"/>
                </a:solidFill>
                <a:latin typeface="BentonSans Regular" panose="02000503000000020004" pitchFamily="50" charset="0"/>
              </a:defRPr>
            </a:lvl1pPr>
          </a:lstStyle>
          <a:p>
            <a:pPr lvl="0"/>
            <a:r>
              <a:rPr lang="sv-SE" dirty="0"/>
              <a:t>For short texts</a:t>
            </a:r>
          </a:p>
        </p:txBody>
      </p:sp>
    </p:spTree>
    <p:extLst>
      <p:ext uri="{BB962C8B-B14F-4D97-AF65-F5344CB8AC3E}">
        <p14:creationId xmlns:p14="http://schemas.microsoft.com/office/powerpoint/2010/main" val="386884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boxes 2">
    <p:spTree>
      <p:nvGrpSpPr>
        <p:cNvPr id="1" name=""/>
        <p:cNvGrpSpPr/>
        <p:nvPr/>
      </p:nvGrpSpPr>
      <p:grpSpPr>
        <a:xfrm>
          <a:off x="0" y="0"/>
          <a:ext cx="0" cy="0"/>
          <a:chOff x="0" y="0"/>
          <a:chExt cx="0" cy="0"/>
        </a:xfrm>
      </p:grpSpPr>
      <p:sp>
        <p:nvSpPr>
          <p:cNvPr id="12" name="Rektangel med rundade hörn diagonalt 8"/>
          <p:cNvSpPr/>
          <p:nvPr userDrawn="1"/>
        </p:nvSpPr>
        <p:spPr>
          <a:xfrm>
            <a:off x="2921787" y="2292952"/>
            <a:ext cx="3341199" cy="2447724"/>
          </a:xfrm>
          <a:prstGeom prst="round2Diag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Platshållare för text 5"/>
          <p:cNvSpPr>
            <a:spLocks noGrp="1"/>
          </p:cNvSpPr>
          <p:nvPr>
            <p:ph type="body" sz="quarter" idx="10" hasCustomPrompt="1"/>
          </p:nvPr>
        </p:nvSpPr>
        <p:spPr>
          <a:xfrm>
            <a:off x="3019231" y="2905200"/>
            <a:ext cx="3106800" cy="655200"/>
          </a:xfrm>
          <a:prstGeom prst="rect">
            <a:avLst/>
          </a:prstGeom>
        </p:spPr>
        <p:txBody>
          <a:bodyPr/>
          <a:lstStyle>
            <a:lvl1pPr marL="0" indent="0" algn="ctr">
              <a:buNone/>
              <a:defRPr sz="4000" b="1" cap="all" baseline="0">
                <a:solidFill>
                  <a:schemeClr val="bg1"/>
                </a:solidFill>
                <a:latin typeface="BentonSans Bold" panose="02000503000000020004" pitchFamily="50" charset="0"/>
              </a:defRPr>
            </a:lvl1pPr>
          </a:lstStyle>
          <a:p>
            <a:pPr lvl="0"/>
            <a:r>
              <a:rPr lang="sv-SE" dirty="0"/>
              <a:t>INFO BOX</a:t>
            </a:r>
          </a:p>
        </p:txBody>
      </p:sp>
      <p:sp>
        <p:nvSpPr>
          <p:cNvPr id="7" name="Platshållare för text 5"/>
          <p:cNvSpPr>
            <a:spLocks noGrp="1"/>
          </p:cNvSpPr>
          <p:nvPr>
            <p:ph type="body" sz="quarter" idx="11" hasCustomPrompt="1"/>
          </p:nvPr>
        </p:nvSpPr>
        <p:spPr>
          <a:xfrm>
            <a:off x="3429631" y="3643200"/>
            <a:ext cx="2286000" cy="756000"/>
          </a:xfrm>
          <a:prstGeom prst="rect">
            <a:avLst/>
          </a:prstGeom>
        </p:spPr>
        <p:txBody>
          <a:bodyPr/>
          <a:lstStyle>
            <a:lvl1pPr marL="0" indent="0" algn="ctr">
              <a:spcBef>
                <a:spcPts val="0"/>
              </a:spcBef>
              <a:buNone/>
              <a:defRPr sz="2400" b="0" cap="none" baseline="0">
                <a:solidFill>
                  <a:schemeClr val="bg1"/>
                </a:solidFill>
                <a:latin typeface="BentonSans Regular" panose="02000503000000020004" pitchFamily="50" charset="0"/>
              </a:defRPr>
            </a:lvl1pPr>
          </a:lstStyle>
          <a:p>
            <a:pPr lvl="0"/>
            <a:r>
              <a:rPr lang="sv-SE" dirty="0"/>
              <a:t>For short texts</a:t>
            </a:r>
          </a:p>
        </p:txBody>
      </p:sp>
    </p:spTree>
    <p:extLst>
      <p:ext uri="{BB962C8B-B14F-4D97-AF65-F5344CB8AC3E}">
        <p14:creationId xmlns:p14="http://schemas.microsoft.com/office/powerpoint/2010/main" val="4104599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nfoboxes 2">
    <p:spTree>
      <p:nvGrpSpPr>
        <p:cNvPr id="1" name=""/>
        <p:cNvGrpSpPr/>
        <p:nvPr/>
      </p:nvGrpSpPr>
      <p:grpSpPr>
        <a:xfrm>
          <a:off x="0" y="0"/>
          <a:ext cx="0" cy="0"/>
          <a:chOff x="0" y="0"/>
          <a:chExt cx="0" cy="0"/>
        </a:xfrm>
      </p:grpSpPr>
      <p:sp>
        <p:nvSpPr>
          <p:cNvPr id="11" name="Rektangel med rundade hörn diagonalt 8"/>
          <p:cNvSpPr/>
          <p:nvPr userDrawn="1"/>
        </p:nvSpPr>
        <p:spPr>
          <a:xfrm>
            <a:off x="2894226" y="2263973"/>
            <a:ext cx="3341199" cy="2447724"/>
          </a:xfrm>
          <a:prstGeom prst="round2DiagRect">
            <a:avLst/>
          </a:prstGeom>
          <a:solidFill>
            <a:srgbClr val="BBBB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8" name="Platshållare för text 5"/>
          <p:cNvSpPr>
            <a:spLocks noGrp="1"/>
          </p:cNvSpPr>
          <p:nvPr>
            <p:ph type="body" sz="quarter" idx="12" hasCustomPrompt="1"/>
          </p:nvPr>
        </p:nvSpPr>
        <p:spPr>
          <a:xfrm>
            <a:off x="3040738" y="2907646"/>
            <a:ext cx="3106800" cy="655200"/>
          </a:xfrm>
          <a:prstGeom prst="rect">
            <a:avLst/>
          </a:prstGeom>
        </p:spPr>
        <p:txBody>
          <a:bodyPr/>
          <a:lstStyle>
            <a:lvl1pPr marL="0" indent="0" algn="ctr">
              <a:buNone/>
              <a:defRPr sz="4000" b="1" cap="all" baseline="0">
                <a:solidFill>
                  <a:schemeClr val="bg1"/>
                </a:solidFill>
                <a:latin typeface="BentonSans Bold" panose="02000503000000020004" pitchFamily="50" charset="0"/>
              </a:defRPr>
            </a:lvl1pPr>
          </a:lstStyle>
          <a:p>
            <a:pPr lvl="0"/>
            <a:r>
              <a:rPr lang="sv-SE" dirty="0"/>
              <a:t>INFO BOX</a:t>
            </a:r>
          </a:p>
        </p:txBody>
      </p:sp>
      <p:sp>
        <p:nvSpPr>
          <p:cNvPr id="9" name="Platshållare för text 5"/>
          <p:cNvSpPr>
            <a:spLocks noGrp="1"/>
          </p:cNvSpPr>
          <p:nvPr>
            <p:ph type="body" sz="quarter" idx="13" hasCustomPrompt="1"/>
          </p:nvPr>
        </p:nvSpPr>
        <p:spPr>
          <a:xfrm>
            <a:off x="3451138" y="3645646"/>
            <a:ext cx="2286000" cy="756000"/>
          </a:xfrm>
          <a:prstGeom prst="rect">
            <a:avLst/>
          </a:prstGeom>
        </p:spPr>
        <p:txBody>
          <a:bodyPr/>
          <a:lstStyle>
            <a:lvl1pPr marL="0" indent="0" algn="ctr">
              <a:spcBef>
                <a:spcPts val="0"/>
              </a:spcBef>
              <a:buNone/>
              <a:defRPr sz="2400" b="0" cap="none" baseline="0">
                <a:solidFill>
                  <a:schemeClr val="bg1"/>
                </a:solidFill>
                <a:latin typeface="BentonSans Regular" panose="02000503000000020004" pitchFamily="50" charset="0"/>
              </a:defRPr>
            </a:lvl1pPr>
          </a:lstStyle>
          <a:p>
            <a:pPr lvl="0"/>
            <a:r>
              <a:rPr lang="sv-SE" dirty="0"/>
              <a:t>For short texts</a:t>
            </a:r>
          </a:p>
        </p:txBody>
      </p:sp>
    </p:spTree>
    <p:extLst>
      <p:ext uri="{BB962C8B-B14F-4D97-AF65-F5344CB8AC3E}">
        <p14:creationId xmlns:p14="http://schemas.microsoft.com/office/powerpoint/2010/main" val="361542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itchFamily="34" charset="0"/>
              </a:defRPr>
            </a:lvl1pPr>
          </a:lstStyle>
          <a:p>
            <a:r>
              <a:rPr lang="sv-SE" dirty="0"/>
              <a:t>Klicka här för att ändra format</a:t>
            </a:r>
            <a:endParaRPr lang="en-US" dirty="0"/>
          </a:p>
        </p:txBody>
      </p:sp>
      <p:sp>
        <p:nvSpPr>
          <p:cNvPr id="3" name="Content Placeholder 2"/>
          <p:cNvSpPr>
            <a:spLocks noGrp="1"/>
          </p:cNvSpPr>
          <p:nvPr>
            <p:ph idx="1" hasCustomPrompt="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Slide Number Placeholder 5"/>
          <p:cNvSpPr>
            <a:spLocks noGrp="1"/>
          </p:cNvSpPr>
          <p:nvPr>
            <p:ph type="sldNum" sz="quarter" idx="12"/>
          </p:nvPr>
        </p:nvSpPr>
        <p:spPr>
          <a:xfrm>
            <a:off x="467544" y="6356350"/>
            <a:ext cx="2133600" cy="365125"/>
          </a:xfrm>
          <a:prstGeom prst="rect">
            <a:avLst/>
          </a:prstGeom>
        </p:spPr>
        <p:txBody>
          <a:bodyPr/>
          <a:lstStyle/>
          <a:p>
            <a:fld id="{3AF07CEF-3142-4718-BD79-7A681BC49A66}" type="slidenum">
              <a:rPr lang="en-US" smtClean="0"/>
              <a:pPr/>
              <a:t>‹#›</a:t>
            </a:fld>
            <a:endParaRPr lang="en-US"/>
          </a:p>
        </p:txBody>
      </p:sp>
    </p:spTree>
    <p:extLst>
      <p:ext uri="{BB962C8B-B14F-4D97-AF65-F5344CB8AC3E}">
        <p14:creationId xmlns:p14="http://schemas.microsoft.com/office/powerpoint/2010/main" val="3961130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8803468-12E1-4FEC-AE9B-E7D92D3EE4E8}" type="datetimeFigureOut">
              <a:rPr lang="en-US" smtClean="0"/>
              <a:pPr/>
              <a:t>9/24/2019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AF07CEF-3142-4718-BD79-7A681BC49A66}" type="slidenum">
              <a:rPr lang="en-US" smtClean="0"/>
              <a:pPr/>
              <a:t>‹#›</a:t>
            </a:fld>
            <a:endParaRPr lang="en-US"/>
          </a:p>
        </p:txBody>
      </p:sp>
    </p:spTree>
    <p:extLst>
      <p:ext uri="{BB962C8B-B14F-4D97-AF65-F5344CB8AC3E}">
        <p14:creationId xmlns:p14="http://schemas.microsoft.com/office/powerpoint/2010/main" val="2600710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8803468-12E1-4FEC-AE9B-E7D92D3EE4E8}" type="datetimeFigureOut">
              <a:rPr lang="en-US" smtClean="0"/>
              <a:pPr/>
              <a:t>9/24/2019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AF07CEF-3142-4718-BD79-7A681BC49A66}" type="slidenum">
              <a:rPr lang="en-US" smtClean="0"/>
              <a:pPr/>
              <a:t>‹#›</a:t>
            </a:fld>
            <a:endParaRPr lang="en-US"/>
          </a:p>
        </p:txBody>
      </p:sp>
    </p:spTree>
    <p:extLst>
      <p:ext uri="{BB962C8B-B14F-4D97-AF65-F5344CB8AC3E}">
        <p14:creationId xmlns:p14="http://schemas.microsoft.com/office/powerpoint/2010/main" val="1768640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6112FB-B2C1-4EB9-9345-FB55CA59B419}" type="datetimeFigureOut">
              <a:rPr lang="en-US">
                <a:solidFill>
                  <a:prstClr val="black">
                    <a:tint val="75000"/>
                  </a:prstClr>
                </a:solidFill>
              </a:rPr>
              <a:pPr>
                <a:defRPr/>
              </a:pPr>
              <a:t>9/24/2019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2446991-3F4F-447A-A2A5-360F198FC213}" type="slidenum">
              <a:rPr lang="en-US" altLang="sv-SE"/>
              <a:pPr/>
              <a:t>‹#›</a:t>
            </a:fld>
            <a:endParaRPr lang="en-US" altLang="sv-SE"/>
          </a:p>
        </p:txBody>
      </p:sp>
    </p:spTree>
    <p:extLst>
      <p:ext uri="{BB962C8B-B14F-4D97-AF65-F5344CB8AC3E}">
        <p14:creationId xmlns:p14="http://schemas.microsoft.com/office/powerpoint/2010/main" val="2048016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slide">
    <p:spTree>
      <p:nvGrpSpPr>
        <p:cNvPr id="1" name=""/>
        <p:cNvGrpSpPr/>
        <p:nvPr/>
      </p:nvGrpSpPr>
      <p:grpSpPr>
        <a:xfrm>
          <a:off x="0" y="0"/>
          <a:ext cx="0" cy="0"/>
          <a:chOff x="0" y="0"/>
          <a:chExt cx="0" cy="0"/>
        </a:xfrm>
      </p:grpSpPr>
      <p:sp>
        <p:nvSpPr>
          <p:cNvPr id="4" name="Rektangel 3"/>
          <p:cNvSpPr/>
          <p:nvPr userDrawn="1"/>
        </p:nvSpPr>
        <p:spPr>
          <a:xfrm>
            <a:off x="422031" y="298938"/>
            <a:ext cx="8255977" cy="369277"/>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p:cNvSpPr/>
          <p:nvPr userDrawn="1"/>
        </p:nvSpPr>
        <p:spPr>
          <a:xfrm>
            <a:off x="437661" y="6139002"/>
            <a:ext cx="8581648" cy="6026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2" title="pic_logoA_white"/>
          <p:cNvPicPr>
            <a:picLocks noChangeAspect="1"/>
          </p:cNvPicPr>
          <p:nvPr userDrawn="1"/>
        </p:nvPicPr>
        <p:blipFill>
          <a:blip r:embed="rId2"/>
          <a:stretch>
            <a:fillRect/>
          </a:stretch>
        </p:blipFill>
        <p:spPr>
          <a:xfrm>
            <a:off x="2514600" y="3426262"/>
            <a:ext cx="4102100" cy="1823324"/>
          </a:xfrm>
          <a:prstGeom prst="rect">
            <a:avLst/>
          </a:prstGeom>
        </p:spPr>
      </p:pic>
      <p:pic>
        <p:nvPicPr>
          <p:cNvPr id="7" name="Picture 6"/>
          <p:cNvPicPr>
            <a:picLocks noChangeAspect="1"/>
          </p:cNvPicPr>
          <p:nvPr userDrawn="1"/>
        </p:nvPicPr>
        <p:blipFill>
          <a:blip r:embed="rId3"/>
          <a:stretch>
            <a:fillRect/>
          </a:stretch>
        </p:blipFill>
        <p:spPr>
          <a:xfrm>
            <a:off x="1445273" y="1541004"/>
            <a:ext cx="6253454" cy="995841"/>
          </a:xfrm>
          <a:prstGeom prst="rect">
            <a:avLst/>
          </a:prstGeom>
        </p:spPr>
      </p:pic>
    </p:spTree>
    <p:extLst>
      <p:ext uri="{BB962C8B-B14F-4D97-AF65-F5344CB8AC3E}">
        <p14:creationId xmlns:p14="http://schemas.microsoft.com/office/powerpoint/2010/main" val="673048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5" name="Rubrik 4"/>
          <p:cNvSpPr>
            <a:spLocks noGrp="1"/>
          </p:cNvSpPr>
          <p:nvPr>
            <p:ph type="title" hasCustomPrompt="1"/>
          </p:nvPr>
        </p:nvSpPr>
        <p:spPr>
          <a:xfrm>
            <a:off x="429330" y="1656000"/>
            <a:ext cx="8874000" cy="2277645"/>
          </a:xfrm>
          <a:prstGeom prst="rect">
            <a:avLst/>
          </a:prstGeom>
        </p:spPr>
        <p:txBody>
          <a:bodyPr/>
          <a:lstStyle>
            <a:lvl1pPr>
              <a:defRPr lang="sv-SE" sz="7000" b="1" kern="1200" baseline="0" dirty="0" smtClean="0">
                <a:solidFill>
                  <a:schemeClr val="bg1"/>
                </a:solidFill>
                <a:latin typeface="BentonSans Bold"/>
                <a:ea typeface="+mn-ea"/>
                <a:cs typeface="BentonSans Bold"/>
              </a:defRPr>
            </a:lvl1pPr>
          </a:lstStyle>
          <a:p>
            <a:r>
              <a:rPr lang="sv-SE" dirty="0"/>
              <a:t>INSERT </a:t>
            </a:r>
            <a:br>
              <a:rPr lang="sv-SE" dirty="0"/>
            </a:br>
            <a:r>
              <a:rPr lang="sv-SE" dirty="0"/>
              <a:t>HEADING</a:t>
            </a:r>
          </a:p>
        </p:txBody>
      </p:sp>
      <p:sp>
        <p:nvSpPr>
          <p:cNvPr id="11" name="Platshållare för text 10"/>
          <p:cNvSpPr>
            <a:spLocks noGrp="1"/>
          </p:cNvSpPr>
          <p:nvPr>
            <p:ph type="body" sz="quarter" idx="11" hasCustomPrompt="1"/>
          </p:nvPr>
        </p:nvSpPr>
        <p:spPr>
          <a:xfrm>
            <a:off x="429330" y="4716000"/>
            <a:ext cx="3717925" cy="422275"/>
          </a:xfrm>
          <a:prstGeom prst="rect">
            <a:avLst/>
          </a:prstGeom>
        </p:spPr>
        <p:txBody>
          <a:bodyPr/>
          <a:lstStyle>
            <a:lvl1pPr marL="0" indent="0">
              <a:buNone/>
              <a:defRPr lang="sv-SE" sz="2000" kern="1200" dirty="0">
                <a:solidFill>
                  <a:schemeClr val="bg1"/>
                </a:solidFill>
                <a:latin typeface="ScalaOT"/>
                <a:ea typeface="+mn-ea"/>
                <a:cs typeface="ScalaOT"/>
              </a:defRPr>
            </a:lvl1pPr>
          </a:lstStyle>
          <a:p>
            <a:pPr lvl="0"/>
            <a:r>
              <a:rPr lang="sv-SE" dirty="0" err="1"/>
              <a:t>Insert</a:t>
            </a:r>
            <a:r>
              <a:rPr lang="sv-SE" dirty="0"/>
              <a:t> date</a:t>
            </a:r>
          </a:p>
        </p:txBody>
      </p:sp>
      <p:sp>
        <p:nvSpPr>
          <p:cNvPr id="3" name="Platshållare för text 2"/>
          <p:cNvSpPr>
            <a:spLocks noGrp="1"/>
          </p:cNvSpPr>
          <p:nvPr>
            <p:ph type="body" sz="quarter" idx="12" hasCustomPrompt="1"/>
          </p:nvPr>
        </p:nvSpPr>
        <p:spPr>
          <a:xfrm>
            <a:off x="428400" y="3942000"/>
            <a:ext cx="5760000" cy="673132"/>
          </a:xfrm>
          <a:prstGeom prst="rect">
            <a:avLst/>
          </a:prstGeom>
        </p:spPr>
        <p:txBody>
          <a:bodyPr/>
          <a:lstStyle>
            <a:lvl1pPr marL="0" indent="0">
              <a:buNone/>
              <a:defRPr lang="sv-SE" sz="3000" kern="1200" baseline="0" dirty="0" smtClean="0">
                <a:solidFill>
                  <a:schemeClr val="bg1"/>
                </a:solidFill>
                <a:latin typeface="BentonSans Regular" panose="02000503000000020004" pitchFamily="50" charset="0"/>
                <a:ea typeface="+mn-ea"/>
                <a:cs typeface="BentonSans Regular" panose="02000503000000020004" pitchFamily="50" charset="0"/>
              </a:defRPr>
            </a:lvl1pPr>
          </a:lstStyle>
          <a:p>
            <a:pPr lvl="0"/>
            <a:r>
              <a:rPr lang="sv-SE" dirty="0" err="1"/>
              <a:t>Insert</a:t>
            </a:r>
            <a:r>
              <a:rPr lang="sv-SE" dirty="0"/>
              <a:t> </a:t>
            </a:r>
            <a:r>
              <a:rPr lang="sv-SE" dirty="0" err="1"/>
              <a:t>Subtitle</a:t>
            </a:r>
            <a:endParaRPr lang="sv-SE" dirty="0"/>
          </a:p>
        </p:txBody>
      </p:sp>
    </p:spTree>
    <p:extLst>
      <p:ext uri="{BB962C8B-B14F-4D97-AF65-F5344CB8AC3E}">
        <p14:creationId xmlns:p14="http://schemas.microsoft.com/office/powerpoint/2010/main" val="3841258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Rubrik 5"/>
          <p:cNvSpPr>
            <a:spLocks noGrp="1"/>
          </p:cNvSpPr>
          <p:nvPr>
            <p:ph type="title" hasCustomPrompt="1"/>
          </p:nvPr>
        </p:nvSpPr>
        <p:spPr>
          <a:xfrm>
            <a:off x="428400" y="1180800"/>
            <a:ext cx="6609600" cy="756000"/>
          </a:xfrm>
          <a:prstGeom prst="rect">
            <a:avLst/>
          </a:prstGeom>
        </p:spPr>
        <p:txBody>
          <a:bodyPr/>
          <a:lstStyle>
            <a:lvl1pPr>
              <a:defRPr sz="3500" b="1" cap="none" baseline="0">
                <a:solidFill>
                  <a:schemeClr val="bg1"/>
                </a:solidFill>
                <a:latin typeface="BentonSans Medium" panose="02000603000000020004" pitchFamily="50" charset="0"/>
              </a:defRPr>
            </a:lvl1pPr>
          </a:lstStyle>
          <a:p>
            <a:r>
              <a:rPr lang="sv-SE" dirty="0"/>
              <a:t>INSERT HEADLINE</a:t>
            </a:r>
          </a:p>
        </p:txBody>
      </p:sp>
      <p:sp>
        <p:nvSpPr>
          <p:cNvPr id="5" name="Platshållare för text 7"/>
          <p:cNvSpPr>
            <a:spLocks noGrp="1"/>
          </p:cNvSpPr>
          <p:nvPr>
            <p:ph type="body" sz="quarter" idx="11" hasCustomPrompt="1"/>
          </p:nvPr>
        </p:nvSpPr>
        <p:spPr>
          <a:xfrm>
            <a:off x="428400" y="2300400"/>
            <a:ext cx="6569075" cy="3268662"/>
          </a:xfrm>
          <a:prstGeom prst="rect">
            <a:avLst/>
          </a:prstGeom>
        </p:spPr>
        <p:txBody>
          <a:bodyPr/>
          <a:lstStyle>
            <a:lvl1pPr marL="342000" indent="-342000">
              <a:defRPr sz="2000" baseline="0">
                <a:solidFill>
                  <a:schemeClr val="bg1"/>
                </a:solidFill>
                <a:latin typeface="BentonSans Regular" panose="02000503000000020004" pitchFamily="50" charset="0"/>
              </a:defRPr>
            </a:lvl1pPr>
            <a:lvl2pPr marL="685800" indent="-228600">
              <a:buFont typeface="BentonSans Regular" panose="02000503000000020004" pitchFamily="50" charset="0"/>
              <a:buChar char="–"/>
              <a:defRPr sz="1800" baseline="0">
                <a:solidFill>
                  <a:schemeClr val="bg1"/>
                </a:solidFill>
              </a:defRPr>
            </a:lvl2pPr>
          </a:lstStyle>
          <a:p>
            <a:pPr lvl="0"/>
            <a:r>
              <a:rPr lang="sv-SE" sz="2000" dirty="0" err="1">
                <a:latin typeface="BentonSans Regular" panose="02000503000000020004" pitchFamily="50" charset="0"/>
              </a:rPr>
              <a:t>Insert</a:t>
            </a:r>
            <a:r>
              <a:rPr lang="sv-SE" sz="2000" dirty="0">
                <a:latin typeface="BentonSans Regular" panose="02000503000000020004" pitchFamily="50" charset="0"/>
              </a:rPr>
              <a:t> text</a:t>
            </a:r>
          </a:p>
          <a:p>
            <a:pPr lvl="1"/>
            <a:r>
              <a:rPr lang="sv-SE" dirty="0">
                <a:latin typeface="BentonSans Regular" panose="02000503000000020004" pitchFamily="50" charset="0"/>
              </a:rPr>
              <a:t>Subtext</a:t>
            </a:r>
            <a:endParaRPr lang="sv-SE" dirty="0"/>
          </a:p>
        </p:txBody>
      </p:sp>
    </p:spTree>
    <p:extLst>
      <p:ext uri="{BB962C8B-B14F-4D97-AF65-F5344CB8AC3E}">
        <p14:creationId xmlns:p14="http://schemas.microsoft.com/office/powerpoint/2010/main" val="356494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428400" y="1180800"/>
            <a:ext cx="6609600" cy="756000"/>
          </a:xfrm>
          <a:prstGeom prst="rect">
            <a:avLst/>
          </a:prstGeom>
        </p:spPr>
        <p:txBody>
          <a:bodyPr/>
          <a:lstStyle>
            <a:lvl1pPr>
              <a:defRPr sz="3500" b="1" cap="none" baseline="0">
                <a:solidFill>
                  <a:srgbClr val="787878"/>
                </a:solidFill>
                <a:latin typeface="BentonSans Medium" panose="02000603000000020004" pitchFamily="50" charset="0"/>
              </a:defRPr>
            </a:lvl1pPr>
          </a:lstStyle>
          <a:p>
            <a:r>
              <a:rPr lang="sv-SE" dirty="0"/>
              <a:t>INSERT HEADLINE</a:t>
            </a:r>
          </a:p>
        </p:txBody>
      </p:sp>
      <p:sp>
        <p:nvSpPr>
          <p:cNvPr id="8" name="Platshållare för text 7"/>
          <p:cNvSpPr>
            <a:spLocks noGrp="1"/>
          </p:cNvSpPr>
          <p:nvPr>
            <p:ph type="body" sz="quarter" idx="11" hasCustomPrompt="1"/>
          </p:nvPr>
        </p:nvSpPr>
        <p:spPr>
          <a:xfrm>
            <a:off x="428400" y="2300400"/>
            <a:ext cx="6569075" cy="3268662"/>
          </a:xfrm>
          <a:prstGeom prst="rect">
            <a:avLst/>
          </a:prstGeom>
        </p:spPr>
        <p:txBody>
          <a:bodyPr/>
          <a:lstStyle>
            <a:lvl1pPr marL="342000" indent="-342000">
              <a:defRPr sz="2000" baseline="0">
                <a:solidFill>
                  <a:srgbClr val="787878"/>
                </a:solidFill>
                <a:latin typeface="BentonSans Regular" panose="02000503000000020004" pitchFamily="50" charset="0"/>
              </a:defRPr>
            </a:lvl1pPr>
            <a:lvl2pPr marL="685800" indent="-228600">
              <a:buFont typeface="BentonSans Regular" panose="02000503000000020004" pitchFamily="50" charset="0"/>
              <a:buChar char="–"/>
              <a:defRPr sz="1800" baseline="0">
                <a:solidFill>
                  <a:srgbClr val="787878"/>
                </a:solidFill>
              </a:defRPr>
            </a:lvl2pPr>
          </a:lstStyle>
          <a:p>
            <a:pPr lvl="0"/>
            <a:r>
              <a:rPr lang="sv-SE" sz="2000" dirty="0" err="1">
                <a:latin typeface="BentonSans Regular" panose="02000503000000020004" pitchFamily="50" charset="0"/>
              </a:rPr>
              <a:t>Insert</a:t>
            </a:r>
            <a:r>
              <a:rPr lang="sv-SE" sz="2000" dirty="0">
                <a:latin typeface="BentonSans Regular" panose="02000503000000020004" pitchFamily="50" charset="0"/>
              </a:rPr>
              <a:t> text</a:t>
            </a:r>
          </a:p>
          <a:p>
            <a:pPr lvl="1"/>
            <a:r>
              <a:rPr lang="sv-SE" dirty="0">
                <a:latin typeface="BentonSans Regular" panose="02000503000000020004" pitchFamily="50" charset="0"/>
              </a:rPr>
              <a:t>Subtext</a:t>
            </a:r>
            <a:endParaRPr lang="sv-SE" dirty="0"/>
          </a:p>
        </p:txBody>
      </p:sp>
    </p:spTree>
    <p:extLst>
      <p:ext uri="{BB962C8B-B14F-4D97-AF65-F5344CB8AC3E}">
        <p14:creationId xmlns:p14="http://schemas.microsoft.com/office/powerpoint/2010/main" val="2874717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header">
    <p:spTree>
      <p:nvGrpSpPr>
        <p:cNvPr id="1" name=""/>
        <p:cNvGrpSpPr/>
        <p:nvPr/>
      </p:nvGrpSpPr>
      <p:grpSpPr>
        <a:xfrm>
          <a:off x="0" y="0"/>
          <a:ext cx="0" cy="0"/>
          <a:chOff x="0" y="0"/>
          <a:chExt cx="0" cy="0"/>
        </a:xfrm>
      </p:grpSpPr>
      <p:sp>
        <p:nvSpPr>
          <p:cNvPr id="5" name="Platshållare för bild 2"/>
          <p:cNvSpPr>
            <a:spLocks noGrp="1"/>
          </p:cNvSpPr>
          <p:nvPr>
            <p:ph type="pic" sz="quarter" idx="12" hasCustomPrompt="1"/>
          </p:nvPr>
        </p:nvSpPr>
        <p:spPr>
          <a:xfrm>
            <a:off x="522000" y="1080000"/>
            <a:ext cx="8103600" cy="5054400"/>
          </a:xfrm>
          <a:prstGeom prst="rect">
            <a:avLst/>
          </a:prstGeom>
        </p:spPr>
        <p:txBody>
          <a:bodyPr/>
          <a:lstStyle>
            <a:lvl1pPr marL="0" indent="0">
              <a:buNone/>
              <a:defRPr lang="sv-SE" sz="2000" kern="1200" baseline="0" dirty="0">
                <a:solidFill>
                  <a:schemeClr val="bg1"/>
                </a:solidFill>
                <a:latin typeface="BentonSans Regular" panose="02000503000000020004" pitchFamily="50" charset="0"/>
                <a:ea typeface="+mn-ea"/>
                <a:cs typeface="+mn-cs"/>
              </a:defRPr>
            </a:lvl1pPr>
          </a:lstStyle>
          <a:p>
            <a:r>
              <a:rPr lang="sv-SE" dirty="0" err="1"/>
              <a:t>Insert</a:t>
            </a:r>
            <a:r>
              <a:rPr lang="sv-SE" dirty="0"/>
              <a:t> image</a:t>
            </a:r>
          </a:p>
        </p:txBody>
      </p:sp>
    </p:spTree>
    <p:extLst>
      <p:ext uri="{BB962C8B-B14F-4D97-AF65-F5344CB8AC3E}">
        <p14:creationId xmlns:p14="http://schemas.microsoft.com/office/powerpoint/2010/main" val="3894473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image with text">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5140800" y="1695600"/>
            <a:ext cx="3106800" cy="648000"/>
          </a:xfrm>
          <a:prstGeom prst="rect">
            <a:avLst/>
          </a:prstGeom>
        </p:spPr>
        <p:txBody>
          <a:bodyPr/>
          <a:lstStyle>
            <a:lvl1pPr>
              <a:defRPr sz="3500" b="1" cap="none" baseline="0">
                <a:solidFill>
                  <a:schemeClr val="bg1"/>
                </a:solidFill>
                <a:latin typeface="BentonSans Bold" panose="02000503000000020004" pitchFamily="50" charset="0"/>
              </a:defRPr>
            </a:lvl1pPr>
          </a:lstStyle>
          <a:p>
            <a:r>
              <a:rPr lang="sv-SE" dirty="0"/>
              <a:t>HEADLINE</a:t>
            </a:r>
          </a:p>
        </p:txBody>
      </p:sp>
      <p:sp>
        <p:nvSpPr>
          <p:cNvPr id="8" name="Platshållare för text 7"/>
          <p:cNvSpPr>
            <a:spLocks noGrp="1"/>
          </p:cNvSpPr>
          <p:nvPr>
            <p:ph type="body" sz="quarter" idx="11" hasCustomPrompt="1"/>
          </p:nvPr>
        </p:nvSpPr>
        <p:spPr>
          <a:xfrm>
            <a:off x="5140800" y="2631600"/>
            <a:ext cx="3106800" cy="3268662"/>
          </a:xfrm>
          <a:prstGeom prst="rect">
            <a:avLst/>
          </a:prstGeom>
        </p:spPr>
        <p:txBody>
          <a:bodyPr/>
          <a:lstStyle>
            <a:lvl1pPr marL="0" indent="0">
              <a:buNone/>
              <a:defRPr sz="2000" baseline="0">
                <a:solidFill>
                  <a:schemeClr val="bg1"/>
                </a:solidFill>
                <a:latin typeface="BentonSans Regular" panose="02000503000000020004" pitchFamily="50" charset="0"/>
              </a:defRPr>
            </a:lvl1pPr>
          </a:lstStyle>
          <a:p>
            <a:pPr lvl="0"/>
            <a:r>
              <a:rPr lang="sv-SE" sz="2000" dirty="0" err="1">
                <a:latin typeface="BentonSans Regular" panose="02000503000000020004" pitchFamily="50" charset="0"/>
              </a:rPr>
              <a:t>Insert</a:t>
            </a:r>
            <a:r>
              <a:rPr lang="sv-SE" sz="2000" dirty="0">
                <a:latin typeface="BentonSans Regular" panose="02000503000000020004" pitchFamily="50" charset="0"/>
              </a:rPr>
              <a:t> text</a:t>
            </a:r>
            <a:endParaRPr lang="sv-SE" dirty="0"/>
          </a:p>
        </p:txBody>
      </p:sp>
      <p:sp>
        <p:nvSpPr>
          <p:cNvPr id="3" name="Platshållare för bild 2"/>
          <p:cNvSpPr>
            <a:spLocks noGrp="1"/>
          </p:cNvSpPr>
          <p:nvPr>
            <p:ph type="pic" sz="quarter" idx="12" hasCustomPrompt="1"/>
          </p:nvPr>
        </p:nvSpPr>
        <p:spPr>
          <a:xfrm>
            <a:off x="522000" y="1206000"/>
            <a:ext cx="4050000" cy="4431600"/>
          </a:xfrm>
          <a:prstGeom prst="rect">
            <a:avLst/>
          </a:prstGeom>
        </p:spPr>
        <p:txBody>
          <a:bodyPr/>
          <a:lstStyle>
            <a:lvl1pPr marL="0" indent="0">
              <a:buNone/>
              <a:defRPr lang="sv-SE" sz="2000" kern="1200" baseline="0" dirty="0">
                <a:solidFill>
                  <a:schemeClr val="bg1"/>
                </a:solidFill>
                <a:latin typeface="BentonSans Regular" panose="02000503000000020004" pitchFamily="50" charset="0"/>
                <a:ea typeface="+mn-ea"/>
                <a:cs typeface="+mn-cs"/>
              </a:defRPr>
            </a:lvl1pPr>
          </a:lstStyle>
          <a:p>
            <a:r>
              <a:rPr lang="sv-SE" dirty="0" err="1"/>
              <a:t>Insert</a:t>
            </a:r>
            <a:r>
              <a:rPr lang="sv-SE" dirty="0"/>
              <a:t> image</a:t>
            </a:r>
          </a:p>
        </p:txBody>
      </p:sp>
    </p:spTree>
    <p:extLst>
      <p:ext uri="{BB962C8B-B14F-4D97-AF65-F5344CB8AC3E}">
        <p14:creationId xmlns:p14="http://schemas.microsoft.com/office/powerpoint/2010/main" val="2894956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images with text">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5140800" y="1695600"/>
            <a:ext cx="3106800" cy="648000"/>
          </a:xfrm>
          <a:prstGeom prst="rect">
            <a:avLst/>
          </a:prstGeom>
        </p:spPr>
        <p:txBody>
          <a:bodyPr/>
          <a:lstStyle>
            <a:lvl1pPr>
              <a:defRPr sz="3500" b="1" cap="none" baseline="0">
                <a:solidFill>
                  <a:schemeClr val="bg1"/>
                </a:solidFill>
                <a:latin typeface="BentonSans Bold" panose="02000503000000020004" pitchFamily="50" charset="0"/>
              </a:defRPr>
            </a:lvl1pPr>
          </a:lstStyle>
          <a:p>
            <a:r>
              <a:rPr lang="sv-SE" dirty="0"/>
              <a:t>HEADLINE</a:t>
            </a:r>
          </a:p>
        </p:txBody>
      </p:sp>
      <p:sp>
        <p:nvSpPr>
          <p:cNvPr id="8" name="Platshållare för text 7"/>
          <p:cNvSpPr>
            <a:spLocks noGrp="1"/>
          </p:cNvSpPr>
          <p:nvPr>
            <p:ph type="body" sz="quarter" idx="11" hasCustomPrompt="1"/>
          </p:nvPr>
        </p:nvSpPr>
        <p:spPr>
          <a:xfrm>
            <a:off x="5140800" y="2631600"/>
            <a:ext cx="3106800" cy="3268662"/>
          </a:xfrm>
          <a:prstGeom prst="rect">
            <a:avLst/>
          </a:prstGeom>
        </p:spPr>
        <p:txBody>
          <a:bodyPr/>
          <a:lstStyle>
            <a:lvl1pPr marL="0" indent="0">
              <a:buNone/>
              <a:defRPr sz="2000" baseline="0">
                <a:solidFill>
                  <a:schemeClr val="bg1"/>
                </a:solidFill>
                <a:latin typeface="BentonSans Regular" panose="02000503000000020004" pitchFamily="50" charset="0"/>
              </a:defRPr>
            </a:lvl1pPr>
          </a:lstStyle>
          <a:p>
            <a:pPr lvl="0"/>
            <a:r>
              <a:rPr lang="sv-SE" sz="2000" dirty="0" err="1">
                <a:latin typeface="BentonSans Regular" panose="02000503000000020004" pitchFamily="50" charset="0"/>
              </a:rPr>
              <a:t>Insert</a:t>
            </a:r>
            <a:r>
              <a:rPr lang="sv-SE" sz="2000" dirty="0">
                <a:latin typeface="BentonSans Regular" panose="02000503000000020004" pitchFamily="50" charset="0"/>
              </a:rPr>
              <a:t> text</a:t>
            </a:r>
            <a:endParaRPr lang="sv-SE" dirty="0"/>
          </a:p>
        </p:txBody>
      </p:sp>
      <p:sp>
        <p:nvSpPr>
          <p:cNvPr id="3" name="Platshållare för bild 2"/>
          <p:cNvSpPr>
            <a:spLocks noGrp="1"/>
          </p:cNvSpPr>
          <p:nvPr>
            <p:ph type="pic" sz="quarter" idx="12" hasCustomPrompt="1"/>
          </p:nvPr>
        </p:nvSpPr>
        <p:spPr>
          <a:xfrm>
            <a:off x="522000" y="1206000"/>
            <a:ext cx="4050000" cy="2127600"/>
          </a:xfrm>
          <a:prstGeom prst="rect">
            <a:avLst/>
          </a:prstGeom>
        </p:spPr>
        <p:txBody>
          <a:bodyPr/>
          <a:lstStyle>
            <a:lvl1pPr marL="0" indent="0">
              <a:buNone/>
              <a:defRPr lang="sv-SE" sz="2000" kern="1200" baseline="0" dirty="0">
                <a:solidFill>
                  <a:schemeClr val="bg1"/>
                </a:solidFill>
                <a:latin typeface="BentonSans Regular" panose="02000503000000020004" pitchFamily="50" charset="0"/>
                <a:ea typeface="+mn-ea"/>
                <a:cs typeface="+mn-cs"/>
              </a:defRPr>
            </a:lvl1pPr>
          </a:lstStyle>
          <a:p>
            <a:r>
              <a:rPr lang="sv-SE" dirty="0" err="1"/>
              <a:t>Insert</a:t>
            </a:r>
            <a:r>
              <a:rPr lang="sv-SE" dirty="0"/>
              <a:t> image</a:t>
            </a:r>
          </a:p>
        </p:txBody>
      </p:sp>
      <p:sp>
        <p:nvSpPr>
          <p:cNvPr id="7" name="Platshållare för bild 2"/>
          <p:cNvSpPr>
            <a:spLocks noGrp="1"/>
          </p:cNvSpPr>
          <p:nvPr>
            <p:ph type="pic" sz="quarter" idx="13" hasCustomPrompt="1"/>
          </p:nvPr>
        </p:nvSpPr>
        <p:spPr>
          <a:xfrm>
            <a:off x="522000" y="3510000"/>
            <a:ext cx="4050000" cy="2127600"/>
          </a:xfrm>
          <a:prstGeom prst="rect">
            <a:avLst/>
          </a:prstGeom>
        </p:spPr>
        <p:txBody>
          <a:bodyPr/>
          <a:lstStyle>
            <a:lvl1pPr marL="0" indent="0">
              <a:buNone/>
              <a:defRPr lang="sv-SE" sz="2000" kern="1200" baseline="0" dirty="0">
                <a:solidFill>
                  <a:schemeClr val="bg1"/>
                </a:solidFill>
                <a:latin typeface="BentonSans Regular" panose="02000503000000020004" pitchFamily="50" charset="0"/>
                <a:ea typeface="+mn-ea"/>
                <a:cs typeface="+mn-cs"/>
              </a:defRPr>
            </a:lvl1pPr>
          </a:lstStyle>
          <a:p>
            <a:r>
              <a:rPr lang="sv-SE" dirty="0" err="1"/>
              <a:t>Insert</a:t>
            </a:r>
            <a:r>
              <a:rPr lang="sv-SE" dirty="0"/>
              <a:t> image</a:t>
            </a:r>
          </a:p>
        </p:txBody>
      </p:sp>
    </p:spTree>
    <p:extLst>
      <p:ext uri="{BB962C8B-B14F-4D97-AF65-F5344CB8AC3E}">
        <p14:creationId xmlns:p14="http://schemas.microsoft.com/office/powerpoint/2010/main" val="2135756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boxes">
    <p:spTree>
      <p:nvGrpSpPr>
        <p:cNvPr id="1" name=""/>
        <p:cNvGrpSpPr/>
        <p:nvPr/>
      </p:nvGrpSpPr>
      <p:grpSpPr>
        <a:xfrm>
          <a:off x="0" y="0"/>
          <a:ext cx="0" cy="0"/>
          <a:chOff x="0" y="0"/>
          <a:chExt cx="0" cy="0"/>
        </a:xfrm>
      </p:grpSpPr>
      <p:sp>
        <p:nvSpPr>
          <p:cNvPr id="3" name="Tår 37"/>
          <p:cNvSpPr/>
          <p:nvPr userDrawn="1"/>
        </p:nvSpPr>
        <p:spPr>
          <a:xfrm>
            <a:off x="4644075" y="1690972"/>
            <a:ext cx="3481252" cy="3481252"/>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4" name="Tår 3"/>
          <p:cNvSpPr/>
          <p:nvPr userDrawn="1"/>
        </p:nvSpPr>
        <p:spPr>
          <a:xfrm>
            <a:off x="777464" y="1717642"/>
            <a:ext cx="3481252" cy="3481252"/>
          </a:xfrm>
          <a:prstGeom prst="teardrop">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Platshållare för text 5"/>
          <p:cNvSpPr>
            <a:spLocks noGrp="1"/>
          </p:cNvSpPr>
          <p:nvPr>
            <p:ph type="body" sz="quarter" idx="10" hasCustomPrompt="1"/>
          </p:nvPr>
        </p:nvSpPr>
        <p:spPr>
          <a:xfrm>
            <a:off x="964800" y="2905200"/>
            <a:ext cx="3106800" cy="655200"/>
          </a:xfrm>
          <a:prstGeom prst="rect">
            <a:avLst/>
          </a:prstGeom>
        </p:spPr>
        <p:txBody>
          <a:bodyPr/>
          <a:lstStyle>
            <a:lvl1pPr marL="0" indent="0" algn="ctr">
              <a:buNone/>
              <a:defRPr sz="4000" b="1" cap="all" baseline="0">
                <a:solidFill>
                  <a:schemeClr val="bg1"/>
                </a:solidFill>
                <a:latin typeface="BentonSans Bold" panose="02000503000000020004" pitchFamily="50" charset="0"/>
              </a:defRPr>
            </a:lvl1pPr>
          </a:lstStyle>
          <a:p>
            <a:pPr lvl="0"/>
            <a:r>
              <a:rPr lang="sv-SE" dirty="0"/>
              <a:t>INFO BOX</a:t>
            </a:r>
          </a:p>
        </p:txBody>
      </p:sp>
      <p:sp>
        <p:nvSpPr>
          <p:cNvPr id="7" name="Platshållare för text 5"/>
          <p:cNvSpPr>
            <a:spLocks noGrp="1"/>
          </p:cNvSpPr>
          <p:nvPr>
            <p:ph type="body" sz="quarter" idx="11" hasCustomPrompt="1"/>
          </p:nvPr>
        </p:nvSpPr>
        <p:spPr>
          <a:xfrm>
            <a:off x="1375200" y="3643200"/>
            <a:ext cx="2286000" cy="756000"/>
          </a:xfrm>
          <a:prstGeom prst="rect">
            <a:avLst/>
          </a:prstGeom>
        </p:spPr>
        <p:txBody>
          <a:bodyPr/>
          <a:lstStyle>
            <a:lvl1pPr marL="0" indent="0" algn="ctr">
              <a:spcBef>
                <a:spcPts val="0"/>
              </a:spcBef>
              <a:buNone/>
              <a:defRPr sz="2400" b="0" cap="none" baseline="0">
                <a:solidFill>
                  <a:schemeClr val="bg1"/>
                </a:solidFill>
                <a:latin typeface="BentonSans Regular" panose="02000503000000020004" pitchFamily="50" charset="0"/>
              </a:defRPr>
            </a:lvl1pPr>
          </a:lstStyle>
          <a:p>
            <a:pPr lvl="0"/>
            <a:r>
              <a:rPr lang="sv-SE" dirty="0"/>
              <a:t>For short texts</a:t>
            </a:r>
          </a:p>
        </p:txBody>
      </p:sp>
      <p:sp>
        <p:nvSpPr>
          <p:cNvPr id="8" name="Platshållare för text 5"/>
          <p:cNvSpPr>
            <a:spLocks noGrp="1"/>
          </p:cNvSpPr>
          <p:nvPr>
            <p:ph type="body" sz="quarter" idx="12" hasCustomPrompt="1"/>
          </p:nvPr>
        </p:nvSpPr>
        <p:spPr>
          <a:xfrm>
            <a:off x="4863600" y="2907646"/>
            <a:ext cx="3106800" cy="655200"/>
          </a:xfrm>
          <a:prstGeom prst="rect">
            <a:avLst/>
          </a:prstGeom>
        </p:spPr>
        <p:txBody>
          <a:bodyPr/>
          <a:lstStyle>
            <a:lvl1pPr marL="0" indent="0" algn="ctr">
              <a:buNone/>
              <a:defRPr sz="4000" b="1" cap="all" baseline="0">
                <a:solidFill>
                  <a:srgbClr val="003865"/>
                </a:solidFill>
                <a:latin typeface="BentonSans Bold" panose="02000503000000020004" pitchFamily="50" charset="0"/>
              </a:defRPr>
            </a:lvl1pPr>
          </a:lstStyle>
          <a:p>
            <a:pPr lvl="0"/>
            <a:r>
              <a:rPr lang="sv-SE" dirty="0"/>
              <a:t>INFO BOX</a:t>
            </a:r>
          </a:p>
        </p:txBody>
      </p:sp>
      <p:sp>
        <p:nvSpPr>
          <p:cNvPr id="9" name="Platshållare för text 5"/>
          <p:cNvSpPr>
            <a:spLocks noGrp="1"/>
          </p:cNvSpPr>
          <p:nvPr>
            <p:ph type="body" sz="quarter" idx="13" hasCustomPrompt="1"/>
          </p:nvPr>
        </p:nvSpPr>
        <p:spPr>
          <a:xfrm>
            <a:off x="5274000" y="3645646"/>
            <a:ext cx="2286000" cy="756000"/>
          </a:xfrm>
          <a:prstGeom prst="rect">
            <a:avLst/>
          </a:prstGeom>
        </p:spPr>
        <p:txBody>
          <a:bodyPr/>
          <a:lstStyle>
            <a:lvl1pPr marL="0" indent="0" algn="ctr">
              <a:spcBef>
                <a:spcPts val="0"/>
              </a:spcBef>
              <a:buNone/>
              <a:defRPr sz="2400" b="0" cap="none" baseline="0">
                <a:solidFill>
                  <a:srgbClr val="003865"/>
                </a:solidFill>
                <a:latin typeface="BentonSans Regular" panose="02000503000000020004" pitchFamily="50" charset="0"/>
              </a:defRPr>
            </a:lvl1pPr>
          </a:lstStyle>
          <a:p>
            <a:pPr lvl="0"/>
            <a:r>
              <a:rPr lang="sv-SE" dirty="0"/>
              <a:t>For short texts</a:t>
            </a:r>
          </a:p>
        </p:txBody>
      </p:sp>
    </p:spTree>
    <p:extLst>
      <p:ext uri="{BB962C8B-B14F-4D97-AF65-F5344CB8AC3E}">
        <p14:creationId xmlns:p14="http://schemas.microsoft.com/office/powerpoint/2010/main" val="2745582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foboxes">
    <p:spTree>
      <p:nvGrpSpPr>
        <p:cNvPr id="1" name=""/>
        <p:cNvGrpSpPr/>
        <p:nvPr/>
      </p:nvGrpSpPr>
      <p:grpSpPr>
        <a:xfrm>
          <a:off x="0" y="0"/>
          <a:ext cx="0" cy="0"/>
          <a:chOff x="0" y="0"/>
          <a:chExt cx="0" cy="0"/>
        </a:xfrm>
      </p:grpSpPr>
      <p:sp>
        <p:nvSpPr>
          <p:cNvPr id="4" name="Tår 3"/>
          <p:cNvSpPr/>
          <p:nvPr userDrawn="1"/>
        </p:nvSpPr>
        <p:spPr>
          <a:xfrm>
            <a:off x="2644364" y="1717642"/>
            <a:ext cx="3481252" cy="3481252"/>
          </a:xfrm>
          <a:prstGeom prst="teardrop">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Platshållare för text 5"/>
          <p:cNvSpPr>
            <a:spLocks noGrp="1"/>
          </p:cNvSpPr>
          <p:nvPr>
            <p:ph type="body" sz="quarter" idx="10" hasCustomPrompt="1"/>
          </p:nvPr>
        </p:nvSpPr>
        <p:spPr>
          <a:xfrm>
            <a:off x="2831700" y="2905200"/>
            <a:ext cx="3106800" cy="655200"/>
          </a:xfrm>
          <a:prstGeom prst="rect">
            <a:avLst/>
          </a:prstGeom>
        </p:spPr>
        <p:txBody>
          <a:bodyPr/>
          <a:lstStyle>
            <a:lvl1pPr marL="0" indent="0" algn="ctr">
              <a:buNone/>
              <a:defRPr sz="4000" b="1" cap="all" baseline="0">
                <a:solidFill>
                  <a:schemeClr val="bg1"/>
                </a:solidFill>
                <a:latin typeface="BentonSans Bold" panose="02000503000000020004" pitchFamily="50" charset="0"/>
              </a:defRPr>
            </a:lvl1pPr>
          </a:lstStyle>
          <a:p>
            <a:pPr lvl="0"/>
            <a:r>
              <a:rPr lang="sv-SE" dirty="0"/>
              <a:t>INFO BOX</a:t>
            </a:r>
          </a:p>
        </p:txBody>
      </p:sp>
      <p:sp>
        <p:nvSpPr>
          <p:cNvPr id="7" name="Platshållare för text 5"/>
          <p:cNvSpPr>
            <a:spLocks noGrp="1"/>
          </p:cNvSpPr>
          <p:nvPr>
            <p:ph type="body" sz="quarter" idx="11" hasCustomPrompt="1"/>
          </p:nvPr>
        </p:nvSpPr>
        <p:spPr>
          <a:xfrm>
            <a:off x="3242100" y="3643200"/>
            <a:ext cx="2286000" cy="756000"/>
          </a:xfrm>
          <a:prstGeom prst="rect">
            <a:avLst/>
          </a:prstGeom>
        </p:spPr>
        <p:txBody>
          <a:bodyPr/>
          <a:lstStyle>
            <a:lvl1pPr marL="0" indent="0" algn="ctr">
              <a:spcBef>
                <a:spcPts val="0"/>
              </a:spcBef>
              <a:buNone/>
              <a:defRPr sz="2400" b="0" cap="none" baseline="0">
                <a:solidFill>
                  <a:schemeClr val="bg1"/>
                </a:solidFill>
                <a:latin typeface="BentonSans Regular" panose="02000503000000020004" pitchFamily="50" charset="0"/>
              </a:defRPr>
            </a:lvl1pPr>
          </a:lstStyle>
          <a:p>
            <a:pPr lvl="0"/>
            <a:r>
              <a:rPr lang="sv-SE" dirty="0"/>
              <a:t>For short texts</a:t>
            </a:r>
          </a:p>
        </p:txBody>
      </p:sp>
    </p:spTree>
    <p:extLst>
      <p:ext uri="{BB962C8B-B14F-4D97-AF65-F5344CB8AC3E}">
        <p14:creationId xmlns:p14="http://schemas.microsoft.com/office/powerpoint/2010/main" val="2268923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nfoboxes">
    <p:spTree>
      <p:nvGrpSpPr>
        <p:cNvPr id="1" name=""/>
        <p:cNvGrpSpPr/>
        <p:nvPr/>
      </p:nvGrpSpPr>
      <p:grpSpPr>
        <a:xfrm>
          <a:off x="0" y="0"/>
          <a:ext cx="0" cy="0"/>
          <a:chOff x="0" y="0"/>
          <a:chExt cx="0" cy="0"/>
        </a:xfrm>
      </p:grpSpPr>
      <p:sp>
        <p:nvSpPr>
          <p:cNvPr id="3" name="Tår 37"/>
          <p:cNvSpPr/>
          <p:nvPr userDrawn="1"/>
        </p:nvSpPr>
        <p:spPr>
          <a:xfrm>
            <a:off x="2748522" y="1690972"/>
            <a:ext cx="3481252" cy="3481252"/>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8" name="Platshållare för text 5"/>
          <p:cNvSpPr>
            <a:spLocks noGrp="1"/>
          </p:cNvSpPr>
          <p:nvPr>
            <p:ph type="body" sz="quarter" idx="12" hasCustomPrompt="1"/>
          </p:nvPr>
        </p:nvSpPr>
        <p:spPr>
          <a:xfrm>
            <a:off x="2968047" y="2907646"/>
            <a:ext cx="3106800" cy="655200"/>
          </a:xfrm>
          <a:prstGeom prst="rect">
            <a:avLst/>
          </a:prstGeom>
        </p:spPr>
        <p:txBody>
          <a:bodyPr/>
          <a:lstStyle>
            <a:lvl1pPr marL="0" indent="0" algn="ctr">
              <a:buNone/>
              <a:defRPr sz="4000" b="1" cap="all" baseline="0">
                <a:solidFill>
                  <a:srgbClr val="003865"/>
                </a:solidFill>
                <a:latin typeface="BentonSans Bold" panose="02000503000000020004" pitchFamily="50" charset="0"/>
              </a:defRPr>
            </a:lvl1pPr>
          </a:lstStyle>
          <a:p>
            <a:pPr lvl="0"/>
            <a:r>
              <a:rPr lang="sv-SE" dirty="0"/>
              <a:t>INFO BOX</a:t>
            </a:r>
          </a:p>
        </p:txBody>
      </p:sp>
      <p:sp>
        <p:nvSpPr>
          <p:cNvPr id="9" name="Platshållare för text 5"/>
          <p:cNvSpPr>
            <a:spLocks noGrp="1"/>
          </p:cNvSpPr>
          <p:nvPr>
            <p:ph type="body" sz="quarter" idx="13" hasCustomPrompt="1"/>
          </p:nvPr>
        </p:nvSpPr>
        <p:spPr>
          <a:xfrm>
            <a:off x="3378447" y="3645646"/>
            <a:ext cx="2286000" cy="756000"/>
          </a:xfrm>
          <a:prstGeom prst="rect">
            <a:avLst/>
          </a:prstGeom>
        </p:spPr>
        <p:txBody>
          <a:bodyPr/>
          <a:lstStyle>
            <a:lvl1pPr marL="0" indent="0" algn="ctr">
              <a:spcBef>
                <a:spcPts val="0"/>
              </a:spcBef>
              <a:buNone/>
              <a:defRPr sz="2400" b="0" cap="none" baseline="0">
                <a:solidFill>
                  <a:srgbClr val="003865"/>
                </a:solidFill>
                <a:latin typeface="BentonSans Regular" panose="02000503000000020004" pitchFamily="50" charset="0"/>
              </a:defRPr>
            </a:lvl1pPr>
          </a:lstStyle>
          <a:p>
            <a:pPr lvl="0"/>
            <a:r>
              <a:rPr lang="sv-SE" dirty="0"/>
              <a:t>For short texts</a:t>
            </a:r>
          </a:p>
        </p:txBody>
      </p:sp>
    </p:spTree>
    <p:extLst>
      <p:ext uri="{BB962C8B-B14F-4D97-AF65-F5344CB8AC3E}">
        <p14:creationId xmlns:p14="http://schemas.microsoft.com/office/powerpoint/2010/main" val="1769583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boxes 2">
    <p:spTree>
      <p:nvGrpSpPr>
        <p:cNvPr id="1" name=""/>
        <p:cNvGrpSpPr/>
        <p:nvPr/>
      </p:nvGrpSpPr>
      <p:grpSpPr>
        <a:xfrm>
          <a:off x="0" y="0"/>
          <a:ext cx="0" cy="0"/>
          <a:chOff x="0" y="0"/>
          <a:chExt cx="0" cy="0"/>
        </a:xfrm>
      </p:grpSpPr>
      <p:sp>
        <p:nvSpPr>
          <p:cNvPr id="11" name="Rektangel med rundade hörn diagonalt 8"/>
          <p:cNvSpPr/>
          <p:nvPr userDrawn="1"/>
        </p:nvSpPr>
        <p:spPr>
          <a:xfrm>
            <a:off x="4990898" y="2292952"/>
            <a:ext cx="3341199" cy="2447724"/>
          </a:xfrm>
          <a:prstGeom prst="round2Diag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v</a:t>
            </a:r>
          </a:p>
        </p:txBody>
      </p:sp>
      <p:sp>
        <p:nvSpPr>
          <p:cNvPr id="12" name="Rektangel med rundade hörn diagonalt 8"/>
          <p:cNvSpPr/>
          <p:nvPr userDrawn="1"/>
        </p:nvSpPr>
        <p:spPr>
          <a:xfrm>
            <a:off x="867356" y="2292952"/>
            <a:ext cx="3341199" cy="2447724"/>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Platshållare för text 5"/>
          <p:cNvSpPr>
            <a:spLocks noGrp="1"/>
          </p:cNvSpPr>
          <p:nvPr>
            <p:ph type="body" sz="quarter" idx="10" hasCustomPrompt="1"/>
          </p:nvPr>
        </p:nvSpPr>
        <p:spPr>
          <a:xfrm>
            <a:off x="964800" y="2905200"/>
            <a:ext cx="3106800" cy="655200"/>
          </a:xfrm>
          <a:prstGeom prst="rect">
            <a:avLst/>
          </a:prstGeom>
        </p:spPr>
        <p:txBody>
          <a:bodyPr/>
          <a:lstStyle>
            <a:lvl1pPr marL="0" indent="0" algn="ctr">
              <a:buNone/>
              <a:defRPr sz="4000" b="1" cap="all" baseline="0">
                <a:solidFill>
                  <a:schemeClr val="bg1"/>
                </a:solidFill>
                <a:latin typeface="BentonSans Bold" panose="02000503000000020004" pitchFamily="50" charset="0"/>
              </a:defRPr>
            </a:lvl1pPr>
          </a:lstStyle>
          <a:p>
            <a:pPr lvl="0"/>
            <a:r>
              <a:rPr lang="sv-SE" dirty="0"/>
              <a:t>INFO BOX</a:t>
            </a:r>
          </a:p>
        </p:txBody>
      </p:sp>
      <p:sp>
        <p:nvSpPr>
          <p:cNvPr id="7" name="Platshållare för text 5"/>
          <p:cNvSpPr>
            <a:spLocks noGrp="1"/>
          </p:cNvSpPr>
          <p:nvPr>
            <p:ph type="body" sz="quarter" idx="11" hasCustomPrompt="1"/>
          </p:nvPr>
        </p:nvSpPr>
        <p:spPr>
          <a:xfrm>
            <a:off x="1375200" y="3643200"/>
            <a:ext cx="2286000" cy="756000"/>
          </a:xfrm>
          <a:prstGeom prst="rect">
            <a:avLst/>
          </a:prstGeom>
        </p:spPr>
        <p:txBody>
          <a:bodyPr/>
          <a:lstStyle>
            <a:lvl1pPr marL="0" indent="0" algn="ctr">
              <a:spcBef>
                <a:spcPts val="0"/>
              </a:spcBef>
              <a:buNone/>
              <a:defRPr sz="2400" b="0" cap="none" baseline="0">
                <a:solidFill>
                  <a:schemeClr val="bg1"/>
                </a:solidFill>
                <a:latin typeface="BentonSans Regular" panose="02000503000000020004" pitchFamily="50" charset="0"/>
              </a:defRPr>
            </a:lvl1pPr>
          </a:lstStyle>
          <a:p>
            <a:pPr lvl="0"/>
            <a:r>
              <a:rPr lang="sv-SE" dirty="0"/>
              <a:t>For short texts</a:t>
            </a:r>
          </a:p>
        </p:txBody>
      </p:sp>
      <p:sp>
        <p:nvSpPr>
          <p:cNvPr id="8" name="Platshållare för text 5"/>
          <p:cNvSpPr>
            <a:spLocks noGrp="1"/>
          </p:cNvSpPr>
          <p:nvPr>
            <p:ph type="body" sz="quarter" idx="12" hasCustomPrompt="1"/>
          </p:nvPr>
        </p:nvSpPr>
        <p:spPr>
          <a:xfrm>
            <a:off x="5109785" y="2907646"/>
            <a:ext cx="3106800" cy="655200"/>
          </a:xfrm>
          <a:prstGeom prst="rect">
            <a:avLst/>
          </a:prstGeom>
        </p:spPr>
        <p:txBody>
          <a:bodyPr/>
          <a:lstStyle>
            <a:lvl1pPr marL="0" indent="0" algn="ctr">
              <a:buNone/>
              <a:defRPr sz="4000" b="1" cap="all" baseline="0">
                <a:solidFill>
                  <a:srgbClr val="003865"/>
                </a:solidFill>
                <a:latin typeface="BentonSans Bold" panose="02000503000000020004" pitchFamily="50" charset="0"/>
              </a:defRPr>
            </a:lvl1pPr>
          </a:lstStyle>
          <a:p>
            <a:pPr lvl="0"/>
            <a:r>
              <a:rPr lang="sv-SE" dirty="0"/>
              <a:t>INFO BOX</a:t>
            </a:r>
          </a:p>
        </p:txBody>
      </p:sp>
      <p:sp>
        <p:nvSpPr>
          <p:cNvPr id="9" name="Platshållare för text 5"/>
          <p:cNvSpPr>
            <a:spLocks noGrp="1"/>
          </p:cNvSpPr>
          <p:nvPr>
            <p:ph type="body" sz="quarter" idx="13" hasCustomPrompt="1"/>
          </p:nvPr>
        </p:nvSpPr>
        <p:spPr>
          <a:xfrm>
            <a:off x="5520185" y="3645646"/>
            <a:ext cx="2286000" cy="756000"/>
          </a:xfrm>
          <a:prstGeom prst="rect">
            <a:avLst/>
          </a:prstGeom>
        </p:spPr>
        <p:txBody>
          <a:bodyPr/>
          <a:lstStyle>
            <a:lvl1pPr marL="0" indent="0" algn="ctr">
              <a:spcBef>
                <a:spcPts val="0"/>
              </a:spcBef>
              <a:buNone/>
              <a:defRPr sz="2400" b="0" cap="none" baseline="0">
                <a:solidFill>
                  <a:srgbClr val="003865"/>
                </a:solidFill>
                <a:latin typeface="BentonSans Regular" panose="02000503000000020004" pitchFamily="50" charset="0"/>
              </a:defRPr>
            </a:lvl1pPr>
          </a:lstStyle>
          <a:p>
            <a:pPr lvl="0"/>
            <a:r>
              <a:rPr lang="sv-SE" dirty="0"/>
              <a:t>For short texts</a:t>
            </a:r>
          </a:p>
        </p:txBody>
      </p:sp>
    </p:spTree>
    <p:extLst>
      <p:ext uri="{BB962C8B-B14F-4D97-AF65-F5344CB8AC3E}">
        <p14:creationId xmlns:p14="http://schemas.microsoft.com/office/powerpoint/2010/main" val="89894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nfoboxes 2">
    <p:spTree>
      <p:nvGrpSpPr>
        <p:cNvPr id="1" name=""/>
        <p:cNvGrpSpPr/>
        <p:nvPr/>
      </p:nvGrpSpPr>
      <p:grpSpPr>
        <a:xfrm>
          <a:off x="0" y="0"/>
          <a:ext cx="0" cy="0"/>
          <a:chOff x="0" y="0"/>
          <a:chExt cx="0" cy="0"/>
        </a:xfrm>
      </p:grpSpPr>
      <p:sp>
        <p:nvSpPr>
          <p:cNvPr id="12" name="Rektangel med rundade hörn diagonalt 8"/>
          <p:cNvSpPr/>
          <p:nvPr userDrawn="1"/>
        </p:nvSpPr>
        <p:spPr>
          <a:xfrm>
            <a:off x="2886656" y="2292952"/>
            <a:ext cx="3341199" cy="2447724"/>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Platshållare för text 5"/>
          <p:cNvSpPr>
            <a:spLocks noGrp="1"/>
          </p:cNvSpPr>
          <p:nvPr>
            <p:ph type="body" sz="quarter" idx="10" hasCustomPrompt="1"/>
          </p:nvPr>
        </p:nvSpPr>
        <p:spPr>
          <a:xfrm>
            <a:off x="2984100" y="2905200"/>
            <a:ext cx="3106800" cy="655200"/>
          </a:xfrm>
          <a:prstGeom prst="rect">
            <a:avLst/>
          </a:prstGeom>
        </p:spPr>
        <p:txBody>
          <a:bodyPr/>
          <a:lstStyle>
            <a:lvl1pPr marL="0" indent="0" algn="ctr">
              <a:buNone/>
              <a:defRPr sz="4000" b="1" cap="all" baseline="0">
                <a:solidFill>
                  <a:schemeClr val="bg1"/>
                </a:solidFill>
                <a:latin typeface="BentonSans Bold" panose="02000503000000020004" pitchFamily="50" charset="0"/>
              </a:defRPr>
            </a:lvl1pPr>
          </a:lstStyle>
          <a:p>
            <a:pPr lvl="0"/>
            <a:r>
              <a:rPr lang="sv-SE" dirty="0"/>
              <a:t>INFO BOX</a:t>
            </a:r>
          </a:p>
        </p:txBody>
      </p:sp>
      <p:sp>
        <p:nvSpPr>
          <p:cNvPr id="7" name="Platshållare för text 5"/>
          <p:cNvSpPr>
            <a:spLocks noGrp="1"/>
          </p:cNvSpPr>
          <p:nvPr>
            <p:ph type="body" sz="quarter" idx="11" hasCustomPrompt="1"/>
          </p:nvPr>
        </p:nvSpPr>
        <p:spPr>
          <a:xfrm>
            <a:off x="3394500" y="3643200"/>
            <a:ext cx="2286000" cy="756000"/>
          </a:xfrm>
          <a:prstGeom prst="rect">
            <a:avLst/>
          </a:prstGeom>
        </p:spPr>
        <p:txBody>
          <a:bodyPr/>
          <a:lstStyle>
            <a:lvl1pPr marL="0" indent="0" algn="ctr">
              <a:spcBef>
                <a:spcPts val="0"/>
              </a:spcBef>
              <a:buNone/>
              <a:defRPr sz="2400" b="0" cap="none" baseline="0">
                <a:solidFill>
                  <a:schemeClr val="bg1"/>
                </a:solidFill>
                <a:latin typeface="BentonSans Regular" panose="02000503000000020004" pitchFamily="50" charset="0"/>
              </a:defRPr>
            </a:lvl1pPr>
          </a:lstStyle>
          <a:p>
            <a:pPr lvl="0"/>
            <a:r>
              <a:rPr lang="sv-SE" dirty="0"/>
              <a:t>For short texts</a:t>
            </a:r>
          </a:p>
        </p:txBody>
      </p:sp>
    </p:spTree>
    <p:extLst>
      <p:ext uri="{BB962C8B-B14F-4D97-AF65-F5344CB8AC3E}">
        <p14:creationId xmlns:p14="http://schemas.microsoft.com/office/powerpoint/2010/main" val="4230233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Infoboxes 2">
    <p:spTree>
      <p:nvGrpSpPr>
        <p:cNvPr id="1" name=""/>
        <p:cNvGrpSpPr/>
        <p:nvPr/>
      </p:nvGrpSpPr>
      <p:grpSpPr>
        <a:xfrm>
          <a:off x="0" y="0"/>
          <a:ext cx="0" cy="0"/>
          <a:chOff x="0" y="0"/>
          <a:chExt cx="0" cy="0"/>
        </a:xfrm>
      </p:grpSpPr>
      <p:sp>
        <p:nvSpPr>
          <p:cNvPr id="11" name="Rektangel med rundade hörn diagonalt 8"/>
          <p:cNvSpPr/>
          <p:nvPr userDrawn="1"/>
        </p:nvSpPr>
        <p:spPr>
          <a:xfrm>
            <a:off x="2869998" y="2292952"/>
            <a:ext cx="3341199" cy="2447724"/>
          </a:xfrm>
          <a:prstGeom prst="round2Diag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v</a:t>
            </a:r>
          </a:p>
        </p:txBody>
      </p:sp>
      <p:sp>
        <p:nvSpPr>
          <p:cNvPr id="8" name="Platshållare för text 5"/>
          <p:cNvSpPr>
            <a:spLocks noGrp="1"/>
          </p:cNvSpPr>
          <p:nvPr>
            <p:ph type="body" sz="quarter" idx="12" hasCustomPrompt="1"/>
          </p:nvPr>
        </p:nvSpPr>
        <p:spPr>
          <a:xfrm>
            <a:off x="2988885" y="2907646"/>
            <a:ext cx="3106800" cy="655200"/>
          </a:xfrm>
          <a:prstGeom prst="rect">
            <a:avLst/>
          </a:prstGeom>
        </p:spPr>
        <p:txBody>
          <a:bodyPr/>
          <a:lstStyle>
            <a:lvl1pPr marL="0" indent="0" algn="ctr">
              <a:buNone/>
              <a:defRPr sz="4000" b="1" cap="all" baseline="0">
                <a:solidFill>
                  <a:srgbClr val="003865"/>
                </a:solidFill>
                <a:latin typeface="BentonSans Bold" panose="02000503000000020004" pitchFamily="50" charset="0"/>
              </a:defRPr>
            </a:lvl1pPr>
          </a:lstStyle>
          <a:p>
            <a:pPr lvl="0"/>
            <a:r>
              <a:rPr lang="sv-SE" dirty="0"/>
              <a:t>INFO BOX</a:t>
            </a:r>
          </a:p>
        </p:txBody>
      </p:sp>
      <p:sp>
        <p:nvSpPr>
          <p:cNvPr id="9" name="Platshållare för text 5"/>
          <p:cNvSpPr>
            <a:spLocks noGrp="1"/>
          </p:cNvSpPr>
          <p:nvPr>
            <p:ph type="body" sz="quarter" idx="13" hasCustomPrompt="1"/>
          </p:nvPr>
        </p:nvSpPr>
        <p:spPr>
          <a:xfrm>
            <a:off x="3399285" y="3645646"/>
            <a:ext cx="2286000" cy="756000"/>
          </a:xfrm>
          <a:prstGeom prst="rect">
            <a:avLst/>
          </a:prstGeom>
        </p:spPr>
        <p:txBody>
          <a:bodyPr/>
          <a:lstStyle>
            <a:lvl1pPr marL="0" indent="0" algn="ctr">
              <a:spcBef>
                <a:spcPts val="0"/>
              </a:spcBef>
              <a:buNone/>
              <a:defRPr sz="2400" b="0" cap="none" baseline="0">
                <a:solidFill>
                  <a:srgbClr val="003865"/>
                </a:solidFill>
                <a:latin typeface="BentonSans Regular" panose="02000503000000020004" pitchFamily="50" charset="0"/>
              </a:defRPr>
            </a:lvl1pPr>
          </a:lstStyle>
          <a:p>
            <a:pPr lvl="0"/>
            <a:r>
              <a:rPr lang="sv-SE" dirty="0"/>
              <a:t>For short texts</a:t>
            </a:r>
          </a:p>
        </p:txBody>
      </p:sp>
    </p:spTree>
    <p:extLst>
      <p:ext uri="{BB962C8B-B14F-4D97-AF65-F5344CB8AC3E}">
        <p14:creationId xmlns:p14="http://schemas.microsoft.com/office/powerpoint/2010/main" val="3977405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fld id="{3695CDD6-D4D8-4FAD-9C69-12A41926F5C2}" type="slidenum">
              <a:rPr lang="sv-SE" altLang="sv-SE"/>
              <a:pPr/>
              <a:t>‹#›</a:t>
            </a:fld>
            <a:endParaRPr lang="sv-SE" altLang="sv-SE"/>
          </a:p>
        </p:txBody>
      </p:sp>
    </p:spTree>
    <p:extLst>
      <p:ext uri="{BB962C8B-B14F-4D97-AF65-F5344CB8AC3E}">
        <p14:creationId xmlns:p14="http://schemas.microsoft.com/office/powerpoint/2010/main" val="2036339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with header">
    <p:spTree>
      <p:nvGrpSpPr>
        <p:cNvPr id="1" name=""/>
        <p:cNvGrpSpPr/>
        <p:nvPr/>
      </p:nvGrpSpPr>
      <p:grpSpPr>
        <a:xfrm>
          <a:off x="0" y="0"/>
          <a:ext cx="0" cy="0"/>
          <a:chOff x="0" y="0"/>
          <a:chExt cx="0" cy="0"/>
        </a:xfrm>
      </p:grpSpPr>
      <p:sp>
        <p:nvSpPr>
          <p:cNvPr id="5" name="Platshållare för bild 2"/>
          <p:cNvSpPr>
            <a:spLocks noGrp="1"/>
          </p:cNvSpPr>
          <p:nvPr>
            <p:ph type="pic" sz="quarter" idx="12" hasCustomPrompt="1"/>
          </p:nvPr>
        </p:nvSpPr>
        <p:spPr>
          <a:xfrm>
            <a:off x="522000" y="1080000"/>
            <a:ext cx="8103600" cy="5054400"/>
          </a:xfrm>
          <a:prstGeom prst="rect">
            <a:avLst/>
          </a:prstGeom>
        </p:spPr>
        <p:txBody>
          <a:bodyPr/>
          <a:lstStyle>
            <a:lvl1pPr marL="0" indent="0">
              <a:buNone/>
              <a:defRPr lang="sv-SE" sz="2000" kern="1200" baseline="0" dirty="0">
                <a:solidFill>
                  <a:srgbClr val="787878"/>
                </a:solidFill>
                <a:latin typeface="BentonSans Regular" panose="02000503000000020004" pitchFamily="50" charset="0"/>
                <a:ea typeface="+mn-ea"/>
                <a:cs typeface="+mn-cs"/>
              </a:defRPr>
            </a:lvl1pPr>
          </a:lstStyle>
          <a:p>
            <a:r>
              <a:rPr lang="sv-SE" dirty="0" err="1"/>
              <a:t>Insert</a:t>
            </a:r>
            <a:r>
              <a:rPr lang="sv-SE" dirty="0"/>
              <a:t> image</a:t>
            </a:r>
          </a:p>
        </p:txBody>
      </p:sp>
    </p:spTree>
    <p:extLst>
      <p:ext uri="{BB962C8B-B14F-4D97-AF65-F5344CB8AC3E}">
        <p14:creationId xmlns:p14="http://schemas.microsoft.com/office/powerpoint/2010/main" val="1864965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fld id="{C156D8A8-B223-498F-9019-01657A745022}" type="slidenum">
              <a:rPr lang="sv-SE" altLang="sv-SE"/>
              <a:pPr/>
              <a:t>‹#›</a:t>
            </a:fld>
            <a:endParaRPr lang="sv-SE" altLang="sv-SE"/>
          </a:p>
        </p:txBody>
      </p:sp>
    </p:spTree>
    <p:extLst>
      <p:ext uri="{BB962C8B-B14F-4D97-AF65-F5344CB8AC3E}">
        <p14:creationId xmlns:p14="http://schemas.microsoft.com/office/powerpoint/2010/main" val="3575111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030882DD-B5C9-4851-80B4-09D6C45F4D9F}" type="datetimeFigureOut">
              <a:rPr lang="sv-SE" smtClean="0"/>
              <a:t>2019-09-24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C34E83A-0965-489C-A689-618A4A9936F0}" type="slidenum">
              <a:rPr lang="sv-SE" smtClean="0"/>
              <a:t>‹#›</a:t>
            </a:fld>
            <a:endParaRPr lang="sv-SE"/>
          </a:p>
        </p:txBody>
      </p:sp>
    </p:spTree>
    <p:extLst>
      <p:ext uri="{BB962C8B-B14F-4D97-AF65-F5344CB8AC3E}">
        <p14:creationId xmlns:p14="http://schemas.microsoft.com/office/powerpoint/2010/main" val="225926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30882DD-B5C9-4851-80B4-09D6C45F4D9F}" type="datetimeFigureOut">
              <a:rPr lang="sv-SE" smtClean="0"/>
              <a:t>2019-09-24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C34E83A-0965-489C-A689-618A4A9936F0}" type="slidenum">
              <a:rPr lang="sv-SE" smtClean="0"/>
              <a:t>‹#›</a:t>
            </a:fld>
            <a:endParaRPr lang="sv-SE"/>
          </a:p>
        </p:txBody>
      </p:sp>
    </p:spTree>
    <p:extLst>
      <p:ext uri="{BB962C8B-B14F-4D97-AF65-F5344CB8AC3E}">
        <p14:creationId xmlns:p14="http://schemas.microsoft.com/office/powerpoint/2010/main" val="1032148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030882DD-B5C9-4851-80B4-09D6C45F4D9F}" type="datetimeFigureOut">
              <a:rPr lang="sv-SE" smtClean="0"/>
              <a:t>2019-09-24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C34E83A-0965-489C-A689-618A4A9936F0}" type="slidenum">
              <a:rPr lang="sv-SE" smtClean="0"/>
              <a:t>‹#›</a:t>
            </a:fld>
            <a:endParaRPr lang="sv-SE"/>
          </a:p>
        </p:txBody>
      </p:sp>
    </p:spTree>
    <p:extLst>
      <p:ext uri="{BB962C8B-B14F-4D97-AF65-F5344CB8AC3E}">
        <p14:creationId xmlns:p14="http://schemas.microsoft.com/office/powerpoint/2010/main" val="3109413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6715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825625"/>
            <a:ext cx="386715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030882DD-B5C9-4851-80B4-09D6C45F4D9F}" type="datetimeFigureOut">
              <a:rPr lang="sv-SE" smtClean="0"/>
              <a:t>2019-09-24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C34E83A-0965-489C-A689-618A4A9936F0}" type="slidenum">
              <a:rPr lang="sv-SE" smtClean="0"/>
              <a:t>‹#›</a:t>
            </a:fld>
            <a:endParaRPr lang="sv-SE"/>
          </a:p>
        </p:txBody>
      </p:sp>
    </p:spTree>
    <p:extLst>
      <p:ext uri="{BB962C8B-B14F-4D97-AF65-F5344CB8AC3E}">
        <p14:creationId xmlns:p14="http://schemas.microsoft.com/office/powerpoint/2010/main" val="2138633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30238" y="2505075"/>
            <a:ext cx="386873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30882DD-B5C9-4851-80B4-09D6C45F4D9F}" type="datetimeFigureOut">
              <a:rPr lang="sv-SE" smtClean="0"/>
              <a:t>2019-09-24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C34E83A-0965-489C-A689-618A4A9936F0}" type="slidenum">
              <a:rPr lang="sv-SE" smtClean="0"/>
              <a:t>‹#›</a:t>
            </a:fld>
            <a:endParaRPr lang="sv-SE"/>
          </a:p>
        </p:txBody>
      </p:sp>
    </p:spTree>
    <p:extLst>
      <p:ext uri="{BB962C8B-B14F-4D97-AF65-F5344CB8AC3E}">
        <p14:creationId xmlns:p14="http://schemas.microsoft.com/office/powerpoint/2010/main" val="244469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030882DD-B5C9-4851-80B4-09D6C45F4D9F}" type="datetimeFigureOut">
              <a:rPr lang="sv-SE" smtClean="0"/>
              <a:t>2019-09-24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C34E83A-0965-489C-A689-618A4A9936F0}" type="slidenum">
              <a:rPr lang="sv-SE" smtClean="0"/>
              <a:t>‹#›</a:t>
            </a:fld>
            <a:endParaRPr lang="sv-SE"/>
          </a:p>
        </p:txBody>
      </p:sp>
    </p:spTree>
    <p:extLst>
      <p:ext uri="{BB962C8B-B14F-4D97-AF65-F5344CB8AC3E}">
        <p14:creationId xmlns:p14="http://schemas.microsoft.com/office/powerpoint/2010/main" val="396255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30882DD-B5C9-4851-80B4-09D6C45F4D9F}" type="datetimeFigureOut">
              <a:rPr lang="sv-SE" smtClean="0"/>
              <a:t>2019-09-24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C34E83A-0965-489C-A689-618A4A9936F0}" type="slidenum">
              <a:rPr lang="sv-SE" smtClean="0"/>
              <a:t>‹#›</a:t>
            </a:fld>
            <a:endParaRPr lang="sv-SE"/>
          </a:p>
        </p:txBody>
      </p:sp>
    </p:spTree>
    <p:extLst>
      <p:ext uri="{BB962C8B-B14F-4D97-AF65-F5344CB8AC3E}">
        <p14:creationId xmlns:p14="http://schemas.microsoft.com/office/powerpoint/2010/main" val="4126311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030882DD-B5C9-4851-80B4-09D6C45F4D9F}" type="datetimeFigureOut">
              <a:rPr lang="sv-SE" smtClean="0"/>
              <a:t>2019-09-24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C34E83A-0965-489C-A689-618A4A9936F0}" type="slidenum">
              <a:rPr lang="sv-SE" smtClean="0"/>
              <a:t>‹#›</a:t>
            </a:fld>
            <a:endParaRPr lang="sv-SE"/>
          </a:p>
        </p:txBody>
      </p:sp>
    </p:spTree>
    <p:extLst>
      <p:ext uri="{BB962C8B-B14F-4D97-AF65-F5344CB8AC3E}">
        <p14:creationId xmlns:p14="http://schemas.microsoft.com/office/powerpoint/2010/main" val="2256939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030882DD-B5C9-4851-80B4-09D6C45F4D9F}" type="datetimeFigureOut">
              <a:rPr lang="sv-SE" smtClean="0"/>
              <a:t>2019-09-24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C34E83A-0965-489C-A689-618A4A9936F0}" type="slidenum">
              <a:rPr lang="sv-SE" smtClean="0"/>
              <a:t>‹#›</a:t>
            </a:fld>
            <a:endParaRPr lang="sv-SE"/>
          </a:p>
        </p:txBody>
      </p:sp>
    </p:spTree>
    <p:extLst>
      <p:ext uri="{BB962C8B-B14F-4D97-AF65-F5344CB8AC3E}">
        <p14:creationId xmlns:p14="http://schemas.microsoft.com/office/powerpoint/2010/main" val="267440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Rektangel 1"/>
          <p:cNvSpPr/>
          <p:nvPr userDrawn="1"/>
        </p:nvSpPr>
        <p:spPr>
          <a:xfrm>
            <a:off x="316523" y="263769"/>
            <a:ext cx="8361485" cy="395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userDrawn="1"/>
        </p:nvSpPr>
        <p:spPr>
          <a:xfrm>
            <a:off x="501162" y="6150217"/>
            <a:ext cx="8361485" cy="395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 2"/>
          <p:cNvSpPr>
            <a:spLocks noGrp="1"/>
          </p:cNvSpPr>
          <p:nvPr>
            <p:ph type="pic" sz="quarter" idx="12" hasCustomPrompt="1"/>
          </p:nvPr>
        </p:nvSpPr>
        <p:spPr>
          <a:xfrm>
            <a:off x="0" y="0"/>
            <a:ext cx="9143999" cy="6858000"/>
          </a:xfrm>
          <a:prstGeom prst="rect">
            <a:avLst/>
          </a:prstGeom>
        </p:spPr>
        <p:txBody>
          <a:bodyPr/>
          <a:lstStyle>
            <a:lvl1pPr marL="0" indent="0">
              <a:buNone/>
              <a:defRPr lang="sv-SE" sz="2000" kern="1200" baseline="0" dirty="0">
                <a:solidFill>
                  <a:srgbClr val="787878"/>
                </a:solidFill>
                <a:latin typeface="BentonSans Regular" panose="02000503000000020004" pitchFamily="50" charset="0"/>
                <a:ea typeface="+mn-ea"/>
                <a:cs typeface="+mn-cs"/>
              </a:defRPr>
            </a:lvl1pPr>
          </a:lstStyle>
          <a:p>
            <a:r>
              <a:rPr lang="sv-SE" dirty="0" err="1"/>
              <a:t>Insert</a:t>
            </a:r>
            <a:r>
              <a:rPr lang="sv-SE" dirty="0"/>
              <a:t> image</a:t>
            </a:r>
          </a:p>
        </p:txBody>
      </p:sp>
    </p:spTree>
    <p:extLst>
      <p:ext uri="{BB962C8B-B14F-4D97-AF65-F5344CB8AC3E}">
        <p14:creationId xmlns:p14="http://schemas.microsoft.com/office/powerpoint/2010/main" val="17850887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30882DD-B5C9-4851-80B4-09D6C45F4D9F}" type="datetimeFigureOut">
              <a:rPr lang="sv-SE" smtClean="0"/>
              <a:t>2019-09-24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C34E83A-0965-489C-A689-618A4A9936F0}" type="slidenum">
              <a:rPr lang="sv-SE" smtClean="0"/>
              <a:t>‹#›</a:t>
            </a:fld>
            <a:endParaRPr lang="sv-SE"/>
          </a:p>
        </p:txBody>
      </p:sp>
    </p:spTree>
    <p:extLst>
      <p:ext uri="{BB962C8B-B14F-4D97-AF65-F5344CB8AC3E}">
        <p14:creationId xmlns:p14="http://schemas.microsoft.com/office/powerpoint/2010/main" val="23895875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762625"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30882DD-B5C9-4851-80B4-09D6C45F4D9F}" type="datetimeFigureOut">
              <a:rPr lang="sv-SE" smtClean="0"/>
              <a:t>2019-09-24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C34E83A-0965-489C-A689-618A4A9936F0}" type="slidenum">
              <a:rPr lang="sv-SE" smtClean="0"/>
              <a:t>‹#›</a:t>
            </a:fld>
            <a:endParaRPr lang="sv-SE"/>
          </a:p>
        </p:txBody>
      </p:sp>
    </p:spTree>
    <p:extLst>
      <p:ext uri="{BB962C8B-B14F-4D97-AF65-F5344CB8AC3E}">
        <p14:creationId xmlns:p14="http://schemas.microsoft.com/office/powerpoint/2010/main" val="34478569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9234FB-3B13-415F-AEBD-411A4858E15D}"/>
              </a:ext>
            </a:extLst>
          </p:cNvPr>
          <p:cNvSpPr>
            <a:spLocks noGrp="1"/>
          </p:cNvSpPr>
          <p:nvPr>
            <p:ph type="ctrTitle"/>
          </p:nvPr>
        </p:nvSpPr>
        <p:spPr>
          <a:xfrm>
            <a:off x="1143000" y="1122363"/>
            <a:ext cx="6858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F6ACD606-3BE5-42D9-BAEC-1DF6124239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05E9C81-DE34-404E-8F09-9AB92F42F594}"/>
              </a:ext>
            </a:extLst>
          </p:cNvPr>
          <p:cNvSpPr>
            <a:spLocks noGrp="1"/>
          </p:cNvSpPr>
          <p:nvPr>
            <p:ph type="dt" sz="half" idx="10"/>
          </p:nvPr>
        </p:nvSpPr>
        <p:spPr/>
        <p:txBody>
          <a:bodyPr/>
          <a:lstStyle/>
          <a:p>
            <a:fld id="{EE46BE12-6D63-43B8-8C45-359E38D2EEC5}" type="datetimeFigureOut">
              <a:rPr lang="sv-SE" smtClean="0"/>
              <a:t>2019-09-24</a:t>
            </a:fld>
            <a:endParaRPr lang="sv-SE"/>
          </a:p>
        </p:txBody>
      </p:sp>
      <p:sp>
        <p:nvSpPr>
          <p:cNvPr id="5" name="Platshållare för sidfot 4">
            <a:extLst>
              <a:ext uri="{FF2B5EF4-FFF2-40B4-BE49-F238E27FC236}">
                <a16:creationId xmlns:a16="http://schemas.microsoft.com/office/drawing/2014/main" id="{14238C14-31FB-4256-A82C-3ECDA049DA7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CB0FA84-3750-4D8A-A6CE-058FC697969E}"/>
              </a:ext>
            </a:extLst>
          </p:cNvPr>
          <p:cNvSpPr>
            <a:spLocks noGrp="1"/>
          </p:cNvSpPr>
          <p:nvPr>
            <p:ph type="sldNum" sz="quarter" idx="12"/>
          </p:nvPr>
        </p:nvSpPr>
        <p:spPr/>
        <p:txBody>
          <a:bodyPr/>
          <a:lstStyle/>
          <a:p>
            <a:fld id="{65DE3CF5-E57F-4FEC-A703-D9710EF1E048}" type="slidenum">
              <a:rPr lang="sv-SE" smtClean="0"/>
              <a:t>‹#›</a:t>
            </a:fld>
            <a:endParaRPr lang="sv-SE"/>
          </a:p>
        </p:txBody>
      </p:sp>
    </p:spTree>
    <p:extLst>
      <p:ext uri="{BB962C8B-B14F-4D97-AF65-F5344CB8AC3E}">
        <p14:creationId xmlns:p14="http://schemas.microsoft.com/office/powerpoint/2010/main" val="13152537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E2DF32-F3F8-490C-90BE-B690A7A7B2F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857BDB0-5713-4963-BBFD-FA27F225CF8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8FE90D2-788A-4AF2-9ED4-2C1DA1847598}"/>
              </a:ext>
            </a:extLst>
          </p:cNvPr>
          <p:cNvSpPr>
            <a:spLocks noGrp="1"/>
          </p:cNvSpPr>
          <p:nvPr>
            <p:ph type="dt" sz="half" idx="10"/>
          </p:nvPr>
        </p:nvSpPr>
        <p:spPr/>
        <p:txBody>
          <a:bodyPr/>
          <a:lstStyle/>
          <a:p>
            <a:fld id="{EE46BE12-6D63-43B8-8C45-359E38D2EEC5}" type="datetimeFigureOut">
              <a:rPr lang="sv-SE" smtClean="0"/>
              <a:t>2019-09-24</a:t>
            </a:fld>
            <a:endParaRPr lang="sv-SE"/>
          </a:p>
        </p:txBody>
      </p:sp>
      <p:sp>
        <p:nvSpPr>
          <p:cNvPr id="5" name="Platshållare för sidfot 4">
            <a:extLst>
              <a:ext uri="{FF2B5EF4-FFF2-40B4-BE49-F238E27FC236}">
                <a16:creationId xmlns:a16="http://schemas.microsoft.com/office/drawing/2014/main" id="{47CEC86A-1949-4839-B494-2533CA1D533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6D33AB4-CA17-4462-A2AE-C61629498EAA}"/>
              </a:ext>
            </a:extLst>
          </p:cNvPr>
          <p:cNvSpPr>
            <a:spLocks noGrp="1"/>
          </p:cNvSpPr>
          <p:nvPr>
            <p:ph type="sldNum" sz="quarter" idx="12"/>
          </p:nvPr>
        </p:nvSpPr>
        <p:spPr/>
        <p:txBody>
          <a:bodyPr/>
          <a:lstStyle/>
          <a:p>
            <a:fld id="{65DE3CF5-E57F-4FEC-A703-D9710EF1E048}" type="slidenum">
              <a:rPr lang="sv-SE" smtClean="0"/>
              <a:t>‹#›</a:t>
            </a:fld>
            <a:endParaRPr lang="sv-SE"/>
          </a:p>
        </p:txBody>
      </p:sp>
    </p:spTree>
    <p:extLst>
      <p:ext uri="{BB962C8B-B14F-4D97-AF65-F5344CB8AC3E}">
        <p14:creationId xmlns:p14="http://schemas.microsoft.com/office/powerpoint/2010/main" val="3706381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FA8347-C672-4887-A66B-882B5F931401}"/>
              </a:ext>
            </a:extLst>
          </p:cNvPr>
          <p:cNvSpPr>
            <a:spLocks noGrp="1"/>
          </p:cNvSpPr>
          <p:nvPr>
            <p:ph type="title"/>
          </p:nvPr>
        </p:nvSpPr>
        <p:spPr>
          <a:xfrm>
            <a:off x="623888" y="1709739"/>
            <a:ext cx="7886700" cy="2852737"/>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1940A61-F02D-492A-8F30-EE352B782F6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564A5B62-6C69-4E9C-9144-BD5A901CC527}"/>
              </a:ext>
            </a:extLst>
          </p:cNvPr>
          <p:cNvSpPr>
            <a:spLocks noGrp="1"/>
          </p:cNvSpPr>
          <p:nvPr>
            <p:ph type="dt" sz="half" idx="10"/>
          </p:nvPr>
        </p:nvSpPr>
        <p:spPr/>
        <p:txBody>
          <a:bodyPr/>
          <a:lstStyle/>
          <a:p>
            <a:fld id="{EE46BE12-6D63-43B8-8C45-359E38D2EEC5}" type="datetimeFigureOut">
              <a:rPr lang="sv-SE" smtClean="0"/>
              <a:t>2019-09-24</a:t>
            </a:fld>
            <a:endParaRPr lang="sv-SE"/>
          </a:p>
        </p:txBody>
      </p:sp>
      <p:sp>
        <p:nvSpPr>
          <p:cNvPr id="5" name="Platshållare för sidfot 4">
            <a:extLst>
              <a:ext uri="{FF2B5EF4-FFF2-40B4-BE49-F238E27FC236}">
                <a16:creationId xmlns:a16="http://schemas.microsoft.com/office/drawing/2014/main" id="{1578078F-8AB7-41AB-8C9E-B52040DE247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2D44AF2-CFDA-430F-9C72-9ED8273DB371}"/>
              </a:ext>
            </a:extLst>
          </p:cNvPr>
          <p:cNvSpPr>
            <a:spLocks noGrp="1"/>
          </p:cNvSpPr>
          <p:nvPr>
            <p:ph type="sldNum" sz="quarter" idx="12"/>
          </p:nvPr>
        </p:nvSpPr>
        <p:spPr/>
        <p:txBody>
          <a:bodyPr/>
          <a:lstStyle/>
          <a:p>
            <a:fld id="{65DE3CF5-E57F-4FEC-A703-D9710EF1E048}" type="slidenum">
              <a:rPr lang="sv-SE" smtClean="0"/>
              <a:t>‹#›</a:t>
            </a:fld>
            <a:endParaRPr lang="sv-SE"/>
          </a:p>
        </p:txBody>
      </p:sp>
    </p:spTree>
    <p:extLst>
      <p:ext uri="{BB962C8B-B14F-4D97-AF65-F5344CB8AC3E}">
        <p14:creationId xmlns:p14="http://schemas.microsoft.com/office/powerpoint/2010/main" val="32013390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6F5BB1-B2CF-43C9-89A9-A189CB1DDDF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DD0505C-3E00-49B5-AB93-D53E238DD721}"/>
              </a:ext>
            </a:extLst>
          </p:cNvPr>
          <p:cNvSpPr>
            <a:spLocks noGrp="1"/>
          </p:cNvSpPr>
          <p:nvPr>
            <p:ph sz="half" idx="1"/>
          </p:nvPr>
        </p:nvSpPr>
        <p:spPr>
          <a:xfrm>
            <a:off x="6286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68AA842-515F-42B6-AED8-557AD94F3173}"/>
              </a:ext>
            </a:extLst>
          </p:cNvPr>
          <p:cNvSpPr>
            <a:spLocks noGrp="1"/>
          </p:cNvSpPr>
          <p:nvPr>
            <p:ph sz="half" idx="2"/>
          </p:nvPr>
        </p:nvSpPr>
        <p:spPr>
          <a:xfrm>
            <a:off x="46291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5A2EDA6-1DD2-436F-8944-BC65FB0EA167}"/>
              </a:ext>
            </a:extLst>
          </p:cNvPr>
          <p:cNvSpPr>
            <a:spLocks noGrp="1"/>
          </p:cNvSpPr>
          <p:nvPr>
            <p:ph type="dt" sz="half" idx="10"/>
          </p:nvPr>
        </p:nvSpPr>
        <p:spPr/>
        <p:txBody>
          <a:bodyPr/>
          <a:lstStyle/>
          <a:p>
            <a:fld id="{EE46BE12-6D63-43B8-8C45-359E38D2EEC5}" type="datetimeFigureOut">
              <a:rPr lang="sv-SE" smtClean="0"/>
              <a:t>2019-09-24</a:t>
            </a:fld>
            <a:endParaRPr lang="sv-SE"/>
          </a:p>
        </p:txBody>
      </p:sp>
      <p:sp>
        <p:nvSpPr>
          <p:cNvPr id="6" name="Platshållare för sidfot 5">
            <a:extLst>
              <a:ext uri="{FF2B5EF4-FFF2-40B4-BE49-F238E27FC236}">
                <a16:creationId xmlns:a16="http://schemas.microsoft.com/office/drawing/2014/main" id="{2ACC867C-45CA-465A-BC4B-59C5E93CA76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1234D60-0FBC-4BAF-B2EB-7029721B6927}"/>
              </a:ext>
            </a:extLst>
          </p:cNvPr>
          <p:cNvSpPr>
            <a:spLocks noGrp="1"/>
          </p:cNvSpPr>
          <p:nvPr>
            <p:ph type="sldNum" sz="quarter" idx="12"/>
          </p:nvPr>
        </p:nvSpPr>
        <p:spPr/>
        <p:txBody>
          <a:bodyPr/>
          <a:lstStyle/>
          <a:p>
            <a:fld id="{65DE3CF5-E57F-4FEC-A703-D9710EF1E048}" type="slidenum">
              <a:rPr lang="sv-SE" smtClean="0"/>
              <a:t>‹#›</a:t>
            </a:fld>
            <a:endParaRPr lang="sv-SE"/>
          </a:p>
        </p:txBody>
      </p:sp>
    </p:spTree>
    <p:extLst>
      <p:ext uri="{BB962C8B-B14F-4D97-AF65-F5344CB8AC3E}">
        <p14:creationId xmlns:p14="http://schemas.microsoft.com/office/powerpoint/2010/main" val="2016323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08DE67-8522-44D5-AEE7-6030FB1E562D}"/>
              </a:ext>
            </a:extLst>
          </p:cNvPr>
          <p:cNvSpPr>
            <a:spLocks noGrp="1"/>
          </p:cNvSpPr>
          <p:nvPr>
            <p:ph type="title"/>
          </p:nvPr>
        </p:nvSpPr>
        <p:spPr>
          <a:xfrm>
            <a:off x="629841" y="365126"/>
            <a:ext cx="78867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A436234-C53E-4BEE-B92C-67A078BB4EC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536E4FAF-8846-4F34-8F34-D4D08FBAFD35}"/>
              </a:ext>
            </a:extLst>
          </p:cNvPr>
          <p:cNvSpPr>
            <a:spLocks noGrp="1"/>
          </p:cNvSpPr>
          <p:nvPr>
            <p:ph sz="half" idx="2"/>
          </p:nvPr>
        </p:nvSpPr>
        <p:spPr>
          <a:xfrm>
            <a:off x="629842" y="2505075"/>
            <a:ext cx="3868340"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1247285-F9E2-4096-8F64-C45EA16DA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44C1A4EB-29CE-4701-BA08-26BCD5E75B88}"/>
              </a:ext>
            </a:extLst>
          </p:cNvPr>
          <p:cNvSpPr>
            <a:spLocks noGrp="1"/>
          </p:cNvSpPr>
          <p:nvPr>
            <p:ph sz="quarter" idx="4"/>
          </p:nvPr>
        </p:nvSpPr>
        <p:spPr>
          <a:xfrm>
            <a:off x="4629150" y="2505075"/>
            <a:ext cx="3887391"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62F2844-8EFF-42A4-94F1-BB0F94F7442F}"/>
              </a:ext>
            </a:extLst>
          </p:cNvPr>
          <p:cNvSpPr>
            <a:spLocks noGrp="1"/>
          </p:cNvSpPr>
          <p:nvPr>
            <p:ph type="dt" sz="half" idx="10"/>
          </p:nvPr>
        </p:nvSpPr>
        <p:spPr/>
        <p:txBody>
          <a:bodyPr/>
          <a:lstStyle/>
          <a:p>
            <a:fld id="{EE46BE12-6D63-43B8-8C45-359E38D2EEC5}" type="datetimeFigureOut">
              <a:rPr lang="sv-SE" smtClean="0"/>
              <a:t>2019-09-24</a:t>
            </a:fld>
            <a:endParaRPr lang="sv-SE"/>
          </a:p>
        </p:txBody>
      </p:sp>
      <p:sp>
        <p:nvSpPr>
          <p:cNvPr id="8" name="Platshållare för sidfot 7">
            <a:extLst>
              <a:ext uri="{FF2B5EF4-FFF2-40B4-BE49-F238E27FC236}">
                <a16:creationId xmlns:a16="http://schemas.microsoft.com/office/drawing/2014/main" id="{8E5FB9EB-E12B-455C-9239-C94B06CA666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F0E7293-7B22-4E03-8F91-D556D69D7921}"/>
              </a:ext>
            </a:extLst>
          </p:cNvPr>
          <p:cNvSpPr>
            <a:spLocks noGrp="1"/>
          </p:cNvSpPr>
          <p:nvPr>
            <p:ph type="sldNum" sz="quarter" idx="12"/>
          </p:nvPr>
        </p:nvSpPr>
        <p:spPr/>
        <p:txBody>
          <a:bodyPr/>
          <a:lstStyle/>
          <a:p>
            <a:fld id="{65DE3CF5-E57F-4FEC-A703-D9710EF1E048}" type="slidenum">
              <a:rPr lang="sv-SE" smtClean="0"/>
              <a:t>‹#›</a:t>
            </a:fld>
            <a:endParaRPr lang="sv-SE"/>
          </a:p>
        </p:txBody>
      </p:sp>
    </p:spTree>
    <p:extLst>
      <p:ext uri="{BB962C8B-B14F-4D97-AF65-F5344CB8AC3E}">
        <p14:creationId xmlns:p14="http://schemas.microsoft.com/office/powerpoint/2010/main" val="2410786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0CEDF2-C2AB-407A-85C4-0B8D39A4508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00DBF7F-BE2C-45D5-A40A-EE879E4DC513}"/>
              </a:ext>
            </a:extLst>
          </p:cNvPr>
          <p:cNvSpPr>
            <a:spLocks noGrp="1"/>
          </p:cNvSpPr>
          <p:nvPr>
            <p:ph type="dt" sz="half" idx="10"/>
          </p:nvPr>
        </p:nvSpPr>
        <p:spPr/>
        <p:txBody>
          <a:bodyPr/>
          <a:lstStyle/>
          <a:p>
            <a:fld id="{EE46BE12-6D63-43B8-8C45-359E38D2EEC5}" type="datetimeFigureOut">
              <a:rPr lang="sv-SE" smtClean="0"/>
              <a:t>2019-09-24</a:t>
            </a:fld>
            <a:endParaRPr lang="sv-SE"/>
          </a:p>
        </p:txBody>
      </p:sp>
      <p:sp>
        <p:nvSpPr>
          <p:cNvPr id="4" name="Platshållare för sidfot 3">
            <a:extLst>
              <a:ext uri="{FF2B5EF4-FFF2-40B4-BE49-F238E27FC236}">
                <a16:creationId xmlns:a16="http://schemas.microsoft.com/office/drawing/2014/main" id="{98E68979-E773-4500-9FCF-5A786885BD1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0973EF7-2950-48FD-A0D4-E3304FAC6575}"/>
              </a:ext>
            </a:extLst>
          </p:cNvPr>
          <p:cNvSpPr>
            <a:spLocks noGrp="1"/>
          </p:cNvSpPr>
          <p:nvPr>
            <p:ph type="sldNum" sz="quarter" idx="12"/>
          </p:nvPr>
        </p:nvSpPr>
        <p:spPr/>
        <p:txBody>
          <a:bodyPr/>
          <a:lstStyle/>
          <a:p>
            <a:fld id="{65DE3CF5-E57F-4FEC-A703-D9710EF1E048}" type="slidenum">
              <a:rPr lang="sv-SE" smtClean="0"/>
              <a:t>‹#›</a:t>
            </a:fld>
            <a:endParaRPr lang="sv-SE"/>
          </a:p>
        </p:txBody>
      </p:sp>
    </p:spTree>
    <p:extLst>
      <p:ext uri="{BB962C8B-B14F-4D97-AF65-F5344CB8AC3E}">
        <p14:creationId xmlns:p14="http://schemas.microsoft.com/office/powerpoint/2010/main" val="23759049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EF4BF58-5B3F-4477-B4C3-067A4FBBCEE7}"/>
              </a:ext>
            </a:extLst>
          </p:cNvPr>
          <p:cNvSpPr>
            <a:spLocks noGrp="1"/>
          </p:cNvSpPr>
          <p:nvPr>
            <p:ph type="dt" sz="half" idx="10"/>
          </p:nvPr>
        </p:nvSpPr>
        <p:spPr/>
        <p:txBody>
          <a:bodyPr/>
          <a:lstStyle/>
          <a:p>
            <a:fld id="{EE46BE12-6D63-43B8-8C45-359E38D2EEC5}" type="datetimeFigureOut">
              <a:rPr lang="sv-SE" smtClean="0"/>
              <a:t>2019-09-24</a:t>
            </a:fld>
            <a:endParaRPr lang="sv-SE"/>
          </a:p>
        </p:txBody>
      </p:sp>
      <p:sp>
        <p:nvSpPr>
          <p:cNvPr id="3" name="Platshållare för sidfot 2">
            <a:extLst>
              <a:ext uri="{FF2B5EF4-FFF2-40B4-BE49-F238E27FC236}">
                <a16:creationId xmlns:a16="http://schemas.microsoft.com/office/drawing/2014/main" id="{FE1DABF8-6A96-4921-9D71-43331ADB904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29505E9-0134-44B6-9552-1FC771A18D4B}"/>
              </a:ext>
            </a:extLst>
          </p:cNvPr>
          <p:cNvSpPr>
            <a:spLocks noGrp="1"/>
          </p:cNvSpPr>
          <p:nvPr>
            <p:ph type="sldNum" sz="quarter" idx="12"/>
          </p:nvPr>
        </p:nvSpPr>
        <p:spPr/>
        <p:txBody>
          <a:bodyPr/>
          <a:lstStyle/>
          <a:p>
            <a:fld id="{65DE3CF5-E57F-4FEC-A703-D9710EF1E048}" type="slidenum">
              <a:rPr lang="sv-SE" smtClean="0"/>
              <a:t>‹#›</a:t>
            </a:fld>
            <a:endParaRPr lang="sv-SE"/>
          </a:p>
        </p:txBody>
      </p:sp>
    </p:spTree>
    <p:extLst>
      <p:ext uri="{BB962C8B-B14F-4D97-AF65-F5344CB8AC3E}">
        <p14:creationId xmlns:p14="http://schemas.microsoft.com/office/powerpoint/2010/main" val="3903647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597221-6907-4290-95BC-3D6A31B20906}"/>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8B46487-D11C-40CA-9848-CBD954F4CF3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0654476-E7D8-4C8F-AC69-1EFE9507F05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BF92D166-D525-4E14-9478-62DCA6979772}"/>
              </a:ext>
            </a:extLst>
          </p:cNvPr>
          <p:cNvSpPr>
            <a:spLocks noGrp="1"/>
          </p:cNvSpPr>
          <p:nvPr>
            <p:ph type="dt" sz="half" idx="10"/>
          </p:nvPr>
        </p:nvSpPr>
        <p:spPr/>
        <p:txBody>
          <a:bodyPr/>
          <a:lstStyle/>
          <a:p>
            <a:fld id="{EE46BE12-6D63-43B8-8C45-359E38D2EEC5}" type="datetimeFigureOut">
              <a:rPr lang="sv-SE" smtClean="0"/>
              <a:t>2019-09-24</a:t>
            </a:fld>
            <a:endParaRPr lang="sv-SE"/>
          </a:p>
        </p:txBody>
      </p:sp>
      <p:sp>
        <p:nvSpPr>
          <p:cNvPr id="6" name="Platshållare för sidfot 5">
            <a:extLst>
              <a:ext uri="{FF2B5EF4-FFF2-40B4-BE49-F238E27FC236}">
                <a16:creationId xmlns:a16="http://schemas.microsoft.com/office/drawing/2014/main" id="{1BCB9649-935B-4EF4-B226-8987E679598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D09A3CD-5459-4D36-B109-795F533DCDEA}"/>
              </a:ext>
            </a:extLst>
          </p:cNvPr>
          <p:cNvSpPr>
            <a:spLocks noGrp="1"/>
          </p:cNvSpPr>
          <p:nvPr>
            <p:ph type="sldNum" sz="quarter" idx="12"/>
          </p:nvPr>
        </p:nvSpPr>
        <p:spPr/>
        <p:txBody>
          <a:bodyPr/>
          <a:lstStyle/>
          <a:p>
            <a:fld id="{65DE3CF5-E57F-4FEC-A703-D9710EF1E048}" type="slidenum">
              <a:rPr lang="sv-SE" smtClean="0"/>
              <a:t>‹#›</a:t>
            </a:fld>
            <a:endParaRPr lang="sv-SE"/>
          </a:p>
        </p:txBody>
      </p:sp>
    </p:spTree>
    <p:extLst>
      <p:ext uri="{BB962C8B-B14F-4D97-AF65-F5344CB8AC3E}">
        <p14:creationId xmlns:p14="http://schemas.microsoft.com/office/powerpoint/2010/main" val="2749527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image with text">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5140800" y="1695600"/>
            <a:ext cx="3106800" cy="648000"/>
          </a:xfrm>
          <a:prstGeom prst="rect">
            <a:avLst/>
          </a:prstGeom>
        </p:spPr>
        <p:txBody>
          <a:bodyPr/>
          <a:lstStyle>
            <a:lvl1pPr>
              <a:defRPr sz="3500" b="1" cap="all" baseline="0">
                <a:solidFill>
                  <a:srgbClr val="787878"/>
                </a:solidFill>
                <a:latin typeface="BentonSans Bold" panose="02000503000000020004" pitchFamily="50" charset="0"/>
              </a:defRPr>
            </a:lvl1pPr>
          </a:lstStyle>
          <a:p>
            <a:r>
              <a:rPr lang="sv-SE" dirty="0"/>
              <a:t>HEADLINE</a:t>
            </a:r>
          </a:p>
        </p:txBody>
      </p:sp>
      <p:sp>
        <p:nvSpPr>
          <p:cNvPr id="8" name="Platshållare för text 7"/>
          <p:cNvSpPr>
            <a:spLocks noGrp="1"/>
          </p:cNvSpPr>
          <p:nvPr>
            <p:ph type="body" sz="quarter" idx="11" hasCustomPrompt="1"/>
          </p:nvPr>
        </p:nvSpPr>
        <p:spPr>
          <a:xfrm>
            <a:off x="5140800" y="2631600"/>
            <a:ext cx="3106800" cy="3268662"/>
          </a:xfrm>
          <a:prstGeom prst="rect">
            <a:avLst/>
          </a:prstGeom>
        </p:spPr>
        <p:txBody>
          <a:bodyPr/>
          <a:lstStyle>
            <a:lvl1pPr marL="0" indent="0">
              <a:buNone/>
              <a:defRPr sz="2000" baseline="0">
                <a:solidFill>
                  <a:srgbClr val="787878"/>
                </a:solidFill>
                <a:latin typeface="BentonSans Regular" panose="02000503000000020004" pitchFamily="50" charset="0"/>
              </a:defRPr>
            </a:lvl1pPr>
          </a:lstStyle>
          <a:p>
            <a:pPr lvl="0"/>
            <a:r>
              <a:rPr lang="sv-SE" sz="2000" dirty="0" err="1">
                <a:latin typeface="BentonSans Regular" panose="02000503000000020004" pitchFamily="50" charset="0"/>
              </a:rPr>
              <a:t>Insert</a:t>
            </a:r>
            <a:r>
              <a:rPr lang="sv-SE" sz="2000" dirty="0">
                <a:latin typeface="BentonSans Regular" panose="02000503000000020004" pitchFamily="50" charset="0"/>
              </a:rPr>
              <a:t> text</a:t>
            </a:r>
            <a:endParaRPr lang="sv-SE" dirty="0"/>
          </a:p>
        </p:txBody>
      </p:sp>
      <p:sp>
        <p:nvSpPr>
          <p:cNvPr id="3" name="Platshållare för bild 2"/>
          <p:cNvSpPr>
            <a:spLocks noGrp="1"/>
          </p:cNvSpPr>
          <p:nvPr>
            <p:ph type="pic" sz="quarter" idx="12" hasCustomPrompt="1"/>
          </p:nvPr>
        </p:nvSpPr>
        <p:spPr>
          <a:xfrm>
            <a:off x="522000" y="1206000"/>
            <a:ext cx="4050000" cy="4431600"/>
          </a:xfrm>
          <a:prstGeom prst="rect">
            <a:avLst/>
          </a:prstGeom>
        </p:spPr>
        <p:txBody>
          <a:bodyPr/>
          <a:lstStyle>
            <a:lvl1pPr marL="0" indent="0">
              <a:buNone/>
              <a:defRPr lang="sv-SE" sz="2000" kern="1200" baseline="0" dirty="0">
                <a:solidFill>
                  <a:srgbClr val="787878"/>
                </a:solidFill>
                <a:latin typeface="BentonSans Regular" panose="02000503000000020004" pitchFamily="50" charset="0"/>
                <a:ea typeface="+mn-ea"/>
                <a:cs typeface="+mn-cs"/>
              </a:defRPr>
            </a:lvl1pPr>
          </a:lstStyle>
          <a:p>
            <a:r>
              <a:rPr lang="sv-SE" dirty="0" err="1"/>
              <a:t>Insert</a:t>
            </a:r>
            <a:r>
              <a:rPr lang="sv-SE" dirty="0"/>
              <a:t> image</a:t>
            </a:r>
          </a:p>
        </p:txBody>
      </p:sp>
    </p:spTree>
    <p:extLst>
      <p:ext uri="{BB962C8B-B14F-4D97-AF65-F5344CB8AC3E}">
        <p14:creationId xmlns:p14="http://schemas.microsoft.com/office/powerpoint/2010/main" val="2746865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2888FC-F017-433F-A042-B7D255DA3E29}"/>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76EA12A-2AA0-40CE-B9B3-765E62343B6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id="{29B6EA69-4465-486A-9C9D-18C3A904B0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72B0023A-36C6-43B9-BF4D-F5004C13D139}"/>
              </a:ext>
            </a:extLst>
          </p:cNvPr>
          <p:cNvSpPr>
            <a:spLocks noGrp="1"/>
          </p:cNvSpPr>
          <p:nvPr>
            <p:ph type="dt" sz="half" idx="10"/>
          </p:nvPr>
        </p:nvSpPr>
        <p:spPr/>
        <p:txBody>
          <a:bodyPr/>
          <a:lstStyle/>
          <a:p>
            <a:fld id="{EE46BE12-6D63-43B8-8C45-359E38D2EEC5}" type="datetimeFigureOut">
              <a:rPr lang="sv-SE" smtClean="0"/>
              <a:t>2019-09-24</a:t>
            </a:fld>
            <a:endParaRPr lang="sv-SE"/>
          </a:p>
        </p:txBody>
      </p:sp>
      <p:sp>
        <p:nvSpPr>
          <p:cNvPr id="6" name="Platshållare för sidfot 5">
            <a:extLst>
              <a:ext uri="{FF2B5EF4-FFF2-40B4-BE49-F238E27FC236}">
                <a16:creationId xmlns:a16="http://schemas.microsoft.com/office/drawing/2014/main" id="{9B1CB4BB-DB6B-4EF7-B89B-FDA2FA8EAD2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0C628AA-A5A6-4C3C-B257-4F44DBC80BDE}"/>
              </a:ext>
            </a:extLst>
          </p:cNvPr>
          <p:cNvSpPr>
            <a:spLocks noGrp="1"/>
          </p:cNvSpPr>
          <p:nvPr>
            <p:ph type="sldNum" sz="quarter" idx="12"/>
          </p:nvPr>
        </p:nvSpPr>
        <p:spPr/>
        <p:txBody>
          <a:bodyPr/>
          <a:lstStyle/>
          <a:p>
            <a:fld id="{65DE3CF5-E57F-4FEC-A703-D9710EF1E048}" type="slidenum">
              <a:rPr lang="sv-SE" smtClean="0"/>
              <a:t>‹#›</a:t>
            </a:fld>
            <a:endParaRPr lang="sv-SE"/>
          </a:p>
        </p:txBody>
      </p:sp>
    </p:spTree>
    <p:extLst>
      <p:ext uri="{BB962C8B-B14F-4D97-AF65-F5344CB8AC3E}">
        <p14:creationId xmlns:p14="http://schemas.microsoft.com/office/powerpoint/2010/main" val="815177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72DFC5-B3B6-4F28-BB2F-F218B40A6D7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2B66B28-5AB7-4340-AD97-38C33C335E13}"/>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95323C0-C4CA-4E9C-BDDE-D0F4F9973412}"/>
              </a:ext>
            </a:extLst>
          </p:cNvPr>
          <p:cNvSpPr>
            <a:spLocks noGrp="1"/>
          </p:cNvSpPr>
          <p:nvPr>
            <p:ph type="dt" sz="half" idx="10"/>
          </p:nvPr>
        </p:nvSpPr>
        <p:spPr/>
        <p:txBody>
          <a:bodyPr/>
          <a:lstStyle/>
          <a:p>
            <a:fld id="{EE46BE12-6D63-43B8-8C45-359E38D2EEC5}" type="datetimeFigureOut">
              <a:rPr lang="sv-SE" smtClean="0"/>
              <a:t>2019-09-24</a:t>
            </a:fld>
            <a:endParaRPr lang="sv-SE"/>
          </a:p>
        </p:txBody>
      </p:sp>
      <p:sp>
        <p:nvSpPr>
          <p:cNvPr id="5" name="Platshållare för sidfot 4">
            <a:extLst>
              <a:ext uri="{FF2B5EF4-FFF2-40B4-BE49-F238E27FC236}">
                <a16:creationId xmlns:a16="http://schemas.microsoft.com/office/drawing/2014/main" id="{52949915-81FD-4722-A8D8-E6027A82840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C8E20F9-E439-474D-8705-2A4F719A089E}"/>
              </a:ext>
            </a:extLst>
          </p:cNvPr>
          <p:cNvSpPr>
            <a:spLocks noGrp="1"/>
          </p:cNvSpPr>
          <p:nvPr>
            <p:ph type="sldNum" sz="quarter" idx="12"/>
          </p:nvPr>
        </p:nvSpPr>
        <p:spPr/>
        <p:txBody>
          <a:bodyPr/>
          <a:lstStyle/>
          <a:p>
            <a:fld id="{65DE3CF5-E57F-4FEC-A703-D9710EF1E048}" type="slidenum">
              <a:rPr lang="sv-SE" smtClean="0"/>
              <a:t>‹#›</a:t>
            </a:fld>
            <a:endParaRPr lang="sv-SE"/>
          </a:p>
        </p:txBody>
      </p:sp>
    </p:spTree>
    <p:extLst>
      <p:ext uri="{BB962C8B-B14F-4D97-AF65-F5344CB8AC3E}">
        <p14:creationId xmlns:p14="http://schemas.microsoft.com/office/powerpoint/2010/main" val="1233540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A3D5132-C936-4269-852C-A22B39203599}"/>
              </a:ext>
            </a:extLst>
          </p:cNvPr>
          <p:cNvSpPr>
            <a:spLocks noGrp="1"/>
          </p:cNvSpPr>
          <p:nvPr>
            <p:ph type="title" orient="vert"/>
          </p:nvPr>
        </p:nvSpPr>
        <p:spPr>
          <a:xfrm>
            <a:off x="6543675" y="365125"/>
            <a:ext cx="1971675"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236DD1B-0926-48E4-85A2-4EDF780330F3}"/>
              </a:ext>
            </a:extLst>
          </p:cNvPr>
          <p:cNvSpPr>
            <a:spLocks noGrp="1"/>
          </p:cNvSpPr>
          <p:nvPr>
            <p:ph type="body" orient="vert" idx="1"/>
          </p:nvPr>
        </p:nvSpPr>
        <p:spPr>
          <a:xfrm>
            <a:off x="628650" y="365125"/>
            <a:ext cx="5800725"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A6730E3-E1FA-4286-902C-15DADE0B04AF}"/>
              </a:ext>
            </a:extLst>
          </p:cNvPr>
          <p:cNvSpPr>
            <a:spLocks noGrp="1"/>
          </p:cNvSpPr>
          <p:nvPr>
            <p:ph type="dt" sz="half" idx="10"/>
          </p:nvPr>
        </p:nvSpPr>
        <p:spPr/>
        <p:txBody>
          <a:bodyPr/>
          <a:lstStyle/>
          <a:p>
            <a:fld id="{EE46BE12-6D63-43B8-8C45-359E38D2EEC5}" type="datetimeFigureOut">
              <a:rPr lang="sv-SE" smtClean="0"/>
              <a:t>2019-09-24</a:t>
            </a:fld>
            <a:endParaRPr lang="sv-SE"/>
          </a:p>
        </p:txBody>
      </p:sp>
      <p:sp>
        <p:nvSpPr>
          <p:cNvPr id="5" name="Platshållare för sidfot 4">
            <a:extLst>
              <a:ext uri="{FF2B5EF4-FFF2-40B4-BE49-F238E27FC236}">
                <a16:creationId xmlns:a16="http://schemas.microsoft.com/office/drawing/2014/main" id="{E4A4448C-B20D-40A0-B5EC-518E67873D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4307D4C-D5A8-4F4B-BFB4-258FC83FD01B}"/>
              </a:ext>
            </a:extLst>
          </p:cNvPr>
          <p:cNvSpPr>
            <a:spLocks noGrp="1"/>
          </p:cNvSpPr>
          <p:nvPr>
            <p:ph type="sldNum" sz="quarter" idx="12"/>
          </p:nvPr>
        </p:nvSpPr>
        <p:spPr/>
        <p:txBody>
          <a:bodyPr/>
          <a:lstStyle/>
          <a:p>
            <a:fld id="{65DE3CF5-E57F-4FEC-A703-D9710EF1E048}" type="slidenum">
              <a:rPr lang="sv-SE" smtClean="0"/>
              <a:t>‹#›</a:t>
            </a:fld>
            <a:endParaRPr lang="sv-SE"/>
          </a:p>
        </p:txBody>
      </p:sp>
    </p:spTree>
    <p:extLst>
      <p:ext uri="{BB962C8B-B14F-4D97-AF65-F5344CB8AC3E}">
        <p14:creationId xmlns:p14="http://schemas.microsoft.com/office/powerpoint/2010/main" val="17769861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428400" y="1180800"/>
            <a:ext cx="6609600" cy="756000"/>
          </a:xfrm>
          <a:prstGeom prst="rect">
            <a:avLst/>
          </a:prstGeom>
        </p:spPr>
        <p:txBody>
          <a:bodyPr/>
          <a:lstStyle>
            <a:lvl1pPr>
              <a:defRPr sz="2625" b="1" cap="none" baseline="0">
                <a:solidFill>
                  <a:srgbClr val="787878"/>
                </a:solidFill>
                <a:latin typeface="BentonSans Medium" panose="02000603000000020004" pitchFamily="50" charset="0"/>
              </a:defRPr>
            </a:lvl1pPr>
          </a:lstStyle>
          <a:p>
            <a:r>
              <a:rPr lang="sv-SE" dirty="0"/>
              <a:t>INSERT HEADLINE</a:t>
            </a:r>
          </a:p>
        </p:txBody>
      </p:sp>
      <p:sp>
        <p:nvSpPr>
          <p:cNvPr id="8" name="Platshållare för text 7"/>
          <p:cNvSpPr>
            <a:spLocks noGrp="1"/>
          </p:cNvSpPr>
          <p:nvPr>
            <p:ph type="body" sz="quarter" idx="11" hasCustomPrompt="1"/>
          </p:nvPr>
        </p:nvSpPr>
        <p:spPr>
          <a:xfrm>
            <a:off x="428401" y="2300400"/>
            <a:ext cx="6569075" cy="3268662"/>
          </a:xfrm>
          <a:prstGeom prst="rect">
            <a:avLst/>
          </a:prstGeom>
        </p:spPr>
        <p:txBody>
          <a:bodyPr/>
          <a:lstStyle>
            <a:lvl1pPr marL="256500" indent="-256500">
              <a:defRPr sz="1500" baseline="0">
                <a:solidFill>
                  <a:srgbClr val="787878"/>
                </a:solidFill>
                <a:latin typeface="BentonSans Regular" panose="02000503000000020004" pitchFamily="50" charset="0"/>
              </a:defRPr>
            </a:lvl1pPr>
            <a:lvl2pPr marL="514350" indent="-171450">
              <a:buFont typeface="BentonSans Regular" panose="02000503000000020004" pitchFamily="50" charset="0"/>
              <a:buChar char="–"/>
              <a:defRPr sz="1350" baseline="0">
                <a:solidFill>
                  <a:srgbClr val="787878"/>
                </a:solidFill>
              </a:defRPr>
            </a:lvl2pPr>
          </a:lstStyle>
          <a:p>
            <a:pPr lvl="0"/>
            <a:r>
              <a:rPr lang="sv-SE" sz="1500" dirty="0" err="1">
                <a:latin typeface="BentonSans Regular" panose="02000503000000020004" pitchFamily="50" charset="0"/>
              </a:rPr>
              <a:t>Insert</a:t>
            </a:r>
            <a:r>
              <a:rPr lang="sv-SE" sz="1500" dirty="0">
                <a:latin typeface="BentonSans Regular" panose="02000503000000020004" pitchFamily="50" charset="0"/>
              </a:rPr>
              <a:t> text</a:t>
            </a:r>
          </a:p>
          <a:p>
            <a:pPr lvl="1"/>
            <a:r>
              <a:rPr lang="sv-SE" dirty="0">
                <a:latin typeface="BentonSans Regular" panose="02000503000000020004" pitchFamily="50" charset="0"/>
              </a:rPr>
              <a:t>Subtext</a:t>
            </a:r>
            <a:endParaRPr lang="sv-SE" dirty="0"/>
          </a:p>
        </p:txBody>
      </p:sp>
    </p:spTree>
    <p:extLst>
      <p:ext uri="{BB962C8B-B14F-4D97-AF65-F5344CB8AC3E}">
        <p14:creationId xmlns:p14="http://schemas.microsoft.com/office/powerpoint/2010/main" val="249968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with text">
    <p:spTree>
      <p:nvGrpSpPr>
        <p:cNvPr id="1" name=""/>
        <p:cNvGrpSpPr/>
        <p:nvPr/>
      </p:nvGrpSpPr>
      <p:grpSpPr>
        <a:xfrm>
          <a:off x="0" y="0"/>
          <a:ext cx="0" cy="0"/>
          <a:chOff x="0" y="0"/>
          <a:chExt cx="0" cy="0"/>
        </a:xfrm>
      </p:grpSpPr>
      <p:sp>
        <p:nvSpPr>
          <p:cNvPr id="6" name="Rubrik 5"/>
          <p:cNvSpPr>
            <a:spLocks noGrp="1"/>
          </p:cNvSpPr>
          <p:nvPr>
            <p:ph type="title" hasCustomPrompt="1"/>
          </p:nvPr>
        </p:nvSpPr>
        <p:spPr>
          <a:xfrm>
            <a:off x="5140800" y="1695600"/>
            <a:ext cx="3106800" cy="648000"/>
          </a:xfrm>
          <a:prstGeom prst="rect">
            <a:avLst/>
          </a:prstGeom>
        </p:spPr>
        <p:txBody>
          <a:bodyPr/>
          <a:lstStyle>
            <a:lvl1pPr>
              <a:defRPr sz="3500" b="1" cap="all" baseline="0">
                <a:solidFill>
                  <a:srgbClr val="787878"/>
                </a:solidFill>
                <a:latin typeface="BentonSans Bold" panose="02000503000000020004" pitchFamily="50" charset="0"/>
              </a:defRPr>
            </a:lvl1pPr>
          </a:lstStyle>
          <a:p>
            <a:r>
              <a:rPr lang="sv-SE" dirty="0"/>
              <a:t>HEADLINE</a:t>
            </a:r>
          </a:p>
        </p:txBody>
      </p:sp>
      <p:sp>
        <p:nvSpPr>
          <p:cNvPr id="8" name="Platshållare för text 7"/>
          <p:cNvSpPr>
            <a:spLocks noGrp="1"/>
          </p:cNvSpPr>
          <p:nvPr>
            <p:ph type="body" sz="quarter" idx="11" hasCustomPrompt="1"/>
          </p:nvPr>
        </p:nvSpPr>
        <p:spPr>
          <a:xfrm>
            <a:off x="5140800" y="2631600"/>
            <a:ext cx="3106800" cy="3268662"/>
          </a:xfrm>
          <a:prstGeom prst="rect">
            <a:avLst/>
          </a:prstGeom>
        </p:spPr>
        <p:txBody>
          <a:bodyPr/>
          <a:lstStyle>
            <a:lvl1pPr marL="0" indent="0">
              <a:buNone/>
              <a:defRPr sz="2000" baseline="0">
                <a:solidFill>
                  <a:srgbClr val="787878"/>
                </a:solidFill>
                <a:latin typeface="BentonSans Regular" panose="02000503000000020004" pitchFamily="50" charset="0"/>
              </a:defRPr>
            </a:lvl1pPr>
          </a:lstStyle>
          <a:p>
            <a:pPr lvl="0"/>
            <a:r>
              <a:rPr lang="sv-SE" sz="2000" dirty="0" err="1">
                <a:latin typeface="BentonSans Regular" panose="02000503000000020004" pitchFamily="50" charset="0"/>
              </a:rPr>
              <a:t>Insert</a:t>
            </a:r>
            <a:r>
              <a:rPr lang="sv-SE" sz="2000" dirty="0">
                <a:latin typeface="BentonSans Regular" panose="02000503000000020004" pitchFamily="50" charset="0"/>
              </a:rPr>
              <a:t> text</a:t>
            </a:r>
            <a:endParaRPr lang="sv-SE" dirty="0"/>
          </a:p>
        </p:txBody>
      </p:sp>
      <p:sp>
        <p:nvSpPr>
          <p:cNvPr id="3" name="Platshållare för bild 2"/>
          <p:cNvSpPr>
            <a:spLocks noGrp="1"/>
          </p:cNvSpPr>
          <p:nvPr>
            <p:ph type="pic" sz="quarter" idx="12" hasCustomPrompt="1"/>
          </p:nvPr>
        </p:nvSpPr>
        <p:spPr>
          <a:xfrm>
            <a:off x="522000" y="1206000"/>
            <a:ext cx="4050000" cy="2127600"/>
          </a:xfrm>
          <a:prstGeom prst="rect">
            <a:avLst/>
          </a:prstGeom>
        </p:spPr>
        <p:txBody>
          <a:bodyPr/>
          <a:lstStyle>
            <a:lvl1pPr marL="0" indent="0">
              <a:buNone/>
              <a:defRPr lang="sv-SE" sz="2000" kern="1200" baseline="0" dirty="0">
                <a:solidFill>
                  <a:srgbClr val="787878"/>
                </a:solidFill>
                <a:latin typeface="BentonSans Regular" panose="02000503000000020004" pitchFamily="50" charset="0"/>
                <a:ea typeface="+mn-ea"/>
                <a:cs typeface="+mn-cs"/>
              </a:defRPr>
            </a:lvl1pPr>
          </a:lstStyle>
          <a:p>
            <a:r>
              <a:rPr lang="sv-SE" dirty="0" err="1"/>
              <a:t>Insert</a:t>
            </a:r>
            <a:r>
              <a:rPr lang="sv-SE" dirty="0"/>
              <a:t> image</a:t>
            </a:r>
          </a:p>
        </p:txBody>
      </p:sp>
      <p:sp>
        <p:nvSpPr>
          <p:cNvPr id="7" name="Platshållare för bild 2"/>
          <p:cNvSpPr>
            <a:spLocks noGrp="1"/>
          </p:cNvSpPr>
          <p:nvPr>
            <p:ph type="pic" sz="quarter" idx="13" hasCustomPrompt="1"/>
          </p:nvPr>
        </p:nvSpPr>
        <p:spPr>
          <a:xfrm>
            <a:off x="522000" y="3510000"/>
            <a:ext cx="4050000" cy="2127600"/>
          </a:xfrm>
          <a:prstGeom prst="rect">
            <a:avLst/>
          </a:prstGeom>
        </p:spPr>
        <p:txBody>
          <a:bodyPr/>
          <a:lstStyle>
            <a:lvl1pPr marL="0" indent="0">
              <a:buNone/>
              <a:defRPr lang="sv-SE" sz="2000" kern="1200" baseline="0" dirty="0">
                <a:solidFill>
                  <a:srgbClr val="787878"/>
                </a:solidFill>
                <a:latin typeface="BentonSans Regular" panose="02000503000000020004" pitchFamily="50" charset="0"/>
                <a:ea typeface="+mn-ea"/>
                <a:cs typeface="+mn-cs"/>
              </a:defRPr>
            </a:lvl1pPr>
          </a:lstStyle>
          <a:p>
            <a:r>
              <a:rPr lang="sv-SE" dirty="0" err="1"/>
              <a:t>Insert</a:t>
            </a:r>
            <a:r>
              <a:rPr lang="sv-SE" dirty="0"/>
              <a:t> image</a:t>
            </a:r>
          </a:p>
        </p:txBody>
      </p:sp>
    </p:spTree>
    <p:extLst>
      <p:ext uri="{BB962C8B-B14F-4D97-AF65-F5344CB8AC3E}">
        <p14:creationId xmlns:p14="http://schemas.microsoft.com/office/powerpoint/2010/main" val="230697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boxes">
    <p:spTree>
      <p:nvGrpSpPr>
        <p:cNvPr id="1" name=""/>
        <p:cNvGrpSpPr/>
        <p:nvPr/>
      </p:nvGrpSpPr>
      <p:grpSpPr>
        <a:xfrm>
          <a:off x="0" y="0"/>
          <a:ext cx="0" cy="0"/>
          <a:chOff x="0" y="0"/>
          <a:chExt cx="0" cy="0"/>
        </a:xfrm>
      </p:grpSpPr>
      <p:sp>
        <p:nvSpPr>
          <p:cNvPr id="3" name="Tår 37"/>
          <p:cNvSpPr/>
          <p:nvPr userDrawn="1"/>
        </p:nvSpPr>
        <p:spPr>
          <a:xfrm>
            <a:off x="4644075" y="1690972"/>
            <a:ext cx="3481252" cy="3481252"/>
          </a:xfrm>
          <a:prstGeom prst="teardrop">
            <a:avLst/>
          </a:prstGeom>
          <a:solidFill>
            <a:srgbClr val="BBBB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4" name="Tår 3"/>
          <p:cNvSpPr/>
          <p:nvPr userDrawn="1"/>
        </p:nvSpPr>
        <p:spPr>
          <a:xfrm>
            <a:off x="777464" y="1717642"/>
            <a:ext cx="3481252" cy="3481252"/>
          </a:xfrm>
          <a:prstGeom prst="teardrop">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Platshållare för text 5"/>
          <p:cNvSpPr>
            <a:spLocks noGrp="1"/>
          </p:cNvSpPr>
          <p:nvPr>
            <p:ph type="body" sz="quarter" idx="10" hasCustomPrompt="1"/>
          </p:nvPr>
        </p:nvSpPr>
        <p:spPr>
          <a:xfrm>
            <a:off x="964800" y="2905200"/>
            <a:ext cx="3106800" cy="655200"/>
          </a:xfrm>
          <a:prstGeom prst="rect">
            <a:avLst/>
          </a:prstGeom>
        </p:spPr>
        <p:txBody>
          <a:bodyPr/>
          <a:lstStyle>
            <a:lvl1pPr marL="0" indent="0" algn="ctr">
              <a:buNone/>
              <a:defRPr sz="4000" b="1" cap="all" baseline="0">
                <a:solidFill>
                  <a:schemeClr val="bg1"/>
                </a:solidFill>
                <a:latin typeface="BentonSans Bold" panose="02000503000000020004" pitchFamily="50" charset="0"/>
              </a:defRPr>
            </a:lvl1pPr>
          </a:lstStyle>
          <a:p>
            <a:pPr lvl="0"/>
            <a:r>
              <a:rPr lang="sv-SE" dirty="0"/>
              <a:t>INFO BOX</a:t>
            </a:r>
          </a:p>
        </p:txBody>
      </p:sp>
      <p:sp>
        <p:nvSpPr>
          <p:cNvPr id="7" name="Platshållare för text 5"/>
          <p:cNvSpPr>
            <a:spLocks noGrp="1"/>
          </p:cNvSpPr>
          <p:nvPr>
            <p:ph type="body" sz="quarter" idx="11" hasCustomPrompt="1"/>
          </p:nvPr>
        </p:nvSpPr>
        <p:spPr>
          <a:xfrm>
            <a:off x="1375200" y="3643200"/>
            <a:ext cx="2286000" cy="756000"/>
          </a:xfrm>
          <a:prstGeom prst="rect">
            <a:avLst/>
          </a:prstGeom>
        </p:spPr>
        <p:txBody>
          <a:bodyPr/>
          <a:lstStyle>
            <a:lvl1pPr marL="0" indent="0" algn="ctr">
              <a:spcBef>
                <a:spcPts val="0"/>
              </a:spcBef>
              <a:buNone/>
              <a:defRPr sz="2400" b="0" cap="none" baseline="0">
                <a:solidFill>
                  <a:schemeClr val="bg1"/>
                </a:solidFill>
                <a:latin typeface="BentonSans Regular" panose="02000503000000020004" pitchFamily="50" charset="0"/>
              </a:defRPr>
            </a:lvl1pPr>
          </a:lstStyle>
          <a:p>
            <a:pPr lvl="0"/>
            <a:r>
              <a:rPr lang="sv-SE" dirty="0"/>
              <a:t>For short texts</a:t>
            </a:r>
          </a:p>
        </p:txBody>
      </p:sp>
      <p:sp>
        <p:nvSpPr>
          <p:cNvPr id="8" name="Platshållare för text 5"/>
          <p:cNvSpPr>
            <a:spLocks noGrp="1"/>
          </p:cNvSpPr>
          <p:nvPr>
            <p:ph type="body" sz="quarter" idx="12" hasCustomPrompt="1"/>
          </p:nvPr>
        </p:nvSpPr>
        <p:spPr>
          <a:xfrm>
            <a:off x="4863600" y="2907646"/>
            <a:ext cx="3106800" cy="655200"/>
          </a:xfrm>
          <a:prstGeom prst="rect">
            <a:avLst/>
          </a:prstGeom>
        </p:spPr>
        <p:txBody>
          <a:bodyPr/>
          <a:lstStyle>
            <a:lvl1pPr marL="0" indent="0" algn="ctr">
              <a:buNone/>
              <a:defRPr sz="4000" b="1" cap="all" baseline="0">
                <a:solidFill>
                  <a:schemeClr val="bg1"/>
                </a:solidFill>
                <a:latin typeface="BentonSans Bold" panose="02000503000000020004" pitchFamily="50" charset="0"/>
              </a:defRPr>
            </a:lvl1pPr>
          </a:lstStyle>
          <a:p>
            <a:pPr lvl="0"/>
            <a:r>
              <a:rPr lang="sv-SE" dirty="0"/>
              <a:t>INFO BOX</a:t>
            </a:r>
          </a:p>
        </p:txBody>
      </p:sp>
      <p:sp>
        <p:nvSpPr>
          <p:cNvPr id="9" name="Platshållare för text 5"/>
          <p:cNvSpPr>
            <a:spLocks noGrp="1"/>
          </p:cNvSpPr>
          <p:nvPr>
            <p:ph type="body" sz="quarter" idx="13" hasCustomPrompt="1"/>
          </p:nvPr>
        </p:nvSpPr>
        <p:spPr>
          <a:xfrm>
            <a:off x="5274000" y="3645646"/>
            <a:ext cx="2286000" cy="756000"/>
          </a:xfrm>
          <a:prstGeom prst="rect">
            <a:avLst/>
          </a:prstGeom>
        </p:spPr>
        <p:txBody>
          <a:bodyPr/>
          <a:lstStyle>
            <a:lvl1pPr marL="0" indent="0" algn="ctr">
              <a:spcBef>
                <a:spcPts val="0"/>
              </a:spcBef>
              <a:buNone/>
              <a:defRPr sz="2400" b="0" cap="none" baseline="0">
                <a:solidFill>
                  <a:schemeClr val="bg1"/>
                </a:solidFill>
                <a:latin typeface="BentonSans Regular" panose="02000503000000020004" pitchFamily="50" charset="0"/>
              </a:defRPr>
            </a:lvl1pPr>
          </a:lstStyle>
          <a:p>
            <a:pPr lvl="0"/>
            <a:r>
              <a:rPr lang="sv-SE" dirty="0"/>
              <a:t>For short texts</a:t>
            </a:r>
          </a:p>
        </p:txBody>
      </p:sp>
    </p:spTree>
    <p:extLst>
      <p:ext uri="{BB962C8B-B14F-4D97-AF65-F5344CB8AC3E}">
        <p14:creationId xmlns:p14="http://schemas.microsoft.com/office/powerpoint/2010/main" val="334370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nfoboxes">
    <p:spTree>
      <p:nvGrpSpPr>
        <p:cNvPr id="1" name=""/>
        <p:cNvGrpSpPr/>
        <p:nvPr/>
      </p:nvGrpSpPr>
      <p:grpSpPr>
        <a:xfrm>
          <a:off x="0" y="0"/>
          <a:ext cx="0" cy="0"/>
          <a:chOff x="0" y="0"/>
          <a:chExt cx="0" cy="0"/>
        </a:xfrm>
      </p:grpSpPr>
      <p:sp>
        <p:nvSpPr>
          <p:cNvPr id="4" name="Tår 3"/>
          <p:cNvSpPr/>
          <p:nvPr userDrawn="1"/>
        </p:nvSpPr>
        <p:spPr>
          <a:xfrm>
            <a:off x="2808144" y="1717642"/>
            <a:ext cx="3481252" cy="3481252"/>
          </a:xfrm>
          <a:prstGeom prst="teardrop">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6" name="Platshållare för text 5"/>
          <p:cNvSpPr>
            <a:spLocks noGrp="1"/>
          </p:cNvSpPr>
          <p:nvPr>
            <p:ph type="body" sz="quarter" idx="10" hasCustomPrompt="1"/>
          </p:nvPr>
        </p:nvSpPr>
        <p:spPr>
          <a:xfrm>
            <a:off x="2995480" y="2905200"/>
            <a:ext cx="3106800" cy="655200"/>
          </a:xfrm>
          <a:prstGeom prst="rect">
            <a:avLst/>
          </a:prstGeom>
        </p:spPr>
        <p:txBody>
          <a:bodyPr/>
          <a:lstStyle>
            <a:lvl1pPr marL="0" indent="0" algn="ctr">
              <a:buNone/>
              <a:defRPr sz="4000" b="1" cap="all" baseline="0">
                <a:solidFill>
                  <a:schemeClr val="bg1"/>
                </a:solidFill>
                <a:latin typeface="BentonSans Bold" panose="02000503000000020004" pitchFamily="50" charset="0"/>
              </a:defRPr>
            </a:lvl1pPr>
          </a:lstStyle>
          <a:p>
            <a:pPr lvl="0"/>
            <a:r>
              <a:rPr lang="sv-SE" dirty="0"/>
              <a:t>INFO BOX</a:t>
            </a:r>
          </a:p>
        </p:txBody>
      </p:sp>
      <p:sp>
        <p:nvSpPr>
          <p:cNvPr id="7" name="Platshållare för text 5"/>
          <p:cNvSpPr>
            <a:spLocks noGrp="1"/>
          </p:cNvSpPr>
          <p:nvPr>
            <p:ph type="body" sz="quarter" idx="11" hasCustomPrompt="1"/>
          </p:nvPr>
        </p:nvSpPr>
        <p:spPr>
          <a:xfrm>
            <a:off x="3405880" y="3643200"/>
            <a:ext cx="2286000" cy="756000"/>
          </a:xfrm>
          <a:prstGeom prst="rect">
            <a:avLst/>
          </a:prstGeom>
        </p:spPr>
        <p:txBody>
          <a:bodyPr/>
          <a:lstStyle>
            <a:lvl1pPr marL="0" indent="0" algn="ctr">
              <a:spcBef>
                <a:spcPts val="0"/>
              </a:spcBef>
              <a:buNone/>
              <a:defRPr sz="2400" b="0" cap="none" baseline="0">
                <a:solidFill>
                  <a:schemeClr val="bg1"/>
                </a:solidFill>
                <a:latin typeface="BentonSans Regular" panose="02000503000000020004" pitchFamily="50" charset="0"/>
              </a:defRPr>
            </a:lvl1pPr>
          </a:lstStyle>
          <a:p>
            <a:pPr lvl="0"/>
            <a:r>
              <a:rPr lang="sv-SE" dirty="0"/>
              <a:t>For short texts</a:t>
            </a:r>
          </a:p>
        </p:txBody>
      </p:sp>
    </p:spTree>
    <p:extLst>
      <p:ext uri="{BB962C8B-B14F-4D97-AF65-F5344CB8AC3E}">
        <p14:creationId xmlns:p14="http://schemas.microsoft.com/office/powerpoint/2010/main" val="76405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nfoboxes">
    <p:spTree>
      <p:nvGrpSpPr>
        <p:cNvPr id="1" name=""/>
        <p:cNvGrpSpPr/>
        <p:nvPr/>
      </p:nvGrpSpPr>
      <p:grpSpPr>
        <a:xfrm>
          <a:off x="0" y="0"/>
          <a:ext cx="0" cy="0"/>
          <a:chOff x="0" y="0"/>
          <a:chExt cx="0" cy="0"/>
        </a:xfrm>
      </p:grpSpPr>
      <p:sp>
        <p:nvSpPr>
          <p:cNvPr id="3" name="Tår 37"/>
          <p:cNvSpPr/>
          <p:nvPr userDrawn="1"/>
        </p:nvSpPr>
        <p:spPr>
          <a:xfrm>
            <a:off x="2761836" y="1690972"/>
            <a:ext cx="3481252" cy="3481252"/>
          </a:xfrm>
          <a:prstGeom prst="teardrop">
            <a:avLst/>
          </a:prstGeom>
          <a:solidFill>
            <a:srgbClr val="BBBB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8" name="Platshållare för text 5"/>
          <p:cNvSpPr>
            <a:spLocks noGrp="1"/>
          </p:cNvSpPr>
          <p:nvPr>
            <p:ph type="body" sz="quarter" idx="12" hasCustomPrompt="1"/>
          </p:nvPr>
        </p:nvSpPr>
        <p:spPr>
          <a:xfrm>
            <a:off x="2981361" y="2907646"/>
            <a:ext cx="3106800" cy="655200"/>
          </a:xfrm>
          <a:prstGeom prst="rect">
            <a:avLst/>
          </a:prstGeom>
        </p:spPr>
        <p:txBody>
          <a:bodyPr/>
          <a:lstStyle>
            <a:lvl1pPr marL="0" indent="0" algn="ctr">
              <a:buNone/>
              <a:defRPr sz="4000" b="1" cap="all" baseline="0">
                <a:solidFill>
                  <a:schemeClr val="bg1"/>
                </a:solidFill>
                <a:latin typeface="BentonSans Bold" panose="02000503000000020004" pitchFamily="50" charset="0"/>
              </a:defRPr>
            </a:lvl1pPr>
          </a:lstStyle>
          <a:p>
            <a:pPr lvl="0"/>
            <a:r>
              <a:rPr lang="sv-SE" dirty="0"/>
              <a:t>INFO BOX</a:t>
            </a:r>
          </a:p>
        </p:txBody>
      </p:sp>
      <p:sp>
        <p:nvSpPr>
          <p:cNvPr id="9" name="Platshållare för text 5"/>
          <p:cNvSpPr>
            <a:spLocks noGrp="1"/>
          </p:cNvSpPr>
          <p:nvPr>
            <p:ph type="body" sz="quarter" idx="13" hasCustomPrompt="1"/>
          </p:nvPr>
        </p:nvSpPr>
        <p:spPr>
          <a:xfrm>
            <a:off x="3391761" y="3645646"/>
            <a:ext cx="2286000" cy="756000"/>
          </a:xfrm>
          <a:prstGeom prst="rect">
            <a:avLst/>
          </a:prstGeom>
        </p:spPr>
        <p:txBody>
          <a:bodyPr/>
          <a:lstStyle>
            <a:lvl1pPr marL="0" indent="0" algn="ctr">
              <a:spcBef>
                <a:spcPts val="0"/>
              </a:spcBef>
              <a:buNone/>
              <a:defRPr sz="2400" b="0" cap="none" baseline="0">
                <a:solidFill>
                  <a:schemeClr val="bg1"/>
                </a:solidFill>
                <a:latin typeface="BentonSans Regular" panose="02000503000000020004" pitchFamily="50" charset="0"/>
              </a:defRPr>
            </a:lvl1pPr>
          </a:lstStyle>
          <a:p>
            <a:pPr lvl="0"/>
            <a:r>
              <a:rPr lang="sv-SE" dirty="0"/>
              <a:t>For short texts</a:t>
            </a:r>
          </a:p>
        </p:txBody>
      </p:sp>
    </p:spTree>
    <p:extLst>
      <p:ext uri="{BB962C8B-B14F-4D97-AF65-F5344CB8AC3E}">
        <p14:creationId xmlns:p14="http://schemas.microsoft.com/office/powerpoint/2010/main" val="612264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Rak 7"/>
          <p:cNvCxnSpPr/>
          <p:nvPr userDrawn="1"/>
        </p:nvCxnSpPr>
        <p:spPr>
          <a:xfrm>
            <a:off x="520700" y="477482"/>
            <a:ext cx="5760000" cy="0"/>
          </a:xfrm>
          <a:prstGeom prst="line">
            <a:avLst/>
          </a:prstGeom>
          <a:ln w="9525" cmpd="sng">
            <a:solidFill>
              <a:srgbClr val="787878"/>
            </a:solidFill>
          </a:ln>
          <a:effectLst/>
        </p:spPr>
        <p:style>
          <a:lnRef idx="2">
            <a:schemeClr val="accent1"/>
          </a:lnRef>
          <a:fillRef idx="0">
            <a:schemeClr val="accent1"/>
          </a:fillRef>
          <a:effectRef idx="1">
            <a:schemeClr val="accent1"/>
          </a:effectRef>
          <a:fontRef idx="minor">
            <a:schemeClr val="tx1"/>
          </a:fontRef>
        </p:style>
      </p:cxnSp>
      <p:pic>
        <p:nvPicPr>
          <p:cNvPr id="9" name="pic_logoB" title="pic_logoB_gray"/>
          <p:cNvPicPr>
            <a:picLocks/>
          </p:cNvPicPr>
          <p:nvPr userDrawn="1"/>
        </p:nvPicPr>
        <p:blipFill>
          <a:blip r:embed="rId18"/>
          <a:stretch>
            <a:fillRect/>
          </a:stretch>
        </p:blipFill>
        <p:spPr>
          <a:xfrm>
            <a:off x="6604000" y="331106"/>
            <a:ext cx="2027526" cy="228600"/>
          </a:xfrm>
          <a:prstGeom prst="rect">
            <a:avLst/>
          </a:prstGeom>
        </p:spPr>
      </p:pic>
      <p:pic>
        <p:nvPicPr>
          <p:cNvPr id="4" name="Picture 3"/>
          <p:cNvPicPr>
            <a:picLocks noChangeAspect="1"/>
          </p:cNvPicPr>
          <p:nvPr userDrawn="1"/>
        </p:nvPicPr>
        <p:blipFill>
          <a:blip r:embed="rId19"/>
          <a:stretch>
            <a:fillRect/>
          </a:stretch>
        </p:blipFill>
        <p:spPr>
          <a:xfrm>
            <a:off x="5721531" y="6223556"/>
            <a:ext cx="3277068" cy="522756"/>
          </a:xfrm>
          <a:prstGeom prst="rect">
            <a:avLst/>
          </a:prstGeom>
        </p:spPr>
      </p:pic>
    </p:spTree>
    <p:extLst>
      <p:ext uri="{BB962C8B-B14F-4D97-AF65-F5344CB8AC3E}">
        <p14:creationId xmlns:p14="http://schemas.microsoft.com/office/powerpoint/2010/main" val="1443832876"/>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72" r:id="rId3"/>
    <p:sldLayoutId id="2147483674" r:id="rId4"/>
    <p:sldLayoutId id="2147483667" r:id="rId5"/>
    <p:sldLayoutId id="2147483670" r:id="rId6"/>
    <p:sldLayoutId id="2147483675" r:id="rId7"/>
    <p:sldLayoutId id="2147483679" r:id="rId8"/>
    <p:sldLayoutId id="2147483680" r:id="rId9"/>
    <p:sldLayoutId id="2147483681" r:id="rId10"/>
    <p:sldLayoutId id="2147483678" r:id="rId11"/>
    <p:sldLayoutId id="2147483682" r:id="rId12"/>
    <p:sldLayoutId id="2147483699" r:id="rId13"/>
    <p:sldLayoutId id="2147483700" r:id="rId14"/>
    <p:sldLayoutId id="2147483701" r:id="rId15"/>
    <p:sldLayoutId id="2147483702"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865"/>
        </a:solidFill>
        <a:effectLst/>
      </p:bgPr>
    </p:bg>
    <p:spTree>
      <p:nvGrpSpPr>
        <p:cNvPr id="1" name=""/>
        <p:cNvGrpSpPr/>
        <p:nvPr/>
      </p:nvGrpSpPr>
      <p:grpSpPr>
        <a:xfrm>
          <a:off x="0" y="0"/>
          <a:ext cx="0" cy="0"/>
          <a:chOff x="0" y="0"/>
          <a:chExt cx="0" cy="0"/>
        </a:xfrm>
      </p:grpSpPr>
      <p:cxnSp>
        <p:nvCxnSpPr>
          <p:cNvPr id="8" name="Rak 7"/>
          <p:cNvCxnSpPr/>
          <p:nvPr userDrawn="1"/>
        </p:nvCxnSpPr>
        <p:spPr>
          <a:xfrm>
            <a:off x="520700" y="477482"/>
            <a:ext cx="5760000"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Bildobjekt 8" title="pic_logoB_white"/>
          <p:cNvPicPr>
            <a:picLocks noChangeAspect="1"/>
          </p:cNvPicPr>
          <p:nvPr userDrawn="1"/>
        </p:nvPicPr>
        <p:blipFill>
          <a:blip r:embed="rId16"/>
          <a:stretch>
            <a:fillRect/>
          </a:stretch>
        </p:blipFill>
        <p:spPr>
          <a:xfrm>
            <a:off x="6604000" y="331106"/>
            <a:ext cx="2027526" cy="228600"/>
          </a:xfrm>
          <a:prstGeom prst="rect">
            <a:avLst/>
          </a:prstGeom>
        </p:spPr>
      </p:pic>
      <p:pic>
        <p:nvPicPr>
          <p:cNvPr id="5" name="Picture 4"/>
          <p:cNvPicPr>
            <a:picLocks noChangeAspect="1"/>
          </p:cNvPicPr>
          <p:nvPr userDrawn="1"/>
        </p:nvPicPr>
        <p:blipFill>
          <a:blip r:embed="rId17"/>
          <a:stretch>
            <a:fillRect/>
          </a:stretch>
        </p:blipFill>
        <p:spPr>
          <a:xfrm>
            <a:off x="5956043" y="6257113"/>
            <a:ext cx="3042556" cy="484516"/>
          </a:xfrm>
          <a:prstGeom prst="rect">
            <a:avLst/>
          </a:prstGeom>
        </p:spPr>
      </p:pic>
    </p:spTree>
    <p:extLst>
      <p:ext uri="{BB962C8B-B14F-4D97-AF65-F5344CB8AC3E}">
        <p14:creationId xmlns:p14="http://schemas.microsoft.com/office/powerpoint/2010/main" val="731269011"/>
      </p:ext>
    </p:extLst>
  </p:cSld>
  <p:clrMap bg1="lt1" tx1="dk1" bg2="lt2" tx2="dk2" accent1="accent1" accent2="accent2" accent3="accent3" accent4="accent4" accent5="accent5" accent6="accent6" hlink="hlink" folHlink="folHlink"/>
  <p:sldLayoutIdLst>
    <p:sldLayoutId id="2147483671" r:id="rId1"/>
    <p:sldLayoutId id="2147483664" r:id="rId2"/>
    <p:sldLayoutId id="2147483666" r:id="rId3"/>
    <p:sldLayoutId id="2147483673" r:id="rId4"/>
    <p:sldLayoutId id="2147483669" r:id="rId5"/>
    <p:sldLayoutId id="2147483668" r:id="rId6"/>
    <p:sldLayoutId id="2147483676" r:id="rId7"/>
    <p:sldLayoutId id="2147483683" r:id="rId8"/>
    <p:sldLayoutId id="2147483684" r:id="rId9"/>
    <p:sldLayoutId id="2147483677" r:id="rId10"/>
    <p:sldLayoutId id="2147483685" r:id="rId11"/>
    <p:sldLayoutId id="2147483686" r:id="rId12"/>
    <p:sldLayoutId id="2147483703" r:id="rId13"/>
    <p:sldLayoutId id="214748370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882DD-B5C9-4851-80B4-09D6C45F4D9F}" type="datetimeFigureOut">
              <a:rPr lang="sv-SE" smtClean="0"/>
              <a:t>2019-09-24</a:t>
            </a:fld>
            <a:endParaRPr lang="sv-SE"/>
          </a:p>
        </p:txBody>
      </p:sp>
      <p:sp>
        <p:nvSpPr>
          <p:cNvPr id="5" name="Platshållare för sidfo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4E83A-0965-489C-A689-618A4A9936F0}" type="slidenum">
              <a:rPr lang="sv-SE" smtClean="0"/>
              <a:t>‹#›</a:t>
            </a:fld>
            <a:endParaRPr lang="sv-SE"/>
          </a:p>
        </p:txBody>
      </p:sp>
    </p:spTree>
    <p:extLst>
      <p:ext uri="{BB962C8B-B14F-4D97-AF65-F5344CB8AC3E}">
        <p14:creationId xmlns:p14="http://schemas.microsoft.com/office/powerpoint/2010/main" val="106494285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BFD40D4-2B70-4FA2-A422-5EE552347E8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CB4919D-64A6-4CB2-AE12-896BAB73F7E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E24378D-6A61-4074-971E-8FDB23D6D61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46BE12-6D63-43B8-8C45-359E38D2EEC5}" type="datetimeFigureOut">
              <a:rPr lang="sv-SE" smtClean="0"/>
              <a:t>2019-09-24</a:t>
            </a:fld>
            <a:endParaRPr lang="sv-SE"/>
          </a:p>
        </p:txBody>
      </p:sp>
      <p:sp>
        <p:nvSpPr>
          <p:cNvPr id="5" name="Platshållare för sidfot 4">
            <a:extLst>
              <a:ext uri="{FF2B5EF4-FFF2-40B4-BE49-F238E27FC236}">
                <a16:creationId xmlns:a16="http://schemas.microsoft.com/office/drawing/2014/main" id="{5FB2F412-C5A3-435C-B04C-17F66347728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FC36821-1E1A-436F-92C8-523866C2E92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E3CF5-E57F-4FEC-A703-D9710EF1E048}" type="slidenum">
              <a:rPr lang="sv-SE" smtClean="0"/>
              <a:t>‹#›</a:t>
            </a:fld>
            <a:endParaRPr lang="sv-SE"/>
          </a:p>
        </p:txBody>
      </p:sp>
    </p:spTree>
    <p:extLst>
      <p:ext uri="{BB962C8B-B14F-4D97-AF65-F5344CB8AC3E}">
        <p14:creationId xmlns:p14="http://schemas.microsoft.com/office/powerpoint/2010/main" val="42473696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teeter-totter-playground-children-148268/"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www.ihi.org/" TargetMode="External"/><Relationship Id="rId2" Type="http://schemas.openxmlformats.org/officeDocument/2006/relationships/image" Target="../media/image18.gif"/><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10" Type="http://schemas.openxmlformats.org/officeDocument/2006/relationships/image" Target="../media/image21.wmf"/><Relationship Id="rId4" Type="http://schemas.openxmlformats.org/officeDocument/2006/relationships/image" Target="../media/image22.wmf"/><Relationship Id="rId9"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7.xml"/><Relationship Id="rId7"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4.bin"/><Relationship Id="rId10" Type="http://schemas.openxmlformats.org/officeDocument/2006/relationships/image" Target="../media/image19.wmf"/><Relationship Id="rId4" Type="http://schemas.openxmlformats.org/officeDocument/2006/relationships/image" Target="../media/image22.wmf"/><Relationship Id="rId9"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hyperlink" Target="http://diss.kib.ki.se/2007/978-91-7357-274-3/" TargetMode="Externa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29330" y="2862150"/>
            <a:ext cx="8158079" cy="1010588"/>
          </a:xfrm>
        </p:spPr>
        <p:txBody>
          <a:bodyPr>
            <a:noAutofit/>
          </a:bodyPr>
          <a:lstStyle/>
          <a:p>
            <a:r>
              <a:rPr lang="sv-SE" sz="4800" b="0" dirty="0">
                <a:latin typeface="BentonSans Medium" panose="02000603000000020004" pitchFamily="50" charset="0"/>
              </a:rPr>
              <a:t>A Vision on Quality</a:t>
            </a:r>
          </a:p>
        </p:txBody>
      </p:sp>
      <p:sp>
        <p:nvSpPr>
          <p:cNvPr id="3" name="Platshållare för text 2"/>
          <p:cNvSpPr>
            <a:spLocks noGrp="1"/>
          </p:cNvSpPr>
          <p:nvPr>
            <p:ph type="body" sz="quarter" idx="11"/>
          </p:nvPr>
        </p:nvSpPr>
        <p:spPr>
          <a:xfrm>
            <a:off x="429329" y="4384580"/>
            <a:ext cx="5887065" cy="1805205"/>
          </a:xfrm>
        </p:spPr>
        <p:txBody>
          <a:bodyPr/>
          <a:lstStyle/>
          <a:p>
            <a:r>
              <a:rPr lang="sv-SE" sz="3000" dirty="0">
                <a:latin typeface="BentonSans Regular" panose="02000503000000020004" pitchFamily="50" charset="0"/>
                <a:cs typeface="BentonSans Regular" panose="02000503000000020004" pitchFamily="50" charset="0"/>
              </a:rPr>
              <a:t>EPSO, Malmö, 2019-09-24</a:t>
            </a:r>
          </a:p>
          <a:p>
            <a:r>
              <a:rPr lang="sv-SE" dirty="0">
                <a:latin typeface="BentonSans Regular" panose="02000503000000020004" pitchFamily="50" charset="0"/>
                <a:cs typeface="BentonSans Regular" panose="02000503000000020004" pitchFamily="50" charset="0"/>
              </a:rPr>
              <a:t>Johan Thor, MD, MPH, PhD</a:t>
            </a:r>
            <a:br>
              <a:rPr lang="sv-SE" dirty="0">
                <a:latin typeface="BentonSans Regular" panose="02000503000000020004" pitchFamily="50" charset="0"/>
                <a:cs typeface="BentonSans Regular" panose="02000503000000020004" pitchFamily="50" charset="0"/>
              </a:rPr>
            </a:br>
            <a:r>
              <a:rPr lang="en-US" dirty="0">
                <a:latin typeface="BentonSans Regular" panose="02000503000000020004" pitchFamily="50" charset="0"/>
                <a:cs typeface="BentonSans Regular" panose="02000503000000020004" pitchFamily="50" charset="0"/>
              </a:rPr>
              <a:t>Associate</a:t>
            </a:r>
            <a:r>
              <a:rPr lang="sv-SE" dirty="0">
                <a:latin typeface="BentonSans Regular" panose="02000503000000020004" pitchFamily="50" charset="0"/>
                <a:cs typeface="BentonSans Regular" panose="02000503000000020004" pitchFamily="50" charset="0"/>
              </a:rPr>
              <a:t> Professor</a:t>
            </a:r>
          </a:p>
          <a:p>
            <a:r>
              <a:rPr lang="sv-SE" dirty="0">
                <a:latin typeface="BentonSans Regular" panose="02000503000000020004" pitchFamily="50" charset="0"/>
                <a:cs typeface="BentonSans Regular" panose="02000503000000020004" pitchFamily="50" charset="0"/>
              </a:rPr>
              <a:t>E-mail: johan.thor@ju.se</a:t>
            </a:r>
          </a:p>
        </p:txBody>
      </p:sp>
      <p:sp>
        <p:nvSpPr>
          <p:cNvPr id="4" name="Platshållare för text 3"/>
          <p:cNvSpPr>
            <a:spLocks noGrp="1"/>
          </p:cNvSpPr>
          <p:nvPr>
            <p:ph type="body" sz="quarter" idx="12"/>
          </p:nvPr>
        </p:nvSpPr>
        <p:spPr>
          <a:xfrm>
            <a:off x="428399" y="3725686"/>
            <a:ext cx="7758997" cy="673132"/>
          </a:xfrm>
        </p:spPr>
        <p:txBody>
          <a:bodyPr/>
          <a:lstStyle/>
          <a:p>
            <a:r>
              <a:rPr lang="en-US" sz="3200" dirty="0">
                <a:latin typeface="BentonSans Medium" panose="02000603000000020004" pitchFamily="50" charset="0"/>
              </a:rPr>
              <a:t>A new model for regulation</a:t>
            </a:r>
            <a:endParaRPr lang="sv-SE" sz="3200" dirty="0"/>
          </a:p>
        </p:txBody>
      </p:sp>
      <p:sp>
        <p:nvSpPr>
          <p:cNvPr id="5" name="Platshållare för text 3"/>
          <p:cNvSpPr txBox="1">
            <a:spLocks/>
          </p:cNvSpPr>
          <p:nvPr/>
        </p:nvSpPr>
        <p:spPr>
          <a:xfrm>
            <a:off x="426056" y="1542846"/>
            <a:ext cx="7509652" cy="6731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sv-SE" sz="3000" kern="1200" baseline="0" dirty="0" smtClean="0">
                <a:solidFill>
                  <a:schemeClr val="bg1"/>
                </a:solidFill>
                <a:latin typeface="BentonSans Regular" panose="02000503000000020004" pitchFamily="50" charset="0"/>
                <a:ea typeface="+mn-ea"/>
                <a:cs typeface="BentonSans Regular" panose="02000503000000020004"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sp>
        <p:nvSpPr>
          <p:cNvPr id="6" name="Pratbubbla: rektangel med rundade hörn 5">
            <a:extLst>
              <a:ext uri="{FF2B5EF4-FFF2-40B4-BE49-F238E27FC236}">
                <a16:creationId xmlns:a16="http://schemas.microsoft.com/office/drawing/2014/main" id="{D059047A-6355-450A-88E6-A7641E52DD9C}"/>
              </a:ext>
            </a:extLst>
          </p:cNvPr>
          <p:cNvSpPr/>
          <p:nvPr/>
        </p:nvSpPr>
        <p:spPr>
          <a:xfrm>
            <a:off x="2236763" y="752623"/>
            <a:ext cx="6654021" cy="1681923"/>
          </a:xfrm>
          <a:prstGeom prst="wedgeRoundRectCallout">
            <a:avLst>
              <a:gd name="adj1" fmla="val -39300"/>
              <a:gd name="adj2" fmla="val 65644"/>
              <a:gd name="adj3" fmla="val 16667"/>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Towards sustainable change and improvement in the regulation of health and social care: How to manage a sustainable relationship between the supervisor and the service provider?</a:t>
            </a:r>
          </a:p>
        </p:txBody>
      </p:sp>
    </p:spTree>
    <p:extLst>
      <p:ext uri="{BB962C8B-B14F-4D97-AF65-F5344CB8AC3E}">
        <p14:creationId xmlns:p14="http://schemas.microsoft.com/office/powerpoint/2010/main" val="394300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altLang="sv-SE"/>
              <a:t>The Art and the Science</a:t>
            </a: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 y="310304"/>
            <a:ext cx="9142222" cy="58172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6" name="Rundad rektangulär 5"/>
          <p:cNvSpPr/>
          <p:nvPr/>
        </p:nvSpPr>
        <p:spPr>
          <a:xfrm>
            <a:off x="5148064" y="5517233"/>
            <a:ext cx="3600400" cy="1224136"/>
          </a:xfrm>
          <a:prstGeom prst="wedgeRoundRectCallout">
            <a:avLst>
              <a:gd name="adj1" fmla="val -38240"/>
              <a:gd name="adj2" fmla="val -73098"/>
              <a:gd name="adj3" fmla="val 16667"/>
            </a:avLst>
          </a:prstGeom>
          <a:ln w="38100">
            <a:solidFill>
              <a:srgbClr val="EF3F2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sv-SE" sz="2400">
                <a:solidFill>
                  <a:prstClr val="black"/>
                </a:solidFill>
              </a:rPr>
              <a:t>Improvement is ”a human and organizational accomplishment”.</a:t>
            </a:r>
          </a:p>
        </p:txBody>
      </p:sp>
      <p:pic>
        <p:nvPicPr>
          <p:cNvPr id="7" name="Bildobjekt 6"/>
          <p:cNvPicPr>
            <a:picLocks noChangeAspect="1"/>
          </p:cNvPicPr>
          <p:nvPr/>
        </p:nvPicPr>
        <p:blipFill>
          <a:blip r:embed="rId4"/>
          <a:stretch>
            <a:fillRect/>
          </a:stretch>
        </p:blipFill>
        <p:spPr>
          <a:xfrm>
            <a:off x="107504" y="169900"/>
            <a:ext cx="1102005" cy="1602916"/>
          </a:xfrm>
          <a:prstGeom prst="rect">
            <a:avLst/>
          </a:prstGeom>
          <a:effectLst>
            <a:outerShdw blurRad="76200" dir="18900000" sy="23000" kx="-1200000" algn="bl" rotWithShape="0">
              <a:prstClr val="black">
                <a:alpha val="20000"/>
              </a:prstClr>
            </a:outerShdw>
          </a:effectLst>
        </p:spPr>
      </p:pic>
      <p:sp>
        <p:nvSpPr>
          <p:cNvPr id="3" name="Rektangel med rundade hörn 2"/>
          <p:cNvSpPr/>
          <p:nvPr/>
        </p:nvSpPr>
        <p:spPr>
          <a:xfrm>
            <a:off x="50736" y="6009879"/>
            <a:ext cx="3960440" cy="73148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a:solidFill>
                  <a:prstClr val="black"/>
                </a:solidFill>
              </a:rPr>
              <a:t>Bate P, Mendel P, Robert G, et al. Organizing for quality: the improvement journeys of leading hospitals in Europe and the United States: Oxford ; New York: Radcliffe; 2008.</a:t>
            </a:r>
          </a:p>
        </p:txBody>
      </p:sp>
    </p:spTree>
    <p:extLst>
      <p:ext uri="{BB962C8B-B14F-4D97-AF65-F5344CB8AC3E}">
        <p14:creationId xmlns:p14="http://schemas.microsoft.com/office/powerpoint/2010/main" val="328769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D44441-569D-4A08-BAFC-14D386240DA1}"/>
              </a:ext>
            </a:extLst>
          </p:cNvPr>
          <p:cNvSpPr>
            <a:spLocks noGrp="1"/>
          </p:cNvSpPr>
          <p:nvPr>
            <p:ph type="title"/>
          </p:nvPr>
        </p:nvSpPr>
        <p:spPr/>
        <p:txBody>
          <a:bodyPr/>
          <a:lstStyle/>
          <a:p>
            <a:r>
              <a:rPr lang="en-US" sz="3000">
                <a:solidFill>
                  <a:schemeClr val="accent5">
                    <a:lumMod val="75000"/>
                  </a:schemeClr>
                </a:solidFill>
                <a:latin typeface="BentonSans Medium" panose="02000603000000020004" pitchFamily="50" charset="0"/>
                <a:cs typeface="Arial" charset="0"/>
              </a:rPr>
              <a:t>Regulation and Other Drivers of Quality</a:t>
            </a:r>
          </a:p>
        </p:txBody>
      </p:sp>
      <p:sp>
        <p:nvSpPr>
          <p:cNvPr id="4" name="Rektangel: rundade hörn 3">
            <a:extLst>
              <a:ext uri="{FF2B5EF4-FFF2-40B4-BE49-F238E27FC236}">
                <a16:creationId xmlns:a16="http://schemas.microsoft.com/office/drawing/2014/main" id="{BB1FD3F6-C18A-458C-A368-31DFAF4186F0}"/>
              </a:ext>
            </a:extLst>
          </p:cNvPr>
          <p:cNvSpPr/>
          <p:nvPr/>
        </p:nvSpPr>
        <p:spPr>
          <a:xfrm>
            <a:off x="3303160" y="2869496"/>
            <a:ext cx="2399421" cy="1339948"/>
          </a:xfrm>
          <a:prstGeom prst="roundRect">
            <a:avLst/>
          </a:prstGeom>
          <a:ln w="57150">
            <a:solidFill>
              <a:srgbClr val="FFC000"/>
            </a:solidFill>
            <a:prstDash val="sysDash"/>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a:solidFill>
                  <a:prstClr val="black"/>
                </a:solidFill>
                <a:latin typeface="Calibri" panose="020F0502020204030204"/>
              </a:rPr>
              <a:t>Regulation and inspection:</a:t>
            </a:r>
          </a:p>
          <a:p>
            <a:pPr algn="ctr" defTabSz="685800"/>
            <a:r>
              <a:rPr lang="en-US">
                <a:solidFill>
                  <a:prstClr val="black"/>
                </a:solidFill>
                <a:latin typeface="Calibri" panose="020F0502020204030204"/>
              </a:rPr>
              <a:t>Ensure requirements are fulfilled</a:t>
            </a:r>
          </a:p>
        </p:txBody>
      </p:sp>
      <p:sp>
        <p:nvSpPr>
          <p:cNvPr id="12" name="Rektangel: rundade hörn 11">
            <a:extLst>
              <a:ext uri="{FF2B5EF4-FFF2-40B4-BE49-F238E27FC236}">
                <a16:creationId xmlns:a16="http://schemas.microsoft.com/office/drawing/2014/main" id="{682C524B-82A5-4CFE-957A-0EFEBAD451E7}"/>
              </a:ext>
            </a:extLst>
          </p:cNvPr>
          <p:cNvSpPr/>
          <p:nvPr/>
        </p:nvSpPr>
        <p:spPr>
          <a:xfrm>
            <a:off x="2880366" y="5584665"/>
            <a:ext cx="2254077" cy="994173"/>
          </a:xfrm>
          <a:prstGeom prst="roundRect">
            <a:avLst/>
          </a:prstGeom>
          <a:ln w="57150">
            <a:solidFill>
              <a:srgbClr val="7030A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dirty="0">
                <a:solidFill>
                  <a:prstClr val="black"/>
                </a:solidFill>
                <a:latin typeface="Calibri" panose="020F0502020204030204"/>
              </a:rPr>
              <a:t>Public Reporting:</a:t>
            </a:r>
          </a:p>
          <a:p>
            <a:pPr algn="ctr" defTabSz="685800"/>
            <a:r>
              <a:rPr lang="en-US" dirty="0">
                <a:solidFill>
                  <a:prstClr val="black"/>
                </a:solidFill>
                <a:latin typeface="Calibri" panose="020F0502020204030204"/>
              </a:rPr>
              <a:t>Promote learning and trust</a:t>
            </a:r>
          </a:p>
        </p:txBody>
      </p:sp>
      <p:sp>
        <p:nvSpPr>
          <p:cNvPr id="13" name="Rektangel: rundade hörn 12">
            <a:extLst>
              <a:ext uri="{FF2B5EF4-FFF2-40B4-BE49-F238E27FC236}">
                <a16:creationId xmlns:a16="http://schemas.microsoft.com/office/drawing/2014/main" id="{14063EDD-F17A-4FF0-9B05-1F2746A574C8}"/>
              </a:ext>
            </a:extLst>
          </p:cNvPr>
          <p:cNvSpPr/>
          <p:nvPr/>
        </p:nvSpPr>
        <p:spPr>
          <a:xfrm>
            <a:off x="351473" y="2081616"/>
            <a:ext cx="2399421" cy="1339948"/>
          </a:xfrm>
          <a:prstGeom prst="roundRect">
            <a:avLst/>
          </a:prstGeom>
          <a:ln w="57150">
            <a:solidFill>
              <a:srgbClr val="00B05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dirty="0">
                <a:solidFill>
                  <a:prstClr val="black"/>
                </a:solidFill>
                <a:latin typeface="Calibri" panose="020F0502020204030204"/>
              </a:rPr>
              <a:t>Intrinsic Motivation:</a:t>
            </a:r>
          </a:p>
          <a:p>
            <a:pPr algn="ctr" defTabSz="685800"/>
            <a:r>
              <a:rPr lang="en-US" dirty="0">
                <a:solidFill>
                  <a:prstClr val="black"/>
                </a:solidFill>
                <a:latin typeface="Calibri" panose="020F0502020204030204"/>
              </a:rPr>
              <a:t>Autonomy, Mastery, Meaningful contribution</a:t>
            </a:r>
          </a:p>
        </p:txBody>
      </p:sp>
      <p:sp>
        <p:nvSpPr>
          <p:cNvPr id="14" name="Rektangel: rundade hörn 13">
            <a:extLst>
              <a:ext uri="{FF2B5EF4-FFF2-40B4-BE49-F238E27FC236}">
                <a16:creationId xmlns:a16="http://schemas.microsoft.com/office/drawing/2014/main" id="{868722E7-9DA6-430A-82C6-A98B2F0D0DC7}"/>
              </a:ext>
            </a:extLst>
          </p:cNvPr>
          <p:cNvSpPr/>
          <p:nvPr/>
        </p:nvSpPr>
        <p:spPr>
          <a:xfrm>
            <a:off x="5745333" y="4610767"/>
            <a:ext cx="2770017" cy="1375877"/>
          </a:xfrm>
          <a:prstGeom prst="roundRect">
            <a:avLst/>
          </a:prstGeom>
          <a:ln w="57150">
            <a:solidFill>
              <a:srgbClr val="FFFF0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dirty="0">
                <a:solidFill>
                  <a:prstClr val="black"/>
                </a:solidFill>
                <a:latin typeface="Calibri" panose="020F0502020204030204"/>
              </a:rPr>
              <a:t>Market Mechanisms:</a:t>
            </a:r>
          </a:p>
          <a:p>
            <a:pPr algn="ctr" defTabSz="685800"/>
            <a:r>
              <a:rPr lang="en-US" dirty="0">
                <a:solidFill>
                  <a:prstClr val="black"/>
                </a:solidFill>
                <a:latin typeface="Calibri" panose="020F0502020204030204"/>
              </a:rPr>
              <a:t>Providers strive to attract business by offering good value for money</a:t>
            </a:r>
          </a:p>
        </p:txBody>
      </p:sp>
      <p:sp>
        <p:nvSpPr>
          <p:cNvPr id="15" name="Rektangel: rundade hörn 14">
            <a:extLst>
              <a:ext uri="{FF2B5EF4-FFF2-40B4-BE49-F238E27FC236}">
                <a16:creationId xmlns:a16="http://schemas.microsoft.com/office/drawing/2014/main" id="{EE99D80B-BC7E-43C5-90CA-284F3111369C}"/>
              </a:ext>
            </a:extLst>
          </p:cNvPr>
          <p:cNvSpPr/>
          <p:nvPr/>
        </p:nvSpPr>
        <p:spPr>
          <a:xfrm>
            <a:off x="480945" y="4126788"/>
            <a:ext cx="2399421" cy="1325562"/>
          </a:xfrm>
          <a:prstGeom prst="roundRect">
            <a:avLst/>
          </a:prstGeom>
          <a:ln w="57150">
            <a:solidFill>
              <a:srgbClr val="0070C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dirty="0">
                <a:solidFill>
                  <a:prstClr val="black"/>
                </a:solidFill>
                <a:latin typeface="Calibri" panose="020F0502020204030204"/>
              </a:rPr>
              <a:t>Professionalism: </a:t>
            </a:r>
          </a:p>
          <a:p>
            <a:pPr algn="ctr" defTabSz="685800"/>
            <a:r>
              <a:rPr lang="en-US" dirty="0">
                <a:solidFill>
                  <a:prstClr val="black"/>
                </a:solidFill>
                <a:latin typeface="Calibri" panose="020F0502020204030204"/>
              </a:rPr>
              <a:t>Peer pressure and support; reputation; active research</a:t>
            </a:r>
          </a:p>
        </p:txBody>
      </p:sp>
      <p:sp>
        <p:nvSpPr>
          <p:cNvPr id="16" name="Rektangel: rundade hörn 15">
            <a:extLst>
              <a:ext uri="{FF2B5EF4-FFF2-40B4-BE49-F238E27FC236}">
                <a16:creationId xmlns:a16="http://schemas.microsoft.com/office/drawing/2014/main" id="{FE874464-B6D1-4A87-9DE6-B9FEB3837BE8}"/>
              </a:ext>
            </a:extLst>
          </p:cNvPr>
          <p:cNvSpPr/>
          <p:nvPr/>
        </p:nvSpPr>
        <p:spPr>
          <a:xfrm>
            <a:off x="6254848" y="3119596"/>
            <a:ext cx="2399421" cy="994173"/>
          </a:xfrm>
          <a:prstGeom prst="roundRect">
            <a:avLst/>
          </a:prstGeom>
          <a:ln w="57150">
            <a:solidFill>
              <a:srgbClr val="FF000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dirty="0">
                <a:solidFill>
                  <a:prstClr val="black"/>
                </a:solidFill>
                <a:latin typeface="Calibri" panose="020F0502020204030204"/>
              </a:rPr>
              <a:t>Litigation/Insurance:</a:t>
            </a:r>
          </a:p>
          <a:p>
            <a:pPr algn="ctr" defTabSz="685800"/>
            <a:r>
              <a:rPr lang="en-US" dirty="0">
                <a:solidFill>
                  <a:prstClr val="black"/>
                </a:solidFill>
                <a:latin typeface="Calibri" panose="020F0502020204030204"/>
              </a:rPr>
              <a:t>Fear of suits; cost of premiums</a:t>
            </a:r>
          </a:p>
        </p:txBody>
      </p:sp>
      <p:sp>
        <p:nvSpPr>
          <p:cNvPr id="3" name="Pratbubbla: rektangel med rundade hörn 2">
            <a:extLst>
              <a:ext uri="{FF2B5EF4-FFF2-40B4-BE49-F238E27FC236}">
                <a16:creationId xmlns:a16="http://schemas.microsoft.com/office/drawing/2014/main" id="{522DEE9A-1850-45B0-88D9-DB4D75BEB938}"/>
              </a:ext>
            </a:extLst>
          </p:cNvPr>
          <p:cNvSpPr/>
          <p:nvPr/>
        </p:nvSpPr>
        <p:spPr>
          <a:xfrm>
            <a:off x="5001843" y="1327809"/>
            <a:ext cx="3395252" cy="1133289"/>
          </a:xfrm>
          <a:prstGeom prst="wedgeRoundRectCallout">
            <a:avLst>
              <a:gd name="adj1" fmla="val -40658"/>
              <a:gd name="adj2" fmla="val 72427"/>
              <a:gd name="adj3" fmla="val 16667"/>
            </a:avLst>
          </a:prstGeom>
          <a:ln w="5715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a:solidFill>
                  <a:prstClr val="black"/>
                </a:solidFill>
                <a:latin typeface="Calibri" panose="020F0502020204030204"/>
              </a:rPr>
              <a:t>How do these affect each other? </a:t>
            </a:r>
          </a:p>
          <a:p>
            <a:pPr algn="ctr" defTabSz="685800"/>
            <a:r>
              <a:rPr lang="en-US">
                <a:solidFill>
                  <a:prstClr val="black"/>
                </a:solidFill>
                <a:latin typeface="Calibri" panose="020F0502020204030204"/>
              </a:rPr>
              <a:t>How much weight should each driver be given?</a:t>
            </a:r>
          </a:p>
        </p:txBody>
      </p:sp>
    </p:spTree>
    <p:extLst>
      <p:ext uri="{BB962C8B-B14F-4D97-AF65-F5344CB8AC3E}">
        <p14:creationId xmlns:p14="http://schemas.microsoft.com/office/powerpoint/2010/main" val="409731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20103F-CA3C-4DE0-891B-76316B09D5DB}"/>
              </a:ext>
            </a:extLst>
          </p:cNvPr>
          <p:cNvSpPr>
            <a:spLocks noGrp="1"/>
          </p:cNvSpPr>
          <p:nvPr>
            <p:ph type="title"/>
          </p:nvPr>
        </p:nvSpPr>
        <p:spPr>
          <a:xfrm>
            <a:off x="428400" y="607363"/>
            <a:ext cx="6609600" cy="756000"/>
          </a:xfrm>
        </p:spPr>
        <p:txBody>
          <a:bodyPr/>
          <a:lstStyle/>
          <a:p>
            <a:r>
              <a:rPr lang="en-US">
                <a:solidFill>
                  <a:schemeClr val="accent3">
                    <a:lumMod val="90000"/>
                    <a:lumOff val="10000"/>
                  </a:schemeClr>
                </a:solidFill>
              </a:rPr>
              <a:t>Striking the Right Balance</a:t>
            </a:r>
          </a:p>
        </p:txBody>
      </p:sp>
      <p:sp>
        <p:nvSpPr>
          <p:cNvPr id="5" name="Rektangel: rundade hörn 4">
            <a:extLst>
              <a:ext uri="{FF2B5EF4-FFF2-40B4-BE49-F238E27FC236}">
                <a16:creationId xmlns:a16="http://schemas.microsoft.com/office/drawing/2014/main" id="{3422D0BB-CA00-423C-AA05-6AFF744E405A}"/>
              </a:ext>
            </a:extLst>
          </p:cNvPr>
          <p:cNvSpPr/>
          <p:nvPr/>
        </p:nvSpPr>
        <p:spPr>
          <a:xfrm>
            <a:off x="4952094" y="2779018"/>
            <a:ext cx="3763506" cy="3218826"/>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r>
              <a:rPr lang="en-US" sz="2400" b="1">
                <a:latin typeface="Calibri" panose="020F0502020204030204" pitchFamily="34" charset="0"/>
                <a:cs typeface="Calibri" panose="020F0502020204030204" pitchFamily="34" charset="0"/>
              </a:rPr>
              <a:t>Promote continuous improvement</a:t>
            </a:r>
          </a:p>
          <a:p>
            <a:r>
              <a:rPr lang="en-US" sz="2400">
                <a:latin typeface="Calibri" panose="020F0502020204030204" pitchFamily="34" charset="0"/>
                <a:cs typeface="Calibri" panose="020F0502020204030204" pitchFamily="34" charset="0"/>
              </a:rPr>
              <a:t>Inspector looks for presence of quality management system; its effectiveness in terms of good performance and continuous improvement</a:t>
            </a:r>
          </a:p>
        </p:txBody>
      </p:sp>
      <p:sp>
        <p:nvSpPr>
          <p:cNvPr id="6" name="Rektangel: rundade hörn 5">
            <a:extLst>
              <a:ext uri="{FF2B5EF4-FFF2-40B4-BE49-F238E27FC236}">
                <a16:creationId xmlns:a16="http://schemas.microsoft.com/office/drawing/2014/main" id="{3731F6A8-C70A-4B27-BDA9-1E6D291BA158}"/>
              </a:ext>
            </a:extLst>
          </p:cNvPr>
          <p:cNvSpPr/>
          <p:nvPr/>
        </p:nvSpPr>
        <p:spPr>
          <a:xfrm>
            <a:off x="611084" y="2779018"/>
            <a:ext cx="3763506" cy="3218826"/>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r>
              <a:rPr lang="en-US" sz="2400" b="1" dirty="0">
                <a:latin typeface="Calibri" panose="020F0502020204030204" pitchFamily="34" charset="0"/>
                <a:cs typeface="Calibri" panose="020F0502020204030204" pitchFamily="34" charset="0"/>
              </a:rPr>
              <a:t>Ensure compliance with quality standards</a:t>
            </a:r>
          </a:p>
          <a:p>
            <a:r>
              <a:rPr lang="en-US" sz="2400" dirty="0">
                <a:latin typeface="Calibri" panose="020F0502020204030204" pitchFamily="34" charset="0"/>
                <a:cs typeface="Calibri" panose="020F0502020204030204" pitchFamily="34" charset="0"/>
              </a:rPr>
              <a:t>Inspector looks for performance in line with quality requirements; demands remedial action regarding substandard performance</a:t>
            </a:r>
          </a:p>
        </p:txBody>
      </p:sp>
      <p:pic>
        <p:nvPicPr>
          <p:cNvPr id="8" name="Bildobjekt 7">
            <a:extLst>
              <a:ext uri="{FF2B5EF4-FFF2-40B4-BE49-F238E27FC236}">
                <a16:creationId xmlns:a16="http://schemas.microsoft.com/office/drawing/2014/main" id="{FECC3064-2944-4218-B4F1-15484936B71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78292" y="817540"/>
            <a:ext cx="2526224" cy="1263112"/>
          </a:xfrm>
          <a:prstGeom prst="rect">
            <a:avLst/>
          </a:prstGeom>
        </p:spPr>
      </p:pic>
      <p:sp>
        <p:nvSpPr>
          <p:cNvPr id="10" name="Pratbubbla: rektangel med rundade hörn 9">
            <a:extLst>
              <a:ext uri="{FF2B5EF4-FFF2-40B4-BE49-F238E27FC236}">
                <a16:creationId xmlns:a16="http://schemas.microsoft.com/office/drawing/2014/main" id="{85236239-22B6-4D02-96BE-CA1DFFCADAEA}"/>
              </a:ext>
            </a:extLst>
          </p:cNvPr>
          <p:cNvSpPr/>
          <p:nvPr/>
        </p:nvSpPr>
        <p:spPr>
          <a:xfrm>
            <a:off x="172493" y="1166723"/>
            <a:ext cx="5247275" cy="1263112"/>
          </a:xfrm>
          <a:prstGeom prst="wedgeRoundRectCallout">
            <a:avLst>
              <a:gd name="adj1" fmla="val 37648"/>
              <a:gd name="adj2" fmla="val 64954"/>
              <a:gd name="adj3" fmla="val 16667"/>
            </a:avLst>
          </a:prstGeom>
          <a:ln w="5715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a:t>What are the pros and cons of these approaches? How do you strike the right balance between them?</a:t>
            </a:r>
          </a:p>
        </p:txBody>
      </p:sp>
    </p:spTree>
    <p:extLst>
      <p:ext uri="{BB962C8B-B14F-4D97-AF65-F5344CB8AC3E}">
        <p14:creationId xmlns:p14="http://schemas.microsoft.com/office/powerpoint/2010/main" val="2007274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F13622-D704-488F-A576-5FA83A9A8C82}"/>
              </a:ext>
            </a:extLst>
          </p:cNvPr>
          <p:cNvSpPr>
            <a:spLocks noGrp="1"/>
          </p:cNvSpPr>
          <p:nvPr>
            <p:ph type="title"/>
          </p:nvPr>
        </p:nvSpPr>
        <p:spPr/>
        <p:txBody>
          <a:bodyPr/>
          <a:lstStyle/>
          <a:p>
            <a:r>
              <a:rPr lang="en-US"/>
              <a:t>Trust and Supervision</a:t>
            </a:r>
          </a:p>
        </p:txBody>
      </p:sp>
      <p:sp>
        <p:nvSpPr>
          <p:cNvPr id="4" name="Ellips 3">
            <a:extLst>
              <a:ext uri="{FF2B5EF4-FFF2-40B4-BE49-F238E27FC236}">
                <a16:creationId xmlns:a16="http://schemas.microsoft.com/office/drawing/2014/main" id="{17804396-13D5-47B7-8127-6A02678C9998}"/>
              </a:ext>
            </a:extLst>
          </p:cNvPr>
          <p:cNvSpPr/>
          <p:nvPr/>
        </p:nvSpPr>
        <p:spPr>
          <a:xfrm>
            <a:off x="1141565" y="2183050"/>
            <a:ext cx="1857983" cy="992221"/>
          </a:xfrm>
          <a:prstGeom prst="ellipse">
            <a:avLst/>
          </a:prstGeom>
          <a:noFill/>
          <a:ln w="57150" cap="flat" cmpd="sng" algn="ctr">
            <a:solidFill>
              <a:schemeClr val="bg1"/>
            </a:solidFill>
            <a:prstDash val="solid"/>
            <a:round/>
            <a:headEnd type="none" w="med" len="med"/>
            <a:tailEnd type="none" w="med" len="med"/>
          </a:ln>
          <a:effectLst>
            <a:glow rad="101600">
              <a:schemeClr val="accent4">
                <a:satMod val="175000"/>
                <a:alpha val="40000"/>
              </a:schemeClr>
            </a:glow>
          </a:effectLst>
        </p:spPr>
        <p:style>
          <a:lnRef idx="0">
            <a:scrgbClr r="0" g="0" b="0"/>
          </a:lnRef>
          <a:fillRef idx="0">
            <a:scrgbClr r="0" g="0" b="0"/>
          </a:fillRef>
          <a:effectRef idx="0">
            <a:scrgbClr r="0" g="0" b="0"/>
          </a:effectRef>
          <a:fontRef idx="minor">
            <a:schemeClr val="accent4"/>
          </a:fontRef>
        </p:style>
        <p:txBody>
          <a:bodyPr rtlCol="0" anchor="ctr"/>
          <a:lstStyle/>
          <a:p>
            <a:pPr algn="ctr"/>
            <a:r>
              <a:rPr lang="en-US" sz="2400">
                <a:solidFill>
                  <a:schemeClr val="bg1"/>
                </a:solidFill>
                <a:latin typeface="Calibri" panose="020F0502020204030204" pitchFamily="34" charset="0"/>
                <a:cs typeface="Calibri" panose="020F0502020204030204" pitchFamily="34" charset="0"/>
              </a:rPr>
              <a:t>Patients</a:t>
            </a:r>
          </a:p>
        </p:txBody>
      </p:sp>
      <p:sp>
        <p:nvSpPr>
          <p:cNvPr id="5" name="Ellips 4">
            <a:extLst>
              <a:ext uri="{FF2B5EF4-FFF2-40B4-BE49-F238E27FC236}">
                <a16:creationId xmlns:a16="http://schemas.microsoft.com/office/drawing/2014/main" id="{78D7D854-C450-418D-8518-77BD29604C47}"/>
              </a:ext>
            </a:extLst>
          </p:cNvPr>
          <p:cNvSpPr/>
          <p:nvPr/>
        </p:nvSpPr>
        <p:spPr>
          <a:xfrm>
            <a:off x="578795" y="4787003"/>
            <a:ext cx="2587557" cy="1238656"/>
          </a:xfrm>
          <a:prstGeom prst="ellipse">
            <a:avLst/>
          </a:prstGeom>
          <a:noFill/>
          <a:ln w="57150" cap="flat" cmpd="sng" algn="ctr">
            <a:solidFill>
              <a:schemeClr val="bg1"/>
            </a:solidFill>
            <a:prstDash val="solid"/>
            <a:round/>
            <a:headEnd type="none" w="med" len="med"/>
            <a:tailEnd type="none" w="med" len="med"/>
          </a:ln>
          <a:effectLst>
            <a:glow rad="101600">
              <a:schemeClr val="accent4">
                <a:satMod val="175000"/>
                <a:alpha val="40000"/>
              </a:schemeClr>
            </a:glow>
          </a:effectLst>
        </p:spPr>
        <p:style>
          <a:lnRef idx="0">
            <a:scrgbClr r="0" g="0" b="0"/>
          </a:lnRef>
          <a:fillRef idx="0">
            <a:scrgbClr r="0" g="0" b="0"/>
          </a:fillRef>
          <a:effectRef idx="0">
            <a:scrgbClr r="0" g="0" b="0"/>
          </a:effectRef>
          <a:fontRef idx="minor">
            <a:schemeClr val="accent4"/>
          </a:fontRef>
        </p:style>
        <p:txBody>
          <a:bodyPr rtlCol="0" anchor="ctr"/>
          <a:lstStyle/>
          <a:p>
            <a:pPr algn="ctr"/>
            <a:r>
              <a:rPr lang="en-US" sz="2400">
                <a:solidFill>
                  <a:schemeClr val="bg1"/>
                </a:solidFill>
                <a:latin typeface="Calibri" panose="020F0502020204030204" pitchFamily="34" charset="0"/>
                <a:cs typeface="Calibri" panose="020F0502020204030204" pitchFamily="34" charset="0"/>
              </a:rPr>
              <a:t>Health professionals</a:t>
            </a:r>
          </a:p>
        </p:txBody>
      </p:sp>
      <p:sp>
        <p:nvSpPr>
          <p:cNvPr id="6" name="Ellips 5">
            <a:extLst>
              <a:ext uri="{FF2B5EF4-FFF2-40B4-BE49-F238E27FC236}">
                <a16:creationId xmlns:a16="http://schemas.microsoft.com/office/drawing/2014/main" id="{C1DC2746-CBC7-4839-80D6-0151D34E5AF9}"/>
              </a:ext>
            </a:extLst>
          </p:cNvPr>
          <p:cNvSpPr/>
          <p:nvPr/>
        </p:nvSpPr>
        <p:spPr>
          <a:xfrm>
            <a:off x="3203638" y="5529549"/>
            <a:ext cx="2587557" cy="992221"/>
          </a:xfrm>
          <a:prstGeom prst="ellipse">
            <a:avLst/>
          </a:prstGeom>
          <a:noFill/>
          <a:ln w="57150" cap="flat" cmpd="sng" algn="ctr">
            <a:solidFill>
              <a:schemeClr val="bg1"/>
            </a:solidFill>
            <a:prstDash val="solid"/>
            <a:round/>
            <a:headEnd type="none" w="med" len="med"/>
            <a:tailEnd type="none" w="med" len="med"/>
          </a:ln>
          <a:effectLst>
            <a:glow rad="101600">
              <a:schemeClr val="accent4">
                <a:satMod val="175000"/>
                <a:alpha val="40000"/>
              </a:schemeClr>
            </a:glow>
          </a:effectLst>
        </p:spPr>
        <p:style>
          <a:lnRef idx="0">
            <a:scrgbClr r="0" g="0" b="0"/>
          </a:lnRef>
          <a:fillRef idx="0">
            <a:scrgbClr r="0" g="0" b="0"/>
          </a:fillRef>
          <a:effectRef idx="0">
            <a:scrgbClr r="0" g="0" b="0"/>
          </a:effectRef>
          <a:fontRef idx="minor">
            <a:schemeClr val="accent4"/>
          </a:fontRef>
        </p:style>
        <p:txBody>
          <a:bodyPr rtlCol="0" anchor="ctr"/>
          <a:lstStyle/>
          <a:p>
            <a:pPr algn="ctr"/>
            <a:r>
              <a:rPr lang="en-US" sz="2400">
                <a:solidFill>
                  <a:schemeClr val="bg1"/>
                </a:solidFill>
                <a:latin typeface="Calibri" panose="020F0502020204030204" pitchFamily="34" charset="0"/>
                <a:cs typeface="Calibri" panose="020F0502020204030204" pitchFamily="34" charset="0"/>
              </a:rPr>
              <a:t>Health care organizations</a:t>
            </a:r>
          </a:p>
        </p:txBody>
      </p:sp>
      <p:sp>
        <p:nvSpPr>
          <p:cNvPr id="7" name="Ellips 6">
            <a:extLst>
              <a:ext uri="{FF2B5EF4-FFF2-40B4-BE49-F238E27FC236}">
                <a16:creationId xmlns:a16="http://schemas.microsoft.com/office/drawing/2014/main" id="{4C5E4557-D42B-4BC3-93E2-52F33CC4D43C}"/>
              </a:ext>
            </a:extLst>
          </p:cNvPr>
          <p:cNvSpPr/>
          <p:nvPr/>
        </p:nvSpPr>
        <p:spPr>
          <a:xfrm>
            <a:off x="578795" y="3489264"/>
            <a:ext cx="1857983" cy="992221"/>
          </a:xfrm>
          <a:prstGeom prst="ellipse">
            <a:avLst/>
          </a:prstGeom>
          <a:noFill/>
          <a:ln w="57150" cap="flat" cmpd="sng" algn="ctr">
            <a:solidFill>
              <a:schemeClr val="bg1"/>
            </a:solidFill>
            <a:prstDash val="solid"/>
            <a:round/>
            <a:headEnd type="none" w="med" len="med"/>
            <a:tailEnd type="none" w="med" len="med"/>
          </a:ln>
          <a:effectLst>
            <a:glow rad="101600">
              <a:schemeClr val="accent4">
                <a:satMod val="175000"/>
                <a:alpha val="40000"/>
              </a:schemeClr>
            </a:glow>
          </a:effectLst>
        </p:spPr>
        <p:style>
          <a:lnRef idx="0">
            <a:scrgbClr r="0" g="0" b="0"/>
          </a:lnRef>
          <a:fillRef idx="0">
            <a:scrgbClr r="0" g="0" b="0"/>
          </a:fillRef>
          <a:effectRef idx="0">
            <a:scrgbClr r="0" g="0" b="0"/>
          </a:effectRef>
          <a:fontRef idx="minor">
            <a:schemeClr val="accent4"/>
          </a:fontRef>
        </p:style>
        <p:txBody>
          <a:bodyPr rtlCol="0" anchor="ctr"/>
          <a:lstStyle/>
          <a:p>
            <a:pPr algn="ctr"/>
            <a:r>
              <a:rPr lang="en-US" sz="2400">
                <a:solidFill>
                  <a:schemeClr val="bg1"/>
                </a:solidFill>
                <a:latin typeface="Calibri" panose="020F0502020204030204" pitchFamily="34" charset="0"/>
                <a:cs typeface="Calibri" panose="020F0502020204030204" pitchFamily="34" charset="0"/>
              </a:rPr>
              <a:t>The Public</a:t>
            </a:r>
          </a:p>
        </p:txBody>
      </p:sp>
      <p:sp>
        <p:nvSpPr>
          <p:cNvPr id="8" name="Ellips 7">
            <a:extLst>
              <a:ext uri="{FF2B5EF4-FFF2-40B4-BE49-F238E27FC236}">
                <a16:creationId xmlns:a16="http://schemas.microsoft.com/office/drawing/2014/main" id="{D4398EF1-F0F3-4BCE-BD3F-F71C7037E594}"/>
              </a:ext>
            </a:extLst>
          </p:cNvPr>
          <p:cNvSpPr/>
          <p:nvPr/>
        </p:nvSpPr>
        <p:spPr>
          <a:xfrm>
            <a:off x="6402236" y="3696512"/>
            <a:ext cx="2161161" cy="992221"/>
          </a:xfrm>
          <a:prstGeom prst="ellipse">
            <a:avLst/>
          </a:prstGeom>
          <a:noFill/>
          <a:ln w="57150" cap="flat" cmpd="sng" algn="ctr">
            <a:solidFill>
              <a:schemeClr val="bg1"/>
            </a:solidFill>
            <a:prstDash val="solid"/>
            <a:round/>
            <a:headEnd type="none" w="med" len="med"/>
            <a:tailEnd type="none" w="med" len="med"/>
          </a:ln>
          <a:effectLst>
            <a:glow rad="101600">
              <a:schemeClr val="accent4">
                <a:satMod val="175000"/>
                <a:alpha val="40000"/>
              </a:schemeClr>
            </a:glow>
          </a:effectLst>
        </p:spPr>
        <p:style>
          <a:lnRef idx="0">
            <a:scrgbClr r="0" g="0" b="0"/>
          </a:lnRef>
          <a:fillRef idx="0">
            <a:scrgbClr r="0" g="0" b="0"/>
          </a:fillRef>
          <a:effectRef idx="0">
            <a:scrgbClr r="0" g="0" b="0"/>
          </a:effectRef>
          <a:fontRef idx="minor">
            <a:schemeClr val="accent4"/>
          </a:fontRef>
        </p:style>
        <p:txBody>
          <a:bodyPr rtlCol="0" anchor="ctr"/>
          <a:lstStyle/>
          <a:p>
            <a:pPr algn="ctr"/>
            <a:r>
              <a:rPr lang="en-US" sz="2400">
                <a:solidFill>
                  <a:schemeClr val="bg1"/>
                </a:solidFill>
                <a:latin typeface="Calibri" panose="020F0502020204030204" pitchFamily="34" charset="0"/>
                <a:cs typeface="Calibri" panose="020F0502020204030204" pitchFamily="34" charset="0"/>
              </a:rPr>
              <a:t>Regulators</a:t>
            </a:r>
          </a:p>
        </p:txBody>
      </p:sp>
      <p:sp>
        <p:nvSpPr>
          <p:cNvPr id="9" name="Ellips 8">
            <a:extLst>
              <a:ext uri="{FF2B5EF4-FFF2-40B4-BE49-F238E27FC236}">
                <a16:creationId xmlns:a16="http://schemas.microsoft.com/office/drawing/2014/main" id="{594B147B-C57E-44EB-959D-0A5DC63CA049}"/>
              </a:ext>
            </a:extLst>
          </p:cNvPr>
          <p:cNvSpPr/>
          <p:nvPr/>
        </p:nvSpPr>
        <p:spPr>
          <a:xfrm>
            <a:off x="3659040" y="1880054"/>
            <a:ext cx="2485414" cy="1481847"/>
          </a:xfrm>
          <a:prstGeom prst="ellipse">
            <a:avLst/>
          </a:prstGeom>
          <a:noFill/>
          <a:ln w="57150" cap="flat" cmpd="sng" algn="ctr">
            <a:solidFill>
              <a:schemeClr val="bg1"/>
            </a:solidFill>
            <a:prstDash val="solid"/>
            <a:round/>
            <a:headEnd type="none" w="med" len="med"/>
            <a:tailEnd type="none" w="med" len="med"/>
          </a:ln>
          <a:effectLst>
            <a:glow rad="101600">
              <a:schemeClr val="accent4">
                <a:satMod val="175000"/>
                <a:alpha val="40000"/>
              </a:schemeClr>
            </a:glow>
          </a:effectLst>
        </p:spPr>
        <p:style>
          <a:lnRef idx="0">
            <a:scrgbClr r="0" g="0" b="0"/>
          </a:lnRef>
          <a:fillRef idx="0">
            <a:scrgbClr r="0" g="0" b="0"/>
          </a:fillRef>
          <a:effectRef idx="0">
            <a:scrgbClr r="0" g="0" b="0"/>
          </a:effectRef>
          <a:fontRef idx="minor">
            <a:schemeClr val="accent4"/>
          </a:fontRef>
        </p:style>
        <p:txBody>
          <a:bodyPr rtlCol="0" anchor="ctr"/>
          <a:lstStyle/>
          <a:p>
            <a:pPr algn="ctr"/>
            <a:r>
              <a:rPr lang="en-US" sz="2400">
                <a:solidFill>
                  <a:schemeClr val="bg1"/>
                </a:solidFill>
                <a:latin typeface="Calibri" panose="020F0502020204030204" pitchFamily="34" charset="0"/>
                <a:cs typeface="Calibri" panose="020F0502020204030204" pitchFamily="34" charset="0"/>
              </a:rPr>
              <a:t>Politicians/ decision-makers</a:t>
            </a:r>
          </a:p>
        </p:txBody>
      </p:sp>
      <p:sp>
        <p:nvSpPr>
          <p:cNvPr id="10" name="Ellips 9">
            <a:extLst>
              <a:ext uri="{FF2B5EF4-FFF2-40B4-BE49-F238E27FC236}">
                <a16:creationId xmlns:a16="http://schemas.microsoft.com/office/drawing/2014/main" id="{23C230E7-AA03-4171-9044-1C03C57A0FD1}"/>
              </a:ext>
            </a:extLst>
          </p:cNvPr>
          <p:cNvSpPr/>
          <p:nvPr/>
        </p:nvSpPr>
        <p:spPr>
          <a:xfrm>
            <a:off x="6491595" y="5156467"/>
            <a:ext cx="1857983" cy="992221"/>
          </a:xfrm>
          <a:prstGeom prst="ellipse">
            <a:avLst/>
          </a:prstGeom>
          <a:noFill/>
          <a:ln w="57150" cap="flat" cmpd="sng" algn="ctr">
            <a:solidFill>
              <a:schemeClr val="bg1"/>
            </a:solidFill>
            <a:prstDash val="solid"/>
            <a:round/>
            <a:headEnd type="none" w="med" len="med"/>
            <a:tailEnd type="none" w="med" len="med"/>
          </a:ln>
          <a:effectLst>
            <a:glow rad="101600">
              <a:schemeClr val="accent4">
                <a:satMod val="175000"/>
                <a:alpha val="40000"/>
              </a:schemeClr>
            </a:glow>
          </a:effectLst>
        </p:spPr>
        <p:style>
          <a:lnRef idx="0">
            <a:scrgbClr r="0" g="0" b="0"/>
          </a:lnRef>
          <a:fillRef idx="0">
            <a:scrgbClr r="0" g="0" b="0"/>
          </a:fillRef>
          <a:effectRef idx="0">
            <a:scrgbClr r="0" g="0" b="0"/>
          </a:effectRef>
          <a:fontRef idx="minor">
            <a:schemeClr val="accent4"/>
          </a:fontRef>
        </p:style>
        <p:txBody>
          <a:bodyPr rtlCol="0" anchor="ctr"/>
          <a:lstStyle/>
          <a:p>
            <a:pPr algn="ctr"/>
            <a:r>
              <a:rPr lang="en-US" sz="2400">
                <a:solidFill>
                  <a:schemeClr val="bg1"/>
                </a:solidFill>
                <a:latin typeface="Calibri" panose="020F0502020204030204" pitchFamily="34" charset="0"/>
                <a:cs typeface="Calibri" panose="020F0502020204030204" pitchFamily="34" charset="0"/>
              </a:rPr>
              <a:t>Payers</a:t>
            </a:r>
          </a:p>
        </p:txBody>
      </p:sp>
      <p:sp>
        <p:nvSpPr>
          <p:cNvPr id="11" name="Ellips 10">
            <a:extLst>
              <a:ext uri="{FF2B5EF4-FFF2-40B4-BE49-F238E27FC236}">
                <a16:creationId xmlns:a16="http://schemas.microsoft.com/office/drawing/2014/main" id="{AB061CE6-215D-424D-B69C-C9CF8663833B}"/>
              </a:ext>
            </a:extLst>
          </p:cNvPr>
          <p:cNvSpPr/>
          <p:nvPr/>
        </p:nvSpPr>
        <p:spPr>
          <a:xfrm>
            <a:off x="3302544" y="3688776"/>
            <a:ext cx="2694561" cy="1391056"/>
          </a:xfrm>
          <a:prstGeom prst="ellipse">
            <a:avLst/>
          </a:prstGeom>
          <a:noFill/>
          <a:ln w="57150" cap="flat" cmpd="sng" algn="ctr">
            <a:solidFill>
              <a:srgbClr val="FFC000"/>
            </a:solidFill>
            <a:prstDash val="dash"/>
            <a:round/>
            <a:headEnd type="none" w="med" len="med"/>
            <a:tailEnd type="none" w="med" len="med"/>
          </a:ln>
          <a:effectLst>
            <a:glow rad="101600">
              <a:schemeClr val="accent4">
                <a:satMod val="175000"/>
                <a:alpha val="40000"/>
              </a:schemeClr>
            </a:glow>
          </a:effectLst>
        </p:spPr>
        <p:style>
          <a:lnRef idx="0">
            <a:scrgbClr r="0" g="0" b="0"/>
          </a:lnRef>
          <a:fillRef idx="0">
            <a:scrgbClr r="0" g="0" b="0"/>
          </a:fillRef>
          <a:effectRef idx="0">
            <a:scrgbClr r="0" g="0" b="0"/>
          </a:effectRef>
          <a:fontRef idx="minor">
            <a:schemeClr val="accent4"/>
          </a:fontRef>
        </p:style>
        <p:txBody>
          <a:bodyPr rtlCol="0" anchor="ctr"/>
          <a:lstStyle/>
          <a:p>
            <a:pPr algn="ctr"/>
            <a:r>
              <a:rPr lang="en-US" sz="2400" dirty="0">
                <a:solidFill>
                  <a:schemeClr val="bg1"/>
                </a:solidFill>
                <a:latin typeface="Calibri" panose="020F0502020204030204" pitchFamily="34" charset="0"/>
                <a:cs typeface="Calibri" panose="020F0502020204030204" pitchFamily="34" charset="0"/>
              </a:rPr>
              <a:t>Supervisory Inspectorates</a:t>
            </a:r>
          </a:p>
        </p:txBody>
      </p:sp>
      <p:sp>
        <p:nvSpPr>
          <p:cNvPr id="12" name="Pratbubbla: rektangel med rundade hörn 11">
            <a:extLst>
              <a:ext uri="{FF2B5EF4-FFF2-40B4-BE49-F238E27FC236}">
                <a16:creationId xmlns:a16="http://schemas.microsoft.com/office/drawing/2014/main" id="{D80EB416-3ACD-4FE1-8E81-316C95BB4960}"/>
              </a:ext>
            </a:extLst>
          </p:cNvPr>
          <p:cNvSpPr/>
          <p:nvPr/>
        </p:nvSpPr>
        <p:spPr>
          <a:xfrm>
            <a:off x="6362181" y="1391054"/>
            <a:ext cx="2670621" cy="1711259"/>
          </a:xfrm>
          <a:prstGeom prst="wedgeRoundRectCallout">
            <a:avLst>
              <a:gd name="adj1" fmla="val -52522"/>
              <a:gd name="adj2" fmla="val 73060"/>
              <a:gd name="adj3" fmla="val 16667"/>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Whose trust do you seek? </a:t>
            </a:r>
          </a:p>
          <a:p>
            <a:pPr algn="ctr"/>
            <a:r>
              <a:rPr lang="en-US" sz="2000" dirty="0">
                <a:latin typeface="Calibri" panose="020F0502020204030204" pitchFamily="34" charset="0"/>
                <a:cs typeface="Calibri" panose="020F0502020204030204" pitchFamily="34" charset="0"/>
              </a:rPr>
              <a:t>How do you optimize the balance of trust among stakeholders?</a:t>
            </a:r>
          </a:p>
        </p:txBody>
      </p:sp>
    </p:spTree>
    <p:extLst>
      <p:ext uri="{BB962C8B-B14F-4D97-AF65-F5344CB8AC3E}">
        <p14:creationId xmlns:p14="http://schemas.microsoft.com/office/powerpoint/2010/main" val="291809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rundade hörn 1">
            <a:extLst>
              <a:ext uri="{FF2B5EF4-FFF2-40B4-BE49-F238E27FC236}">
                <a16:creationId xmlns:a16="http://schemas.microsoft.com/office/drawing/2014/main" id="{D7381CF1-547B-426B-823C-64327C6C7A14}"/>
              </a:ext>
            </a:extLst>
          </p:cNvPr>
          <p:cNvSpPr/>
          <p:nvPr/>
        </p:nvSpPr>
        <p:spPr>
          <a:xfrm>
            <a:off x="614722" y="3058591"/>
            <a:ext cx="3260036" cy="1838740"/>
          </a:xfrm>
          <a:prstGeom prst="roundRect">
            <a:avLst/>
          </a:prstGeom>
          <a:solidFill>
            <a:schemeClr val="accent3">
              <a:lumMod val="90000"/>
              <a:lumOff val="1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Health services regulation and supervision/inspection:</a:t>
            </a:r>
          </a:p>
          <a:p>
            <a:pPr algn="ctr" defTabSz="685800"/>
            <a:r>
              <a:rPr lang="en-US" dirty="0">
                <a:solidFill>
                  <a:prstClr val="white"/>
                </a:solidFill>
                <a:latin typeface="Calibri" panose="020F0502020204030204"/>
              </a:rPr>
              <a:t>Impact – Cost – Unintended consequences</a:t>
            </a:r>
          </a:p>
        </p:txBody>
      </p:sp>
      <p:graphicFrame>
        <p:nvGraphicFramePr>
          <p:cNvPr id="5" name="Diagram 4">
            <a:extLst>
              <a:ext uri="{FF2B5EF4-FFF2-40B4-BE49-F238E27FC236}">
                <a16:creationId xmlns:a16="http://schemas.microsoft.com/office/drawing/2014/main" id="{CAB2F413-F160-43F2-AB74-664ED3A3549C}"/>
              </a:ext>
            </a:extLst>
          </p:cNvPr>
          <p:cNvGraphicFramePr/>
          <p:nvPr>
            <p:extLst>
              <p:ext uri="{D42A27DB-BD31-4B8C-83A1-F6EECF244321}">
                <p14:modId xmlns:p14="http://schemas.microsoft.com/office/powerpoint/2010/main" val="1727062022"/>
              </p:ext>
            </p:extLst>
          </p:nvPr>
        </p:nvGraphicFramePr>
        <p:xfrm>
          <a:off x="4359914" y="905263"/>
          <a:ext cx="4230756" cy="25711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a:extLst>
              <a:ext uri="{FF2B5EF4-FFF2-40B4-BE49-F238E27FC236}">
                <a16:creationId xmlns:a16="http://schemas.microsoft.com/office/drawing/2014/main" id="{AFE3EA96-8D77-46A7-A11D-3FBD9DBB3243}"/>
              </a:ext>
            </a:extLst>
          </p:cNvPr>
          <p:cNvGraphicFramePr/>
          <p:nvPr>
            <p:extLst>
              <p:ext uri="{D42A27DB-BD31-4B8C-83A1-F6EECF244321}">
                <p14:modId xmlns:p14="http://schemas.microsoft.com/office/powerpoint/2010/main" val="135682802"/>
              </p:ext>
            </p:extLst>
          </p:nvPr>
        </p:nvGraphicFramePr>
        <p:xfrm>
          <a:off x="4366308" y="3407898"/>
          <a:ext cx="4230756" cy="257119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Rak koppling 7">
            <a:extLst>
              <a:ext uri="{FF2B5EF4-FFF2-40B4-BE49-F238E27FC236}">
                <a16:creationId xmlns:a16="http://schemas.microsoft.com/office/drawing/2014/main" id="{B79859F3-23DB-4BE7-B5A4-C42138F0C65B}"/>
              </a:ext>
            </a:extLst>
          </p:cNvPr>
          <p:cNvCxnSpPr/>
          <p:nvPr/>
        </p:nvCxnSpPr>
        <p:spPr>
          <a:xfrm>
            <a:off x="4821702" y="3455359"/>
            <a:ext cx="33445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AAB7BD8F-9DB9-46ED-AF80-9A7150C897F4}"/>
              </a:ext>
            </a:extLst>
          </p:cNvPr>
          <p:cNvSpPr txBox="1"/>
          <p:nvPr/>
        </p:nvSpPr>
        <p:spPr>
          <a:xfrm>
            <a:off x="4691270" y="1175302"/>
            <a:ext cx="606287" cy="415498"/>
          </a:xfrm>
          <a:prstGeom prst="rect">
            <a:avLst/>
          </a:prstGeom>
          <a:noFill/>
        </p:spPr>
        <p:txBody>
          <a:bodyPr wrap="square" rtlCol="0">
            <a:spAutoFit/>
          </a:bodyPr>
          <a:lstStyle/>
          <a:p>
            <a:pPr defTabSz="685800"/>
            <a:r>
              <a:rPr lang="en-US" sz="2100" dirty="0">
                <a:solidFill>
                  <a:prstClr val="black"/>
                </a:solidFill>
                <a:latin typeface="Calibri" panose="020F0502020204030204"/>
              </a:rPr>
              <a:t>A</a:t>
            </a:r>
          </a:p>
        </p:txBody>
      </p:sp>
      <p:sp>
        <p:nvSpPr>
          <p:cNvPr id="10" name="textruta 9">
            <a:extLst>
              <a:ext uri="{FF2B5EF4-FFF2-40B4-BE49-F238E27FC236}">
                <a16:creationId xmlns:a16="http://schemas.microsoft.com/office/drawing/2014/main" id="{AB7C34DF-C834-4501-8D74-F6006AEE1C10}"/>
              </a:ext>
            </a:extLst>
          </p:cNvPr>
          <p:cNvSpPr txBox="1"/>
          <p:nvPr/>
        </p:nvSpPr>
        <p:spPr>
          <a:xfrm>
            <a:off x="4686302" y="3585546"/>
            <a:ext cx="606287" cy="415498"/>
          </a:xfrm>
          <a:prstGeom prst="rect">
            <a:avLst/>
          </a:prstGeom>
          <a:noFill/>
        </p:spPr>
        <p:txBody>
          <a:bodyPr wrap="square" rtlCol="0">
            <a:spAutoFit/>
          </a:bodyPr>
          <a:lstStyle/>
          <a:p>
            <a:pPr defTabSz="685800"/>
            <a:r>
              <a:rPr lang="en-US" sz="2100" dirty="0">
                <a:solidFill>
                  <a:prstClr val="black"/>
                </a:solidFill>
                <a:latin typeface="Calibri" panose="020F0502020204030204"/>
              </a:rPr>
              <a:t>B</a:t>
            </a:r>
          </a:p>
        </p:txBody>
      </p:sp>
      <p:sp>
        <p:nvSpPr>
          <p:cNvPr id="12" name="Pratbubbla: rektangel med rundade hörn 11">
            <a:extLst>
              <a:ext uri="{FF2B5EF4-FFF2-40B4-BE49-F238E27FC236}">
                <a16:creationId xmlns:a16="http://schemas.microsoft.com/office/drawing/2014/main" id="{3C66AC12-2915-4CB8-9E8D-F81FFC667E4F}"/>
              </a:ext>
            </a:extLst>
          </p:cNvPr>
          <p:cNvSpPr/>
          <p:nvPr/>
        </p:nvSpPr>
        <p:spPr>
          <a:xfrm>
            <a:off x="268912" y="996398"/>
            <a:ext cx="3605846" cy="1570384"/>
          </a:xfrm>
          <a:prstGeom prst="wedgeRoundRectCallout">
            <a:avLst>
              <a:gd name="adj1" fmla="val -499"/>
              <a:gd name="adj2" fmla="val 70253"/>
              <a:gd name="adj3" fmla="val 16667"/>
            </a:avLst>
          </a:prstGeom>
          <a:ln w="38100"/>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dirty="0">
                <a:solidFill>
                  <a:prstClr val="black"/>
                </a:solidFill>
                <a:latin typeface="Calibri" panose="020F0502020204030204"/>
              </a:rPr>
              <a:t>Which is the optimal allocation of resources for regulation and inspection to achieve the objectives of good health, good care and public confidence?</a:t>
            </a:r>
          </a:p>
        </p:txBody>
      </p:sp>
    </p:spTree>
    <p:extLst>
      <p:ext uri="{BB962C8B-B14F-4D97-AF65-F5344CB8AC3E}">
        <p14:creationId xmlns:p14="http://schemas.microsoft.com/office/powerpoint/2010/main" val="408407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9" grpId="0"/>
      <p:bldP spid="10"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pilkoppling 3">
            <a:extLst>
              <a:ext uri="{FF2B5EF4-FFF2-40B4-BE49-F238E27FC236}">
                <a16:creationId xmlns:a16="http://schemas.microsoft.com/office/drawing/2014/main" id="{96887F67-0EE2-42F2-BA28-60597AF8A314}"/>
              </a:ext>
            </a:extLst>
          </p:cNvPr>
          <p:cNvCxnSpPr>
            <a:cxnSpLocks/>
          </p:cNvCxnSpPr>
          <p:nvPr/>
        </p:nvCxnSpPr>
        <p:spPr>
          <a:xfrm>
            <a:off x="4299440" y="651758"/>
            <a:ext cx="0" cy="5437757"/>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Rak pilkoppling 4">
            <a:extLst>
              <a:ext uri="{FF2B5EF4-FFF2-40B4-BE49-F238E27FC236}">
                <a16:creationId xmlns:a16="http://schemas.microsoft.com/office/drawing/2014/main" id="{7E38FAC5-F100-4EDF-A4C7-EAD7A0578A34}"/>
              </a:ext>
            </a:extLst>
          </p:cNvPr>
          <p:cNvCxnSpPr>
            <a:cxnSpLocks/>
          </p:cNvCxnSpPr>
          <p:nvPr/>
        </p:nvCxnSpPr>
        <p:spPr>
          <a:xfrm flipH="1">
            <a:off x="1192237" y="3370636"/>
            <a:ext cx="6214406"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5D56D1AE-21E8-45F6-8F55-B7E34E63B2C1}"/>
              </a:ext>
            </a:extLst>
          </p:cNvPr>
          <p:cNvSpPr txBox="1"/>
          <p:nvPr/>
        </p:nvSpPr>
        <p:spPr>
          <a:xfrm>
            <a:off x="6872067" y="3506825"/>
            <a:ext cx="1367261" cy="646331"/>
          </a:xfrm>
          <a:prstGeom prst="rect">
            <a:avLst/>
          </a:prstGeom>
          <a:noFill/>
        </p:spPr>
        <p:txBody>
          <a:bodyPr wrap="square" rtlCol="0">
            <a:spAutoFit/>
          </a:bodyPr>
          <a:lstStyle/>
          <a:p>
            <a:pPr defTabSz="685800"/>
            <a:r>
              <a:rPr lang="en-US" dirty="0">
                <a:solidFill>
                  <a:prstClr val="black"/>
                </a:solidFill>
                <a:latin typeface="Calibri" panose="020F0502020204030204"/>
              </a:rPr>
              <a:t>Cost of supervision</a:t>
            </a:r>
          </a:p>
        </p:txBody>
      </p:sp>
      <p:sp>
        <p:nvSpPr>
          <p:cNvPr id="9" name="textruta 8">
            <a:extLst>
              <a:ext uri="{FF2B5EF4-FFF2-40B4-BE49-F238E27FC236}">
                <a16:creationId xmlns:a16="http://schemas.microsoft.com/office/drawing/2014/main" id="{017387A8-E85D-47FE-818E-BB7FD7BC05A3}"/>
              </a:ext>
            </a:extLst>
          </p:cNvPr>
          <p:cNvSpPr txBox="1"/>
          <p:nvPr/>
        </p:nvSpPr>
        <p:spPr>
          <a:xfrm>
            <a:off x="4508920" y="642265"/>
            <a:ext cx="1376315" cy="646331"/>
          </a:xfrm>
          <a:prstGeom prst="rect">
            <a:avLst/>
          </a:prstGeom>
          <a:noFill/>
        </p:spPr>
        <p:txBody>
          <a:bodyPr wrap="square" rtlCol="0">
            <a:spAutoFit/>
          </a:bodyPr>
          <a:lstStyle/>
          <a:p>
            <a:pPr defTabSz="685800"/>
            <a:r>
              <a:rPr lang="en-US" dirty="0">
                <a:solidFill>
                  <a:prstClr val="black"/>
                </a:solidFill>
                <a:latin typeface="Calibri" panose="020F0502020204030204"/>
              </a:rPr>
              <a:t>Utility of supervision</a:t>
            </a:r>
          </a:p>
        </p:txBody>
      </p:sp>
      <p:sp>
        <p:nvSpPr>
          <p:cNvPr id="10" name="textruta 9">
            <a:extLst>
              <a:ext uri="{FF2B5EF4-FFF2-40B4-BE49-F238E27FC236}">
                <a16:creationId xmlns:a16="http://schemas.microsoft.com/office/drawing/2014/main" id="{AC409305-98B0-4B95-BB3F-11B70CFC1787}"/>
              </a:ext>
            </a:extLst>
          </p:cNvPr>
          <p:cNvSpPr txBox="1"/>
          <p:nvPr/>
        </p:nvSpPr>
        <p:spPr>
          <a:xfrm>
            <a:off x="4969412" y="4130072"/>
            <a:ext cx="1772528" cy="830997"/>
          </a:xfrm>
          <a:prstGeom prst="rect">
            <a:avLst/>
          </a:prstGeom>
          <a:noFill/>
        </p:spPr>
        <p:txBody>
          <a:bodyPr wrap="square" rtlCol="0">
            <a:spAutoFit/>
          </a:bodyPr>
          <a:lstStyle/>
          <a:p>
            <a:pPr defTabSz="685800"/>
            <a:r>
              <a:rPr lang="en-US" sz="2400" dirty="0">
                <a:solidFill>
                  <a:srgbClr val="FF0000"/>
                </a:solidFill>
                <a:latin typeface="Calibri" panose="020F0502020204030204"/>
              </a:rPr>
              <a:t>Potentially harmful</a:t>
            </a:r>
          </a:p>
        </p:txBody>
      </p:sp>
      <p:sp>
        <p:nvSpPr>
          <p:cNvPr id="11" name="textruta 10">
            <a:extLst>
              <a:ext uri="{FF2B5EF4-FFF2-40B4-BE49-F238E27FC236}">
                <a16:creationId xmlns:a16="http://schemas.microsoft.com/office/drawing/2014/main" id="{54B60ED1-E2E8-49A2-8E0A-AB5A97502732}"/>
              </a:ext>
            </a:extLst>
          </p:cNvPr>
          <p:cNvSpPr txBox="1"/>
          <p:nvPr/>
        </p:nvSpPr>
        <p:spPr>
          <a:xfrm>
            <a:off x="2087294" y="2050563"/>
            <a:ext cx="1772528" cy="830997"/>
          </a:xfrm>
          <a:prstGeom prst="rect">
            <a:avLst/>
          </a:prstGeom>
          <a:noFill/>
        </p:spPr>
        <p:txBody>
          <a:bodyPr wrap="square" rtlCol="0">
            <a:spAutoFit/>
          </a:bodyPr>
          <a:lstStyle/>
          <a:p>
            <a:pPr defTabSz="685800"/>
            <a:r>
              <a:rPr lang="en-US" sz="2400" dirty="0">
                <a:solidFill>
                  <a:srgbClr val="4472C4"/>
                </a:solidFill>
                <a:latin typeface="Calibri" panose="020F0502020204030204"/>
              </a:rPr>
              <a:t>Desirable direction</a:t>
            </a:r>
          </a:p>
        </p:txBody>
      </p:sp>
      <p:sp>
        <p:nvSpPr>
          <p:cNvPr id="12" name="Pratbubbla: rektangel med rundade hörn 11">
            <a:extLst>
              <a:ext uri="{FF2B5EF4-FFF2-40B4-BE49-F238E27FC236}">
                <a16:creationId xmlns:a16="http://schemas.microsoft.com/office/drawing/2014/main" id="{C0DA5794-FCE3-4F91-B6A8-0E13E2CAC132}"/>
              </a:ext>
            </a:extLst>
          </p:cNvPr>
          <p:cNvSpPr/>
          <p:nvPr/>
        </p:nvSpPr>
        <p:spPr>
          <a:xfrm>
            <a:off x="1222717" y="651758"/>
            <a:ext cx="2260183" cy="967475"/>
          </a:xfrm>
          <a:prstGeom prst="wedgeRoundRectCallout">
            <a:avLst>
              <a:gd name="adj1" fmla="val 55918"/>
              <a:gd name="adj2" fmla="val 75285"/>
              <a:gd name="adj3" fmla="val 16667"/>
            </a:avLst>
          </a:prstGeom>
          <a:ln w="38100">
            <a:solidFill>
              <a:srgbClr val="0070C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sz="1500" dirty="0">
                <a:solidFill>
                  <a:prstClr val="black"/>
                </a:solidFill>
                <a:latin typeface="Calibri" panose="020F0502020204030204"/>
              </a:rPr>
              <a:t>How might you define and demonstrate the utility of supervision?</a:t>
            </a:r>
          </a:p>
        </p:txBody>
      </p:sp>
      <p:sp>
        <p:nvSpPr>
          <p:cNvPr id="13" name="Pratbubbla: rektangel med rundade hörn 12">
            <a:extLst>
              <a:ext uri="{FF2B5EF4-FFF2-40B4-BE49-F238E27FC236}">
                <a16:creationId xmlns:a16="http://schemas.microsoft.com/office/drawing/2014/main" id="{5658CE41-8A3F-4C87-92D2-D6F889408AC3}"/>
              </a:ext>
            </a:extLst>
          </p:cNvPr>
          <p:cNvSpPr/>
          <p:nvPr/>
        </p:nvSpPr>
        <p:spPr>
          <a:xfrm>
            <a:off x="7037362" y="4443636"/>
            <a:ext cx="1941341" cy="739431"/>
          </a:xfrm>
          <a:prstGeom prst="wedgeRoundRectCallout">
            <a:avLst>
              <a:gd name="adj1" fmla="val 3623"/>
              <a:gd name="adj2" fmla="val -79476"/>
              <a:gd name="adj3" fmla="val 16667"/>
            </a:avLst>
          </a:prstGeom>
          <a:ln w="38100">
            <a:solidFill>
              <a:srgbClr val="0070C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sz="1500" dirty="0">
                <a:solidFill>
                  <a:prstClr val="black"/>
                </a:solidFill>
                <a:latin typeface="Calibri" panose="020F0502020204030204"/>
              </a:rPr>
              <a:t>What constitutes the cost of supervision?</a:t>
            </a:r>
          </a:p>
        </p:txBody>
      </p:sp>
    </p:spTree>
    <p:extLst>
      <p:ext uri="{BB962C8B-B14F-4D97-AF65-F5344CB8AC3E}">
        <p14:creationId xmlns:p14="http://schemas.microsoft.com/office/powerpoint/2010/main" val="212854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5DECDE1-55E1-4ACB-B208-8250B7987909}"/>
              </a:ext>
            </a:extLst>
          </p:cNvPr>
          <p:cNvPicPr>
            <a:picLocks noChangeAspect="1"/>
          </p:cNvPicPr>
          <p:nvPr/>
        </p:nvPicPr>
        <p:blipFill>
          <a:blip r:embed="rId2"/>
          <a:stretch>
            <a:fillRect/>
          </a:stretch>
        </p:blipFill>
        <p:spPr>
          <a:xfrm>
            <a:off x="5416855" y="2822629"/>
            <a:ext cx="3549112" cy="2661834"/>
          </a:xfrm>
          <a:prstGeom prst="rect">
            <a:avLst/>
          </a:prstGeom>
          <a:ln w="38100"/>
          <a:effectLst>
            <a:outerShdw blurRad="50800" dist="114300" dir="2700000" algn="tl" rotWithShape="0">
              <a:prstClr val="black">
                <a:alpha val="40000"/>
              </a:prstClr>
            </a:outerShdw>
          </a:effectLst>
        </p:spPr>
      </p:pic>
      <p:pic>
        <p:nvPicPr>
          <p:cNvPr id="3" name="Bildobjekt 2">
            <a:extLst>
              <a:ext uri="{FF2B5EF4-FFF2-40B4-BE49-F238E27FC236}">
                <a16:creationId xmlns:a16="http://schemas.microsoft.com/office/drawing/2014/main" id="{106E4E97-5D89-4DBB-ACC5-3298E8E997C4}"/>
              </a:ext>
            </a:extLst>
          </p:cNvPr>
          <p:cNvPicPr>
            <a:picLocks noChangeAspect="1"/>
          </p:cNvPicPr>
          <p:nvPr/>
        </p:nvPicPr>
        <p:blipFill>
          <a:blip r:embed="rId3"/>
          <a:stretch>
            <a:fillRect/>
          </a:stretch>
        </p:blipFill>
        <p:spPr>
          <a:xfrm>
            <a:off x="178033" y="133524"/>
            <a:ext cx="3913521" cy="2935141"/>
          </a:xfrm>
          <a:prstGeom prst="rect">
            <a:avLst/>
          </a:prstGeom>
          <a:ln w="38100"/>
          <a:effectLst>
            <a:outerShdw blurRad="50800" dist="1143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pic>
        <p:nvPicPr>
          <p:cNvPr id="4" name="Bildobjekt 3">
            <a:extLst>
              <a:ext uri="{FF2B5EF4-FFF2-40B4-BE49-F238E27FC236}">
                <a16:creationId xmlns:a16="http://schemas.microsoft.com/office/drawing/2014/main" id="{A6C54561-1CCD-4048-B9F5-BA1A913149F8}"/>
              </a:ext>
            </a:extLst>
          </p:cNvPr>
          <p:cNvPicPr>
            <a:picLocks noChangeAspect="1"/>
          </p:cNvPicPr>
          <p:nvPr/>
        </p:nvPicPr>
        <p:blipFill>
          <a:blip r:embed="rId4"/>
          <a:stretch>
            <a:fillRect/>
          </a:stretch>
        </p:blipFill>
        <p:spPr>
          <a:xfrm>
            <a:off x="5052446" y="133523"/>
            <a:ext cx="3913521" cy="2935141"/>
          </a:xfrm>
          <a:prstGeom prst="rect">
            <a:avLst/>
          </a:prstGeom>
          <a:ln w="38100"/>
          <a:effectLst>
            <a:outerShdw blurRad="50800" dist="114300" dir="2700000" algn="tl" rotWithShape="0">
              <a:prstClr val="black">
                <a:alpha val="40000"/>
              </a:prstClr>
            </a:outerShdw>
          </a:effectLst>
        </p:spPr>
      </p:pic>
      <p:pic>
        <p:nvPicPr>
          <p:cNvPr id="7" name="Bildobjekt 6">
            <a:extLst>
              <a:ext uri="{FF2B5EF4-FFF2-40B4-BE49-F238E27FC236}">
                <a16:creationId xmlns:a16="http://schemas.microsoft.com/office/drawing/2014/main" id="{9F2F43A3-429E-4415-9B5B-5024B7A84588}"/>
              </a:ext>
            </a:extLst>
          </p:cNvPr>
          <p:cNvPicPr>
            <a:picLocks noChangeAspect="1"/>
          </p:cNvPicPr>
          <p:nvPr/>
        </p:nvPicPr>
        <p:blipFill>
          <a:blip r:embed="rId5"/>
          <a:stretch>
            <a:fillRect/>
          </a:stretch>
        </p:blipFill>
        <p:spPr>
          <a:xfrm>
            <a:off x="3537585" y="4078141"/>
            <a:ext cx="3549111" cy="2661833"/>
          </a:xfrm>
          <a:prstGeom prst="rect">
            <a:avLst/>
          </a:prstGeom>
          <a:ln w="38100"/>
          <a:effectLst>
            <a:outerShdw blurRad="50800" dist="1143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pic>
        <p:nvPicPr>
          <p:cNvPr id="5" name="Bildobjekt 4">
            <a:extLst>
              <a:ext uri="{FF2B5EF4-FFF2-40B4-BE49-F238E27FC236}">
                <a16:creationId xmlns:a16="http://schemas.microsoft.com/office/drawing/2014/main" id="{283DDA66-FE91-4526-8417-637FD253BBE8}"/>
              </a:ext>
            </a:extLst>
          </p:cNvPr>
          <p:cNvPicPr>
            <a:picLocks noChangeAspect="1"/>
          </p:cNvPicPr>
          <p:nvPr/>
        </p:nvPicPr>
        <p:blipFill>
          <a:blip r:embed="rId6"/>
          <a:stretch>
            <a:fillRect/>
          </a:stretch>
        </p:blipFill>
        <p:spPr>
          <a:xfrm>
            <a:off x="178032" y="3227522"/>
            <a:ext cx="3714427" cy="2785820"/>
          </a:xfrm>
          <a:prstGeom prst="rect">
            <a:avLst/>
          </a:prstGeom>
          <a:ln w="38100">
            <a:solidFill>
              <a:schemeClr val="bg1"/>
            </a:solidFill>
          </a:ln>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val="3324855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651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769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D44441-569D-4A08-BAFC-14D386240DA1}"/>
              </a:ext>
            </a:extLst>
          </p:cNvPr>
          <p:cNvSpPr>
            <a:spLocks noGrp="1"/>
          </p:cNvSpPr>
          <p:nvPr>
            <p:ph type="title"/>
          </p:nvPr>
        </p:nvSpPr>
        <p:spPr/>
        <p:txBody>
          <a:bodyPr/>
          <a:lstStyle/>
          <a:p>
            <a:r>
              <a:rPr lang="en-US" sz="3000">
                <a:solidFill>
                  <a:schemeClr val="accent5">
                    <a:lumMod val="75000"/>
                  </a:schemeClr>
                </a:solidFill>
                <a:latin typeface="BentonSans Medium" panose="02000603000000020004" pitchFamily="50" charset="0"/>
                <a:cs typeface="Arial" charset="0"/>
              </a:rPr>
              <a:t>Safety and QI – Integrated or Separate?</a:t>
            </a:r>
          </a:p>
        </p:txBody>
      </p:sp>
      <p:sp>
        <p:nvSpPr>
          <p:cNvPr id="3" name="Rektangel 2">
            <a:extLst>
              <a:ext uri="{FF2B5EF4-FFF2-40B4-BE49-F238E27FC236}">
                <a16:creationId xmlns:a16="http://schemas.microsoft.com/office/drawing/2014/main" id="{738AC84F-A990-4620-A53E-FD8CB0DA1AB5}"/>
              </a:ext>
            </a:extLst>
          </p:cNvPr>
          <p:cNvSpPr/>
          <p:nvPr/>
        </p:nvSpPr>
        <p:spPr>
          <a:xfrm>
            <a:off x="1318847" y="4085786"/>
            <a:ext cx="1477108" cy="1350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solidFill>
                  <a:prstClr val="white"/>
                </a:solidFill>
                <a:latin typeface="Calibri" panose="020F0502020204030204"/>
              </a:rPr>
              <a:t>Threshold – basic requirements for operation</a:t>
            </a:r>
          </a:p>
        </p:txBody>
      </p:sp>
      <p:sp>
        <p:nvSpPr>
          <p:cNvPr id="6" name="Likbent triangel 5">
            <a:extLst>
              <a:ext uri="{FF2B5EF4-FFF2-40B4-BE49-F238E27FC236}">
                <a16:creationId xmlns:a16="http://schemas.microsoft.com/office/drawing/2014/main" id="{FBED85B4-4B0F-41A1-8EBD-F432F009C851}"/>
              </a:ext>
            </a:extLst>
          </p:cNvPr>
          <p:cNvSpPr/>
          <p:nvPr/>
        </p:nvSpPr>
        <p:spPr>
          <a:xfrm>
            <a:off x="3165231" y="2049494"/>
            <a:ext cx="3829927" cy="3386790"/>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5" name="Rak koppling 4">
            <a:extLst>
              <a:ext uri="{FF2B5EF4-FFF2-40B4-BE49-F238E27FC236}">
                <a16:creationId xmlns:a16="http://schemas.microsoft.com/office/drawing/2014/main" id="{E06ADE5E-2C23-47BA-BD06-17B0EE5E77DE}"/>
              </a:ext>
            </a:extLst>
          </p:cNvPr>
          <p:cNvCxnSpPr/>
          <p:nvPr/>
        </p:nvCxnSpPr>
        <p:spPr>
          <a:xfrm>
            <a:off x="516988" y="4043584"/>
            <a:ext cx="7649308"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Rak pilkoppling 7">
            <a:extLst>
              <a:ext uri="{FF2B5EF4-FFF2-40B4-BE49-F238E27FC236}">
                <a16:creationId xmlns:a16="http://schemas.microsoft.com/office/drawing/2014/main" id="{B2E83F77-F6CD-438B-BE01-FCAECC88131A}"/>
              </a:ext>
            </a:extLst>
          </p:cNvPr>
          <p:cNvCxnSpPr/>
          <p:nvPr/>
        </p:nvCxnSpPr>
        <p:spPr>
          <a:xfrm flipV="1">
            <a:off x="305972" y="1912328"/>
            <a:ext cx="0" cy="35345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63443B3C-1833-44DE-98F9-3A1131D6E192}"/>
              </a:ext>
            </a:extLst>
          </p:cNvPr>
          <p:cNvSpPr txBox="1"/>
          <p:nvPr/>
        </p:nvSpPr>
        <p:spPr>
          <a:xfrm>
            <a:off x="516988" y="2049495"/>
            <a:ext cx="1276643" cy="507831"/>
          </a:xfrm>
          <a:prstGeom prst="rect">
            <a:avLst/>
          </a:prstGeom>
          <a:noFill/>
        </p:spPr>
        <p:txBody>
          <a:bodyPr wrap="square" rtlCol="0">
            <a:spAutoFit/>
          </a:bodyPr>
          <a:lstStyle/>
          <a:p>
            <a:pPr defTabSz="685800"/>
            <a:r>
              <a:rPr lang="en-US" sz="1350">
                <a:solidFill>
                  <a:prstClr val="black"/>
                </a:solidFill>
                <a:latin typeface="Calibri" panose="020F0502020204030204"/>
              </a:rPr>
              <a:t>Performance capability</a:t>
            </a:r>
          </a:p>
        </p:txBody>
      </p:sp>
      <p:pic>
        <p:nvPicPr>
          <p:cNvPr id="10" name="Picture 2" descr="http://www.ihi.org/resources/PublishingImages/img_PDSA_multiRamp.gif">
            <a:extLst>
              <a:ext uri="{FF2B5EF4-FFF2-40B4-BE49-F238E27FC236}">
                <a16:creationId xmlns:a16="http://schemas.microsoft.com/office/drawing/2014/main" id="{13595B17-7B45-4BCD-981C-01EC6DC47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237" y="4243596"/>
            <a:ext cx="1706173" cy="7183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ED6CDC27-160A-4A49-9243-89AD9771975B}"/>
              </a:ext>
            </a:extLst>
          </p:cNvPr>
          <p:cNvSpPr txBox="1"/>
          <p:nvPr/>
        </p:nvSpPr>
        <p:spPr>
          <a:xfrm rot="16200000">
            <a:off x="4370828" y="4446543"/>
            <a:ext cx="918102" cy="253916"/>
          </a:xfrm>
          <a:prstGeom prst="rect">
            <a:avLst/>
          </a:prstGeom>
          <a:noFill/>
        </p:spPr>
        <p:txBody>
          <a:bodyPr wrap="square" rtlCol="0">
            <a:spAutoFit/>
          </a:bodyPr>
          <a:lstStyle/>
          <a:p>
            <a:pPr defTabSz="685800"/>
            <a:r>
              <a:rPr lang="en-US" sz="1050" dirty="0">
                <a:solidFill>
                  <a:srgbClr val="5B9BD5">
                    <a:lumMod val="40000"/>
                    <a:lumOff val="60000"/>
                  </a:srgbClr>
                </a:solidFill>
                <a:latin typeface="Calibri"/>
                <a:hlinkClick r:id="rId3">
                  <a:extLst>
                    <a:ext uri="{A12FA001-AC4F-418D-AE19-62706E023703}">
                      <ahyp:hlinkClr xmlns:ahyp="http://schemas.microsoft.com/office/drawing/2018/hyperlinkcolor" val="tx"/>
                    </a:ext>
                  </a:extLst>
                </a:hlinkClick>
              </a:rPr>
              <a:t>www.ihi.org</a:t>
            </a:r>
            <a:r>
              <a:rPr lang="en-US" sz="1050" dirty="0">
                <a:solidFill>
                  <a:srgbClr val="5B9BD5">
                    <a:lumMod val="40000"/>
                    <a:lumOff val="60000"/>
                  </a:srgbClr>
                </a:solidFill>
                <a:latin typeface="Calibri"/>
              </a:rPr>
              <a:t> </a:t>
            </a:r>
            <a:endParaRPr lang="en-US" sz="1200" dirty="0">
              <a:solidFill>
                <a:srgbClr val="5B9BD5">
                  <a:lumMod val="40000"/>
                  <a:lumOff val="60000"/>
                </a:srgbClr>
              </a:solidFill>
              <a:latin typeface="Calibri"/>
            </a:endParaRPr>
          </a:p>
        </p:txBody>
      </p:sp>
      <p:sp>
        <p:nvSpPr>
          <p:cNvPr id="12" name="Pil: höger 11">
            <a:extLst>
              <a:ext uri="{FF2B5EF4-FFF2-40B4-BE49-F238E27FC236}">
                <a16:creationId xmlns:a16="http://schemas.microsoft.com/office/drawing/2014/main" id="{0A2D6204-D9E1-474A-8876-9D72916EEA43}"/>
              </a:ext>
            </a:extLst>
          </p:cNvPr>
          <p:cNvSpPr/>
          <p:nvPr/>
        </p:nvSpPr>
        <p:spPr>
          <a:xfrm rot="19092959">
            <a:off x="6712512" y="2329082"/>
            <a:ext cx="841840" cy="501163"/>
          </a:xfrm>
          <a:prstGeom prst="rightArrow">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sv-SE" sz="1350">
              <a:solidFill>
                <a:prstClr val="black"/>
              </a:solidFill>
              <a:latin typeface="Calibri" panose="020F0502020204030204"/>
            </a:endParaRPr>
          </a:p>
        </p:txBody>
      </p:sp>
    </p:spTree>
    <p:extLst>
      <p:ext uri="{BB962C8B-B14F-4D97-AF65-F5344CB8AC3E}">
        <p14:creationId xmlns:p14="http://schemas.microsoft.com/office/powerpoint/2010/main" val="397561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28400" y="830603"/>
            <a:ext cx="6609600" cy="599362"/>
          </a:xfrm>
        </p:spPr>
        <p:txBody>
          <a:bodyPr/>
          <a:lstStyle/>
          <a:p>
            <a:r>
              <a:rPr lang="sv-SE" dirty="0">
                <a:solidFill>
                  <a:srgbClr val="0070C0"/>
                </a:solidFill>
              </a:rPr>
              <a:t>WHO on Health Systems</a:t>
            </a:r>
          </a:p>
        </p:txBody>
      </p:sp>
      <p:sp>
        <p:nvSpPr>
          <p:cNvPr id="3" name="Platshållare för innehåll 2"/>
          <p:cNvSpPr>
            <a:spLocks noGrp="1"/>
          </p:cNvSpPr>
          <p:nvPr>
            <p:ph type="body" sz="quarter" idx="11"/>
          </p:nvPr>
        </p:nvSpPr>
        <p:spPr>
          <a:xfrm>
            <a:off x="428400" y="1692614"/>
            <a:ext cx="7684468" cy="3696510"/>
          </a:xfrm>
        </p:spPr>
        <p:txBody>
          <a:bodyPr>
            <a:normAutofit/>
          </a:bodyPr>
          <a:lstStyle/>
          <a:p>
            <a:pPr marL="0" indent="0">
              <a:buNone/>
            </a:pPr>
            <a:r>
              <a:rPr lang="sv-SE" sz="2400" dirty="0">
                <a:solidFill>
                  <a:schemeClr val="tx1"/>
                </a:solidFill>
              </a:rPr>
              <a:t>”</a:t>
            </a:r>
            <a:r>
              <a:rPr lang="en-US" sz="2400" dirty="0">
                <a:solidFill>
                  <a:schemeClr val="tx1"/>
                </a:solidFill>
              </a:rPr>
              <a:t>[H]</a:t>
            </a:r>
            <a:r>
              <a:rPr lang="en-US" sz="2400" dirty="0" err="1">
                <a:solidFill>
                  <a:schemeClr val="tx1"/>
                </a:solidFill>
              </a:rPr>
              <a:t>ealth</a:t>
            </a:r>
            <a:r>
              <a:rPr lang="en-US" sz="2400" dirty="0">
                <a:solidFill>
                  <a:schemeClr val="tx1"/>
                </a:solidFill>
              </a:rPr>
              <a:t> systems have a responsibility not just to improve people’s health but to protect them against the financial cost of illness – and to treat them with dignity.”</a:t>
            </a:r>
          </a:p>
          <a:p>
            <a:pPr marL="0" indent="0">
              <a:buNone/>
            </a:pPr>
            <a:r>
              <a:rPr lang="en-US" sz="2400" dirty="0">
                <a:solidFill>
                  <a:schemeClr val="tx1"/>
                </a:solidFill>
              </a:rPr>
              <a:t>Health systems have three fundamental objectives:</a:t>
            </a:r>
          </a:p>
          <a:p>
            <a:r>
              <a:rPr lang="en-US" sz="2400" dirty="0">
                <a:solidFill>
                  <a:schemeClr val="tx1"/>
                </a:solidFill>
              </a:rPr>
              <a:t>improving the health of the population they serve;</a:t>
            </a:r>
          </a:p>
          <a:p>
            <a:r>
              <a:rPr lang="en-US" sz="2400" dirty="0">
                <a:solidFill>
                  <a:schemeClr val="tx1"/>
                </a:solidFill>
              </a:rPr>
              <a:t>responding to people’s expectations;</a:t>
            </a:r>
          </a:p>
          <a:p>
            <a:r>
              <a:rPr lang="en-US" sz="2400" dirty="0">
                <a:solidFill>
                  <a:schemeClr val="tx1"/>
                </a:solidFill>
              </a:rPr>
              <a:t>providing financial protection against the costs of ill-health.</a:t>
            </a:r>
            <a:endParaRPr lang="sv-SE" sz="2400" dirty="0">
              <a:solidFill>
                <a:schemeClr val="tx1"/>
              </a:solidFill>
            </a:endParaRPr>
          </a:p>
        </p:txBody>
      </p:sp>
      <p:pic>
        <p:nvPicPr>
          <p:cNvPr id="4" name="Bildobjekt 3"/>
          <p:cNvPicPr>
            <a:picLocks noChangeAspect="1"/>
          </p:cNvPicPr>
          <p:nvPr/>
        </p:nvPicPr>
        <p:blipFill>
          <a:blip r:embed="rId2"/>
          <a:stretch>
            <a:fillRect/>
          </a:stretch>
        </p:blipFill>
        <p:spPr>
          <a:xfrm rot="424908">
            <a:off x="4389967" y="5098690"/>
            <a:ext cx="1227286" cy="1597633"/>
          </a:xfrm>
          <a:prstGeom prst="rect">
            <a:avLst/>
          </a:prstGeom>
          <a:ln>
            <a:solidFill>
              <a:schemeClr val="tx1"/>
            </a:solidFill>
          </a:ln>
          <a:effectLst>
            <a:outerShdw blurRad="50800" dist="38100" dir="2700000" algn="tl" rotWithShape="0">
              <a:prstClr val="black">
                <a:alpha val="40000"/>
              </a:prstClr>
            </a:outerShdw>
          </a:effectLst>
        </p:spPr>
      </p:pic>
      <p:sp>
        <p:nvSpPr>
          <p:cNvPr id="5" name="textruta 4"/>
          <p:cNvSpPr txBox="1"/>
          <p:nvPr/>
        </p:nvSpPr>
        <p:spPr>
          <a:xfrm>
            <a:off x="311286" y="6002704"/>
            <a:ext cx="4078956" cy="738664"/>
          </a:xfrm>
          <a:prstGeom prst="rect">
            <a:avLst/>
          </a:prstGeom>
          <a:noFill/>
        </p:spPr>
        <p:txBody>
          <a:bodyPr wrap="square" rtlCol="0">
            <a:spAutoFit/>
          </a:bodyPr>
          <a:lstStyle/>
          <a:p>
            <a:r>
              <a:rPr lang="en-US" sz="1400" dirty="0"/>
              <a:t>World Health Organization. The World Health Report 2000: Health Systems: Improving Performance. Geneva: World Health Organization; 2000. </a:t>
            </a:r>
          </a:p>
        </p:txBody>
      </p:sp>
    </p:spTree>
    <p:extLst>
      <p:ext uri="{BB962C8B-B14F-4D97-AF65-F5344CB8AC3E}">
        <p14:creationId xmlns:p14="http://schemas.microsoft.com/office/powerpoint/2010/main" val="224767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2"/>
          <p:cNvSpPr>
            <a:spLocks noChangeArrowheads="1"/>
          </p:cNvSpPr>
          <p:nvPr/>
        </p:nvSpPr>
        <p:spPr bwMode="auto">
          <a:xfrm>
            <a:off x="1828800" y="3430588"/>
            <a:ext cx="6019800" cy="762000"/>
          </a:xfrm>
          <a:prstGeom prst="homePlate">
            <a:avLst>
              <a:gd name="adj" fmla="val 237731"/>
            </a:avLst>
          </a:prstGeom>
          <a:solidFill>
            <a:schemeClr val="accent5">
              <a:lumMod val="50000"/>
            </a:schemeClr>
          </a:solidFill>
          <a:ln w="9525">
            <a:solidFill>
              <a:schemeClr val="tx1"/>
            </a:solidFill>
            <a:miter lim="800000"/>
            <a:headEnd/>
            <a:tailEnd/>
          </a:ln>
        </p:spPr>
        <p:txBody>
          <a:bodyPr wrap="none" anchor="ctr"/>
          <a:lstStyle>
            <a:lvl1pPr eaLnBrk="0" hangingPunct="0">
              <a:defRPr sz="2400">
                <a:solidFill>
                  <a:srgbClr val="003777"/>
                </a:solidFill>
                <a:latin typeface="Arial" panose="020B0604020202020204" pitchFamily="34" charset="0"/>
              </a:defRPr>
            </a:lvl1pPr>
            <a:lvl2pPr marL="742950" indent="-285750" eaLnBrk="0" hangingPunct="0">
              <a:defRPr sz="2400">
                <a:solidFill>
                  <a:srgbClr val="003777"/>
                </a:solidFill>
                <a:latin typeface="Arial" panose="020B0604020202020204" pitchFamily="34" charset="0"/>
              </a:defRPr>
            </a:lvl2pPr>
            <a:lvl3pPr marL="1143000" indent="-228600" eaLnBrk="0" hangingPunct="0">
              <a:defRPr sz="2400">
                <a:solidFill>
                  <a:srgbClr val="003777"/>
                </a:solidFill>
                <a:latin typeface="Arial" panose="020B0604020202020204" pitchFamily="34" charset="0"/>
              </a:defRPr>
            </a:lvl3pPr>
            <a:lvl4pPr marL="1600200" indent="-228600" eaLnBrk="0" hangingPunct="0">
              <a:defRPr sz="2400">
                <a:solidFill>
                  <a:srgbClr val="003777"/>
                </a:solidFill>
                <a:latin typeface="Arial" panose="020B0604020202020204" pitchFamily="34" charset="0"/>
              </a:defRPr>
            </a:lvl4pPr>
            <a:lvl5pPr marL="2057400" indent="-228600" eaLnBrk="0" hangingPunct="0">
              <a:defRPr sz="2400">
                <a:solidFill>
                  <a:srgbClr val="003777"/>
                </a:solidFill>
                <a:latin typeface="Arial" panose="020B0604020202020204" pitchFamily="34" charset="0"/>
              </a:defRPr>
            </a:lvl5pPr>
            <a:lvl6pPr marL="2514600" indent="-228600" eaLnBrk="0" fontAlgn="base" hangingPunct="0">
              <a:spcBef>
                <a:spcPct val="0"/>
              </a:spcBef>
              <a:spcAft>
                <a:spcPct val="0"/>
              </a:spcAft>
              <a:defRPr sz="2400">
                <a:solidFill>
                  <a:srgbClr val="003777"/>
                </a:solidFill>
                <a:latin typeface="Arial" panose="020B0604020202020204" pitchFamily="34" charset="0"/>
              </a:defRPr>
            </a:lvl6pPr>
            <a:lvl7pPr marL="2971800" indent="-228600" eaLnBrk="0" fontAlgn="base" hangingPunct="0">
              <a:spcBef>
                <a:spcPct val="0"/>
              </a:spcBef>
              <a:spcAft>
                <a:spcPct val="0"/>
              </a:spcAft>
              <a:defRPr sz="2400">
                <a:solidFill>
                  <a:srgbClr val="003777"/>
                </a:solidFill>
                <a:latin typeface="Arial" panose="020B0604020202020204" pitchFamily="34" charset="0"/>
              </a:defRPr>
            </a:lvl7pPr>
            <a:lvl8pPr marL="3429000" indent="-228600" eaLnBrk="0" fontAlgn="base" hangingPunct="0">
              <a:spcBef>
                <a:spcPct val="0"/>
              </a:spcBef>
              <a:spcAft>
                <a:spcPct val="0"/>
              </a:spcAft>
              <a:defRPr sz="2400">
                <a:solidFill>
                  <a:srgbClr val="003777"/>
                </a:solidFill>
                <a:latin typeface="Arial" panose="020B0604020202020204" pitchFamily="34" charset="0"/>
              </a:defRPr>
            </a:lvl8pPr>
            <a:lvl9pPr marL="3886200" indent="-228600" eaLnBrk="0" fontAlgn="base" hangingPunct="0">
              <a:spcBef>
                <a:spcPct val="0"/>
              </a:spcBef>
              <a:spcAft>
                <a:spcPct val="0"/>
              </a:spcAft>
              <a:defRPr sz="2400">
                <a:solidFill>
                  <a:srgbClr val="003777"/>
                </a:solidFill>
                <a:latin typeface="Arial" panose="020B0604020202020204" pitchFamily="34" charset="0"/>
              </a:defRPr>
            </a:lvl9pPr>
          </a:lstStyle>
          <a:p>
            <a:pPr eaLnBrk="1" hangingPunct="1"/>
            <a:r>
              <a:rPr lang="sv-SE" altLang="sv-SE" sz="2000">
                <a:solidFill>
                  <a:schemeClr val="bg1"/>
                </a:solidFill>
              </a:rPr>
              <a:t>Diagnosing   Therapy   Nursing care   Palliation</a:t>
            </a:r>
          </a:p>
        </p:txBody>
      </p:sp>
      <p:pic>
        <p:nvPicPr>
          <p:cNvPr id="1030" name="Picture 3" descr="j0230748"/>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965450" y="4040188"/>
            <a:ext cx="25209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2"/>
          <p:cNvGraphicFramePr>
            <a:graphicFrameLocks/>
          </p:cNvGraphicFramePr>
          <p:nvPr/>
        </p:nvGraphicFramePr>
        <p:xfrm>
          <a:off x="117474" y="3319975"/>
          <a:ext cx="1598783" cy="1023425"/>
        </p:xfrm>
        <a:graphic>
          <a:graphicData uri="http://schemas.openxmlformats.org/presentationml/2006/ole">
            <mc:AlternateContent xmlns:mc="http://schemas.openxmlformats.org/markup-compatibility/2006">
              <mc:Choice xmlns:v="urn:schemas-microsoft-com:vml" Requires="v">
                <p:oleObj spid="_x0000_s3158" name="Dokument" r:id="rId5" imgW="5257800" imgH="2716200" progId="Word.Document.8">
                  <p:embed/>
                </p:oleObj>
              </mc:Choice>
              <mc:Fallback>
                <p:oleObj name="Dokument" r:id="rId5" imgW="5257800" imgH="2716200" progId="Word.Document.8">
                  <p:embed/>
                  <p:pic>
                    <p:nvPicPr>
                      <p:cNvPr id="1026"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474" y="3319975"/>
                        <a:ext cx="1598783" cy="1023425"/>
                      </a:xfrm>
                      <a:prstGeom prst="rect">
                        <a:avLst/>
                      </a:prstGeom>
                      <a:noFill/>
                      <a:ln>
                        <a:noFill/>
                      </a:ln>
                      <a:effectLst/>
                    </p:spPr>
                  </p:pic>
                </p:oleObj>
              </mc:Fallback>
            </mc:AlternateContent>
          </a:graphicData>
        </a:graphic>
      </p:graphicFrame>
      <p:graphicFrame>
        <p:nvGraphicFramePr>
          <p:cNvPr id="1027" name="Object 3"/>
          <p:cNvGraphicFramePr>
            <a:graphicFrameLocks/>
          </p:cNvGraphicFramePr>
          <p:nvPr/>
        </p:nvGraphicFramePr>
        <p:xfrm>
          <a:off x="8132763" y="2897188"/>
          <a:ext cx="706437" cy="1704975"/>
        </p:xfrm>
        <a:graphic>
          <a:graphicData uri="http://schemas.openxmlformats.org/presentationml/2006/ole">
            <mc:AlternateContent xmlns:mc="http://schemas.openxmlformats.org/markup-compatibility/2006">
              <mc:Choice xmlns:v="urn:schemas-microsoft-com:vml" Requires="v">
                <p:oleObj spid="_x0000_s3159" name="Dokument" r:id="rId7" imgW="2614320" imgH="6692760" progId="Word.Document.8">
                  <p:embed/>
                </p:oleObj>
              </mc:Choice>
              <mc:Fallback>
                <p:oleObj name="Dokument" r:id="rId7" imgW="2614320" imgH="6692760" progId="Word.Document.8">
                  <p:embed/>
                  <p:pic>
                    <p:nvPicPr>
                      <p:cNvPr id="1027" name="Object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2763" y="2897188"/>
                        <a:ext cx="706437"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3059113" y="1677988"/>
          <a:ext cx="1524000" cy="1752600"/>
        </p:xfrm>
        <a:graphic>
          <a:graphicData uri="http://schemas.openxmlformats.org/presentationml/2006/ole">
            <mc:AlternateContent xmlns:mc="http://schemas.openxmlformats.org/markup-compatibility/2006">
              <mc:Choice xmlns:v="urn:schemas-microsoft-com:vml" Requires="v">
                <p:oleObj spid="_x0000_s3160" name="Dokument" r:id="rId9" imgW="3273120" imgH="3474720" progId="Word.Document.8">
                  <p:embed/>
                </p:oleObj>
              </mc:Choice>
              <mc:Fallback>
                <p:oleObj name="Dokument" r:id="rId9" imgW="3273120" imgH="3474720" progId="Word.Document.8">
                  <p:embed/>
                  <p:pic>
                    <p:nvPicPr>
                      <p:cNvPr id="1028" name="Object 4"/>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9113" y="1677988"/>
                        <a:ext cx="152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 Box 7"/>
          <p:cNvSpPr txBox="1">
            <a:spLocks noChangeArrowheads="1"/>
          </p:cNvSpPr>
          <p:nvPr/>
        </p:nvSpPr>
        <p:spPr bwMode="auto">
          <a:xfrm>
            <a:off x="0" y="0"/>
            <a:ext cx="9144000" cy="1384300"/>
          </a:xfrm>
          <a:prstGeom prst="rect">
            <a:avLst/>
          </a:prstGeom>
          <a:solidFill>
            <a:schemeClr val="accent5">
              <a:lumMod val="50000"/>
            </a:schemeClr>
          </a:solidFill>
          <a:ln w="9525">
            <a:solidFill>
              <a:schemeClr val="tx1"/>
            </a:solidFill>
            <a:miter lim="800000"/>
            <a:headEnd/>
            <a:tailEnd/>
          </a:ln>
        </p:spPr>
        <p:txBody>
          <a:bodyPr>
            <a:spAutoFit/>
          </a:bodyPr>
          <a:lstStyle>
            <a:lvl1pPr eaLnBrk="0" hangingPunct="0">
              <a:defRPr sz="2400">
                <a:solidFill>
                  <a:srgbClr val="003777"/>
                </a:solidFill>
                <a:latin typeface="Arial" panose="020B0604020202020204" pitchFamily="34" charset="0"/>
              </a:defRPr>
            </a:lvl1pPr>
            <a:lvl2pPr marL="742950" indent="-285750" eaLnBrk="0" hangingPunct="0">
              <a:defRPr sz="2400">
                <a:solidFill>
                  <a:srgbClr val="003777"/>
                </a:solidFill>
                <a:latin typeface="Arial" panose="020B0604020202020204" pitchFamily="34" charset="0"/>
              </a:defRPr>
            </a:lvl2pPr>
            <a:lvl3pPr marL="1143000" indent="-228600" eaLnBrk="0" hangingPunct="0">
              <a:defRPr sz="2400">
                <a:solidFill>
                  <a:srgbClr val="003777"/>
                </a:solidFill>
                <a:latin typeface="Arial" panose="020B0604020202020204" pitchFamily="34" charset="0"/>
              </a:defRPr>
            </a:lvl3pPr>
            <a:lvl4pPr marL="1600200" indent="-228600" eaLnBrk="0" hangingPunct="0">
              <a:defRPr sz="2400">
                <a:solidFill>
                  <a:srgbClr val="003777"/>
                </a:solidFill>
                <a:latin typeface="Arial" panose="020B0604020202020204" pitchFamily="34" charset="0"/>
              </a:defRPr>
            </a:lvl4pPr>
            <a:lvl5pPr marL="2057400" indent="-228600" eaLnBrk="0" hangingPunct="0">
              <a:defRPr sz="2400">
                <a:solidFill>
                  <a:srgbClr val="003777"/>
                </a:solidFill>
                <a:latin typeface="Arial" panose="020B0604020202020204" pitchFamily="34" charset="0"/>
              </a:defRPr>
            </a:lvl5pPr>
            <a:lvl6pPr marL="2514600" indent="-228600" eaLnBrk="0" fontAlgn="base" hangingPunct="0">
              <a:spcBef>
                <a:spcPct val="0"/>
              </a:spcBef>
              <a:spcAft>
                <a:spcPct val="0"/>
              </a:spcAft>
              <a:defRPr sz="2400">
                <a:solidFill>
                  <a:srgbClr val="003777"/>
                </a:solidFill>
                <a:latin typeface="Arial" panose="020B0604020202020204" pitchFamily="34" charset="0"/>
              </a:defRPr>
            </a:lvl6pPr>
            <a:lvl7pPr marL="2971800" indent="-228600" eaLnBrk="0" fontAlgn="base" hangingPunct="0">
              <a:spcBef>
                <a:spcPct val="0"/>
              </a:spcBef>
              <a:spcAft>
                <a:spcPct val="0"/>
              </a:spcAft>
              <a:defRPr sz="2400">
                <a:solidFill>
                  <a:srgbClr val="003777"/>
                </a:solidFill>
                <a:latin typeface="Arial" panose="020B0604020202020204" pitchFamily="34" charset="0"/>
              </a:defRPr>
            </a:lvl7pPr>
            <a:lvl8pPr marL="3429000" indent="-228600" eaLnBrk="0" fontAlgn="base" hangingPunct="0">
              <a:spcBef>
                <a:spcPct val="0"/>
              </a:spcBef>
              <a:spcAft>
                <a:spcPct val="0"/>
              </a:spcAft>
              <a:defRPr sz="2400">
                <a:solidFill>
                  <a:srgbClr val="003777"/>
                </a:solidFill>
                <a:latin typeface="Arial" panose="020B0604020202020204" pitchFamily="34" charset="0"/>
              </a:defRPr>
            </a:lvl8pPr>
            <a:lvl9pPr marL="3886200" indent="-228600" eaLnBrk="0" fontAlgn="base" hangingPunct="0">
              <a:spcBef>
                <a:spcPct val="0"/>
              </a:spcBef>
              <a:spcAft>
                <a:spcPct val="0"/>
              </a:spcAft>
              <a:defRPr sz="2400">
                <a:solidFill>
                  <a:srgbClr val="003777"/>
                </a:solidFill>
                <a:latin typeface="Arial" panose="020B0604020202020204" pitchFamily="34" charset="0"/>
              </a:defRPr>
            </a:lvl9pPr>
          </a:lstStyle>
          <a:p>
            <a:pPr algn="ctr" eaLnBrk="1" hangingPunct="1">
              <a:spcBef>
                <a:spcPct val="50000"/>
              </a:spcBef>
            </a:pPr>
            <a:r>
              <a:rPr lang="sv-SE" altLang="sv-SE" sz="2800">
                <a:solidFill>
                  <a:schemeClr val="bg1"/>
                </a:solidFill>
              </a:rPr>
              <a:t>A healthcare process: </a:t>
            </a:r>
            <a:br>
              <a:rPr lang="sv-SE" altLang="sv-SE" sz="2800">
                <a:solidFill>
                  <a:schemeClr val="bg1"/>
                </a:solidFill>
              </a:rPr>
            </a:br>
            <a:r>
              <a:rPr lang="sv-SE" altLang="sv-SE" sz="2800">
                <a:solidFill>
                  <a:schemeClr val="bg1"/>
                </a:solidFill>
              </a:rPr>
              <a:t>”The series of activities we typically carry out when we care for different types of patients”</a:t>
            </a:r>
          </a:p>
        </p:txBody>
      </p:sp>
    </p:spTree>
    <p:extLst>
      <p:ext uri="{BB962C8B-B14F-4D97-AF65-F5344CB8AC3E}">
        <p14:creationId xmlns:p14="http://schemas.microsoft.com/office/powerpoint/2010/main" val="1364639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p:cNvSpPr>
            <a:spLocks noChangeArrowheads="1"/>
          </p:cNvSpPr>
          <p:nvPr/>
        </p:nvSpPr>
        <p:spPr bwMode="auto">
          <a:xfrm>
            <a:off x="1828800" y="3430588"/>
            <a:ext cx="6019800" cy="762000"/>
          </a:xfrm>
          <a:prstGeom prst="homePlate">
            <a:avLst>
              <a:gd name="adj" fmla="val 237731"/>
            </a:avLst>
          </a:prstGeom>
          <a:solidFill>
            <a:schemeClr val="accent5">
              <a:lumMod val="50000"/>
            </a:schemeClr>
          </a:solidFill>
          <a:ln w="9525">
            <a:solidFill>
              <a:schemeClr val="tx1"/>
            </a:solidFill>
            <a:miter lim="800000"/>
            <a:headEnd/>
            <a:tailEnd/>
          </a:ln>
        </p:spPr>
        <p:txBody>
          <a:bodyPr wrap="none" anchor="ctr"/>
          <a:lstStyle>
            <a:lvl1pPr eaLnBrk="0" hangingPunct="0">
              <a:defRPr sz="2400">
                <a:solidFill>
                  <a:srgbClr val="003777"/>
                </a:solidFill>
                <a:latin typeface="Arial" panose="020B0604020202020204" pitchFamily="34" charset="0"/>
              </a:defRPr>
            </a:lvl1pPr>
            <a:lvl2pPr marL="742950" indent="-285750" eaLnBrk="0" hangingPunct="0">
              <a:defRPr sz="2400">
                <a:solidFill>
                  <a:srgbClr val="003777"/>
                </a:solidFill>
                <a:latin typeface="Arial" panose="020B0604020202020204" pitchFamily="34" charset="0"/>
              </a:defRPr>
            </a:lvl2pPr>
            <a:lvl3pPr marL="1143000" indent="-228600" eaLnBrk="0" hangingPunct="0">
              <a:defRPr sz="2400">
                <a:solidFill>
                  <a:srgbClr val="003777"/>
                </a:solidFill>
                <a:latin typeface="Arial" panose="020B0604020202020204" pitchFamily="34" charset="0"/>
              </a:defRPr>
            </a:lvl3pPr>
            <a:lvl4pPr marL="1600200" indent="-228600" eaLnBrk="0" hangingPunct="0">
              <a:defRPr sz="2400">
                <a:solidFill>
                  <a:srgbClr val="003777"/>
                </a:solidFill>
                <a:latin typeface="Arial" panose="020B0604020202020204" pitchFamily="34" charset="0"/>
              </a:defRPr>
            </a:lvl4pPr>
            <a:lvl5pPr marL="2057400" indent="-228600" eaLnBrk="0" hangingPunct="0">
              <a:defRPr sz="2400">
                <a:solidFill>
                  <a:srgbClr val="003777"/>
                </a:solidFill>
                <a:latin typeface="Arial" panose="020B0604020202020204" pitchFamily="34" charset="0"/>
              </a:defRPr>
            </a:lvl5pPr>
            <a:lvl6pPr marL="2514600" indent="-228600" eaLnBrk="0" fontAlgn="base" hangingPunct="0">
              <a:spcBef>
                <a:spcPct val="0"/>
              </a:spcBef>
              <a:spcAft>
                <a:spcPct val="0"/>
              </a:spcAft>
              <a:defRPr sz="2400">
                <a:solidFill>
                  <a:srgbClr val="003777"/>
                </a:solidFill>
                <a:latin typeface="Arial" panose="020B0604020202020204" pitchFamily="34" charset="0"/>
              </a:defRPr>
            </a:lvl6pPr>
            <a:lvl7pPr marL="2971800" indent="-228600" eaLnBrk="0" fontAlgn="base" hangingPunct="0">
              <a:spcBef>
                <a:spcPct val="0"/>
              </a:spcBef>
              <a:spcAft>
                <a:spcPct val="0"/>
              </a:spcAft>
              <a:defRPr sz="2400">
                <a:solidFill>
                  <a:srgbClr val="003777"/>
                </a:solidFill>
                <a:latin typeface="Arial" panose="020B0604020202020204" pitchFamily="34" charset="0"/>
              </a:defRPr>
            </a:lvl7pPr>
            <a:lvl8pPr marL="3429000" indent="-228600" eaLnBrk="0" fontAlgn="base" hangingPunct="0">
              <a:spcBef>
                <a:spcPct val="0"/>
              </a:spcBef>
              <a:spcAft>
                <a:spcPct val="0"/>
              </a:spcAft>
              <a:defRPr sz="2400">
                <a:solidFill>
                  <a:srgbClr val="003777"/>
                </a:solidFill>
                <a:latin typeface="Arial" panose="020B0604020202020204" pitchFamily="34" charset="0"/>
              </a:defRPr>
            </a:lvl8pPr>
            <a:lvl9pPr marL="3886200" indent="-228600" eaLnBrk="0" fontAlgn="base" hangingPunct="0">
              <a:spcBef>
                <a:spcPct val="0"/>
              </a:spcBef>
              <a:spcAft>
                <a:spcPct val="0"/>
              </a:spcAft>
              <a:defRPr sz="2400">
                <a:solidFill>
                  <a:srgbClr val="003777"/>
                </a:solidFill>
                <a:latin typeface="Arial" panose="020B0604020202020204" pitchFamily="34" charset="0"/>
              </a:defRPr>
            </a:lvl9pPr>
          </a:lstStyle>
          <a:p>
            <a:pPr eaLnBrk="1" hangingPunct="1"/>
            <a:r>
              <a:rPr lang="sv-SE" altLang="sv-SE" sz="2000">
                <a:solidFill>
                  <a:schemeClr val="bg1"/>
                </a:solidFill>
              </a:rPr>
              <a:t>Diagnosing   Therapy   Nursing care   Palliation</a:t>
            </a:r>
          </a:p>
        </p:txBody>
      </p:sp>
      <p:sp>
        <p:nvSpPr>
          <p:cNvPr id="2054" name="AutoShape 4"/>
          <p:cNvSpPr>
            <a:spLocks noChangeArrowheads="1"/>
          </p:cNvSpPr>
          <p:nvPr/>
        </p:nvSpPr>
        <p:spPr bwMode="auto">
          <a:xfrm>
            <a:off x="6524578" y="4345426"/>
            <a:ext cx="1564347" cy="865188"/>
          </a:xfrm>
          <a:prstGeom prst="wedgeEllipseCallout">
            <a:avLst>
              <a:gd name="adj1" fmla="val -48023"/>
              <a:gd name="adj2" fmla="val -56518"/>
            </a:avLst>
          </a:prstGeom>
          <a:ln w="38100">
            <a:headEnd/>
            <a:tailEnd/>
          </a:ln>
        </p:spPr>
        <p:style>
          <a:lnRef idx="2">
            <a:schemeClr val="accent3"/>
          </a:lnRef>
          <a:fillRef idx="1">
            <a:schemeClr val="lt1"/>
          </a:fillRef>
          <a:effectRef idx="0">
            <a:schemeClr val="accent3"/>
          </a:effectRef>
          <a:fontRef idx="minor">
            <a:schemeClr val="dk1"/>
          </a:fontRef>
        </p:style>
        <p:txBody>
          <a:bodyPr anchor="ctr"/>
          <a:lstStyle/>
          <a:p>
            <a:pPr algn="ctr"/>
            <a:r>
              <a:rPr lang="sv-SE" altLang="sv-SE" sz="2000">
                <a:solidFill>
                  <a:schemeClr val="dk1"/>
                </a:solidFill>
                <a:latin typeface="Arial" panose="020B0604020202020204" pitchFamily="34" charset="0"/>
              </a:rPr>
              <a:t>Relief</a:t>
            </a:r>
          </a:p>
        </p:txBody>
      </p:sp>
      <p:sp>
        <p:nvSpPr>
          <p:cNvPr id="2055" name="AutoShape 5"/>
          <p:cNvSpPr>
            <a:spLocks noChangeArrowheads="1"/>
          </p:cNvSpPr>
          <p:nvPr/>
        </p:nvSpPr>
        <p:spPr bwMode="auto">
          <a:xfrm>
            <a:off x="4837113" y="1217613"/>
            <a:ext cx="1530350" cy="863600"/>
          </a:xfrm>
          <a:prstGeom prst="wedgeEllipseCallout">
            <a:avLst>
              <a:gd name="adj1" fmla="val -34580"/>
              <a:gd name="adj2" fmla="val 91111"/>
            </a:avLst>
          </a:prstGeom>
          <a:ln w="38100">
            <a:headEnd/>
            <a:tailEnd/>
          </a:ln>
        </p:spPr>
        <p:style>
          <a:lnRef idx="2">
            <a:schemeClr val="accent3"/>
          </a:lnRef>
          <a:fillRef idx="1">
            <a:schemeClr val="lt1"/>
          </a:fillRef>
          <a:effectRef idx="0">
            <a:schemeClr val="accent3"/>
          </a:effectRef>
          <a:fontRef idx="minor">
            <a:schemeClr val="dk1"/>
          </a:fontRef>
        </p:style>
        <p:txBody>
          <a:bodyPr anchor="ctr"/>
          <a:lstStyle/>
          <a:p>
            <a:pPr algn="ctr"/>
            <a:r>
              <a:rPr lang="sv-SE" altLang="sv-SE" sz="2000">
                <a:latin typeface="Arial" panose="020B0604020202020204" pitchFamily="34" charset="0"/>
              </a:rPr>
              <a:t>Cure</a:t>
            </a:r>
          </a:p>
        </p:txBody>
      </p:sp>
      <p:sp>
        <p:nvSpPr>
          <p:cNvPr id="2056" name="AutoShape 10"/>
          <p:cNvSpPr>
            <a:spLocks noChangeArrowheads="1"/>
          </p:cNvSpPr>
          <p:nvPr/>
        </p:nvSpPr>
        <p:spPr bwMode="auto">
          <a:xfrm>
            <a:off x="982663" y="785813"/>
            <a:ext cx="2592387" cy="935037"/>
          </a:xfrm>
          <a:prstGeom prst="wedgeEllipseCallout">
            <a:avLst>
              <a:gd name="adj1" fmla="val -37237"/>
              <a:gd name="adj2" fmla="val 105102"/>
            </a:avLst>
          </a:prstGeom>
          <a:ln w="38100">
            <a:headEnd/>
            <a:tailEnd/>
          </a:ln>
        </p:spPr>
        <p:style>
          <a:lnRef idx="2">
            <a:schemeClr val="accent3"/>
          </a:lnRef>
          <a:fillRef idx="1">
            <a:schemeClr val="lt1"/>
          </a:fillRef>
          <a:effectRef idx="0">
            <a:schemeClr val="accent3"/>
          </a:effectRef>
          <a:fontRef idx="minor">
            <a:schemeClr val="dk1"/>
          </a:fontRef>
        </p:style>
        <p:txBody>
          <a:bodyPr anchor="ctr"/>
          <a:lstStyle>
            <a:lvl1pPr eaLnBrk="0" hangingPunct="0">
              <a:defRPr sz="2400">
                <a:solidFill>
                  <a:srgbClr val="003777"/>
                </a:solidFill>
                <a:latin typeface="Arial" panose="020B0604020202020204" pitchFamily="34" charset="0"/>
              </a:defRPr>
            </a:lvl1pPr>
            <a:lvl2pPr marL="742950" indent="-285750" eaLnBrk="0" hangingPunct="0">
              <a:defRPr sz="2400">
                <a:solidFill>
                  <a:srgbClr val="003777"/>
                </a:solidFill>
                <a:latin typeface="Arial" panose="020B0604020202020204" pitchFamily="34" charset="0"/>
              </a:defRPr>
            </a:lvl2pPr>
            <a:lvl3pPr marL="1143000" indent="-228600" eaLnBrk="0" hangingPunct="0">
              <a:defRPr sz="2400">
                <a:solidFill>
                  <a:srgbClr val="003777"/>
                </a:solidFill>
                <a:latin typeface="Arial" panose="020B0604020202020204" pitchFamily="34" charset="0"/>
              </a:defRPr>
            </a:lvl3pPr>
            <a:lvl4pPr marL="1600200" indent="-228600" eaLnBrk="0" hangingPunct="0">
              <a:defRPr sz="2400">
                <a:solidFill>
                  <a:srgbClr val="003777"/>
                </a:solidFill>
                <a:latin typeface="Arial" panose="020B0604020202020204" pitchFamily="34" charset="0"/>
              </a:defRPr>
            </a:lvl4pPr>
            <a:lvl5pPr marL="2057400" indent="-228600" eaLnBrk="0" hangingPunct="0">
              <a:defRPr sz="2400">
                <a:solidFill>
                  <a:srgbClr val="003777"/>
                </a:solidFill>
                <a:latin typeface="Arial" panose="020B0604020202020204" pitchFamily="34" charset="0"/>
              </a:defRPr>
            </a:lvl5pPr>
            <a:lvl6pPr marL="2514600" indent="-228600" eaLnBrk="0" fontAlgn="base" hangingPunct="0">
              <a:spcBef>
                <a:spcPct val="0"/>
              </a:spcBef>
              <a:spcAft>
                <a:spcPct val="0"/>
              </a:spcAft>
              <a:defRPr sz="2400">
                <a:solidFill>
                  <a:srgbClr val="003777"/>
                </a:solidFill>
                <a:latin typeface="Arial" panose="020B0604020202020204" pitchFamily="34" charset="0"/>
              </a:defRPr>
            </a:lvl6pPr>
            <a:lvl7pPr marL="2971800" indent="-228600" eaLnBrk="0" fontAlgn="base" hangingPunct="0">
              <a:spcBef>
                <a:spcPct val="0"/>
              </a:spcBef>
              <a:spcAft>
                <a:spcPct val="0"/>
              </a:spcAft>
              <a:defRPr sz="2400">
                <a:solidFill>
                  <a:srgbClr val="003777"/>
                </a:solidFill>
                <a:latin typeface="Arial" panose="020B0604020202020204" pitchFamily="34" charset="0"/>
              </a:defRPr>
            </a:lvl7pPr>
            <a:lvl8pPr marL="3429000" indent="-228600" eaLnBrk="0" fontAlgn="base" hangingPunct="0">
              <a:spcBef>
                <a:spcPct val="0"/>
              </a:spcBef>
              <a:spcAft>
                <a:spcPct val="0"/>
              </a:spcAft>
              <a:defRPr sz="2400">
                <a:solidFill>
                  <a:srgbClr val="003777"/>
                </a:solidFill>
                <a:latin typeface="Arial" panose="020B0604020202020204" pitchFamily="34" charset="0"/>
              </a:defRPr>
            </a:lvl8pPr>
            <a:lvl9pPr marL="3886200" indent="-228600" eaLnBrk="0" fontAlgn="base" hangingPunct="0">
              <a:spcBef>
                <a:spcPct val="0"/>
              </a:spcBef>
              <a:spcAft>
                <a:spcPct val="0"/>
              </a:spcAft>
              <a:defRPr sz="2400">
                <a:solidFill>
                  <a:srgbClr val="003777"/>
                </a:solidFill>
                <a:latin typeface="Arial" panose="020B0604020202020204" pitchFamily="34" charset="0"/>
              </a:defRPr>
            </a:lvl9pPr>
          </a:lstStyle>
          <a:p>
            <a:pPr algn="ctr" eaLnBrk="1" hangingPunct="1"/>
            <a:r>
              <a:rPr lang="sv-SE" altLang="sv-SE" sz="2000" dirty="0">
                <a:solidFill>
                  <a:schemeClr val="tx1"/>
                </a:solidFill>
              </a:rPr>
              <a:t>Prevention</a:t>
            </a:r>
          </a:p>
        </p:txBody>
      </p:sp>
      <p:pic>
        <p:nvPicPr>
          <p:cNvPr id="2058" name="Picture 3" descr="j0230748"/>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965450" y="4040188"/>
            <a:ext cx="25209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1" name="Object 6"/>
          <p:cNvGraphicFramePr>
            <a:graphicFrameLocks/>
          </p:cNvGraphicFramePr>
          <p:nvPr/>
        </p:nvGraphicFramePr>
        <p:xfrm>
          <a:off x="8132763" y="2897188"/>
          <a:ext cx="706437" cy="1704975"/>
        </p:xfrm>
        <a:graphic>
          <a:graphicData uri="http://schemas.openxmlformats.org/presentationml/2006/ole">
            <mc:AlternateContent xmlns:mc="http://schemas.openxmlformats.org/markup-compatibility/2006">
              <mc:Choice xmlns:v="urn:schemas-microsoft-com:vml" Requires="v">
                <p:oleObj spid="_x0000_s4182" name="Dokument" r:id="rId5" imgW="2614320" imgH="6692760" progId="Word.Document.8">
                  <p:embed/>
                </p:oleObj>
              </mc:Choice>
              <mc:Fallback>
                <p:oleObj name="Dokument" r:id="rId5" imgW="2614320" imgH="6692760" progId="Word.Document.8">
                  <p:embed/>
                  <p:pic>
                    <p:nvPicPr>
                      <p:cNvPr id="2051" name="Objec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2763" y="2897188"/>
                        <a:ext cx="706437"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7"/>
          <p:cNvGraphicFramePr>
            <a:graphicFrameLocks noChangeAspect="1"/>
          </p:cNvGraphicFramePr>
          <p:nvPr/>
        </p:nvGraphicFramePr>
        <p:xfrm>
          <a:off x="3059113" y="1677988"/>
          <a:ext cx="1524000" cy="1752600"/>
        </p:xfrm>
        <a:graphic>
          <a:graphicData uri="http://schemas.openxmlformats.org/presentationml/2006/ole">
            <mc:AlternateContent xmlns:mc="http://schemas.openxmlformats.org/markup-compatibility/2006">
              <mc:Choice xmlns:v="urn:schemas-microsoft-com:vml" Requires="v">
                <p:oleObj spid="_x0000_s4183" name="Dokument" r:id="rId7" imgW="3273120" imgH="3474720" progId="Word.Document.8">
                  <p:embed/>
                </p:oleObj>
              </mc:Choice>
              <mc:Fallback>
                <p:oleObj name="Dokument" r:id="rId7" imgW="3273120" imgH="3474720" progId="Word.Document.8">
                  <p:embed/>
                  <p:pic>
                    <p:nvPicPr>
                      <p:cNvPr id="2052" name="Object 7"/>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113" y="1677988"/>
                        <a:ext cx="152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9" name="AutoShape 6"/>
          <p:cNvSpPr>
            <a:spLocks noChangeArrowheads="1"/>
          </p:cNvSpPr>
          <p:nvPr/>
        </p:nvSpPr>
        <p:spPr bwMode="auto">
          <a:xfrm>
            <a:off x="6621463" y="1919811"/>
            <a:ext cx="1603375" cy="819150"/>
          </a:xfrm>
          <a:prstGeom prst="wedgeEllipseCallout">
            <a:avLst>
              <a:gd name="adj1" fmla="val -59414"/>
              <a:gd name="adj2" fmla="val 66373"/>
            </a:avLst>
          </a:prstGeom>
          <a:ln w="38100">
            <a:headEnd/>
            <a:tailEnd/>
          </a:ln>
        </p:spPr>
        <p:style>
          <a:lnRef idx="2">
            <a:schemeClr val="accent3"/>
          </a:lnRef>
          <a:fillRef idx="1">
            <a:schemeClr val="lt1"/>
          </a:fillRef>
          <a:effectRef idx="0">
            <a:schemeClr val="accent3"/>
          </a:effectRef>
          <a:fontRef idx="minor">
            <a:schemeClr val="dk1"/>
          </a:fontRef>
        </p:style>
        <p:txBody>
          <a:bodyPr anchor="ctr"/>
          <a:lstStyle/>
          <a:p>
            <a:pPr algn="ctr"/>
            <a:r>
              <a:rPr lang="sv-SE" altLang="sv-SE" sz="2000" dirty="0" err="1">
                <a:solidFill>
                  <a:schemeClr val="dk1"/>
                </a:solidFill>
                <a:latin typeface="Arial" panose="020B0604020202020204" pitchFamily="34" charset="0"/>
              </a:rPr>
              <a:t>Coping</a:t>
            </a:r>
            <a:endParaRPr lang="sv-SE" altLang="sv-SE" sz="2000" dirty="0">
              <a:solidFill>
                <a:schemeClr val="dk1"/>
              </a:solidFill>
              <a:latin typeface="Arial" panose="020B0604020202020204" pitchFamily="34" charset="0"/>
            </a:endParaRPr>
          </a:p>
        </p:txBody>
      </p:sp>
      <p:sp>
        <p:nvSpPr>
          <p:cNvPr id="2060" name="AutoShape 11"/>
          <p:cNvSpPr>
            <a:spLocks noChangeArrowheads="1"/>
          </p:cNvSpPr>
          <p:nvPr/>
        </p:nvSpPr>
        <p:spPr bwMode="auto">
          <a:xfrm>
            <a:off x="352425" y="4937760"/>
            <a:ext cx="2320925" cy="924878"/>
          </a:xfrm>
          <a:prstGeom prst="wedgeEllipseCallout">
            <a:avLst>
              <a:gd name="adj1" fmla="val 47993"/>
              <a:gd name="adj2" fmla="val -80640"/>
            </a:avLst>
          </a:prstGeom>
          <a:ln w="38100">
            <a:headEnd/>
            <a:tailEnd/>
          </a:ln>
        </p:spPr>
        <p:style>
          <a:lnRef idx="2">
            <a:schemeClr val="accent3"/>
          </a:lnRef>
          <a:fillRef idx="1">
            <a:schemeClr val="lt1"/>
          </a:fillRef>
          <a:effectRef idx="0">
            <a:schemeClr val="accent3"/>
          </a:effectRef>
          <a:fontRef idx="minor">
            <a:schemeClr val="dk1"/>
          </a:fontRef>
        </p:style>
        <p:txBody>
          <a:bodyPr anchor="ctr"/>
          <a:lstStyle/>
          <a:p>
            <a:pPr algn="ctr"/>
            <a:r>
              <a:rPr lang="sv-SE" altLang="sv-SE" sz="2000">
                <a:solidFill>
                  <a:schemeClr val="dk1"/>
                </a:solidFill>
                <a:latin typeface="Arial" panose="020B0604020202020204" pitchFamily="34" charset="0"/>
              </a:rPr>
              <a:t>Explanation</a:t>
            </a:r>
          </a:p>
        </p:txBody>
      </p:sp>
      <p:graphicFrame>
        <p:nvGraphicFramePr>
          <p:cNvPr id="14" name="Object 2"/>
          <p:cNvGraphicFramePr>
            <a:graphicFrameLocks/>
          </p:cNvGraphicFramePr>
          <p:nvPr/>
        </p:nvGraphicFramePr>
        <p:xfrm>
          <a:off x="117474" y="3319975"/>
          <a:ext cx="1598783" cy="1023425"/>
        </p:xfrm>
        <a:graphic>
          <a:graphicData uri="http://schemas.openxmlformats.org/presentationml/2006/ole">
            <mc:AlternateContent xmlns:mc="http://schemas.openxmlformats.org/markup-compatibility/2006">
              <mc:Choice xmlns:v="urn:schemas-microsoft-com:vml" Requires="v">
                <p:oleObj spid="_x0000_s4184" name="Dokument" r:id="rId9" imgW="5257800" imgH="2716200" progId="Word.Document.8">
                  <p:embed/>
                </p:oleObj>
              </mc:Choice>
              <mc:Fallback>
                <p:oleObj name="Dokument" r:id="rId9" imgW="5257800" imgH="2716200" progId="Word.Document.8">
                  <p:embed/>
                  <p:pic>
                    <p:nvPicPr>
                      <p:cNvPr id="14" name="Object 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474" y="3319975"/>
                        <a:ext cx="1598783" cy="1023425"/>
                      </a:xfrm>
                      <a:prstGeom prst="rect">
                        <a:avLst/>
                      </a:prstGeom>
                      <a:noFill/>
                      <a:ln>
                        <a:noFill/>
                      </a:ln>
                      <a:effectLst/>
                    </p:spPr>
                  </p:pic>
                </p:oleObj>
              </mc:Fallback>
            </mc:AlternateContent>
          </a:graphicData>
        </a:graphic>
      </p:graphicFrame>
      <p:sp>
        <p:nvSpPr>
          <p:cNvPr id="16" name="AutoShape 4"/>
          <p:cNvSpPr>
            <a:spLocks noChangeArrowheads="1"/>
          </p:cNvSpPr>
          <p:nvPr/>
        </p:nvSpPr>
        <p:spPr bwMode="auto">
          <a:xfrm>
            <a:off x="5384074" y="5292369"/>
            <a:ext cx="2851016" cy="865188"/>
          </a:xfrm>
          <a:prstGeom prst="wedgeEllipseCallout">
            <a:avLst>
              <a:gd name="adj1" fmla="val -28458"/>
              <a:gd name="adj2" fmla="val -103672"/>
            </a:avLst>
          </a:prstGeom>
          <a:ln w="38100">
            <a:headEnd/>
            <a:tailEnd/>
          </a:ln>
        </p:spPr>
        <p:style>
          <a:lnRef idx="2">
            <a:schemeClr val="accent3"/>
          </a:lnRef>
          <a:fillRef idx="1">
            <a:schemeClr val="lt1"/>
          </a:fillRef>
          <a:effectRef idx="0">
            <a:schemeClr val="accent3"/>
          </a:effectRef>
          <a:fontRef idx="minor">
            <a:schemeClr val="dk1"/>
          </a:fontRef>
        </p:style>
        <p:txBody>
          <a:bodyPr anchor="ctr"/>
          <a:lstStyle/>
          <a:p>
            <a:pPr algn="ctr"/>
            <a:r>
              <a:rPr lang="sv-SE" altLang="sv-SE" sz="2000" dirty="0">
                <a:solidFill>
                  <a:schemeClr val="dk1"/>
                </a:solidFill>
                <a:latin typeface="Arial" panose="020B0604020202020204" pitchFamily="34" charset="0"/>
              </a:rPr>
              <a:t>(Re)</a:t>
            </a:r>
            <a:r>
              <a:rPr lang="sv-SE" altLang="sv-SE" sz="2000" dirty="0" err="1">
                <a:solidFill>
                  <a:schemeClr val="dk1"/>
                </a:solidFill>
                <a:latin typeface="Arial" panose="020B0604020202020204" pitchFamily="34" charset="0"/>
              </a:rPr>
              <a:t>habilitation</a:t>
            </a:r>
            <a:endParaRPr lang="sv-SE" altLang="sv-SE" sz="2000" dirty="0">
              <a:solidFill>
                <a:schemeClr val="dk1"/>
              </a:solidFill>
              <a:latin typeface="Arial" panose="020B0604020202020204" pitchFamily="34" charset="0"/>
            </a:endParaRPr>
          </a:p>
        </p:txBody>
      </p:sp>
    </p:spTree>
    <p:extLst>
      <p:ext uri="{BB962C8B-B14F-4D97-AF65-F5344CB8AC3E}">
        <p14:creationId xmlns:p14="http://schemas.microsoft.com/office/powerpoint/2010/main" val="584345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a:blip r:embed="rId2"/>
          <a:stretch>
            <a:fillRect/>
          </a:stretch>
        </p:blipFill>
        <p:spPr>
          <a:xfrm>
            <a:off x="275137" y="833318"/>
            <a:ext cx="5768681" cy="1077800"/>
          </a:xfrm>
          <a:prstGeom prst="rect">
            <a:avLst/>
          </a:prstGeom>
          <a:ln w="38100"/>
        </p:spPr>
        <p:style>
          <a:lnRef idx="2">
            <a:schemeClr val="accent3"/>
          </a:lnRef>
          <a:fillRef idx="1">
            <a:schemeClr val="lt1"/>
          </a:fillRef>
          <a:effectRef idx="0">
            <a:schemeClr val="accent3"/>
          </a:effectRef>
          <a:fontRef idx="minor">
            <a:schemeClr val="dk1"/>
          </a:fontRef>
        </p:style>
      </p:pic>
      <p:sp>
        <p:nvSpPr>
          <p:cNvPr id="11" name="Rundad rektangulär 10"/>
          <p:cNvSpPr/>
          <p:nvPr/>
        </p:nvSpPr>
        <p:spPr>
          <a:xfrm>
            <a:off x="6293874" y="838318"/>
            <a:ext cx="2720784" cy="702078"/>
          </a:xfrm>
          <a:prstGeom prst="wedgeRoundRectCallout">
            <a:avLst>
              <a:gd name="adj1" fmla="val -44064"/>
              <a:gd name="adj2" fmla="val 99458"/>
              <a:gd name="adj3" fmla="val 16667"/>
            </a:avLst>
          </a:prstGeom>
          <a:solidFill>
            <a:srgbClr val="003865"/>
          </a:solidFill>
          <a:ln w="28575">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Quality measurement is central to improvement.</a:t>
            </a:r>
          </a:p>
        </p:txBody>
      </p:sp>
      <p:pic>
        <p:nvPicPr>
          <p:cNvPr id="3" name="Bildobjekt 2">
            <a:extLst>
              <a:ext uri="{FF2B5EF4-FFF2-40B4-BE49-F238E27FC236}">
                <a16:creationId xmlns:a16="http://schemas.microsoft.com/office/drawing/2014/main" id="{6D1E100E-1A03-42E7-AF78-6BA4F140BA54}"/>
              </a:ext>
            </a:extLst>
          </p:cNvPr>
          <p:cNvPicPr>
            <a:picLocks noChangeAspect="1"/>
          </p:cNvPicPr>
          <p:nvPr/>
        </p:nvPicPr>
        <p:blipFill>
          <a:blip r:embed="rId3"/>
          <a:stretch>
            <a:fillRect/>
          </a:stretch>
        </p:blipFill>
        <p:spPr>
          <a:xfrm>
            <a:off x="4441562" y="2176087"/>
            <a:ext cx="4312918" cy="2426016"/>
          </a:xfrm>
          <a:prstGeom prst="rect">
            <a:avLst/>
          </a:prstGeom>
          <a:ln w="28575"/>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pic>
        <p:nvPicPr>
          <p:cNvPr id="4" name="Bildobjekt 3">
            <a:extLst>
              <a:ext uri="{FF2B5EF4-FFF2-40B4-BE49-F238E27FC236}">
                <a16:creationId xmlns:a16="http://schemas.microsoft.com/office/drawing/2014/main" id="{404D8A7D-AC80-471D-9377-843662C327E2}"/>
              </a:ext>
            </a:extLst>
          </p:cNvPr>
          <p:cNvPicPr>
            <a:picLocks noChangeAspect="1"/>
          </p:cNvPicPr>
          <p:nvPr/>
        </p:nvPicPr>
        <p:blipFill>
          <a:blip r:embed="rId4"/>
          <a:stretch>
            <a:fillRect/>
          </a:stretch>
        </p:blipFill>
        <p:spPr>
          <a:xfrm>
            <a:off x="275137" y="2103108"/>
            <a:ext cx="3828602" cy="2871452"/>
          </a:xfrm>
          <a:prstGeom prst="rect">
            <a:avLst/>
          </a:prstGeom>
          <a:ln w="28575"/>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6" name="textruta 5">
            <a:extLst>
              <a:ext uri="{FF2B5EF4-FFF2-40B4-BE49-F238E27FC236}">
                <a16:creationId xmlns:a16="http://schemas.microsoft.com/office/drawing/2014/main" id="{11DF4D87-2811-42F1-BE5F-34DD69532C78}"/>
              </a:ext>
            </a:extLst>
          </p:cNvPr>
          <p:cNvSpPr txBox="1"/>
          <p:nvPr/>
        </p:nvSpPr>
        <p:spPr>
          <a:xfrm>
            <a:off x="145915" y="5175113"/>
            <a:ext cx="8608565" cy="1107996"/>
          </a:xfrm>
          <a:prstGeom prst="rect">
            <a:avLst/>
          </a:prstGeom>
          <a:noFill/>
        </p:spPr>
        <p:txBody>
          <a:bodyPr wrap="square" rtlCol="0">
            <a:spAutoFit/>
          </a:bodyPr>
          <a:lstStyle/>
          <a:p>
            <a:pPr marL="342900" indent="-342900">
              <a:buAutoNum type="arabicPeriod"/>
            </a:pPr>
            <a:r>
              <a:rPr lang="en-US" sz="1100" dirty="0">
                <a:solidFill>
                  <a:schemeClr val="bg1">
                    <a:lumMod val="50000"/>
                  </a:schemeClr>
                </a:solidFill>
              </a:rPr>
              <a:t>Batalden PB, Davidoff F. What is "quality improvement" and how can it transform healthcare? Qual Saf Health Care. 2007;16(1):2-3.</a:t>
            </a:r>
          </a:p>
          <a:p>
            <a:pPr marL="342900" indent="-342900">
              <a:buAutoNum type="arabicPeriod"/>
            </a:pPr>
            <a:r>
              <a:rPr lang="en-US" sz="1100" dirty="0">
                <a:solidFill>
                  <a:schemeClr val="bg1">
                    <a:lumMod val="50000"/>
                  </a:schemeClr>
                </a:solidFill>
              </a:rPr>
              <a:t>Batalden PB, Stoltz PK. A framework for the continual improvement of health care: building and applying professional and improvement knowledge to test changes in daily work. The Joint Commission journal on quality improvement. 1993;19(10):424-47; discussion 48-52.</a:t>
            </a:r>
          </a:p>
          <a:p>
            <a:pPr marL="342900" indent="-342900">
              <a:buAutoNum type="arabicPeriod"/>
            </a:pPr>
            <a:r>
              <a:rPr lang="en-US" sz="1100" dirty="0">
                <a:solidFill>
                  <a:schemeClr val="bg1">
                    <a:lumMod val="50000"/>
                  </a:schemeClr>
                </a:solidFill>
              </a:rPr>
              <a:t>Deming WE. Out of the crisis. Cambridge, Mass.: Massachusetts Institute of Technology, Center for Advanced Engineering Study; 1986. </a:t>
            </a:r>
          </a:p>
          <a:p>
            <a:pPr marL="342900" indent="-342900">
              <a:buFontTx/>
              <a:buAutoNum type="arabicPeriod"/>
            </a:pPr>
            <a:r>
              <a:rPr lang="sv-SE" sz="1100" dirty="0">
                <a:solidFill>
                  <a:schemeClr val="bg1">
                    <a:lumMod val="50000"/>
                  </a:schemeClr>
                </a:solidFill>
              </a:rPr>
              <a:t>Langley GJ, Moen R, Nolan KM, Nolan TW, Norman CL, Provost LP. The Improvement Guide: A practical approach to </a:t>
            </a:r>
            <a:r>
              <a:rPr lang="sv-SE" sz="1100" dirty="0" err="1">
                <a:solidFill>
                  <a:schemeClr val="bg1">
                    <a:lumMod val="50000"/>
                  </a:schemeClr>
                </a:solidFill>
              </a:rPr>
              <a:t>enhancing</a:t>
            </a:r>
            <a:r>
              <a:rPr lang="sv-SE" sz="1100" dirty="0">
                <a:solidFill>
                  <a:schemeClr val="bg1">
                    <a:lumMod val="50000"/>
                  </a:schemeClr>
                </a:solidFill>
              </a:rPr>
              <a:t> </a:t>
            </a:r>
            <a:r>
              <a:rPr lang="sv-SE" sz="1100" dirty="0" err="1">
                <a:solidFill>
                  <a:schemeClr val="bg1">
                    <a:lumMod val="50000"/>
                  </a:schemeClr>
                </a:solidFill>
              </a:rPr>
              <a:t>organizational</a:t>
            </a:r>
            <a:r>
              <a:rPr lang="sv-SE" sz="1100" dirty="0">
                <a:solidFill>
                  <a:schemeClr val="bg1">
                    <a:lumMod val="50000"/>
                  </a:schemeClr>
                </a:solidFill>
              </a:rPr>
              <a:t> </a:t>
            </a:r>
            <a:r>
              <a:rPr lang="sv-SE" sz="1100" dirty="0" err="1">
                <a:solidFill>
                  <a:schemeClr val="bg1">
                    <a:lumMod val="50000"/>
                  </a:schemeClr>
                </a:solidFill>
              </a:rPr>
              <a:t>performance</a:t>
            </a:r>
            <a:r>
              <a:rPr lang="sv-SE" sz="1100" dirty="0">
                <a:solidFill>
                  <a:schemeClr val="bg1">
                    <a:lumMod val="50000"/>
                  </a:schemeClr>
                </a:solidFill>
              </a:rPr>
              <a:t>. 2nd ed. San Francisco: Jossey-Bass; 2009.</a:t>
            </a:r>
          </a:p>
        </p:txBody>
      </p:sp>
    </p:spTree>
    <p:extLst>
      <p:ext uri="{BB962C8B-B14F-4D97-AF65-F5344CB8AC3E}">
        <p14:creationId xmlns:p14="http://schemas.microsoft.com/office/powerpoint/2010/main" val="614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428400" y="1180800"/>
            <a:ext cx="7604252" cy="756000"/>
          </a:xfrm>
        </p:spPr>
        <p:txBody>
          <a:bodyPr/>
          <a:lstStyle/>
          <a:p>
            <a:r>
              <a:rPr lang="en-US" altLang="sv-SE" b="0" dirty="0"/>
              <a:t>Measurement and Improvement</a:t>
            </a:r>
          </a:p>
        </p:txBody>
      </p:sp>
      <p:sp>
        <p:nvSpPr>
          <p:cNvPr id="5" name="Content Placeholder 4"/>
          <p:cNvSpPr>
            <a:spLocks noGrp="1"/>
          </p:cNvSpPr>
          <p:nvPr>
            <p:ph type="body" sz="quarter" idx="11"/>
          </p:nvPr>
        </p:nvSpPr>
        <p:spPr>
          <a:xfrm>
            <a:off x="428400" y="1936800"/>
            <a:ext cx="7885606" cy="4140443"/>
          </a:xfrm>
        </p:spPr>
        <p:txBody>
          <a:bodyPr rtlCol="0">
            <a:normAutofit fontScale="85000" lnSpcReduction="10000"/>
          </a:bodyPr>
          <a:lstStyle/>
          <a:p>
            <a:pPr marL="4763" indent="-4763" fontAlgn="auto">
              <a:spcAft>
                <a:spcPts val="0"/>
              </a:spcAft>
              <a:buFont typeface="Arial" panose="020B0604020202020204" pitchFamily="34" charset="0"/>
              <a:buNone/>
              <a:defRPr/>
            </a:pPr>
            <a:endParaRPr lang="en-US" dirty="0"/>
          </a:p>
          <a:p>
            <a:pPr marL="4763" indent="-4763" fontAlgn="auto">
              <a:lnSpc>
                <a:spcPct val="120000"/>
              </a:lnSpc>
              <a:spcAft>
                <a:spcPts val="0"/>
              </a:spcAft>
              <a:buFont typeface="Arial" panose="020B0604020202020204" pitchFamily="34" charset="0"/>
              <a:buNone/>
              <a:defRPr/>
            </a:pPr>
            <a:r>
              <a:rPr lang="en-US" sz="3300" dirty="0"/>
              <a:t>“Reliable measurement [of quality indicators] is important for the ability to conduct, and evaluate, improvement efforts.”</a:t>
            </a:r>
          </a:p>
          <a:p>
            <a:pPr marL="4763" indent="-4763" fontAlgn="auto">
              <a:spcAft>
                <a:spcPts val="0"/>
              </a:spcAft>
              <a:buFont typeface="Arial" panose="020B0604020202020204" pitchFamily="34" charset="0"/>
              <a:buNone/>
              <a:defRPr/>
            </a:pPr>
            <a:endParaRPr lang="en-US" dirty="0"/>
          </a:p>
          <a:p>
            <a:pPr marL="4763" indent="-4763" fontAlgn="auto">
              <a:lnSpc>
                <a:spcPct val="120000"/>
              </a:lnSpc>
              <a:spcAft>
                <a:spcPts val="0"/>
              </a:spcAft>
              <a:buFont typeface="Arial" panose="020B0604020202020204" pitchFamily="34" charset="0"/>
              <a:buNone/>
              <a:defRPr/>
            </a:pPr>
            <a:r>
              <a:rPr lang="en-US" sz="2000" dirty="0"/>
              <a:t>Thor J. Getting Going on Getting Better: How is Systematic Quality Improvement Established in a Healthcare Organization? Implications for Change Management Theory and Practice. [PhD-thesis] Stockholm: Karolinska Institutet; 2007, p. 25. </a:t>
            </a:r>
            <a:br>
              <a:rPr lang="en-US" sz="2000" dirty="0"/>
            </a:br>
            <a:r>
              <a:rPr lang="en-US" sz="2000" dirty="0"/>
              <a:t>Available electronically at:</a:t>
            </a:r>
            <a:br>
              <a:rPr lang="en-US" sz="2000" dirty="0"/>
            </a:br>
            <a:r>
              <a:rPr lang="en-US" sz="2000" dirty="0">
                <a:hlinkClick r:id="rId2"/>
              </a:rPr>
              <a:t>http://diss.kib.ki.se/2007/978-91-7357-274-3/</a:t>
            </a:r>
            <a:r>
              <a:rPr lang="en-US" sz="2000" dirty="0"/>
              <a:t> </a:t>
            </a:r>
          </a:p>
        </p:txBody>
      </p:sp>
    </p:spTree>
    <p:extLst>
      <p:ext uri="{BB962C8B-B14F-4D97-AF65-F5344CB8AC3E}">
        <p14:creationId xmlns:p14="http://schemas.microsoft.com/office/powerpoint/2010/main" val="1305774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ounded Rectangle 3"/>
          <p:cNvSpPr>
            <a:spLocks noChangeArrowheads="1"/>
          </p:cNvSpPr>
          <p:nvPr/>
        </p:nvSpPr>
        <p:spPr bwMode="auto">
          <a:xfrm>
            <a:off x="785813" y="2428875"/>
            <a:ext cx="2071687" cy="1071563"/>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3200" dirty="0">
                <a:solidFill>
                  <a:schemeClr val="bg1"/>
                </a:solidFill>
              </a:rPr>
              <a:t>Structure</a:t>
            </a:r>
          </a:p>
        </p:txBody>
      </p:sp>
      <p:sp>
        <p:nvSpPr>
          <p:cNvPr id="9221" name="Rounded Rectangle 6"/>
          <p:cNvSpPr>
            <a:spLocks noChangeArrowheads="1"/>
          </p:cNvSpPr>
          <p:nvPr/>
        </p:nvSpPr>
        <p:spPr bwMode="auto">
          <a:xfrm>
            <a:off x="3357563" y="3571875"/>
            <a:ext cx="2071687" cy="1071563"/>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r>
              <a:rPr lang="en-US" sz="3200" dirty="0">
                <a:solidFill>
                  <a:schemeClr val="bg1"/>
                </a:solidFill>
              </a:rPr>
              <a:t>Process</a:t>
            </a:r>
          </a:p>
        </p:txBody>
      </p:sp>
      <p:sp>
        <p:nvSpPr>
          <p:cNvPr id="9222" name="Rounded Rectangle 7"/>
          <p:cNvSpPr>
            <a:spLocks noChangeArrowheads="1"/>
          </p:cNvSpPr>
          <p:nvPr/>
        </p:nvSpPr>
        <p:spPr bwMode="auto">
          <a:xfrm>
            <a:off x="5929313" y="4714875"/>
            <a:ext cx="2071687" cy="1071563"/>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r>
              <a:rPr lang="en-US" sz="3200" dirty="0">
                <a:solidFill>
                  <a:schemeClr val="bg1"/>
                </a:solidFill>
              </a:rPr>
              <a:t>Outcome</a:t>
            </a:r>
          </a:p>
        </p:txBody>
      </p:sp>
      <p:sp>
        <p:nvSpPr>
          <p:cNvPr id="6" name="Bent-Up Arrow 5"/>
          <p:cNvSpPr/>
          <p:nvPr/>
        </p:nvSpPr>
        <p:spPr bwMode="auto">
          <a:xfrm rot="5400000">
            <a:off x="2360235" y="3607593"/>
            <a:ext cx="571500" cy="785813"/>
          </a:xfrm>
          <a:prstGeom prst="bentUpArrow">
            <a:avLst>
              <a:gd name="adj1" fmla="val 14566"/>
              <a:gd name="adj2" fmla="val 14812"/>
              <a:gd name="adj3" fmla="val 50000"/>
            </a:avLst>
          </a:prstGeom>
          <a:solidFill>
            <a:schemeClr val="tx1">
              <a:lumMod val="95000"/>
            </a:schemeClr>
          </a:solidFill>
          <a:ln w="9525" cap="flat" cmpd="sng" algn="ctr">
            <a:noFill/>
            <a:prstDash val="solid"/>
            <a:round/>
            <a:headEnd type="none" w="med" len="med"/>
            <a:tailEnd type="none" w="med" len="med"/>
          </a:ln>
          <a:effectLst/>
        </p:spPr>
        <p:txBody>
          <a:bodyPr anchor="ctr"/>
          <a:lstStyle/>
          <a:p>
            <a:pPr>
              <a:defRPr/>
            </a:pPr>
            <a:endParaRPr lang="en-US" dirty="0">
              <a:solidFill>
                <a:prstClr val="black"/>
              </a:solidFill>
            </a:endParaRPr>
          </a:p>
        </p:txBody>
      </p:sp>
      <p:sp>
        <p:nvSpPr>
          <p:cNvPr id="7" name="Bent-Up Arrow 6"/>
          <p:cNvSpPr/>
          <p:nvPr/>
        </p:nvSpPr>
        <p:spPr bwMode="auto">
          <a:xfrm rot="5400000">
            <a:off x="4932779" y="4751387"/>
            <a:ext cx="571500" cy="784225"/>
          </a:xfrm>
          <a:prstGeom prst="bentUpArrow">
            <a:avLst>
              <a:gd name="adj1" fmla="val 14566"/>
              <a:gd name="adj2" fmla="val 14812"/>
              <a:gd name="adj3" fmla="val 50000"/>
            </a:avLst>
          </a:prstGeom>
          <a:solidFill>
            <a:schemeClr val="tx1">
              <a:lumMod val="95000"/>
            </a:schemeClr>
          </a:solidFill>
          <a:ln w="9525" cap="flat" cmpd="sng" algn="ctr">
            <a:noFill/>
            <a:prstDash val="solid"/>
            <a:round/>
            <a:headEnd type="none" w="med" len="med"/>
            <a:tailEnd type="none" w="med" len="med"/>
          </a:ln>
          <a:effectLst/>
        </p:spPr>
        <p:txBody>
          <a:bodyPr anchor="ctr"/>
          <a:lstStyle/>
          <a:p>
            <a:pPr>
              <a:defRPr/>
            </a:pPr>
            <a:endParaRPr lang="en-US" dirty="0">
              <a:solidFill>
                <a:prstClr val="black"/>
              </a:solidFill>
            </a:endParaRPr>
          </a:p>
        </p:txBody>
      </p:sp>
      <p:sp>
        <p:nvSpPr>
          <p:cNvPr id="8" name="Oval Callout 10"/>
          <p:cNvSpPr>
            <a:spLocks noChangeArrowheads="1"/>
          </p:cNvSpPr>
          <p:nvPr/>
        </p:nvSpPr>
        <p:spPr bwMode="auto">
          <a:xfrm>
            <a:off x="3357563" y="1414902"/>
            <a:ext cx="2571750" cy="1628482"/>
          </a:xfrm>
          <a:prstGeom prst="wedgeEllipseCallout">
            <a:avLst>
              <a:gd name="adj1" fmla="val -65826"/>
              <a:gd name="adj2" fmla="val 36940"/>
            </a:avLst>
          </a:prstGeom>
          <a:noFill/>
          <a:ln w="28575" algn="ctr">
            <a:solidFill>
              <a:srgbClr val="FFC000"/>
            </a:solidFill>
            <a:round/>
            <a:headEnd/>
            <a:tailEnd/>
          </a:ln>
        </p:spPr>
        <p:txBody>
          <a:bodyPr anchor="ctr"/>
          <a:lstStyle/>
          <a:p>
            <a:pPr algn="ctr">
              <a:defRPr/>
            </a:pPr>
            <a:r>
              <a:rPr lang="en-US" sz="2000" dirty="0">
                <a:solidFill>
                  <a:prstClr val="black"/>
                </a:solidFill>
              </a:rPr>
              <a:t>Buildings, equipment, human resources</a:t>
            </a:r>
          </a:p>
        </p:txBody>
      </p:sp>
      <p:sp>
        <p:nvSpPr>
          <p:cNvPr id="9" name="Oval Callout 11"/>
          <p:cNvSpPr>
            <a:spLocks noChangeArrowheads="1"/>
          </p:cNvSpPr>
          <p:nvPr/>
        </p:nvSpPr>
        <p:spPr bwMode="auto">
          <a:xfrm>
            <a:off x="6429375" y="2786063"/>
            <a:ext cx="2571750" cy="1428750"/>
          </a:xfrm>
          <a:prstGeom prst="wedgeEllipseCallout">
            <a:avLst>
              <a:gd name="adj1" fmla="val -28721"/>
              <a:gd name="adj2" fmla="val 78417"/>
            </a:avLst>
          </a:prstGeom>
          <a:noFill/>
          <a:ln w="28575" algn="ctr">
            <a:solidFill>
              <a:srgbClr val="FFC000"/>
            </a:solidFill>
            <a:round/>
            <a:headEnd/>
            <a:tailEnd/>
          </a:ln>
        </p:spPr>
        <p:txBody>
          <a:bodyPr anchor="ctr"/>
          <a:lstStyle/>
          <a:p>
            <a:pPr algn="ctr">
              <a:defRPr/>
            </a:pPr>
            <a:r>
              <a:rPr lang="en-US" sz="2000" dirty="0">
                <a:solidFill>
                  <a:prstClr val="black"/>
                </a:solidFill>
              </a:rPr>
              <a:t>Outcomes of health and care services</a:t>
            </a:r>
          </a:p>
        </p:txBody>
      </p:sp>
      <p:sp>
        <p:nvSpPr>
          <p:cNvPr id="10" name="Oval Callout 12"/>
          <p:cNvSpPr>
            <a:spLocks noChangeArrowheads="1"/>
          </p:cNvSpPr>
          <p:nvPr/>
        </p:nvSpPr>
        <p:spPr bwMode="auto">
          <a:xfrm>
            <a:off x="428625" y="4714875"/>
            <a:ext cx="2571750" cy="1428750"/>
          </a:xfrm>
          <a:prstGeom prst="wedgeEllipseCallout">
            <a:avLst>
              <a:gd name="adj1" fmla="val 62903"/>
              <a:gd name="adj2" fmla="val -55648"/>
            </a:avLst>
          </a:prstGeom>
          <a:noFill/>
          <a:ln w="28575" algn="ctr">
            <a:solidFill>
              <a:srgbClr val="FFC000"/>
            </a:solidFill>
            <a:round/>
            <a:headEnd/>
            <a:tailEnd/>
          </a:ln>
        </p:spPr>
        <p:txBody>
          <a:bodyPr anchor="ctr"/>
          <a:lstStyle/>
          <a:p>
            <a:pPr algn="ctr">
              <a:defRPr/>
            </a:pPr>
            <a:r>
              <a:rPr lang="en-US" sz="2000" dirty="0">
                <a:solidFill>
                  <a:prstClr val="black"/>
                </a:solidFill>
              </a:rPr>
              <a:t>Activities; what we </a:t>
            </a:r>
            <a:r>
              <a:rPr lang="en-US" sz="2000" i="1" dirty="0">
                <a:solidFill>
                  <a:prstClr val="black"/>
                </a:solidFill>
              </a:rPr>
              <a:t>do</a:t>
            </a:r>
            <a:r>
              <a:rPr lang="en-US" sz="2000" dirty="0">
                <a:solidFill>
                  <a:prstClr val="black"/>
                </a:solidFill>
              </a:rPr>
              <a:t> in health and care</a:t>
            </a:r>
          </a:p>
        </p:txBody>
      </p:sp>
      <p:sp>
        <p:nvSpPr>
          <p:cNvPr id="11" name="TextBox 10"/>
          <p:cNvSpPr txBox="1"/>
          <p:nvPr/>
        </p:nvSpPr>
        <p:spPr>
          <a:xfrm>
            <a:off x="3131840" y="6143625"/>
            <a:ext cx="6012160" cy="646331"/>
          </a:xfrm>
          <a:prstGeom prst="rect">
            <a:avLst/>
          </a:prstGeom>
          <a:solidFill>
            <a:schemeClr val="bg1"/>
          </a:solidFill>
        </p:spPr>
        <p:txBody>
          <a:bodyPr wrap="square">
            <a:spAutoFit/>
          </a:bodyPr>
          <a:lstStyle/>
          <a:p>
            <a:pPr>
              <a:defRPr/>
            </a:pPr>
            <a:r>
              <a:rPr lang="en-US" dirty="0" err="1"/>
              <a:t>Donabedian</a:t>
            </a:r>
            <a:r>
              <a:rPr lang="en-US" dirty="0"/>
              <a:t> A. Evaluating the quality of medical care. 1966. Milbank Q. 2005;83(4):691-729.</a:t>
            </a:r>
          </a:p>
        </p:txBody>
      </p:sp>
      <p:sp>
        <p:nvSpPr>
          <p:cNvPr id="2" name="Rubrik 1"/>
          <p:cNvSpPr>
            <a:spLocks noGrp="1"/>
          </p:cNvSpPr>
          <p:nvPr>
            <p:ph type="title"/>
          </p:nvPr>
        </p:nvSpPr>
        <p:spPr>
          <a:xfrm>
            <a:off x="428400" y="758768"/>
            <a:ext cx="6609600" cy="756000"/>
          </a:xfrm>
        </p:spPr>
        <p:txBody>
          <a:bodyPr/>
          <a:lstStyle/>
          <a:p>
            <a:r>
              <a:rPr lang="en-US" dirty="0">
                <a:solidFill>
                  <a:schemeClr val="accent5">
                    <a:lumMod val="50000"/>
                  </a:schemeClr>
                </a:solidFill>
                <a:cs typeface="Arial" charset="0"/>
              </a:rPr>
              <a:t>Three Dimensions of Quality</a:t>
            </a:r>
            <a:endParaRPr lang="en-US" dirty="0"/>
          </a:p>
        </p:txBody>
      </p:sp>
    </p:spTree>
    <p:extLst>
      <p:ext uri="{BB962C8B-B14F-4D97-AF65-F5344CB8AC3E}">
        <p14:creationId xmlns:p14="http://schemas.microsoft.com/office/powerpoint/2010/main" val="279269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ounded Rectangle 3"/>
          <p:cNvSpPr>
            <a:spLocks noChangeArrowheads="1"/>
          </p:cNvSpPr>
          <p:nvPr/>
        </p:nvSpPr>
        <p:spPr bwMode="auto">
          <a:xfrm>
            <a:off x="785813" y="2428875"/>
            <a:ext cx="2071687" cy="1071563"/>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r>
              <a:rPr lang="en-US" sz="3200" dirty="0">
                <a:solidFill>
                  <a:schemeClr val="bg1"/>
                </a:solidFill>
              </a:rPr>
              <a:t>Structure</a:t>
            </a:r>
          </a:p>
        </p:txBody>
      </p:sp>
      <p:sp>
        <p:nvSpPr>
          <p:cNvPr id="9221" name="Rounded Rectangle 6"/>
          <p:cNvSpPr>
            <a:spLocks noChangeArrowheads="1"/>
          </p:cNvSpPr>
          <p:nvPr/>
        </p:nvSpPr>
        <p:spPr bwMode="auto">
          <a:xfrm>
            <a:off x="3357563" y="3571875"/>
            <a:ext cx="2071687" cy="1071563"/>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r>
              <a:rPr lang="en-US" sz="3200" dirty="0">
                <a:solidFill>
                  <a:schemeClr val="bg1"/>
                </a:solidFill>
              </a:rPr>
              <a:t>Process</a:t>
            </a:r>
          </a:p>
        </p:txBody>
      </p:sp>
      <p:sp>
        <p:nvSpPr>
          <p:cNvPr id="9222" name="Rounded Rectangle 7"/>
          <p:cNvSpPr>
            <a:spLocks noChangeArrowheads="1"/>
          </p:cNvSpPr>
          <p:nvPr/>
        </p:nvSpPr>
        <p:spPr bwMode="auto">
          <a:xfrm>
            <a:off x="5929313" y="4714875"/>
            <a:ext cx="2071687" cy="1071563"/>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r>
              <a:rPr lang="en-US" sz="3200" dirty="0">
                <a:solidFill>
                  <a:schemeClr val="bg1"/>
                </a:solidFill>
              </a:rPr>
              <a:t>Outcome</a:t>
            </a:r>
          </a:p>
        </p:txBody>
      </p:sp>
      <p:sp>
        <p:nvSpPr>
          <p:cNvPr id="8" name="Oval Callout 10"/>
          <p:cNvSpPr>
            <a:spLocks noChangeArrowheads="1"/>
          </p:cNvSpPr>
          <p:nvPr/>
        </p:nvSpPr>
        <p:spPr bwMode="auto">
          <a:xfrm>
            <a:off x="3357563" y="1414902"/>
            <a:ext cx="2571750" cy="1628482"/>
          </a:xfrm>
          <a:prstGeom prst="wedgeEllipseCallout">
            <a:avLst>
              <a:gd name="adj1" fmla="val -65826"/>
              <a:gd name="adj2" fmla="val 36940"/>
            </a:avLst>
          </a:prstGeom>
          <a:noFill/>
          <a:ln w="28575" algn="ctr">
            <a:solidFill>
              <a:srgbClr val="FFC000"/>
            </a:solidFill>
            <a:round/>
            <a:headEnd/>
            <a:tailEnd/>
          </a:ln>
        </p:spPr>
        <p:txBody>
          <a:bodyPr anchor="ctr"/>
          <a:lstStyle/>
          <a:p>
            <a:pPr algn="ctr">
              <a:defRPr/>
            </a:pPr>
            <a:r>
              <a:rPr lang="en-US" sz="2000" dirty="0">
                <a:solidFill>
                  <a:prstClr val="black"/>
                </a:solidFill>
              </a:rPr>
              <a:t>Availability of photographic eye examination</a:t>
            </a:r>
          </a:p>
        </p:txBody>
      </p:sp>
      <p:sp>
        <p:nvSpPr>
          <p:cNvPr id="9" name="Oval Callout 11"/>
          <p:cNvSpPr>
            <a:spLocks noChangeArrowheads="1"/>
          </p:cNvSpPr>
          <p:nvPr/>
        </p:nvSpPr>
        <p:spPr bwMode="auto">
          <a:xfrm>
            <a:off x="6429375" y="2786063"/>
            <a:ext cx="2571750" cy="1428750"/>
          </a:xfrm>
          <a:prstGeom prst="wedgeEllipseCallout">
            <a:avLst>
              <a:gd name="adj1" fmla="val -28721"/>
              <a:gd name="adj2" fmla="val 78417"/>
            </a:avLst>
          </a:prstGeom>
          <a:noFill/>
          <a:ln w="28575" algn="ctr">
            <a:solidFill>
              <a:srgbClr val="FFC000"/>
            </a:solidFill>
            <a:round/>
            <a:headEnd/>
            <a:tailEnd/>
          </a:ln>
        </p:spPr>
        <p:txBody>
          <a:bodyPr anchor="ctr"/>
          <a:lstStyle/>
          <a:p>
            <a:pPr algn="ctr">
              <a:defRPr/>
            </a:pPr>
            <a:r>
              <a:rPr lang="en-US" sz="2000" dirty="0">
                <a:solidFill>
                  <a:prstClr val="black"/>
                </a:solidFill>
              </a:rPr>
              <a:t>Maintained eye sight; incidence of retinopathy</a:t>
            </a:r>
          </a:p>
        </p:txBody>
      </p:sp>
      <p:sp>
        <p:nvSpPr>
          <p:cNvPr id="10" name="Oval Callout 12"/>
          <p:cNvSpPr>
            <a:spLocks noChangeArrowheads="1"/>
          </p:cNvSpPr>
          <p:nvPr/>
        </p:nvSpPr>
        <p:spPr bwMode="auto">
          <a:xfrm>
            <a:off x="428625" y="4714875"/>
            <a:ext cx="2571750" cy="1428750"/>
          </a:xfrm>
          <a:prstGeom prst="wedgeEllipseCallout">
            <a:avLst>
              <a:gd name="adj1" fmla="val 62903"/>
              <a:gd name="adj2" fmla="val -55648"/>
            </a:avLst>
          </a:prstGeom>
          <a:noFill/>
          <a:ln w="28575" algn="ctr">
            <a:solidFill>
              <a:srgbClr val="FFC000"/>
            </a:solidFill>
            <a:round/>
            <a:headEnd/>
            <a:tailEnd/>
          </a:ln>
        </p:spPr>
        <p:txBody>
          <a:bodyPr anchor="ctr"/>
          <a:lstStyle/>
          <a:p>
            <a:pPr algn="ctr">
              <a:defRPr/>
            </a:pPr>
            <a:r>
              <a:rPr lang="en-US" sz="2000" dirty="0">
                <a:solidFill>
                  <a:prstClr val="black"/>
                </a:solidFill>
              </a:rPr>
              <a:t>Regular eye examination; laser treatment when needed</a:t>
            </a:r>
          </a:p>
        </p:txBody>
      </p:sp>
      <p:sp>
        <p:nvSpPr>
          <p:cNvPr id="2" name="Rubrik 1"/>
          <p:cNvSpPr>
            <a:spLocks noGrp="1"/>
          </p:cNvSpPr>
          <p:nvPr>
            <p:ph type="title"/>
          </p:nvPr>
        </p:nvSpPr>
        <p:spPr>
          <a:xfrm>
            <a:off x="428400" y="758768"/>
            <a:ext cx="6609600" cy="756000"/>
          </a:xfrm>
        </p:spPr>
        <p:txBody>
          <a:bodyPr/>
          <a:lstStyle/>
          <a:p>
            <a:r>
              <a:rPr lang="en-US" dirty="0">
                <a:solidFill>
                  <a:schemeClr val="accent5">
                    <a:lumMod val="50000"/>
                  </a:schemeClr>
                </a:solidFill>
                <a:cs typeface="Arial" charset="0"/>
              </a:rPr>
              <a:t>Example: Diabetes Care</a:t>
            </a:r>
            <a:endParaRPr lang="en-US" dirty="0"/>
          </a:p>
        </p:txBody>
      </p:sp>
      <p:sp>
        <p:nvSpPr>
          <p:cNvPr id="12" name="Bent-Up Arrow 5"/>
          <p:cNvSpPr/>
          <p:nvPr/>
        </p:nvSpPr>
        <p:spPr bwMode="auto">
          <a:xfrm rot="5400000">
            <a:off x="2360235" y="3607593"/>
            <a:ext cx="571500" cy="785813"/>
          </a:xfrm>
          <a:prstGeom prst="bentUpArrow">
            <a:avLst>
              <a:gd name="adj1" fmla="val 14566"/>
              <a:gd name="adj2" fmla="val 14812"/>
              <a:gd name="adj3" fmla="val 50000"/>
            </a:avLst>
          </a:prstGeom>
          <a:solidFill>
            <a:schemeClr val="tx1">
              <a:lumMod val="95000"/>
            </a:schemeClr>
          </a:solidFill>
          <a:ln w="9525" cap="flat" cmpd="sng" algn="ctr">
            <a:noFill/>
            <a:prstDash val="solid"/>
            <a:round/>
            <a:headEnd type="none" w="med" len="med"/>
            <a:tailEnd type="none" w="med" len="med"/>
          </a:ln>
          <a:effectLst/>
        </p:spPr>
        <p:txBody>
          <a:bodyPr anchor="ctr"/>
          <a:lstStyle/>
          <a:p>
            <a:pPr>
              <a:defRPr/>
            </a:pPr>
            <a:endParaRPr lang="en-US" dirty="0">
              <a:solidFill>
                <a:prstClr val="black"/>
              </a:solidFill>
            </a:endParaRPr>
          </a:p>
        </p:txBody>
      </p:sp>
      <p:sp>
        <p:nvSpPr>
          <p:cNvPr id="13" name="Bent-Up Arrow 6"/>
          <p:cNvSpPr/>
          <p:nvPr/>
        </p:nvSpPr>
        <p:spPr bwMode="auto">
          <a:xfrm rot="5400000">
            <a:off x="4932779" y="4751387"/>
            <a:ext cx="571500" cy="784225"/>
          </a:xfrm>
          <a:prstGeom prst="bentUpArrow">
            <a:avLst>
              <a:gd name="adj1" fmla="val 14566"/>
              <a:gd name="adj2" fmla="val 14812"/>
              <a:gd name="adj3" fmla="val 50000"/>
            </a:avLst>
          </a:prstGeom>
          <a:solidFill>
            <a:schemeClr val="tx1">
              <a:lumMod val="95000"/>
            </a:schemeClr>
          </a:solidFill>
          <a:ln w="9525" cap="flat" cmpd="sng" algn="ctr">
            <a:noFill/>
            <a:prstDash val="solid"/>
            <a:round/>
            <a:headEnd type="none" w="med" len="med"/>
            <a:tailEnd type="none" w="med" len="med"/>
          </a:ln>
          <a:effectLst/>
        </p:spPr>
        <p:txBody>
          <a:bodyPr anchor="ctr"/>
          <a:lstStyle/>
          <a:p>
            <a:pPr>
              <a:defRPr/>
            </a:pPr>
            <a:endParaRPr lang="en-US" dirty="0">
              <a:solidFill>
                <a:prstClr val="black"/>
              </a:solidFill>
            </a:endParaRPr>
          </a:p>
        </p:txBody>
      </p:sp>
    </p:spTree>
    <p:extLst>
      <p:ext uri="{BB962C8B-B14F-4D97-AF65-F5344CB8AC3E}">
        <p14:creationId xmlns:p14="http://schemas.microsoft.com/office/powerpoint/2010/main" val="12130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88032" y="44624"/>
            <a:ext cx="8604448" cy="6791551"/>
          </a:xfrm>
          <a:prstGeom prst="rect">
            <a:avLst/>
          </a:prstGeom>
        </p:spPr>
      </p:pic>
      <p:sp>
        <p:nvSpPr>
          <p:cNvPr id="3" name="textruta 2"/>
          <p:cNvSpPr txBox="1"/>
          <p:nvPr/>
        </p:nvSpPr>
        <p:spPr>
          <a:xfrm>
            <a:off x="288032" y="297195"/>
            <a:ext cx="8604448" cy="276999"/>
          </a:xfrm>
          <a:prstGeom prst="rect">
            <a:avLst/>
          </a:prstGeom>
          <a:noFill/>
        </p:spPr>
        <p:txBody>
          <a:bodyPr wrap="square" rtlCol="0">
            <a:spAutoFit/>
          </a:bodyPr>
          <a:lstStyle/>
          <a:p>
            <a:r>
              <a:rPr lang="en-US" sz="1200"/>
              <a:t>Berwick DM, James B, Coye MJ. Connections between quality measurement and improvement. Med Care. 2003 Jan;41(1 Suppl):I30-8.</a:t>
            </a:r>
            <a:endParaRPr lang="sv-SE" sz="1200"/>
          </a:p>
        </p:txBody>
      </p:sp>
    </p:spTree>
    <p:extLst>
      <p:ext uri="{BB962C8B-B14F-4D97-AF65-F5344CB8AC3E}">
        <p14:creationId xmlns:p14="http://schemas.microsoft.com/office/powerpoint/2010/main" val="1300568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28399" y="1180800"/>
            <a:ext cx="7708435" cy="756000"/>
          </a:xfrm>
        </p:spPr>
        <p:txBody>
          <a:bodyPr/>
          <a:lstStyle/>
          <a:p>
            <a:r>
              <a:rPr lang="en-US" b="0" dirty="0"/>
              <a:t>Measurement and Improvement</a:t>
            </a:r>
          </a:p>
        </p:txBody>
      </p:sp>
      <p:sp>
        <p:nvSpPr>
          <p:cNvPr id="3" name="Platshållare för innehåll 2"/>
          <p:cNvSpPr>
            <a:spLocks noGrp="1"/>
          </p:cNvSpPr>
          <p:nvPr>
            <p:ph type="body" sz="quarter" idx="11"/>
          </p:nvPr>
        </p:nvSpPr>
        <p:spPr>
          <a:xfrm>
            <a:off x="1941342" y="2300400"/>
            <a:ext cx="5613009" cy="3439218"/>
          </a:xfrm>
        </p:spPr>
        <p:txBody>
          <a:bodyPr>
            <a:noAutofit/>
          </a:bodyPr>
          <a:lstStyle/>
          <a:p>
            <a:r>
              <a:rPr lang="en-US" sz="3200" dirty="0"/>
              <a:t>Not all purposes with quality measurement can be satisfied with the same measurements – some purposes are incompatible and need to be addressed separately</a:t>
            </a:r>
          </a:p>
        </p:txBody>
      </p:sp>
      <p:pic>
        <p:nvPicPr>
          <p:cNvPr id="5" name="Bildobjekt 4" descr="&lt;strong&gt;Stop sign&lt;/strong&gt; by raemi - A simple &lt;strong&gt;stop sign&lt;/strong&gt;"/>
          <p:cNvPicPr>
            <a:picLocks noChangeAspect="1"/>
          </p:cNvPicPr>
          <p:nvPr/>
        </p:nvPicPr>
        <p:blipFill>
          <a:blip r:embed="rId2"/>
          <a:stretch>
            <a:fillRect/>
          </a:stretch>
        </p:blipFill>
        <p:spPr>
          <a:xfrm>
            <a:off x="225378" y="3263705"/>
            <a:ext cx="1523082" cy="3594295"/>
          </a:xfrm>
          <a:prstGeom prst="rect">
            <a:avLst/>
          </a:prstGeom>
        </p:spPr>
      </p:pic>
    </p:spTree>
    <p:extLst>
      <p:ext uri="{BB962C8B-B14F-4D97-AF65-F5344CB8AC3E}">
        <p14:creationId xmlns:p14="http://schemas.microsoft.com/office/powerpoint/2010/main" val="305526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Counterproductive mixing</a:t>
            </a:r>
          </a:p>
        </p:txBody>
      </p:sp>
      <p:sp>
        <p:nvSpPr>
          <p:cNvPr id="3" name="Platshållare för innehåll 2"/>
          <p:cNvSpPr>
            <a:spLocks noGrp="1"/>
          </p:cNvSpPr>
          <p:nvPr>
            <p:ph type="body" sz="quarter" idx="11"/>
          </p:nvPr>
        </p:nvSpPr>
        <p:spPr>
          <a:xfrm>
            <a:off x="848139" y="1969097"/>
            <a:ext cx="7447722" cy="3268662"/>
          </a:xfrm>
        </p:spPr>
        <p:txBody>
          <a:bodyPr/>
          <a:lstStyle/>
          <a:p>
            <a:pPr marL="0" indent="0" algn="ctr">
              <a:buNone/>
            </a:pPr>
            <a:r>
              <a:rPr lang="en-US" sz="2800" dirty="0"/>
              <a:t>”We are increasingly realizing not only how critical measurement is to the quality improvement we seek but also how counter-productive it can be to mix measurement for accountability or research with measurement for improvement.”</a:t>
            </a:r>
          </a:p>
        </p:txBody>
      </p:sp>
      <p:sp>
        <p:nvSpPr>
          <p:cNvPr id="4" name="textruta 3"/>
          <p:cNvSpPr txBox="1"/>
          <p:nvPr/>
        </p:nvSpPr>
        <p:spPr>
          <a:xfrm>
            <a:off x="428400" y="5796812"/>
            <a:ext cx="5359423" cy="830997"/>
          </a:xfrm>
          <a:prstGeom prst="rect">
            <a:avLst/>
          </a:prstGeom>
          <a:noFill/>
        </p:spPr>
        <p:txBody>
          <a:bodyPr wrap="square" rtlCol="0">
            <a:spAutoFit/>
          </a:bodyPr>
          <a:lstStyle/>
          <a:p>
            <a:r>
              <a:rPr lang="en-US" sz="1600" dirty="0">
                <a:solidFill>
                  <a:schemeClr val="bg1">
                    <a:lumMod val="85000"/>
                  </a:schemeClr>
                </a:solidFill>
                <a:latin typeface="Calibri" panose="020F0502020204030204" pitchFamily="34" charset="0"/>
                <a:cs typeface="Calibri" panose="020F0502020204030204" pitchFamily="34" charset="0"/>
              </a:rPr>
              <a:t>Solberg LI, Mosser G, McDonald S. The three faces of performance measurement: improvement, accountability, and research. Jt Comm J Qual Improv. 1997 Mar;23(3):135-47.</a:t>
            </a:r>
          </a:p>
        </p:txBody>
      </p:sp>
      <p:sp>
        <p:nvSpPr>
          <p:cNvPr id="5" name="Ellips 4"/>
          <p:cNvSpPr/>
          <p:nvPr/>
        </p:nvSpPr>
        <p:spPr>
          <a:xfrm>
            <a:off x="264978" y="4797287"/>
            <a:ext cx="2672609" cy="77177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sv-SE" sz="2400" dirty="0">
                <a:latin typeface="Calibri" panose="020F0502020204030204" pitchFamily="34" charset="0"/>
                <a:cs typeface="Calibri" panose="020F0502020204030204" pitchFamily="34" charset="0"/>
              </a:rPr>
              <a:t>Improvement</a:t>
            </a:r>
          </a:p>
        </p:txBody>
      </p:sp>
      <p:sp>
        <p:nvSpPr>
          <p:cNvPr id="6" name="Ellips 5"/>
          <p:cNvSpPr/>
          <p:nvPr/>
        </p:nvSpPr>
        <p:spPr>
          <a:xfrm>
            <a:off x="3202566" y="4776902"/>
            <a:ext cx="2556716" cy="77177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sv-SE" sz="2400" dirty="0">
                <a:latin typeface="Calibri" panose="020F0502020204030204" pitchFamily="34" charset="0"/>
                <a:cs typeface="Calibri" panose="020F0502020204030204" pitchFamily="34" charset="0"/>
              </a:rPr>
              <a:t>Research</a:t>
            </a:r>
          </a:p>
        </p:txBody>
      </p:sp>
      <p:sp>
        <p:nvSpPr>
          <p:cNvPr id="7" name="Ellips 6"/>
          <p:cNvSpPr/>
          <p:nvPr/>
        </p:nvSpPr>
        <p:spPr>
          <a:xfrm>
            <a:off x="6024261" y="4797287"/>
            <a:ext cx="2854761" cy="77177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sv-SE" sz="2400" dirty="0" err="1">
                <a:latin typeface="Calibri" panose="020F0502020204030204" pitchFamily="34" charset="0"/>
                <a:cs typeface="Calibri" panose="020F0502020204030204" pitchFamily="34" charset="0"/>
              </a:rPr>
              <a:t>Accountability</a:t>
            </a:r>
            <a:endParaRPr lang="sv-S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1157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00" y="571199"/>
            <a:ext cx="6609600" cy="756000"/>
          </a:xfrm>
        </p:spPr>
        <p:txBody>
          <a:bodyPr/>
          <a:lstStyle/>
          <a:p>
            <a:pPr algn="l"/>
            <a:r>
              <a:rPr lang="en-US" dirty="0"/>
              <a:t>Dimensions of goodness</a:t>
            </a:r>
          </a:p>
        </p:txBody>
      </p:sp>
      <p:sp>
        <p:nvSpPr>
          <p:cNvPr id="3" name="Content Placeholder 2"/>
          <p:cNvSpPr>
            <a:spLocks noGrp="1"/>
          </p:cNvSpPr>
          <p:nvPr>
            <p:ph type="body" sz="quarter" idx="11"/>
          </p:nvPr>
        </p:nvSpPr>
        <p:spPr>
          <a:xfrm>
            <a:off x="428401" y="1844824"/>
            <a:ext cx="3255704" cy="3724238"/>
          </a:xfrm>
        </p:spPr>
        <p:txBody>
          <a:bodyPr/>
          <a:lstStyle/>
          <a:p>
            <a:r>
              <a:rPr lang="en-US" dirty="0">
                <a:solidFill>
                  <a:schemeClr val="tx1"/>
                </a:solidFill>
              </a:rPr>
              <a:t>Safety</a:t>
            </a:r>
          </a:p>
          <a:p>
            <a:r>
              <a:rPr lang="en-US" dirty="0">
                <a:solidFill>
                  <a:schemeClr val="tx1"/>
                </a:solidFill>
              </a:rPr>
              <a:t>Timeliness</a:t>
            </a:r>
          </a:p>
          <a:p>
            <a:r>
              <a:rPr lang="en-US" dirty="0">
                <a:solidFill>
                  <a:schemeClr val="tx1"/>
                </a:solidFill>
              </a:rPr>
              <a:t>Effectiveness</a:t>
            </a:r>
          </a:p>
          <a:p>
            <a:r>
              <a:rPr lang="en-US" dirty="0">
                <a:solidFill>
                  <a:schemeClr val="tx1"/>
                </a:solidFill>
              </a:rPr>
              <a:t>Efficiency</a:t>
            </a:r>
          </a:p>
          <a:p>
            <a:r>
              <a:rPr lang="en-US" dirty="0">
                <a:solidFill>
                  <a:schemeClr val="tx1"/>
                </a:solidFill>
              </a:rPr>
              <a:t>Equity</a:t>
            </a:r>
          </a:p>
          <a:p>
            <a:r>
              <a:rPr lang="en-US" dirty="0">
                <a:solidFill>
                  <a:schemeClr val="tx1"/>
                </a:solidFill>
              </a:rPr>
              <a:t>Patient-</a:t>
            </a:r>
            <a:br>
              <a:rPr lang="en-US" dirty="0">
                <a:solidFill>
                  <a:schemeClr val="tx1"/>
                </a:solidFill>
              </a:rPr>
            </a:br>
            <a:r>
              <a:rPr lang="en-US" dirty="0">
                <a:solidFill>
                  <a:schemeClr val="tx1"/>
                </a:solidFill>
              </a:rPr>
              <a:t>Centeredness</a:t>
            </a:r>
          </a:p>
        </p:txBody>
      </p:sp>
      <p:sp>
        <p:nvSpPr>
          <p:cNvPr id="7" name="TextBox 6"/>
          <p:cNvSpPr txBox="1"/>
          <p:nvPr/>
        </p:nvSpPr>
        <p:spPr>
          <a:xfrm>
            <a:off x="323528" y="5958572"/>
            <a:ext cx="5441168" cy="738664"/>
          </a:xfrm>
          <a:prstGeom prst="rect">
            <a:avLst/>
          </a:prstGeom>
          <a:solidFill>
            <a:schemeClr val="bg1"/>
          </a:solidFill>
        </p:spPr>
        <p:txBody>
          <a:bodyPr wrap="square" rtlCol="0">
            <a:spAutoFit/>
          </a:bodyPr>
          <a:lstStyle/>
          <a:p>
            <a:r>
              <a:rPr lang="en-US" sz="1400" dirty="0">
                <a:solidFill>
                  <a:schemeClr val="tx1">
                    <a:lumMod val="85000"/>
                    <a:lumOff val="15000"/>
                  </a:schemeClr>
                </a:solidFill>
                <a:latin typeface="+mn-lt"/>
              </a:rPr>
              <a:t>Committee on Quality of Health Care in America, Institute of Medicine. Crossing the Quality Chasm: A New Health System for the 21st Century. Washington, DC, USA: National Academies Press; 2001</a:t>
            </a:r>
          </a:p>
        </p:txBody>
      </p:sp>
      <p:pic>
        <p:nvPicPr>
          <p:cNvPr id="8" name="Picture 2"/>
          <p:cNvPicPr>
            <a:picLocks noChangeAspect="1" noChangeArrowheads="1"/>
          </p:cNvPicPr>
          <p:nvPr/>
        </p:nvPicPr>
        <p:blipFill>
          <a:blip r:embed="rId2" cstate="print"/>
          <a:srcRect/>
          <a:stretch>
            <a:fillRect/>
          </a:stretch>
        </p:blipFill>
        <p:spPr bwMode="auto">
          <a:xfrm>
            <a:off x="3851920" y="1844824"/>
            <a:ext cx="4680520" cy="3382999"/>
          </a:xfrm>
          <a:prstGeom prst="rect">
            <a:avLst/>
          </a:prstGeom>
          <a:noFill/>
          <a:ln w="9525">
            <a:solidFill>
              <a:schemeClr val="tx1"/>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Rounded Rectangular Callout 8"/>
          <p:cNvSpPr/>
          <p:nvPr/>
        </p:nvSpPr>
        <p:spPr bwMode="auto">
          <a:xfrm>
            <a:off x="6169499" y="702364"/>
            <a:ext cx="2232248" cy="1258957"/>
          </a:xfrm>
          <a:prstGeom prst="wedgeRoundRectCallout">
            <a:avLst>
              <a:gd name="adj1" fmla="val -44677"/>
              <a:gd name="adj2" fmla="val 110204"/>
              <a:gd name="adj3" fmla="val 16667"/>
            </a:avLst>
          </a:prstGeom>
          <a:ln>
            <a:headEnd type="none" w="med" len="med"/>
            <a:tailEnd type="none" w="med" len="med"/>
          </a:ln>
          <a:effectLst>
            <a:outerShdw blurRad="50800" dist="1143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mn-lt"/>
              </a:rPr>
              <a:t>Who can do what, where and how?</a:t>
            </a:r>
          </a:p>
        </p:txBody>
      </p:sp>
      <p:sp>
        <p:nvSpPr>
          <p:cNvPr id="10" name="Rounded Rectangular Callout 9"/>
          <p:cNvSpPr/>
          <p:nvPr/>
        </p:nvSpPr>
        <p:spPr bwMode="auto">
          <a:xfrm>
            <a:off x="7169426" y="3499252"/>
            <a:ext cx="1776942" cy="1016496"/>
          </a:xfrm>
          <a:prstGeom prst="wedgeRoundRectCallout">
            <a:avLst>
              <a:gd name="adj1" fmla="val -80957"/>
              <a:gd name="adj2" fmla="val -55729"/>
              <a:gd name="adj3" fmla="val 16667"/>
            </a:avLst>
          </a:prstGeom>
          <a:ln>
            <a:headEnd type="none" w="med" len="med"/>
            <a:tailEnd type="none" w="med" len="med"/>
          </a:ln>
          <a:effectLst>
            <a:outerShdw blurRad="50800" dist="1143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2400" dirty="0">
                <a:solidFill>
                  <a:schemeClr val="bg1"/>
                </a:solidFill>
              </a:rPr>
              <a:t>What do/ will you do?</a:t>
            </a:r>
          </a:p>
        </p:txBody>
      </p:sp>
    </p:spTree>
    <p:extLst>
      <p:ext uri="{BB962C8B-B14F-4D97-AF65-F5344CB8AC3E}">
        <p14:creationId xmlns:p14="http://schemas.microsoft.com/office/powerpoint/2010/main" val="198714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z="3000" dirty="0"/>
              <a:t>Swedish Healthcare</a:t>
            </a:r>
          </a:p>
        </p:txBody>
      </p:sp>
      <p:sp>
        <p:nvSpPr>
          <p:cNvPr id="5" name="Platshållare för innehåll 2"/>
          <p:cNvSpPr txBox="1">
            <a:spLocks/>
          </p:cNvSpPr>
          <p:nvPr/>
        </p:nvSpPr>
        <p:spPr>
          <a:xfrm>
            <a:off x="464571" y="2444547"/>
            <a:ext cx="7687597" cy="307103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b="1" dirty="0">
                <a:solidFill>
                  <a:schemeClr val="bg1"/>
                </a:solidFill>
                <a:latin typeface="BentonSans Regular" panose="02000503000000020004" pitchFamily="50" charset="0"/>
              </a:rPr>
              <a:t>2 §</a:t>
            </a:r>
            <a:r>
              <a:rPr lang="en-US" dirty="0">
                <a:solidFill>
                  <a:schemeClr val="bg1"/>
                </a:solidFill>
                <a:latin typeface="BentonSans Regular" panose="02000503000000020004" pitchFamily="50" charset="0"/>
              </a:rPr>
              <a:t> The goal for the healthcare system is good health and care on equal terms for the entire population. Care should be given with respect for the equal worth and dignity of all individuals. The person with the greatest need for healthcare should be given priority.</a:t>
            </a:r>
          </a:p>
          <a:p>
            <a:pPr marL="0" indent="0" algn="r">
              <a:buNone/>
            </a:pPr>
            <a:endParaRPr lang="en-US" sz="1800" dirty="0">
              <a:solidFill>
                <a:schemeClr val="bg1"/>
              </a:solidFill>
              <a:latin typeface="BentonSans Regular" panose="02000503000000020004" pitchFamily="50" charset="0"/>
            </a:endParaRPr>
          </a:p>
          <a:p>
            <a:pPr marL="0" indent="0" algn="r">
              <a:buNone/>
            </a:pPr>
            <a:r>
              <a:rPr lang="en-US" sz="1800" dirty="0">
                <a:solidFill>
                  <a:schemeClr val="bg1"/>
                </a:solidFill>
                <a:latin typeface="BentonSans Regular" panose="02000503000000020004" pitchFamily="50" charset="0"/>
              </a:rPr>
              <a:t>The Swedish Healthcare Act (1982:763)</a:t>
            </a:r>
          </a:p>
        </p:txBody>
      </p:sp>
    </p:spTree>
    <p:extLst>
      <p:ext uri="{BB962C8B-B14F-4D97-AF65-F5344CB8AC3E}">
        <p14:creationId xmlns:p14="http://schemas.microsoft.com/office/powerpoint/2010/main" val="3643181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28400" y="632159"/>
            <a:ext cx="6609600" cy="756000"/>
          </a:xfrm>
        </p:spPr>
        <p:txBody>
          <a:bodyPr>
            <a:normAutofit/>
          </a:bodyPr>
          <a:lstStyle/>
          <a:p>
            <a:r>
              <a:rPr lang="en-US" dirty="0">
                <a:solidFill>
                  <a:schemeClr val="accent5">
                    <a:lumMod val="50000"/>
                  </a:schemeClr>
                </a:solidFill>
              </a:rPr>
              <a:t>Suggested Literature</a:t>
            </a:r>
            <a:endParaRPr lang="en-US" dirty="0">
              <a:solidFill>
                <a:schemeClr val="accent5">
                  <a:lumMod val="50000"/>
                </a:schemeClr>
              </a:solidFill>
              <a:latin typeface="Arial" pitchFamily="34" charset="0"/>
            </a:endParaRPr>
          </a:p>
        </p:txBody>
      </p:sp>
      <p:sp>
        <p:nvSpPr>
          <p:cNvPr id="38915" name="Content Placeholder 2"/>
          <p:cNvSpPr>
            <a:spLocks noGrp="1"/>
          </p:cNvSpPr>
          <p:nvPr>
            <p:ph type="body" sz="quarter" idx="11"/>
          </p:nvPr>
        </p:nvSpPr>
        <p:spPr>
          <a:xfrm>
            <a:off x="428400" y="1388159"/>
            <a:ext cx="8026283" cy="4773490"/>
          </a:xfrm>
        </p:spPr>
        <p:txBody>
          <a:bodyPr>
            <a:noAutofit/>
          </a:bodyPr>
          <a:lstStyle/>
          <a:p>
            <a:pPr eaLnBrk="1" hangingPunct="1"/>
            <a:r>
              <a:rPr lang="en-US" sz="2000" dirty="0">
                <a:solidFill>
                  <a:schemeClr val="tx1"/>
                </a:solidFill>
                <a:latin typeface="Arial" pitchFamily="34" charset="0"/>
              </a:rPr>
              <a:t>Batalden PB, Stoltz PK.  A framework for the continual improvement of health care: Building and applying professional and improvement knowledge to test changes in daily work.  The Joint Commission Journal on Quality Improvement. 1993; 19 (10):424-47.</a:t>
            </a:r>
          </a:p>
          <a:p>
            <a:r>
              <a:rPr lang="en-US" sz="2000" dirty="0">
                <a:solidFill>
                  <a:schemeClr val="tx1"/>
                </a:solidFill>
                <a:latin typeface="Arial" pitchFamily="34" charset="0"/>
              </a:rPr>
              <a:t>Berwick DM. Controlling variation in health care: a consultation from Walter Shewhart. Med Care. 1991;29(12):1212-25.</a:t>
            </a:r>
          </a:p>
          <a:p>
            <a:pPr eaLnBrk="1" hangingPunct="1"/>
            <a:r>
              <a:rPr lang="en-US" sz="2000" dirty="0">
                <a:solidFill>
                  <a:schemeClr val="tx1"/>
                </a:solidFill>
                <a:latin typeface="Arial" pitchFamily="34" charset="0"/>
              </a:rPr>
              <a:t>Berwick DM. A primer on leading the improvement of systems. BMJ. 1996 Mar 9;312(7031):619-22.</a:t>
            </a:r>
          </a:p>
          <a:p>
            <a:pPr eaLnBrk="1" hangingPunct="1"/>
            <a:r>
              <a:rPr lang="en-US" sz="2000" dirty="0">
                <a:solidFill>
                  <a:schemeClr val="tx1"/>
                </a:solidFill>
                <a:latin typeface="Arial" pitchFamily="34" charset="0"/>
              </a:rPr>
              <a:t>Batalden PB, Davidoff F. What is ‘‘quality improvement’’ and how can it transform healthcare? Quality and  Safety in Health Care. 2007; 16:2-3.</a:t>
            </a:r>
          </a:p>
          <a:p>
            <a:r>
              <a:rPr lang="en-US" dirty="0">
                <a:solidFill>
                  <a:schemeClr val="tx1"/>
                </a:solidFill>
                <a:latin typeface="Arial" pitchFamily="34" charset="0"/>
              </a:rPr>
              <a:t>Staines A, Thor J, Robert G. Sustaining improvement? The 20-year Jönköping quality improvement program revisited. Qual Manag Health Care. 2015;24(1):21-37.</a:t>
            </a:r>
          </a:p>
          <a:p>
            <a:pPr eaLnBrk="1" hangingPunct="1"/>
            <a:endParaRPr lang="en-US" sz="2000" dirty="0">
              <a:solidFill>
                <a:schemeClr val="tx1"/>
              </a:solidFill>
              <a:latin typeface="Arial" pitchFamily="34" charset="0"/>
            </a:endParaRPr>
          </a:p>
        </p:txBody>
      </p:sp>
    </p:spTree>
    <p:extLst>
      <p:ext uri="{BB962C8B-B14F-4D97-AF65-F5344CB8AC3E}">
        <p14:creationId xmlns:p14="http://schemas.microsoft.com/office/powerpoint/2010/main" val="2120876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157" name="Rectangle 3"/>
          <p:cNvSpPr>
            <a:spLocks noGrp="1" noChangeArrowheads="1"/>
          </p:cNvSpPr>
          <p:nvPr>
            <p:ph type="body" sz="quarter" idx="11"/>
          </p:nvPr>
        </p:nvSpPr>
        <p:spPr>
          <a:xfrm>
            <a:off x="428400" y="1388159"/>
            <a:ext cx="7998148" cy="4660949"/>
          </a:xfrm>
        </p:spPr>
        <p:txBody>
          <a:bodyPr>
            <a:normAutofit lnSpcReduction="10000"/>
          </a:bodyPr>
          <a:lstStyle/>
          <a:p>
            <a:pPr>
              <a:lnSpc>
                <a:spcPct val="100000"/>
              </a:lnSpc>
            </a:pPr>
            <a:r>
              <a:rPr lang="en-US" dirty="0">
                <a:solidFill>
                  <a:schemeClr val="tx1"/>
                </a:solidFill>
                <a:latin typeface="Arial" pitchFamily="34" charset="0"/>
              </a:rPr>
              <a:t>Langley GJ, et al. The Improvement Guide: a practical approach to enhancing organizational performance. 2nd edition. San Francisco: Jossey-Bass; 2009.</a:t>
            </a:r>
          </a:p>
          <a:p>
            <a:pPr>
              <a:lnSpc>
                <a:spcPct val="100000"/>
              </a:lnSpc>
            </a:pPr>
            <a:r>
              <a:rPr lang="en-US" dirty="0">
                <a:solidFill>
                  <a:schemeClr val="tx1"/>
                </a:solidFill>
                <a:latin typeface="Arial" pitchFamily="34" charset="0"/>
              </a:rPr>
              <a:t>Nelson EC, Batalden PB, Godfrey MM. Quality by design: a clinical microsystems approach. 1st ed. San Francisco: Jossey-Bass/Wiley; 2007.</a:t>
            </a:r>
          </a:p>
          <a:p>
            <a:pPr>
              <a:lnSpc>
                <a:spcPct val="100000"/>
              </a:lnSpc>
            </a:pPr>
            <a:r>
              <a:rPr lang="en-US" dirty="0">
                <a:solidFill>
                  <a:schemeClr val="tx1"/>
                </a:solidFill>
                <a:latin typeface="Arial" pitchFamily="34" charset="0"/>
              </a:rPr>
              <a:t>Bate P, Mendel P, Robert G, Nuffield Trust. Organizing for quality: the improvement journeys of leading hospitals in Europe and the United States. Abingdon: Radcliffe; 2008.</a:t>
            </a:r>
          </a:p>
          <a:p>
            <a:pPr>
              <a:lnSpc>
                <a:spcPct val="100000"/>
              </a:lnSpc>
            </a:pPr>
            <a:r>
              <a:rPr lang="en-US" dirty="0">
                <a:solidFill>
                  <a:schemeClr val="tx1"/>
                </a:solidFill>
                <a:latin typeface="Arial" pitchFamily="34" charset="0"/>
              </a:rPr>
              <a:t>Batalden PB, Foster T, (</a:t>
            </a:r>
            <a:r>
              <a:rPr lang="en-US" dirty="0" err="1">
                <a:solidFill>
                  <a:schemeClr val="tx1"/>
                </a:solidFill>
                <a:latin typeface="Arial" pitchFamily="34" charset="0"/>
              </a:rPr>
              <a:t>eds</a:t>
            </a:r>
            <a:r>
              <a:rPr lang="en-US" dirty="0">
                <a:solidFill>
                  <a:schemeClr val="tx1"/>
                </a:solidFill>
                <a:latin typeface="Arial" pitchFamily="34" charset="0"/>
              </a:rPr>
              <a:t>). Sustainably improving health care: creatively linking care outcomes, system performance, and professional development. London: Radcliff; 2012.</a:t>
            </a:r>
          </a:p>
          <a:p>
            <a:pPr>
              <a:lnSpc>
                <a:spcPct val="100000"/>
              </a:lnSpc>
            </a:pPr>
            <a:r>
              <a:rPr lang="en-US" dirty="0">
                <a:solidFill>
                  <a:schemeClr val="tx1"/>
                </a:solidFill>
                <a:latin typeface="Arial" pitchFamily="34" charset="0"/>
              </a:rPr>
              <a:t>Walshe, K. and J. A. Smith, Eds. (2016). Healthcare management. London, McGraw-Hill Education/Open University Press.</a:t>
            </a:r>
          </a:p>
        </p:txBody>
      </p:sp>
      <p:sp>
        <p:nvSpPr>
          <p:cNvPr id="5" name="Title 1"/>
          <p:cNvSpPr>
            <a:spLocks noGrp="1"/>
          </p:cNvSpPr>
          <p:nvPr>
            <p:ph type="title"/>
          </p:nvPr>
        </p:nvSpPr>
        <p:spPr>
          <a:xfrm>
            <a:off x="428400" y="632159"/>
            <a:ext cx="6609600" cy="756000"/>
          </a:xfrm>
        </p:spPr>
        <p:txBody>
          <a:bodyPr>
            <a:normAutofit/>
          </a:bodyPr>
          <a:lstStyle/>
          <a:p>
            <a:r>
              <a:rPr lang="en-US" dirty="0">
                <a:solidFill>
                  <a:schemeClr val="accent5">
                    <a:lumMod val="50000"/>
                  </a:schemeClr>
                </a:solidFill>
              </a:rPr>
              <a:t>Suggested Literature</a:t>
            </a:r>
            <a:endParaRPr lang="en-US" dirty="0">
              <a:solidFill>
                <a:schemeClr val="accent5">
                  <a:lumMod val="50000"/>
                </a:schemeClr>
              </a:solidFill>
              <a:latin typeface="Arial" pitchFamily="34" charset="0"/>
            </a:endParaRPr>
          </a:p>
        </p:txBody>
      </p:sp>
    </p:spTree>
    <p:extLst>
      <p:ext uri="{BB962C8B-B14F-4D97-AF65-F5344CB8AC3E}">
        <p14:creationId xmlns:p14="http://schemas.microsoft.com/office/powerpoint/2010/main" val="215882529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11B237F-FD49-4DC3-AD6A-B5E3CB42E227}"/>
              </a:ext>
            </a:extLst>
          </p:cNvPr>
          <p:cNvSpPr/>
          <p:nvPr/>
        </p:nvSpPr>
        <p:spPr>
          <a:xfrm>
            <a:off x="1115878" y="1518830"/>
            <a:ext cx="6912244" cy="4525505"/>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oln 2">
            <a:extLst>
              <a:ext uri="{FF2B5EF4-FFF2-40B4-BE49-F238E27FC236}">
                <a16:creationId xmlns:a16="http://schemas.microsoft.com/office/drawing/2014/main" id="{43D44D3A-E4AE-462C-BED7-AF8EE50790F3}"/>
              </a:ext>
            </a:extLst>
          </p:cNvPr>
          <p:cNvSpPr/>
          <p:nvPr/>
        </p:nvSpPr>
        <p:spPr>
          <a:xfrm>
            <a:off x="1844298" y="2022524"/>
            <a:ext cx="5455404" cy="3518115"/>
          </a:xfrm>
          <a:prstGeom prst="cloud">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atin typeface="Calibri" panose="020F0502020204030204" pitchFamily="34" charset="0"/>
                <a:cs typeface="Calibri" panose="020F0502020204030204" pitchFamily="34" charset="0"/>
              </a:rPr>
              <a:t>Quality is partly subjective, “in the eye of the beholder”, and influenced by context. So, what is “good quality” will differ across individuals and contexts.</a:t>
            </a:r>
          </a:p>
        </p:txBody>
      </p:sp>
      <p:sp>
        <p:nvSpPr>
          <p:cNvPr id="4" name="textruta 3">
            <a:extLst>
              <a:ext uri="{FF2B5EF4-FFF2-40B4-BE49-F238E27FC236}">
                <a16:creationId xmlns:a16="http://schemas.microsoft.com/office/drawing/2014/main" id="{0A9360DD-52E0-401B-9D5D-443A674F1DFD}"/>
              </a:ext>
            </a:extLst>
          </p:cNvPr>
          <p:cNvSpPr txBox="1"/>
          <p:nvPr/>
        </p:nvSpPr>
        <p:spPr>
          <a:xfrm>
            <a:off x="1038388" y="619936"/>
            <a:ext cx="5749871" cy="830997"/>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Quality – attributes of a product or service; its degree of “goodness”</a:t>
            </a:r>
          </a:p>
        </p:txBody>
      </p:sp>
      <p:sp>
        <p:nvSpPr>
          <p:cNvPr id="5" name="Rektangel 4">
            <a:extLst>
              <a:ext uri="{FF2B5EF4-FFF2-40B4-BE49-F238E27FC236}">
                <a16:creationId xmlns:a16="http://schemas.microsoft.com/office/drawing/2014/main" id="{31C91215-18FD-407C-A817-00855EE0374F}"/>
              </a:ext>
            </a:extLst>
          </p:cNvPr>
          <p:cNvSpPr/>
          <p:nvPr/>
        </p:nvSpPr>
        <p:spPr>
          <a:xfrm>
            <a:off x="2185262" y="2330650"/>
            <a:ext cx="4788976" cy="289818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ratbubbla: rad 5">
            <a:extLst>
              <a:ext uri="{FF2B5EF4-FFF2-40B4-BE49-F238E27FC236}">
                <a16:creationId xmlns:a16="http://schemas.microsoft.com/office/drawing/2014/main" id="{1EEA81DD-13F4-4C85-89E6-2F2F9635EE74}"/>
              </a:ext>
            </a:extLst>
          </p:cNvPr>
          <p:cNvSpPr/>
          <p:nvPr/>
        </p:nvSpPr>
        <p:spPr>
          <a:xfrm>
            <a:off x="2774197" y="6189717"/>
            <a:ext cx="2138764" cy="563832"/>
          </a:xfrm>
          <a:prstGeom prst="borderCallout1">
            <a:avLst>
              <a:gd name="adj1" fmla="val 18750"/>
              <a:gd name="adj2" fmla="val -8333"/>
              <a:gd name="adj3" fmla="val -166568"/>
              <a:gd name="adj4" fmla="val -14057"/>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Calibri" panose="020F0502020204030204" pitchFamily="34" charset="0"/>
                <a:cs typeface="Calibri" panose="020F0502020204030204" pitchFamily="34" charset="0"/>
              </a:rPr>
              <a:t>Minimum </a:t>
            </a:r>
            <a:r>
              <a:rPr lang="sv-SE" dirty="0" err="1">
                <a:latin typeface="Calibri" panose="020F0502020204030204" pitchFamily="34" charset="0"/>
                <a:cs typeface="Calibri" panose="020F0502020204030204" pitchFamily="34" charset="0"/>
              </a:rPr>
              <a:t>quality</a:t>
            </a:r>
            <a:r>
              <a:rPr lang="sv-SE" dirty="0">
                <a:latin typeface="Calibri" panose="020F0502020204030204" pitchFamily="34" charset="0"/>
                <a:cs typeface="Calibri" panose="020F0502020204030204" pitchFamily="34" charset="0"/>
              </a:rPr>
              <a:t> </a:t>
            </a:r>
            <a:r>
              <a:rPr lang="sv-SE" dirty="0" err="1">
                <a:latin typeface="Calibri" panose="020F0502020204030204" pitchFamily="34" charset="0"/>
                <a:cs typeface="Calibri" panose="020F0502020204030204" pitchFamily="34" charset="0"/>
              </a:rPr>
              <a:t>requirement</a:t>
            </a:r>
            <a:endParaRPr lang="sv-S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179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00" y="744066"/>
            <a:ext cx="7814848" cy="756000"/>
          </a:xfrm>
        </p:spPr>
        <p:txBody>
          <a:bodyPr/>
          <a:lstStyle/>
          <a:p>
            <a:r>
              <a:rPr lang="en-US" sz="3600" dirty="0"/>
              <a:t>There is Room for Improvement</a:t>
            </a:r>
          </a:p>
        </p:txBody>
      </p:sp>
      <p:sp>
        <p:nvSpPr>
          <p:cNvPr id="3" name="Content Placeholder 2"/>
          <p:cNvSpPr>
            <a:spLocks noGrp="1"/>
          </p:cNvSpPr>
          <p:nvPr>
            <p:ph type="body" sz="quarter" idx="11"/>
          </p:nvPr>
        </p:nvSpPr>
        <p:spPr>
          <a:xfrm>
            <a:off x="428400" y="1500066"/>
            <a:ext cx="7951325" cy="4068996"/>
          </a:xfrm>
        </p:spPr>
        <p:txBody>
          <a:bodyPr/>
          <a:lstStyle/>
          <a:p>
            <a:r>
              <a:rPr lang="en-US" sz="2800" dirty="0"/>
              <a:t>Patients are harmed by contemporary care</a:t>
            </a:r>
          </a:p>
          <a:p>
            <a:r>
              <a:rPr lang="en-US" sz="2800" dirty="0"/>
              <a:t>Effective care is not provided consistently</a:t>
            </a:r>
          </a:p>
          <a:p>
            <a:r>
              <a:rPr lang="en-US" sz="2800" dirty="0"/>
              <a:t>Human dignity is not sufficiently honored</a:t>
            </a:r>
          </a:p>
          <a:p>
            <a:r>
              <a:rPr lang="en-US" sz="2800" dirty="0"/>
              <a:t>There is widespread waste – inefficiency – in health and social care systems</a:t>
            </a:r>
          </a:p>
          <a:p>
            <a:r>
              <a:rPr lang="en-US" sz="2800" dirty="0"/>
              <a:t>There is widespread unwanted variation – inequity – in health and welfare; in access to care and to health information</a:t>
            </a:r>
          </a:p>
        </p:txBody>
      </p:sp>
    </p:spTree>
    <p:extLst>
      <p:ext uri="{BB962C8B-B14F-4D97-AF65-F5344CB8AC3E}">
        <p14:creationId xmlns:p14="http://schemas.microsoft.com/office/powerpoint/2010/main" val="334897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tbubbla: rektangel med rundade hörn 3">
            <a:extLst>
              <a:ext uri="{FF2B5EF4-FFF2-40B4-BE49-F238E27FC236}">
                <a16:creationId xmlns:a16="http://schemas.microsoft.com/office/drawing/2014/main" id="{6249519E-8484-4431-9172-64E011E29CAA}"/>
              </a:ext>
            </a:extLst>
          </p:cNvPr>
          <p:cNvSpPr/>
          <p:nvPr/>
        </p:nvSpPr>
        <p:spPr>
          <a:xfrm>
            <a:off x="2110903" y="1015266"/>
            <a:ext cx="6303227" cy="1681923"/>
          </a:xfrm>
          <a:prstGeom prst="wedgeRoundRectCallout">
            <a:avLst>
              <a:gd name="adj1" fmla="val -49486"/>
              <a:gd name="adj2" fmla="val 93406"/>
              <a:gd name="adj3" fmla="val 16667"/>
            </a:avLst>
          </a:prstGeom>
          <a:ln w="57150">
            <a:solidFill>
              <a:srgbClr val="0070C0"/>
            </a:solidFill>
          </a:ln>
          <a:effectLst>
            <a:outerShdw blurRad="50800" dist="1524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Calibri" panose="020F0502020204030204" pitchFamily="34" charset="0"/>
                <a:cs typeface="Calibri" panose="020F0502020204030204" pitchFamily="34" charset="0"/>
              </a:rPr>
              <a:t>How to manage a sustainable relationship between the supervisor and the service provider?</a:t>
            </a:r>
          </a:p>
        </p:txBody>
      </p:sp>
      <p:sp>
        <p:nvSpPr>
          <p:cNvPr id="5" name="Pratbubbla: rektangel med rundade hörn 4">
            <a:extLst>
              <a:ext uri="{FF2B5EF4-FFF2-40B4-BE49-F238E27FC236}">
                <a16:creationId xmlns:a16="http://schemas.microsoft.com/office/drawing/2014/main" id="{605964C1-D39F-4D18-9571-9D8FF51BA563}"/>
              </a:ext>
            </a:extLst>
          </p:cNvPr>
          <p:cNvSpPr/>
          <p:nvPr/>
        </p:nvSpPr>
        <p:spPr>
          <a:xfrm>
            <a:off x="745935" y="3881683"/>
            <a:ext cx="4227994" cy="1681923"/>
          </a:xfrm>
          <a:prstGeom prst="wedgeRoundRectCallout">
            <a:avLst>
              <a:gd name="adj1" fmla="val 47377"/>
              <a:gd name="adj2" fmla="val 72006"/>
              <a:gd name="adj3" fmla="val 16667"/>
            </a:avLst>
          </a:prstGeom>
          <a:ln w="57150">
            <a:solidFill>
              <a:srgbClr val="0070C0"/>
            </a:solidFill>
          </a:ln>
          <a:effectLst>
            <a:outerShdw blurRad="50800" dist="1524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Calibri" panose="020F0502020204030204" pitchFamily="34" charset="0"/>
                <a:cs typeface="Calibri" panose="020F0502020204030204" pitchFamily="34" charset="0"/>
              </a:rPr>
              <a:t>I won’t offer firm answers but hope to raise some useful questions.</a:t>
            </a:r>
          </a:p>
        </p:txBody>
      </p:sp>
    </p:spTree>
    <p:extLst>
      <p:ext uri="{BB962C8B-B14F-4D97-AF65-F5344CB8AC3E}">
        <p14:creationId xmlns:p14="http://schemas.microsoft.com/office/powerpoint/2010/main" val="78192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00" y="677218"/>
            <a:ext cx="6609600" cy="756000"/>
          </a:xfrm>
        </p:spPr>
        <p:txBody>
          <a:bodyPr/>
          <a:lstStyle/>
          <a:p>
            <a:r>
              <a:rPr lang="en-US" sz="4400" b="0" dirty="0">
                <a:solidFill>
                  <a:schemeClr val="accent5">
                    <a:lumMod val="50000"/>
                  </a:schemeClr>
                </a:solidFill>
                <a:latin typeface="Gill Sans MT" pitchFamily="34" charset="0"/>
              </a:rPr>
              <a:t>Juran’s Quality Trilogy</a:t>
            </a:r>
          </a:p>
        </p:txBody>
      </p:sp>
      <p:sp>
        <p:nvSpPr>
          <p:cNvPr id="4" name="Ellips 3"/>
          <p:cNvSpPr/>
          <p:nvPr/>
        </p:nvSpPr>
        <p:spPr>
          <a:xfrm>
            <a:off x="810936" y="2431952"/>
            <a:ext cx="3355596" cy="1661020"/>
          </a:xfrm>
          <a:prstGeom prst="ellipse">
            <a:avLst/>
          </a:prstGeom>
          <a:solidFill>
            <a:schemeClr val="accent5">
              <a:lumMod val="50000"/>
            </a:schemeClr>
          </a:solidFill>
          <a:ln>
            <a:solidFill>
              <a:schemeClr val="tx1"/>
            </a:solidFill>
          </a:ln>
          <a:effectLst>
            <a:outerShdw blurRad="50800" dist="1143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i="1" dirty="0"/>
              <a:t>Quality Planning</a:t>
            </a:r>
          </a:p>
          <a:p>
            <a:pPr algn="ctr"/>
            <a:r>
              <a:rPr lang="en-US" sz="2000" dirty="0"/>
              <a:t>Designing services to meet quality requirements</a:t>
            </a:r>
            <a:endParaRPr lang="en-US" dirty="0"/>
          </a:p>
        </p:txBody>
      </p:sp>
      <p:sp>
        <p:nvSpPr>
          <p:cNvPr id="5" name="Ellips 4"/>
          <p:cNvSpPr/>
          <p:nvPr/>
        </p:nvSpPr>
        <p:spPr>
          <a:xfrm>
            <a:off x="4977468" y="2434748"/>
            <a:ext cx="3355596" cy="1661020"/>
          </a:xfrm>
          <a:prstGeom prst="ellipse">
            <a:avLst/>
          </a:prstGeom>
          <a:solidFill>
            <a:schemeClr val="accent5">
              <a:lumMod val="50000"/>
            </a:schemeClr>
          </a:solidFill>
          <a:ln>
            <a:solidFill>
              <a:schemeClr val="tx1"/>
            </a:solidFill>
          </a:ln>
          <a:effectLst>
            <a:outerShdw blurRad="50800" dist="1143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i="1" dirty="0"/>
              <a:t>Quality Control</a:t>
            </a:r>
          </a:p>
          <a:p>
            <a:pPr algn="ctr"/>
            <a:r>
              <a:rPr lang="en-US" sz="2000" dirty="0"/>
              <a:t>Managing services to reliably meet quality requirements</a:t>
            </a:r>
          </a:p>
        </p:txBody>
      </p:sp>
      <p:sp>
        <p:nvSpPr>
          <p:cNvPr id="6" name="Ellips 5"/>
          <p:cNvSpPr/>
          <p:nvPr/>
        </p:nvSpPr>
        <p:spPr>
          <a:xfrm>
            <a:off x="2673292" y="4455610"/>
            <a:ext cx="3797416" cy="1875281"/>
          </a:xfrm>
          <a:prstGeom prst="ellipse">
            <a:avLst/>
          </a:prstGeom>
          <a:solidFill>
            <a:schemeClr val="accent5">
              <a:lumMod val="50000"/>
            </a:schemeClr>
          </a:solidFill>
          <a:ln>
            <a:solidFill>
              <a:schemeClr val="tx1"/>
            </a:solidFill>
          </a:ln>
          <a:effectLst>
            <a:outerShdw blurRad="50800" dist="1143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i="1" dirty="0"/>
              <a:t>Quality Improvement</a:t>
            </a:r>
          </a:p>
          <a:p>
            <a:pPr algn="ctr"/>
            <a:r>
              <a:rPr lang="en-US" sz="2000" dirty="0"/>
              <a:t>Changing services to better meet quality requirements</a:t>
            </a:r>
          </a:p>
        </p:txBody>
      </p:sp>
      <p:pic>
        <p:nvPicPr>
          <p:cNvPr id="8" name="Bildobjekt 7"/>
          <p:cNvPicPr>
            <a:picLocks noChangeAspect="1"/>
          </p:cNvPicPr>
          <p:nvPr/>
        </p:nvPicPr>
        <p:blipFill>
          <a:blip r:embed="rId2"/>
          <a:stretch>
            <a:fillRect/>
          </a:stretch>
        </p:blipFill>
        <p:spPr>
          <a:xfrm>
            <a:off x="93424" y="4643224"/>
            <a:ext cx="1290759" cy="1687667"/>
          </a:xfrm>
          <a:prstGeom prst="rect">
            <a:avLst/>
          </a:prstGeom>
          <a:effectLst/>
        </p:spPr>
      </p:pic>
      <p:sp>
        <p:nvSpPr>
          <p:cNvPr id="9" name="textruta 8"/>
          <p:cNvSpPr txBox="1"/>
          <p:nvPr/>
        </p:nvSpPr>
        <p:spPr>
          <a:xfrm>
            <a:off x="96308" y="6333688"/>
            <a:ext cx="1666525" cy="523220"/>
          </a:xfrm>
          <a:prstGeom prst="rect">
            <a:avLst/>
          </a:prstGeom>
          <a:noFill/>
        </p:spPr>
        <p:txBody>
          <a:bodyPr wrap="square" rtlCol="0">
            <a:spAutoFit/>
          </a:bodyPr>
          <a:lstStyle/>
          <a:p>
            <a:r>
              <a:rPr lang="en-US" sz="1400" dirty="0"/>
              <a:t>Joseph Juran </a:t>
            </a:r>
            <a:br>
              <a:rPr lang="en-US" sz="1400" dirty="0"/>
            </a:br>
            <a:r>
              <a:rPr lang="en-US" sz="1400" dirty="0"/>
              <a:t>(1904-2008)</a:t>
            </a:r>
          </a:p>
        </p:txBody>
      </p:sp>
      <p:sp>
        <p:nvSpPr>
          <p:cNvPr id="12" name="Pratbubbla: rektangel med rundade hörn 11"/>
          <p:cNvSpPr/>
          <p:nvPr/>
        </p:nvSpPr>
        <p:spPr>
          <a:xfrm>
            <a:off x="247813" y="1569977"/>
            <a:ext cx="4200280" cy="696146"/>
          </a:xfrm>
          <a:prstGeom prst="wedgeRoundRectCallout">
            <a:avLst>
              <a:gd name="adj1" fmla="val -2379"/>
              <a:gd name="adj2" fmla="val 91068"/>
              <a:gd name="adj3" fmla="val 16667"/>
            </a:avLst>
          </a:prstGeom>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Meet patients’, clients’ and other stake-holders’ needs; Evidence-based practice </a:t>
            </a:r>
          </a:p>
        </p:txBody>
      </p:sp>
      <p:sp>
        <p:nvSpPr>
          <p:cNvPr id="13" name="Pratbubbla: rektangel med rundade hörn 12"/>
          <p:cNvSpPr/>
          <p:nvPr/>
        </p:nvSpPr>
        <p:spPr>
          <a:xfrm>
            <a:off x="4695906" y="1569977"/>
            <a:ext cx="4200280" cy="696146"/>
          </a:xfrm>
          <a:prstGeom prst="wedgeRoundRectCallout">
            <a:avLst>
              <a:gd name="adj1" fmla="val 3616"/>
              <a:gd name="adj2" fmla="val 89164"/>
              <a:gd name="adj3" fmla="val 16667"/>
            </a:avLst>
          </a:prstGeom>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Monitor performance, feed back to relevant actors, prompt corrective action</a:t>
            </a:r>
          </a:p>
        </p:txBody>
      </p:sp>
      <p:sp>
        <p:nvSpPr>
          <p:cNvPr id="14" name="Pratbubbla: rektangel med rundade hörn 13"/>
          <p:cNvSpPr/>
          <p:nvPr/>
        </p:nvSpPr>
        <p:spPr>
          <a:xfrm>
            <a:off x="6470708" y="4797287"/>
            <a:ext cx="2490774" cy="1205948"/>
          </a:xfrm>
          <a:prstGeom prst="wedgeRoundRectCallout">
            <a:avLst>
              <a:gd name="adj1" fmla="val -73203"/>
              <a:gd name="adj2" fmla="val -21631"/>
              <a:gd name="adj3" fmla="val 16667"/>
            </a:avLst>
          </a:prstGeom>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dirty="0"/>
              <a:t>Reduce quality deficiencies; make services more reliable (and less costly)</a:t>
            </a:r>
          </a:p>
        </p:txBody>
      </p:sp>
      <p:sp>
        <p:nvSpPr>
          <p:cNvPr id="15" name="Pil: vänsterböjd 14"/>
          <p:cNvSpPr/>
          <p:nvPr/>
        </p:nvSpPr>
        <p:spPr>
          <a:xfrm>
            <a:off x="4635306" y="3578086"/>
            <a:ext cx="368666" cy="768626"/>
          </a:xfrm>
          <a:prstGeom prst="curvedLeft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Pil: vänsterböjd 16"/>
          <p:cNvSpPr/>
          <p:nvPr/>
        </p:nvSpPr>
        <p:spPr>
          <a:xfrm rot="10800000">
            <a:off x="4178105" y="3531706"/>
            <a:ext cx="368666" cy="768626"/>
          </a:xfrm>
          <a:prstGeom prst="curvedLeft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6612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animBg="1"/>
      <p:bldP spid="13" grpId="0" animBg="1"/>
      <p:bldP spid="14" grpId="0" animBg="1"/>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00" y="677218"/>
            <a:ext cx="6609600" cy="756000"/>
          </a:xfrm>
        </p:spPr>
        <p:txBody>
          <a:bodyPr/>
          <a:lstStyle/>
          <a:p>
            <a:r>
              <a:rPr lang="en-US" sz="4400" b="0">
                <a:solidFill>
                  <a:schemeClr val="accent5">
                    <a:lumMod val="50000"/>
                  </a:schemeClr>
                </a:solidFill>
                <a:latin typeface="Gill Sans MT" pitchFamily="34" charset="0"/>
              </a:rPr>
              <a:t>Juran’s Quality Trilogy</a:t>
            </a:r>
          </a:p>
        </p:txBody>
      </p:sp>
      <p:sp>
        <p:nvSpPr>
          <p:cNvPr id="4" name="Ellips 3"/>
          <p:cNvSpPr/>
          <p:nvPr/>
        </p:nvSpPr>
        <p:spPr>
          <a:xfrm>
            <a:off x="810936" y="2431952"/>
            <a:ext cx="3355596" cy="1661020"/>
          </a:xfrm>
          <a:prstGeom prst="ellipse">
            <a:avLst/>
          </a:prstGeom>
          <a:solidFill>
            <a:schemeClr val="accent5">
              <a:lumMod val="50000"/>
            </a:schemeClr>
          </a:solidFill>
          <a:ln>
            <a:solidFill>
              <a:schemeClr val="tx1"/>
            </a:solidFill>
          </a:ln>
          <a:effectLst>
            <a:outerShdw blurRad="50800" dist="1143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i="1"/>
              <a:t>Quality Planning</a:t>
            </a:r>
          </a:p>
          <a:p>
            <a:pPr algn="ctr"/>
            <a:r>
              <a:rPr lang="en-US" sz="2000"/>
              <a:t>Designing services to meet quality requirements</a:t>
            </a:r>
            <a:endParaRPr lang="en-US"/>
          </a:p>
        </p:txBody>
      </p:sp>
      <p:sp>
        <p:nvSpPr>
          <p:cNvPr id="5" name="Ellips 4"/>
          <p:cNvSpPr/>
          <p:nvPr/>
        </p:nvSpPr>
        <p:spPr>
          <a:xfrm>
            <a:off x="4977468" y="2434748"/>
            <a:ext cx="3355596" cy="1661020"/>
          </a:xfrm>
          <a:prstGeom prst="ellipse">
            <a:avLst/>
          </a:prstGeom>
          <a:solidFill>
            <a:schemeClr val="accent5">
              <a:lumMod val="50000"/>
            </a:schemeClr>
          </a:solidFill>
          <a:ln>
            <a:solidFill>
              <a:schemeClr val="tx1"/>
            </a:solidFill>
          </a:ln>
          <a:effectLst>
            <a:outerShdw blurRad="50800" dist="1143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i="1"/>
              <a:t>Quality Control</a:t>
            </a:r>
          </a:p>
          <a:p>
            <a:pPr algn="ctr"/>
            <a:r>
              <a:rPr lang="en-US" sz="2000"/>
              <a:t>Managing services to reliably meet quality requirements</a:t>
            </a:r>
          </a:p>
        </p:txBody>
      </p:sp>
      <p:sp>
        <p:nvSpPr>
          <p:cNvPr id="6" name="Ellips 5"/>
          <p:cNvSpPr/>
          <p:nvPr/>
        </p:nvSpPr>
        <p:spPr>
          <a:xfrm>
            <a:off x="2673292" y="4455610"/>
            <a:ext cx="3797416" cy="1875281"/>
          </a:xfrm>
          <a:prstGeom prst="ellipse">
            <a:avLst/>
          </a:prstGeom>
          <a:solidFill>
            <a:schemeClr val="accent5">
              <a:lumMod val="50000"/>
            </a:schemeClr>
          </a:solidFill>
          <a:ln>
            <a:solidFill>
              <a:schemeClr val="tx1"/>
            </a:solidFill>
          </a:ln>
          <a:effectLst>
            <a:outerShdw blurRad="50800" dist="1143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i="1"/>
              <a:t>Quality Improvement</a:t>
            </a:r>
          </a:p>
          <a:p>
            <a:pPr algn="ctr"/>
            <a:r>
              <a:rPr lang="en-US" sz="2000"/>
              <a:t>Changing services to better meet quality requirements</a:t>
            </a:r>
          </a:p>
        </p:txBody>
      </p:sp>
      <p:pic>
        <p:nvPicPr>
          <p:cNvPr id="8" name="Bildobjekt 7"/>
          <p:cNvPicPr>
            <a:picLocks noChangeAspect="1"/>
          </p:cNvPicPr>
          <p:nvPr/>
        </p:nvPicPr>
        <p:blipFill>
          <a:blip r:embed="rId2"/>
          <a:stretch>
            <a:fillRect/>
          </a:stretch>
        </p:blipFill>
        <p:spPr>
          <a:xfrm>
            <a:off x="93424" y="4643224"/>
            <a:ext cx="1290759" cy="1687667"/>
          </a:xfrm>
          <a:prstGeom prst="rect">
            <a:avLst/>
          </a:prstGeom>
          <a:effectLst/>
        </p:spPr>
      </p:pic>
      <p:sp>
        <p:nvSpPr>
          <p:cNvPr id="9" name="textruta 8"/>
          <p:cNvSpPr txBox="1"/>
          <p:nvPr/>
        </p:nvSpPr>
        <p:spPr>
          <a:xfrm>
            <a:off x="96308" y="6333688"/>
            <a:ext cx="1666525" cy="523220"/>
          </a:xfrm>
          <a:prstGeom prst="rect">
            <a:avLst/>
          </a:prstGeom>
          <a:noFill/>
        </p:spPr>
        <p:txBody>
          <a:bodyPr wrap="square" rtlCol="0">
            <a:spAutoFit/>
          </a:bodyPr>
          <a:lstStyle/>
          <a:p>
            <a:r>
              <a:rPr lang="en-US" sz="1400"/>
              <a:t>Joseph Juran </a:t>
            </a:r>
            <a:br>
              <a:rPr lang="en-US" sz="1400"/>
            </a:br>
            <a:r>
              <a:rPr lang="en-US" sz="1400"/>
              <a:t>(1904-2008)</a:t>
            </a:r>
          </a:p>
        </p:txBody>
      </p:sp>
      <p:sp>
        <p:nvSpPr>
          <p:cNvPr id="12" name="Pratbubbla: rektangel med rundade hörn 11"/>
          <p:cNvSpPr/>
          <p:nvPr/>
        </p:nvSpPr>
        <p:spPr>
          <a:xfrm>
            <a:off x="247813" y="1569977"/>
            <a:ext cx="4200280" cy="696146"/>
          </a:xfrm>
          <a:prstGeom prst="wedgeRoundRectCallout">
            <a:avLst>
              <a:gd name="adj1" fmla="val -2379"/>
              <a:gd name="adj2" fmla="val 91068"/>
              <a:gd name="adj3" fmla="val 16667"/>
            </a:avLst>
          </a:prstGeom>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a:t>Meet patients’, clients’ and other stake-holders’ needs; Evidence-based practice </a:t>
            </a:r>
          </a:p>
        </p:txBody>
      </p:sp>
      <p:sp>
        <p:nvSpPr>
          <p:cNvPr id="13" name="Pratbubbla: rektangel med rundade hörn 12"/>
          <p:cNvSpPr/>
          <p:nvPr/>
        </p:nvSpPr>
        <p:spPr>
          <a:xfrm>
            <a:off x="4695906" y="1569977"/>
            <a:ext cx="4200280" cy="696146"/>
          </a:xfrm>
          <a:prstGeom prst="wedgeRoundRectCallout">
            <a:avLst>
              <a:gd name="adj1" fmla="val 3616"/>
              <a:gd name="adj2" fmla="val 89164"/>
              <a:gd name="adj3" fmla="val 16667"/>
            </a:avLst>
          </a:prstGeom>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a:t>Monitor performance, feed back to relevant actors, prompt corrective action</a:t>
            </a:r>
          </a:p>
        </p:txBody>
      </p:sp>
      <p:sp>
        <p:nvSpPr>
          <p:cNvPr id="14" name="Pratbubbla: rektangel med rundade hörn 13"/>
          <p:cNvSpPr/>
          <p:nvPr/>
        </p:nvSpPr>
        <p:spPr>
          <a:xfrm>
            <a:off x="6470708" y="4797287"/>
            <a:ext cx="2490774" cy="1205948"/>
          </a:xfrm>
          <a:prstGeom prst="wedgeRoundRectCallout">
            <a:avLst>
              <a:gd name="adj1" fmla="val -73203"/>
              <a:gd name="adj2" fmla="val -21631"/>
              <a:gd name="adj3" fmla="val 16667"/>
            </a:avLst>
          </a:prstGeom>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a:t>Reduce quality deficiencies; make services more reliable (and less costly)</a:t>
            </a:r>
          </a:p>
        </p:txBody>
      </p:sp>
      <p:sp>
        <p:nvSpPr>
          <p:cNvPr id="15" name="Pil: vänsterböjd 14"/>
          <p:cNvSpPr/>
          <p:nvPr/>
        </p:nvSpPr>
        <p:spPr>
          <a:xfrm>
            <a:off x="4635306" y="3578086"/>
            <a:ext cx="368666" cy="768626"/>
          </a:xfrm>
          <a:prstGeom prst="curvedLeft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Pil: vänsterböjd 16"/>
          <p:cNvSpPr/>
          <p:nvPr/>
        </p:nvSpPr>
        <p:spPr>
          <a:xfrm rot="10800000">
            <a:off x="4178105" y="3531706"/>
            <a:ext cx="368666" cy="768626"/>
          </a:xfrm>
          <a:prstGeom prst="curvedLeft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ratbubbla: rektangel med rundade hörn 2">
            <a:extLst>
              <a:ext uri="{FF2B5EF4-FFF2-40B4-BE49-F238E27FC236}">
                <a16:creationId xmlns:a16="http://schemas.microsoft.com/office/drawing/2014/main" id="{A35BF18B-9950-43E7-8741-82039567257E}"/>
              </a:ext>
            </a:extLst>
          </p:cNvPr>
          <p:cNvSpPr/>
          <p:nvPr/>
        </p:nvSpPr>
        <p:spPr>
          <a:xfrm>
            <a:off x="5904854" y="162087"/>
            <a:ext cx="3056628" cy="1030262"/>
          </a:xfrm>
          <a:prstGeom prst="wedgeRoundRectCallout">
            <a:avLst>
              <a:gd name="adj1" fmla="val -42636"/>
              <a:gd name="adj2" fmla="val 67013"/>
              <a:gd name="adj3" fmla="val 16667"/>
            </a:avLst>
          </a:prstGeom>
          <a:ln w="57150">
            <a:solidFill>
              <a:srgbClr val="00386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a:t>Where might/should supervision come in?</a:t>
            </a:r>
          </a:p>
        </p:txBody>
      </p:sp>
      <p:sp>
        <p:nvSpPr>
          <p:cNvPr id="16" name="Pratbubbla: rektangel med rundade hörn 15">
            <a:extLst>
              <a:ext uri="{FF2B5EF4-FFF2-40B4-BE49-F238E27FC236}">
                <a16:creationId xmlns:a16="http://schemas.microsoft.com/office/drawing/2014/main" id="{6E23C26B-AE5D-4643-BFAB-4D6EFCF713E5}"/>
              </a:ext>
            </a:extLst>
          </p:cNvPr>
          <p:cNvSpPr/>
          <p:nvPr/>
        </p:nvSpPr>
        <p:spPr>
          <a:xfrm>
            <a:off x="7026849" y="4095768"/>
            <a:ext cx="2047094" cy="622147"/>
          </a:xfrm>
          <a:prstGeom prst="wedgeRoundRectCallout">
            <a:avLst>
              <a:gd name="adj1" fmla="val -43393"/>
              <a:gd name="adj2" fmla="val -70100"/>
              <a:gd name="adj3" fmla="val 16667"/>
            </a:avLst>
          </a:prstGeom>
          <a:ln w="57150">
            <a:solidFill>
              <a:srgbClr val="00386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Compliance with quality standards</a:t>
            </a:r>
          </a:p>
        </p:txBody>
      </p:sp>
      <p:sp>
        <p:nvSpPr>
          <p:cNvPr id="20" name="Pratbubbla: rektangel med rundade hörn 19">
            <a:extLst>
              <a:ext uri="{FF2B5EF4-FFF2-40B4-BE49-F238E27FC236}">
                <a16:creationId xmlns:a16="http://schemas.microsoft.com/office/drawing/2014/main" id="{E7C316ED-1B1E-4A03-906D-9FD7A7B53667}"/>
              </a:ext>
            </a:extLst>
          </p:cNvPr>
          <p:cNvSpPr/>
          <p:nvPr/>
        </p:nvSpPr>
        <p:spPr>
          <a:xfrm>
            <a:off x="837346" y="4547785"/>
            <a:ext cx="2567885" cy="1045619"/>
          </a:xfrm>
          <a:prstGeom prst="wedgeRoundRectCallout">
            <a:avLst>
              <a:gd name="adj1" fmla="val 44120"/>
              <a:gd name="adj2" fmla="val 69377"/>
              <a:gd name="adj3" fmla="val 16667"/>
            </a:avLst>
          </a:prstGeom>
          <a:ln w="57150">
            <a:solidFill>
              <a:srgbClr val="00386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a:t>Demonstably functional quality management system</a:t>
            </a:r>
          </a:p>
        </p:txBody>
      </p:sp>
      <p:sp>
        <p:nvSpPr>
          <p:cNvPr id="21" name="Pratbubbla: rektangel med rundade hörn 20">
            <a:extLst>
              <a:ext uri="{FF2B5EF4-FFF2-40B4-BE49-F238E27FC236}">
                <a16:creationId xmlns:a16="http://schemas.microsoft.com/office/drawing/2014/main" id="{524435A3-2B6E-4711-B58C-A8FA1E7A4E72}"/>
              </a:ext>
            </a:extLst>
          </p:cNvPr>
          <p:cNvSpPr/>
          <p:nvPr/>
        </p:nvSpPr>
        <p:spPr>
          <a:xfrm>
            <a:off x="170969" y="3686983"/>
            <a:ext cx="2047094" cy="768627"/>
          </a:xfrm>
          <a:prstGeom prst="wedgeRoundRectCallout">
            <a:avLst>
              <a:gd name="adj1" fmla="val -1753"/>
              <a:gd name="adj2" fmla="val -84215"/>
              <a:gd name="adj3" fmla="val 16667"/>
            </a:avLst>
          </a:prstGeom>
          <a:ln w="57150">
            <a:solidFill>
              <a:srgbClr val="00386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a:t>Compatible with quality standards</a:t>
            </a:r>
          </a:p>
        </p:txBody>
      </p:sp>
    </p:spTree>
    <p:extLst>
      <p:ext uri="{BB962C8B-B14F-4D97-AF65-F5344CB8AC3E}">
        <p14:creationId xmlns:p14="http://schemas.microsoft.com/office/powerpoint/2010/main" val="140953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pic>
        <p:nvPicPr>
          <p:cNvPr id="25603" name="Picture 2"/>
          <p:cNvPicPr>
            <a:picLocks noChangeAspect="1" noChangeArrowheads="1"/>
          </p:cNvPicPr>
          <p:nvPr/>
        </p:nvPicPr>
        <p:blipFill>
          <a:blip r:embed="rId3" cstate="print"/>
          <a:srcRect/>
          <a:stretch>
            <a:fillRect/>
          </a:stretch>
        </p:blipFill>
        <p:spPr bwMode="auto">
          <a:xfrm>
            <a:off x="1582738" y="2428875"/>
            <a:ext cx="5978525" cy="4321175"/>
          </a:xfrm>
          <a:prstGeom prst="rect">
            <a:avLst/>
          </a:prstGeom>
          <a:noFill/>
          <a:ln w="9525">
            <a:noFill/>
            <a:miter lim="800000"/>
            <a:headEnd/>
            <a:tailEnd/>
          </a:ln>
        </p:spPr>
      </p:pic>
      <p:sp>
        <p:nvSpPr>
          <p:cNvPr id="3" name="TextBox 2"/>
          <p:cNvSpPr txBox="1"/>
          <p:nvPr/>
        </p:nvSpPr>
        <p:spPr>
          <a:xfrm>
            <a:off x="428625" y="182563"/>
            <a:ext cx="8286750" cy="2246312"/>
          </a:xfrm>
          <a:prstGeom prst="rect">
            <a:avLst/>
          </a:prstGeom>
          <a:noFill/>
          <a:ln w="19050">
            <a:solidFill>
              <a:schemeClr val="tx1"/>
            </a:solid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Quality improvement is “the combined and unceasing efforts of everyone — healthcare professionals, patients and their families, researchers, payers, planners and educators — to make the changes that will lead to better patient outcomes (health), better system performance (care) and better professional development”.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Batalden PB, Davidoff F. What is ‘‘quality improvement’’ and how can it transform healthcare? Quality and  Safety in Health Care. 2007; 16:2-3.</a:t>
            </a:r>
          </a:p>
        </p:txBody>
      </p:sp>
      <p:sp>
        <p:nvSpPr>
          <p:cNvPr id="2" name="Oval 1"/>
          <p:cNvSpPr/>
          <p:nvPr/>
        </p:nvSpPr>
        <p:spPr>
          <a:xfrm>
            <a:off x="146041" y="4099426"/>
            <a:ext cx="1924280" cy="1192730"/>
          </a:xfrm>
          <a:prstGeom prst="wedgeEllipseCallout">
            <a:avLst>
              <a:gd name="adj1" fmla="val 44002"/>
              <a:gd name="adj2" fmla="val -55125"/>
            </a:avLst>
          </a:prstGeom>
          <a:ln w="57150">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dirty="0">
                <a:ln>
                  <a:noFill/>
                </a:ln>
                <a:solidFill>
                  <a:prstClr val="black"/>
                </a:solidFill>
                <a:effectLst/>
                <a:uLnTx/>
                <a:uFillTx/>
              </a:rPr>
              <a:t>Better health and welfare</a:t>
            </a:r>
          </a:p>
        </p:txBody>
      </p:sp>
      <p:sp>
        <p:nvSpPr>
          <p:cNvPr id="6" name="Oval 5"/>
          <p:cNvSpPr/>
          <p:nvPr/>
        </p:nvSpPr>
        <p:spPr>
          <a:xfrm>
            <a:off x="1839356" y="5026428"/>
            <a:ext cx="1657333" cy="1080120"/>
          </a:xfrm>
          <a:prstGeom prst="wedgeEllipseCallout">
            <a:avLst>
              <a:gd name="adj1" fmla="val 64475"/>
              <a:gd name="adj2" fmla="val -10218"/>
            </a:avLst>
          </a:prstGeom>
          <a:ln w="57150">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a:ln>
                  <a:noFill/>
                </a:ln>
                <a:solidFill>
                  <a:prstClr val="black"/>
                </a:solidFill>
                <a:effectLst/>
                <a:uLnTx/>
                <a:uFillTx/>
              </a:rPr>
              <a:t>Better care</a:t>
            </a:r>
            <a:endParaRPr kumimoji="0" lang="sv-SE" sz="2000" b="0" i="0" u="none" strike="noStrike" kern="0" cap="none" spc="0" normalizeH="0" baseline="0" noProof="0" dirty="0">
              <a:ln>
                <a:noFill/>
              </a:ln>
              <a:solidFill>
                <a:prstClr val="black"/>
              </a:solidFill>
              <a:effectLst/>
              <a:uLnTx/>
              <a:uFillTx/>
            </a:endParaRPr>
          </a:p>
        </p:txBody>
      </p:sp>
      <p:sp>
        <p:nvSpPr>
          <p:cNvPr id="7" name="Oval 6"/>
          <p:cNvSpPr/>
          <p:nvPr/>
        </p:nvSpPr>
        <p:spPr>
          <a:xfrm>
            <a:off x="5763884" y="4376600"/>
            <a:ext cx="3240360" cy="1512168"/>
          </a:xfrm>
          <a:prstGeom prst="wedgeEllipseCallout">
            <a:avLst>
              <a:gd name="adj1" fmla="val -17173"/>
              <a:gd name="adj2" fmla="val -78284"/>
            </a:avLst>
          </a:prstGeom>
          <a:ln w="57150">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a:ln>
                  <a:noFill/>
                </a:ln>
                <a:solidFill>
                  <a:prstClr val="black"/>
                </a:solidFill>
                <a:effectLst/>
                <a:uLnTx/>
                <a:uFillTx/>
              </a:rPr>
              <a:t>Better professional development, learning, joy in work</a:t>
            </a:r>
            <a:endParaRPr kumimoji="0" lang="sv-SE" sz="2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05243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xfrm>
            <a:off x="428400" y="677215"/>
            <a:ext cx="6609600" cy="756000"/>
          </a:xfrm>
        </p:spPr>
        <p:txBody>
          <a:bodyPr/>
          <a:lstStyle/>
          <a:p>
            <a:r>
              <a:rPr lang="en-US" sz="4400" b="0" dirty="0">
                <a:solidFill>
                  <a:schemeClr val="accent5">
                    <a:lumMod val="50000"/>
                  </a:schemeClr>
                </a:solidFill>
                <a:latin typeface="Gill Sans MT" pitchFamily="34" charset="0"/>
              </a:rPr>
              <a:t>A Model for Improvement</a:t>
            </a:r>
          </a:p>
        </p:txBody>
      </p:sp>
      <p:sp>
        <p:nvSpPr>
          <p:cNvPr id="78852" name="Rectangle 3"/>
          <p:cNvSpPr>
            <a:spLocks noGrp="1" noChangeArrowheads="1"/>
          </p:cNvSpPr>
          <p:nvPr>
            <p:ph type="body" sz="quarter" idx="11"/>
          </p:nvPr>
        </p:nvSpPr>
        <p:spPr>
          <a:xfrm>
            <a:off x="428400" y="1496302"/>
            <a:ext cx="7814452" cy="2475439"/>
          </a:xfrm>
        </p:spPr>
        <p:txBody>
          <a:bodyPr/>
          <a:lstStyle/>
          <a:p>
            <a:pPr marL="609600" indent="-609600" eaLnBrk="1" hangingPunct="1">
              <a:buFontTx/>
              <a:buAutoNum type="arabicPeriod"/>
            </a:pPr>
            <a:r>
              <a:rPr lang="en-US" sz="2800" dirty="0">
                <a:solidFill>
                  <a:schemeClr val="tx1"/>
                </a:solidFill>
              </a:rPr>
              <a:t>What are we trying to accomplish? (Aim)</a:t>
            </a:r>
          </a:p>
          <a:p>
            <a:pPr marL="609600" indent="-609600" eaLnBrk="1" hangingPunct="1">
              <a:buFontTx/>
              <a:buAutoNum type="arabicPeriod"/>
            </a:pPr>
            <a:r>
              <a:rPr lang="en-US" sz="2800" dirty="0">
                <a:solidFill>
                  <a:schemeClr val="tx1"/>
                </a:solidFill>
              </a:rPr>
              <a:t>How will we know if a change is an improvement? (Measurement)</a:t>
            </a:r>
          </a:p>
          <a:p>
            <a:pPr marL="609600" indent="-609600" eaLnBrk="1" hangingPunct="1">
              <a:buFontTx/>
              <a:buAutoNum type="arabicPeriod"/>
            </a:pPr>
            <a:r>
              <a:rPr lang="en-US" sz="2800" dirty="0">
                <a:solidFill>
                  <a:schemeClr val="tx1"/>
                </a:solidFill>
              </a:rPr>
              <a:t>What changes can we make that will result in improvement? (Change)</a:t>
            </a:r>
          </a:p>
        </p:txBody>
      </p:sp>
      <p:sp>
        <p:nvSpPr>
          <p:cNvPr id="78860" name="Text Box 11"/>
          <p:cNvSpPr txBox="1">
            <a:spLocks noChangeArrowheads="1"/>
          </p:cNvSpPr>
          <p:nvPr/>
        </p:nvSpPr>
        <p:spPr bwMode="auto">
          <a:xfrm>
            <a:off x="971600" y="5877272"/>
            <a:ext cx="2519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000" dirty="0">
                <a:solidFill>
                  <a:srgbClr val="000000"/>
                </a:solidFill>
                <a:latin typeface="Calibri" pitchFamily="34" charset="0"/>
              </a:rPr>
              <a:t>Plan-Do-Study-Act</a:t>
            </a:r>
            <a:endParaRPr lang="en-US" dirty="0">
              <a:solidFill>
                <a:srgbClr val="000000"/>
              </a:solidFill>
              <a:latin typeface="Calibri" pitchFamily="34" charset="0"/>
            </a:endParaRPr>
          </a:p>
        </p:txBody>
      </p:sp>
      <p:sp>
        <p:nvSpPr>
          <p:cNvPr id="78861" name="Text Box 12"/>
          <p:cNvSpPr txBox="1">
            <a:spLocks noChangeArrowheads="1"/>
          </p:cNvSpPr>
          <p:nvPr/>
        </p:nvSpPr>
        <p:spPr bwMode="auto">
          <a:xfrm>
            <a:off x="3779912" y="4581128"/>
            <a:ext cx="30963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600" dirty="0">
                <a:solidFill>
                  <a:schemeClr val="tx1">
                    <a:lumMod val="75000"/>
                    <a:lumOff val="25000"/>
                  </a:schemeClr>
                </a:solidFill>
                <a:latin typeface="Calibri" pitchFamily="34" charset="0"/>
              </a:rPr>
              <a:t>Langley GJ, et al. The Improvement Guide: a Practical Approach to Enhancing Organizational Performance. 2nd ed. San Francisco: Jossey-Bass; 2009.</a:t>
            </a:r>
          </a:p>
        </p:txBody>
      </p:sp>
      <p:grpSp>
        <p:nvGrpSpPr>
          <p:cNvPr id="2" name="Grupp 1"/>
          <p:cNvGrpSpPr/>
          <p:nvPr/>
        </p:nvGrpSpPr>
        <p:grpSpPr>
          <a:xfrm>
            <a:off x="1115616" y="4077072"/>
            <a:ext cx="1691960" cy="1670197"/>
            <a:chOff x="3704530" y="4783138"/>
            <a:chExt cx="1691960" cy="1670197"/>
          </a:xfrm>
        </p:grpSpPr>
        <p:sp>
          <p:nvSpPr>
            <p:cNvPr id="138244" name="AutoShape 4"/>
            <p:cNvSpPr>
              <a:spLocks noChangeArrowheads="1"/>
            </p:cNvSpPr>
            <p:nvPr/>
          </p:nvSpPr>
          <p:spPr bwMode="auto">
            <a:xfrm>
              <a:off x="3867150" y="4914900"/>
              <a:ext cx="1366838" cy="1409700"/>
            </a:xfrm>
            <a:prstGeom prst="flowChartOr">
              <a:avLst/>
            </a:prstGeom>
            <a:solidFill>
              <a:schemeClr val="accent3">
                <a:lumMod val="75000"/>
                <a:lumOff val="25000"/>
              </a:schemeClr>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dirty="0">
                <a:solidFill>
                  <a:prstClr val="black"/>
                </a:solidFill>
              </a:endParaRPr>
            </a:p>
          </p:txBody>
        </p:sp>
        <p:sp>
          <p:nvSpPr>
            <p:cNvPr id="78854" name="Text Box 5"/>
            <p:cNvSpPr txBox="1">
              <a:spLocks noChangeArrowheads="1"/>
            </p:cNvSpPr>
            <p:nvPr/>
          </p:nvSpPr>
          <p:spPr bwMode="auto">
            <a:xfrm>
              <a:off x="4643438" y="5132388"/>
              <a:ext cx="360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000" b="1" dirty="0">
                  <a:solidFill>
                    <a:schemeClr val="bg1"/>
                  </a:solidFill>
                  <a:latin typeface="Calibri" pitchFamily="34" charset="0"/>
                </a:rPr>
                <a:t>P</a:t>
              </a:r>
            </a:p>
          </p:txBody>
        </p:sp>
        <p:sp>
          <p:nvSpPr>
            <p:cNvPr id="78855" name="Text Box 6"/>
            <p:cNvSpPr txBox="1">
              <a:spLocks noChangeArrowheads="1"/>
            </p:cNvSpPr>
            <p:nvPr/>
          </p:nvSpPr>
          <p:spPr bwMode="auto">
            <a:xfrm>
              <a:off x="4103688" y="5734050"/>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000" b="1" dirty="0">
                  <a:solidFill>
                    <a:schemeClr val="bg1"/>
                  </a:solidFill>
                  <a:latin typeface="Calibri" pitchFamily="34" charset="0"/>
                </a:rPr>
                <a:t>S</a:t>
              </a:r>
            </a:p>
          </p:txBody>
        </p:sp>
        <p:sp>
          <p:nvSpPr>
            <p:cNvPr id="78856" name="Text Box 7"/>
            <p:cNvSpPr txBox="1">
              <a:spLocks noChangeArrowheads="1"/>
            </p:cNvSpPr>
            <p:nvPr/>
          </p:nvSpPr>
          <p:spPr bwMode="auto">
            <a:xfrm>
              <a:off x="4643438" y="5734050"/>
              <a:ext cx="4333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000" b="1" dirty="0">
                  <a:solidFill>
                    <a:schemeClr val="bg1"/>
                  </a:solidFill>
                  <a:latin typeface="Calibri" pitchFamily="34" charset="0"/>
                </a:rPr>
                <a:t>D</a:t>
              </a:r>
            </a:p>
          </p:txBody>
        </p:sp>
        <p:sp>
          <p:nvSpPr>
            <p:cNvPr id="78857" name="Text Box 8"/>
            <p:cNvSpPr txBox="1">
              <a:spLocks noChangeArrowheads="1"/>
            </p:cNvSpPr>
            <p:nvPr/>
          </p:nvSpPr>
          <p:spPr bwMode="auto">
            <a:xfrm>
              <a:off x="4102100" y="5127625"/>
              <a:ext cx="433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000" b="1" dirty="0">
                  <a:solidFill>
                    <a:schemeClr val="bg1"/>
                  </a:solidFill>
                  <a:latin typeface="Calibri" pitchFamily="34" charset="0"/>
                </a:rPr>
                <a:t>A</a:t>
              </a:r>
              <a:endParaRPr lang="en-US" b="1" dirty="0">
                <a:solidFill>
                  <a:schemeClr val="bg1"/>
                </a:solidFill>
                <a:latin typeface="Calibri" pitchFamily="34" charset="0"/>
              </a:endParaRPr>
            </a:p>
          </p:txBody>
        </p:sp>
        <p:sp>
          <p:nvSpPr>
            <p:cNvPr id="78858" name="Arc 9"/>
            <p:cNvSpPr>
              <a:spLocks/>
            </p:cNvSpPr>
            <p:nvPr/>
          </p:nvSpPr>
          <p:spPr bwMode="auto">
            <a:xfrm>
              <a:off x="4817052" y="4783138"/>
              <a:ext cx="579438" cy="649287"/>
            </a:xfrm>
            <a:custGeom>
              <a:avLst/>
              <a:gdLst>
                <a:gd name="T0" fmla="*/ 0 w 21600"/>
                <a:gd name="T1" fmla="*/ 0 h 21600"/>
                <a:gd name="T2" fmla="*/ 11724467 w 21600"/>
                <a:gd name="T3" fmla="*/ 19517297 h 21600"/>
                <a:gd name="T4" fmla="*/ 0 w 21600"/>
                <a:gd name="T5" fmla="*/ 195172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prstClr val="black"/>
                </a:solidFill>
                <a:latin typeface="Arial" pitchFamily="34" charset="0"/>
              </a:endParaRPr>
            </a:p>
          </p:txBody>
        </p:sp>
        <p:sp>
          <p:nvSpPr>
            <p:cNvPr id="13" name="Arc 9"/>
            <p:cNvSpPr>
              <a:spLocks/>
            </p:cNvSpPr>
            <p:nvPr/>
          </p:nvSpPr>
          <p:spPr bwMode="auto">
            <a:xfrm rot="10800000">
              <a:off x="3704530" y="5804048"/>
              <a:ext cx="579438" cy="649287"/>
            </a:xfrm>
            <a:custGeom>
              <a:avLst/>
              <a:gdLst>
                <a:gd name="T0" fmla="*/ 0 w 21600"/>
                <a:gd name="T1" fmla="*/ 0 h 21600"/>
                <a:gd name="T2" fmla="*/ 11724467 w 21600"/>
                <a:gd name="T3" fmla="*/ 19517297 h 21600"/>
                <a:gd name="T4" fmla="*/ 0 w 21600"/>
                <a:gd name="T5" fmla="*/ 195172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prstClr val="black"/>
                </a:solidFill>
                <a:latin typeface="Arial" pitchFamily="34" charset="0"/>
              </a:endParaRPr>
            </a:p>
          </p:txBody>
        </p:sp>
      </p:grpSp>
      <p:pic>
        <p:nvPicPr>
          <p:cNvPr id="14" name="Content Placeholder 7" descr="The Improvement Guide.jpg"/>
          <p:cNvPicPr>
            <a:picLocks noChangeAspect="1"/>
          </p:cNvPicPr>
          <p:nvPr/>
        </p:nvPicPr>
        <p:blipFill>
          <a:blip r:embed="rId3" cstate="print"/>
          <a:stretch>
            <a:fillRect/>
          </a:stretch>
        </p:blipFill>
        <p:spPr>
          <a:xfrm rot="751115">
            <a:off x="6951111" y="4013765"/>
            <a:ext cx="1650479" cy="2200639"/>
          </a:xfrm>
          <a:prstGeom prst="rect">
            <a:avLst/>
          </a:prstGeom>
          <a:ln>
            <a:noFill/>
          </a:ln>
          <a:effectLst/>
        </p:spPr>
      </p:pic>
    </p:spTree>
    <p:extLst>
      <p:ext uri="{BB962C8B-B14F-4D97-AF65-F5344CB8AC3E}">
        <p14:creationId xmlns:p14="http://schemas.microsoft.com/office/powerpoint/2010/main" val="65024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JU Colors">
      <a:dk1>
        <a:sysClr val="windowText" lastClr="000000"/>
      </a:dk1>
      <a:lt1>
        <a:sysClr val="window" lastClr="FFFFFF"/>
      </a:lt1>
      <a:dk2>
        <a:srgbClr val="787878"/>
      </a:dk2>
      <a:lt2>
        <a:srgbClr val="E7E6E6"/>
      </a:lt2>
      <a:accent1>
        <a:srgbClr val="FFB500"/>
      </a:accent1>
      <a:accent2>
        <a:srgbClr val="961B81"/>
      </a:accent2>
      <a:accent3>
        <a:srgbClr val="003865"/>
      </a:accent3>
      <a:accent4>
        <a:srgbClr val="EBEBDF"/>
      </a:accent4>
      <a:accent5>
        <a:srgbClr val="009CDE"/>
      </a:accent5>
      <a:accent6>
        <a:srgbClr val="007A3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_JA_Blue" id="{E267DCB2-4C3C-408B-A5F5-C868504872A4}" vid="{B17B02C8-D3A9-4FF7-A281-D6441BA779FB}"/>
    </a:ext>
  </a:extLst>
</a:theme>
</file>

<file path=ppt/theme/theme2.xml><?xml version="1.0" encoding="utf-8"?>
<a:theme xmlns:a="http://schemas.openxmlformats.org/drawingml/2006/main" name="Blue">
  <a:themeElements>
    <a:clrScheme name="JU Colors">
      <a:dk1>
        <a:sysClr val="windowText" lastClr="000000"/>
      </a:dk1>
      <a:lt1>
        <a:sysClr val="window" lastClr="FFFFFF"/>
      </a:lt1>
      <a:dk2>
        <a:srgbClr val="787878"/>
      </a:dk2>
      <a:lt2>
        <a:srgbClr val="E7E6E6"/>
      </a:lt2>
      <a:accent1>
        <a:srgbClr val="FFB500"/>
      </a:accent1>
      <a:accent2>
        <a:srgbClr val="961B81"/>
      </a:accent2>
      <a:accent3>
        <a:srgbClr val="003865"/>
      </a:accent3>
      <a:accent4>
        <a:srgbClr val="EBEBDF"/>
      </a:accent4>
      <a:accent5>
        <a:srgbClr val="009CDE"/>
      </a:accent5>
      <a:accent6>
        <a:srgbClr val="007A33"/>
      </a:accent6>
      <a:hlink>
        <a:srgbClr val="0563C1"/>
      </a:hlink>
      <a:folHlink>
        <a:srgbClr val="954F72"/>
      </a:folHlink>
    </a:clrScheme>
    <a:fontScheme name="JU">
      <a:majorFont>
        <a:latin typeface="BentonSans Bold"/>
        <a:ea typeface=""/>
        <a:cs typeface=""/>
      </a:majorFont>
      <a:minorFont>
        <a:latin typeface="ScalaO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_JA_Blue" id="{E267DCB2-4C3C-408B-A5F5-C868504872A4}" vid="{29943D60-7B47-466A-B08C-20C0C18DA57D}"/>
    </a:ext>
  </a:extLst>
</a:theme>
</file>

<file path=ppt/theme/theme3.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U Colors">
    <a:dk1>
      <a:sysClr val="windowText" lastClr="000000"/>
    </a:dk1>
    <a:lt1>
      <a:sysClr val="window" lastClr="FFFFFF"/>
    </a:lt1>
    <a:dk2>
      <a:srgbClr val="787878"/>
    </a:dk2>
    <a:lt2>
      <a:srgbClr val="E7E6E6"/>
    </a:lt2>
    <a:accent1>
      <a:srgbClr val="FFB500"/>
    </a:accent1>
    <a:accent2>
      <a:srgbClr val="961B81"/>
    </a:accent2>
    <a:accent3>
      <a:srgbClr val="003865"/>
    </a:accent3>
    <a:accent4>
      <a:srgbClr val="EBEBDF"/>
    </a:accent4>
    <a:accent5>
      <a:srgbClr val="009CDE"/>
    </a:accent5>
    <a:accent6>
      <a:srgbClr val="007A3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JU_JA_Blue</Template>
  <TotalTime>8108</TotalTime>
  <Words>1810</Words>
  <Application>Microsoft Office PowerPoint</Application>
  <PresentationFormat>Bildspel på skärmen (4:3)</PresentationFormat>
  <Paragraphs>194</Paragraphs>
  <Slides>32</Slides>
  <Notes>9</Notes>
  <HiddenSlides>0</HiddenSlides>
  <MMClips>0</MMClips>
  <ScaleCrop>false</ScaleCrop>
  <HeadingPairs>
    <vt:vector size="8" baseType="variant">
      <vt:variant>
        <vt:lpstr>Använt teckensnitt</vt:lpstr>
      </vt:variant>
      <vt:variant>
        <vt:i4>9</vt:i4>
      </vt:variant>
      <vt:variant>
        <vt:lpstr>Tema</vt:lpstr>
      </vt:variant>
      <vt:variant>
        <vt:i4>4</vt:i4>
      </vt:variant>
      <vt:variant>
        <vt:lpstr>Serverprogram för OLE-inbäddning</vt:lpstr>
      </vt:variant>
      <vt:variant>
        <vt:i4>1</vt:i4>
      </vt:variant>
      <vt:variant>
        <vt:lpstr>Bildrubriker</vt:lpstr>
      </vt:variant>
      <vt:variant>
        <vt:i4>32</vt:i4>
      </vt:variant>
    </vt:vector>
  </HeadingPairs>
  <TitlesOfParts>
    <vt:vector size="46" baseType="lpstr">
      <vt:lpstr>Arial</vt:lpstr>
      <vt:lpstr>BentonSans Bold</vt:lpstr>
      <vt:lpstr>BentonSans Medium</vt:lpstr>
      <vt:lpstr>BentonSans Regular</vt:lpstr>
      <vt:lpstr>Calibri</vt:lpstr>
      <vt:lpstr>Calibri Light</vt:lpstr>
      <vt:lpstr>Gill Sans MT</vt:lpstr>
      <vt:lpstr>ScalaOT</vt:lpstr>
      <vt:lpstr>Times</vt:lpstr>
      <vt:lpstr>White</vt:lpstr>
      <vt:lpstr>Blue</vt:lpstr>
      <vt:lpstr>Anpassad formgivning</vt:lpstr>
      <vt:lpstr>Office-tema</vt:lpstr>
      <vt:lpstr>Dokument</vt:lpstr>
      <vt:lpstr>A Vision on Quality</vt:lpstr>
      <vt:lpstr>WHO on Health Systems</vt:lpstr>
      <vt:lpstr>Swedish Healthcare</vt:lpstr>
      <vt:lpstr>There is Room for Improvement</vt:lpstr>
      <vt:lpstr>PowerPoint-presentation</vt:lpstr>
      <vt:lpstr>Juran’s Quality Trilogy</vt:lpstr>
      <vt:lpstr>Juran’s Quality Trilogy</vt:lpstr>
      <vt:lpstr>PowerPoint-presentation</vt:lpstr>
      <vt:lpstr>A Model for Improvement</vt:lpstr>
      <vt:lpstr>The Art and the Science</vt:lpstr>
      <vt:lpstr>Regulation and Other Drivers of Quality</vt:lpstr>
      <vt:lpstr>Striking the Right Balance</vt:lpstr>
      <vt:lpstr>Trust and Supervision</vt:lpstr>
      <vt:lpstr>PowerPoint-presentation</vt:lpstr>
      <vt:lpstr>PowerPoint-presentation</vt:lpstr>
      <vt:lpstr>PowerPoint-presentation</vt:lpstr>
      <vt:lpstr>PowerPoint-presentation</vt:lpstr>
      <vt:lpstr>PowerPoint-presentation</vt:lpstr>
      <vt:lpstr>Safety and QI – Integrated or Separate?</vt:lpstr>
      <vt:lpstr>PowerPoint-presentation</vt:lpstr>
      <vt:lpstr>PowerPoint-presentation</vt:lpstr>
      <vt:lpstr>PowerPoint-presentation</vt:lpstr>
      <vt:lpstr>Measurement and Improvement</vt:lpstr>
      <vt:lpstr>Three Dimensions of Quality</vt:lpstr>
      <vt:lpstr>Example: Diabetes Care</vt:lpstr>
      <vt:lpstr>PowerPoint-presentation</vt:lpstr>
      <vt:lpstr>Measurement and Improvement</vt:lpstr>
      <vt:lpstr>Counterproductive mixing</vt:lpstr>
      <vt:lpstr>Dimensions of goodness</vt:lpstr>
      <vt:lpstr>Suggested Literature</vt:lpstr>
      <vt:lpstr>Suggested Literature</vt:lpstr>
      <vt:lpstr>PowerPoint-presentation</vt:lpstr>
    </vt:vector>
  </TitlesOfParts>
  <Company>Jönköping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Friedner</dc:creator>
  <cp:lastModifiedBy>Johan Thor</cp:lastModifiedBy>
  <cp:revision>83</cp:revision>
  <cp:lastPrinted>2019-09-22T21:41:39Z</cp:lastPrinted>
  <dcterms:created xsi:type="dcterms:W3CDTF">2016-08-26T09:33:54Z</dcterms:created>
  <dcterms:modified xsi:type="dcterms:W3CDTF">2019-09-24T14:26:17Z</dcterms:modified>
</cp:coreProperties>
</file>