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5"/>
    <p:sldMasterId id="2147483651" r:id="rId6"/>
  </p:sldMasterIdLst>
  <p:notesMasterIdLst>
    <p:notesMasterId r:id="rId17"/>
  </p:notesMasterIdLst>
  <p:sldIdLst>
    <p:sldId id="264" r:id="rId7"/>
    <p:sldId id="316" r:id="rId8"/>
    <p:sldId id="272" r:id="rId9"/>
    <p:sldId id="314" r:id="rId10"/>
    <p:sldId id="276" r:id="rId11"/>
    <p:sldId id="320" r:id="rId12"/>
    <p:sldId id="315" r:id="rId13"/>
    <p:sldId id="317" r:id="rId14"/>
    <p:sldId id="318" r:id="rId15"/>
    <p:sldId id="319" r:id="rId16"/>
  </p:sldIdLst>
  <p:sldSz cx="9144000" cy="6858000" type="screen4x3"/>
  <p:notesSz cx="6724650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861"/>
    <a:srgbClr val="5C3160"/>
    <a:srgbClr val="ECD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87567" autoAdjust="0"/>
  </p:normalViewPr>
  <p:slideViewPr>
    <p:cSldViewPr>
      <p:cViewPr varScale="1">
        <p:scale>
          <a:sx n="92" d="100"/>
          <a:sy n="92" d="100"/>
        </p:scale>
        <p:origin x="60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130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91063"/>
            <a:ext cx="538162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130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8950"/>
            <a:ext cx="29130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E46EC56-DD43-4A92-AAF6-B5AB0D4BEB0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66523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-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-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-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-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-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9pPr>
          </a:lstStyle>
          <a:p>
            <a:fld id="{33139C74-0462-4E85-816E-000122175110}" type="slidenum">
              <a:rPr lang="en-GB" altLang="en-US" sz="1200" smtClean="0"/>
              <a:pPr/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en-GB" baseline="0" dirty="0"/>
              <a:t> act: p</a:t>
            </a:r>
            <a:r>
              <a:rPr lang="en-GB" dirty="0"/>
              <a:t>rimary objective 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E4EE30-4F9F-460C-BE6F-A445D4AD61C6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9653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86%</a:t>
            </a:r>
            <a:r>
              <a:rPr lang="en-GB" baseline="0" dirty="0"/>
              <a:t> / 71% in ASC</a:t>
            </a:r>
          </a:p>
          <a:p>
            <a:r>
              <a:rPr lang="en-GB" baseline="0" dirty="0"/>
              <a:t>69% / 47% in PMS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E4EE30-4F9F-460C-BE6F-A445D4AD61C6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34180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 flipV="1">
            <a:off x="449263" y="1528763"/>
            <a:ext cx="6118225" cy="2159000"/>
          </a:xfrm>
          <a:prstGeom prst="roundRect">
            <a:avLst>
              <a:gd name="adj" fmla="val 4407"/>
            </a:avLst>
          </a:prstGeom>
          <a:solidFill>
            <a:srgbClr val="5F28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9pPr>
          </a:lstStyle>
          <a:p>
            <a:pPr>
              <a:defRPr/>
            </a:pPr>
            <a:endParaRPr lang="en-GB" altLang="en-US" dirty="0"/>
          </a:p>
        </p:txBody>
      </p:sp>
      <p:pic>
        <p:nvPicPr>
          <p:cNvPr id="5" name="Picture 8" descr="CQC_logo_CMY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57200"/>
            <a:ext cx="27051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1676400"/>
            <a:ext cx="5715000" cy="990600"/>
          </a:xfrm>
        </p:spPr>
        <p:txBody>
          <a:bodyPr anchor="t"/>
          <a:lstStyle>
            <a:lvl1pPr>
              <a:defRPr sz="35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47700" y="2895600"/>
            <a:ext cx="36576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884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6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771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2778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225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165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94CB4-3C8A-4051-B4FA-685517EF47F3}" type="slidenum">
              <a:rPr lang="en-US" altLang="en-US"/>
              <a:pPr>
                <a:defRPr/>
              </a:pPr>
              <a:t>‹#›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5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B2F54-F496-4B6A-B7B7-8BB2C3470733}" type="slidenum">
              <a:rPr lang="en-US" altLang="en-US"/>
              <a:pPr>
                <a:defRPr/>
              </a:pPr>
              <a:t>‹#›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9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7F32F-E04F-4AD1-8AA0-9105180F1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0E4E69-0C19-4310-938A-C80194B985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1355A-3AA5-4229-8EC3-E4FA02CF346A}" type="slidenum">
              <a:rPr lang="en-US" altLang="en-US" smtClean="0"/>
              <a:pPr>
                <a:defRPr/>
              </a:pPr>
              <a:t>‹#›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D61CC0-1F38-45D4-A3BA-1A40ACC07F21}"/>
              </a:ext>
            </a:extLst>
          </p:cNvPr>
          <p:cNvSpPr/>
          <p:nvPr userDrawn="1"/>
        </p:nvSpPr>
        <p:spPr>
          <a:xfrm>
            <a:off x="1403648" y="3212976"/>
            <a:ext cx="6480720" cy="8640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8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</a:rPr>
              <a:t>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1BD831-7473-4D37-BFE7-ACFD418B4078}"/>
              </a:ext>
            </a:extLst>
          </p:cNvPr>
          <p:cNvSpPr/>
          <p:nvPr userDrawn="1"/>
        </p:nvSpPr>
        <p:spPr>
          <a:xfrm>
            <a:off x="1403648" y="4365104"/>
            <a:ext cx="6480720" cy="8640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8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</a:rPr>
              <a:t>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A6E678-8CAE-4B4F-8604-CDB6139924DC}"/>
              </a:ext>
            </a:extLst>
          </p:cNvPr>
          <p:cNvSpPr/>
          <p:nvPr userDrawn="1"/>
        </p:nvSpPr>
        <p:spPr>
          <a:xfrm>
            <a:off x="1403648" y="2072903"/>
            <a:ext cx="6480720" cy="8640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8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</a:rPr>
              <a:t>1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7A7A74B-AB34-4C18-A120-5AE9EF7D6B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51720" y="2060848"/>
            <a:ext cx="5834063" cy="863600"/>
          </a:xfrm>
        </p:spPr>
        <p:txBody>
          <a:bodyPr anchor="ctr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4132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15126F43-EBD1-4505-B062-17C44948FE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1823" y="3213472"/>
            <a:ext cx="5834063" cy="863600"/>
          </a:xfrm>
        </p:spPr>
        <p:txBody>
          <a:bodyPr anchor="ctr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4132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5947E226-AF55-411F-8BC5-FF100A01A8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1822" y="4365104"/>
            <a:ext cx="5834063" cy="863600"/>
          </a:xfrm>
        </p:spPr>
        <p:txBody>
          <a:bodyPr anchor="ctr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4132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388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0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26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717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02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54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49263" y="449263"/>
            <a:ext cx="8277225" cy="990600"/>
          </a:xfrm>
          <a:prstGeom prst="roundRect">
            <a:avLst>
              <a:gd name="adj" fmla="val 7213"/>
            </a:avLst>
          </a:prstGeom>
          <a:solidFill>
            <a:srgbClr val="5F28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9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485775"/>
            <a:ext cx="5578475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798638"/>
            <a:ext cx="7737475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1488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5F286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0B51355A-3AA5-4229-8EC3-E4FA02CF346A}" type="slidenum">
              <a:rPr lang="en-US" altLang="en-US"/>
              <a:pPr>
                <a:defRPr/>
              </a:pPr>
              <a:t>‹#›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>
            <a:off x="449263" y="6505575"/>
            <a:ext cx="8277225" cy="0"/>
          </a:xfrm>
          <a:prstGeom prst="line">
            <a:avLst/>
          </a:prstGeom>
          <a:noFill/>
          <a:ln w="12700">
            <a:solidFill>
              <a:srgbClr val="5F2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1" name="Picture 4"/>
          <p:cNvSpPr>
            <a:spLocks noChangeAspect="1" noChangeArrowheads="1"/>
          </p:cNvSpPr>
          <p:nvPr/>
        </p:nvSpPr>
        <p:spPr bwMode="auto">
          <a:xfrm>
            <a:off x="6530975" y="620713"/>
            <a:ext cx="1997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6" charset="-128"/>
              </a:defRPr>
            </a:lvl9pPr>
          </a:lstStyle>
          <a:p>
            <a:pPr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3" r:id="rId1"/>
    <p:sldLayoutId id="2147485193" r:id="rId2"/>
    <p:sldLayoutId id="2147485192" r:id="rId3"/>
    <p:sldLayoutId id="2147485214" r:id="rId4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pitchFamily="34" charset="0"/>
          <a:ea typeface="ＭＳ Ｐゴシック" pitchFamily="34" charset="-128"/>
        </a:defRPr>
      </a:lvl9pPr>
    </p:titleStyle>
    <p:bodyStyle>
      <a:lvl1pPr algn="l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lr>
          <a:srgbClr val="5F2861"/>
        </a:buClr>
        <a:buSzPct val="120000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00088" indent="-258763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5F2861"/>
        </a:buClr>
        <a:buSzPct val="120000"/>
        <a:buChar char="•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2pPr>
      <a:lvl3pPr marL="1162050" indent="-282575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Arial" charset="0"/>
        <a:buChar char="-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3pPr>
      <a:lvl4pPr marL="1627188" indent="-2857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Wingdings 2" pitchFamily="18" charset="2"/>
        <a:buChar char="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4pPr>
      <a:lvl5pPr marL="2087563" indent="-28098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Wingdings 2" pitchFamily="18" charset="2"/>
        <a:buChar char="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5pPr>
      <a:lvl6pPr marL="2544763" indent="-28098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Wingdings 2" pitchFamily="18" charset="2"/>
        <a:buChar char="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6pPr>
      <a:lvl7pPr marL="3001963" indent="-28098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Wingdings 2" pitchFamily="18" charset="2"/>
        <a:buChar char="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7pPr>
      <a:lvl8pPr marL="3459163" indent="-28098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Wingdings 2" pitchFamily="18" charset="2"/>
        <a:buChar char="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8pPr>
      <a:lvl9pPr marL="3916363" indent="-28098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Font typeface="Wingdings 2" pitchFamily="18" charset="2"/>
        <a:buChar char=""/>
        <a:tabLst>
          <a:tab pos="261938" algn="l"/>
        </a:tabLs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QC_logo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47700"/>
            <a:ext cx="19812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02" r:id="rId1"/>
    <p:sldLayoutId id="2147485203" r:id="rId2"/>
    <p:sldLayoutId id="2147485204" r:id="rId3"/>
    <p:sldLayoutId id="2147485205" r:id="rId4"/>
    <p:sldLayoutId id="2147485206" r:id="rId5"/>
    <p:sldLayoutId id="2147485207" r:id="rId6"/>
    <p:sldLayoutId id="2147485208" r:id="rId7"/>
    <p:sldLayoutId id="2147485209" r:id="rId8"/>
    <p:sldLayoutId id="2147485210" r:id="rId9"/>
    <p:sldLayoutId id="2147485211" r:id="rId10"/>
    <p:sldLayoutId id="21474852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ctrTitle"/>
          </p:nvPr>
        </p:nvSpPr>
        <p:spPr>
          <a:xfrm>
            <a:off x="647700" y="1773238"/>
            <a:ext cx="5708650" cy="1800225"/>
          </a:xfrm>
        </p:spPr>
        <p:txBody>
          <a:bodyPr/>
          <a:lstStyle/>
          <a:p>
            <a:pPr eaLnBrk="1" hangingPunct="1">
              <a:spcBef>
                <a:spcPts val="400"/>
              </a:spcBef>
              <a:spcAft>
                <a:spcPts val="1200"/>
              </a:spcAft>
            </a:pPr>
            <a:r>
              <a:rPr lang="en-GB" altLang="en-US" sz="2400" b="1" dirty="0"/>
              <a:t>CQC’s approach to encouraging improvement</a:t>
            </a:r>
            <a:br>
              <a:rPr lang="en-GB" altLang="en-US" sz="2400" b="1" dirty="0"/>
            </a:br>
            <a:r>
              <a:rPr lang="en-GB" altLang="en-US" sz="2400" i="1" dirty="0"/>
              <a:t>What do we know and what can we do with it?</a:t>
            </a:r>
            <a:br>
              <a:rPr lang="en-GB" altLang="en-US" sz="2400" i="1" dirty="0"/>
            </a:br>
            <a:br>
              <a:rPr lang="en-GB" altLang="en-US" sz="800" i="1" dirty="0"/>
            </a:br>
            <a:r>
              <a:rPr lang="en-GB" altLang="en-US" sz="2400" dirty="0"/>
              <a:t>Tim Atkins, Head of Strategy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4888" y="6551613"/>
            <a:ext cx="2232025" cy="2619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GB" sz="105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BA2FE-4F1D-4650-A2DC-9547309EB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 for other regulators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B633C-25B7-42C1-9625-835698CB9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Segoe UI" panose="020B0502040204020203" pitchFamily="34" charset="0"/>
                <a:cs typeface="Segoe UI" panose="020B0502040204020203" pitchFamily="34" charset="0"/>
              </a:rPr>
              <a:t>How do you see your roles with respect to the improvement of health and social care services?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Segoe UI" panose="020B0502040204020203" pitchFamily="34" charset="0"/>
                <a:cs typeface="Segoe UI" panose="020B0502040204020203" pitchFamily="34" charset="0"/>
              </a:rPr>
              <a:t>How do you know how effective you are at encouraging improvement?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Segoe UI" panose="020B0502040204020203" pitchFamily="34" charset="0"/>
                <a:cs typeface="Segoe UI" panose="020B0502040204020203" pitchFamily="34" charset="0"/>
              </a:rPr>
              <a:t>Do you understand the different ways in which you can have an impact? Is your framework similar to ours?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Segoe UI" panose="020B0502040204020203" pitchFamily="34" charset="0"/>
                <a:cs typeface="Segoe UI" panose="020B0502040204020203" pitchFamily="34" charset="0"/>
              </a:rPr>
              <a:t>Have you considered setting specific improvement goals for health and social care services?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E9613-EA10-43D6-82A7-1FF419583A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AB2F54-F496-4B6A-B7B7-8BB2C3470733}" type="slidenum">
              <a:rPr lang="en-US" altLang="en-US" smtClean="0"/>
              <a:pPr>
                <a:defRPr/>
              </a:pPr>
              <a:t>10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6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3E15B9-DBED-4BE0-B6A5-CCCD95CB7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 will cover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9B267-288F-4B86-8786-1299D2DAEB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94CB4-3C8A-4051-B4FA-685517EF47F3}" type="slidenum">
              <a:rPr lang="en-US" altLang="en-US" smtClean="0"/>
              <a:pPr>
                <a:defRPr/>
              </a:pPr>
              <a:t>2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B61136D-9205-4E71-8C79-767E408C7C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Why is CQC interested in encouraging improvement?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915FC01-7533-4372-B8CE-9F34B25575C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What do we know about how to do it and how good we are at it?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A73D310-2651-4243-A8F3-2311050A53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What can we do with that information?</a:t>
            </a:r>
          </a:p>
        </p:txBody>
      </p:sp>
    </p:spTree>
    <p:extLst>
      <p:ext uri="{BB962C8B-B14F-4D97-AF65-F5344CB8AC3E}">
        <p14:creationId xmlns:p14="http://schemas.microsoft.com/office/powerpoint/2010/main" val="55368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3059832" y="1628800"/>
            <a:ext cx="3024336" cy="46085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 pitchFamily="-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have a duty and a strategic ambition to encourage improvement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DB511-36E1-4C6A-B8F1-E3E48A7DDABC}" type="slidenum">
              <a:rPr lang="en-US" altLang="en-US" smtClean="0"/>
              <a:pPr>
                <a:defRPr/>
              </a:pPr>
              <a:t>3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5" name="Folded Corner 4"/>
          <p:cNvSpPr/>
          <p:nvPr/>
        </p:nvSpPr>
        <p:spPr bwMode="auto">
          <a:xfrm>
            <a:off x="539552" y="2996952"/>
            <a:ext cx="2304256" cy="2736304"/>
          </a:xfrm>
          <a:prstGeom prst="foldedCorner">
            <a:avLst/>
          </a:prstGeom>
          <a:solidFill>
            <a:srgbClr val="E9E0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1" fontAlgn="auto" hangingPunct="1">
              <a:spcBef>
                <a:spcPts val="0"/>
              </a:spcBef>
              <a:spcAft>
                <a:spcPts val="450"/>
              </a:spcAft>
              <a:defRPr/>
            </a:pPr>
            <a:r>
              <a:rPr lang="en-GB" sz="1800" kern="0" dirty="0">
                <a:latin typeface="Garamond" panose="02020404030301010803" pitchFamily="18" charset="0"/>
              </a:rPr>
              <a:t>…the [Care Quality] Commission is to perform its functions for </a:t>
            </a:r>
            <a:r>
              <a:rPr lang="en-GB" sz="1800" b="1" kern="0" dirty="0">
                <a:latin typeface="Garamond" panose="02020404030301010803" pitchFamily="18" charset="0"/>
              </a:rPr>
              <a:t>the general purpose of encouraging the improvement of health and social care services</a:t>
            </a:r>
            <a:r>
              <a:rPr lang="en-GB" sz="1800" kern="0" dirty="0">
                <a:latin typeface="Garamond" panose="02020404030301010803" pitchFamily="18" charset="0"/>
              </a:rPr>
              <a:t>…</a:t>
            </a:r>
            <a:endParaRPr lang="en-GB" altLang="en-US" sz="1800" kern="0" dirty="0"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2204864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+mj-lt"/>
              </a:rPr>
              <a:t>The Health and Social Care Act 2008</a:t>
            </a:r>
            <a:endParaRPr lang="en-GB" sz="1600" dirty="0"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46" t="22250" r="35399" b="58902"/>
          <a:stretch/>
        </p:blipFill>
        <p:spPr bwMode="auto">
          <a:xfrm>
            <a:off x="6228184" y="2924944"/>
            <a:ext cx="2466975" cy="91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75856" y="2204864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+mj-lt"/>
              </a:rPr>
              <a:t>CQC articulates its purpose</a:t>
            </a:r>
            <a:endParaRPr lang="en-GB" sz="1600" dirty="0">
              <a:latin typeface="+mj-lt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75" t="79716" r="1272" b="1436"/>
          <a:stretch/>
        </p:blipFill>
        <p:spPr bwMode="auto">
          <a:xfrm>
            <a:off x="6300192" y="4077072"/>
            <a:ext cx="2322959" cy="91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>
            <a:stCxn id="7" idx="2"/>
            <a:endCxn id="9" idx="0"/>
          </p:cNvCxnSpPr>
          <p:nvPr/>
        </p:nvCxnSpPr>
        <p:spPr bwMode="auto">
          <a:xfrm>
            <a:off x="7461672" y="3838406"/>
            <a:ext cx="0" cy="2386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" t="57372" r="77681" b="32821"/>
          <a:stretch/>
        </p:blipFill>
        <p:spPr bwMode="auto">
          <a:xfrm>
            <a:off x="6579281" y="5257953"/>
            <a:ext cx="1764779" cy="47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Arrow Connector 13"/>
          <p:cNvCxnSpPr>
            <a:stCxn id="9" idx="2"/>
            <a:endCxn id="12" idx="0"/>
          </p:cNvCxnSpPr>
          <p:nvPr/>
        </p:nvCxnSpPr>
        <p:spPr bwMode="auto">
          <a:xfrm flipH="1">
            <a:off x="7461671" y="4990534"/>
            <a:ext cx="1" cy="2674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6228184" y="2204864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/>
              <a:t>CQC Strategy 2016-2021</a:t>
            </a:r>
            <a:endParaRPr lang="en-GB" sz="16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1115616" y="1772816"/>
            <a:ext cx="864096" cy="36004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ヒラギノ角ゴ Pro W3" pitchFamily="-16" charset="-128"/>
              </a:rPr>
              <a:t>2008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139952" y="1772816"/>
            <a:ext cx="864096" cy="36004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ヒラギノ角ゴ Pro W3" pitchFamily="-16" charset="-128"/>
              </a:rPr>
              <a:t>2013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7020272" y="1772816"/>
            <a:ext cx="864096" cy="36004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ヒラギノ角ゴ Pro W3" pitchFamily="-16" charset="-128"/>
              </a:rPr>
              <a:t>2016</a:t>
            </a:r>
          </a:p>
        </p:txBody>
      </p:sp>
      <p:cxnSp>
        <p:nvCxnSpPr>
          <p:cNvPr id="24" name="Straight Arrow Connector 23"/>
          <p:cNvCxnSpPr>
            <a:stCxn id="20" idx="3"/>
            <a:endCxn id="21" idx="1"/>
          </p:cNvCxnSpPr>
          <p:nvPr/>
        </p:nvCxnSpPr>
        <p:spPr bwMode="auto">
          <a:xfrm>
            <a:off x="1979712" y="1952836"/>
            <a:ext cx="21602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21" idx="3"/>
            <a:endCxn id="22" idx="1"/>
          </p:cNvCxnSpPr>
          <p:nvPr/>
        </p:nvCxnSpPr>
        <p:spPr bwMode="auto">
          <a:xfrm>
            <a:off x="5004048" y="1952836"/>
            <a:ext cx="20162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26DF9E4-3E53-448A-BDD5-11B9942BD84F}"/>
              </a:ext>
            </a:extLst>
          </p:cNvPr>
          <p:cNvSpPr/>
          <p:nvPr/>
        </p:nvSpPr>
        <p:spPr bwMode="auto">
          <a:xfrm>
            <a:off x="3275856" y="3140969"/>
            <a:ext cx="2664296" cy="2232230"/>
          </a:xfrm>
          <a:prstGeom prst="wedgeRoundRectCallout">
            <a:avLst>
              <a:gd name="adj1" fmla="val -3868"/>
              <a:gd name="adj2" fmla="val 67091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We make sure health and social care services provide people with safe, effective, compassionate, high-quality care and </a:t>
            </a:r>
            <a:r>
              <a:rPr lang="en-GB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we encourage care services to improve</a:t>
            </a: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24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DFA936E-3664-4F09-A7E9-A9034BF43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485775"/>
            <a:ext cx="7668716" cy="906463"/>
          </a:xfrm>
        </p:spPr>
        <p:txBody>
          <a:bodyPr/>
          <a:lstStyle/>
          <a:p>
            <a:r>
              <a:rPr lang="en-GB" dirty="0"/>
              <a:t>Ratings have improved… but that is not necessarily evidence of improvement or CQC’s impact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91319555-EE24-4D8D-B79D-B409E9022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032" y="1916832"/>
            <a:ext cx="7707935" cy="431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BD5747-F33C-4968-BC50-39A8A777E096}" type="slidenum">
              <a:rPr lang="en-US" altLang="en-US" smtClean="0"/>
              <a:pPr>
                <a:defRPr/>
              </a:pPr>
              <a:t>4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B7C86A6-BA78-4DDB-90A4-598BE6D42C77}"/>
              </a:ext>
            </a:extLst>
          </p:cNvPr>
          <p:cNvCxnSpPr>
            <a:stCxn id="26" idx="0"/>
          </p:cNvCxnSpPr>
          <p:nvPr/>
        </p:nvCxnSpPr>
        <p:spPr bwMode="auto">
          <a:xfrm flipV="1">
            <a:off x="3346794" y="3406755"/>
            <a:ext cx="0" cy="19368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E564430-64D6-43D5-BDBA-5C81044B93A6}"/>
              </a:ext>
            </a:extLst>
          </p:cNvPr>
          <p:cNvCxnSpPr>
            <a:cxnSpLocks/>
            <a:stCxn id="27" idx="0"/>
          </p:cNvCxnSpPr>
          <p:nvPr/>
        </p:nvCxnSpPr>
        <p:spPr bwMode="auto">
          <a:xfrm flipV="1">
            <a:off x="6048164" y="3399477"/>
            <a:ext cx="16845" cy="19368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6176E97-0E37-4971-BE63-B61290354626}"/>
              </a:ext>
            </a:extLst>
          </p:cNvPr>
          <p:cNvCxnSpPr>
            <a:cxnSpLocks/>
          </p:cNvCxnSpPr>
          <p:nvPr/>
        </p:nvCxnSpPr>
        <p:spPr bwMode="auto">
          <a:xfrm flipV="1">
            <a:off x="3346794" y="3969061"/>
            <a:ext cx="2701370" cy="8778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5F286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485775"/>
            <a:ext cx="6012532" cy="906463"/>
          </a:xfrm>
        </p:spPr>
        <p:txBody>
          <a:bodyPr/>
          <a:lstStyle/>
          <a:p>
            <a:r>
              <a:rPr lang="en-GB" dirty="0"/>
              <a:t>Feedback from providers suggests we are doing something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DB511-36E1-4C6A-B8F1-E3E48A7DDABC}" type="slidenum">
              <a:rPr lang="en-US" altLang="en-US" smtClean="0"/>
              <a:pPr>
                <a:defRPr/>
              </a:pPr>
              <a:t>5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66BC260-8B23-46B5-BC68-F20344BFFA80}"/>
              </a:ext>
            </a:extLst>
          </p:cNvPr>
          <p:cNvSpPr/>
          <p:nvPr/>
        </p:nvSpPr>
        <p:spPr bwMode="auto">
          <a:xfrm>
            <a:off x="3022758" y="4486873"/>
            <a:ext cx="648072" cy="648072"/>
          </a:xfrm>
          <a:prstGeom prst="ellipse">
            <a:avLst/>
          </a:prstGeom>
          <a:solidFill>
            <a:srgbClr val="5C3160"/>
          </a:solidFill>
          <a:ln w="38100" cap="flat" cmpd="sng" algn="ctr">
            <a:solidFill>
              <a:srgbClr val="5F286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60%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956250-5D6E-45AC-A695-0F1C7DDABDBD}"/>
              </a:ext>
            </a:extLst>
          </p:cNvPr>
          <p:cNvSpPr/>
          <p:nvPr/>
        </p:nvSpPr>
        <p:spPr bwMode="auto">
          <a:xfrm>
            <a:off x="5724128" y="3645024"/>
            <a:ext cx="648072" cy="648072"/>
          </a:xfrm>
          <a:prstGeom prst="ellipse">
            <a:avLst/>
          </a:prstGeom>
          <a:solidFill>
            <a:srgbClr val="5C3160"/>
          </a:solidFill>
          <a:ln w="38100" cap="flat" cmpd="sng" algn="ctr">
            <a:solidFill>
              <a:srgbClr val="5F286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71%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D78D9-1C5D-4EC1-AB80-DBF0E0672CE0}"/>
              </a:ext>
            </a:extLst>
          </p:cNvPr>
          <p:cNvSpPr/>
          <p:nvPr/>
        </p:nvSpPr>
        <p:spPr>
          <a:xfrm>
            <a:off x="467544" y="1738373"/>
            <a:ext cx="5597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Segoe UI" panose="020B0502040204020203" pitchFamily="34" charset="0"/>
              </a:rPr>
              <a:t>Proportion of providers in our provider survey agreeing that CQC encouraged them to improve in the last 12 months</a:t>
            </a:r>
            <a:endParaRPr lang="en-GB" i="0" dirty="0">
              <a:effectLst/>
              <a:latin typeface="Segoe UI" panose="020B0502040204020203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23E199-F8C2-4DC8-8262-AE79EA3A1231}"/>
              </a:ext>
            </a:extLst>
          </p:cNvPr>
          <p:cNvSpPr/>
          <p:nvPr/>
        </p:nvSpPr>
        <p:spPr>
          <a:xfrm>
            <a:off x="2878742" y="5343599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latin typeface="Segoe UI" panose="020B0502040204020203" pitchFamily="34" charset="0"/>
              </a:rPr>
              <a:t>2018</a:t>
            </a:r>
            <a:endParaRPr lang="en-GB" b="0" i="1" dirty="0">
              <a:effectLst/>
              <a:latin typeface="Segoe UI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09BECD-DE6C-4596-BBCC-305A0B22C27D}"/>
              </a:ext>
            </a:extLst>
          </p:cNvPr>
          <p:cNvSpPr/>
          <p:nvPr/>
        </p:nvSpPr>
        <p:spPr>
          <a:xfrm>
            <a:off x="5580112" y="5336321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latin typeface="Segoe UI" panose="020B0502040204020203" pitchFamily="34" charset="0"/>
              </a:rPr>
              <a:t>2019</a:t>
            </a:r>
            <a:endParaRPr lang="en-GB" b="0" i="1" dirty="0"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51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B22A9-73B3-40DD-BDA8-D5B4EB05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also know which activities providers say they respond to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B1CA9-218D-4D3F-9C4F-5F24A30A9D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AB2F54-F496-4B6A-B7B7-8BB2C3470733}" type="slidenum">
              <a:rPr lang="en-US" altLang="en-US" smtClean="0"/>
              <a:pPr>
                <a:defRPr/>
              </a:pPr>
              <a:t>6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1F087CA-A4D5-498D-B0AA-1504257BFFD4}"/>
              </a:ext>
            </a:extLst>
          </p:cNvPr>
          <p:cNvGrpSpPr/>
          <p:nvPr/>
        </p:nvGrpSpPr>
        <p:grpSpPr>
          <a:xfrm>
            <a:off x="1907704" y="1525622"/>
            <a:ext cx="7043184" cy="4907834"/>
            <a:chOff x="193112" y="1171364"/>
            <a:chExt cx="7732445" cy="538812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FF120CB-A86A-4A25-B2EF-B44F49572C96}"/>
                </a:ext>
              </a:extLst>
            </p:cNvPr>
            <p:cNvSpPr/>
            <p:nvPr/>
          </p:nvSpPr>
          <p:spPr>
            <a:xfrm>
              <a:off x="1828227" y="4154784"/>
              <a:ext cx="4309660" cy="792000"/>
            </a:xfrm>
            <a:prstGeom prst="rect">
              <a:avLst/>
            </a:prstGeom>
            <a:solidFill>
              <a:srgbClr val="666E7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BB4A313-F659-42F4-9603-B5A7CA777E9F}"/>
                </a:ext>
              </a:extLst>
            </p:cNvPr>
            <p:cNvGrpSpPr/>
            <p:nvPr/>
          </p:nvGrpSpPr>
          <p:grpSpPr>
            <a:xfrm>
              <a:off x="193112" y="1171364"/>
              <a:ext cx="7732445" cy="5388125"/>
              <a:chOff x="193112" y="1171364"/>
              <a:chExt cx="7732445" cy="5388125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DAB5B96-88DD-4164-A54F-6DFF452B285A}"/>
                  </a:ext>
                </a:extLst>
              </p:cNvPr>
              <p:cNvSpPr/>
              <p:nvPr/>
            </p:nvSpPr>
            <p:spPr>
              <a:xfrm>
                <a:off x="1833078" y="3363564"/>
                <a:ext cx="4301581" cy="792000"/>
              </a:xfrm>
              <a:prstGeom prst="rect">
                <a:avLst/>
              </a:prstGeom>
              <a:solidFill>
                <a:srgbClr val="666E7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dirty="0"/>
              </a:p>
            </p:txBody>
          </p:sp>
          <p:pic>
            <p:nvPicPr>
              <p:cNvPr id="9" name="Graphic 8" descr="Hourglass">
                <a:extLst>
                  <a:ext uri="{FF2B5EF4-FFF2-40B4-BE49-F238E27FC236}">
                    <a16:creationId xmlns:a16="http://schemas.microsoft.com/office/drawing/2014/main" id="{24E3EC0D-1BA7-405A-B807-AC053109E1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35057" y="2611095"/>
                <a:ext cx="559387" cy="559387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EE89578-7D97-46F5-8327-571490ECD73C}"/>
                  </a:ext>
                </a:extLst>
              </p:cNvPr>
              <p:cNvSpPr/>
              <p:nvPr/>
            </p:nvSpPr>
            <p:spPr>
              <a:xfrm>
                <a:off x="1833079" y="1785851"/>
                <a:ext cx="4301039" cy="792000"/>
              </a:xfrm>
              <a:prstGeom prst="rect">
                <a:avLst/>
              </a:prstGeom>
              <a:solidFill>
                <a:srgbClr val="666E7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D65B6A9-70CB-49BB-876E-808F6971A0CA}"/>
                  </a:ext>
                </a:extLst>
              </p:cNvPr>
              <p:cNvSpPr/>
              <p:nvPr/>
            </p:nvSpPr>
            <p:spPr>
              <a:xfrm>
                <a:off x="1832537" y="2571497"/>
                <a:ext cx="4301581" cy="792000"/>
              </a:xfrm>
              <a:prstGeom prst="rect">
                <a:avLst/>
              </a:prstGeom>
              <a:solidFill>
                <a:srgbClr val="666E7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EFAC6BA-CA77-4D67-8AC6-D016FA47EA6B}"/>
                  </a:ext>
                </a:extLst>
              </p:cNvPr>
              <p:cNvSpPr txBox="1"/>
              <p:nvPr/>
            </p:nvSpPr>
            <p:spPr>
              <a:xfrm>
                <a:off x="371894" y="1260107"/>
                <a:ext cx="1319157" cy="473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rgbClr val="666E75"/>
                    </a:solidFill>
                  </a:rPr>
                  <a:t>Impact </a:t>
                </a:r>
              </a:p>
              <a:p>
                <a:pPr algn="ctr"/>
                <a:r>
                  <a:rPr lang="en-GB" sz="1100" dirty="0">
                    <a:solidFill>
                      <a:srgbClr val="666E75"/>
                    </a:solidFill>
                  </a:rPr>
                  <a:t>mechanism: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56384A2-A95E-4BC8-8858-E013719BDEA8}"/>
                  </a:ext>
                </a:extLst>
              </p:cNvPr>
              <p:cNvSpPr txBox="1"/>
              <p:nvPr/>
            </p:nvSpPr>
            <p:spPr>
              <a:xfrm>
                <a:off x="468105" y="3070272"/>
                <a:ext cx="1481468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Anticipatory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8437F4-A47D-445E-B2C4-C1E7E461D664}"/>
                  </a:ext>
                </a:extLst>
              </p:cNvPr>
              <p:cNvSpPr txBox="1"/>
              <p:nvPr/>
            </p:nvSpPr>
            <p:spPr>
              <a:xfrm>
                <a:off x="1819358" y="2017109"/>
                <a:ext cx="4410945" cy="473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</a:rPr>
                  <a:t>Guidance, standards, handbooks and assessment frameworks: 72%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CC82ABE-FDFD-47C1-B0EE-A9BAADF9D5EF}"/>
                  </a:ext>
                </a:extLst>
              </p:cNvPr>
              <p:cNvSpPr/>
              <p:nvPr/>
            </p:nvSpPr>
            <p:spPr>
              <a:xfrm>
                <a:off x="198120" y="2578442"/>
                <a:ext cx="1638947" cy="792000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pic>
            <p:nvPicPr>
              <p:cNvPr id="16" name="Graphic 15" descr="Right Pointing Backhand Index ">
                <a:extLst>
                  <a:ext uri="{FF2B5EF4-FFF2-40B4-BE49-F238E27FC236}">
                    <a16:creationId xmlns:a16="http://schemas.microsoft.com/office/drawing/2014/main" id="{8345AD3A-3ECF-44A9-8EB3-6B5A602B9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1189" y="3327421"/>
                <a:ext cx="760377" cy="760377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E68FB1-B0C4-42F1-9B10-6E022D7E77BA}"/>
                  </a:ext>
                </a:extLst>
              </p:cNvPr>
              <p:cNvSpPr txBox="1"/>
              <p:nvPr/>
            </p:nvSpPr>
            <p:spPr>
              <a:xfrm>
                <a:off x="575293" y="3887650"/>
                <a:ext cx="1481468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Directive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9A95AD2-B0F5-411A-90C4-07240905182D}"/>
                  </a:ext>
                </a:extLst>
              </p:cNvPr>
              <p:cNvSpPr txBox="1"/>
              <p:nvPr/>
            </p:nvSpPr>
            <p:spPr>
              <a:xfrm>
                <a:off x="1837415" y="3353365"/>
                <a:ext cx="3320253" cy="844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</a:rPr>
                  <a:t>Inspection reports for their own service: 63%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Inspection rating for their service: 47% 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Enforcement: 3%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Special Measures 2%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B4B4DEF-CBEE-4B90-B75F-E6138645AC6C}"/>
                  </a:ext>
                </a:extLst>
              </p:cNvPr>
              <p:cNvSpPr txBox="1"/>
              <p:nvPr/>
            </p:nvSpPr>
            <p:spPr>
              <a:xfrm>
                <a:off x="1819994" y="4150537"/>
                <a:ext cx="4175556" cy="844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</a:rPr>
                  <a:t>Inspection visit: 63%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Ongoing relationship with inspection colleagues: 49%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Responding to a request for information from CQC:30%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Going through registration process: 35%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B2EB09D-07CB-4430-BAF4-072F27A2C5AD}"/>
                  </a:ext>
                </a:extLst>
              </p:cNvPr>
              <p:cNvSpPr/>
              <p:nvPr/>
            </p:nvSpPr>
            <p:spPr>
              <a:xfrm>
                <a:off x="207331" y="3373891"/>
                <a:ext cx="1642935" cy="792000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B741443-4A98-42B3-A8AB-E8E5865DB2AA}"/>
                  </a:ext>
                </a:extLst>
              </p:cNvPr>
              <p:cNvSpPr/>
              <p:nvPr/>
            </p:nvSpPr>
            <p:spPr>
              <a:xfrm>
                <a:off x="194132" y="1787566"/>
                <a:ext cx="1642935" cy="792000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8B15D1A-7B14-479B-9369-C4183F4158E4}"/>
                  </a:ext>
                </a:extLst>
              </p:cNvPr>
              <p:cNvSpPr txBox="1"/>
              <p:nvPr/>
            </p:nvSpPr>
            <p:spPr>
              <a:xfrm>
                <a:off x="542075" y="4678182"/>
                <a:ext cx="1481468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Relational</a:t>
                </a:r>
              </a:p>
            </p:txBody>
          </p:sp>
          <p:pic>
            <p:nvPicPr>
              <p:cNvPr id="23" name="Graphic 22" descr="Handshake">
                <a:extLst>
                  <a:ext uri="{FF2B5EF4-FFF2-40B4-BE49-F238E27FC236}">
                    <a16:creationId xmlns:a16="http://schemas.microsoft.com/office/drawing/2014/main" id="{A688DCE7-7BF5-4900-8F37-9608E39471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58413" y="4024279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1386301-6FA8-4478-BA4C-552CB49E18B2}"/>
                  </a:ext>
                </a:extLst>
              </p:cNvPr>
              <p:cNvSpPr/>
              <p:nvPr/>
            </p:nvSpPr>
            <p:spPr>
              <a:xfrm>
                <a:off x="193113" y="4166347"/>
                <a:ext cx="1659956" cy="776804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8C1806-0ACE-49C3-A777-9C3DDF441129}"/>
                  </a:ext>
                </a:extLst>
              </p:cNvPr>
              <p:cNvSpPr txBox="1"/>
              <p:nvPr/>
            </p:nvSpPr>
            <p:spPr>
              <a:xfrm>
                <a:off x="422079" y="5464653"/>
                <a:ext cx="1481468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Informational</a:t>
                </a:r>
              </a:p>
            </p:txBody>
          </p:sp>
          <p:pic>
            <p:nvPicPr>
              <p:cNvPr id="26" name="Graphic 25" descr="Information">
                <a:extLst>
                  <a:ext uri="{FF2B5EF4-FFF2-40B4-BE49-F238E27FC236}">
                    <a16:creationId xmlns:a16="http://schemas.microsoft.com/office/drawing/2014/main" id="{8D3C936A-B0E7-40FE-BAB6-9EF453FFD2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689337" y="4943151"/>
                <a:ext cx="651784" cy="651784"/>
              </a:xfrm>
              <a:prstGeom prst="rect">
                <a:avLst/>
              </a:prstGeom>
            </p:spPr>
          </p:pic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EB3D7FB-3637-4444-ACE7-B981FAFCED12}"/>
                  </a:ext>
                </a:extLst>
              </p:cNvPr>
              <p:cNvSpPr/>
              <p:nvPr/>
            </p:nvSpPr>
            <p:spPr>
              <a:xfrm>
                <a:off x="1828227" y="4941976"/>
                <a:ext cx="4305701" cy="792000"/>
              </a:xfrm>
              <a:prstGeom prst="rect">
                <a:avLst/>
              </a:prstGeom>
              <a:solidFill>
                <a:srgbClr val="666E7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077852F-E6AF-4B8A-AD4B-40A0DA63E712}"/>
                  </a:ext>
                </a:extLst>
              </p:cNvPr>
              <p:cNvSpPr/>
              <p:nvPr/>
            </p:nvSpPr>
            <p:spPr>
              <a:xfrm>
                <a:off x="1832369" y="5731489"/>
                <a:ext cx="4301581" cy="828000"/>
              </a:xfrm>
              <a:prstGeom prst="rect">
                <a:avLst/>
              </a:prstGeom>
              <a:solidFill>
                <a:srgbClr val="666E7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9B366F6-8382-40EE-B31D-5622626A2875}"/>
                  </a:ext>
                </a:extLst>
              </p:cNvPr>
              <p:cNvSpPr txBox="1"/>
              <p:nvPr/>
            </p:nvSpPr>
            <p:spPr>
              <a:xfrm>
                <a:off x="1837392" y="5117567"/>
                <a:ext cx="6071784" cy="473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</a:rPr>
                  <a:t>Inspection reports relating to other services: 27%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CQC insight: 4%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3913224C-03F7-43F5-B454-B230E15A257F}"/>
                  </a:ext>
                </a:extLst>
              </p:cNvPr>
              <p:cNvSpPr/>
              <p:nvPr/>
            </p:nvSpPr>
            <p:spPr>
              <a:xfrm>
                <a:off x="193112" y="4938679"/>
                <a:ext cx="1643077" cy="816704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CEB70D6-9757-471F-A26A-5E12CC560592}"/>
                  </a:ext>
                </a:extLst>
              </p:cNvPr>
              <p:cNvSpPr txBox="1"/>
              <p:nvPr/>
            </p:nvSpPr>
            <p:spPr>
              <a:xfrm>
                <a:off x="1844797" y="6051640"/>
                <a:ext cx="6071784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</a:rPr>
                  <a:t>CQC publications on themes and targeted topics: 22%</a:t>
                </a:r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FD31806E-9645-45BA-846D-AB716B6AEDA2}"/>
                  </a:ext>
                </a:extLst>
              </p:cNvPr>
              <p:cNvGrpSpPr/>
              <p:nvPr/>
            </p:nvGrpSpPr>
            <p:grpSpPr>
              <a:xfrm>
                <a:off x="509055" y="5797986"/>
                <a:ext cx="937509" cy="528052"/>
                <a:chOff x="824609" y="5916398"/>
                <a:chExt cx="990863" cy="674357"/>
              </a:xfrm>
              <a:solidFill>
                <a:srgbClr val="666E75"/>
              </a:solidFill>
            </p:grpSpPr>
            <p:pic>
              <p:nvPicPr>
                <p:cNvPr id="41" name="Graphic 40" descr="Puzzle">
                  <a:extLst>
                    <a:ext uri="{FF2B5EF4-FFF2-40B4-BE49-F238E27FC236}">
                      <a16:creationId xmlns:a16="http://schemas.microsoft.com/office/drawing/2014/main" id="{A3898567-169C-4BEB-A952-E2CFD01A11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4609" y="5916398"/>
                  <a:ext cx="429490" cy="429490"/>
                </a:xfrm>
                <a:prstGeom prst="rect">
                  <a:avLst/>
                </a:prstGeom>
              </p:spPr>
            </p:pic>
            <p:pic>
              <p:nvPicPr>
                <p:cNvPr id="42" name="Graphic 41" descr="Puzzle">
                  <a:extLst>
                    <a:ext uri="{FF2B5EF4-FFF2-40B4-BE49-F238E27FC236}">
                      <a16:creationId xmlns:a16="http://schemas.microsoft.com/office/drawing/2014/main" id="{ACEF9580-345C-47AD-AB19-6E5295114E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 rot="16392912">
                  <a:off x="1109989" y="6169688"/>
                  <a:ext cx="421067" cy="421067"/>
                </a:xfrm>
                <a:prstGeom prst="rect">
                  <a:avLst/>
                </a:prstGeom>
              </p:spPr>
            </p:pic>
            <p:pic>
              <p:nvPicPr>
                <p:cNvPr id="43" name="Graphic 42" descr="Puzzle">
                  <a:extLst>
                    <a:ext uri="{FF2B5EF4-FFF2-40B4-BE49-F238E27FC236}">
                      <a16:creationId xmlns:a16="http://schemas.microsoft.com/office/drawing/2014/main" id="{B4A6A3E1-3937-42C6-B37D-71890AB6B9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93368" y="5920851"/>
                  <a:ext cx="422104" cy="422104"/>
                </a:xfrm>
                <a:prstGeom prst="rect">
                  <a:avLst/>
                </a:prstGeom>
              </p:spPr>
            </p:pic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48F4E67-FEFF-47EA-849F-CDC518C31F90}"/>
                  </a:ext>
                </a:extLst>
              </p:cNvPr>
              <p:cNvSpPr txBox="1"/>
              <p:nvPr/>
            </p:nvSpPr>
            <p:spPr>
              <a:xfrm>
                <a:off x="585255" y="6249622"/>
                <a:ext cx="1481468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Systemic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85806A7-064F-4228-990C-1514F1D02B05}"/>
                  </a:ext>
                </a:extLst>
              </p:cNvPr>
              <p:cNvSpPr txBox="1"/>
              <p:nvPr/>
            </p:nvSpPr>
            <p:spPr>
              <a:xfrm>
                <a:off x="1819357" y="1171364"/>
                <a:ext cx="4398492" cy="658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Of the 60% providers who said we encouraged them to improve in 2018, the proportion who felt each type of CQC information and activities helped: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D8608C0-42C9-4E6B-A55E-48A81D86756D}"/>
                  </a:ext>
                </a:extLst>
              </p:cNvPr>
              <p:cNvSpPr/>
              <p:nvPr/>
            </p:nvSpPr>
            <p:spPr>
              <a:xfrm>
                <a:off x="198122" y="1190497"/>
                <a:ext cx="1630106" cy="594358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99B607F-B185-4FB3-8C85-1F3BBC3589DE}"/>
                  </a:ext>
                </a:extLst>
              </p:cNvPr>
              <p:cNvSpPr/>
              <p:nvPr/>
            </p:nvSpPr>
            <p:spPr>
              <a:xfrm>
                <a:off x="1828228" y="1182341"/>
                <a:ext cx="4297567" cy="598280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dirty="0"/>
              </a:p>
            </p:txBody>
          </p:sp>
          <p:pic>
            <p:nvPicPr>
              <p:cNvPr id="37" name="Graphic 36" descr="Network">
                <a:extLst>
                  <a:ext uri="{FF2B5EF4-FFF2-40B4-BE49-F238E27FC236}">
                    <a16:creationId xmlns:a16="http://schemas.microsoft.com/office/drawing/2014/main" id="{B230372E-6D86-4522-B0F6-1388FE97DD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649944" y="1767330"/>
                <a:ext cx="717590" cy="717590"/>
              </a:xfrm>
              <a:prstGeom prst="rect">
                <a:avLst/>
              </a:prstGeom>
            </p:spPr>
          </p:pic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5B3DF34-6B64-4441-963C-DDBCD5E37E61}"/>
                  </a:ext>
                </a:extLst>
              </p:cNvPr>
              <p:cNvSpPr/>
              <p:nvPr/>
            </p:nvSpPr>
            <p:spPr>
              <a:xfrm>
                <a:off x="193112" y="5756911"/>
                <a:ext cx="1643245" cy="792000"/>
              </a:xfrm>
              <a:prstGeom prst="rect">
                <a:avLst/>
              </a:prstGeom>
              <a:noFill/>
              <a:ln>
                <a:solidFill>
                  <a:srgbClr val="666E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D876534-384D-4360-9192-268B3EC31EE6}"/>
                  </a:ext>
                </a:extLst>
              </p:cNvPr>
              <p:cNvSpPr txBox="1"/>
              <p:nvPr/>
            </p:nvSpPr>
            <p:spPr>
              <a:xfrm>
                <a:off x="389610" y="2323408"/>
                <a:ext cx="1481468" cy="28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rgbClr val="666E75"/>
                    </a:solidFill>
                  </a:rPr>
                  <a:t>Organisational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62FA391-177F-45A3-96FC-7D2A6C815E64}"/>
                  </a:ext>
                </a:extLst>
              </p:cNvPr>
              <p:cNvSpPr/>
              <p:nvPr/>
            </p:nvSpPr>
            <p:spPr>
              <a:xfrm>
                <a:off x="1829557" y="2661159"/>
                <a:ext cx="6096000" cy="4730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</a:rPr>
                  <a:t>Anticipation of an inspection: 43%</a:t>
                </a:r>
              </a:p>
              <a:p>
                <a:r>
                  <a:rPr lang="en-GB" sz="1100" dirty="0">
                    <a:solidFill>
                      <a:schemeClr val="bg1"/>
                    </a:solidFill>
                  </a:rPr>
                  <a:t>Anticipation of registration: 22%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659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2DF93F6-3A73-4677-ADF6-7A51536F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have commissioned qualitative research to look into this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FDDB4-C694-455A-A90E-CFCFEFC47F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AB2F54-F496-4B6A-B7B7-8BB2C3470733}" type="slidenum">
              <a:rPr lang="en-US" altLang="en-US" smtClean="0"/>
              <a:pPr>
                <a:defRPr/>
              </a:pPr>
              <a:t>7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AAA8E-D50C-4FD6-B19B-00C221D4119C}"/>
              </a:ext>
            </a:extLst>
          </p:cNvPr>
          <p:cNvSpPr txBox="1"/>
          <p:nvPr/>
        </p:nvSpPr>
        <p:spPr>
          <a:xfrm>
            <a:off x="467544" y="1568400"/>
            <a:ext cx="45365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Does CQC encourage improvement?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Providers respond to CQC activity by taking action </a:t>
            </a:r>
            <a:r>
              <a:rPr lang="en-GB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before, during and after inspection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Inspections have been the catalyst</a:t>
            </a: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 for change in some poorly performing providers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But we are </a:t>
            </a:r>
            <a:r>
              <a:rPr lang="en-GB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not able to quantify</a:t>
            </a: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 the impact of CQC’s activity on improvement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Ratings and reports </a:t>
            </a:r>
            <a:r>
              <a:rPr lang="en-GB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do not seem to change service user or patient choice</a:t>
            </a: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 of provider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29EE03-B7BA-4F7C-AA94-CCC03CD4345A}"/>
              </a:ext>
            </a:extLst>
          </p:cNvPr>
          <p:cNvSpPr txBox="1"/>
          <p:nvPr/>
        </p:nvSpPr>
        <p:spPr>
          <a:xfrm>
            <a:off x="5292080" y="1568400"/>
            <a:ext cx="3346822" cy="41857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Recommendations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More focus on improvement in our </a:t>
            </a:r>
            <a:r>
              <a:rPr lang="en-GB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methodological design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Less focus on inspection and rating, more on </a:t>
            </a:r>
            <a:r>
              <a:rPr lang="en-GB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other levers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Develop more insightful monitoring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Focus on developing staff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Work with other agencies and system leaders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1E0F17-FEDD-4770-9AF9-45F505B5D587}"/>
              </a:ext>
            </a:extLst>
          </p:cNvPr>
          <p:cNvSpPr txBox="1"/>
          <p:nvPr/>
        </p:nvSpPr>
        <p:spPr>
          <a:xfrm>
            <a:off x="1115616" y="6032957"/>
            <a:ext cx="7664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Summary of findings of research by the University of Manchester and the King’s Fund</a:t>
            </a:r>
          </a:p>
        </p:txBody>
      </p:sp>
    </p:spTree>
    <p:extLst>
      <p:ext uri="{BB962C8B-B14F-4D97-AF65-F5344CB8AC3E}">
        <p14:creationId xmlns:p14="http://schemas.microsoft.com/office/powerpoint/2010/main" val="2832067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958F1-236E-405F-BCA4-A518EC31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485775"/>
            <a:ext cx="7308676" cy="906463"/>
          </a:xfrm>
        </p:spPr>
        <p:txBody>
          <a:bodyPr/>
          <a:lstStyle/>
          <a:p>
            <a:r>
              <a:rPr lang="en-GB" dirty="0"/>
              <a:t>That research identified eight impact mechanisms by which we can drive improvement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2E931-4130-48F9-AF64-97BF3529E7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AB2F54-F496-4B6A-B7B7-8BB2C3470733}" type="slidenum">
              <a:rPr lang="en-US" altLang="en-US" smtClean="0"/>
              <a:pPr>
                <a:defRPr/>
              </a:pPr>
              <a:t>8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24B4C6-256F-4B1A-8F20-CC566EBF17CB}"/>
              </a:ext>
            </a:extLst>
          </p:cNvPr>
          <p:cNvSpPr/>
          <p:nvPr/>
        </p:nvSpPr>
        <p:spPr>
          <a:xfrm>
            <a:off x="906237" y="1628800"/>
            <a:ext cx="1721546" cy="425689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Anticipatory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CFBA82-235A-443B-AA53-C4E3571FDB5F}"/>
              </a:ext>
            </a:extLst>
          </p:cNvPr>
          <p:cNvSpPr/>
          <p:nvPr/>
        </p:nvSpPr>
        <p:spPr>
          <a:xfrm>
            <a:off x="906237" y="2204864"/>
            <a:ext cx="1721546" cy="425689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Directive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75907C-7B69-444E-BF01-1CE5A58F82E6}"/>
              </a:ext>
            </a:extLst>
          </p:cNvPr>
          <p:cNvSpPr/>
          <p:nvPr/>
        </p:nvSpPr>
        <p:spPr>
          <a:xfrm>
            <a:off x="906237" y="3933056"/>
            <a:ext cx="1721546" cy="42569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Informational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4521F3-1807-42DA-A8FA-AC3D49286501}"/>
              </a:ext>
            </a:extLst>
          </p:cNvPr>
          <p:cNvSpPr/>
          <p:nvPr/>
        </p:nvSpPr>
        <p:spPr>
          <a:xfrm>
            <a:off x="906237" y="4515478"/>
            <a:ext cx="1721546" cy="42569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Stakeholder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45A0F8-0092-45FC-8528-812478BF2642}"/>
              </a:ext>
            </a:extLst>
          </p:cNvPr>
          <p:cNvSpPr/>
          <p:nvPr/>
        </p:nvSpPr>
        <p:spPr>
          <a:xfrm>
            <a:off x="906237" y="2780928"/>
            <a:ext cx="1721546" cy="425689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Organisational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22B5C9-6198-45B2-A13E-530909329DE8}"/>
              </a:ext>
            </a:extLst>
          </p:cNvPr>
          <p:cNvSpPr/>
          <p:nvPr/>
        </p:nvSpPr>
        <p:spPr>
          <a:xfrm>
            <a:off x="906237" y="3356992"/>
            <a:ext cx="1721546" cy="425689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Relational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3A6591-05EB-4DC6-845C-90D21A18C483}"/>
              </a:ext>
            </a:extLst>
          </p:cNvPr>
          <p:cNvSpPr/>
          <p:nvPr/>
        </p:nvSpPr>
        <p:spPr>
          <a:xfrm>
            <a:off x="905020" y="5091542"/>
            <a:ext cx="1721546" cy="42569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Lateral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3CAC71-8E61-4389-87DC-BB378D399A17}"/>
              </a:ext>
            </a:extLst>
          </p:cNvPr>
          <p:cNvSpPr/>
          <p:nvPr/>
        </p:nvSpPr>
        <p:spPr>
          <a:xfrm>
            <a:off x="906237" y="5661248"/>
            <a:ext cx="1721546" cy="42569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en-GB" sz="1600" dirty="0">
                <a:solidFill>
                  <a:schemeClr val="bg1"/>
                </a:solidFill>
                <a:latin typeface="Garamond" panose="02020404030301010803" pitchFamily="18" charset="0"/>
              </a:rPr>
              <a:t>Systemic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14B722-2954-42BA-A956-F786EEB4234A}"/>
              </a:ext>
            </a:extLst>
          </p:cNvPr>
          <p:cNvSpPr/>
          <p:nvPr/>
        </p:nvSpPr>
        <p:spPr>
          <a:xfrm>
            <a:off x="2626565" y="1628800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Setting expectations around quality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96FAC0-68AB-4BE3-A6C4-E6538D4922AE}"/>
              </a:ext>
            </a:extLst>
          </p:cNvPr>
          <p:cNvSpPr/>
          <p:nvPr/>
        </p:nvSpPr>
        <p:spPr>
          <a:xfrm>
            <a:off x="2626564" y="2204863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Telling providers to do things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BE79EF-FBDE-4F01-A538-4397E047B11B}"/>
              </a:ext>
            </a:extLst>
          </p:cNvPr>
          <p:cNvSpPr/>
          <p:nvPr/>
        </p:nvSpPr>
        <p:spPr>
          <a:xfrm>
            <a:off x="2626563" y="2780927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Regulatory action leading providers to change leadership, culture etc.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49717A-BBC3-4308-A83B-096427367688}"/>
              </a:ext>
            </a:extLst>
          </p:cNvPr>
          <p:cNvSpPr/>
          <p:nvPr/>
        </p:nvSpPr>
        <p:spPr>
          <a:xfrm>
            <a:off x="2626562" y="3356992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Soft influence through having good relationships with providers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6618A-4323-4C22-B764-E75A66C43CBA}"/>
              </a:ext>
            </a:extLst>
          </p:cNvPr>
          <p:cNvSpPr/>
          <p:nvPr/>
        </p:nvSpPr>
        <p:spPr>
          <a:xfrm>
            <a:off x="2627783" y="3933056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Sharing information about quality publicly or privately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F733AC-D305-4F8D-9A27-8D39D340AD25}"/>
              </a:ext>
            </a:extLst>
          </p:cNvPr>
          <p:cNvSpPr/>
          <p:nvPr/>
        </p:nvSpPr>
        <p:spPr>
          <a:xfrm>
            <a:off x="2629833" y="4515479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Influencing other stakeholders to take action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E2AC6B-4712-4529-89CB-CD0B84A0B1CD}"/>
              </a:ext>
            </a:extLst>
          </p:cNvPr>
          <p:cNvSpPr/>
          <p:nvPr/>
        </p:nvSpPr>
        <p:spPr>
          <a:xfrm>
            <a:off x="2629833" y="5091542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Encouraging interaction with other providers, e.g. benchmarking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4D1FE7-7418-4BBD-B666-B3C873AAEB61}"/>
              </a:ext>
            </a:extLst>
          </p:cNvPr>
          <p:cNvSpPr/>
          <p:nvPr/>
        </p:nvSpPr>
        <p:spPr>
          <a:xfrm>
            <a:off x="2626561" y="5661248"/>
            <a:ext cx="5761859" cy="42568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tx1"/>
                </a:solidFill>
                <a:latin typeface="Garamond" panose="02020404030301010803" pitchFamily="18" charset="0"/>
              </a:rPr>
              <a:t>Identifying and acting on wider system trends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8C0F69-91F1-47BC-A208-670C2341E18A}"/>
              </a:ext>
            </a:extLst>
          </p:cNvPr>
          <p:cNvSpPr txBox="1"/>
          <p:nvPr/>
        </p:nvSpPr>
        <p:spPr>
          <a:xfrm>
            <a:off x="3923928" y="6176337"/>
            <a:ext cx="4782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i="1" dirty="0"/>
              <a:t>From research by the University of Manchester and the King’s Fund</a:t>
            </a:r>
          </a:p>
        </p:txBody>
      </p:sp>
    </p:spTree>
    <p:extLst>
      <p:ext uri="{BB962C8B-B14F-4D97-AF65-F5344CB8AC3E}">
        <p14:creationId xmlns:p14="http://schemas.microsoft.com/office/powerpoint/2010/main" val="141612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743AE-A8EA-49BE-A7AE-452B0F726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485775"/>
            <a:ext cx="6173788" cy="906463"/>
          </a:xfrm>
        </p:spPr>
        <p:txBody>
          <a:bodyPr/>
          <a:lstStyle/>
          <a:p>
            <a:r>
              <a:rPr lang="en-GB" dirty="0"/>
              <a:t>How can we be more systematic about improvement in our methodology?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DC98B-2D05-431E-AFAF-4EAB3BEE6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AB2F54-F496-4B6A-B7B7-8BB2C3470733}" type="slidenum">
              <a:rPr lang="en-US" altLang="en-US" smtClean="0"/>
              <a:pPr>
                <a:defRPr/>
              </a:pPr>
              <a:t>9</a:t>
            </a:fld>
            <a:endParaRPr lang="en-US" altLang="en-US" sz="1400" dirty="0">
              <a:solidFill>
                <a:srgbClr val="6D2E6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4B59E9-37BD-4569-8956-453339201F2D}"/>
              </a:ext>
            </a:extLst>
          </p:cNvPr>
          <p:cNvSpPr/>
          <p:nvPr/>
        </p:nvSpPr>
        <p:spPr bwMode="auto">
          <a:xfrm>
            <a:off x="539552" y="2501037"/>
            <a:ext cx="2448272" cy="1008112"/>
          </a:xfrm>
          <a:prstGeom prst="rect">
            <a:avLst/>
          </a:prstGeom>
          <a:solidFill>
            <a:srgbClr val="5F2861"/>
          </a:solidFill>
          <a:ln w="9525" cap="flat" cmpd="sng" algn="ctr">
            <a:solidFill>
              <a:srgbClr val="5F286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Should we consider setting “improvement priorities”?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E7BD2D-9926-48FE-A344-9B6F36713378}"/>
              </a:ext>
            </a:extLst>
          </p:cNvPr>
          <p:cNvSpPr txBox="1"/>
          <p:nvPr/>
        </p:nvSpPr>
        <p:spPr>
          <a:xfrm>
            <a:off x="3995936" y="1817832"/>
            <a:ext cx="467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Can we articulate the most urgently-needed improvements in health and social care?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5F9C6-2D7C-435C-968F-7A3E74B19F3C}"/>
              </a:ext>
            </a:extLst>
          </p:cNvPr>
          <p:cNvSpPr txBox="1"/>
          <p:nvPr/>
        </p:nvSpPr>
        <p:spPr>
          <a:xfrm>
            <a:off x="3995936" y="2681928"/>
            <a:ext cx="467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Do we know where we can have the greatest impact, across all eight mechanisms?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07D71-27C3-4DC2-8E88-E029BD735422}"/>
              </a:ext>
            </a:extLst>
          </p:cNvPr>
          <p:cNvSpPr txBox="1"/>
          <p:nvPr/>
        </p:nvSpPr>
        <p:spPr>
          <a:xfrm>
            <a:off x="3995936" y="3502749"/>
            <a:ext cx="467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Should we set specific, measurable improvement goals?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E0B08FA6-E8A4-4B3B-99FC-4BF68A926F5D}"/>
              </a:ext>
            </a:extLst>
          </p:cNvPr>
          <p:cNvCxnSpPr>
            <a:stCxn id="5" idx="3"/>
            <a:endCxn id="6" idx="1"/>
          </p:cNvCxnSpPr>
          <p:nvPr/>
        </p:nvCxnSpPr>
        <p:spPr bwMode="auto">
          <a:xfrm flipV="1">
            <a:off x="2987824" y="2140998"/>
            <a:ext cx="1008112" cy="864095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rgbClr val="5F286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F2FD0C75-8253-49D2-82DF-641E0BD95955}"/>
              </a:ext>
            </a:extLst>
          </p:cNvPr>
          <p:cNvCxnSpPr>
            <a:stCxn id="5" idx="3"/>
            <a:endCxn id="7" idx="1"/>
          </p:cNvCxnSpPr>
          <p:nvPr/>
        </p:nvCxnSpPr>
        <p:spPr bwMode="auto">
          <a:xfrm>
            <a:off x="2987824" y="3005093"/>
            <a:ext cx="1008112" cy="1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rgbClr val="5F286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AEFC903-519D-4FEC-B6C4-7F92784C8F07}"/>
              </a:ext>
            </a:extLst>
          </p:cNvPr>
          <p:cNvCxnSpPr>
            <a:stCxn id="5" idx="3"/>
            <a:endCxn id="8" idx="1"/>
          </p:cNvCxnSpPr>
          <p:nvPr/>
        </p:nvCxnSpPr>
        <p:spPr bwMode="auto">
          <a:xfrm>
            <a:off x="2987824" y="3005093"/>
            <a:ext cx="1008112" cy="820822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rgbClr val="5F286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3616AA9-30F0-4AAE-8DF7-3F4EC7B8E211}"/>
              </a:ext>
            </a:extLst>
          </p:cNvPr>
          <p:cNvSpPr/>
          <p:nvPr/>
        </p:nvSpPr>
        <p:spPr bwMode="auto">
          <a:xfrm>
            <a:off x="539552" y="4745735"/>
            <a:ext cx="2448272" cy="1008112"/>
          </a:xfrm>
          <a:prstGeom prst="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Can we be more systematic about using all eight levers?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769366-D169-4DEA-AE44-E0581A36747D}"/>
              </a:ext>
            </a:extLst>
          </p:cNvPr>
          <p:cNvSpPr txBox="1"/>
          <p:nvPr/>
        </p:nvSpPr>
        <p:spPr>
          <a:xfrm>
            <a:off x="3995936" y="4509120"/>
            <a:ext cx="467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How do we align activity across the eight levers to drive specific improvements?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651406-C70A-4AC0-80FE-3609E967AE5F}"/>
              </a:ext>
            </a:extLst>
          </p:cNvPr>
          <p:cNvSpPr txBox="1"/>
          <p:nvPr/>
        </p:nvSpPr>
        <p:spPr>
          <a:xfrm>
            <a:off x="3995936" y="5347429"/>
            <a:ext cx="467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</a:rPr>
              <a:t>How do we align our direct regulatory levers with our other indirect levers?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B1A262FC-E34B-4BDD-8433-4867FC39AEC4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 bwMode="auto">
          <a:xfrm flipV="1">
            <a:off x="2987824" y="4832286"/>
            <a:ext cx="1008112" cy="417505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D36EE3E8-1115-47EC-A6BA-BC36C92652C6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 bwMode="auto">
          <a:xfrm>
            <a:off x="2987824" y="5249791"/>
            <a:ext cx="1008112" cy="420804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65741110"/>
      </p:ext>
    </p:extLst>
  </p:cSld>
  <p:clrMapOvr>
    <a:masterClrMapping/>
  </p:clrMapOvr>
</p:sld>
</file>

<file path=ppt/theme/theme1.xml><?xml version="1.0" encoding="utf-8"?>
<a:theme xmlns:a="http://schemas.openxmlformats.org/drawingml/2006/main" name="CQC PowerPoint template">
  <a:themeElements>
    <a:clrScheme name="20205_CQC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205_CQC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 W3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 W3" pitchFamily="-16" charset="-128"/>
          </a:defRPr>
        </a:defPPr>
      </a:lstStyle>
    </a:lnDef>
  </a:objectDefaults>
  <a:extraClrSchemeLst>
    <a:extraClrScheme>
      <a:clrScheme name="20205_CQ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5_CQ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5_CQ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5_CQ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5_CQ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5_CQ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5_CQ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5_CQ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5_CQ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5_CQ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5_CQ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5_CQ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QC standard template.potx" id="{2D407091-29F9-44AF-8BAF-D74AD8AE009F}" vid="{AF8DD1C2-EB9B-457A-8EEF-D0485262FD75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 W3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 W3" pitchFamily="-16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QC standard template.potx" id="{2D407091-29F9-44AF-8BAF-D74AD8AE009F}" vid="{FBD8D957-46C3-410D-9261-CDE9C776529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ED2C1AB0669F499DD3D99A9B54E556" ma:contentTypeVersion="2" ma:contentTypeDescription="Create a new document." ma:contentTypeScope="" ma:versionID="1259d045574d9a2ec54d8e7ca3c0e13a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8e7af6c2a47643683d241387ff74d9a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2AC7EFCE-79E7-4C61-9986-85C3B5C7CE7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43FF51-715A-440F-92F0-7D363307A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1C2A63-75EF-4AA9-9B94-C3E5032884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ED561E84-E33E-4287-9DFA-6BACF6C1A6E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CQC standard template</Template>
  <TotalTime>82</TotalTime>
  <Words>723</Words>
  <Application>Microsoft Office PowerPoint</Application>
  <PresentationFormat>On-screen Show (4:3)</PresentationFormat>
  <Paragraphs>104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 Light</vt:lpstr>
      <vt:lpstr>Garamond</vt:lpstr>
      <vt:lpstr>Segoe UI</vt:lpstr>
      <vt:lpstr>Wingdings 2</vt:lpstr>
      <vt:lpstr>ヒラギノ角ゴ Pro W3</vt:lpstr>
      <vt:lpstr>CQC PowerPoint template</vt:lpstr>
      <vt:lpstr>Custom Design</vt:lpstr>
      <vt:lpstr>CQC’s approach to encouraging improvement What do we know and what can we do with it?  Tim Atkins, Head of Strategy</vt:lpstr>
      <vt:lpstr>What I will cover today</vt:lpstr>
      <vt:lpstr>We have a duty and a strategic ambition to encourage improvement</vt:lpstr>
      <vt:lpstr>Ratings have improved… but that is not necessarily evidence of improvement or CQC’s impact</vt:lpstr>
      <vt:lpstr>Feedback from providers suggests we are doing something right</vt:lpstr>
      <vt:lpstr>We also know which activities providers say they respond to</vt:lpstr>
      <vt:lpstr>We have commissioned qualitative research to look into this question</vt:lpstr>
      <vt:lpstr>That research identified eight impact mechanisms by which we can drive improvement</vt:lpstr>
      <vt:lpstr>How can we be more systematic about improvement in our methodology?</vt:lpstr>
      <vt:lpstr>Questions for other regulators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CQC’s approach to encouraging improvement What do we know and what can we do with it?  Tim Atkins, Head of Strategy</dc:title>
  <dc:creator>Atkins, Tim</dc:creator>
  <cp:lastModifiedBy>Atkins, Tim</cp:lastModifiedBy>
  <cp:revision>4</cp:revision>
  <cp:lastPrinted>2017-01-31T12:08:47Z</cp:lastPrinted>
  <dcterms:created xsi:type="dcterms:W3CDTF">2019-09-22T15:10:28Z</dcterms:created>
  <dcterms:modified xsi:type="dcterms:W3CDTF">2019-09-23T12:53:33Z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Page, Chris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Page, Chris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ContentTypeId">
    <vt:lpwstr>0x010100442F0AF3B7539144B90D8AC2CAACB8D2</vt:lpwstr>
  </property>
  <property fmtid="{D5CDD505-2E9C-101B-9397-08002B2CF9AE}" pid="8" name="_SourceUrl">
    <vt:lpwstr/>
  </property>
  <property fmtid="{D5CDD505-2E9C-101B-9397-08002B2CF9AE}" pid="9" name="_SharedFileIndex">
    <vt:lpwstr/>
  </property>
</Properties>
</file>