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3"/>
  </p:notesMasterIdLst>
  <p:sldIdLst>
    <p:sldId id="256" r:id="rId5"/>
    <p:sldId id="257" r:id="rId6"/>
    <p:sldId id="283" r:id="rId7"/>
    <p:sldId id="260" r:id="rId8"/>
    <p:sldId id="258" r:id="rId9"/>
    <p:sldId id="290" r:id="rId10"/>
    <p:sldId id="288" r:id="rId11"/>
    <p:sldId id="259" r:id="rId12"/>
    <p:sldId id="264" r:id="rId13"/>
    <p:sldId id="287" r:id="rId14"/>
    <p:sldId id="286" r:id="rId15"/>
    <p:sldId id="284" r:id="rId16"/>
    <p:sldId id="262" r:id="rId17"/>
    <p:sldId id="263" r:id="rId18"/>
    <p:sldId id="285" r:id="rId19"/>
    <p:sldId id="289" r:id="rId20"/>
    <p:sldId id="299" r:id="rId21"/>
    <p:sldId id="26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C97799-0CA1-44BD-9CDA-5299241AE824}">
          <p14:sldIdLst>
            <p14:sldId id="256"/>
            <p14:sldId id="257"/>
            <p14:sldId id="283"/>
            <p14:sldId id="260"/>
            <p14:sldId id="258"/>
            <p14:sldId id="290"/>
          </p14:sldIdLst>
        </p14:section>
        <p14:section name="RBLF" id="{255FFF49-BD85-48D0-BCC0-10FA5D15D38C}">
          <p14:sldIdLst>
            <p14:sldId id="288"/>
            <p14:sldId id="259"/>
            <p14:sldId id="264"/>
            <p14:sldId id="287"/>
            <p14:sldId id="286"/>
            <p14:sldId id="284"/>
            <p14:sldId id="262"/>
            <p14:sldId id="263"/>
            <p14:sldId id="285"/>
            <p14:sldId id="289"/>
            <p14:sldId id="299"/>
            <p14:sldId id="266"/>
          </p14:sldIdLst>
        </p14:section>
        <p14:section name="Other Regulatory Approaches" id="{DB1F0F85-7AB7-479F-8748-EE5C87EC4F9B}">
          <p14:sldIdLst/>
        </p14:section>
        <p14:section name="Sandbox" id="{AD671E82-36CD-4746-BE25-0596203B25C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ymond CHUA (MOH)" initials="RC(" lastIdx="3" clrIdx="0">
    <p:extLst>
      <p:ext uri="{19B8F6BF-5375-455C-9EA6-DF929625EA0E}">
        <p15:presenceInfo xmlns:p15="http://schemas.microsoft.com/office/powerpoint/2012/main" userId="S-1-5-21-1216582894-834684500-1334827815-886510" providerId="AD"/>
      </p:ext>
    </p:extLst>
  </p:cmAuthor>
  <p:cmAuthor id="2" name="Wei Han CHIA (MOH)" initials="WHC(" lastIdx="2" clrIdx="1">
    <p:extLst>
      <p:ext uri="{19B8F6BF-5375-455C-9EA6-DF929625EA0E}">
        <p15:presenceInfo xmlns:p15="http://schemas.microsoft.com/office/powerpoint/2012/main" userId="S-1-5-21-1216582894-834684500-1334827815-1024956" providerId="AD"/>
      </p:ext>
    </p:extLst>
  </p:cmAuthor>
  <p:cmAuthor id="3" name="Anthony YIP (MOH)" initials="AY(" lastIdx="6" clrIdx="2">
    <p:extLst>
      <p:ext uri="{19B8F6BF-5375-455C-9EA6-DF929625EA0E}">
        <p15:presenceInfo xmlns:p15="http://schemas.microsoft.com/office/powerpoint/2012/main" userId="S-1-5-21-1216582894-834684500-1334827815-10538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7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27" autoAdjust="0"/>
    <p:restoredTop sz="83372" autoAdjust="0"/>
  </p:normalViewPr>
  <p:slideViewPr>
    <p:cSldViewPr snapToGrid="0">
      <p:cViewPr varScale="1">
        <p:scale>
          <a:sx n="56" d="100"/>
          <a:sy n="56" d="100"/>
        </p:scale>
        <p:origin x="10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t>
</a:t>
            </a:r>
          </a:p>
        </c:rich>
      </c:tx>
      <c:layout>
        <c:manualLayout>
          <c:xMode val="edge"/>
          <c:yMode val="edge"/>
          <c:x val="0.1298555701893464"/>
          <c:y val="5.2258402453929376E-4"/>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3686202639150442E-2"/>
          <c:y val="0.27799949762761578"/>
          <c:w val="0.82839032708536542"/>
          <c:h val="0.6422338657050064"/>
        </c:manualLayout>
      </c:layout>
      <c:pie3DChart>
        <c:varyColors val="1"/>
        <c:ser>
          <c:idx val="0"/>
          <c:order val="0"/>
          <c:tx>
            <c:strRef>
              <c:f>Sheet1!$B$1</c:f>
              <c:strCache>
                <c:ptCount val="1"/>
                <c:pt idx="0">
                  <c:v>Number of Licensed Healthcare Institutions Inspected (correct as at 14 Nov 2017) 
</c:v>
                </c:pt>
              </c:strCache>
            </c:strRef>
          </c:tx>
          <c:explosion val="27"/>
          <c:dPt>
            <c:idx val="0"/>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1-93D7-424E-955E-C918DA538DEF}"/>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3D7-424E-955E-C918DA538DEF}"/>
              </c:ext>
            </c:extLst>
          </c:dPt>
          <c:dPt>
            <c:idx val="2"/>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5-93D7-424E-955E-C918DA538DEF}"/>
              </c:ext>
            </c:extLst>
          </c:dPt>
          <c:dPt>
            <c:idx val="3"/>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7-93D7-424E-955E-C918DA538DEF}"/>
              </c:ext>
            </c:extLst>
          </c:dPt>
          <c:dLbls>
            <c:dLbl>
              <c:idx val="0"/>
              <c:layout>
                <c:manualLayout>
                  <c:x val="-0.21989956572299471"/>
                  <c:y val="8.880409473497235E-3"/>
                </c:manualLayout>
              </c:layout>
              <c:tx>
                <c:rich>
                  <a:bodyPr/>
                  <a:lstStyle/>
                  <a:p>
                    <a:fld id="{6FFD17EC-BBCB-47F0-906E-2E7DE72A2867}" type="CATEGORYNAME">
                      <a:rPr lang="en-US"/>
                      <a:pPr/>
                      <a:t>[CATEGORIENAAM]</a:t>
                    </a:fld>
                    <a:r>
                      <a:rPr lang="en-US" baseline="0" dirty="0"/>
                      <a:t>
33 (0.7%)</a:t>
                    </a: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3D7-424E-955E-C918DA538DEF}"/>
                </c:ext>
              </c:extLst>
            </c:dLbl>
            <c:dLbl>
              <c:idx val="1"/>
              <c:layout>
                <c:manualLayout>
                  <c:x val="0.10073037228737734"/>
                  <c:y val="-1.5411240933240642E-2"/>
                </c:manualLayout>
              </c:layout>
              <c:tx>
                <c:rich>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fld id="{0C133CC6-6E87-47EE-93D1-0668E6F9D40B}" type="CATEGORYNAME">
                      <a:rPr lang="en-US" dirty="0"/>
                      <a:pPr>
                        <a:defRPr b="1">
                          <a:solidFill>
                            <a:schemeClr val="tx1"/>
                          </a:solidFill>
                        </a:defRPr>
                      </a:pPr>
                      <a:t>[CATEGORIENAAM]</a:t>
                    </a:fld>
                    <a:r>
                      <a:rPr lang="en-US" baseline="0" dirty="0"/>
                      <a:t>
79 (1.7%)</a:t>
                    </a:r>
                  </a:p>
                </c:rich>
              </c:tx>
              <c:spPr>
                <a:solidFill>
                  <a:srgbClr val="ED7D31">
                    <a:lumMod val="60000"/>
                    <a:lumOff val="40000"/>
                  </a:srgbClr>
                </a:solidFill>
                <a:ln>
                  <a:solidFill>
                    <a:prstClr val="black"/>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3-93D7-424E-955E-C918DA538DEF}"/>
                </c:ext>
              </c:extLst>
            </c:dLbl>
            <c:dLbl>
              <c:idx val="2"/>
              <c:layout>
                <c:manualLayout>
                  <c:x val="0.17894342272260946"/>
                  <c:y val="0.18797589761523667"/>
                </c:manualLayout>
              </c:layout>
              <c:tx>
                <c:rich>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fld id="{4708958F-8972-4FD3-9C58-3BB8124C78CD}" type="CATEGORYNAME">
                      <a:rPr lang="en-US" smtClean="0"/>
                      <a:pPr>
                        <a:defRPr b="1">
                          <a:solidFill>
                            <a:schemeClr val="tx1"/>
                          </a:solidFill>
                        </a:defRPr>
                      </a:pPr>
                      <a:t>[CATEGORIENAAM]</a:t>
                    </a:fld>
                    <a:r>
                      <a:rPr lang="en-US" baseline="0" dirty="0"/>
                      <a:t>
221 (4.7%)</a:t>
                    </a:r>
                  </a:p>
                </c:rich>
              </c:tx>
              <c:spPr>
                <a:solidFill>
                  <a:srgbClr val="70AD47">
                    <a:lumMod val="40000"/>
                    <a:lumOff val="60000"/>
                  </a:srgbClr>
                </a:solidFill>
                <a:ln>
                  <a:solidFill>
                    <a:prstClr val="black"/>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5-93D7-424E-955E-C918DA538DEF}"/>
                </c:ext>
              </c:extLst>
            </c:dLbl>
            <c:dLbl>
              <c:idx val="3"/>
              <c:layout>
                <c:manualLayout>
                  <c:x val="-0.18490035580913866"/>
                  <c:y val="-8.6690266386253989E-2"/>
                </c:manualLayout>
              </c:layout>
              <c:tx>
                <c:rich>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fld id="{9238C0B1-65BE-49D8-9C1F-0C1623E86860}" type="CATEGORYNAME">
                      <a:rPr lang="fr-FR" sz="1000" b="1" smtClean="0"/>
                      <a:pPr>
                        <a:defRPr b="1">
                          <a:solidFill>
                            <a:schemeClr val="tx1"/>
                          </a:solidFill>
                        </a:defRPr>
                      </a:pPr>
                      <a:t>[CATEGORIENAAM]</a:t>
                    </a:fld>
                    <a:endParaRPr lang="fr-FR" sz="1197" b="1" baseline="0" dirty="0"/>
                  </a:p>
                  <a:p>
                    <a:pPr>
                      <a:defRPr b="1">
                        <a:solidFill>
                          <a:schemeClr val="tx1"/>
                        </a:solidFill>
                      </a:defRPr>
                    </a:pPr>
                    <a:r>
                      <a:rPr lang="fr-FR" sz="1197" b="1" baseline="0" dirty="0"/>
                      <a:t>4,321</a:t>
                    </a:r>
                    <a:r>
                      <a:rPr lang="fr-FR" b="1" baseline="0" dirty="0"/>
                      <a:t> (92.8%)</a:t>
                    </a:r>
                  </a:p>
                </c:rich>
              </c:tx>
              <c:spPr>
                <a:solidFill>
                  <a:srgbClr val="44546A">
                    <a:lumMod val="20000"/>
                    <a:lumOff val="80000"/>
                  </a:srgbClr>
                </a:solidFill>
                <a:ln>
                  <a:solidFill>
                    <a:prstClr val="black"/>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0090804054349934"/>
                      <c:h val="0.19973257063584127"/>
                    </c:manualLayout>
                  </c15:layout>
                  <c15:dlblFieldTable/>
                  <c15:showDataLabelsRange val="0"/>
                </c:ext>
                <c:ext xmlns:c16="http://schemas.microsoft.com/office/drawing/2014/chart" uri="{C3380CC4-5D6E-409C-BE32-E72D297353CC}">
                  <c16:uniqueId val="{00000007-93D7-424E-955E-C918DA538DEF}"/>
                </c:ext>
              </c:extLst>
            </c:dLbl>
            <c:spPr>
              <a:solidFill>
                <a:srgbClr val="FFC000">
                  <a:lumMod val="40000"/>
                  <a:lumOff val="60000"/>
                </a:srgbClr>
              </a:solidFill>
              <a:ln>
                <a:solidFill>
                  <a:prstClr val="black"/>
                </a:solidFill>
              </a:ln>
              <a:effectLst/>
            </c:spPr>
            <c:txPr>
              <a:bodyPr rot="0" spcFirstLastPara="1" vertOverflow="clip" horzOverflow="clip"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Hospitals </c:v>
                </c:pt>
                <c:pt idx="1">
                  <c:v>Nursing Homes </c:v>
                </c:pt>
                <c:pt idx="2">
                  <c:v>Clinical &amp; X-ray Laboratories </c:v>
                </c:pt>
                <c:pt idx="3">
                  <c:v>Clinics (GP clinics, Specialist Clinics, Dental Clinics)</c:v>
                </c:pt>
              </c:strCache>
            </c:strRef>
          </c:cat>
          <c:val>
            <c:numRef>
              <c:f>Sheet1!$B$2:$B$5</c:f>
              <c:numCache>
                <c:formatCode>General</c:formatCode>
                <c:ptCount val="4"/>
                <c:pt idx="0">
                  <c:v>34</c:v>
                </c:pt>
                <c:pt idx="1">
                  <c:v>75</c:v>
                </c:pt>
                <c:pt idx="2">
                  <c:v>215</c:v>
                </c:pt>
                <c:pt idx="3">
                  <c:v>4192</c:v>
                </c:pt>
              </c:numCache>
            </c:numRef>
          </c:val>
          <c:extLst>
            <c:ext xmlns:c16="http://schemas.microsoft.com/office/drawing/2014/chart" uri="{C3380CC4-5D6E-409C-BE32-E72D297353CC}">
              <c16:uniqueId val="{00000008-93D7-424E-955E-C918DA538DEF}"/>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1D69B1-CB50-4710-B898-75C0FE4AD089}"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en-US"/>
        </a:p>
      </dgm:t>
    </dgm:pt>
    <dgm:pt modelId="{F0F35445-C79A-4AC1-A83C-D789A8D1FAC4}">
      <dgm:prSet phldrT="[Text]" custT="1"/>
      <dgm:spPr>
        <a:solidFill>
          <a:schemeClr val="accent2"/>
        </a:solidFill>
        <a:ln>
          <a:noFill/>
        </a:ln>
      </dgm:spPr>
      <dgm:t>
        <a:bodyPr/>
        <a:lstStyle/>
        <a:p>
          <a:pPr algn="ctr"/>
          <a:r>
            <a:rPr lang="en-US" sz="1600" b="1" dirty="0">
              <a:latin typeface="Calibri" panose="020F0502020204030204" pitchFamily="34" charset="0"/>
              <a:cs typeface="Calibri" panose="020F0502020204030204" pitchFamily="34" charset="0"/>
            </a:rPr>
            <a:t>High</a:t>
          </a:r>
          <a:endParaRPr lang="en-US" sz="1600" dirty="0">
            <a:latin typeface="Calibri" panose="020F0502020204030204" pitchFamily="34" charset="0"/>
            <a:cs typeface="Calibri" panose="020F0502020204030204" pitchFamily="34" charset="0"/>
          </a:endParaRPr>
        </a:p>
      </dgm:t>
    </dgm:pt>
    <dgm:pt modelId="{8004BE2D-79BE-496B-B18C-432F312E3743}" type="parTrans" cxnId="{DF69F063-5F65-4094-86AC-6E3C65594C37}">
      <dgm:prSet/>
      <dgm:spPr/>
      <dgm:t>
        <a:bodyPr/>
        <a:lstStyle/>
        <a:p>
          <a:pPr algn="just"/>
          <a:endParaRPr lang="en-US">
            <a:latin typeface="Calibri" panose="020F0502020204030204" pitchFamily="34" charset="0"/>
            <a:cs typeface="Calibri" panose="020F0502020204030204" pitchFamily="34" charset="0"/>
          </a:endParaRPr>
        </a:p>
      </dgm:t>
    </dgm:pt>
    <dgm:pt modelId="{4FDD7FAC-0857-42F8-ACBC-79610040063C}" type="sibTrans" cxnId="{DF69F063-5F65-4094-86AC-6E3C65594C37}">
      <dgm:prSet/>
      <dgm:spPr/>
      <dgm:t>
        <a:bodyPr/>
        <a:lstStyle/>
        <a:p>
          <a:pPr algn="just"/>
          <a:endParaRPr lang="en-US">
            <a:latin typeface="Calibri" panose="020F0502020204030204" pitchFamily="34" charset="0"/>
            <a:cs typeface="Calibri" panose="020F0502020204030204" pitchFamily="34" charset="0"/>
          </a:endParaRPr>
        </a:p>
      </dgm:t>
    </dgm:pt>
    <dgm:pt modelId="{A98B6208-F3E4-4336-85F7-5875F5252A3E}">
      <dgm:prSet phldrT="[Text]" custT="1"/>
      <dgm:spPr>
        <a:solidFill>
          <a:schemeClr val="accent2">
            <a:lumMod val="20000"/>
            <a:lumOff val="80000"/>
            <a:alpha val="90000"/>
          </a:schemeClr>
        </a:solidFill>
        <a:ln>
          <a:noFill/>
        </a:ln>
      </dgm:spPr>
      <dgm:t>
        <a:bodyPr/>
        <a:lstStyle/>
        <a:p>
          <a:pPr algn="just"/>
          <a:r>
            <a:rPr lang="en-SG" sz="1300" u="sng" dirty="0">
              <a:latin typeface="Calibri" panose="020F0502020204030204" pitchFamily="34" charset="0"/>
              <a:ea typeface="Arial Unicode MS" panose="020B0604020202020204" pitchFamily="34" charset="-128"/>
              <a:cs typeface="Calibri" panose="020F0502020204030204" pitchFamily="34" charset="0"/>
            </a:rPr>
            <a:t>At least one </a:t>
          </a:r>
          <a:r>
            <a:rPr lang="en-SG" sz="1300" u="none" dirty="0">
              <a:latin typeface="Calibri" panose="020F0502020204030204" pitchFamily="34" charset="0"/>
              <a:ea typeface="Arial Unicode MS" panose="020B0604020202020204" pitchFamily="34" charset="-128"/>
              <a:cs typeface="Calibri" panose="020F0502020204030204" pitchFamily="34" charset="0"/>
            </a:rPr>
            <a:t>of the risk factors is rated </a:t>
          </a:r>
          <a:r>
            <a:rPr lang="en-SG" sz="1300" u="sng" dirty="0">
              <a:latin typeface="Calibri" panose="020F0502020204030204" pitchFamily="34" charset="0"/>
              <a:ea typeface="Arial Unicode MS" panose="020B0604020202020204" pitchFamily="34" charset="-128"/>
              <a:cs typeface="Calibri" panose="020F0502020204030204" pitchFamily="34" charset="0"/>
            </a:rPr>
            <a:t>high.</a:t>
          </a:r>
          <a:endParaRPr lang="en-US" sz="1300" dirty="0">
            <a:latin typeface="Calibri" panose="020F0502020204030204" pitchFamily="34" charset="0"/>
            <a:cs typeface="Calibri" panose="020F0502020204030204" pitchFamily="34" charset="0"/>
          </a:endParaRPr>
        </a:p>
      </dgm:t>
    </dgm:pt>
    <dgm:pt modelId="{82375BB3-1F7D-4EBA-A50A-5BF01616CD82}" type="parTrans" cxnId="{A7D6C88C-F1D5-4124-8F44-51DF0F7B1182}">
      <dgm:prSet/>
      <dgm:spPr/>
      <dgm:t>
        <a:bodyPr/>
        <a:lstStyle/>
        <a:p>
          <a:pPr algn="just"/>
          <a:endParaRPr lang="en-US">
            <a:latin typeface="Calibri" panose="020F0502020204030204" pitchFamily="34" charset="0"/>
            <a:cs typeface="Calibri" panose="020F0502020204030204" pitchFamily="34" charset="0"/>
          </a:endParaRPr>
        </a:p>
      </dgm:t>
    </dgm:pt>
    <dgm:pt modelId="{19E94F1F-A70E-4A62-BABD-678C06F960FD}" type="sibTrans" cxnId="{A7D6C88C-F1D5-4124-8F44-51DF0F7B1182}">
      <dgm:prSet/>
      <dgm:spPr/>
      <dgm:t>
        <a:bodyPr/>
        <a:lstStyle/>
        <a:p>
          <a:pPr algn="just"/>
          <a:endParaRPr lang="en-US">
            <a:latin typeface="Calibri" panose="020F0502020204030204" pitchFamily="34" charset="0"/>
            <a:cs typeface="Calibri" panose="020F0502020204030204" pitchFamily="34" charset="0"/>
          </a:endParaRPr>
        </a:p>
      </dgm:t>
    </dgm:pt>
    <dgm:pt modelId="{02117CD7-E095-4FBF-931B-B2F647DD1BD0}">
      <dgm:prSet phldrT="[Text]" custT="1"/>
      <dgm:spPr>
        <a:solidFill>
          <a:schemeClr val="accent4"/>
        </a:solidFill>
        <a:ln>
          <a:noFill/>
        </a:ln>
      </dgm:spPr>
      <dgm:t>
        <a:bodyPr/>
        <a:lstStyle/>
        <a:p>
          <a:pPr algn="ctr"/>
          <a:r>
            <a:rPr lang="en-US" sz="1600" b="1" dirty="0">
              <a:latin typeface="Calibri" panose="020F0502020204030204" pitchFamily="34" charset="0"/>
              <a:cs typeface="Calibri" panose="020F0502020204030204" pitchFamily="34" charset="0"/>
            </a:rPr>
            <a:t>Moderate</a:t>
          </a:r>
          <a:endParaRPr lang="en-US" sz="1600" dirty="0">
            <a:latin typeface="Calibri" panose="020F0502020204030204" pitchFamily="34" charset="0"/>
            <a:cs typeface="Calibri" panose="020F0502020204030204" pitchFamily="34" charset="0"/>
          </a:endParaRPr>
        </a:p>
      </dgm:t>
    </dgm:pt>
    <dgm:pt modelId="{0724CC37-7EF2-44AB-AC13-E62F668AE05C}" type="parTrans" cxnId="{5A61EAD6-4B51-45DA-B1AC-B94F29AC6D01}">
      <dgm:prSet/>
      <dgm:spPr/>
      <dgm:t>
        <a:bodyPr/>
        <a:lstStyle/>
        <a:p>
          <a:pPr algn="just"/>
          <a:endParaRPr lang="en-US">
            <a:latin typeface="Calibri" panose="020F0502020204030204" pitchFamily="34" charset="0"/>
            <a:cs typeface="Calibri" panose="020F0502020204030204" pitchFamily="34" charset="0"/>
          </a:endParaRPr>
        </a:p>
      </dgm:t>
    </dgm:pt>
    <dgm:pt modelId="{45E0E1FA-C3AD-4F9D-9751-F9EBAA7E0CCC}" type="sibTrans" cxnId="{5A61EAD6-4B51-45DA-B1AC-B94F29AC6D01}">
      <dgm:prSet/>
      <dgm:spPr/>
      <dgm:t>
        <a:bodyPr/>
        <a:lstStyle/>
        <a:p>
          <a:pPr algn="just"/>
          <a:endParaRPr lang="en-US">
            <a:latin typeface="Calibri" panose="020F0502020204030204" pitchFamily="34" charset="0"/>
            <a:cs typeface="Calibri" panose="020F0502020204030204" pitchFamily="34" charset="0"/>
          </a:endParaRPr>
        </a:p>
      </dgm:t>
    </dgm:pt>
    <dgm:pt modelId="{82DBEAA8-B4FA-4E8C-B348-BE0673289955}">
      <dgm:prSet phldrT="[Text]" custT="1"/>
      <dgm:spPr>
        <a:solidFill>
          <a:schemeClr val="accent4">
            <a:lumMod val="20000"/>
            <a:lumOff val="80000"/>
            <a:alpha val="90000"/>
          </a:schemeClr>
        </a:solidFill>
        <a:ln>
          <a:noFill/>
        </a:ln>
      </dgm:spPr>
      <dgm:t>
        <a:bodyPr/>
        <a:lstStyle/>
        <a:p>
          <a:pPr algn="just"/>
          <a:r>
            <a:rPr lang="en-SG" sz="1300" u="sng" dirty="0">
              <a:latin typeface="Calibri" panose="020F0502020204030204" pitchFamily="34" charset="0"/>
              <a:ea typeface="Arial Unicode MS" panose="020B0604020202020204" pitchFamily="34" charset="-128"/>
              <a:cs typeface="Calibri" panose="020F0502020204030204" pitchFamily="34" charset="0"/>
            </a:rPr>
            <a:t>At least one factor is rated moderate</a:t>
          </a:r>
          <a:r>
            <a:rPr lang="en-SG" sz="1300" dirty="0">
              <a:latin typeface="Calibri" panose="020F0502020204030204" pitchFamily="34" charset="0"/>
              <a:ea typeface="Arial Unicode MS" panose="020B0604020202020204" pitchFamily="34" charset="-128"/>
              <a:cs typeface="Calibri" panose="020F0502020204030204" pitchFamily="34" charset="0"/>
            </a:rPr>
            <a:t> and none of the factors are rated high.</a:t>
          </a:r>
          <a:endParaRPr lang="en-US" sz="1300" dirty="0">
            <a:latin typeface="Calibri" panose="020F0502020204030204" pitchFamily="34" charset="0"/>
            <a:cs typeface="Calibri" panose="020F0502020204030204" pitchFamily="34" charset="0"/>
          </a:endParaRPr>
        </a:p>
      </dgm:t>
    </dgm:pt>
    <dgm:pt modelId="{296EF076-B34E-4F9A-8137-445281C70081}" type="parTrans" cxnId="{533B487C-A305-449B-B13E-89B514C2A2A3}">
      <dgm:prSet/>
      <dgm:spPr/>
      <dgm:t>
        <a:bodyPr/>
        <a:lstStyle/>
        <a:p>
          <a:pPr algn="just"/>
          <a:endParaRPr lang="en-US">
            <a:latin typeface="Calibri" panose="020F0502020204030204" pitchFamily="34" charset="0"/>
            <a:cs typeface="Calibri" panose="020F0502020204030204" pitchFamily="34" charset="0"/>
          </a:endParaRPr>
        </a:p>
      </dgm:t>
    </dgm:pt>
    <dgm:pt modelId="{9E2F13B6-B7EE-4000-9A54-0B6A84DE6769}" type="sibTrans" cxnId="{533B487C-A305-449B-B13E-89B514C2A2A3}">
      <dgm:prSet/>
      <dgm:spPr/>
      <dgm:t>
        <a:bodyPr/>
        <a:lstStyle/>
        <a:p>
          <a:pPr algn="just"/>
          <a:endParaRPr lang="en-US">
            <a:latin typeface="Calibri" panose="020F0502020204030204" pitchFamily="34" charset="0"/>
            <a:cs typeface="Calibri" panose="020F0502020204030204" pitchFamily="34" charset="0"/>
          </a:endParaRPr>
        </a:p>
      </dgm:t>
    </dgm:pt>
    <dgm:pt modelId="{C2C298DB-BC4C-47F7-BD35-E335E2C739F0}">
      <dgm:prSet phldrT="[Text]" custT="1"/>
      <dgm:spPr/>
      <dgm:t>
        <a:bodyPr/>
        <a:lstStyle/>
        <a:p>
          <a:pPr algn="ctr"/>
          <a:r>
            <a:rPr lang="en-US" sz="1600" b="1" dirty="0">
              <a:latin typeface="Calibri" panose="020F0502020204030204" pitchFamily="34" charset="0"/>
              <a:cs typeface="Calibri" panose="020F0502020204030204" pitchFamily="34" charset="0"/>
            </a:rPr>
            <a:t>Low</a:t>
          </a:r>
          <a:endParaRPr lang="en-US" sz="1600" dirty="0">
            <a:latin typeface="Calibri" panose="020F0502020204030204" pitchFamily="34" charset="0"/>
            <a:cs typeface="Calibri" panose="020F0502020204030204" pitchFamily="34" charset="0"/>
          </a:endParaRPr>
        </a:p>
      </dgm:t>
    </dgm:pt>
    <dgm:pt modelId="{20E2CC94-CAEC-467F-BD9E-EC47998F4E50}" type="parTrans" cxnId="{1F1FA085-BFE9-4696-ABD8-0BA2C2144537}">
      <dgm:prSet/>
      <dgm:spPr/>
      <dgm:t>
        <a:bodyPr/>
        <a:lstStyle/>
        <a:p>
          <a:pPr algn="just"/>
          <a:endParaRPr lang="en-US">
            <a:latin typeface="Calibri" panose="020F0502020204030204" pitchFamily="34" charset="0"/>
            <a:cs typeface="Calibri" panose="020F0502020204030204" pitchFamily="34" charset="0"/>
          </a:endParaRPr>
        </a:p>
      </dgm:t>
    </dgm:pt>
    <dgm:pt modelId="{C30F6700-6DD5-4121-B0F0-DDD1D935C9DE}" type="sibTrans" cxnId="{1F1FA085-BFE9-4696-ABD8-0BA2C2144537}">
      <dgm:prSet/>
      <dgm:spPr/>
      <dgm:t>
        <a:bodyPr/>
        <a:lstStyle/>
        <a:p>
          <a:pPr algn="just"/>
          <a:endParaRPr lang="en-US">
            <a:latin typeface="Calibri" panose="020F0502020204030204" pitchFamily="34" charset="0"/>
            <a:cs typeface="Calibri" panose="020F0502020204030204" pitchFamily="34" charset="0"/>
          </a:endParaRPr>
        </a:p>
      </dgm:t>
    </dgm:pt>
    <dgm:pt modelId="{88A2174A-3CDA-42D1-A041-E81A1BF30A71}">
      <dgm:prSet phldrT="[Text]" custT="1"/>
      <dgm:spPr>
        <a:solidFill>
          <a:schemeClr val="accent6">
            <a:lumMod val="20000"/>
            <a:lumOff val="80000"/>
            <a:alpha val="90000"/>
          </a:schemeClr>
        </a:solidFill>
        <a:ln>
          <a:noFill/>
        </a:ln>
      </dgm:spPr>
      <dgm:t>
        <a:bodyPr/>
        <a:lstStyle/>
        <a:p>
          <a:pPr algn="just"/>
          <a:r>
            <a:rPr lang="en-SG" sz="1300" u="sng" dirty="0">
              <a:latin typeface="Calibri" panose="020F0502020204030204" pitchFamily="34" charset="0"/>
              <a:ea typeface="Arial Unicode MS" panose="020B0604020202020204" pitchFamily="34" charset="-128"/>
              <a:cs typeface="Calibri" panose="020F0502020204030204" pitchFamily="34" charset="0"/>
            </a:rPr>
            <a:t>All </a:t>
          </a:r>
          <a:r>
            <a:rPr lang="en-SG" sz="1300" u="none" dirty="0">
              <a:latin typeface="Calibri" panose="020F0502020204030204" pitchFamily="34" charset="0"/>
              <a:ea typeface="Arial Unicode MS" panose="020B0604020202020204" pitchFamily="34" charset="-128"/>
              <a:cs typeface="Calibri" panose="020F0502020204030204" pitchFamily="34" charset="0"/>
            </a:rPr>
            <a:t>factors are rated </a:t>
          </a:r>
          <a:r>
            <a:rPr lang="en-SG" sz="1300" u="sng" dirty="0">
              <a:latin typeface="Calibri" panose="020F0502020204030204" pitchFamily="34" charset="0"/>
              <a:ea typeface="Arial Unicode MS" panose="020B0604020202020204" pitchFamily="34" charset="-128"/>
              <a:cs typeface="Calibri" panose="020F0502020204030204" pitchFamily="34" charset="0"/>
            </a:rPr>
            <a:t>low</a:t>
          </a:r>
          <a:endParaRPr lang="en-US" sz="1300" dirty="0">
            <a:latin typeface="Calibri" panose="020F0502020204030204" pitchFamily="34" charset="0"/>
            <a:cs typeface="Calibri" panose="020F0502020204030204" pitchFamily="34" charset="0"/>
          </a:endParaRPr>
        </a:p>
      </dgm:t>
    </dgm:pt>
    <dgm:pt modelId="{131CED87-CFC5-4163-956F-2EC64000D4BB}" type="parTrans" cxnId="{A9161C75-845E-449D-B07E-7425E85EC33F}">
      <dgm:prSet/>
      <dgm:spPr/>
      <dgm:t>
        <a:bodyPr/>
        <a:lstStyle/>
        <a:p>
          <a:pPr algn="just"/>
          <a:endParaRPr lang="en-US">
            <a:latin typeface="Calibri" panose="020F0502020204030204" pitchFamily="34" charset="0"/>
            <a:cs typeface="Calibri" panose="020F0502020204030204" pitchFamily="34" charset="0"/>
          </a:endParaRPr>
        </a:p>
      </dgm:t>
    </dgm:pt>
    <dgm:pt modelId="{3696510F-3547-474E-9695-82357771FF98}" type="sibTrans" cxnId="{A9161C75-845E-449D-B07E-7425E85EC33F}">
      <dgm:prSet/>
      <dgm:spPr/>
      <dgm:t>
        <a:bodyPr/>
        <a:lstStyle/>
        <a:p>
          <a:pPr algn="just"/>
          <a:endParaRPr lang="en-US">
            <a:latin typeface="Calibri" panose="020F0502020204030204" pitchFamily="34" charset="0"/>
            <a:cs typeface="Calibri" panose="020F0502020204030204" pitchFamily="34" charset="0"/>
          </a:endParaRPr>
        </a:p>
      </dgm:t>
    </dgm:pt>
    <dgm:pt modelId="{50F1F5C2-82F3-41FA-A624-12889F36483A}" type="pres">
      <dgm:prSet presAssocID="{F71D69B1-CB50-4710-B898-75C0FE4AD089}" presName="Name0" presStyleCnt="0">
        <dgm:presLayoutVars>
          <dgm:dir/>
          <dgm:animLvl val="lvl"/>
          <dgm:resizeHandles val="exact"/>
        </dgm:presLayoutVars>
      </dgm:prSet>
      <dgm:spPr/>
    </dgm:pt>
    <dgm:pt modelId="{413DDB51-A915-4724-A0C2-E53525E1039E}" type="pres">
      <dgm:prSet presAssocID="{F0F35445-C79A-4AC1-A83C-D789A8D1FAC4}" presName="composite" presStyleCnt="0"/>
      <dgm:spPr/>
    </dgm:pt>
    <dgm:pt modelId="{FD5B9E8D-B31E-4F02-8DD4-FEA6C2CA9529}" type="pres">
      <dgm:prSet presAssocID="{F0F35445-C79A-4AC1-A83C-D789A8D1FAC4}" presName="parTx" presStyleLbl="alignNode1" presStyleIdx="0" presStyleCnt="3">
        <dgm:presLayoutVars>
          <dgm:chMax val="0"/>
          <dgm:chPref val="0"/>
          <dgm:bulletEnabled val="1"/>
        </dgm:presLayoutVars>
      </dgm:prSet>
      <dgm:spPr/>
    </dgm:pt>
    <dgm:pt modelId="{F05B7C7D-9FB0-46B2-ACD0-DF097E2C7C1D}" type="pres">
      <dgm:prSet presAssocID="{F0F35445-C79A-4AC1-A83C-D789A8D1FAC4}" presName="desTx" presStyleLbl="alignAccFollowNode1" presStyleIdx="0" presStyleCnt="3">
        <dgm:presLayoutVars>
          <dgm:bulletEnabled val="1"/>
        </dgm:presLayoutVars>
      </dgm:prSet>
      <dgm:spPr/>
    </dgm:pt>
    <dgm:pt modelId="{840B90EC-FF2C-4A0D-9722-ACE76E99E7AE}" type="pres">
      <dgm:prSet presAssocID="{4FDD7FAC-0857-42F8-ACBC-79610040063C}" presName="space" presStyleCnt="0"/>
      <dgm:spPr/>
    </dgm:pt>
    <dgm:pt modelId="{F43BFF5F-BF7B-4948-AFBF-C29FECBCE568}" type="pres">
      <dgm:prSet presAssocID="{02117CD7-E095-4FBF-931B-B2F647DD1BD0}" presName="composite" presStyleCnt="0"/>
      <dgm:spPr/>
    </dgm:pt>
    <dgm:pt modelId="{770BF95E-48BD-4211-834F-DBCD43D58BE7}" type="pres">
      <dgm:prSet presAssocID="{02117CD7-E095-4FBF-931B-B2F647DD1BD0}" presName="parTx" presStyleLbl="alignNode1" presStyleIdx="1" presStyleCnt="3">
        <dgm:presLayoutVars>
          <dgm:chMax val="0"/>
          <dgm:chPref val="0"/>
          <dgm:bulletEnabled val="1"/>
        </dgm:presLayoutVars>
      </dgm:prSet>
      <dgm:spPr/>
    </dgm:pt>
    <dgm:pt modelId="{25F08F31-00E9-4F68-BB4F-A411617DF67A}" type="pres">
      <dgm:prSet presAssocID="{02117CD7-E095-4FBF-931B-B2F647DD1BD0}" presName="desTx" presStyleLbl="alignAccFollowNode1" presStyleIdx="1" presStyleCnt="3">
        <dgm:presLayoutVars>
          <dgm:bulletEnabled val="1"/>
        </dgm:presLayoutVars>
      </dgm:prSet>
      <dgm:spPr/>
    </dgm:pt>
    <dgm:pt modelId="{7E62657F-29AE-496E-95AB-A86C4B255C69}" type="pres">
      <dgm:prSet presAssocID="{45E0E1FA-C3AD-4F9D-9751-F9EBAA7E0CCC}" presName="space" presStyleCnt="0"/>
      <dgm:spPr/>
    </dgm:pt>
    <dgm:pt modelId="{4BEC3EA1-31DD-465B-9B3C-7C95AA64DD4E}" type="pres">
      <dgm:prSet presAssocID="{C2C298DB-BC4C-47F7-BD35-E335E2C739F0}" presName="composite" presStyleCnt="0"/>
      <dgm:spPr/>
    </dgm:pt>
    <dgm:pt modelId="{01204DBB-EC13-486B-8F71-83F9C7EAFAC4}" type="pres">
      <dgm:prSet presAssocID="{C2C298DB-BC4C-47F7-BD35-E335E2C739F0}" presName="parTx" presStyleLbl="alignNode1" presStyleIdx="2" presStyleCnt="3">
        <dgm:presLayoutVars>
          <dgm:chMax val="0"/>
          <dgm:chPref val="0"/>
          <dgm:bulletEnabled val="1"/>
        </dgm:presLayoutVars>
      </dgm:prSet>
      <dgm:spPr/>
    </dgm:pt>
    <dgm:pt modelId="{AAC6D8C1-0590-476E-8E98-6327A7DFF4FD}" type="pres">
      <dgm:prSet presAssocID="{C2C298DB-BC4C-47F7-BD35-E335E2C739F0}" presName="desTx" presStyleLbl="alignAccFollowNode1" presStyleIdx="2" presStyleCnt="3">
        <dgm:presLayoutVars>
          <dgm:bulletEnabled val="1"/>
        </dgm:presLayoutVars>
      </dgm:prSet>
      <dgm:spPr/>
    </dgm:pt>
  </dgm:ptLst>
  <dgm:cxnLst>
    <dgm:cxn modelId="{3016E42A-DF5C-4AA8-9EB9-198DEA2E0E73}" type="presOf" srcId="{02117CD7-E095-4FBF-931B-B2F647DD1BD0}" destId="{770BF95E-48BD-4211-834F-DBCD43D58BE7}" srcOrd="0" destOrd="0" presId="urn:microsoft.com/office/officeart/2005/8/layout/hList1"/>
    <dgm:cxn modelId="{DF69F063-5F65-4094-86AC-6E3C65594C37}" srcId="{F71D69B1-CB50-4710-B898-75C0FE4AD089}" destId="{F0F35445-C79A-4AC1-A83C-D789A8D1FAC4}" srcOrd="0" destOrd="0" parTransId="{8004BE2D-79BE-496B-B18C-432F312E3743}" sibTransId="{4FDD7FAC-0857-42F8-ACBC-79610040063C}"/>
    <dgm:cxn modelId="{DE51686B-2EE3-49C2-85A0-D4466B33AD77}" type="presOf" srcId="{F0F35445-C79A-4AC1-A83C-D789A8D1FAC4}" destId="{FD5B9E8D-B31E-4F02-8DD4-FEA6C2CA9529}" srcOrd="0" destOrd="0" presId="urn:microsoft.com/office/officeart/2005/8/layout/hList1"/>
    <dgm:cxn modelId="{1EDC994B-5352-4A9C-95FB-71692C6E4EF7}" type="presOf" srcId="{C2C298DB-BC4C-47F7-BD35-E335E2C739F0}" destId="{01204DBB-EC13-486B-8F71-83F9C7EAFAC4}" srcOrd="0" destOrd="0" presId="urn:microsoft.com/office/officeart/2005/8/layout/hList1"/>
    <dgm:cxn modelId="{89EF7E51-8D19-49AF-861E-5046A2C3A350}" type="presOf" srcId="{F71D69B1-CB50-4710-B898-75C0FE4AD089}" destId="{50F1F5C2-82F3-41FA-A624-12889F36483A}" srcOrd="0" destOrd="0" presId="urn:microsoft.com/office/officeart/2005/8/layout/hList1"/>
    <dgm:cxn modelId="{A9161C75-845E-449D-B07E-7425E85EC33F}" srcId="{C2C298DB-BC4C-47F7-BD35-E335E2C739F0}" destId="{88A2174A-3CDA-42D1-A041-E81A1BF30A71}" srcOrd="0" destOrd="0" parTransId="{131CED87-CFC5-4163-956F-2EC64000D4BB}" sibTransId="{3696510F-3547-474E-9695-82357771FF98}"/>
    <dgm:cxn modelId="{533B487C-A305-449B-B13E-89B514C2A2A3}" srcId="{02117CD7-E095-4FBF-931B-B2F647DD1BD0}" destId="{82DBEAA8-B4FA-4E8C-B348-BE0673289955}" srcOrd="0" destOrd="0" parTransId="{296EF076-B34E-4F9A-8137-445281C70081}" sibTransId="{9E2F13B6-B7EE-4000-9A54-0B6A84DE6769}"/>
    <dgm:cxn modelId="{1F1FA085-BFE9-4696-ABD8-0BA2C2144537}" srcId="{F71D69B1-CB50-4710-B898-75C0FE4AD089}" destId="{C2C298DB-BC4C-47F7-BD35-E335E2C739F0}" srcOrd="2" destOrd="0" parTransId="{20E2CC94-CAEC-467F-BD9E-EC47998F4E50}" sibTransId="{C30F6700-6DD5-4121-B0F0-DDD1D935C9DE}"/>
    <dgm:cxn modelId="{460DBB8A-15AB-4D02-8F78-E7C9B86048CC}" type="presOf" srcId="{88A2174A-3CDA-42D1-A041-E81A1BF30A71}" destId="{AAC6D8C1-0590-476E-8E98-6327A7DFF4FD}" srcOrd="0" destOrd="0" presId="urn:microsoft.com/office/officeart/2005/8/layout/hList1"/>
    <dgm:cxn modelId="{A7D6C88C-F1D5-4124-8F44-51DF0F7B1182}" srcId="{F0F35445-C79A-4AC1-A83C-D789A8D1FAC4}" destId="{A98B6208-F3E4-4336-85F7-5875F5252A3E}" srcOrd="0" destOrd="0" parTransId="{82375BB3-1F7D-4EBA-A50A-5BF01616CD82}" sibTransId="{19E94F1F-A70E-4A62-BABD-678C06F960FD}"/>
    <dgm:cxn modelId="{ED65E090-A126-4666-AFCA-425FBA283E86}" type="presOf" srcId="{82DBEAA8-B4FA-4E8C-B348-BE0673289955}" destId="{25F08F31-00E9-4F68-BB4F-A411617DF67A}" srcOrd="0" destOrd="0" presId="urn:microsoft.com/office/officeart/2005/8/layout/hList1"/>
    <dgm:cxn modelId="{5A61EAD6-4B51-45DA-B1AC-B94F29AC6D01}" srcId="{F71D69B1-CB50-4710-B898-75C0FE4AD089}" destId="{02117CD7-E095-4FBF-931B-B2F647DD1BD0}" srcOrd="1" destOrd="0" parTransId="{0724CC37-7EF2-44AB-AC13-E62F668AE05C}" sibTransId="{45E0E1FA-C3AD-4F9D-9751-F9EBAA7E0CCC}"/>
    <dgm:cxn modelId="{D22CFBF9-AFA9-4DFA-9449-2AC730921F96}" type="presOf" srcId="{A98B6208-F3E4-4336-85F7-5875F5252A3E}" destId="{F05B7C7D-9FB0-46B2-ACD0-DF097E2C7C1D}" srcOrd="0" destOrd="0" presId="urn:microsoft.com/office/officeart/2005/8/layout/hList1"/>
    <dgm:cxn modelId="{81AB2528-15AA-4D01-B7F0-2A9216A00FA6}" type="presParOf" srcId="{50F1F5C2-82F3-41FA-A624-12889F36483A}" destId="{413DDB51-A915-4724-A0C2-E53525E1039E}" srcOrd="0" destOrd="0" presId="urn:microsoft.com/office/officeart/2005/8/layout/hList1"/>
    <dgm:cxn modelId="{294E82E0-D46F-402F-9FD6-659F335D9989}" type="presParOf" srcId="{413DDB51-A915-4724-A0C2-E53525E1039E}" destId="{FD5B9E8D-B31E-4F02-8DD4-FEA6C2CA9529}" srcOrd="0" destOrd="0" presId="urn:microsoft.com/office/officeart/2005/8/layout/hList1"/>
    <dgm:cxn modelId="{DAB760EA-A2C1-4331-A403-86832A6F9CCE}" type="presParOf" srcId="{413DDB51-A915-4724-A0C2-E53525E1039E}" destId="{F05B7C7D-9FB0-46B2-ACD0-DF097E2C7C1D}" srcOrd="1" destOrd="0" presId="urn:microsoft.com/office/officeart/2005/8/layout/hList1"/>
    <dgm:cxn modelId="{88D1E481-18B7-4990-A9B4-1DD7DA08B1E3}" type="presParOf" srcId="{50F1F5C2-82F3-41FA-A624-12889F36483A}" destId="{840B90EC-FF2C-4A0D-9722-ACE76E99E7AE}" srcOrd="1" destOrd="0" presId="urn:microsoft.com/office/officeart/2005/8/layout/hList1"/>
    <dgm:cxn modelId="{1AF5CDB4-904C-46BC-BF42-23F53D96B48E}" type="presParOf" srcId="{50F1F5C2-82F3-41FA-A624-12889F36483A}" destId="{F43BFF5F-BF7B-4948-AFBF-C29FECBCE568}" srcOrd="2" destOrd="0" presId="urn:microsoft.com/office/officeart/2005/8/layout/hList1"/>
    <dgm:cxn modelId="{A6D20711-45C5-4F65-A26F-59A9E4BCD9A8}" type="presParOf" srcId="{F43BFF5F-BF7B-4948-AFBF-C29FECBCE568}" destId="{770BF95E-48BD-4211-834F-DBCD43D58BE7}" srcOrd="0" destOrd="0" presId="urn:microsoft.com/office/officeart/2005/8/layout/hList1"/>
    <dgm:cxn modelId="{148EE8E0-F3C6-478B-9C5A-DEE813AB66BD}" type="presParOf" srcId="{F43BFF5F-BF7B-4948-AFBF-C29FECBCE568}" destId="{25F08F31-00E9-4F68-BB4F-A411617DF67A}" srcOrd="1" destOrd="0" presId="urn:microsoft.com/office/officeart/2005/8/layout/hList1"/>
    <dgm:cxn modelId="{AAA5A4D0-8D2B-45C5-8F63-A24889F81BB1}" type="presParOf" srcId="{50F1F5C2-82F3-41FA-A624-12889F36483A}" destId="{7E62657F-29AE-496E-95AB-A86C4B255C69}" srcOrd="3" destOrd="0" presId="urn:microsoft.com/office/officeart/2005/8/layout/hList1"/>
    <dgm:cxn modelId="{549658DC-AE20-4023-8884-8E15813188BD}" type="presParOf" srcId="{50F1F5C2-82F3-41FA-A624-12889F36483A}" destId="{4BEC3EA1-31DD-465B-9B3C-7C95AA64DD4E}" srcOrd="4" destOrd="0" presId="urn:microsoft.com/office/officeart/2005/8/layout/hList1"/>
    <dgm:cxn modelId="{85DBBB10-FDDA-4BAA-8D7F-8BD0849060F9}" type="presParOf" srcId="{4BEC3EA1-31DD-465B-9B3C-7C95AA64DD4E}" destId="{01204DBB-EC13-486B-8F71-83F9C7EAFAC4}" srcOrd="0" destOrd="0" presId="urn:microsoft.com/office/officeart/2005/8/layout/hList1"/>
    <dgm:cxn modelId="{1EB28E05-F9C9-49AA-9CB2-D4EEAB7EFED5}" type="presParOf" srcId="{4BEC3EA1-31DD-465B-9B3C-7C95AA64DD4E}" destId="{AAC6D8C1-0590-476E-8E98-6327A7DFF4F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8260CC-F014-4628-AC02-98900965A533}" type="doc">
      <dgm:prSet loTypeId="urn:microsoft.com/office/officeart/2005/8/layout/vList5" loCatId="list" qsTypeId="urn:microsoft.com/office/officeart/2005/8/quickstyle/simple5" qsCatId="simple" csTypeId="urn:microsoft.com/office/officeart/2005/8/colors/colorful5" csCatId="colorful" phldr="1"/>
      <dgm:spPr/>
      <dgm:t>
        <a:bodyPr/>
        <a:lstStyle/>
        <a:p>
          <a:endParaRPr lang="en-US"/>
        </a:p>
      </dgm:t>
    </dgm:pt>
    <dgm:pt modelId="{CF947720-7750-40B9-8972-9D8D538E0059}">
      <dgm:prSet phldrT="[Text]" custT="1"/>
      <dgm:spPr/>
      <dgm:t>
        <a:bodyPr/>
        <a:lstStyle/>
        <a:p>
          <a:pPr algn="ctr"/>
          <a:r>
            <a:rPr lang="en-GB" sz="1800" b="1" dirty="0">
              <a:effectLst/>
              <a:latin typeface="Calibri" panose="020F0502020204030204" pitchFamily="34" charset="0"/>
              <a:ea typeface="Arial Unicode MS" panose="020B0604020202020204" pitchFamily="34" charset="-128"/>
              <a:cs typeface="Calibri" panose="020F0502020204030204" pitchFamily="34" charset="0"/>
            </a:rPr>
            <a:t>Historical Compliance Ratings of Licensee </a:t>
          </a:r>
          <a:endParaRPr lang="en-US" sz="1800" b="1" u="none" dirty="0"/>
        </a:p>
      </dgm:t>
    </dgm:pt>
    <dgm:pt modelId="{4D597520-FFEF-4A53-8C97-07DAEDCED066}" type="parTrans" cxnId="{EA23047B-0072-4506-A7E3-F9C8EDCCCFE1}">
      <dgm:prSet/>
      <dgm:spPr/>
      <dgm:t>
        <a:bodyPr/>
        <a:lstStyle/>
        <a:p>
          <a:pPr algn="just"/>
          <a:endParaRPr lang="en-US"/>
        </a:p>
      </dgm:t>
    </dgm:pt>
    <dgm:pt modelId="{DC0E7A66-AFB9-4711-84A4-BC0C45BDC43A}" type="sibTrans" cxnId="{EA23047B-0072-4506-A7E3-F9C8EDCCCFE1}">
      <dgm:prSet/>
      <dgm:spPr/>
      <dgm:t>
        <a:bodyPr/>
        <a:lstStyle/>
        <a:p>
          <a:pPr algn="just"/>
          <a:endParaRPr lang="en-US"/>
        </a:p>
      </dgm:t>
    </dgm:pt>
    <dgm:pt modelId="{60C37569-4E4F-42F3-AA00-B26F55F52B5A}">
      <dgm:prSet phldrT="[Text]" custT="1"/>
      <dgm:spPr/>
      <dgm:t>
        <a:bodyPr/>
        <a:lstStyle/>
        <a:p>
          <a:pPr algn="just"/>
          <a:endParaRPr lang="en-US" sz="1400" dirty="0">
            <a:latin typeface="Calibri" panose="020F0502020204030204" pitchFamily="34" charset="0"/>
            <a:cs typeface="Calibri" panose="020F0502020204030204" pitchFamily="34" charset="0"/>
          </a:endParaRPr>
        </a:p>
      </dgm:t>
    </dgm:pt>
    <dgm:pt modelId="{B2E8A96C-2CDC-4952-845F-2D1277D95BDC}" type="parTrans" cxnId="{4AF3A426-D47C-4725-AF97-E68633B7245D}">
      <dgm:prSet/>
      <dgm:spPr/>
      <dgm:t>
        <a:bodyPr/>
        <a:lstStyle/>
        <a:p>
          <a:pPr algn="just"/>
          <a:endParaRPr lang="en-US"/>
        </a:p>
      </dgm:t>
    </dgm:pt>
    <dgm:pt modelId="{B81B9940-1714-4FF6-A226-D3710F290FBD}" type="sibTrans" cxnId="{4AF3A426-D47C-4725-AF97-E68633B7245D}">
      <dgm:prSet/>
      <dgm:spPr/>
      <dgm:t>
        <a:bodyPr/>
        <a:lstStyle/>
        <a:p>
          <a:pPr algn="just"/>
          <a:endParaRPr lang="en-US"/>
        </a:p>
      </dgm:t>
    </dgm:pt>
    <dgm:pt modelId="{2820059F-1A63-4E0A-9736-8A153C66B6FD}">
      <dgm:prSet phldrT="[Text]" custT="1"/>
      <dgm:spPr/>
      <dgm:t>
        <a:bodyPr/>
        <a:lstStyle/>
        <a:p>
          <a:pPr algn="ctr"/>
          <a:r>
            <a:rPr lang="en-GB" sz="1800" b="1" dirty="0">
              <a:effectLst/>
              <a:latin typeface="Calibri" panose="020F0502020204030204" pitchFamily="34" charset="0"/>
              <a:ea typeface="Arial Unicode MS" panose="020B0604020202020204" pitchFamily="34" charset="-128"/>
              <a:cs typeface="Calibri" panose="020F0502020204030204" pitchFamily="34" charset="0"/>
            </a:rPr>
            <a:t>Legislative Breaches</a:t>
          </a:r>
          <a:endParaRPr lang="en-US" sz="1800" b="1" u="none" dirty="0"/>
        </a:p>
      </dgm:t>
    </dgm:pt>
    <dgm:pt modelId="{2C561B08-020D-4B8E-A7B3-B07AFEA76F97}" type="parTrans" cxnId="{19C42215-0A8B-48F8-AE0C-3A87D4A0D711}">
      <dgm:prSet/>
      <dgm:spPr/>
      <dgm:t>
        <a:bodyPr/>
        <a:lstStyle/>
        <a:p>
          <a:pPr algn="just"/>
          <a:endParaRPr lang="en-US"/>
        </a:p>
      </dgm:t>
    </dgm:pt>
    <dgm:pt modelId="{622099CC-7815-4FB1-A9C2-D96488B5D880}" type="sibTrans" cxnId="{19C42215-0A8B-48F8-AE0C-3A87D4A0D711}">
      <dgm:prSet/>
      <dgm:spPr/>
      <dgm:t>
        <a:bodyPr/>
        <a:lstStyle/>
        <a:p>
          <a:pPr algn="just"/>
          <a:endParaRPr lang="en-US"/>
        </a:p>
      </dgm:t>
    </dgm:pt>
    <dgm:pt modelId="{8B911DCF-49EB-40EB-9F8A-6A7727C5CD1D}">
      <dgm:prSet phldrT="[Text]" custT="1"/>
      <dgm:spPr/>
      <dgm:t>
        <a:bodyPr/>
        <a:lstStyle/>
        <a:p>
          <a:pPr algn="just"/>
          <a:r>
            <a:rPr lang="en-US" sz="1500" dirty="0">
              <a:latin typeface="Calibri" panose="020F0502020204030204" pitchFamily="34" charset="0"/>
              <a:cs typeface="Calibri" panose="020F0502020204030204" pitchFamily="34" charset="0"/>
            </a:rPr>
            <a:t>Adjust risk where there have been incidents resulting in any legislative breaches. </a:t>
          </a:r>
        </a:p>
      </dgm:t>
    </dgm:pt>
    <dgm:pt modelId="{4A4ACE1A-6277-45CA-A750-5C223C518663}" type="parTrans" cxnId="{9EC5A7A2-C245-4F33-A5AD-557A68B4FFDB}">
      <dgm:prSet/>
      <dgm:spPr/>
      <dgm:t>
        <a:bodyPr/>
        <a:lstStyle/>
        <a:p>
          <a:pPr algn="just"/>
          <a:endParaRPr lang="en-US"/>
        </a:p>
      </dgm:t>
    </dgm:pt>
    <dgm:pt modelId="{1AF8B21E-01BB-457C-BFB8-5B4C295F4BA5}" type="sibTrans" cxnId="{9EC5A7A2-C245-4F33-A5AD-557A68B4FFDB}">
      <dgm:prSet/>
      <dgm:spPr/>
      <dgm:t>
        <a:bodyPr/>
        <a:lstStyle/>
        <a:p>
          <a:pPr algn="just"/>
          <a:endParaRPr lang="en-US"/>
        </a:p>
      </dgm:t>
    </dgm:pt>
    <dgm:pt modelId="{6B9BE4A7-5E1B-491E-B455-48C5CD915704}">
      <dgm:prSet custT="1"/>
      <dgm:spPr/>
      <dgm:t>
        <a:bodyPr/>
        <a:lstStyle/>
        <a:p>
          <a:pPr algn="ctr"/>
          <a:r>
            <a:rPr lang="en-GB" sz="1800" b="1">
              <a:effectLst/>
              <a:latin typeface="Calibri" panose="020F0502020204030204" pitchFamily="34" charset="0"/>
              <a:ea typeface="Arial Unicode MS" panose="020B0604020202020204" pitchFamily="34" charset="-128"/>
              <a:cs typeface="Calibri" panose="020F0502020204030204" pitchFamily="34" charset="0"/>
            </a:rPr>
            <a:t>Finance Scheme Audit Findings</a:t>
          </a:r>
          <a:endParaRPr lang="en-US" sz="1800" b="1" dirty="0">
            <a:latin typeface="Calibri" panose="020F0502020204030204" pitchFamily="34" charset="0"/>
            <a:cs typeface="Calibri" panose="020F0502020204030204" pitchFamily="34" charset="0"/>
          </a:endParaRPr>
        </a:p>
      </dgm:t>
    </dgm:pt>
    <dgm:pt modelId="{512F3CD8-7080-4CFA-96AA-90EF996F36DD}" type="parTrans" cxnId="{1C5BD64B-A412-45E8-8031-98EED8D307F9}">
      <dgm:prSet/>
      <dgm:spPr/>
      <dgm:t>
        <a:bodyPr/>
        <a:lstStyle/>
        <a:p>
          <a:pPr algn="just"/>
          <a:endParaRPr lang="en-US"/>
        </a:p>
      </dgm:t>
    </dgm:pt>
    <dgm:pt modelId="{9589A7BA-3E7A-4BE1-B048-F14BBF67E673}" type="sibTrans" cxnId="{1C5BD64B-A412-45E8-8031-98EED8D307F9}">
      <dgm:prSet/>
      <dgm:spPr/>
      <dgm:t>
        <a:bodyPr/>
        <a:lstStyle/>
        <a:p>
          <a:pPr algn="just"/>
          <a:endParaRPr lang="en-US"/>
        </a:p>
      </dgm:t>
    </dgm:pt>
    <dgm:pt modelId="{DA37A48C-45A0-4315-8446-CA6D25398BEE}">
      <dgm:prSet custT="1"/>
      <dgm:spPr/>
      <dgm:t>
        <a:bodyPr/>
        <a:lstStyle/>
        <a:p>
          <a:pPr algn="just"/>
          <a:r>
            <a:rPr lang="en-US" sz="1500" dirty="0">
              <a:latin typeface="Calibri" panose="020F0502020204030204" pitchFamily="34" charset="0"/>
              <a:cs typeface="Calibri" panose="020F0502020204030204" pitchFamily="34" charset="0"/>
            </a:rPr>
            <a:t>Audit findings from Ministry of Health financial schemes (e.g. CHAS, Medisave, MediShield Life and Screen for Life) can identify internal governance issues with the individual licensee.</a:t>
          </a:r>
        </a:p>
      </dgm:t>
    </dgm:pt>
    <dgm:pt modelId="{4FE7B874-44DB-4BA0-A851-84CE259B929D}" type="parTrans" cxnId="{D1B0ECF4-288A-4901-8D63-C5441886FEAC}">
      <dgm:prSet/>
      <dgm:spPr/>
      <dgm:t>
        <a:bodyPr/>
        <a:lstStyle/>
        <a:p>
          <a:pPr algn="just"/>
          <a:endParaRPr lang="en-US"/>
        </a:p>
      </dgm:t>
    </dgm:pt>
    <dgm:pt modelId="{081403CB-B055-4143-B529-DF44C6E7436B}" type="sibTrans" cxnId="{D1B0ECF4-288A-4901-8D63-C5441886FEAC}">
      <dgm:prSet/>
      <dgm:spPr/>
      <dgm:t>
        <a:bodyPr/>
        <a:lstStyle/>
        <a:p>
          <a:pPr algn="just"/>
          <a:endParaRPr lang="en-US"/>
        </a:p>
      </dgm:t>
    </dgm:pt>
    <dgm:pt modelId="{DB9723C2-9E4C-44E0-B6E0-1C0FC0C93958}">
      <dgm:prSet custT="1"/>
      <dgm:spPr/>
      <dgm:t>
        <a:bodyPr/>
        <a:lstStyle/>
        <a:p>
          <a:pPr algn="ctr"/>
          <a:r>
            <a:rPr lang="en-SG" sz="1800" b="1" u="none" dirty="0">
              <a:latin typeface="Calibri" panose="020F0502020204030204" pitchFamily="34" charset="0"/>
              <a:ea typeface="Arial Unicode MS" panose="020B0604020202020204" pitchFamily="34" charset="-128"/>
              <a:cs typeface="Calibri" panose="020F0502020204030204" pitchFamily="34" charset="0"/>
            </a:rPr>
            <a:t>Leadership and </a:t>
          </a:r>
          <a:r>
            <a:rPr lang="en-SG" sz="1800" b="1" u="none" dirty="0">
              <a:solidFill>
                <a:schemeClr val="bg1"/>
              </a:solidFill>
              <a:latin typeface="Calibri" panose="020F0502020204030204" pitchFamily="34" charset="0"/>
              <a:ea typeface="Arial Unicode MS" panose="020B0604020202020204" pitchFamily="34" charset="-128"/>
              <a:cs typeface="Calibri" panose="020F0502020204030204" pitchFamily="34" charset="0"/>
            </a:rPr>
            <a:t>Governance</a:t>
          </a:r>
          <a:endParaRPr lang="en-SG" sz="1800" b="1" u="none" dirty="0">
            <a:solidFill>
              <a:schemeClr val="bg1"/>
            </a:solidFill>
          </a:endParaRPr>
        </a:p>
      </dgm:t>
    </dgm:pt>
    <dgm:pt modelId="{2682FA5A-8691-4915-A381-E02BFB7A108D}" type="parTrans" cxnId="{F298443C-BC76-40A3-9467-F088DF5BDB38}">
      <dgm:prSet/>
      <dgm:spPr/>
      <dgm:t>
        <a:bodyPr/>
        <a:lstStyle/>
        <a:p>
          <a:pPr algn="just"/>
          <a:endParaRPr lang="en-US"/>
        </a:p>
      </dgm:t>
    </dgm:pt>
    <dgm:pt modelId="{E958A31E-D001-4D83-B298-29BC4D84281F}" type="sibTrans" cxnId="{F298443C-BC76-40A3-9467-F088DF5BDB38}">
      <dgm:prSet/>
      <dgm:spPr/>
      <dgm:t>
        <a:bodyPr/>
        <a:lstStyle/>
        <a:p>
          <a:pPr algn="just"/>
          <a:endParaRPr lang="en-US"/>
        </a:p>
      </dgm:t>
    </dgm:pt>
    <dgm:pt modelId="{1338DDE4-27E1-4E46-AA26-C6AF3A7A4572}">
      <dgm:prSet custT="1"/>
      <dgm:spPr/>
      <dgm:t>
        <a:bodyPr/>
        <a:lstStyle/>
        <a:p>
          <a:pPr algn="just"/>
          <a:r>
            <a:rPr lang="en-US" sz="1500" dirty="0">
              <a:latin typeface="Calibri" panose="020F0502020204030204" pitchFamily="34" charset="0"/>
              <a:cs typeface="Calibri" panose="020F0502020204030204" pitchFamily="34" charset="0"/>
            </a:rPr>
            <a:t>Poor leadership, governance and employee management may indicate more systemic issues in the organisation, which may impact care quality, delivery and patient safety.</a:t>
          </a:r>
        </a:p>
      </dgm:t>
    </dgm:pt>
    <dgm:pt modelId="{F548B3B3-05BF-46F4-A33B-AB3A531755CB}" type="parTrans" cxnId="{0E559185-D4CC-4ED1-B6B0-DFAA21E9478D}">
      <dgm:prSet/>
      <dgm:spPr/>
      <dgm:t>
        <a:bodyPr/>
        <a:lstStyle/>
        <a:p>
          <a:pPr algn="just"/>
          <a:endParaRPr lang="en-US"/>
        </a:p>
      </dgm:t>
    </dgm:pt>
    <dgm:pt modelId="{6D6543C2-1CC7-41B2-A5E9-22137F1C0F37}" type="sibTrans" cxnId="{0E559185-D4CC-4ED1-B6B0-DFAA21E9478D}">
      <dgm:prSet/>
      <dgm:spPr/>
      <dgm:t>
        <a:bodyPr/>
        <a:lstStyle/>
        <a:p>
          <a:pPr algn="just"/>
          <a:endParaRPr lang="en-US"/>
        </a:p>
      </dgm:t>
    </dgm:pt>
    <dgm:pt modelId="{311449F5-E6C8-44E1-9B90-7C226F460249}">
      <dgm:prSet custT="1"/>
      <dgm:spPr/>
      <dgm:t>
        <a:bodyPr/>
        <a:lstStyle/>
        <a:p>
          <a:pPr algn="just"/>
          <a:r>
            <a:rPr lang="en-US" sz="1500" u="none" dirty="0">
              <a:latin typeface="Calibri" panose="020F0502020204030204" pitchFamily="34" charset="0"/>
              <a:cs typeface="Calibri" panose="020F0502020204030204" pitchFamily="34" charset="0"/>
            </a:rPr>
            <a:t>A risk matrix is used to assess patient safety impact for each regulatory requirement.</a:t>
          </a:r>
          <a:endParaRPr lang="en-SG" sz="1500" u="none" dirty="0">
            <a:latin typeface="Calibri" panose="020F0502020204030204" pitchFamily="34" charset="0"/>
            <a:cs typeface="Calibri" panose="020F0502020204030204" pitchFamily="34" charset="0"/>
          </a:endParaRPr>
        </a:p>
      </dgm:t>
    </dgm:pt>
    <dgm:pt modelId="{43E79F13-94B1-4A93-A73C-DA26F923E114}" type="parTrans" cxnId="{89AEFC14-C6C3-469E-86B1-166ABC324705}">
      <dgm:prSet/>
      <dgm:spPr/>
      <dgm:t>
        <a:bodyPr/>
        <a:lstStyle/>
        <a:p>
          <a:pPr algn="just"/>
          <a:endParaRPr lang="en-US"/>
        </a:p>
      </dgm:t>
    </dgm:pt>
    <dgm:pt modelId="{BC08C500-3390-484A-A272-37EA633F883A}" type="sibTrans" cxnId="{89AEFC14-C6C3-469E-86B1-166ABC324705}">
      <dgm:prSet/>
      <dgm:spPr/>
      <dgm:t>
        <a:bodyPr/>
        <a:lstStyle/>
        <a:p>
          <a:pPr algn="just"/>
          <a:endParaRPr lang="en-US"/>
        </a:p>
      </dgm:t>
    </dgm:pt>
    <dgm:pt modelId="{2FF6A043-86C5-4B96-8A39-2AE97D218303}">
      <dgm:prSet custT="1"/>
      <dgm:spPr/>
      <dgm:t>
        <a:bodyPr/>
        <a:lstStyle/>
        <a:p>
          <a:pPr algn="just"/>
          <a:r>
            <a:rPr lang="en-SG" sz="1500" u="none" dirty="0">
              <a:latin typeface="Calibri" panose="020F0502020204030204" pitchFamily="34" charset="0"/>
              <a:cs typeface="Calibri" panose="020F0502020204030204" pitchFamily="34" charset="0"/>
            </a:rPr>
            <a:t>Compliance ratings are then assigned based on the number and type of NCs found on inspection.</a:t>
          </a:r>
        </a:p>
      </dgm:t>
    </dgm:pt>
    <dgm:pt modelId="{88CC8EF2-76FD-441F-A416-7F94A3A54229}" type="parTrans" cxnId="{71A80438-ABE4-4391-A30C-C8B8F286D746}">
      <dgm:prSet/>
      <dgm:spPr/>
      <dgm:t>
        <a:bodyPr/>
        <a:lstStyle/>
        <a:p>
          <a:pPr algn="just"/>
          <a:endParaRPr lang="en-US"/>
        </a:p>
      </dgm:t>
    </dgm:pt>
    <dgm:pt modelId="{41A903CF-FFAB-494E-B0AD-1A42B2676879}" type="sibTrans" cxnId="{71A80438-ABE4-4391-A30C-C8B8F286D746}">
      <dgm:prSet/>
      <dgm:spPr/>
      <dgm:t>
        <a:bodyPr/>
        <a:lstStyle/>
        <a:p>
          <a:pPr algn="just"/>
          <a:endParaRPr lang="en-US"/>
        </a:p>
      </dgm:t>
    </dgm:pt>
    <dgm:pt modelId="{91F8D5A4-1E03-4239-9A2D-8B8989D47565}">
      <dgm:prSet custT="1"/>
      <dgm:spPr/>
      <dgm:t>
        <a:bodyPr/>
        <a:lstStyle/>
        <a:p>
          <a:pPr algn="just"/>
          <a:r>
            <a:rPr lang="en-US" sz="1500" dirty="0">
              <a:latin typeface="Calibri" panose="020F0502020204030204" pitchFamily="34" charset="0"/>
              <a:cs typeface="Calibri" panose="020F0502020204030204" pitchFamily="34" charset="0"/>
            </a:rPr>
            <a:t>Issues can be detected during audits, or through assessment of the quality of institution leadership. </a:t>
          </a:r>
        </a:p>
      </dgm:t>
    </dgm:pt>
    <dgm:pt modelId="{80E4C4B7-0EC2-485F-90E4-80307FA11B04}" type="parTrans" cxnId="{705C3681-BF92-437F-B4D1-BD9BA930BD86}">
      <dgm:prSet/>
      <dgm:spPr/>
      <dgm:t>
        <a:bodyPr/>
        <a:lstStyle/>
        <a:p>
          <a:endParaRPr lang="en-US"/>
        </a:p>
      </dgm:t>
    </dgm:pt>
    <dgm:pt modelId="{46DD70AD-A701-4893-919F-A92DE161F33C}" type="sibTrans" cxnId="{705C3681-BF92-437F-B4D1-BD9BA930BD86}">
      <dgm:prSet/>
      <dgm:spPr/>
      <dgm:t>
        <a:bodyPr/>
        <a:lstStyle/>
        <a:p>
          <a:endParaRPr lang="en-US"/>
        </a:p>
      </dgm:t>
    </dgm:pt>
    <dgm:pt modelId="{6A943994-E76D-4135-B430-16EEA053EF69}">
      <dgm:prSet phldrT="[Text]" custT="1"/>
      <dgm:spPr/>
      <dgm:t>
        <a:bodyPr/>
        <a:lstStyle/>
        <a:p>
          <a:pPr algn="just"/>
          <a:r>
            <a:rPr lang="en-US" sz="1500" dirty="0">
              <a:latin typeface="Calibri" panose="020F0502020204030204" pitchFamily="34" charset="0"/>
              <a:cs typeface="Calibri" panose="020F0502020204030204" pitchFamily="34" charset="0"/>
            </a:rPr>
            <a:t>This represents an additional dimension of risk to safety beyond just compliance rating, especially in cases where regulations might not be adequate to characterize risks to patient safety. </a:t>
          </a:r>
        </a:p>
      </dgm:t>
    </dgm:pt>
    <dgm:pt modelId="{B38C6EC3-88D8-4E23-BF11-727F6E275063}" type="parTrans" cxnId="{8523EC39-1B15-4F08-BDF2-806526AC794C}">
      <dgm:prSet/>
      <dgm:spPr/>
      <dgm:t>
        <a:bodyPr/>
        <a:lstStyle/>
        <a:p>
          <a:endParaRPr lang="en-US"/>
        </a:p>
      </dgm:t>
    </dgm:pt>
    <dgm:pt modelId="{140F80FE-CB27-49BE-8BB5-8FCADC821CB8}" type="sibTrans" cxnId="{8523EC39-1B15-4F08-BDF2-806526AC794C}">
      <dgm:prSet/>
      <dgm:spPr/>
      <dgm:t>
        <a:bodyPr/>
        <a:lstStyle/>
        <a:p>
          <a:endParaRPr lang="en-US"/>
        </a:p>
      </dgm:t>
    </dgm:pt>
    <dgm:pt modelId="{B1369AC2-BFA6-408B-A887-F34C0EF2CBDD}" type="pres">
      <dgm:prSet presAssocID="{458260CC-F014-4628-AC02-98900965A533}" presName="Name0" presStyleCnt="0">
        <dgm:presLayoutVars>
          <dgm:dir/>
          <dgm:animLvl val="lvl"/>
          <dgm:resizeHandles val="exact"/>
        </dgm:presLayoutVars>
      </dgm:prSet>
      <dgm:spPr/>
    </dgm:pt>
    <dgm:pt modelId="{6D9C5B46-327A-42A9-BFCD-14922611CCB0}" type="pres">
      <dgm:prSet presAssocID="{CF947720-7750-40B9-8972-9D8D538E0059}" presName="linNode" presStyleCnt="0"/>
      <dgm:spPr/>
    </dgm:pt>
    <dgm:pt modelId="{7E243AE5-7D38-4BE2-80B7-F4F4ECBBD219}" type="pres">
      <dgm:prSet presAssocID="{CF947720-7750-40B9-8972-9D8D538E0059}" presName="parentText" presStyleLbl="node1" presStyleIdx="0" presStyleCnt="4" custScaleX="93952">
        <dgm:presLayoutVars>
          <dgm:chMax val="1"/>
          <dgm:bulletEnabled val="1"/>
        </dgm:presLayoutVars>
      </dgm:prSet>
      <dgm:spPr/>
    </dgm:pt>
    <dgm:pt modelId="{92DE620E-EF65-4C1C-8583-FAF56B511DBE}" type="pres">
      <dgm:prSet presAssocID="{CF947720-7750-40B9-8972-9D8D538E0059}" presName="descendantText" presStyleLbl="alignAccFollowNode1" presStyleIdx="0" presStyleCnt="4">
        <dgm:presLayoutVars>
          <dgm:bulletEnabled val="1"/>
        </dgm:presLayoutVars>
      </dgm:prSet>
      <dgm:spPr/>
    </dgm:pt>
    <dgm:pt modelId="{26DB6147-371E-41AE-AB34-6DBF5500175D}" type="pres">
      <dgm:prSet presAssocID="{DC0E7A66-AFB9-4711-84A4-BC0C45BDC43A}" presName="sp" presStyleCnt="0"/>
      <dgm:spPr/>
    </dgm:pt>
    <dgm:pt modelId="{8746DDD2-1663-4F96-8865-B603E61DFDD0}" type="pres">
      <dgm:prSet presAssocID="{2820059F-1A63-4E0A-9736-8A153C66B6FD}" presName="linNode" presStyleCnt="0"/>
      <dgm:spPr/>
    </dgm:pt>
    <dgm:pt modelId="{49BA56FC-2CD6-4DC6-9A24-70DE16E836D5}" type="pres">
      <dgm:prSet presAssocID="{2820059F-1A63-4E0A-9736-8A153C66B6FD}" presName="parentText" presStyleLbl="node1" presStyleIdx="1" presStyleCnt="4" custScaleX="93952">
        <dgm:presLayoutVars>
          <dgm:chMax val="1"/>
          <dgm:bulletEnabled val="1"/>
        </dgm:presLayoutVars>
      </dgm:prSet>
      <dgm:spPr/>
    </dgm:pt>
    <dgm:pt modelId="{06E1AFD4-EFC7-43FB-B9B6-32EE26DCF996}" type="pres">
      <dgm:prSet presAssocID="{2820059F-1A63-4E0A-9736-8A153C66B6FD}" presName="descendantText" presStyleLbl="alignAccFollowNode1" presStyleIdx="1" presStyleCnt="4">
        <dgm:presLayoutVars>
          <dgm:bulletEnabled val="1"/>
        </dgm:presLayoutVars>
      </dgm:prSet>
      <dgm:spPr/>
    </dgm:pt>
    <dgm:pt modelId="{C70FA60F-BB24-4E21-93E1-D2CCA40386F7}" type="pres">
      <dgm:prSet presAssocID="{622099CC-7815-4FB1-A9C2-D96488B5D880}" presName="sp" presStyleCnt="0"/>
      <dgm:spPr/>
    </dgm:pt>
    <dgm:pt modelId="{D64EFC12-EE47-420D-AD88-25FC2AA505D1}" type="pres">
      <dgm:prSet presAssocID="{6B9BE4A7-5E1B-491E-B455-48C5CD915704}" presName="linNode" presStyleCnt="0"/>
      <dgm:spPr/>
    </dgm:pt>
    <dgm:pt modelId="{63C543B9-3527-416D-BCF7-98D43D2BC63B}" type="pres">
      <dgm:prSet presAssocID="{6B9BE4A7-5E1B-491E-B455-48C5CD915704}" presName="parentText" presStyleLbl="node1" presStyleIdx="2" presStyleCnt="4" custScaleX="94970">
        <dgm:presLayoutVars>
          <dgm:chMax val="1"/>
          <dgm:bulletEnabled val="1"/>
        </dgm:presLayoutVars>
      </dgm:prSet>
      <dgm:spPr/>
    </dgm:pt>
    <dgm:pt modelId="{1E7996F9-755C-49F7-AA30-21A9ACF9C841}" type="pres">
      <dgm:prSet presAssocID="{6B9BE4A7-5E1B-491E-B455-48C5CD915704}" presName="descendantText" presStyleLbl="alignAccFollowNode1" presStyleIdx="2" presStyleCnt="4">
        <dgm:presLayoutVars>
          <dgm:bulletEnabled val="1"/>
        </dgm:presLayoutVars>
      </dgm:prSet>
      <dgm:spPr/>
    </dgm:pt>
    <dgm:pt modelId="{4A27E810-639F-44F0-8BA8-15B9B5FDCDBE}" type="pres">
      <dgm:prSet presAssocID="{9589A7BA-3E7A-4BE1-B048-F14BBF67E673}" presName="sp" presStyleCnt="0"/>
      <dgm:spPr/>
    </dgm:pt>
    <dgm:pt modelId="{CB7CDF8D-FB95-4C1E-A2D5-EB07E2821ED6}" type="pres">
      <dgm:prSet presAssocID="{DB9723C2-9E4C-44E0-B6E0-1C0FC0C93958}" presName="linNode" presStyleCnt="0"/>
      <dgm:spPr/>
    </dgm:pt>
    <dgm:pt modelId="{4E7D3830-F897-4052-9DF8-37412E22E1D1}" type="pres">
      <dgm:prSet presAssocID="{DB9723C2-9E4C-44E0-B6E0-1C0FC0C93958}" presName="parentText" presStyleLbl="node1" presStyleIdx="3" presStyleCnt="4" custScaleX="94461" custLinFactNeighborX="122" custLinFactNeighborY="208">
        <dgm:presLayoutVars>
          <dgm:chMax val="1"/>
          <dgm:bulletEnabled val="1"/>
        </dgm:presLayoutVars>
      </dgm:prSet>
      <dgm:spPr/>
    </dgm:pt>
    <dgm:pt modelId="{3295526D-D7EF-47CA-87D1-8A684D4AC7D4}" type="pres">
      <dgm:prSet presAssocID="{DB9723C2-9E4C-44E0-B6E0-1C0FC0C93958}" presName="descendantText" presStyleLbl="alignAccFollowNode1" presStyleIdx="3" presStyleCnt="4" custLinFactNeighborX="-254" custLinFactNeighborY="5012">
        <dgm:presLayoutVars>
          <dgm:bulletEnabled val="1"/>
        </dgm:presLayoutVars>
      </dgm:prSet>
      <dgm:spPr/>
    </dgm:pt>
  </dgm:ptLst>
  <dgm:cxnLst>
    <dgm:cxn modelId="{DC92B905-C8BD-4DE3-A083-C49BCF50004F}" type="presOf" srcId="{8B911DCF-49EB-40EB-9F8A-6A7727C5CD1D}" destId="{06E1AFD4-EFC7-43FB-B9B6-32EE26DCF996}" srcOrd="0" destOrd="0" presId="urn:microsoft.com/office/officeart/2005/8/layout/vList5"/>
    <dgm:cxn modelId="{89AEFC14-C6C3-469E-86B1-166ABC324705}" srcId="{CF947720-7750-40B9-8972-9D8D538E0059}" destId="{311449F5-E6C8-44E1-9B90-7C226F460249}" srcOrd="1" destOrd="0" parTransId="{43E79F13-94B1-4A93-A73C-DA26F923E114}" sibTransId="{BC08C500-3390-484A-A272-37EA633F883A}"/>
    <dgm:cxn modelId="{19C42215-0A8B-48F8-AE0C-3A87D4A0D711}" srcId="{458260CC-F014-4628-AC02-98900965A533}" destId="{2820059F-1A63-4E0A-9736-8A153C66B6FD}" srcOrd="1" destOrd="0" parTransId="{2C561B08-020D-4B8E-A7B3-B07AFEA76F97}" sibTransId="{622099CC-7815-4FB1-A9C2-D96488B5D880}"/>
    <dgm:cxn modelId="{4AF3A426-D47C-4725-AF97-E68633B7245D}" srcId="{CF947720-7750-40B9-8972-9D8D538E0059}" destId="{60C37569-4E4F-42F3-AA00-B26F55F52B5A}" srcOrd="0" destOrd="0" parTransId="{B2E8A96C-2CDC-4952-845F-2D1277D95BDC}" sibTransId="{B81B9940-1714-4FF6-A226-D3710F290FBD}"/>
    <dgm:cxn modelId="{36A57833-F75A-4C9C-A89D-36028DA0EA66}" type="presOf" srcId="{458260CC-F014-4628-AC02-98900965A533}" destId="{B1369AC2-BFA6-408B-A887-F34C0EF2CBDD}" srcOrd="0" destOrd="0" presId="urn:microsoft.com/office/officeart/2005/8/layout/vList5"/>
    <dgm:cxn modelId="{71A80438-ABE4-4391-A30C-C8B8F286D746}" srcId="{CF947720-7750-40B9-8972-9D8D538E0059}" destId="{2FF6A043-86C5-4B96-8A39-2AE97D218303}" srcOrd="2" destOrd="0" parTransId="{88CC8EF2-76FD-441F-A416-7F94A3A54229}" sibTransId="{41A903CF-FFAB-494E-B0AD-1A42B2676879}"/>
    <dgm:cxn modelId="{8523EC39-1B15-4F08-BDF2-806526AC794C}" srcId="{2820059F-1A63-4E0A-9736-8A153C66B6FD}" destId="{6A943994-E76D-4135-B430-16EEA053EF69}" srcOrd="1" destOrd="0" parTransId="{B38C6EC3-88D8-4E23-BF11-727F6E275063}" sibTransId="{140F80FE-CB27-49BE-8BB5-8FCADC821CB8}"/>
    <dgm:cxn modelId="{F298443C-BC76-40A3-9467-F088DF5BDB38}" srcId="{458260CC-F014-4628-AC02-98900965A533}" destId="{DB9723C2-9E4C-44E0-B6E0-1C0FC0C93958}" srcOrd="3" destOrd="0" parTransId="{2682FA5A-8691-4915-A381-E02BFB7A108D}" sibTransId="{E958A31E-D001-4D83-B298-29BC4D84281F}"/>
    <dgm:cxn modelId="{B6C9875D-B7B7-40F3-B0A5-6A62D60ED9A5}" type="presOf" srcId="{1338DDE4-27E1-4E46-AA26-C6AF3A7A4572}" destId="{3295526D-D7EF-47CA-87D1-8A684D4AC7D4}" srcOrd="0" destOrd="0" presId="urn:microsoft.com/office/officeart/2005/8/layout/vList5"/>
    <dgm:cxn modelId="{91BF7664-627C-402D-A275-451256632C7F}" type="presOf" srcId="{91F8D5A4-1E03-4239-9A2D-8B8989D47565}" destId="{3295526D-D7EF-47CA-87D1-8A684D4AC7D4}" srcOrd="0" destOrd="1" presId="urn:microsoft.com/office/officeart/2005/8/layout/vList5"/>
    <dgm:cxn modelId="{1C5BD64B-A412-45E8-8031-98EED8D307F9}" srcId="{458260CC-F014-4628-AC02-98900965A533}" destId="{6B9BE4A7-5E1B-491E-B455-48C5CD915704}" srcOrd="2" destOrd="0" parTransId="{512F3CD8-7080-4CFA-96AA-90EF996F36DD}" sibTransId="{9589A7BA-3E7A-4BE1-B048-F14BBF67E673}"/>
    <dgm:cxn modelId="{2416794D-1515-4F37-8944-5C52B7C9D9AD}" type="presOf" srcId="{6B9BE4A7-5E1B-491E-B455-48C5CD915704}" destId="{63C543B9-3527-416D-BCF7-98D43D2BC63B}" srcOrd="0" destOrd="0" presId="urn:microsoft.com/office/officeart/2005/8/layout/vList5"/>
    <dgm:cxn modelId="{35203557-185D-40A5-A376-D913CFA06F99}" type="presOf" srcId="{DB9723C2-9E4C-44E0-B6E0-1C0FC0C93958}" destId="{4E7D3830-F897-4052-9DF8-37412E22E1D1}" srcOrd="0" destOrd="0" presId="urn:microsoft.com/office/officeart/2005/8/layout/vList5"/>
    <dgm:cxn modelId="{EA23047B-0072-4506-A7E3-F9C8EDCCCFE1}" srcId="{458260CC-F014-4628-AC02-98900965A533}" destId="{CF947720-7750-40B9-8972-9D8D538E0059}" srcOrd="0" destOrd="0" parTransId="{4D597520-FFEF-4A53-8C97-07DAEDCED066}" sibTransId="{DC0E7A66-AFB9-4711-84A4-BC0C45BDC43A}"/>
    <dgm:cxn modelId="{705C3681-BF92-437F-B4D1-BD9BA930BD86}" srcId="{DB9723C2-9E4C-44E0-B6E0-1C0FC0C93958}" destId="{91F8D5A4-1E03-4239-9A2D-8B8989D47565}" srcOrd="1" destOrd="0" parTransId="{80E4C4B7-0EC2-485F-90E4-80307FA11B04}" sibTransId="{46DD70AD-A701-4893-919F-A92DE161F33C}"/>
    <dgm:cxn modelId="{0E559185-D4CC-4ED1-B6B0-DFAA21E9478D}" srcId="{DB9723C2-9E4C-44E0-B6E0-1C0FC0C93958}" destId="{1338DDE4-27E1-4E46-AA26-C6AF3A7A4572}" srcOrd="0" destOrd="0" parTransId="{F548B3B3-05BF-46F4-A33B-AB3A531755CB}" sibTransId="{6D6543C2-1CC7-41B2-A5E9-22137F1C0F37}"/>
    <dgm:cxn modelId="{CDF63E99-D3BE-48B1-B85C-6521EFFB8972}" type="presOf" srcId="{2FF6A043-86C5-4B96-8A39-2AE97D218303}" destId="{92DE620E-EF65-4C1C-8583-FAF56B511DBE}" srcOrd="0" destOrd="2" presId="urn:microsoft.com/office/officeart/2005/8/layout/vList5"/>
    <dgm:cxn modelId="{0C2FEF9E-D151-4D31-9307-A07D1E9A71F3}" type="presOf" srcId="{311449F5-E6C8-44E1-9B90-7C226F460249}" destId="{92DE620E-EF65-4C1C-8583-FAF56B511DBE}" srcOrd="0" destOrd="1" presId="urn:microsoft.com/office/officeart/2005/8/layout/vList5"/>
    <dgm:cxn modelId="{9EC5A7A2-C245-4F33-A5AD-557A68B4FFDB}" srcId="{2820059F-1A63-4E0A-9736-8A153C66B6FD}" destId="{8B911DCF-49EB-40EB-9F8A-6A7727C5CD1D}" srcOrd="0" destOrd="0" parTransId="{4A4ACE1A-6277-45CA-A750-5C223C518663}" sibTransId="{1AF8B21E-01BB-457C-BFB8-5B4C295F4BA5}"/>
    <dgm:cxn modelId="{FD9876D1-75E6-4C3C-8B77-7984646999BE}" type="presOf" srcId="{2820059F-1A63-4E0A-9736-8A153C66B6FD}" destId="{49BA56FC-2CD6-4DC6-9A24-70DE16E836D5}" srcOrd="0" destOrd="0" presId="urn:microsoft.com/office/officeart/2005/8/layout/vList5"/>
    <dgm:cxn modelId="{BA52EFD3-B595-43EE-B95B-91AEDE8C86F1}" type="presOf" srcId="{60C37569-4E4F-42F3-AA00-B26F55F52B5A}" destId="{92DE620E-EF65-4C1C-8583-FAF56B511DBE}" srcOrd="0" destOrd="0" presId="urn:microsoft.com/office/officeart/2005/8/layout/vList5"/>
    <dgm:cxn modelId="{DB5C19E0-8917-486E-BE0E-2072F66A2966}" type="presOf" srcId="{CF947720-7750-40B9-8972-9D8D538E0059}" destId="{7E243AE5-7D38-4BE2-80B7-F4F4ECBBD219}" srcOrd="0" destOrd="0" presId="urn:microsoft.com/office/officeart/2005/8/layout/vList5"/>
    <dgm:cxn modelId="{7D2D14ED-FBA7-4C01-A562-9E91B2297B54}" type="presOf" srcId="{6A943994-E76D-4135-B430-16EEA053EF69}" destId="{06E1AFD4-EFC7-43FB-B9B6-32EE26DCF996}" srcOrd="0" destOrd="1" presId="urn:microsoft.com/office/officeart/2005/8/layout/vList5"/>
    <dgm:cxn modelId="{DECEDEED-52DA-4FFF-A5F8-1E59C8C47D98}" type="presOf" srcId="{DA37A48C-45A0-4315-8446-CA6D25398BEE}" destId="{1E7996F9-755C-49F7-AA30-21A9ACF9C841}" srcOrd="0" destOrd="0" presId="urn:microsoft.com/office/officeart/2005/8/layout/vList5"/>
    <dgm:cxn modelId="{D1B0ECF4-288A-4901-8D63-C5441886FEAC}" srcId="{6B9BE4A7-5E1B-491E-B455-48C5CD915704}" destId="{DA37A48C-45A0-4315-8446-CA6D25398BEE}" srcOrd="0" destOrd="0" parTransId="{4FE7B874-44DB-4BA0-A851-84CE259B929D}" sibTransId="{081403CB-B055-4143-B529-DF44C6E7436B}"/>
    <dgm:cxn modelId="{82FFA0BD-FA0C-4A9A-9EAA-7180B4698DE1}" type="presParOf" srcId="{B1369AC2-BFA6-408B-A887-F34C0EF2CBDD}" destId="{6D9C5B46-327A-42A9-BFCD-14922611CCB0}" srcOrd="0" destOrd="0" presId="urn:microsoft.com/office/officeart/2005/8/layout/vList5"/>
    <dgm:cxn modelId="{F1F600C5-152F-4250-8AF6-F79381A66D11}" type="presParOf" srcId="{6D9C5B46-327A-42A9-BFCD-14922611CCB0}" destId="{7E243AE5-7D38-4BE2-80B7-F4F4ECBBD219}" srcOrd="0" destOrd="0" presId="urn:microsoft.com/office/officeart/2005/8/layout/vList5"/>
    <dgm:cxn modelId="{6C634B6E-0DC0-435E-8C0C-DE20E4D94E60}" type="presParOf" srcId="{6D9C5B46-327A-42A9-BFCD-14922611CCB0}" destId="{92DE620E-EF65-4C1C-8583-FAF56B511DBE}" srcOrd="1" destOrd="0" presId="urn:microsoft.com/office/officeart/2005/8/layout/vList5"/>
    <dgm:cxn modelId="{61D53D34-9536-4C92-8F8B-6F543824F5F9}" type="presParOf" srcId="{B1369AC2-BFA6-408B-A887-F34C0EF2CBDD}" destId="{26DB6147-371E-41AE-AB34-6DBF5500175D}" srcOrd="1" destOrd="0" presId="urn:microsoft.com/office/officeart/2005/8/layout/vList5"/>
    <dgm:cxn modelId="{08A18BDA-2141-4A17-8845-09F2E5616BFB}" type="presParOf" srcId="{B1369AC2-BFA6-408B-A887-F34C0EF2CBDD}" destId="{8746DDD2-1663-4F96-8865-B603E61DFDD0}" srcOrd="2" destOrd="0" presId="urn:microsoft.com/office/officeart/2005/8/layout/vList5"/>
    <dgm:cxn modelId="{71031770-56AD-4CAB-95AB-F6C9A1718BCE}" type="presParOf" srcId="{8746DDD2-1663-4F96-8865-B603E61DFDD0}" destId="{49BA56FC-2CD6-4DC6-9A24-70DE16E836D5}" srcOrd="0" destOrd="0" presId="urn:microsoft.com/office/officeart/2005/8/layout/vList5"/>
    <dgm:cxn modelId="{208F826A-6B94-4C78-A883-CFC3096A2166}" type="presParOf" srcId="{8746DDD2-1663-4F96-8865-B603E61DFDD0}" destId="{06E1AFD4-EFC7-43FB-B9B6-32EE26DCF996}" srcOrd="1" destOrd="0" presId="urn:microsoft.com/office/officeart/2005/8/layout/vList5"/>
    <dgm:cxn modelId="{64F84991-E0D3-43C2-959A-D37EE4686F9F}" type="presParOf" srcId="{B1369AC2-BFA6-408B-A887-F34C0EF2CBDD}" destId="{C70FA60F-BB24-4E21-93E1-D2CCA40386F7}" srcOrd="3" destOrd="0" presId="urn:microsoft.com/office/officeart/2005/8/layout/vList5"/>
    <dgm:cxn modelId="{82267BE7-F2C9-4433-BC51-E67AC99437C5}" type="presParOf" srcId="{B1369AC2-BFA6-408B-A887-F34C0EF2CBDD}" destId="{D64EFC12-EE47-420D-AD88-25FC2AA505D1}" srcOrd="4" destOrd="0" presId="urn:microsoft.com/office/officeart/2005/8/layout/vList5"/>
    <dgm:cxn modelId="{2BABFFC4-076A-489F-A185-E102DB523C6D}" type="presParOf" srcId="{D64EFC12-EE47-420D-AD88-25FC2AA505D1}" destId="{63C543B9-3527-416D-BCF7-98D43D2BC63B}" srcOrd="0" destOrd="0" presId="urn:microsoft.com/office/officeart/2005/8/layout/vList5"/>
    <dgm:cxn modelId="{3EA4D561-DC95-4B73-A6B2-F514DD2476B2}" type="presParOf" srcId="{D64EFC12-EE47-420D-AD88-25FC2AA505D1}" destId="{1E7996F9-755C-49F7-AA30-21A9ACF9C841}" srcOrd="1" destOrd="0" presId="urn:microsoft.com/office/officeart/2005/8/layout/vList5"/>
    <dgm:cxn modelId="{5C513056-A7C7-44B4-8BC3-D5FE95593C52}" type="presParOf" srcId="{B1369AC2-BFA6-408B-A887-F34C0EF2CBDD}" destId="{4A27E810-639F-44F0-8BA8-15B9B5FDCDBE}" srcOrd="5" destOrd="0" presId="urn:microsoft.com/office/officeart/2005/8/layout/vList5"/>
    <dgm:cxn modelId="{0337DE95-BDD0-4014-887F-2836A9D80549}" type="presParOf" srcId="{B1369AC2-BFA6-408B-A887-F34C0EF2CBDD}" destId="{CB7CDF8D-FB95-4C1E-A2D5-EB07E2821ED6}" srcOrd="6" destOrd="0" presId="urn:microsoft.com/office/officeart/2005/8/layout/vList5"/>
    <dgm:cxn modelId="{93B17493-1989-44DE-901F-533203588FB2}" type="presParOf" srcId="{CB7CDF8D-FB95-4C1E-A2D5-EB07E2821ED6}" destId="{4E7D3830-F897-4052-9DF8-37412E22E1D1}" srcOrd="0" destOrd="0" presId="urn:microsoft.com/office/officeart/2005/8/layout/vList5"/>
    <dgm:cxn modelId="{2B607EC0-73F0-4444-852B-C1907652FBD0}" type="presParOf" srcId="{CB7CDF8D-FB95-4C1E-A2D5-EB07E2821ED6}" destId="{3295526D-D7EF-47CA-87D1-8A684D4AC7D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B9E8D-B31E-4F02-8DD4-FEA6C2CA9529}">
      <dsp:nvSpPr>
        <dsp:cNvPr id="0" name=""/>
        <dsp:cNvSpPr/>
      </dsp:nvSpPr>
      <dsp:spPr>
        <a:xfrm>
          <a:off x="2932" y="3709"/>
          <a:ext cx="2859134" cy="370539"/>
        </a:xfrm>
        <a:prstGeom prst="rect">
          <a:avLst/>
        </a:prstGeom>
        <a:solidFill>
          <a:schemeClr val="accent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panose="020F0502020204030204" pitchFamily="34" charset="0"/>
              <a:cs typeface="Calibri" panose="020F0502020204030204" pitchFamily="34" charset="0"/>
            </a:rPr>
            <a:t>High</a:t>
          </a:r>
          <a:endParaRPr lang="en-US" sz="1600" kern="1200" dirty="0">
            <a:latin typeface="Calibri" panose="020F0502020204030204" pitchFamily="34" charset="0"/>
            <a:cs typeface="Calibri" panose="020F0502020204030204" pitchFamily="34" charset="0"/>
          </a:endParaRPr>
        </a:p>
      </dsp:txBody>
      <dsp:txXfrm>
        <a:off x="2932" y="3709"/>
        <a:ext cx="2859134" cy="370539"/>
      </dsp:txXfrm>
    </dsp:sp>
    <dsp:sp modelId="{F05B7C7D-9FB0-46B2-ACD0-DF097E2C7C1D}">
      <dsp:nvSpPr>
        <dsp:cNvPr id="0" name=""/>
        <dsp:cNvSpPr/>
      </dsp:nvSpPr>
      <dsp:spPr>
        <a:xfrm>
          <a:off x="2932" y="374248"/>
          <a:ext cx="2859134" cy="543510"/>
        </a:xfrm>
        <a:prstGeom prst="rect">
          <a:avLst/>
        </a:prstGeom>
        <a:solidFill>
          <a:schemeClr val="accent2">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a:lnSpc>
              <a:spcPct val="90000"/>
            </a:lnSpc>
            <a:spcBef>
              <a:spcPct val="0"/>
            </a:spcBef>
            <a:spcAft>
              <a:spcPct val="15000"/>
            </a:spcAft>
            <a:buChar char="•"/>
          </a:pPr>
          <a:r>
            <a:rPr lang="en-SG" sz="1300" u="sng" kern="1200" dirty="0">
              <a:latin typeface="Calibri" panose="020F0502020204030204" pitchFamily="34" charset="0"/>
              <a:ea typeface="Arial Unicode MS" panose="020B0604020202020204" pitchFamily="34" charset="-128"/>
              <a:cs typeface="Calibri" panose="020F0502020204030204" pitchFamily="34" charset="0"/>
            </a:rPr>
            <a:t>At least one </a:t>
          </a:r>
          <a:r>
            <a:rPr lang="en-SG" sz="1300" u="none" kern="1200" dirty="0">
              <a:latin typeface="Calibri" panose="020F0502020204030204" pitchFamily="34" charset="0"/>
              <a:ea typeface="Arial Unicode MS" panose="020B0604020202020204" pitchFamily="34" charset="-128"/>
              <a:cs typeface="Calibri" panose="020F0502020204030204" pitchFamily="34" charset="0"/>
            </a:rPr>
            <a:t>of the risk factors is rated </a:t>
          </a:r>
          <a:r>
            <a:rPr lang="en-SG" sz="1300" u="sng" kern="1200" dirty="0">
              <a:latin typeface="Calibri" panose="020F0502020204030204" pitchFamily="34" charset="0"/>
              <a:ea typeface="Arial Unicode MS" panose="020B0604020202020204" pitchFamily="34" charset="-128"/>
              <a:cs typeface="Calibri" panose="020F0502020204030204" pitchFamily="34" charset="0"/>
            </a:rPr>
            <a:t>high.</a:t>
          </a:r>
          <a:endParaRPr lang="en-US" sz="1300" kern="1200" dirty="0">
            <a:latin typeface="Calibri" panose="020F0502020204030204" pitchFamily="34" charset="0"/>
            <a:cs typeface="Calibri" panose="020F0502020204030204" pitchFamily="34" charset="0"/>
          </a:endParaRPr>
        </a:p>
      </dsp:txBody>
      <dsp:txXfrm>
        <a:off x="2932" y="374248"/>
        <a:ext cx="2859134" cy="543510"/>
      </dsp:txXfrm>
    </dsp:sp>
    <dsp:sp modelId="{770BF95E-48BD-4211-834F-DBCD43D58BE7}">
      <dsp:nvSpPr>
        <dsp:cNvPr id="0" name=""/>
        <dsp:cNvSpPr/>
      </dsp:nvSpPr>
      <dsp:spPr>
        <a:xfrm>
          <a:off x="3262345" y="3709"/>
          <a:ext cx="2859134" cy="370539"/>
        </a:xfrm>
        <a:prstGeom prst="rect">
          <a:avLst/>
        </a:prstGeom>
        <a:solidFill>
          <a:schemeClr val="accent4"/>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panose="020F0502020204030204" pitchFamily="34" charset="0"/>
              <a:cs typeface="Calibri" panose="020F0502020204030204" pitchFamily="34" charset="0"/>
            </a:rPr>
            <a:t>Moderate</a:t>
          </a:r>
          <a:endParaRPr lang="en-US" sz="1600" kern="1200" dirty="0">
            <a:latin typeface="Calibri" panose="020F0502020204030204" pitchFamily="34" charset="0"/>
            <a:cs typeface="Calibri" panose="020F0502020204030204" pitchFamily="34" charset="0"/>
          </a:endParaRPr>
        </a:p>
      </dsp:txBody>
      <dsp:txXfrm>
        <a:off x="3262345" y="3709"/>
        <a:ext cx="2859134" cy="370539"/>
      </dsp:txXfrm>
    </dsp:sp>
    <dsp:sp modelId="{25F08F31-00E9-4F68-BB4F-A411617DF67A}">
      <dsp:nvSpPr>
        <dsp:cNvPr id="0" name=""/>
        <dsp:cNvSpPr/>
      </dsp:nvSpPr>
      <dsp:spPr>
        <a:xfrm>
          <a:off x="3262345" y="374248"/>
          <a:ext cx="2859134" cy="543510"/>
        </a:xfrm>
        <a:prstGeom prst="rect">
          <a:avLst/>
        </a:prstGeom>
        <a:solidFill>
          <a:schemeClr val="accent4">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a:lnSpc>
              <a:spcPct val="90000"/>
            </a:lnSpc>
            <a:spcBef>
              <a:spcPct val="0"/>
            </a:spcBef>
            <a:spcAft>
              <a:spcPct val="15000"/>
            </a:spcAft>
            <a:buChar char="•"/>
          </a:pPr>
          <a:r>
            <a:rPr lang="en-SG" sz="1300" u="sng" kern="1200" dirty="0">
              <a:latin typeface="Calibri" panose="020F0502020204030204" pitchFamily="34" charset="0"/>
              <a:ea typeface="Arial Unicode MS" panose="020B0604020202020204" pitchFamily="34" charset="-128"/>
              <a:cs typeface="Calibri" panose="020F0502020204030204" pitchFamily="34" charset="0"/>
            </a:rPr>
            <a:t>At least one factor is rated moderate</a:t>
          </a:r>
          <a:r>
            <a:rPr lang="en-SG" sz="1300" kern="1200" dirty="0">
              <a:latin typeface="Calibri" panose="020F0502020204030204" pitchFamily="34" charset="0"/>
              <a:ea typeface="Arial Unicode MS" panose="020B0604020202020204" pitchFamily="34" charset="-128"/>
              <a:cs typeface="Calibri" panose="020F0502020204030204" pitchFamily="34" charset="0"/>
            </a:rPr>
            <a:t> and none of the factors are rated high.</a:t>
          </a:r>
          <a:endParaRPr lang="en-US" sz="1300" kern="1200" dirty="0">
            <a:latin typeface="Calibri" panose="020F0502020204030204" pitchFamily="34" charset="0"/>
            <a:cs typeface="Calibri" panose="020F0502020204030204" pitchFamily="34" charset="0"/>
          </a:endParaRPr>
        </a:p>
      </dsp:txBody>
      <dsp:txXfrm>
        <a:off x="3262345" y="374248"/>
        <a:ext cx="2859134" cy="543510"/>
      </dsp:txXfrm>
    </dsp:sp>
    <dsp:sp modelId="{01204DBB-EC13-486B-8F71-83F9C7EAFAC4}">
      <dsp:nvSpPr>
        <dsp:cNvPr id="0" name=""/>
        <dsp:cNvSpPr/>
      </dsp:nvSpPr>
      <dsp:spPr>
        <a:xfrm>
          <a:off x="6521759" y="3709"/>
          <a:ext cx="2859134" cy="370539"/>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panose="020F0502020204030204" pitchFamily="34" charset="0"/>
              <a:cs typeface="Calibri" panose="020F0502020204030204" pitchFamily="34" charset="0"/>
            </a:rPr>
            <a:t>Low</a:t>
          </a:r>
          <a:endParaRPr lang="en-US" sz="1600" kern="1200" dirty="0">
            <a:latin typeface="Calibri" panose="020F0502020204030204" pitchFamily="34" charset="0"/>
            <a:cs typeface="Calibri" panose="020F0502020204030204" pitchFamily="34" charset="0"/>
          </a:endParaRPr>
        </a:p>
      </dsp:txBody>
      <dsp:txXfrm>
        <a:off x="6521759" y="3709"/>
        <a:ext cx="2859134" cy="370539"/>
      </dsp:txXfrm>
    </dsp:sp>
    <dsp:sp modelId="{AAC6D8C1-0590-476E-8E98-6327A7DFF4FD}">
      <dsp:nvSpPr>
        <dsp:cNvPr id="0" name=""/>
        <dsp:cNvSpPr/>
      </dsp:nvSpPr>
      <dsp:spPr>
        <a:xfrm>
          <a:off x="6521759" y="374248"/>
          <a:ext cx="2859134" cy="543510"/>
        </a:xfrm>
        <a:prstGeom prst="rect">
          <a:avLst/>
        </a:prstGeom>
        <a:solidFill>
          <a:schemeClr val="accent6">
            <a:lumMod val="20000"/>
            <a:lumOff val="80000"/>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just" defTabSz="577850">
            <a:lnSpc>
              <a:spcPct val="90000"/>
            </a:lnSpc>
            <a:spcBef>
              <a:spcPct val="0"/>
            </a:spcBef>
            <a:spcAft>
              <a:spcPct val="15000"/>
            </a:spcAft>
            <a:buChar char="•"/>
          </a:pPr>
          <a:r>
            <a:rPr lang="en-SG" sz="1300" u="sng" kern="1200" dirty="0">
              <a:latin typeface="Calibri" panose="020F0502020204030204" pitchFamily="34" charset="0"/>
              <a:ea typeface="Arial Unicode MS" panose="020B0604020202020204" pitchFamily="34" charset="-128"/>
              <a:cs typeface="Calibri" panose="020F0502020204030204" pitchFamily="34" charset="0"/>
            </a:rPr>
            <a:t>All </a:t>
          </a:r>
          <a:r>
            <a:rPr lang="en-SG" sz="1300" u="none" kern="1200" dirty="0">
              <a:latin typeface="Calibri" panose="020F0502020204030204" pitchFamily="34" charset="0"/>
              <a:ea typeface="Arial Unicode MS" panose="020B0604020202020204" pitchFamily="34" charset="-128"/>
              <a:cs typeface="Calibri" panose="020F0502020204030204" pitchFamily="34" charset="0"/>
            </a:rPr>
            <a:t>factors are rated </a:t>
          </a:r>
          <a:r>
            <a:rPr lang="en-SG" sz="1300" u="sng" kern="1200" dirty="0">
              <a:latin typeface="Calibri" panose="020F0502020204030204" pitchFamily="34" charset="0"/>
              <a:ea typeface="Arial Unicode MS" panose="020B0604020202020204" pitchFamily="34" charset="-128"/>
              <a:cs typeface="Calibri" panose="020F0502020204030204" pitchFamily="34" charset="0"/>
            </a:rPr>
            <a:t>low</a:t>
          </a:r>
          <a:endParaRPr lang="en-US" sz="1300" kern="1200" dirty="0">
            <a:latin typeface="Calibri" panose="020F0502020204030204" pitchFamily="34" charset="0"/>
            <a:cs typeface="Calibri" panose="020F0502020204030204" pitchFamily="34" charset="0"/>
          </a:endParaRPr>
        </a:p>
      </dsp:txBody>
      <dsp:txXfrm>
        <a:off x="6521759" y="374248"/>
        <a:ext cx="2859134" cy="5435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E620E-EF65-4C1C-8583-FAF56B511DBE}">
      <dsp:nvSpPr>
        <dsp:cNvPr id="0" name=""/>
        <dsp:cNvSpPr/>
      </dsp:nvSpPr>
      <dsp:spPr>
        <a:xfrm rot="5400000">
          <a:off x="7275299" y="-3086523"/>
          <a:ext cx="1037606" cy="7475447"/>
        </a:xfrm>
        <a:prstGeom prst="round2Same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endParaRPr lang="en-US" sz="1400" kern="1200" dirty="0">
            <a:latin typeface="Calibri" panose="020F0502020204030204" pitchFamily="34" charset="0"/>
            <a:cs typeface="Calibri" panose="020F0502020204030204" pitchFamily="34" charset="0"/>
          </a:endParaRPr>
        </a:p>
        <a:p>
          <a:pPr marL="114300" lvl="1" indent="-114300" algn="just" defTabSz="666750">
            <a:lnSpc>
              <a:spcPct val="90000"/>
            </a:lnSpc>
            <a:spcBef>
              <a:spcPct val="0"/>
            </a:spcBef>
            <a:spcAft>
              <a:spcPct val="15000"/>
            </a:spcAft>
            <a:buChar char="•"/>
          </a:pPr>
          <a:r>
            <a:rPr lang="en-US" sz="1500" u="none" kern="1200" dirty="0">
              <a:latin typeface="Calibri" panose="020F0502020204030204" pitchFamily="34" charset="0"/>
              <a:cs typeface="Calibri" panose="020F0502020204030204" pitchFamily="34" charset="0"/>
            </a:rPr>
            <a:t>A risk matrix is used to assess patient safety impact for each regulatory requirement.</a:t>
          </a:r>
          <a:endParaRPr lang="en-SG" sz="1500" u="none" kern="1200" dirty="0">
            <a:latin typeface="Calibri" panose="020F0502020204030204" pitchFamily="34" charset="0"/>
            <a:cs typeface="Calibri" panose="020F0502020204030204" pitchFamily="34" charset="0"/>
          </a:endParaRPr>
        </a:p>
        <a:p>
          <a:pPr marL="114300" lvl="1" indent="-114300" algn="just" defTabSz="666750">
            <a:lnSpc>
              <a:spcPct val="90000"/>
            </a:lnSpc>
            <a:spcBef>
              <a:spcPct val="0"/>
            </a:spcBef>
            <a:spcAft>
              <a:spcPct val="15000"/>
            </a:spcAft>
            <a:buChar char="•"/>
          </a:pPr>
          <a:r>
            <a:rPr lang="en-SG" sz="1500" u="none" kern="1200" dirty="0">
              <a:latin typeface="Calibri" panose="020F0502020204030204" pitchFamily="34" charset="0"/>
              <a:cs typeface="Calibri" panose="020F0502020204030204" pitchFamily="34" charset="0"/>
            </a:rPr>
            <a:t>Compliance ratings are then assigned based on the number and type of NCs found on inspection.</a:t>
          </a:r>
        </a:p>
      </dsp:txBody>
      <dsp:txXfrm rot="-5400000">
        <a:off x="4056379" y="183049"/>
        <a:ext cx="7424795" cy="936302"/>
      </dsp:txXfrm>
    </dsp:sp>
    <dsp:sp modelId="{7E243AE5-7D38-4BE2-80B7-F4F4ECBBD219}">
      <dsp:nvSpPr>
        <dsp:cNvPr id="0" name=""/>
        <dsp:cNvSpPr/>
      </dsp:nvSpPr>
      <dsp:spPr>
        <a:xfrm>
          <a:off x="105754" y="2696"/>
          <a:ext cx="3950624" cy="1297007"/>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latin typeface="Calibri" panose="020F0502020204030204" pitchFamily="34" charset="0"/>
              <a:ea typeface="Arial Unicode MS" panose="020B0604020202020204" pitchFamily="34" charset="-128"/>
              <a:cs typeface="Calibri" panose="020F0502020204030204" pitchFamily="34" charset="0"/>
            </a:rPr>
            <a:t>Historical Compliance Ratings of Licensee </a:t>
          </a:r>
          <a:endParaRPr lang="en-US" sz="1800" b="1" u="none" kern="1200" dirty="0"/>
        </a:p>
      </dsp:txBody>
      <dsp:txXfrm>
        <a:off x="169069" y="66011"/>
        <a:ext cx="3823994" cy="1170377"/>
      </dsp:txXfrm>
    </dsp:sp>
    <dsp:sp modelId="{06E1AFD4-EFC7-43FB-B9B6-32EE26DCF996}">
      <dsp:nvSpPr>
        <dsp:cNvPr id="0" name=""/>
        <dsp:cNvSpPr/>
      </dsp:nvSpPr>
      <dsp:spPr>
        <a:xfrm rot="5400000">
          <a:off x="7275299" y="-1724664"/>
          <a:ext cx="1037606" cy="7475447"/>
        </a:xfrm>
        <a:prstGeom prst="round2SameRect">
          <a:avLst/>
        </a:prstGeom>
        <a:solidFill>
          <a:schemeClr val="accent5">
            <a:tint val="40000"/>
            <a:alpha val="90000"/>
            <a:hueOff val="-2463918"/>
            <a:satOff val="-4272"/>
            <a:lumOff val="-430"/>
            <a:alphaOff val="0"/>
          </a:schemeClr>
        </a:solidFill>
        <a:ln w="6350" cap="flat" cmpd="sng" algn="ctr">
          <a:solidFill>
            <a:schemeClr val="accent5">
              <a:tint val="40000"/>
              <a:alpha val="90000"/>
              <a:hueOff val="-2463918"/>
              <a:satOff val="-4272"/>
              <a:lumOff val="-43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Adjust risk where there have been incidents resulting in any legislative breaches. </a:t>
          </a:r>
        </a:p>
        <a:p>
          <a:pPr marL="114300" lvl="1" indent="-114300" algn="just"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This represents an additional dimension of risk to safety beyond just compliance rating, especially in cases where regulations might not be adequate to characterize risks to patient safety. </a:t>
          </a:r>
        </a:p>
      </dsp:txBody>
      <dsp:txXfrm rot="-5400000">
        <a:off x="4056379" y="1544908"/>
        <a:ext cx="7424795" cy="936302"/>
      </dsp:txXfrm>
    </dsp:sp>
    <dsp:sp modelId="{49BA56FC-2CD6-4DC6-9A24-70DE16E836D5}">
      <dsp:nvSpPr>
        <dsp:cNvPr id="0" name=""/>
        <dsp:cNvSpPr/>
      </dsp:nvSpPr>
      <dsp:spPr>
        <a:xfrm>
          <a:off x="105754" y="1364554"/>
          <a:ext cx="3950624" cy="1297007"/>
        </a:xfrm>
        <a:prstGeom prst="round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effectLst/>
              <a:latin typeface="Calibri" panose="020F0502020204030204" pitchFamily="34" charset="0"/>
              <a:ea typeface="Arial Unicode MS" panose="020B0604020202020204" pitchFamily="34" charset="-128"/>
              <a:cs typeface="Calibri" panose="020F0502020204030204" pitchFamily="34" charset="0"/>
            </a:rPr>
            <a:t>Legislative Breaches</a:t>
          </a:r>
          <a:endParaRPr lang="en-US" sz="1800" b="1" u="none" kern="1200" dirty="0"/>
        </a:p>
      </dsp:txBody>
      <dsp:txXfrm>
        <a:off x="169069" y="1427869"/>
        <a:ext cx="3823994" cy="1170377"/>
      </dsp:txXfrm>
    </dsp:sp>
    <dsp:sp modelId="{1E7996F9-755C-49F7-AA30-21A9ACF9C841}">
      <dsp:nvSpPr>
        <dsp:cNvPr id="0" name=""/>
        <dsp:cNvSpPr/>
      </dsp:nvSpPr>
      <dsp:spPr>
        <a:xfrm rot="5400000">
          <a:off x="7318105" y="-362806"/>
          <a:ext cx="1037606" cy="7475447"/>
        </a:xfrm>
        <a:prstGeom prst="round2SameRect">
          <a:avLst/>
        </a:prstGeom>
        <a:solidFill>
          <a:schemeClr val="accent5">
            <a:tint val="40000"/>
            <a:alpha val="90000"/>
            <a:hueOff val="-4927837"/>
            <a:satOff val="-8544"/>
            <a:lumOff val="-859"/>
            <a:alphaOff val="0"/>
          </a:schemeClr>
        </a:solidFill>
        <a:ln w="6350" cap="flat" cmpd="sng" algn="ctr">
          <a:solidFill>
            <a:schemeClr val="accent5">
              <a:tint val="40000"/>
              <a:alpha val="90000"/>
              <a:hueOff val="-4927837"/>
              <a:satOff val="-8544"/>
              <a:lumOff val="-85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Audit findings from Ministry of Health financial schemes (e.g. CHAS, Medisave, MediShield Life and Screen for Life) can identify internal governance issues with the individual licensee.</a:t>
          </a:r>
        </a:p>
      </dsp:txBody>
      <dsp:txXfrm rot="-5400000">
        <a:off x="4099185" y="2906766"/>
        <a:ext cx="7424795" cy="936302"/>
      </dsp:txXfrm>
    </dsp:sp>
    <dsp:sp modelId="{63C543B9-3527-416D-BCF7-98D43D2BC63B}">
      <dsp:nvSpPr>
        <dsp:cNvPr id="0" name=""/>
        <dsp:cNvSpPr/>
      </dsp:nvSpPr>
      <dsp:spPr>
        <a:xfrm>
          <a:off x="105754" y="2726413"/>
          <a:ext cx="3993430" cy="1297007"/>
        </a:xfrm>
        <a:prstGeom prst="round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GB" sz="1800" b="1" kern="1200">
              <a:effectLst/>
              <a:latin typeface="Calibri" panose="020F0502020204030204" pitchFamily="34" charset="0"/>
              <a:ea typeface="Arial Unicode MS" panose="020B0604020202020204" pitchFamily="34" charset="-128"/>
              <a:cs typeface="Calibri" panose="020F0502020204030204" pitchFamily="34" charset="0"/>
            </a:rPr>
            <a:t>Finance Scheme Audit Findings</a:t>
          </a:r>
          <a:endParaRPr lang="en-US" sz="1800" b="1" kern="1200" dirty="0">
            <a:latin typeface="Calibri" panose="020F0502020204030204" pitchFamily="34" charset="0"/>
            <a:cs typeface="Calibri" panose="020F0502020204030204" pitchFamily="34" charset="0"/>
          </a:endParaRPr>
        </a:p>
      </dsp:txBody>
      <dsp:txXfrm>
        <a:off x="169069" y="2789728"/>
        <a:ext cx="3866800" cy="1170377"/>
      </dsp:txXfrm>
    </dsp:sp>
    <dsp:sp modelId="{3295526D-D7EF-47CA-87D1-8A684D4AC7D4}">
      <dsp:nvSpPr>
        <dsp:cNvPr id="0" name=""/>
        <dsp:cNvSpPr/>
      </dsp:nvSpPr>
      <dsp:spPr>
        <a:xfrm rot="5400000">
          <a:off x="7286022" y="1051056"/>
          <a:ext cx="1037606" cy="7475447"/>
        </a:xfrm>
        <a:prstGeom prst="round2SameRect">
          <a:avLst/>
        </a:prstGeom>
        <a:solidFill>
          <a:schemeClr val="accent5">
            <a:tint val="40000"/>
            <a:alpha val="90000"/>
            <a:hueOff val="-7391755"/>
            <a:satOff val="-12816"/>
            <a:lumOff val="-1289"/>
            <a:alphaOff val="0"/>
          </a:schemeClr>
        </a:solidFill>
        <a:ln w="6350" cap="flat" cmpd="sng" algn="ctr">
          <a:solidFill>
            <a:schemeClr val="accent5">
              <a:tint val="40000"/>
              <a:alpha val="90000"/>
              <a:hueOff val="-7391755"/>
              <a:satOff val="-12816"/>
              <a:lumOff val="-128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Poor leadership, governance and employee management may indicate more systemic issues in the organisation, which may impact care quality, delivery and patient safety.</a:t>
          </a:r>
        </a:p>
        <a:p>
          <a:pPr marL="114300" lvl="1" indent="-114300" algn="just" defTabSz="666750">
            <a:lnSpc>
              <a:spcPct val="90000"/>
            </a:lnSpc>
            <a:spcBef>
              <a:spcPct val="0"/>
            </a:spcBef>
            <a:spcAft>
              <a:spcPct val="15000"/>
            </a:spcAft>
            <a:buChar char="•"/>
          </a:pPr>
          <a:r>
            <a:rPr lang="en-US" sz="1500" kern="1200" dirty="0">
              <a:latin typeface="Calibri" panose="020F0502020204030204" pitchFamily="34" charset="0"/>
              <a:cs typeface="Calibri" panose="020F0502020204030204" pitchFamily="34" charset="0"/>
            </a:rPr>
            <a:t>Issues can be detected during audits, or through assessment of the quality of institution leadership. </a:t>
          </a:r>
        </a:p>
      </dsp:txBody>
      <dsp:txXfrm rot="-5400000">
        <a:off x="4067102" y="4320628"/>
        <a:ext cx="7424795" cy="936302"/>
      </dsp:txXfrm>
    </dsp:sp>
    <dsp:sp modelId="{4E7D3830-F897-4052-9DF8-37412E22E1D1}">
      <dsp:nvSpPr>
        <dsp:cNvPr id="0" name=""/>
        <dsp:cNvSpPr/>
      </dsp:nvSpPr>
      <dsp:spPr>
        <a:xfrm>
          <a:off x="114874" y="4090968"/>
          <a:ext cx="3972027" cy="1297007"/>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SG" sz="1800" b="1" u="none" kern="1200" dirty="0">
              <a:latin typeface="Calibri" panose="020F0502020204030204" pitchFamily="34" charset="0"/>
              <a:ea typeface="Arial Unicode MS" panose="020B0604020202020204" pitchFamily="34" charset="-128"/>
              <a:cs typeface="Calibri" panose="020F0502020204030204" pitchFamily="34" charset="0"/>
            </a:rPr>
            <a:t>Leadership and </a:t>
          </a:r>
          <a:r>
            <a:rPr lang="en-SG" sz="1800" b="1" u="none" kern="1200" dirty="0">
              <a:solidFill>
                <a:schemeClr val="bg1"/>
              </a:solidFill>
              <a:latin typeface="Calibri" panose="020F0502020204030204" pitchFamily="34" charset="0"/>
              <a:ea typeface="Arial Unicode MS" panose="020B0604020202020204" pitchFamily="34" charset="-128"/>
              <a:cs typeface="Calibri" panose="020F0502020204030204" pitchFamily="34" charset="0"/>
            </a:rPr>
            <a:t>Governance</a:t>
          </a:r>
          <a:endParaRPr lang="en-SG" sz="1800" b="1" u="none" kern="1200" dirty="0">
            <a:solidFill>
              <a:schemeClr val="bg1"/>
            </a:solidFill>
          </a:endParaRPr>
        </a:p>
      </dsp:txBody>
      <dsp:txXfrm>
        <a:off x="178189" y="4154283"/>
        <a:ext cx="3845397" cy="117037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B37675-463B-47F8-9F97-E8D2EB34D036}" type="datetimeFigureOut">
              <a:rPr lang="en-SG" smtClean="0"/>
              <a:t>21/9/2019</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94C84-7F49-4472-BEE4-F3C1975B051A}" type="slidenum">
              <a:rPr lang="en-SG" smtClean="0"/>
              <a:t>‹nr.›</a:t>
            </a:fld>
            <a:endParaRPr lang="en-SG"/>
          </a:p>
        </p:txBody>
      </p:sp>
    </p:spTree>
    <p:extLst>
      <p:ext uri="{BB962C8B-B14F-4D97-AF65-F5344CB8AC3E}">
        <p14:creationId xmlns:p14="http://schemas.microsoft.com/office/powerpoint/2010/main" val="924958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2</a:t>
            </a:fld>
            <a:endParaRPr lang="en-SG"/>
          </a:p>
        </p:txBody>
      </p:sp>
    </p:spTree>
    <p:extLst>
      <p:ext uri="{BB962C8B-B14F-4D97-AF65-F5344CB8AC3E}">
        <p14:creationId xmlns:p14="http://schemas.microsoft.com/office/powerpoint/2010/main" val="2013219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share</a:t>
            </a:r>
            <a:r>
              <a:rPr lang="en-US" baseline="0" dirty="0"/>
              <a:t> later on as to how global risk tagging of a service will determine the regulatory approach for that service in terms of licensing and inspection. </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13</a:t>
            </a:fld>
            <a:endParaRPr lang="en-SG"/>
          </a:p>
        </p:txBody>
      </p:sp>
    </p:spTree>
    <p:extLst>
      <p:ext uri="{BB962C8B-B14F-4D97-AF65-F5344CB8AC3E}">
        <p14:creationId xmlns:p14="http://schemas.microsoft.com/office/powerpoint/2010/main" val="1055423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are</a:t>
            </a:r>
            <a:r>
              <a:rPr lang="en-US" baseline="0" dirty="0"/>
              <a:t> currently main areas identified to be of concern and to be incorporated into the individual risk assessment</a:t>
            </a:r>
            <a:endParaRPr lang="en-SG" dirty="0"/>
          </a:p>
          <a:p>
            <a:endParaRPr lang="en-US" dirty="0"/>
          </a:p>
          <a:p>
            <a:r>
              <a:rPr lang="en-US" dirty="0"/>
              <a:t>Can put in case scenarios of:</a:t>
            </a:r>
          </a:p>
          <a:p>
            <a:pPr marL="171450" indent="-171450">
              <a:buFontTx/>
              <a:buChar char="-"/>
            </a:pPr>
            <a:r>
              <a:rPr lang="en-US" baseline="0" dirty="0"/>
              <a:t>Legislative breaches – e.g. …..impose additional LTCs</a:t>
            </a:r>
          </a:p>
          <a:p>
            <a:pPr marL="171450" indent="-171450">
              <a:buFontTx/>
              <a:buChar char="-"/>
            </a:pPr>
            <a:r>
              <a:rPr lang="en-US" baseline="0" dirty="0"/>
              <a:t>Financial scheme audit findings – e.g. CHAS fraudulent claims, tax evasion</a:t>
            </a:r>
          </a:p>
          <a:p>
            <a:pPr marL="171450" indent="-171450">
              <a:buFontTx/>
              <a:buChar char="-"/>
            </a:pPr>
            <a:r>
              <a:rPr lang="en-US" baseline="0" dirty="0"/>
              <a:t>Leadership and governance – e.g. professional misconduct, whistleblowing from staff, improper follow-up of incident reports/SRE </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14</a:t>
            </a:fld>
            <a:endParaRPr lang="en-SG"/>
          </a:p>
        </p:txBody>
      </p:sp>
    </p:spTree>
    <p:extLst>
      <p:ext uri="{BB962C8B-B14F-4D97-AF65-F5344CB8AC3E}">
        <p14:creationId xmlns:p14="http://schemas.microsoft.com/office/powerpoint/2010/main" val="680586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a:t>
            </a:r>
            <a:r>
              <a:rPr lang="en-US" baseline="0" dirty="0"/>
              <a:t> – disclosure-based licensing (self-declaration </a:t>
            </a:r>
            <a:r>
              <a:rPr lang="en-US" baseline="0" dirty="0" err="1"/>
              <a:t>etc</a:t>
            </a:r>
            <a:r>
              <a:rPr lang="en-US" baseline="0" dirty="0"/>
              <a:t>)</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16</a:t>
            </a:fld>
            <a:endParaRPr lang="en-SG"/>
          </a:p>
        </p:txBody>
      </p:sp>
    </p:spTree>
    <p:extLst>
      <p:ext uri="{BB962C8B-B14F-4D97-AF65-F5344CB8AC3E}">
        <p14:creationId xmlns:p14="http://schemas.microsoft.com/office/powerpoint/2010/main" val="561311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17</a:t>
            </a:fld>
            <a:endParaRPr lang="en-SG"/>
          </a:p>
        </p:txBody>
      </p:sp>
    </p:spTree>
    <p:extLst>
      <p:ext uri="{BB962C8B-B14F-4D97-AF65-F5344CB8AC3E}">
        <p14:creationId xmlns:p14="http://schemas.microsoft.com/office/powerpoint/2010/main" val="2046582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current inspection, we</a:t>
            </a:r>
            <a:r>
              <a:rPr lang="en-US" baseline="0" dirty="0"/>
              <a:t> are focusing on inspecting various aspects, e.g. personnel/manpower and training, P&amp;P, equipment/drug monitoring and maintenance, facilities and environment, quality assurance program, infection control issues.</a:t>
            </a:r>
          </a:p>
          <a:p>
            <a:endParaRPr lang="en-US" baseline="0" dirty="0"/>
          </a:p>
          <a:p>
            <a:pPr marL="171450" indent="-171450">
              <a:buFontTx/>
              <a:buChar char="-"/>
            </a:pPr>
            <a:endParaRPr lang="en-US" baseline="0" dirty="0"/>
          </a:p>
          <a:p>
            <a:pPr marL="171450" indent="-171450">
              <a:buFontTx/>
              <a:buChar char="-"/>
            </a:pP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18</a:t>
            </a:fld>
            <a:endParaRPr lang="en-SG"/>
          </a:p>
        </p:txBody>
      </p:sp>
    </p:spTree>
    <p:extLst>
      <p:ext uri="{BB962C8B-B14F-4D97-AF65-F5344CB8AC3E}">
        <p14:creationId xmlns:p14="http://schemas.microsoft.com/office/powerpoint/2010/main" val="983106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Talk about</a:t>
            </a:r>
            <a:r>
              <a:rPr lang="en-US" baseline="0" dirty="0"/>
              <a:t> the 80:20 private-public situation in Singapore</a:t>
            </a:r>
            <a:endParaRPr lang="en-SG" dirty="0"/>
          </a:p>
          <a:p>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3</a:t>
            </a:fld>
            <a:endParaRPr lang="en-SG"/>
          </a:p>
        </p:txBody>
      </p:sp>
    </p:spTree>
    <p:extLst>
      <p:ext uri="{BB962C8B-B14F-4D97-AF65-F5344CB8AC3E}">
        <p14:creationId xmlns:p14="http://schemas.microsoft.com/office/powerpoint/2010/main" val="3636651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a:t>
            </a:r>
            <a:r>
              <a:rPr lang="en-US" baseline="0" dirty="0"/>
              <a:t> about healthcare services not confined to premises.</a:t>
            </a:r>
          </a:p>
          <a:p>
            <a:r>
              <a:rPr lang="en-US" baseline="0" dirty="0"/>
              <a:t>Note that we want to regulate such services by licensing them, or subsuming them under a type of healthcare setting service licence. </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4</a:t>
            </a:fld>
            <a:endParaRPr lang="en-SG"/>
          </a:p>
        </p:txBody>
      </p:sp>
    </p:spTree>
    <p:extLst>
      <p:ext uri="{BB962C8B-B14F-4D97-AF65-F5344CB8AC3E}">
        <p14:creationId xmlns:p14="http://schemas.microsoft.com/office/powerpoint/2010/main" val="302589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simplistic</a:t>
            </a:r>
            <a:r>
              <a:rPr lang="en-US" baseline="0" dirty="0"/>
              <a:t> illustration of how risk stratification can help to reduce inefficiencies in regulation. </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5</a:t>
            </a:fld>
            <a:endParaRPr lang="en-SG"/>
          </a:p>
        </p:txBody>
      </p:sp>
    </p:spTree>
    <p:extLst>
      <p:ext uri="{BB962C8B-B14F-4D97-AF65-F5344CB8AC3E}">
        <p14:creationId xmlns:p14="http://schemas.microsoft.com/office/powerpoint/2010/main" val="3079388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patient outcomes</a:t>
            </a:r>
            <a:r>
              <a:rPr lang="en-US" baseline="0" dirty="0">
                <a:solidFill>
                  <a:schemeClr val="tx1"/>
                </a:solidFill>
              </a:rPr>
              <a:t> can be directly or indirectly related, i.e. safety, quality of care, premises environment, governance, operational processes. </a:t>
            </a:r>
            <a:endParaRPr lang="en-US" dirty="0">
              <a:solidFill>
                <a:schemeClr val="tx1"/>
              </a:solidFill>
            </a:endParaRPr>
          </a:p>
        </p:txBody>
      </p:sp>
      <p:sp>
        <p:nvSpPr>
          <p:cNvPr id="4" name="Slide Number Placeholder 3"/>
          <p:cNvSpPr>
            <a:spLocks noGrp="1"/>
          </p:cNvSpPr>
          <p:nvPr>
            <p:ph type="sldNum" sz="quarter" idx="10"/>
          </p:nvPr>
        </p:nvSpPr>
        <p:spPr/>
        <p:txBody>
          <a:bodyPr/>
          <a:lstStyle/>
          <a:p>
            <a:fld id="{76094C84-7F49-4472-BEE4-F3C1975B051A}" type="slidenum">
              <a:rPr lang="en-SG" smtClean="0"/>
              <a:t>8</a:t>
            </a:fld>
            <a:endParaRPr lang="en-SG"/>
          </a:p>
        </p:txBody>
      </p:sp>
    </p:spTree>
    <p:extLst>
      <p:ext uri="{BB962C8B-B14F-4D97-AF65-F5344CB8AC3E}">
        <p14:creationId xmlns:p14="http://schemas.microsoft.com/office/powerpoint/2010/main" val="669404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Currently, our</a:t>
            </a:r>
            <a:r>
              <a:rPr lang="en-US" baseline="0" dirty="0"/>
              <a:t> risk-based licensing framework mainly utilizes historical compliance and findings to determine the licensee’s risk profile.</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9</a:t>
            </a:fld>
            <a:endParaRPr lang="en-SG"/>
          </a:p>
        </p:txBody>
      </p:sp>
    </p:spTree>
    <p:extLst>
      <p:ext uri="{BB962C8B-B14F-4D97-AF65-F5344CB8AC3E}">
        <p14:creationId xmlns:p14="http://schemas.microsoft.com/office/powerpoint/2010/main" val="1857847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10</a:t>
            </a:fld>
            <a:endParaRPr lang="en-SG"/>
          </a:p>
        </p:txBody>
      </p:sp>
    </p:spTree>
    <p:extLst>
      <p:ext uri="{BB962C8B-B14F-4D97-AF65-F5344CB8AC3E}">
        <p14:creationId xmlns:p14="http://schemas.microsoft.com/office/powerpoint/2010/main" val="558867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11</a:t>
            </a:fld>
            <a:endParaRPr lang="en-SG"/>
          </a:p>
        </p:txBody>
      </p:sp>
    </p:spTree>
    <p:extLst>
      <p:ext uri="{BB962C8B-B14F-4D97-AF65-F5344CB8AC3E}">
        <p14:creationId xmlns:p14="http://schemas.microsoft.com/office/powerpoint/2010/main" val="2951233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ACE – value-based care</a:t>
            </a:r>
          </a:p>
          <a:p>
            <a:r>
              <a:rPr lang="en-US" dirty="0"/>
              <a:t>Incident</a:t>
            </a:r>
            <a:r>
              <a:rPr lang="en-US" baseline="0" dirty="0"/>
              <a:t> management – IT breach, communicable disease outbreak</a:t>
            </a:r>
            <a:endParaRPr lang="en-SG" dirty="0"/>
          </a:p>
        </p:txBody>
      </p:sp>
      <p:sp>
        <p:nvSpPr>
          <p:cNvPr id="4" name="Slide Number Placeholder 3"/>
          <p:cNvSpPr>
            <a:spLocks noGrp="1"/>
          </p:cNvSpPr>
          <p:nvPr>
            <p:ph type="sldNum" sz="quarter" idx="10"/>
          </p:nvPr>
        </p:nvSpPr>
        <p:spPr/>
        <p:txBody>
          <a:bodyPr/>
          <a:lstStyle/>
          <a:p>
            <a:fld id="{76094C84-7F49-4472-BEE4-F3C1975B051A}" type="slidenum">
              <a:rPr lang="en-SG" smtClean="0"/>
              <a:t>12</a:t>
            </a:fld>
            <a:endParaRPr lang="en-SG"/>
          </a:p>
        </p:txBody>
      </p:sp>
    </p:spTree>
    <p:extLst>
      <p:ext uri="{BB962C8B-B14F-4D97-AF65-F5344CB8AC3E}">
        <p14:creationId xmlns:p14="http://schemas.microsoft.com/office/powerpoint/2010/main" val="4201300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274414"/>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 name="Title 1"/>
          <p:cNvSpPr>
            <a:spLocks noGrp="1"/>
          </p:cNvSpPr>
          <p:nvPr>
            <p:ph type="ctrTitle"/>
          </p:nvPr>
        </p:nvSpPr>
        <p:spPr>
          <a:xfrm>
            <a:off x="1524000" y="1122363"/>
            <a:ext cx="9144000" cy="2387600"/>
          </a:xfrm>
        </p:spPr>
        <p:txBody>
          <a:bodyPr anchor="b">
            <a:normAutofit/>
          </a:bodyPr>
          <a:lstStyle>
            <a:lvl1pPr algn="ctr">
              <a:defRPr sz="5400"/>
            </a:lvl1pPr>
          </a:lstStyle>
          <a:p>
            <a:r>
              <a:rPr lang="en-US"/>
              <a:t>Click to edit Master title style</a:t>
            </a:r>
            <a:endParaRPr lang="en-SG" dirty="0"/>
          </a:p>
        </p:txBody>
      </p:sp>
      <p:sp>
        <p:nvSpPr>
          <p:cNvPr id="3" name="Subtitle 2"/>
          <p:cNvSpPr>
            <a:spLocks noGrp="1"/>
          </p:cNvSpPr>
          <p:nvPr>
            <p:ph type="subTitle" idx="1"/>
          </p:nvPr>
        </p:nvSpPr>
        <p:spPr>
          <a:xfrm>
            <a:off x="1524000" y="3602038"/>
            <a:ext cx="9144000" cy="499235"/>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p:cNvSpPr>
            <a:spLocks noGrp="1"/>
          </p:cNvSpPr>
          <p:nvPr>
            <p:ph type="dt" sz="half" idx="10"/>
          </p:nvPr>
        </p:nvSpPr>
        <p:spPr/>
        <p:txBody>
          <a:bodyPr/>
          <a:lstStyle/>
          <a:p>
            <a:fld id="{5050A49E-93E7-445C-BA34-C6ADC3558260}"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
        <p:nvSpPr>
          <p:cNvPr id="12" name="Text Placeholder 11"/>
          <p:cNvSpPr>
            <a:spLocks noGrp="1"/>
          </p:cNvSpPr>
          <p:nvPr>
            <p:ph type="body" sz="quarter" idx="13"/>
          </p:nvPr>
        </p:nvSpPr>
        <p:spPr>
          <a:xfrm>
            <a:off x="8548688" y="4495800"/>
            <a:ext cx="3100387" cy="568325"/>
          </a:xfrm>
        </p:spPr>
        <p:txBody>
          <a:bodyPr>
            <a:noAutofit/>
          </a:bodyPr>
          <a:lstStyle>
            <a:lvl1pPr>
              <a:defRPr sz="1600">
                <a:solidFill>
                  <a:schemeClr val="accent3">
                    <a:lumMod val="50000"/>
                  </a:schemeClr>
                </a:solidFill>
              </a:defRPr>
            </a:lvl1pPr>
            <a:lvl2pPr>
              <a:defRPr sz="1400">
                <a:solidFill>
                  <a:schemeClr val="accent3">
                    <a:lumMod val="50000"/>
                  </a:schemeClr>
                </a:solidFill>
              </a:defRPr>
            </a:lvl2pPr>
            <a:lvl3pPr>
              <a:defRPr sz="1200">
                <a:solidFill>
                  <a:schemeClr val="accent3">
                    <a:lumMod val="50000"/>
                  </a:schemeClr>
                </a:solidFill>
              </a:defRPr>
            </a:lvl3pPr>
            <a:lvl4pPr>
              <a:defRPr sz="1100">
                <a:solidFill>
                  <a:schemeClr val="accent3">
                    <a:lumMod val="50000"/>
                  </a:schemeClr>
                </a:solidFill>
              </a:defRPr>
            </a:lvl4pPr>
            <a:lvl5pPr>
              <a:defRPr sz="1100">
                <a:solidFill>
                  <a:schemeClr val="accent3">
                    <a:lumMod val="5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dirty="0"/>
          </a:p>
        </p:txBody>
      </p:sp>
    </p:spTree>
    <p:extLst>
      <p:ext uri="{BB962C8B-B14F-4D97-AF65-F5344CB8AC3E}">
        <p14:creationId xmlns:p14="http://schemas.microsoft.com/office/powerpoint/2010/main" val="353186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CB244A-298C-42DA-92A8-8F6FF4AB427F}" type="datetime1">
              <a:rPr lang="en-SG" smtClean="0"/>
              <a:t>21/9/2019</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43632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S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28479D-1AE6-4BD5-A6A1-43C1CA982981}" type="datetime1">
              <a:rPr lang="en-SG" smtClean="0"/>
              <a:t>21/9/2019</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1276023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47A03EA2-67BF-45E8-A2D6-AEB3DC6F361F}"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1376340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10"/>
          </p:nvPr>
        </p:nvSpPr>
        <p:spPr/>
        <p:txBody>
          <a:bodyPr/>
          <a:lstStyle/>
          <a:p>
            <a:fld id="{6E08BC7E-6D5F-4D66-AE02-DB18AAE04959}"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2176079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p:cNvSpPr>
            <a:spLocks noGrp="1"/>
          </p:cNvSpPr>
          <p:nvPr>
            <p:ph type="dt" sz="half" idx="10"/>
          </p:nvPr>
        </p:nvSpPr>
        <p:spPr/>
        <p:txBody>
          <a:bodyPr/>
          <a:lstStyle/>
          <a:p>
            <a:fld id="{AEC7E234-07FA-4DCC-84E0-210E7E16ABFE}"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345114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081" y="1235864"/>
            <a:ext cx="11627939" cy="4872762"/>
          </a:xfrm>
        </p:spPr>
        <p:txBody>
          <a:bodyPr>
            <a:normAutofit/>
          </a:bodyPr>
          <a:lstStyle>
            <a:lvl1pPr>
              <a:defRPr sz="2000"/>
            </a:lvl1pPr>
            <a:lvl2pPr>
              <a:defRPr sz="1800"/>
            </a:lvl2pPr>
            <a:lvl3pPr>
              <a:defRPr sz="1600"/>
            </a:lvl3pPr>
            <a:lvl4pPr>
              <a:defRPr sz="1400"/>
            </a:lvl4pPr>
            <a:lvl5pP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SG" dirty="0"/>
          </a:p>
        </p:txBody>
      </p:sp>
      <p:sp>
        <p:nvSpPr>
          <p:cNvPr id="4" name="Date Placeholder 3"/>
          <p:cNvSpPr>
            <a:spLocks noGrp="1"/>
          </p:cNvSpPr>
          <p:nvPr>
            <p:ph type="dt" sz="half" idx="10"/>
          </p:nvPr>
        </p:nvSpPr>
        <p:spPr/>
        <p:txBody>
          <a:bodyPr/>
          <a:lstStyle/>
          <a:p>
            <a:fld id="{968617C1-AE84-448A-9616-A6E9DF3767AB}"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
        <p:nvSpPr>
          <p:cNvPr id="7" name="Rectangle 6"/>
          <p:cNvSpPr/>
          <p:nvPr/>
        </p:nvSpPr>
        <p:spPr>
          <a:xfrm>
            <a:off x="0" y="317218"/>
            <a:ext cx="12192000" cy="800776"/>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 name="Title 1"/>
          <p:cNvSpPr>
            <a:spLocks noGrp="1"/>
          </p:cNvSpPr>
          <p:nvPr>
            <p:ph type="title"/>
          </p:nvPr>
        </p:nvSpPr>
        <p:spPr>
          <a:xfrm>
            <a:off x="69887" y="381634"/>
            <a:ext cx="11990453" cy="671944"/>
          </a:xfrm>
        </p:spPr>
        <p:txBody>
          <a:bodyPr>
            <a:normAutofit/>
          </a:bodyPr>
          <a:lstStyle>
            <a:lvl1pPr>
              <a:defRPr sz="3600" b="0">
                <a:latin typeface="+mn-lt"/>
              </a:defRPr>
            </a:lvl1pPr>
          </a:lstStyle>
          <a:p>
            <a:r>
              <a:rPr lang="en-US"/>
              <a:t>Click to edit Master title style</a:t>
            </a:r>
            <a:endParaRPr lang="en-SG"/>
          </a:p>
        </p:txBody>
      </p:sp>
    </p:spTree>
    <p:extLst>
      <p:ext uri="{BB962C8B-B14F-4D97-AF65-F5344CB8AC3E}">
        <p14:creationId xmlns:p14="http://schemas.microsoft.com/office/powerpoint/2010/main" val="15755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081" y="968507"/>
            <a:ext cx="11627939" cy="5140119"/>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dirty="0"/>
          </a:p>
        </p:txBody>
      </p:sp>
      <p:sp>
        <p:nvSpPr>
          <p:cNvPr id="4" name="Date Placeholder 3"/>
          <p:cNvSpPr>
            <a:spLocks noGrp="1"/>
          </p:cNvSpPr>
          <p:nvPr>
            <p:ph type="dt" sz="half" idx="10"/>
          </p:nvPr>
        </p:nvSpPr>
        <p:spPr/>
        <p:txBody>
          <a:bodyPr/>
          <a:lstStyle/>
          <a:p>
            <a:fld id="{E8C531CE-E93B-4B28-BEC8-27200386C0FF}"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
        <p:nvSpPr>
          <p:cNvPr id="7" name="Rectangle 6"/>
          <p:cNvSpPr/>
          <p:nvPr/>
        </p:nvSpPr>
        <p:spPr>
          <a:xfrm>
            <a:off x="0" y="0"/>
            <a:ext cx="12192000" cy="800776"/>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 name="Title 1"/>
          <p:cNvSpPr>
            <a:spLocks noGrp="1"/>
          </p:cNvSpPr>
          <p:nvPr>
            <p:ph type="title"/>
          </p:nvPr>
        </p:nvSpPr>
        <p:spPr>
          <a:xfrm>
            <a:off x="88823" y="128832"/>
            <a:ext cx="11990453" cy="671944"/>
          </a:xfrm>
        </p:spPr>
        <p:txBody>
          <a:bodyPr>
            <a:normAutofit/>
          </a:bodyPr>
          <a:lstStyle>
            <a:lvl1pPr>
              <a:defRPr sz="3600" b="0">
                <a:latin typeface="+mn-lt"/>
              </a:defRPr>
            </a:lvl1pPr>
          </a:lstStyle>
          <a:p>
            <a:r>
              <a:rPr lang="en-US"/>
              <a:t>Click to edit Master title style</a:t>
            </a:r>
            <a:endParaRPr lang="en-SG" dirty="0"/>
          </a:p>
        </p:txBody>
      </p:sp>
    </p:spTree>
    <p:extLst>
      <p:ext uri="{BB962C8B-B14F-4D97-AF65-F5344CB8AC3E}">
        <p14:creationId xmlns:p14="http://schemas.microsoft.com/office/powerpoint/2010/main" val="187347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0" y="3174041"/>
            <a:ext cx="12192000" cy="2636997"/>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2" name="Title 1"/>
          <p:cNvSpPr>
            <a:spLocks noGrp="1"/>
          </p:cNvSpPr>
          <p:nvPr>
            <p:ph type="title"/>
          </p:nvPr>
        </p:nvSpPr>
        <p:spPr>
          <a:xfrm>
            <a:off x="465316" y="4109296"/>
            <a:ext cx="10515600" cy="592559"/>
          </a:xfrm>
        </p:spPr>
        <p:txBody>
          <a:bodyPr/>
          <a:lstStyle/>
          <a:p>
            <a:r>
              <a:rPr lang="en-US" dirty="0"/>
              <a:t>Click to edit Master title style</a:t>
            </a:r>
            <a:endParaRPr lang="en-SG" dirty="0"/>
          </a:p>
        </p:txBody>
      </p:sp>
      <p:sp>
        <p:nvSpPr>
          <p:cNvPr id="3" name="Date Placeholder 2"/>
          <p:cNvSpPr>
            <a:spLocks noGrp="1"/>
          </p:cNvSpPr>
          <p:nvPr>
            <p:ph type="dt" sz="half" idx="10"/>
          </p:nvPr>
        </p:nvSpPr>
        <p:spPr/>
        <p:txBody>
          <a:bodyPr/>
          <a:lstStyle/>
          <a:p>
            <a:fld id="{73C87D2C-3A84-474E-A91C-3BA551292CC7}" type="datetime1">
              <a:rPr lang="en-SG" smtClean="0"/>
              <a:t>21/9/2019</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664481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C18E18D-0F6B-422C-858E-446C06031C25}" type="datetime1">
              <a:rPr lang="en-SG" smtClean="0"/>
              <a:t>21/9/2019</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3300445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p:cNvSpPr>
            <a:spLocks noGrp="1"/>
          </p:cNvSpPr>
          <p:nvPr>
            <p:ph type="dt" sz="half" idx="10"/>
          </p:nvPr>
        </p:nvSpPr>
        <p:spPr/>
        <p:txBody>
          <a:bodyPr/>
          <a:lstStyle/>
          <a:p>
            <a:fld id="{69C22DFF-738E-4E04-8BB7-E3F8F7D72773}" type="datetime1">
              <a:rPr lang="en-SG" smtClean="0"/>
              <a:t>21/9/2019</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108961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p:cNvSpPr>
            <a:spLocks noGrp="1"/>
          </p:cNvSpPr>
          <p:nvPr>
            <p:ph type="dt" sz="half" idx="10"/>
          </p:nvPr>
        </p:nvSpPr>
        <p:spPr/>
        <p:txBody>
          <a:bodyPr/>
          <a:lstStyle/>
          <a:p>
            <a:fld id="{02AD9BA9-C4F7-4953-86DB-EF0F3F9B58AC}" type="datetime1">
              <a:rPr lang="en-SG" smtClean="0"/>
              <a:t>21/9/2019</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2438008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SG"/>
          </a:p>
        </p:txBody>
      </p:sp>
      <p:sp>
        <p:nvSpPr>
          <p:cNvPr id="3" name="Date Placeholder 2"/>
          <p:cNvSpPr>
            <a:spLocks noGrp="1"/>
          </p:cNvSpPr>
          <p:nvPr>
            <p:ph type="dt" sz="half" idx="10"/>
          </p:nvPr>
        </p:nvSpPr>
        <p:spPr/>
        <p:txBody>
          <a:bodyPr/>
          <a:lstStyle/>
          <a:p>
            <a:fld id="{9B999592-2A43-437A-AE80-6CE79EE9B7CC}" type="datetime1">
              <a:rPr lang="en-SG" smtClean="0"/>
              <a:t>21/9/2019</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106101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5AF53A-B0A0-48BF-BEBA-FE6A2D0C46AE}" type="datetime1">
              <a:rPr lang="en-SG" smtClean="0"/>
              <a:t>21/9/2019</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832151CA-B8DC-4F28-B2DC-626C52376492}" type="slidenum">
              <a:rPr lang="en-SG" smtClean="0"/>
              <a:t>‹nr.›</a:t>
            </a:fld>
            <a:endParaRPr lang="en-SG"/>
          </a:p>
        </p:txBody>
      </p:sp>
    </p:spTree>
    <p:extLst>
      <p:ext uri="{BB962C8B-B14F-4D97-AF65-F5344CB8AC3E}">
        <p14:creationId xmlns:p14="http://schemas.microsoft.com/office/powerpoint/2010/main" val="609159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5D684-A3D6-4A55-9A49-7F59236D5A2B}" type="datetime1">
              <a:rPr lang="en-SG" smtClean="0"/>
              <a:t>21/9/2019</a:t>
            </a:fld>
            <a:endParaRPr lang="en-S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151CA-B8DC-4F28-B2DC-626C52376492}" type="slidenum">
              <a:rPr lang="en-SG" smtClean="0"/>
              <a:t>‹nr.›</a:t>
            </a:fld>
            <a:endParaRPr lang="en-SG"/>
          </a:p>
        </p:txBody>
      </p:sp>
      <p:sp>
        <p:nvSpPr>
          <p:cNvPr id="2" name="Title Placeholder 1"/>
          <p:cNvSpPr>
            <a:spLocks noGrp="1"/>
          </p:cNvSpPr>
          <p:nvPr>
            <p:ph type="title"/>
          </p:nvPr>
        </p:nvSpPr>
        <p:spPr>
          <a:xfrm>
            <a:off x="0" y="72951"/>
            <a:ext cx="10515600" cy="592559"/>
          </a:xfrm>
          <a:prstGeom prst="rect">
            <a:avLst/>
          </a:prstGeom>
        </p:spPr>
        <p:txBody>
          <a:bodyPr vert="horz" lIns="91440" tIns="45720" rIns="91440" bIns="45720" rtlCol="0" anchor="ctr">
            <a:noAutofit/>
          </a:bodyPr>
          <a:lstStyle/>
          <a:p>
            <a:r>
              <a:rPr lang="en-US"/>
              <a:t>Click to edit Master title style</a:t>
            </a:r>
            <a:endParaRPr lang="en-SG"/>
          </a:p>
        </p:txBody>
      </p:sp>
    </p:spTree>
    <p:extLst>
      <p:ext uri="{BB962C8B-B14F-4D97-AF65-F5344CB8AC3E}">
        <p14:creationId xmlns:p14="http://schemas.microsoft.com/office/powerpoint/2010/main" val="3705023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4"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hf hdr="0" ftr="0" dt="0"/>
  <p:txStyles>
    <p:titleStyle>
      <a:lvl1pPr algn="l" defTabSz="914400" rtl="0" eaLnBrk="1" latinLnBrk="0" hangingPunct="1">
        <a:lnSpc>
          <a:spcPct val="90000"/>
        </a:lnSpc>
        <a:spcBef>
          <a:spcPct val="0"/>
        </a:spcBef>
        <a:buNone/>
        <a:defRPr sz="40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058863"/>
            <a:ext cx="9144000" cy="2387600"/>
          </a:xfrm>
        </p:spPr>
        <p:txBody>
          <a:bodyPr/>
          <a:lstStyle/>
          <a:p>
            <a:r>
              <a:rPr lang="en-US" dirty="0"/>
              <a:t>Risk-Based Regulations</a:t>
            </a:r>
            <a:endParaRPr lang="en-SG" dirty="0"/>
          </a:p>
        </p:txBody>
      </p:sp>
      <p:sp>
        <p:nvSpPr>
          <p:cNvPr id="5" name="Subtitle 4"/>
          <p:cNvSpPr>
            <a:spLocks noGrp="1"/>
          </p:cNvSpPr>
          <p:nvPr>
            <p:ph type="subTitle" idx="1"/>
          </p:nvPr>
        </p:nvSpPr>
        <p:spPr>
          <a:xfrm>
            <a:off x="1524000" y="3424238"/>
            <a:ext cx="9144000" cy="499235"/>
          </a:xfrm>
        </p:spPr>
        <p:txBody>
          <a:bodyPr>
            <a:noAutofit/>
          </a:bodyPr>
          <a:lstStyle/>
          <a:p>
            <a:r>
              <a:rPr lang="en-US" sz="2400" dirty="0"/>
              <a:t>23 Sep 2019</a:t>
            </a:r>
          </a:p>
          <a:p>
            <a:r>
              <a:rPr lang="en-US" sz="2400" dirty="0"/>
              <a:t>EPSO Working Group Discussion</a:t>
            </a:r>
            <a:endParaRPr lang="en-SG" sz="2400" dirty="0"/>
          </a:p>
        </p:txBody>
      </p:sp>
      <p:sp>
        <p:nvSpPr>
          <p:cNvPr id="6" name="Text Placeholder 5"/>
          <p:cNvSpPr>
            <a:spLocks noGrp="1"/>
          </p:cNvSpPr>
          <p:nvPr>
            <p:ph type="body" sz="quarter" idx="13"/>
          </p:nvPr>
        </p:nvSpPr>
        <p:spPr/>
        <p:txBody>
          <a:bodyPr/>
          <a:lstStyle/>
          <a:p>
            <a:pPr marL="0" indent="0">
              <a:buNone/>
            </a:pPr>
            <a:r>
              <a:rPr lang="en-US" sz="1800" dirty="0"/>
              <a:t>Health Regulation Group</a:t>
            </a:r>
            <a:endParaRPr lang="en-SG" sz="1800" dirty="0"/>
          </a:p>
        </p:txBody>
      </p:sp>
      <p:pic>
        <p:nvPicPr>
          <p:cNvPr id="7" name="Picture 6"/>
          <p:cNvPicPr>
            <a:picLocks noChangeAspect="1"/>
          </p:cNvPicPr>
          <p:nvPr/>
        </p:nvPicPr>
        <p:blipFill>
          <a:blip r:embed="rId2" cstate="print"/>
          <a:stretch>
            <a:fillRect/>
          </a:stretch>
        </p:blipFill>
        <p:spPr>
          <a:xfrm>
            <a:off x="282139" y="4379241"/>
            <a:ext cx="3857368" cy="2255561"/>
          </a:xfrm>
          <a:prstGeom prst="rect">
            <a:avLst/>
          </a:prstGeom>
        </p:spPr>
      </p:pic>
    </p:spTree>
    <p:extLst>
      <p:ext uri="{BB962C8B-B14F-4D97-AF65-F5344CB8AC3E}">
        <p14:creationId xmlns:p14="http://schemas.microsoft.com/office/powerpoint/2010/main" val="3642249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3388" y="896139"/>
            <a:ext cx="11627939" cy="1062447"/>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Title 2"/>
          <p:cNvSpPr>
            <a:spLocks noGrp="1"/>
          </p:cNvSpPr>
          <p:nvPr>
            <p:ph type="title"/>
          </p:nvPr>
        </p:nvSpPr>
        <p:spPr>
          <a:xfrm>
            <a:off x="88823" y="79737"/>
            <a:ext cx="11990453" cy="671944"/>
          </a:xfrm>
        </p:spPr>
        <p:txBody>
          <a:bodyPr>
            <a:normAutofit/>
          </a:bodyPr>
          <a:lstStyle/>
          <a:p>
            <a:r>
              <a:rPr lang="en-US" sz="2800" b="1" dirty="0"/>
              <a:t>Our current approach is mainly informed by historical compliance</a:t>
            </a:r>
            <a:endParaRPr lang="en-SG" sz="2800" b="1" dirty="0"/>
          </a:p>
        </p:txBody>
      </p:sp>
      <p:sp>
        <p:nvSpPr>
          <p:cNvPr id="8" name="TextBox 7"/>
          <p:cNvSpPr txBox="1"/>
          <p:nvPr/>
        </p:nvSpPr>
        <p:spPr>
          <a:xfrm>
            <a:off x="1049341" y="1108412"/>
            <a:ext cx="9671957" cy="584775"/>
          </a:xfrm>
          <a:prstGeom prst="rect">
            <a:avLst/>
          </a:prstGeom>
          <a:solidFill>
            <a:srgbClr val="FFFF99"/>
          </a:solidFill>
          <a:ln w="28575">
            <a:solidFill>
              <a:srgbClr val="FFC000"/>
            </a:solidFill>
          </a:ln>
        </p:spPr>
        <p:txBody>
          <a:bodyPr wrap="square" rtlCol="0">
            <a:spAutoFit/>
          </a:bodyPr>
          <a:lstStyle/>
          <a:p>
            <a:pPr algn="just"/>
            <a:r>
              <a:rPr lang="en-US" sz="1600" dirty="0">
                <a:latin typeface="Calibri" panose="020F0502020204030204" pitchFamily="34" charset="0"/>
                <a:cs typeface="Calibri" panose="020F0502020204030204" pitchFamily="34" charset="0"/>
              </a:rPr>
              <a:t>3. Historical compliance findings (from the last two inspections) are then used to determine the </a:t>
            </a:r>
            <a:r>
              <a:rPr lang="en-US" sz="1600" dirty="0" err="1">
                <a:latin typeface="Calibri" panose="020F0502020204030204" pitchFamily="34" charset="0"/>
                <a:cs typeface="Calibri" panose="020F0502020204030204" pitchFamily="34" charset="0"/>
              </a:rPr>
              <a:t>licence</a:t>
            </a:r>
            <a:r>
              <a:rPr lang="en-US" sz="1600" dirty="0">
                <a:latin typeface="Calibri" panose="020F0502020204030204" pitchFamily="34" charset="0"/>
                <a:cs typeface="Calibri" panose="020F0502020204030204" pitchFamily="34" charset="0"/>
              </a:rPr>
              <a:t> tenure of an institution. Longer </a:t>
            </a:r>
            <a:r>
              <a:rPr lang="en-US" sz="1600" dirty="0" err="1">
                <a:latin typeface="Calibri" panose="020F0502020204030204" pitchFamily="34" charset="0"/>
                <a:cs typeface="Calibri" panose="020F0502020204030204" pitchFamily="34" charset="0"/>
              </a:rPr>
              <a:t>licence</a:t>
            </a:r>
            <a:r>
              <a:rPr lang="en-US" sz="1600" dirty="0">
                <a:latin typeface="Calibri" panose="020F0502020204030204" pitchFamily="34" charset="0"/>
                <a:cs typeface="Calibri" panose="020F0502020204030204" pitchFamily="34" charset="0"/>
              </a:rPr>
              <a:t> tenures are awarded to lower risk licensees.</a:t>
            </a:r>
            <a:endParaRPr lang="en-SG" sz="1600" dirty="0">
              <a:latin typeface="Calibri" panose="020F0502020204030204" pitchFamily="34" charset="0"/>
              <a:cs typeface="Calibri" panose="020F0502020204030204" pitchFamily="34" charset="0"/>
            </a:endParaRPr>
          </a:p>
        </p:txBody>
      </p:sp>
      <p:sp>
        <p:nvSpPr>
          <p:cNvPr id="9" name="Slide Number Placeholder 8"/>
          <p:cNvSpPr>
            <a:spLocks noGrp="1"/>
          </p:cNvSpPr>
          <p:nvPr>
            <p:ph type="sldNum" sz="quarter" idx="12"/>
          </p:nvPr>
        </p:nvSpPr>
        <p:spPr/>
        <p:txBody>
          <a:bodyPr/>
          <a:lstStyle/>
          <a:p>
            <a:fld id="{832151CA-B8DC-4F28-B2DC-626C52376492}" type="slidenum">
              <a:rPr lang="en-SG" smtClean="0"/>
              <a:t>10</a:t>
            </a:fld>
            <a:endParaRPr lang="en-SG"/>
          </a:p>
        </p:txBody>
      </p:sp>
      <p:graphicFrame>
        <p:nvGraphicFramePr>
          <p:cNvPr id="10" name="Table 9"/>
          <p:cNvGraphicFramePr>
            <a:graphicFrameLocks noGrp="1"/>
          </p:cNvGraphicFramePr>
          <p:nvPr>
            <p:extLst>
              <p:ext uri="{D42A27DB-BD31-4B8C-83A1-F6EECF244321}">
                <p14:modId xmlns:p14="http://schemas.microsoft.com/office/powerpoint/2010/main" val="265159368"/>
              </p:ext>
            </p:extLst>
          </p:nvPr>
        </p:nvGraphicFramePr>
        <p:xfrm>
          <a:off x="1049341" y="1849564"/>
          <a:ext cx="9671958" cy="3329810"/>
        </p:xfrm>
        <a:graphic>
          <a:graphicData uri="http://schemas.openxmlformats.org/drawingml/2006/table">
            <a:tbl>
              <a:tblPr firstRow="1" firstCol="1" bandRow="1">
                <a:tableStyleId>{5C22544A-7EE6-4342-B048-85BDC9FD1C3A}</a:tableStyleId>
              </a:tblPr>
              <a:tblGrid>
                <a:gridCol w="2495851">
                  <a:extLst>
                    <a:ext uri="{9D8B030D-6E8A-4147-A177-3AD203B41FA5}">
                      <a16:colId xmlns:a16="http://schemas.microsoft.com/office/drawing/2014/main" val="1322455576"/>
                    </a:ext>
                  </a:extLst>
                </a:gridCol>
                <a:gridCol w="2495851">
                  <a:extLst>
                    <a:ext uri="{9D8B030D-6E8A-4147-A177-3AD203B41FA5}">
                      <a16:colId xmlns:a16="http://schemas.microsoft.com/office/drawing/2014/main" val="3933746968"/>
                    </a:ext>
                  </a:extLst>
                </a:gridCol>
                <a:gridCol w="4680256">
                  <a:extLst>
                    <a:ext uri="{9D8B030D-6E8A-4147-A177-3AD203B41FA5}">
                      <a16:colId xmlns:a16="http://schemas.microsoft.com/office/drawing/2014/main" val="3747915766"/>
                    </a:ext>
                  </a:extLst>
                </a:gridCol>
              </a:tblGrid>
              <a:tr h="302710">
                <a:tc gridSpan="2">
                  <a:txBody>
                    <a:bodyPr/>
                    <a:lstStyle/>
                    <a:p>
                      <a:pPr algn="ctr">
                        <a:lnSpc>
                          <a:spcPct val="105000"/>
                        </a:lnSpc>
                        <a:spcAft>
                          <a:spcPts val="800"/>
                        </a:spcAft>
                      </a:pPr>
                      <a:r>
                        <a:rPr lang="en-SG" sz="1600" b="1" kern="12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Individual Risk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pPr>
                        <a:lnSpc>
                          <a:spcPct val="105000"/>
                        </a:lnSpc>
                        <a:spcAft>
                          <a:spcPts val="800"/>
                        </a:spcAft>
                      </a:pPr>
                      <a:endParaRPr lang="en-SG" sz="2400" dirty="0">
                        <a:effectLst/>
                        <a:latin typeface="Times New Roman" panose="02020603050405020304" pitchFamily="18" charset="0"/>
                        <a:ea typeface="Times New Roman" panose="02020603050405020304" pitchFamily="18" charset="0"/>
                      </a:endParaRPr>
                    </a:p>
                  </a:txBody>
                  <a:tcPr marL="68580" marR="68580" marT="0" marB="0"/>
                </a:tc>
                <a:tc rowSpan="2">
                  <a:txBody>
                    <a:bodyPr/>
                    <a:lstStyle/>
                    <a:p>
                      <a:pPr algn="ctr">
                        <a:lnSpc>
                          <a:spcPct val="105000"/>
                        </a:lnSpc>
                        <a:spcAft>
                          <a:spcPts val="800"/>
                        </a:spcAft>
                      </a:pPr>
                      <a:r>
                        <a:rPr lang="en-SG" sz="1600" b="1" kern="1200">
                          <a:solidFill>
                            <a:srgbClr val="000000"/>
                          </a:solidFill>
                          <a:effectLst/>
                          <a:latin typeface="Calibri" panose="020F0502020204030204" pitchFamily="34" charset="0"/>
                          <a:ea typeface="SimSun" panose="02010600030101010101" pitchFamily="2" charset="-122"/>
                          <a:cs typeface="Calibri" panose="020F0502020204030204" pitchFamily="34" charset="0"/>
                        </a:rPr>
                        <a:t>Recommended licence tenure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826111433"/>
                  </a:ext>
                </a:extLst>
              </a:tr>
              <a:tr h="302710">
                <a:tc>
                  <a:txBody>
                    <a:bodyPr/>
                    <a:lstStyle/>
                    <a:p>
                      <a:pPr algn="ctr">
                        <a:lnSpc>
                          <a:spcPct val="105000"/>
                        </a:lnSpc>
                        <a:spcAft>
                          <a:spcPts val="800"/>
                        </a:spcAft>
                      </a:pPr>
                      <a:r>
                        <a:rPr lang="en-SG" sz="1600" b="1" kern="1200">
                          <a:solidFill>
                            <a:srgbClr val="000000"/>
                          </a:solidFill>
                          <a:effectLst/>
                          <a:latin typeface="Calibri" panose="020F0502020204030204" pitchFamily="34" charset="0"/>
                          <a:ea typeface="SimSun" panose="02010600030101010101" pitchFamily="2" charset="-122"/>
                          <a:cs typeface="Calibri" panose="020F0502020204030204" pitchFamily="34" charset="0"/>
                        </a:rPr>
                        <a:t>Cycle 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lnSpc>
                          <a:spcPct val="105000"/>
                        </a:lnSpc>
                        <a:spcAft>
                          <a:spcPts val="800"/>
                        </a:spcAft>
                      </a:pPr>
                      <a:r>
                        <a:rPr lang="en-SG" sz="1600" b="1" kern="12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Cycle 2</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SG"/>
                    </a:p>
                  </a:txBody>
                  <a:tcPr/>
                </a:tc>
                <a:extLst>
                  <a:ext uri="{0D108BD9-81ED-4DB2-BD59-A6C34878D82A}">
                    <a16:rowId xmlns:a16="http://schemas.microsoft.com/office/drawing/2014/main" val="2973085945"/>
                  </a:ext>
                </a:extLst>
              </a:tr>
              <a:tr h="302710">
                <a:tc>
                  <a:txBody>
                    <a:bodyPr/>
                    <a:lstStyle/>
                    <a:p>
                      <a:pPr>
                        <a:lnSpc>
                          <a:spcPct val="105000"/>
                        </a:lnSpc>
                        <a:spcAft>
                          <a:spcPts val="800"/>
                        </a:spcAft>
                      </a:pPr>
                      <a:r>
                        <a:rPr lang="en-SG" sz="1600" b="0" dirty="0">
                          <a:solidFill>
                            <a:schemeClr val="tx1"/>
                          </a:solidFill>
                          <a:effectLst/>
                        </a:rPr>
                        <a:t>High </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High</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&lt;1 year</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7512129"/>
                  </a:ext>
                </a:extLst>
              </a:tr>
              <a:tr h="302710">
                <a:tc>
                  <a:txBody>
                    <a:bodyPr/>
                    <a:lstStyle/>
                    <a:p>
                      <a:pPr>
                        <a:lnSpc>
                          <a:spcPct val="105000"/>
                        </a:lnSpc>
                        <a:spcAft>
                          <a:spcPts val="800"/>
                        </a:spcAft>
                      </a:pPr>
                      <a:r>
                        <a:rPr lang="en-SG" sz="1600" b="0" dirty="0">
                          <a:solidFill>
                            <a:schemeClr val="tx1"/>
                          </a:solidFill>
                          <a:effectLst/>
                        </a:rPr>
                        <a:t>Moderate</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a:effectLst/>
                        </a:rPr>
                        <a:t>High</a:t>
                      </a:r>
                      <a:endParaRPr lang="en-SG"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1 year</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7401571"/>
                  </a:ext>
                </a:extLst>
              </a:tr>
              <a:tr h="302710">
                <a:tc>
                  <a:txBody>
                    <a:bodyPr/>
                    <a:lstStyle/>
                    <a:p>
                      <a:pPr>
                        <a:lnSpc>
                          <a:spcPct val="105000"/>
                        </a:lnSpc>
                        <a:spcAft>
                          <a:spcPts val="800"/>
                        </a:spcAft>
                      </a:pPr>
                      <a:r>
                        <a:rPr lang="en-SG" sz="1600" b="0" dirty="0">
                          <a:solidFill>
                            <a:schemeClr val="tx1"/>
                          </a:solidFill>
                          <a:effectLst/>
                        </a:rPr>
                        <a:t>Low</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High</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1 year</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5143863"/>
                  </a:ext>
                </a:extLst>
              </a:tr>
              <a:tr h="302710">
                <a:tc>
                  <a:txBody>
                    <a:bodyPr/>
                    <a:lstStyle/>
                    <a:p>
                      <a:pPr>
                        <a:lnSpc>
                          <a:spcPct val="105000"/>
                        </a:lnSpc>
                        <a:spcAft>
                          <a:spcPts val="800"/>
                        </a:spcAft>
                      </a:pPr>
                      <a:r>
                        <a:rPr lang="en-SG" sz="1600" b="0" dirty="0">
                          <a:solidFill>
                            <a:schemeClr val="tx1"/>
                          </a:solidFill>
                          <a:effectLst/>
                        </a:rPr>
                        <a:t>High</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Moderate</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1 year</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5611709"/>
                  </a:ext>
                </a:extLst>
              </a:tr>
              <a:tr h="302710">
                <a:tc>
                  <a:txBody>
                    <a:bodyPr/>
                    <a:lstStyle/>
                    <a:p>
                      <a:pPr>
                        <a:lnSpc>
                          <a:spcPct val="105000"/>
                        </a:lnSpc>
                        <a:spcAft>
                          <a:spcPts val="800"/>
                        </a:spcAft>
                      </a:pPr>
                      <a:r>
                        <a:rPr lang="en-SG" sz="1600" b="0" dirty="0">
                          <a:solidFill>
                            <a:schemeClr val="tx1"/>
                          </a:solidFill>
                          <a:effectLst/>
                        </a:rPr>
                        <a:t>Moderate</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Moderate</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2 years</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8018010"/>
                  </a:ext>
                </a:extLst>
              </a:tr>
              <a:tr h="302710">
                <a:tc>
                  <a:txBody>
                    <a:bodyPr/>
                    <a:lstStyle/>
                    <a:p>
                      <a:pPr>
                        <a:lnSpc>
                          <a:spcPct val="105000"/>
                        </a:lnSpc>
                        <a:spcAft>
                          <a:spcPts val="800"/>
                        </a:spcAft>
                      </a:pPr>
                      <a:r>
                        <a:rPr lang="en-SG" sz="1600" b="0" dirty="0">
                          <a:solidFill>
                            <a:schemeClr val="tx1"/>
                          </a:solidFill>
                          <a:effectLst/>
                        </a:rPr>
                        <a:t>Low</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a:effectLst/>
                        </a:rPr>
                        <a:t>Moderate</a:t>
                      </a:r>
                      <a:endParaRPr lang="en-SG"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a:effectLst/>
                        </a:rPr>
                        <a:t>2 years</a:t>
                      </a:r>
                      <a:endParaRPr lang="en-SG"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9577634"/>
                  </a:ext>
                </a:extLst>
              </a:tr>
              <a:tr h="302710">
                <a:tc>
                  <a:txBody>
                    <a:bodyPr/>
                    <a:lstStyle/>
                    <a:p>
                      <a:pPr>
                        <a:lnSpc>
                          <a:spcPct val="105000"/>
                        </a:lnSpc>
                        <a:spcAft>
                          <a:spcPts val="800"/>
                        </a:spcAft>
                      </a:pPr>
                      <a:r>
                        <a:rPr lang="en-SG" sz="1600" b="0" dirty="0">
                          <a:solidFill>
                            <a:schemeClr val="tx1"/>
                          </a:solidFill>
                          <a:effectLst/>
                        </a:rPr>
                        <a:t>High</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Low</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a:effectLst/>
                        </a:rPr>
                        <a:t>2 years</a:t>
                      </a:r>
                      <a:endParaRPr lang="en-SG" sz="2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6879504"/>
                  </a:ext>
                </a:extLst>
              </a:tr>
              <a:tr h="302710">
                <a:tc>
                  <a:txBody>
                    <a:bodyPr/>
                    <a:lstStyle/>
                    <a:p>
                      <a:pPr>
                        <a:lnSpc>
                          <a:spcPct val="105000"/>
                        </a:lnSpc>
                        <a:spcAft>
                          <a:spcPts val="800"/>
                        </a:spcAft>
                      </a:pPr>
                      <a:r>
                        <a:rPr lang="en-SG" sz="1600" b="0" dirty="0">
                          <a:solidFill>
                            <a:schemeClr val="tx1"/>
                          </a:solidFill>
                          <a:effectLst/>
                        </a:rPr>
                        <a:t>Moderate</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Low</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2 years</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1572193"/>
                  </a:ext>
                </a:extLst>
              </a:tr>
              <a:tr h="302710">
                <a:tc>
                  <a:txBody>
                    <a:bodyPr/>
                    <a:lstStyle/>
                    <a:p>
                      <a:pPr>
                        <a:lnSpc>
                          <a:spcPct val="105000"/>
                        </a:lnSpc>
                        <a:spcAft>
                          <a:spcPts val="800"/>
                        </a:spcAft>
                      </a:pPr>
                      <a:r>
                        <a:rPr lang="en-SG" sz="1600" b="0" dirty="0">
                          <a:solidFill>
                            <a:schemeClr val="tx1"/>
                          </a:solidFill>
                          <a:effectLst/>
                        </a:rPr>
                        <a:t>Low</a:t>
                      </a:r>
                      <a:endParaRPr lang="en-SG" sz="24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Low</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5000"/>
                        </a:lnSpc>
                        <a:spcAft>
                          <a:spcPts val="800"/>
                        </a:spcAft>
                      </a:pPr>
                      <a:r>
                        <a:rPr lang="en-SG" sz="1600" dirty="0">
                          <a:effectLst/>
                        </a:rPr>
                        <a:t>5 years</a:t>
                      </a:r>
                      <a:endParaRPr lang="en-SG" sz="2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543724"/>
                  </a:ext>
                </a:extLst>
              </a:tr>
            </a:tbl>
          </a:graphicData>
        </a:graphic>
      </p:graphicFrame>
    </p:spTree>
    <p:extLst>
      <p:ext uri="{BB962C8B-B14F-4D97-AF65-F5344CB8AC3E}">
        <p14:creationId xmlns:p14="http://schemas.microsoft.com/office/powerpoint/2010/main" val="3381206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32151CA-B8DC-4F28-B2DC-626C52376492}" type="slidenum">
              <a:rPr lang="en-SG" smtClean="0"/>
              <a:t>11</a:t>
            </a:fld>
            <a:endParaRPr lang="en-SG"/>
          </a:p>
        </p:txBody>
      </p:sp>
      <p:sp>
        <p:nvSpPr>
          <p:cNvPr id="4" name="Title 3"/>
          <p:cNvSpPr>
            <a:spLocks noGrp="1"/>
          </p:cNvSpPr>
          <p:nvPr>
            <p:ph type="title"/>
          </p:nvPr>
        </p:nvSpPr>
        <p:spPr>
          <a:xfrm>
            <a:off x="88821" y="63939"/>
            <a:ext cx="11990453" cy="671944"/>
          </a:xfrm>
        </p:spPr>
        <p:txBody>
          <a:bodyPr>
            <a:noAutofit/>
          </a:bodyPr>
          <a:lstStyle/>
          <a:p>
            <a:r>
              <a:rPr lang="en-US" sz="2800" b="1" dirty="0"/>
              <a:t>However, there is scope to enhance both risk profiling and risk mitigation in the current approach</a:t>
            </a:r>
            <a:endParaRPr lang="en-SG" sz="2800" b="1" dirty="0"/>
          </a:p>
        </p:txBody>
      </p:sp>
      <p:sp>
        <p:nvSpPr>
          <p:cNvPr id="5" name="Rectangle 4"/>
          <p:cNvSpPr/>
          <p:nvPr/>
        </p:nvSpPr>
        <p:spPr>
          <a:xfrm>
            <a:off x="277270" y="1008503"/>
            <a:ext cx="5515896" cy="51858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Risk Profiling</a:t>
            </a:r>
          </a:p>
          <a:p>
            <a:pPr algn="ctr"/>
            <a:endParaRPr lang="en-US" sz="800" u="sng" dirty="0">
              <a:solidFill>
                <a:schemeClr val="tx1"/>
              </a:solidFill>
            </a:endParaRPr>
          </a:p>
          <a:p>
            <a:pPr marL="285750" indent="-285750">
              <a:buFont typeface="Arial" panose="020B0604020202020204" pitchFamily="34" charset="0"/>
              <a:buChar char="•"/>
            </a:pPr>
            <a:r>
              <a:rPr lang="en-US" b="1" dirty="0">
                <a:solidFill>
                  <a:schemeClr val="tx1"/>
                </a:solidFill>
              </a:rPr>
              <a:t>Consider other potential risk factors</a:t>
            </a:r>
            <a:endParaRPr lang="en-US" dirty="0">
              <a:solidFill>
                <a:schemeClr val="tx1"/>
              </a:solidFill>
            </a:endParaRPr>
          </a:p>
          <a:p>
            <a:pPr marL="742950" lvl="1" indent="-285750">
              <a:buFont typeface="Arial" panose="020B0604020202020204" pitchFamily="34" charset="0"/>
              <a:buChar char="•"/>
            </a:pPr>
            <a:r>
              <a:rPr lang="en-US" dirty="0">
                <a:solidFill>
                  <a:schemeClr val="tx1"/>
                </a:solidFill>
              </a:rPr>
              <a:t>Additional factors other than institution compliance could also be correlated with the risk of an institution. </a:t>
            </a:r>
          </a:p>
          <a:p>
            <a:pPr marL="742950" lvl="1" indent="-285750">
              <a:buFont typeface="Arial" panose="020B0604020202020204" pitchFamily="34" charset="0"/>
              <a:buChar char="•"/>
            </a:pPr>
            <a:r>
              <a:rPr lang="en-US" dirty="0">
                <a:solidFill>
                  <a:schemeClr val="tx1"/>
                </a:solidFill>
              </a:rPr>
              <a:t>Considering these factors when assessing individual risk can help to enhance risk</a:t>
            </a:r>
            <a:r>
              <a:rPr lang="en-US" dirty="0">
                <a:solidFill>
                  <a:srgbClr val="00B050"/>
                </a:solidFill>
              </a:rPr>
              <a:t> </a:t>
            </a:r>
            <a:r>
              <a:rPr lang="en-US" dirty="0">
                <a:solidFill>
                  <a:schemeClr val="tx1"/>
                </a:solidFill>
              </a:rPr>
              <a:t>profiling</a:t>
            </a:r>
            <a:r>
              <a:rPr lang="en-US" dirty="0">
                <a:solidFill>
                  <a:srgbClr val="00B050"/>
                </a:solidFill>
              </a:rPr>
              <a:t> </a:t>
            </a:r>
            <a:r>
              <a:rPr lang="en-US" dirty="0">
                <a:solidFill>
                  <a:schemeClr val="tx1"/>
                </a:solidFill>
              </a:rPr>
              <a:t>of institutions. </a:t>
            </a:r>
          </a:p>
          <a:p>
            <a:pPr marL="285750"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dirty="0">
                <a:solidFill>
                  <a:schemeClr val="tx1"/>
                </a:solidFill>
              </a:rPr>
              <a:t>Introduce </a:t>
            </a:r>
            <a:r>
              <a:rPr lang="en-US" b="1" dirty="0">
                <a:solidFill>
                  <a:schemeClr val="tx1"/>
                </a:solidFill>
              </a:rPr>
              <a:t>differentiation between risk profiling of different services</a:t>
            </a:r>
            <a:endParaRPr lang="en-US" dirty="0">
              <a:solidFill>
                <a:schemeClr val="tx1"/>
              </a:solidFill>
            </a:endParaRPr>
          </a:p>
          <a:p>
            <a:pPr marL="742950" lvl="1" indent="-285750">
              <a:buFont typeface="Arial" panose="020B0604020202020204" pitchFamily="34" charset="0"/>
              <a:buChar char="•"/>
            </a:pPr>
            <a:r>
              <a:rPr lang="en-US" dirty="0">
                <a:solidFill>
                  <a:schemeClr val="tx1"/>
                </a:solidFill>
              </a:rPr>
              <a:t>Different healthcare services might have different innate risks.</a:t>
            </a:r>
          </a:p>
          <a:p>
            <a:pPr marL="742950" lvl="1" indent="-285750">
              <a:buFont typeface="Arial" panose="020B0604020202020204" pitchFamily="34" charset="0"/>
              <a:buChar char="•"/>
            </a:pPr>
            <a:r>
              <a:rPr lang="en-US" dirty="0">
                <a:solidFill>
                  <a:schemeClr val="tx1"/>
                </a:solidFill>
              </a:rPr>
              <a:t>Construction of a risk profile should also take these risks into account. </a:t>
            </a:r>
            <a:endParaRPr lang="en-SG" dirty="0">
              <a:solidFill>
                <a:schemeClr val="tx1"/>
              </a:solidFill>
            </a:endParaRPr>
          </a:p>
        </p:txBody>
      </p:sp>
      <p:sp>
        <p:nvSpPr>
          <p:cNvPr id="6" name="Rectangle 5"/>
          <p:cNvSpPr/>
          <p:nvPr/>
        </p:nvSpPr>
        <p:spPr>
          <a:xfrm>
            <a:off x="6382122" y="1008503"/>
            <a:ext cx="5515896" cy="518582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Risk Mitigation</a:t>
            </a:r>
          </a:p>
          <a:p>
            <a:pPr algn="ctr"/>
            <a:endParaRPr lang="en-US" sz="800" u="sng" dirty="0">
              <a:solidFill>
                <a:schemeClr val="tx1"/>
              </a:solidFill>
            </a:endParaRPr>
          </a:p>
          <a:p>
            <a:pPr marL="285750" indent="-285750">
              <a:buFont typeface="Arial" panose="020B0604020202020204" pitchFamily="34" charset="0"/>
              <a:buChar char="•"/>
            </a:pPr>
            <a:r>
              <a:rPr lang="en-US" dirty="0">
                <a:solidFill>
                  <a:schemeClr val="tx1"/>
                </a:solidFill>
              </a:rPr>
              <a:t>Introduce more efficient licensing methods for </a:t>
            </a:r>
            <a:r>
              <a:rPr lang="en-US" b="1" dirty="0">
                <a:solidFill>
                  <a:schemeClr val="tx1"/>
                </a:solidFill>
              </a:rPr>
              <a:t>low risk licensees</a:t>
            </a:r>
            <a:endParaRPr lang="en-US" dirty="0">
              <a:solidFill>
                <a:schemeClr val="tx1"/>
              </a:solidFill>
            </a:endParaRPr>
          </a:p>
          <a:p>
            <a:pPr marL="742950" lvl="1" indent="-285750">
              <a:buFont typeface="Arial" panose="020B0604020202020204" pitchFamily="34" charset="0"/>
              <a:buChar char="•"/>
            </a:pPr>
            <a:r>
              <a:rPr lang="en-US" dirty="0">
                <a:solidFill>
                  <a:schemeClr val="tx1"/>
                </a:solidFill>
              </a:rPr>
              <a:t>Low risk licensees might not always require a full pre-licensing inspection.</a:t>
            </a:r>
          </a:p>
          <a:p>
            <a:pPr marL="742950" lvl="1" indent="-285750">
              <a:buFont typeface="Arial" panose="020B0604020202020204" pitchFamily="34" charset="0"/>
              <a:buChar char="•"/>
            </a:pPr>
            <a:r>
              <a:rPr lang="en-US" dirty="0">
                <a:solidFill>
                  <a:schemeClr val="tx1"/>
                </a:solidFill>
              </a:rPr>
              <a:t>There is potential to explore alternative methods of inspection (e.g. Self-declarations coupled with random audits)</a:t>
            </a:r>
          </a:p>
          <a:p>
            <a:pPr marL="285750"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b="1" dirty="0">
                <a:solidFill>
                  <a:schemeClr val="tx1"/>
                </a:solidFill>
              </a:rPr>
              <a:t>Use risk-profile more pro-actively </a:t>
            </a:r>
            <a:r>
              <a:rPr lang="en-US" dirty="0">
                <a:solidFill>
                  <a:schemeClr val="tx1"/>
                </a:solidFill>
              </a:rPr>
              <a:t>when determining regulatory actions. </a:t>
            </a:r>
          </a:p>
          <a:p>
            <a:pPr marL="742950" lvl="1" indent="-285750">
              <a:buFont typeface="Arial" panose="020B0604020202020204" pitchFamily="34" charset="0"/>
              <a:buChar char="•"/>
            </a:pPr>
            <a:r>
              <a:rPr lang="en-US" dirty="0">
                <a:solidFill>
                  <a:schemeClr val="tx1"/>
                </a:solidFill>
              </a:rPr>
              <a:t>Rather than just determining </a:t>
            </a:r>
            <a:r>
              <a:rPr lang="en-US" dirty="0" err="1">
                <a:solidFill>
                  <a:schemeClr val="tx1"/>
                </a:solidFill>
              </a:rPr>
              <a:t>licence</a:t>
            </a:r>
            <a:r>
              <a:rPr lang="en-US" dirty="0">
                <a:solidFill>
                  <a:schemeClr val="tx1"/>
                </a:solidFill>
              </a:rPr>
              <a:t> tenure, risk assessment can be done throughout an institution’s </a:t>
            </a:r>
            <a:r>
              <a:rPr lang="en-US" dirty="0" err="1">
                <a:solidFill>
                  <a:schemeClr val="tx1"/>
                </a:solidFill>
              </a:rPr>
              <a:t>licence</a:t>
            </a:r>
            <a:r>
              <a:rPr lang="en-US" dirty="0">
                <a:solidFill>
                  <a:schemeClr val="tx1"/>
                </a:solidFill>
              </a:rPr>
              <a:t> tenure.</a:t>
            </a:r>
          </a:p>
          <a:p>
            <a:pPr marL="742950" lvl="1" indent="-285750">
              <a:buFont typeface="Arial" panose="020B0604020202020204" pitchFamily="34" charset="0"/>
              <a:buChar char="•"/>
            </a:pPr>
            <a:r>
              <a:rPr lang="en-US" dirty="0">
                <a:solidFill>
                  <a:schemeClr val="tx1"/>
                </a:solidFill>
              </a:rPr>
              <a:t>Pre-emptive actions should be taken if institutions are detected to have increasing risk, rather than just waiting for the next licensing cycle. </a:t>
            </a:r>
            <a:endParaRPr lang="en-SG" dirty="0">
              <a:solidFill>
                <a:schemeClr val="tx1"/>
              </a:solidFill>
            </a:endParaRPr>
          </a:p>
        </p:txBody>
      </p:sp>
    </p:spTree>
    <p:extLst>
      <p:ext uri="{BB962C8B-B14F-4D97-AF65-F5344CB8AC3E}">
        <p14:creationId xmlns:p14="http://schemas.microsoft.com/office/powerpoint/2010/main" val="347295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b="1" dirty="0"/>
              <a:t>Profile Risks at both the Global and Individual Risk Level</a:t>
            </a:r>
            <a:endParaRPr lang="en-SG" sz="2800" b="1" dirty="0"/>
          </a:p>
        </p:txBody>
      </p:sp>
      <p:sp>
        <p:nvSpPr>
          <p:cNvPr id="14" name="TextBox 13"/>
          <p:cNvSpPr txBox="1"/>
          <p:nvPr/>
        </p:nvSpPr>
        <p:spPr>
          <a:xfrm>
            <a:off x="130775" y="888971"/>
            <a:ext cx="11285783" cy="1477328"/>
          </a:xfrm>
          <a:prstGeom prst="rect">
            <a:avLst/>
          </a:prstGeom>
          <a:noFill/>
        </p:spPr>
        <p:txBody>
          <a:bodyPr wrap="square" rtlCol="0">
            <a:spAutoFit/>
          </a:bodyPr>
          <a:lstStyle/>
          <a:p>
            <a:pPr marL="285750" indent="-285750">
              <a:buFont typeface="Arial" panose="020B0604020202020204" pitchFamily="34" charset="0"/>
              <a:buChar char="•"/>
            </a:pPr>
            <a:r>
              <a:rPr lang="en-US" dirty="0"/>
              <a:t>Differentiating between global and individual risk can help to distinguish between the innate service risk factors (e.g. complexity of the service), as well as the individual risk of each licensee. </a:t>
            </a:r>
          </a:p>
          <a:p>
            <a:pPr marL="285750" indent="-285750">
              <a:buFont typeface="Arial" panose="020B0604020202020204" pitchFamily="34" charset="0"/>
              <a:buChar char="•"/>
            </a:pPr>
            <a:r>
              <a:rPr lang="en-US" dirty="0"/>
              <a:t>This will create a more granular risk profile for each licensee based on their individual risk factors and the services they provide. </a:t>
            </a:r>
          </a:p>
          <a:p>
            <a:endParaRPr lang="en-SG" dirty="0"/>
          </a:p>
        </p:txBody>
      </p:sp>
      <p:sp>
        <p:nvSpPr>
          <p:cNvPr id="2" name="Slide Number Placeholder 1"/>
          <p:cNvSpPr>
            <a:spLocks noGrp="1"/>
          </p:cNvSpPr>
          <p:nvPr>
            <p:ph type="sldNum" sz="quarter" idx="12"/>
          </p:nvPr>
        </p:nvSpPr>
        <p:spPr/>
        <p:txBody>
          <a:bodyPr/>
          <a:lstStyle/>
          <a:p>
            <a:fld id="{832151CA-B8DC-4F28-B2DC-626C52376492}" type="slidenum">
              <a:rPr lang="en-SG" smtClean="0"/>
              <a:t>12</a:t>
            </a:fld>
            <a:endParaRPr lang="en-SG"/>
          </a:p>
        </p:txBody>
      </p:sp>
      <p:graphicFrame>
        <p:nvGraphicFramePr>
          <p:cNvPr id="19" name="Table 18"/>
          <p:cNvGraphicFramePr>
            <a:graphicFrameLocks noGrp="1"/>
          </p:cNvGraphicFramePr>
          <p:nvPr>
            <p:extLst>
              <p:ext uri="{D42A27DB-BD31-4B8C-83A1-F6EECF244321}">
                <p14:modId xmlns:p14="http://schemas.microsoft.com/office/powerpoint/2010/main" val="3466844612"/>
              </p:ext>
            </p:extLst>
          </p:nvPr>
        </p:nvGraphicFramePr>
        <p:xfrm>
          <a:off x="1299649" y="2231155"/>
          <a:ext cx="9440198" cy="4110276"/>
        </p:xfrm>
        <a:graphic>
          <a:graphicData uri="http://schemas.openxmlformats.org/drawingml/2006/table">
            <a:tbl>
              <a:tblPr firstRow="1" firstCol="1" bandRow="1"/>
              <a:tblGrid>
                <a:gridCol w="4760471">
                  <a:extLst>
                    <a:ext uri="{9D8B030D-6E8A-4147-A177-3AD203B41FA5}">
                      <a16:colId xmlns:a16="http://schemas.microsoft.com/office/drawing/2014/main" val="1043437627"/>
                    </a:ext>
                  </a:extLst>
                </a:gridCol>
                <a:gridCol w="4679727">
                  <a:extLst>
                    <a:ext uri="{9D8B030D-6E8A-4147-A177-3AD203B41FA5}">
                      <a16:colId xmlns:a16="http://schemas.microsoft.com/office/drawing/2014/main" val="956876051"/>
                    </a:ext>
                  </a:extLst>
                </a:gridCol>
              </a:tblGrid>
              <a:tr h="301625">
                <a:tc gridSpan="2">
                  <a:txBody>
                    <a:bodyPr/>
                    <a:lstStyle/>
                    <a:p>
                      <a:pPr algn="ctr">
                        <a:spcAft>
                          <a:spcPts val="0"/>
                        </a:spcAft>
                      </a:pPr>
                      <a:r>
                        <a:rPr lang="en-GB" sz="1800" b="1" dirty="0">
                          <a:effectLst/>
                          <a:latin typeface="Calibri" panose="020F0502020204030204" pitchFamily="34" charset="0"/>
                          <a:ea typeface="Arial Unicode MS" panose="020B0604020202020204" pitchFamily="34" charset="-128"/>
                          <a:cs typeface="Calibri" panose="020F0502020204030204" pitchFamily="34" charset="0"/>
                        </a:rPr>
                        <a:t>Global Risk Factors</a:t>
                      </a:r>
                      <a:endParaRPr lang="en-S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hMerge="1">
                  <a:txBody>
                    <a:bodyPr/>
                    <a:lstStyle/>
                    <a:p>
                      <a:endParaRPr lang="en-SG"/>
                    </a:p>
                  </a:txBody>
                  <a:tcPr/>
                </a:tc>
                <a:extLst>
                  <a:ext uri="{0D108BD9-81ED-4DB2-BD59-A6C34878D82A}">
                    <a16:rowId xmlns:a16="http://schemas.microsoft.com/office/drawing/2014/main" val="2371407764"/>
                  </a:ext>
                </a:extLst>
              </a:tr>
              <a:tr h="1696106">
                <a:tc>
                  <a:txBody>
                    <a:bodyPr/>
                    <a:lstStyle/>
                    <a:p>
                      <a:pPr marL="342900" lvl="0" indent="-342900" algn="just">
                        <a:spcAft>
                          <a:spcPts val="0"/>
                        </a:spcAft>
                        <a:buFont typeface="+mj-lt"/>
                        <a:buAutoNum type="alphaLcPeriod"/>
                      </a:pPr>
                      <a:r>
                        <a:rPr lang="en-US" sz="1800" dirty="0">
                          <a:effectLst/>
                          <a:latin typeface="Calibri" panose="020F0502020204030204" pitchFamily="34" charset="0"/>
                          <a:ea typeface="Arial Unicode MS" panose="020B0604020202020204" pitchFamily="34" charset="-128"/>
                          <a:cs typeface="Calibri" panose="020F0502020204030204" pitchFamily="34" charset="0"/>
                        </a:rPr>
                        <a:t>Complexity</a:t>
                      </a:r>
                      <a:r>
                        <a:rPr lang="en-US" sz="1800" baseline="0" dirty="0">
                          <a:effectLst/>
                          <a:latin typeface="Calibri" panose="020F0502020204030204" pitchFamily="34" charset="0"/>
                          <a:ea typeface="Arial Unicode MS" panose="020B0604020202020204" pitchFamily="34" charset="-128"/>
                          <a:cs typeface="Calibri" panose="020F0502020204030204" pitchFamily="34" charset="0"/>
                        </a:rPr>
                        <a:t> of the Service</a:t>
                      </a:r>
                    </a:p>
                    <a:p>
                      <a:pPr marL="342900" lvl="0" indent="-342900" algn="just">
                        <a:spcAft>
                          <a:spcPts val="0"/>
                        </a:spcAft>
                        <a:buFont typeface="+mj-lt"/>
                        <a:buAutoNum type="alphaLcPeriod"/>
                      </a:pPr>
                      <a:r>
                        <a:rPr lang="en-US" sz="1800" baseline="0" dirty="0">
                          <a:effectLst/>
                          <a:latin typeface="Calibri" panose="020F0502020204030204" pitchFamily="34" charset="0"/>
                          <a:ea typeface="Arial Unicode MS" panose="020B0604020202020204" pitchFamily="34" charset="-128"/>
                          <a:cs typeface="Calibri" panose="020F0502020204030204" pitchFamily="34" charset="0"/>
                        </a:rPr>
                        <a:t>Acuity of Patients</a:t>
                      </a:r>
                    </a:p>
                    <a:p>
                      <a:pPr marL="342900" lvl="0" indent="-342900" algn="just">
                        <a:spcAft>
                          <a:spcPts val="0"/>
                        </a:spcAft>
                        <a:buFont typeface="+mj-lt"/>
                        <a:buAutoNum type="alphaLcPeriod"/>
                      </a:pPr>
                      <a:r>
                        <a:rPr lang="en-US" sz="1800" baseline="0" dirty="0">
                          <a:effectLst/>
                          <a:latin typeface="Calibri" panose="020F0502020204030204" pitchFamily="34" charset="0"/>
                          <a:ea typeface="Arial Unicode MS" panose="020B0604020202020204" pitchFamily="34" charset="-128"/>
                          <a:cs typeface="Calibri" panose="020F0502020204030204" pitchFamily="34" charset="0"/>
                        </a:rPr>
                        <a:t>Likelihood of Non-Compliance of Sector</a:t>
                      </a:r>
                    </a:p>
                    <a:p>
                      <a:pPr marL="342900" lvl="0" indent="-342900" algn="just">
                        <a:spcAft>
                          <a:spcPts val="0"/>
                        </a:spcAft>
                        <a:buFont typeface="+mj-lt"/>
                        <a:buAutoNum type="alphaLcPeriod"/>
                      </a:pPr>
                      <a:r>
                        <a:rPr lang="en-GB" sz="1800" dirty="0">
                          <a:effectLst/>
                          <a:latin typeface="Calibri" panose="020F0502020204030204" pitchFamily="34" charset="0"/>
                          <a:ea typeface="Arial Unicode MS" panose="020B0604020202020204" pitchFamily="34" charset="-128"/>
                          <a:cs typeface="Calibri" panose="020F0502020204030204" pitchFamily="34" charset="0"/>
                        </a:rPr>
                        <a:t>Volatility of Risk Factors </a:t>
                      </a:r>
                      <a:r>
                        <a:rPr lang="en-GB"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(i.e. low risk factors accumulating and becoming high</a:t>
                      </a:r>
                      <a:r>
                        <a:rPr lang="en-GB" sz="1800" baseline="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risk over time due to increased duration of stay and frequency of receiving care)</a:t>
                      </a:r>
                      <a:endParaRPr lang="en-SG"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a:spcAft>
                          <a:spcPts val="0"/>
                        </a:spcAft>
                        <a:buFont typeface="+mj-lt"/>
                        <a:buNone/>
                      </a:pPr>
                      <a:r>
                        <a:rPr lang="en-US" sz="1800" u="sng"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Further Consideration:</a:t>
                      </a:r>
                      <a:endParaRPr lang="en-SG" sz="1800" u="sng"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endParaRPr>
                    </a:p>
                    <a:p>
                      <a:pPr marL="342900" lvl="0" indent="-342900" algn="just">
                        <a:spcAft>
                          <a:spcPts val="0"/>
                        </a:spcAft>
                        <a:buFont typeface="+mj-lt"/>
                        <a:buAutoNum type="alphaLcPeriod"/>
                      </a:pPr>
                      <a:r>
                        <a:rPr lang="en-SG"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Clinical Quality Indicators (e.g. high incidence</a:t>
                      </a:r>
                      <a:r>
                        <a:rPr lang="en-SG" sz="1800" baseline="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of adverse events after adjusting for patient  profile such as age, patient acuity)</a:t>
                      </a:r>
                      <a:endParaRPr lang="en-SG"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7482548"/>
                  </a:ext>
                </a:extLst>
              </a:tr>
              <a:tr h="279745">
                <a:tc gridSpan="2">
                  <a:txBody>
                    <a:bodyPr/>
                    <a:lstStyle/>
                    <a:p>
                      <a:pPr marL="457200" algn="ctr">
                        <a:spcAft>
                          <a:spcPts val="0"/>
                        </a:spcAft>
                      </a:pPr>
                      <a:r>
                        <a:rPr lang="en-GB" sz="1800" b="1" dirty="0">
                          <a:effectLst/>
                          <a:latin typeface="Calibri" panose="020F0502020204030204" pitchFamily="34" charset="0"/>
                          <a:ea typeface="Arial Unicode MS" panose="020B0604020202020204" pitchFamily="34" charset="-128"/>
                          <a:cs typeface="Calibri" panose="020F0502020204030204" pitchFamily="34" charset="0"/>
                        </a:rPr>
                        <a:t>Individual Risk</a:t>
                      </a:r>
                      <a:r>
                        <a:rPr lang="en-GB" sz="1800" b="1" baseline="0" dirty="0">
                          <a:effectLst/>
                          <a:latin typeface="Calibri" panose="020F0502020204030204" pitchFamily="34" charset="0"/>
                          <a:ea typeface="Arial Unicode MS" panose="020B0604020202020204" pitchFamily="34" charset="-128"/>
                          <a:cs typeface="Calibri" panose="020F0502020204030204" pitchFamily="34" charset="0"/>
                        </a:rPr>
                        <a:t> Factors</a:t>
                      </a:r>
                      <a:endParaRPr lang="en-S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hMerge="1">
                  <a:txBody>
                    <a:bodyPr/>
                    <a:lstStyle/>
                    <a:p>
                      <a:endParaRPr lang="en-SG"/>
                    </a:p>
                  </a:txBody>
                  <a:tcPr/>
                </a:tc>
                <a:extLst>
                  <a:ext uri="{0D108BD9-81ED-4DB2-BD59-A6C34878D82A}">
                    <a16:rowId xmlns:a16="http://schemas.microsoft.com/office/drawing/2014/main" val="2798400315"/>
                  </a:ext>
                </a:extLst>
              </a:tr>
              <a:tr h="1608666">
                <a:tc>
                  <a:txBody>
                    <a:bodyPr/>
                    <a:lstStyle/>
                    <a:p>
                      <a:pPr marL="342900" lvl="0" indent="-342900" algn="just">
                        <a:spcAft>
                          <a:spcPts val="0"/>
                        </a:spcAft>
                        <a:buFont typeface="+mj-lt"/>
                        <a:buAutoNum type="alphaLcPeriod"/>
                      </a:pPr>
                      <a:r>
                        <a:rPr lang="en-US"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Individual</a:t>
                      </a:r>
                      <a:r>
                        <a:rPr lang="en-US" sz="1800" baseline="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compliance </a:t>
                      </a:r>
                      <a:endParaRPr lang="en-SG"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spcAft>
                          <a:spcPts val="0"/>
                        </a:spcAft>
                        <a:buFont typeface="+mj-lt"/>
                        <a:buAutoNum type="alphaLcPeriod"/>
                      </a:pPr>
                      <a:r>
                        <a:rPr lang="en-GB"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Finance schemes</a:t>
                      </a:r>
                      <a:r>
                        <a:rPr lang="en-GB" sz="1800" baseline="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a:t>
                      </a:r>
                      <a:r>
                        <a:rPr lang="en-GB"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audit findings</a:t>
                      </a:r>
                      <a:endParaRPr lang="en-SG"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spcAft>
                          <a:spcPts val="0"/>
                        </a:spcAft>
                        <a:buFont typeface="+mj-lt"/>
                        <a:buAutoNum type="alphaLcPeriod"/>
                      </a:pPr>
                      <a:r>
                        <a:rPr lang="en-SG"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Leadership and employee management</a:t>
                      </a:r>
                    </a:p>
                    <a:p>
                      <a:pPr marL="342900" lvl="0" indent="-342900" algn="just">
                        <a:spcAft>
                          <a:spcPts val="0"/>
                        </a:spcAft>
                        <a:buFont typeface="+mj-lt"/>
                        <a:buAutoNum type="alphaLcPeriod"/>
                      </a:pPr>
                      <a:r>
                        <a:rPr lang="en-US"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Legislative breaches</a:t>
                      </a:r>
                      <a:endParaRPr lang="en-SG"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 typeface="+mj-lt"/>
                        <a:buNone/>
                        <a:tabLst/>
                        <a:defRPr/>
                      </a:pPr>
                      <a:r>
                        <a:rPr lang="en-US" sz="1800" u="sng"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Further Consideration:</a:t>
                      </a:r>
                      <a:endParaRPr lang="en-SG" sz="1800" u="sng"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endParaRPr>
                    </a:p>
                    <a:p>
                      <a:pPr marL="342900" lvl="0" indent="-342900" algn="just">
                        <a:spcAft>
                          <a:spcPts val="0"/>
                        </a:spcAft>
                        <a:buFont typeface="+mj-lt"/>
                        <a:buAutoNum type="alphaLcPeriod"/>
                      </a:pPr>
                      <a:r>
                        <a:rPr lang="en-SG"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Value-based care (e.g.</a:t>
                      </a:r>
                      <a:r>
                        <a:rPr lang="en-SG" sz="1800" baseline="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use of cost effective lab tests/medications, % of patients meeting targets for chronic disease clinical markers)</a:t>
                      </a:r>
                      <a:endParaRPr lang="en-SG"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endParaRPr>
                    </a:p>
                    <a:p>
                      <a:pPr marL="342900" lvl="0" indent="-342900" algn="just">
                        <a:spcAft>
                          <a:spcPts val="0"/>
                        </a:spcAft>
                        <a:buFont typeface="+mj-lt"/>
                        <a:buAutoNum type="alphaLcPeriod"/>
                      </a:pPr>
                      <a:r>
                        <a:rPr lang="en-US" sz="180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Incident</a:t>
                      </a:r>
                      <a:r>
                        <a:rPr lang="en-US" sz="1800" baseline="0"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rPr>
                        <a:t> Management</a:t>
                      </a:r>
                      <a:endParaRPr lang="en-SG"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5946814"/>
                  </a:ext>
                </a:extLst>
              </a:tr>
            </a:tbl>
          </a:graphicData>
        </a:graphic>
      </p:graphicFrame>
    </p:spTree>
    <p:extLst>
      <p:ext uri="{BB962C8B-B14F-4D97-AF65-F5344CB8AC3E}">
        <p14:creationId xmlns:p14="http://schemas.microsoft.com/office/powerpoint/2010/main" val="4051283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b="1" dirty="0">
                <a:latin typeface="Calibri" panose="020F0502020204030204" pitchFamily="34" charset="0"/>
                <a:cs typeface="Calibri" panose="020F0502020204030204" pitchFamily="34" charset="0"/>
              </a:rPr>
              <a:t>Assessment Criteria for Global Risk</a:t>
            </a:r>
            <a:endParaRPr lang="en-SG" sz="2800" b="1" dirty="0"/>
          </a:p>
        </p:txBody>
      </p:sp>
      <p:sp>
        <p:nvSpPr>
          <p:cNvPr id="6" name="Rectangle 5"/>
          <p:cNvSpPr/>
          <p:nvPr/>
        </p:nvSpPr>
        <p:spPr>
          <a:xfrm>
            <a:off x="332889" y="5424772"/>
            <a:ext cx="10397613" cy="369332"/>
          </a:xfrm>
          <a:prstGeom prst="rect">
            <a:avLst/>
          </a:prstGeom>
        </p:spPr>
        <p:txBody>
          <a:bodyPr wrap="square">
            <a:spAutoFit/>
          </a:bodyPr>
          <a:lstStyle/>
          <a:p>
            <a:pPr lvl="0" algn="just">
              <a:spcAft>
                <a:spcPts val="0"/>
              </a:spcAft>
            </a:pPr>
            <a:r>
              <a:rPr lang="en-SG" dirty="0">
                <a:latin typeface="Calibri" panose="020F0502020204030204" pitchFamily="34" charset="0"/>
                <a:ea typeface="Arial Unicode MS" panose="020B0604020202020204" pitchFamily="34" charset="-128"/>
                <a:cs typeface="Calibri" panose="020F0502020204030204" pitchFamily="34" charset="0"/>
              </a:rPr>
              <a:t>The global risk of a service will be identified by the following criteria: </a:t>
            </a:r>
            <a:endParaRPr lang="en-SG"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7" name="Diagram 6"/>
          <p:cNvGraphicFramePr/>
          <p:nvPr>
            <p:extLst>
              <p:ext uri="{D42A27DB-BD31-4B8C-83A1-F6EECF244321}">
                <p14:modId xmlns:p14="http://schemas.microsoft.com/office/powerpoint/2010/main" val="268120311"/>
              </p:ext>
            </p:extLst>
          </p:nvPr>
        </p:nvGraphicFramePr>
        <p:xfrm>
          <a:off x="1274449" y="5819438"/>
          <a:ext cx="9383826" cy="921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38136677"/>
              </p:ext>
            </p:extLst>
          </p:nvPr>
        </p:nvGraphicFramePr>
        <p:xfrm>
          <a:off x="356547" y="856479"/>
          <a:ext cx="11455003" cy="4587240"/>
        </p:xfrm>
        <a:graphic>
          <a:graphicData uri="http://schemas.openxmlformats.org/drawingml/2006/table">
            <a:tbl>
              <a:tblPr firstRow="1" bandRow="1">
                <a:tableStyleId>{5C22544A-7EE6-4342-B048-85BDC9FD1C3A}</a:tableStyleId>
              </a:tblPr>
              <a:tblGrid>
                <a:gridCol w="2307825">
                  <a:extLst>
                    <a:ext uri="{9D8B030D-6E8A-4147-A177-3AD203B41FA5}">
                      <a16:colId xmlns:a16="http://schemas.microsoft.com/office/drawing/2014/main" val="1928568235"/>
                    </a:ext>
                  </a:extLst>
                </a:gridCol>
                <a:gridCol w="1939159">
                  <a:extLst>
                    <a:ext uri="{9D8B030D-6E8A-4147-A177-3AD203B41FA5}">
                      <a16:colId xmlns:a16="http://schemas.microsoft.com/office/drawing/2014/main" val="154509303"/>
                    </a:ext>
                  </a:extLst>
                </a:gridCol>
                <a:gridCol w="7208019">
                  <a:extLst>
                    <a:ext uri="{9D8B030D-6E8A-4147-A177-3AD203B41FA5}">
                      <a16:colId xmlns:a16="http://schemas.microsoft.com/office/drawing/2014/main" val="2495367392"/>
                    </a:ext>
                  </a:extLst>
                </a:gridCol>
              </a:tblGrid>
              <a:tr h="274673">
                <a:tc>
                  <a:txBody>
                    <a:bodyPr/>
                    <a:lstStyle/>
                    <a:p>
                      <a:r>
                        <a:rPr lang="en-US" sz="1400" dirty="0">
                          <a:solidFill>
                            <a:schemeClr val="bg1"/>
                          </a:solidFill>
                        </a:rPr>
                        <a:t>Risk Factor</a:t>
                      </a:r>
                      <a:endParaRPr lang="en-SG"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gridSpan="2">
                  <a:txBody>
                    <a:bodyPr/>
                    <a:lstStyle/>
                    <a:p>
                      <a:r>
                        <a:rPr lang="en-US" sz="1400" dirty="0">
                          <a:solidFill>
                            <a:schemeClr val="bg1"/>
                          </a:solidFill>
                        </a:rPr>
                        <a:t>Assessment Criteria</a:t>
                      </a:r>
                      <a:endParaRPr lang="en-SG"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SG" dirty="0"/>
                    </a:p>
                  </a:txBody>
                  <a:tcPr/>
                </a:tc>
                <a:extLst>
                  <a:ext uri="{0D108BD9-81ED-4DB2-BD59-A6C34878D82A}">
                    <a16:rowId xmlns:a16="http://schemas.microsoft.com/office/drawing/2014/main" val="1004741292"/>
                  </a:ext>
                </a:extLst>
              </a:tr>
              <a:tr h="439477">
                <a:tc rowSpan="3">
                  <a:txBody>
                    <a:bodyPr/>
                    <a:lstStyle/>
                    <a:p>
                      <a:r>
                        <a:rPr lang="en-US" sz="1300" b="1" dirty="0">
                          <a:solidFill>
                            <a:schemeClr val="tx1"/>
                          </a:solidFill>
                        </a:rPr>
                        <a:t>Complexity of Service</a:t>
                      </a:r>
                      <a:endParaRPr lang="en-SG" sz="13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High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Requires </a:t>
                      </a:r>
                      <a:r>
                        <a:rPr lang="en-US" sz="1300" b="1" dirty="0">
                          <a:solidFill>
                            <a:schemeClr val="tx1"/>
                          </a:solidFill>
                        </a:rPr>
                        <a:t>highly</a:t>
                      </a:r>
                      <a:r>
                        <a:rPr lang="en-US" sz="1300" dirty="0">
                          <a:solidFill>
                            <a:schemeClr val="tx1"/>
                          </a:solidFill>
                        </a:rPr>
                        <a:t> specialized equipment</a:t>
                      </a:r>
                      <a:r>
                        <a:rPr lang="en-US" sz="1300" baseline="0" dirty="0">
                          <a:solidFill>
                            <a:schemeClr val="tx1"/>
                          </a:solidFill>
                        </a:rPr>
                        <a:t> or multidisciplinary teams or involves reintroduction into human bodies or use of </a:t>
                      </a:r>
                      <a:r>
                        <a:rPr lang="en-US" sz="1300" b="1" baseline="0" dirty="0">
                          <a:solidFill>
                            <a:schemeClr val="tx1"/>
                          </a:solidFill>
                        </a:rPr>
                        <a:t>new and evolving</a:t>
                      </a:r>
                      <a:r>
                        <a:rPr lang="en-US" sz="1300" baseline="0" dirty="0">
                          <a:solidFill>
                            <a:schemeClr val="tx1"/>
                          </a:solidFill>
                        </a:rPr>
                        <a:t> technology (e.g. bio-informatics)</a:t>
                      </a:r>
                      <a:endParaRPr lang="en-US" sz="1300" strike="sng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67971469"/>
                  </a:ext>
                </a:extLst>
              </a:tr>
              <a:tr h="260939">
                <a:tc vMerge="1">
                  <a:txBody>
                    <a:bodyPr/>
                    <a:lstStyle/>
                    <a:p>
                      <a:endParaRPr lang="en-SG"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Moderate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Requires </a:t>
                      </a:r>
                      <a:r>
                        <a:rPr lang="en-US" sz="1300" baseline="0" dirty="0">
                          <a:solidFill>
                            <a:schemeClr val="tx1"/>
                          </a:solidFill>
                        </a:rPr>
                        <a:t>specialized equipment and/or </a:t>
                      </a:r>
                      <a:r>
                        <a:rPr lang="en-US" sz="1300" dirty="0">
                          <a:solidFill>
                            <a:schemeClr val="tx1"/>
                          </a:solidFill>
                        </a:rPr>
                        <a:t>single-discipline</a:t>
                      </a:r>
                      <a:r>
                        <a:rPr lang="en-US" sz="1300" baseline="0" dirty="0">
                          <a:solidFill>
                            <a:schemeClr val="tx1"/>
                          </a:solidFill>
                        </a:rPr>
                        <a:t> expertise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77951742"/>
                  </a:ext>
                </a:extLst>
              </a:tr>
              <a:tr h="260939">
                <a:tc vMerge="1">
                  <a:txBody>
                    <a:bodyPr/>
                    <a:lstStyle/>
                    <a:p>
                      <a:endParaRPr lang="en-SG"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Low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Requires</a:t>
                      </a:r>
                      <a:r>
                        <a:rPr lang="en-US" sz="1300" baseline="0" dirty="0">
                          <a:solidFill>
                            <a:schemeClr val="tx1"/>
                          </a:solidFill>
                        </a:rPr>
                        <a:t> only general expertise or equipment</a:t>
                      </a:r>
                      <a:endParaRPr lang="en-US" sz="1300" i="1" strike="sng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67435101"/>
                  </a:ext>
                </a:extLst>
              </a:tr>
              <a:tr h="260939">
                <a:tc rowSpan="3">
                  <a:txBody>
                    <a:bodyPr/>
                    <a:lstStyle/>
                    <a:p>
                      <a:r>
                        <a:rPr lang="en-US" sz="1300" b="1" dirty="0">
                          <a:solidFill>
                            <a:schemeClr val="tx1"/>
                          </a:solidFill>
                        </a:rPr>
                        <a:t>Acuity of Patients</a:t>
                      </a:r>
                    </a:p>
                    <a:p>
                      <a:endParaRPr lang="en-US" sz="1300" b="1" dirty="0">
                        <a:solidFill>
                          <a:schemeClr val="tx1"/>
                        </a:solidFill>
                      </a:endParaRPr>
                    </a:p>
                    <a:p>
                      <a:endParaRPr lang="en-US" sz="1300" b="0" i="1" dirty="0">
                        <a:solidFill>
                          <a:schemeClr val="tx1"/>
                        </a:solidFill>
                      </a:endParaRPr>
                    </a:p>
                    <a:p>
                      <a:r>
                        <a:rPr lang="en-US" sz="1300" b="0" i="1" dirty="0">
                          <a:solidFill>
                            <a:schemeClr val="tx1"/>
                          </a:solidFill>
                        </a:rPr>
                        <a:t>(Referencing</a:t>
                      </a:r>
                      <a:r>
                        <a:rPr lang="en-US" sz="1300" b="0" i="1" baseline="0" dirty="0">
                          <a:solidFill>
                            <a:schemeClr val="tx1"/>
                          </a:solidFill>
                        </a:rPr>
                        <a:t> the American Society of Anesthesiologists (ASA) Physical Status Classification System)</a:t>
                      </a:r>
                      <a:endParaRPr lang="en-US" sz="1300" b="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High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ASA V -</a:t>
                      </a:r>
                      <a:r>
                        <a:rPr lang="en-US" sz="1300" baseline="0" dirty="0">
                          <a:solidFill>
                            <a:schemeClr val="tx1"/>
                          </a:solidFill>
                        </a:rPr>
                        <a:t> </a:t>
                      </a:r>
                      <a:r>
                        <a:rPr lang="en-US" sz="1300" dirty="0">
                          <a:solidFill>
                            <a:schemeClr val="tx1"/>
                          </a:solidFill>
                        </a:rPr>
                        <a:t>Moribund patients who are not expected to survive without an operation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9872403"/>
                  </a:ext>
                </a:extLst>
              </a:tr>
              <a:tr h="439477">
                <a:tc vMerge="1">
                  <a:txBody>
                    <a:bodyPr/>
                    <a:lstStyle/>
                    <a:p>
                      <a:endParaRPr lang="en-SG"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Moderate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ASA</a:t>
                      </a:r>
                      <a:r>
                        <a:rPr lang="en-US" sz="1300" baseline="0" dirty="0">
                          <a:solidFill>
                            <a:schemeClr val="tx1"/>
                          </a:solidFill>
                        </a:rPr>
                        <a:t> IV - Patients with severe systemic disease that is a constant threat to life</a:t>
                      </a:r>
                      <a:endParaRPr lang="en-US" sz="1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ASA III -</a:t>
                      </a:r>
                      <a:r>
                        <a:rPr lang="en-US" sz="1300" baseline="0" dirty="0">
                          <a:solidFill>
                            <a:schemeClr val="tx1"/>
                          </a:solidFill>
                        </a:rPr>
                        <a:t> Patients with severe systemic disease </a:t>
                      </a:r>
                      <a:endParaRPr 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684699"/>
                  </a:ext>
                </a:extLst>
              </a:tr>
              <a:tr h="631748">
                <a:tc vMerge="1">
                  <a:txBody>
                    <a:bodyPr/>
                    <a:lstStyle/>
                    <a:p>
                      <a:endParaRPr lang="en-SG"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Low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ASA</a:t>
                      </a:r>
                      <a:r>
                        <a:rPr lang="en-US" sz="1300" baseline="0" dirty="0">
                          <a:solidFill>
                            <a:schemeClr val="tx1"/>
                          </a:solidFill>
                        </a:rPr>
                        <a:t> II - Patients with mild systemic disease</a:t>
                      </a:r>
                      <a:endParaRPr lang="en-US" sz="1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ASA I - Normal healthy patients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i="1" dirty="0">
                          <a:solidFill>
                            <a:schemeClr val="tx1"/>
                          </a:solidFill>
                        </a:rPr>
                        <a:t>(incl.</a:t>
                      </a:r>
                      <a:r>
                        <a:rPr lang="en-US" sz="1300" i="1" baseline="0" dirty="0">
                          <a:solidFill>
                            <a:schemeClr val="tx1"/>
                          </a:solidFill>
                        </a:rPr>
                        <a:t> s</a:t>
                      </a:r>
                      <a:r>
                        <a:rPr lang="en-US" sz="1300" i="1" dirty="0">
                          <a:solidFill>
                            <a:schemeClr val="tx1"/>
                          </a:solidFill>
                        </a:rPr>
                        <a:t>ervices</a:t>
                      </a:r>
                      <a:r>
                        <a:rPr lang="en-US" sz="1300" i="1" baseline="0" dirty="0">
                          <a:solidFill>
                            <a:schemeClr val="tx1"/>
                          </a:solidFill>
                        </a:rPr>
                        <a:t> patient acuity is not a risk factor e.g. labs)</a:t>
                      </a:r>
                      <a:endParaRPr lang="en-US" sz="13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7648786"/>
                  </a:ext>
                </a:extLst>
              </a:tr>
              <a:tr h="260939">
                <a:tc rowSpan="3">
                  <a:txBody>
                    <a:bodyPr/>
                    <a:lstStyle/>
                    <a:p>
                      <a:r>
                        <a:rPr lang="en-US" sz="1300" b="1" dirty="0">
                          <a:solidFill>
                            <a:schemeClr val="tx1"/>
                          </a:solidFill>
                        </a:rPr>
                        <a:t>Likelihood</a:t>
                      </a:r>
                      <a:r>
                        <a:rPr lang="en-US" sz="1300" b="1" baseline="0" dirty="0">
                          <a:solidFill>
                            <a:schemeClr val="tx1"/>
                          </a:solidFill>
                        </a:rPr>
                        <a:t> of Non-compliance</a:t>
                      </a:r>
                      <a:endParaRPr lang="en-SG" sz="13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u="none" strike="noStrike" dirty="0">
                          <a:solidFill>
                            <a:schemeClr val="tx1"/>
                          </a:solidFill>
                          <a:effectLst/>
                          <a:latin typeface="Calibri" panose="020F0502020204030204" pitchFamily="34" charset="0"/>
                        </a:rPr>
                        <a:t>High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u="none" strike="noStrike" dirty="0">
                          <a:solidFill>
                            <a:schemeClr val="tx1"/>
                          </a:solidFill>
                          <a:effectLst/>
                        </a:rPr>
                        <a:t>&gt;50%</a:t>
                      </a:r>
                      <a:r>
                        <a:rPr lang="en-US" sz="1300" u="none" strike="noStrike" baseline="0" dirty="0">
                          <a:solidFill>
                            <a:schemeClr val="tx1"/>
                          </a:solidFill>
                          <a:effectLst/>
                        </a:rPr>
                        <a:t> </a:t>
                      </a:r>
                      <a:r>
                        <a:rPr lang="en-US" sz="1300" u="none" strike="noStrike" dirty="0">
                          <a:solidFill>
                            <a:schemeClr val="tx1"/>
                          </a:solidFill>
                          <a:effectLst/>
                        </a:rPr>
                        <a:t>inspections are Partial</a:t>
                      </a:r>
                      <a:r>
                        <a:rPr lang="en-US" sz="1300" u="none" strike="noStrike" baseline="0" dirty="0">
                          <a:solidFill>
                            <a:schemeClr val="tx1"/>
                          </a:solidFill>
                          <a:effectLst/>
                        </a:rPr>
                        <a:t> Compliance (PC)</a:t>
                      </a:r>
                      <a:endParaRPr lang="en-US" sz="1300" b="0" i="0" u="none" strike="noStrike" dirty="0">
                        <a:solidFill>
                          <a:schemeClr val="tx1"/>
                        </a:solidFill>
                        <a:effectLst/>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80123470"/>
                  </a:ext>
                </a:extLst>
              </a:tr>
              <a:tr h="260939">
                <a:tc vMerge="1">
                  <a:txBody>
                    <a:bodyPr/>
                    <a:lstStyle/>
                    <a:p>
                      <a:endParaRPr lang="en-SG"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u="none" strike="noStrike" dirty="0">
                          <a:solidFill>
                            <a:schemeClr val="tx1"/>
                          </a:solidFill>
                          <a:effectLst/>
                          <a:latin typeface="Calibri" panose="020F0502020204030204" pitchFamily="34" charset="0"/>
                        </a:rPr>
                        <a:t>Moderate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u="none" strike="noStrike" dirty="0">
                          <a:solidFill>
                            <a:schemeClr val="tx1"/>
                          </a:solidFill>
                          <a:effectLst/>
                        </a:rPr>
                        <a:t>21% - 49%</a:t>
                      </a:r>
                      <a:r>
                        <a:rPr lang="en-US" sz="1300" u="none" strike="noStrike" baseline="0" dirty="0">
                          <a:solidFill>
                            <a:schemeClr val="tx1"/>
                          </a:solidFill>
                          <a:effectLst/>
                        </a:rPr>
                        <a:t> </a:t>
                      </a:r>
                      <a:r>
                        <a:rPr lang="en-US" sz="1300" u="none" strike="noStrike" dirty="0">
                          <a:solidFill>
                            <a:schemeClr val="tx1"/>
                          </a:solidFill>
                          <a:effectLst/>
                        </a:rPr>
                        <a:t>inspections are PC</a:t>
                      </a:r>
                      <a:endParaRPr lang="en-US" sz="1300" b="0" i="0" u="none" strike="noStrike" dirty="0">
                        <a:solidFill>
                          <a:schemeClr val="tx1"/>
                        </a:solidFill>
                        <a:effectLst/>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909554066"/>
                  </a:ext>
                </a:extLst>
              </a:tr>
              <a:tr h="260939">
                <a:tc vMerge="1">
                  <a:txBody>
                    <a:bodyPr/>
                    <a:lstStyle/>
                    <a:p>
                      <a:endParaRPr lang="en-SG"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u="none" strike="noStrike" dirty="0">
                          <a:solidFill>
                            <a:schemeClr val="tx1"/>
                          </a:solidFill>
                          <a:effectLst/>
                          <a:latin typeface="Calibri" panose="020F0502020204030204" pitchFamily="34" charset="0"/>
                        </a:rPr>
                        <a:t>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u="none" strike="noStrike" dirty="0">
                          <a:solidFill>
                            <a:schemeClr val="tx1"/>
                          </a:solidFill>
                          <a:effectLst/>
                        </a:rPr>
                        <a:t>≤20% inspections are PC</a:t>
                      </a:r>
                      <a:endParaRPr lang="en-US" sz="1300" b="0" i="0" u="none" strike="noStrike" dirty="0">
                        <a:solidFill>
                          <a:schemeClr val="tx1"/>
                        </a:solidFill>
                        <a:effectLst/>
                        <a:latin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78898848"/>
                  </a:ext>
                </a:extLst>
              </a:tr>
              <a:tr h="260939">
                <a:tc rowSpan="3">
                  <a:txBody>
                    <a:bodyPr/>
                    <a:lstStyle/>
                    <a:p>
                      <a:r>
                        <a:rPr lang="en-US" sz="1300" b="1" dirty="0">
                          <a:solidFill>
                            <a:schemeClr val="tx1"/>
                          </a:solidFill>
                        </a:rPr>
                        <a:t>Volatility of</a:t>
                      </a:r>
                      <a:r>
                        <a:rPr lang="en-US" sz="1300" b="1" baseline="0" dirty="0">
                          <a:solidFill>
                            <a:schemeClr val="tx1"/>
                          </a:solidFill>
                        </a:rPr>
                        <a:t> Risk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300" i="0" dirty="0">
                          <a:solidFill>
                            <a:schemeClr val="tx1"/>
                          </a:solidFill>
                        </a:rPr>
                        <a:t>High</a:t>
                      </a:r>
                      <a:endParaRPr lang="en-SG" sz="1300" i="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300" dirty="0">
                          <a:solidFill>
                            <a:schemeClr val="tx1"/>
                          </a:solidFill>
                        </a:rPr>
                        <a:t>Patients are exposed to accumulating risk factors consistently over a year or 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1588113"/>
                  </a:ext>
                </a:extLst>
              </a:tr>
              <a:tr h="260939">
                <a:tc vMerge="1">
                  <a:txBody>
                    <a:bodyPr/>
                    <a:lstStyle/>
                    <a:p>
                      <a:endParaRPr lang="en-SG" sz="1600" b="1" dirty="0">
                        <a:solidFill>
                          <a:schemeClr val="tx1"/>
                        </a:solidFill>
                      </a:endParaRPr>
                    </a:p>
                  </a:txBody>
                  <a:tcPr/>
                </a:tc>
                <a:tc>
                  <a:txBody>
                    <a:bodyPr/>
                    <a:lstStyle/>
                    <a:p>
                      <a:r>
                        <a:rPr lang="en-US" sz="1300" i="0" dirty="0">
                          <a:solidFill>
                            <a:schemeClr val="tx1"/>
                          </a:solidFill>
                        </a:rPr>
                        <a:t>Moderate</a:t>
                      </a:r>
                      <a:endParaRPr lang="en-SG" sz="1300" i="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Patients are exposed to accumulating risk factors consistently over a month to less</a:t>
                      </a:r>
                      <a:r>
                        <a:rPr lang="en-US" sz="1300" baseline="0" dirty="0">
                          <a:solidFill>
                            <a:schemeClr val="tx1"/>
                          </a:solidFill>
                        </a:rPr>
                        <a:t> than a year</a:t>
                      </a:r>
                      <a:endParaRPr lang="en-SG" sz="13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5464213"/>
                  </a:ext>
                </a:extLst>
              </a:tr>
              <a:tr h="260939">
                <a:tc vMerge="1">
                  <a:txBody>
                    <a:bodyPr/>
                    <a:lstStyle/>
                    <a:p>
                      <a:endParaRPr lang="en-SG" sz="1600" b="1" dirty="0">
                        <a:solidFill>
                          <a:schemeClr val="tx1"/>
                        </a:solidFill>
                      </a:endParaRPr>
                    </a:p>
                  </a:txBody>
                  <a:tcPr/>
                </a:tc>
                <a:tc>
                  <a:txBody>
                    <a:bodyPr/>
                    <a:lstStyle/>
                    <a:p>
                      <a:r>
                        <a:rPr lang="en-US" sz="1300" i="0" dirty="0">
                          <a:solidFill>
                            <a:schemeClr val="tx1"/>
                          </a:solidFill>
                        </a:rPr>
                        <a:t>Low</a:t>
                      </a:r>
                      <a:endParaRPr lang="en-SG" sz="1300" i="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1"/>
                          </a:solidFill>
                        </a:rPr>
                        <a:t>Patients are exposed to accumulating risk factors consistently for less than a</a:t>
                      </a:r>
                      <a:r>
                        <a:rPr lang="en-US" sz="1300" baseline="0" dirty="0">
                          <a:solidFill>
                            <a:schemeClr val="tx1"/>
                          </a:solidFill>
                        </a:rPr>
                        <a:t> month</a:t>
                      </a:r>
                      <a:endParaRPr lang="en-SG" sz="1300"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8527599"/>
                  </a:ext>
                </a:extLst>
              </a:tr>
            </a:tbl>
          </a:graphicData>
        </a:graphic>
      </p:graphicFrame>
      <p:sp>
        <p:nvSpPr>
          <p:cNvPr id="2" name="Slide Number Placeholder 1"/>
          <p:cNvSpPr>
            <a:spLocks noGrp="1"/>
          </p:cNvSpPr>
          <p:nvPr>
            <p:ph type="sldNum" sz="quarter" idx="12"/>
          </p:nvPr>
        </p:nvSpPr>
        <p:spPr/>
        <p:txBody>
          <a:bodyPr/>
          <a:lstStyle/>
          <a:p>
            <a:fld id="{832151CA-B8DC-4F28-B2DC-626C52376492}" type="slidenum">
              <a:rPr lang="en-SG" smtClean="0"/>
              <a:t>13</a:t>
            </a:fld>
            <a:endParaRPr lang="en-SG"/>
          </a:p>
        </p:txBody>
      </p:sp>
    </p:spTree>
    <p:extLst>
      <p:ext uri="{BB962C8B-B14F-4D97-AF65-F5344CB8AC3E}">
        <p14:creationId xmlns:p14="http://schemas.microsoft.com/office/powerpoint/2010/main" val="3748247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b="1" dirty="0">
                <a:latin typeface="Calibri" panose="020F0502020204030204" pitchFamily="34" charset="0"/>
                <a:cs typeface="Calibri" panose="020F0502020204030204" pitchFamily="34" charset="0"/>
              </a:rPr>
              <a:t>Broader Criteria for Assessing Individual Risk</a:t>
            </a:r>
            <a:endParaRPr lang="en-SG" sz="2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4174633"/>
              </p:ext>
            </p:extLst>
          </p:nvPr>
        </p:nvGraphicFramePr>
        <p:xfrm>
          <a:off x="269874" y="968374"/>
          <a:ext cx="11680387" cy="5387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832151CA-B8DC-4F28-B2DC-626C52376492}" type="slidenum">
              <a:rPr lang="en-SG" smtClean="0"/>
              <a:t>14</a:t>
            </a:fld>
            <a:endParaRPr lang="en-SG"/>
          </a:p>
        </p:txBody>
      </p:sp>
    </p:spTree>
    <p:extLst>
      <p:ext uri="{BB962C8B-B14F-4D97-AF65-F5344CB8AC3E}">
        <p14:creationId xmlns:p14="http://schemas.microsoft.com/office/powerpoint/2010/main" val="3312715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7966" y="1108412"/>
            <a:ext cx="11386596" cy="5140119"/>
          </a:xfrm>
        </p:spPr>
        <p:txBody>
          <a:bodyPr/>
          <a:lstStyle/>
          <a:p>
            <a:r>
              <a:rPr lang="en-US" dirty="0"/>
              <a:t>Individual risk components will be allocated a rating of high, moderate or low based on the risk matrix for each component. </a:t>
            </a:r>
            <a:endParaRPr lang="en-US" sz="800" dirty="0"/>
          </a:p>
          <a:p>
            <a:r>
              <a:rPr lang="en-US" dirty="0"/>
              <a:t>A consolidated individual risk score will be computed based on the weightage given to each of the individual risk components. Each service may have a different weightage matrix.</a:t>
            </a:r>
          </a:p>
          <a:p>
            <a:endParaRPr lang="en-US" dirty="0"/>
          </a:p>
        </p:txBody>
      </p:sp>
      <p:sp>
        <p:nvSpPr>
          <p:cNvPr id="3" name="Slide Number Placeholder 2"/>
          <p:cNvSpPr>
            <a:spLocks noGrp="1"/>
          </p:cNvSpPr>
          <p:nvPr>
            <p:ph type="sldNum" sz="quarter" idx="12"/>
          </p:nvPr>
        </p:nvSpPr>
        <p:spPr/>
        <p:txBody>
          <a:bodyPr/>
          <a:lstStyle/>
          <a:p>
            <a:fld id="{832151CA-B8DC-4F28-B2DC-626C52376492}" type="slidenum">
              <a:rPr lang="en-SG" smtClean="0"/>
              <a:t>15</a:t>
            </a:fld>
            <a:endParaRPr lang="en-SG"/>
          </a:p>
        </p:txBody>
      </p:sp>
      <p:sp>
        <p:nvSpPr>
          <p:cNvPr id="4" name="Title 3"/>
          <p:cNvSpPr>
            <a:spLocks noGrp="1"/>
          </p:cNvSpPr>
          <p:nvPr>
            <p:ph type="title"/>
          </p:nvPr>
        </p:nvSpPr>
        <p:spPr/>
        <p:txBody>
          <a:bodyPr>
            <a:normAutofit/>
          </a:bodyPr>
          <a:lstStyle/>
          <a:p>
            <a:r>
              <a:rPr lang="en-US" sz="2800" b="1" dirty="0"/>
              <a:t>Broader Criteria for Assessing Individual Risk</a:t>
            </a:r>
            <a:endParaRPr lang="en-SG" sz="2800" b="1" dirty="0"/>
          </a:p>
        </p:txBody>
      </p:sp>
      <p:sp>
        <p:nvSpPr>
          <p:cNvPr id="8" name="Rectangle 7"/>
          <p:cNvSpPr/>
          <p:nvPr/>
        </p:nvSpPr>
        <p:spPr>
          <a:xfrm>
            <a:off x="401849" y="2702487"/>
            <a:ext cx="11112713" cy="830997"/>
          </a:xfrm>
          <a:prstGeom prst="rect">
            <a:avLst/>
          </a:prstGeom>
          <a:noFill/>
          <a:ln w="28575">
            <a:solidFill>
              <a:srgbClr val="00B050"/>
            </a:solidFill>
          </a:ln>
        </p:spPr>
        <p:txBody>
          <a:bodyPr wrap="square">
            <a:spAutoFit/>
          </a:bodyPr>
          <a:lstStyle/>
          <a:p>
            <a:pPr algn="ctr"/>
            <a:endParaRPr lang="en-US" sz="600" b="1" dirty="0"/>
          </a:p>
          <a:p>
            <a:pPr algn="ctr"/>
            <a:r>
              <a:rPr lang="en-US" b="1" dirty="0"/>
              <a:t>Risk Score </a:t>
            </a:r>
            <a:r>
              <a:rPr lang="en-US" dirty="0"/>
              <a:t>= W</a:t>
            </a:r>
            <a:r>
              <a:rPr lang="en-US" baseline="-25000" dirty="0"/>
              <a:t>1</a:t>
            </a:r>
            <a:r>
              <a:rPr lang="en-US" dirty="0"/>
              <a:t>(Last Inspection) + W</a:t>
            </a:r>
            <a:r>
              <a:rPr lang="en-US" baseline="-25000" dirty="0"/>
              <a:t>2</a:t>
            </a:r>
            <a:r>
              <a:rPr lang="en-US" dirty="0"/>
              <a:t>(2</a:t>
            </a:r>
            <a:r>
              <a:rPr lang="en-US" baseline="30000" dirty="0"/>
              <a:t>nd</a:t>
            </a:r>
            <a:r>
              <a:rPr lang="en-US" dirty="0"/>
              <a:t> Last Inspection) + W</a:t>
            </a:r>
            <a:r>
              <a:rPr lang="en-US" baseline="-25000" dirty="0"/>
              <a:t>3</a:t>
            </a:r>
            <a:r>
              <a:rPr lang="en-US" dirty="0"/>
              <a:t>(Financial Scheme Audit Risk) + W</a:t>
            </a:r>
            <a:r>
              <a:rPr lang="en-US" baseline="-25000" dirty="0"/>
              <a:t>4</a:t>
            </a:r>
            <a:r>
              <a:rPr lang="en-US" dirty="0"/>
              <a:t>(Leadership &amp; Governance) + W</a:t>
            </a:r>
            <a:r>
              <a:rPr lang="en-US" baseline="-25000" dirty="0"/>
              <a:t>5</a:t>
            </a:r>
            <a:r>
              <a:rPr lang="en-US" dirty="0"/>
              <a:t>(Legislative Breaches)</a:t>
            </a:r>
          </a:p>
          <a:p>
            <a:pPr algn="ctr"/>
            <a:endParaRPr lang="en-SG" sz="600" dirty="0">
              <a:solidFill>
                <a:schemeClr val="accent2"/>
              </a:solidFill>
            </a:endParaRPr>
          </a:p>
        </p:txBody>
      </p:sp>
    </p:spTree>
    <p:extLst>
      <p:ext uri="{BB962C8B-B14F-4D97-AF65-F5344CB8AC3E}">
        <p14:creationId xmlns:p14="http://schemas.microsoft.com/office/powerpoint/2010/main" val="3684814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4120" y="75444"/>
            <a:ext cx="11990453" cy="671944"/>
          </a:xfrm>
        </p:spPr>
        <p:txBody>
          <a:bodyPr>
            <a:normAutofit/>
          </a:bodyPr>
          <a:lstStyle/>
          <a:p>
            <a:r>
              <a:rPr lang="en-US" sz="2800" b="1" dirty="0"/>
              <a:t>Using New Inspection Methodologies based on Risk Profiles</a:t>
            </a:r>
            <a:endParaRPr lang="en-SG" sz="2800" b="1" dirty="0"/>
          </a:p>
        </p:txBody>
      </p:sp>
      <p:sp>
        <p:nvSpPr>
          <p:cNvPr id="11" name="TextBox 10"/>
          <p:cNvSpPr txBox="1"/>
          <p:nvPr/>
        </p:nvSpPr>
        <p:spPr>
          <a:xfrm>
            <a:off x="299847" y="826451"/>
            <a:ext cx="11231412" cy="646331"/>
          </a:xfrm>
          <a:prstGeom prst="rect">
            <a:avLst/>
          </a:prstGeom>
          <a:noFill/>
        </p:spPr>
        <p:txBody>
          <a:bodyPr wrap="square" rtlCol="0">
            <a:spAutoFit/>
          </a:bodyPr>
          <a:lstStyle/>
          <a:p>
            <a:r>
              <a:rPr lang="en-US" dirty="0"/>
              <a:t>We plan to enhance the types of inspection methodologies we use, and develop tailored inspection approaches for different individual and global risk profiles. </a:t>
            </a:r>
            <a:endParaRPr lang="en-SG" dirty="0"/>
          </a:p>
        </p:txBody>
      </p:sp>
      <p:sp>
        <p:nvSpPr>
          <p:cNvPr id="2" name="Slide Number Placeholder 1"/>
          <p:cNvSpPr>
            <a:spLocks noGrp="1"/>
          </p:cNvSpPr>
          <p:nvPr>
            <p:ph type="sldNum" sz="quarter" idx="12"/>
          </p:nvPr>
        </p:nvSpPr>
        <p:spPr/>
        <p:txBody>
          <a:bodyPr/>
          <a:lstStyle/>
          <a:p>
            <a:fld id="{832151CA-B8DC-4F28-B2DC-626C52376492}" type="slidenum">
              <a:rPr lang="en-SG" smtClean="0"/>
              <a:t>16</a:t>
            </a:fld>
            <a:endParaRPr lang="en-SG"/>
          </a:p>
        </p:txBody>
      </p:sp>
      <p:sp>
        <p:nvSpPr>
          <p:cNvPr id="4" name="Rectangle 3"/>
          <p:cNvSpPr/>
          <p:nvPr/>
        </p:nvSpPr>
        <p:spPr>
          <a:xfrm>
            <a:off x="511744" y="1551847"/>
            <a:ext cx="5338916" cy="4987065"/>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Using Global Risk</a:t>
            </a:r>
          </a:p>
          <a:p>
            <a:pPr algn="ctr"/>
            <a:endParaRPr lang="en-US" u="sng" dirty="0">
              <a:solidFill>
                <a:schemeClr val="tx1"/>
              </a:solidFill>
            </a:endParaRPr>
          </a:p>
          <a:p>
            <a:pPr marL="285750" indent="-285750">
              <a:buFont typeface="Arial" panose="020B0604020202020204" pitchFamily="34" charset="0"/>
              <a:buChar char="•"/>
            </a:pPr>
            <a:r>
              <a:rPr lang="en-US" dirty="0">
                <a:solidFill>
                  <a:schemeClr val="tx1"/>
                </a:solidFill>
              </a:rPr>
              <a:t>Global Risk will be used to determine inspection requirements for the sector. This includes:</a:t>
            </a:r>
          </a:p>
          <a:p>
            <a:pPr marL="742950" lvl="1" indent="-285750">
              <a:buFont typeface="Arial" panose="020B0604020202020204" pitchFamily="34" charset="0"/>
              <a:buChar char="•"/>
            </a:pPr>
            <a:r>
              <a:rPr lang="en-US" b="1" dirty="0">
                <a:solidFill>
                  <a:schemeClr val="tx1"/>
                </a:solidFill>
              </a:rPr>
              <a:t>Timing </a:t>
            </a:r>
            <a:r>
              <a:rPr lang="en-US" dirty="0">
                <a:solidFill>
                  <a:schemeClr val="tx1"/>
                </a:solidFill>
              </a:rPr>
              <a:t>of inspection</a:t>
            </a:r>
          </a:p>
          <a:p>
            <a:pPr marL="1200150" lvl="2" indent="-285750">
              <a:buFont typeface="Arial" panose="020B0604020202020204" pitchFamily="34" charset="0"/>
              <a:buChar char="•"/>
            </a:pPr>
            <a:r>
              <a:rPr lang="en-US" dirty="0">
                <a:solidFill>
                  <a:schemeClr val="tx1"/>
                </a:solidFill>
              </a:rPr>
              <a:t>Pre-Licensing inspections (for higher risk services where pre-licensing checks need to be done)</a:t>
            </a:r>
          </a:p>
          <a:p>
            <a:pPr marL="1200150" lvl="2" indent="-285750">
              <a:buFont typeface="Arial" panose="020B0604020202020204" pitchFamily="34" charset="0"/>
              <a:buChar char="•"/>
            </a:pPr>
            <a:r>
              <a:rPr lang="en-US" dirty="0">
                <a:solidFill>
                  <a:schemeClr val="tx1"/>
                </a:solidFill>
              </a:rPr>
              <a:t>Post-Licensing inspection (for lower risk services where inspections can be done after issuance of </a:t>
            </a:r>
            <a:r>
              <a:rPr lang="en-US" dirty="0" err="1">
                <a:solidFill>
                  <a:schemeClr val="tx1"/>
                </a:solidFill>
              </a:rPr>
              <a:t>licence</a:t>
            </a:r>
            <a:r>
              <a:rPr lang="en-US" dirty="0">
                <a:solidFill>
                  <a:schemeClr val="tx1"/>
                </a:solidFill>
              </a:rPr>
              <a:t>.</a:t>
            </a:r>
          </a:p>
          <a:p>
            <a:pPr marL="742950" lvl="1" indent="-285750">
              <a:buFont typeface="Arial" panose="020B0604020202020204" pitchFamily="34" charset="0"/>
              <a:buChar char="•"/>
            </a:pPr>
            <a:r>
              <a:rPr lang="en-US" b="1" dirty="0">
                <a:solidFill>
                  <a:schemeClr val="tx1"/>
                </a:solidFill>
              </a:rPr>
              <a:t>Mode </a:t>
            </a:r>
            <a:r>
              <a:rPr lang="en-US" dirty="0">
                <a:solidFill>
                  <a:schemeClr val="tx1"/>
                </a:solidFill>
              </a:rPr>
              <a:t>of Inspection</a:t>
            </a:r>
          </a:p>
          <a:p>
            <a:pPr marL="1200150" lvl="2" indent="-285750">
              <a:buFont typeface="Arial" panose="020B0604020202020204" pitchFamily="34" charset="0"/>
              <a:buChar char="•"/>
            </a:pPr>
            <a:r>
              <a:rPr lang="en-US" dirty="0">
                <a:solidFill>
                  <a:schemeClr val="tx1"/>
                </a:solidFill>
              </a:rPr>
              <a:t>E.g. Self Assessment, Physical Inspection, Document Review</a:t>
            </a:r>
          </a:p>
          <a:p>
            <a:pPr marL="1200150" lvl="2"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Global Risk will also be used to determine </a:t>
            </a:r>
            <a:r>
              <a:rPr lang="en-US" b="1" dirty="0">
                <a:solidFill>
                  <a:schemeClr val="tx1"/>
                </a:solidFill>
              </a:rPr>
              <a:t>maximum </a:t>
            </a:r>
            <a:r>
              <a:rPr lang="en-US" b="1" dirty="0" err="1">
                <a:solidFill>
                  <a:schemeClr val="tx1"/>
                </a:solidFill>
              </a:rPr>
              <a:t>licence</a:t>
            </a:r>
            <a:r>
              <a:rPr lang="en-US" b="1" dirty="0">
                <a:solidFill>
                  <a:schemeClr val="tx1"/>
                </a:solidFill>
              </a:rPr>
              <a:t> tenure </a:t>
            </a:r>
            <a:r>
              <a:rPr lang="en-US" dirty="0">
                <a:solidFill>
                  <a:schemeClr val="tx1"/>
                </a:solidFill>
              </a:rPr>
              <a:t>of the sector. </a:t>
            </a:r>
          </a:p>
        </p:txBody>
      </p:sp>
      <p:sp>
        <p:nvSpPr>
          <p:cNvPr id="14" name="Rectangle 13"/>
          <p:cNvSpPr/>
          <p:nvPr/>
        </p:nvSpPr>
        <p:spPr>
          <a:xfrm>
            <a:off x="6192343" y="1551846"/>
            <a:ext cx="5338916" cy="4987065"/>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Using Individual Risk</a:t>
            </a:r>
          </a:p>
          <a:p>
            <a:pPr algn="ctr"/>
            <a:endParaRPr lang="en-US" u="sng" dirty="0">
              <a:solidFill>
                <a:schemeClr val="tx1"/>
              </a:solidFill>
            </a:endParaRPr>
          </a:p>
          <a:p>
            <a:pPr marL="285750" indent="-285750">
              <a:buFont typeface="Arial" panose="020B0604020202020204" pitchFamily="34" charset="0"/>
              <a:buChar char="•"/>
            </a:pPr>
            <a:r>
              <a:rPr lang="en-US" dirty="0">
                <a:solidFill>
                  <a:schemeClr val="tx1"/>
                </a:solidFill>
              </a:rPr>
              <a:t>Individual Risk Score will be used to determine the final inspection requirements for individual healthcare institutions.</a:t>
            </a:r>
          </a:p>
          <a:p>
            <a:pPr marL="742950" lvl="1" indent="-285750">
              <a:buFont typeface="Arial" panose="020B0604020202020204" pitchFamily="34" charset="0"/>
              <a:buChar char="•"/>
            </a:pPr>
            <a:r>
              <a:rPr lang="en-US" b="1" dirty="0">
                <a:solidFill>
                  <a:schemeClr val="tx1"/>
                </a:solidFill>
              </a:rPr>
              <a:t>Potential to override global risk recommendations if licensee has high individual risk</a:t>
            </a:r>
          </a:p>
          <a:p>
            <a:pPr marL="742950" lvl="1" indent="-285750">
              <a:buFont typeface="Arial" panose="020B0604020202020204" pitchFamily="34" charset="0"/>
              <a:buChar char="•"/>
            </a:pPr>
            <a:endParaRPr lang="en-US" sz="800" b="1" dirty="0">
              <a:solidFill>
                <a:schemeClr val="tx1"/>
              </a:solidFill>
            </a:endParaRPr>
          </a:p>
          <a:p>
            <a:pPr marL="285750" indent="-285750">
              <a:buFont typeface="Arial" panose="020B0604020202020204" pitchFamily="34" charset="0"/>
              <a:buChar char="•"/>
            </a:pPr>
            <a:r>
              <a:rPr lang="en-US" dirty="0">
                <a:solidFill>
                  <a:schemeClr val="tx1"/>
                </a:solidFill>
              </a:rPr>
              <a:t>Licensees with high individual risk </a:t>
            </a:r>
            <a:r>
              <a:rPr lang="en-US" b="1" dirty="0">
                <a:solidFill>
                  <a:schemeClr val="tx1"/>
                </a:solidFill>
              </a:rPr>
              <a:t>will be prioritized for regular audits</a:t>
            </a:r>
            <a:r>
              <a:rPr lang="en-US" dirty="0">
                <a:solidFill>
                  <a:schemeClr val="tx1"/>
                </a:solidFill>
              </a:rPr>
              <a:t>. </a:t>
            </a:r>
          </a:p>
          <a:p>
            <a:pPr marL="742950" lvl="1"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dirty="0">
                <a:solidFill>
                  <a:schemeClr val="tx1"/>
                </a:solidFill>
              </a:rPr>
              <a:t>Individual Risk Score will also </a:t>
            </a:r>
            <a:r>
              <a:rPr lang="en-US" b="1" dirty="0">
                <a:solidFill>
                  <a:schemeClr val="tx1"/>
                </a:solidFill>
              </a:rPr>
              <a:t>continue to be used to determine individual licence tenure.</a:t>
            </a:r>
            <a:endParaRPr lang="en-US" dirty="0">
              <a:solidFill>
                <a:schemeClr val="tx1"/>
              </a:solidFill>
            </a:endParaRPr>
          </a:p>
        </p:txBody>
      </p:sp>
    </p:spTree>
    <p:extLst>
      <p:ext uri="{BB962C8B-B14F-4D97-AF65-F5344CB8AC3E}">
        <p14:creationId xmlns:p14="http://schemas.microsoft.com/office/powerpoint/2010/main" val="2171677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32151CA-B8DC-4F28-B2DC-626C52376492}" type="slidenum">
              <a:rPr lang="en-SG" smtClean="0"/>
              <a:t>17</a:t>
            </a:fld>
            <a:endParaRPr lang="en-SG"/>
          </a:p>
        </p:txBody>
      </p:sp>
      <p:sp>
        <p:nvSpPr>
          <p:cNvPr id="4" name="Title 3"/>
          <p:cNvSpPr>
            <a:spLocks noGrp="1"/>
          </p:cNvSpPr>
          <p:nvPr>
            <p:ph type="title"/>
          </p:nvPr>
        </p:nvSpPr>
        <p:spPr/>
        <p:txBody>
          <a:bodyPr>
            <a:normAutofit/>
          </a:bodyPr>
          <a:lstStyle/>
          <a:p>
            <a:r>
              <a:rPr lang="en-US" sz="2800" b="1" dirty="0"/>
              <a:t>Using Insights from Individual Risk Assessment during the Inspection Process</a:t>
            </a:r>
            <a:endParaRPr lang="en-SG" sz="2800" b="1" dirty="0"/>
          </a:p>
        </p:txBody>
      </p:sp>
      <p:sp>
        <p:nvSpPr>
          <p:cNvPr id="8" name="TextBox 7"/>
          <p:cNvSpPr txBox="1"/>
          <p:nvPr/>
        </p:nvSpPr>
        <p:spPr>
          <a:xfrm>
            <a:off x="381000" y="880946"/>
            <a:ext cx="11182815" cy="646331"/>
          </a:xfrm>
          <a:prstGeom prst="rect">
            <a:avLst/>
          </a:prstGeom>
          <a:noFill/>
        </p:spPr>
        <p:txBody>
          <a:bodyPr wrap="square" rtlCol="0">
            <a:spAutoFit/>
          </a:bodyPr>
          <a:lstStyle/>
          <a:p>
            <a:r>
              <a:rPr lang="en-US" dirty="0"/>
              <a:t>Apart from using risk profiles to determine inspection requirements, individual risk can also be used to focus inspections of certain higher risk licensees. </a:t>
            </a:r>
            <a:endParaRPr lang="en-SG" dirty="0"/>
          </a:p>
        </p:txBody>
      </p:sp>
      <p:sp>
        <p:nvSpPr>
          <p:cNvPr id="9" name="Rectangle 8"/>
          <p:cNvSpPr/>
          <p:nvPr/>
        </p:nvSpPr>
        <p:spPr>
          <a:xfrm>
            <a:off x="591015" y="1718959"/>
            <a:ext cx="4962293" cy="2217421"/>
          </a:xfrm>
          <a:prstGeom prst="rect">
            <a:avLst/>
          </a:prstGeom>
          <a:solidFill>
            <a:srgbClr val="DEE7D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Past Compliance/Legislative Issues</a:t>
            </a:r>
          </a:p>
          <a:p>
            <a:pPr algn="ctr"/>
            <a:endParaRPr lang="en-US" sz="800" u="sng" dirty="0">
              <a:solidFill>
                <a:schemeClr val="tx1"/>
              </a:solidFill>
            </a:endParaRPr>
          </a:p>
          <a:p>
            <a:pPr marL="285750" indent="-285750">
              <a:buFont typeface="Arial" panose="020B0604020202020204" pitchFamily="34" charset="0"/>
              <a:buChar char="•"/>
            </a:pPr>
            <a:r>
              <a:rPr lang="en-US" dirty="0">
                <a:solidFill>
                  <a:schemeClr val="tx1"/>
                </a:solidFill>
              </a:rPr>
              <a:t>Zoom in on particular areas identified as areas of concern in previous inspections (e.g. lapses in documentation, drugs, facilities management)</a:t>
            </a:r>
          </a:p>
          <a:p>
            <a:pPr marL="285750" indent="-285750">
              <a:buFont typeface="Arial" panose="020B0604020202020204" pitchFamily="34" charset="0"/>
              <a:buChar char="•"/>
            </a:pPr>
            <a:r>
              <a:rPr lang="en-US" dirty="0">
                <a:solidFill>
                  <a:schemeClr val="tx1"/>
                </a:solidFill>
              </a:rPr>
              <a:t>Ensure all previous non-compliances have been satisfactorily rectified. </a:t>
            </a:r>
          </a:p>
        </p:txBody>
      </p:sp>
      <p:sp>
        <p:nvSpPr>
          <p:cNvPr id="10" name="Rectangle 9"/>
          <p:cNvSpPr/>
          <p:nvPr/>
        </p:nvSpPr>
        <p:spPr>
          <a:xfrm>
            <a:off x="5972407" y="1718959"/>
            <a:ext cx="4962293" cy="2217421"/>
          </a:xfrm>
          <a:prstGeom prst="rect">
            <a:avLst/>
          </a:prstGeom>
          <a:solidFill>
            <a:srgbClr val="DEE7D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Financial Scheme Non-Compliances</a:t>
            </a:r>
          </a:p>
          <a:p>
            <a:pPr algn="ctr"/>
            <a:endParaRPr lang="en-US" sz="800" u="sng" dirty="0">
              <a:solidFill>
                <a:schemeClr val="tx1"/>
              </a:solidFill>
            </a:endParaRPr>
          </a:p>
          <a:p>
            <a:pPr marL="285750" indent="-285750">
              <a:buFont typeface="Arial" panose="020B0604020202020204" pitchFamily="34" charset="0"/>
              <a:buChar char="•"/>
            </a:pPr>
            <a:r>
              <a:rPr lang="en-US" dirty="0">
                <a:solidFill>
                  <a:schemeClr val="tx1"/>
                </a:solidFill>
              </a:rPr>
              <a:t>Focused review of relevant documents (e.g. consultation notes, drug dispensing records, and patients’ bills). </a:t>
            </a:r>
          </a:p>
          <a:p>
            <a:pPr marL="285750" indent="-285750">
              <a:buFont typeface="Arial" panose="020B0604020202020204" pitchFamily="34" charset="0"/>
              <a:buChar char="•"/>
            </a:pPr>
            <a:r>
              <a:rPr lang="en-US" dirty="0">
                <a:solidFill>
                  <a:schemeClr val="tx1"/>
                </a:solidFill>
              </a:rPr>
              <a:t>Ensure documentation for financial transactions are in order. </a:t>
            </a:r>
          </a:p>
        </p:txBody>
      </p:sp>
      <p:sp>
        <p:nvSpPr>
          <p:cNvPr id="11" name="Rectangle 10"/>
          <p:cNvSpPr/>
          <p:nvPr/>
        </p:nvSpPr>
        <p:spPr>
          <a:xfrm>
            <a:off x="591015" y="4189789"/>
            <a:ext cx="4962293" cy="2217421"/>
          </a:xfrm>
          <a:prstGeom prst="rect">
            <a:avLst/>
          </a:prstGeom>
          <a:solidFill>
            <a:srgbClr val="DEE7D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Leadership and Governance Issues</a:t>
            </a:r>
          </a:p>
          <a:p>
            <a:pPr algn="ctr"/>
            <a:endParaRPr lang="en-US" sz="800" u="sng" dirty="0">
              <a:solidFill>
                <a:schemeClr val="tx1"/>
              </a:solidFill>
            </a:endParaRPr>
          </a:p>
          <a:p>
            <a:pPr marL="285750" indent="-285750">
              <a:buFont typeface="Arial" panose="020B0604020202020204" pitchFamily="34" charset="0"/>
              <a:buChar char="•"/>
            </a:pPr>
            <a:r>
              <a:rPr lang="en-US" dirty="0">
                <a:solidFill>
                  <a:schemeClr val="tx1"/>
                </a:solidFill>
              </a:rPr>
              <a:t>Zoom in on organizational structure as well as staff adherence to processes (e.g. functions related to quality assurance committees)</a:t>
            </a:r>
          </a:p>
          <a:p>
            <a:pPr marL="285750" indent="-285750">
              <a:buFont typeface="Arial" panose="020B0604020202020204" pitchFamily="34" charset="0"/>
              <a:buChar char="•"/>
            </a:pPr>
            <a:r>
              <a:rPr lang="en-US" dirty="0">
                <a:solidFill>
                  <a:schemeClr val="tx1"/>
                </a:solidFill>
              </a:rPr>
              <a:t>Ensure management and staff are clear and adhere to relevant processes. </a:t>
            </a:r>
          </a:p>
          <a:p>
            <a:pPr marL="285750" indent="-285750">
              <a:buFont typeface="Arial" panose="020B0604020202020204" pitchFamily="34" charset="0"/>
              <a:buChar char="•"/>
            </a:pPr>
            <a:endParaRPr lang="en-US" dirty="0">
              <a:solidFill>
                <a:schemeClr val="tx1"/>
              </a:solidFill>
            </a:endParaRPr>
          </a:p>
        </p:txBody>
      </p:sp>
      <p:sp>
        <p:nvSpPr>
          <p:cNvPr id="12" name="Rectangle 11"/>
          <p:cNvSpPr/>
          <p:nvPr/>
        </p:nvSpPr>
        <p:spPr>
          <a:xfrm>
            <a:off x="5972407" y="4184104"/>
            <a:ext cx="4962293" cy="2217421"/>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Other Sources of Information</a:t>
            </a:r>
          </a:p>
          <a:p>
            <a:pPr algn="ctr"/>
            <a:endParaRPr lang="en-US" sz="800" u="sng" dirty="0">
              <a:solidFill>
                <a:schemeClr val="tx1"/>
              </a:solidFill>
            </a:endParaRPr>
          </a:p>
          <a:p>
            <a:pPr marL="285750" indent="-285750">
              <a:buFont typeface="Arial" panose="020B0604020202020204" pitchFamily="34" charset="0"/>
              <a:buChar char="•"/>
            </a:pPr>
            <a:r>
              <a:rPr lang="en-US" dirty="0">
                <a:solidFill>
                  <a:schemeClr val="tx1"/>
                </a:solidFill>
              </a:rPr>
              <a:t>Review information provided in complaints, and focus inspections on the areas of concerns raised. </a:t>
            </a:r>
          </a:p>
          <a:p>
            <a:pPr marL="285750" indent="-285750">
              <a:buFont typeface="Arial" panose="020B0604020202020204" pitchFamily="34" charset="0"/>
              <a:buChar char="•"/>
            </a:pPr>
            <a:r>
              <a:rPr lang="en-US" dirty="0">
                <a:solidFill>
                  <a:schemeClr val="tx1"/>
                </a:solidFill>
              </a:rPr>
              <a:t>Use collected clinical indicators to identify key areas of institutions to focus on (e.g. Organ Transplant procedures)</a:t>
            </a:r>
          </a:p>
        </p:txBody>
      </p:sp>
    </p:spTree>
    <p:extLst>
      <p:ext uri="{BB962C8B-B14F-4D97-AF65-F5344CB8AC3E}">
        <p14:creationId xmlns:p14="http://schemas.microsoft.com/office/powerpoint/2010/main" val="4245503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While a risk based licensing system comes with many benefits, there are also key challenges which need to be addressed. </a:t>
            </a:r>
            <a:endParaRPr lang="en-SG" dirty="0"/>
          </a:p>
        </p:txBody>
      </p:sp>
      <p:sp>
        <p:nvSpPr>
          <p:cNvPr id="3" name="Title 2"/>
          <p:cNvSpPr>
            <a:spLocks noGrp="1"/>
          </p:cNvSpPr>
          <p:nvPr>
            <p:ph type="title"/>
          </p:nvPr>
        </p:nvSpPr>
        <p:spPr/>
        <p:txBody>
          <a:bodyPr>
            <a:normAutofit/>
          </a:bodyPr>
          <a:lstStyle/>
          <a:p>
            <a:r>
              <a:rPr lang="en-US" sz="2800" b="1" dirty="0"/>
              <a:t>[For Discussion] Challenges and Next Steps</a:t>
            </a:r>
            <a:endParaRPr lang="en-SG" sz="2800" b="1" dirty="0"/>
          </a:p>
        </p:txBody>
      </p:sp>
      <p:sp>
        <p:nvSpPr>
          <p:cNvPr id="4" name="Rectangle 3"/>
          <p:cNvSpPr/>
          <p:nvPr/>
        </p:nvSpPr>
        <p:spPr>
          <a:xfrm>
            <a:off x="104865" y="1650827"/>
            <a:ext cx="3953523" cy="507064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Outcomes</a:t>
            </a:r>
          </a:p>
          <a:p>
            <a:pPr algn="ctr"/>
            <a:endParaRPr lang="en-US" sz="800" u="sng" dirty="0">
              <a:solidFill>
                <a:schemeClr val="tx1"/>
              </a:solidFill>
            </a:endParaRPr>
          </a:p>
          <a:p>
            <a:pPr marL="285750" indent="-285750">
              <a:buFont typeface="Arial" panose="020B0604020202020204" pitchFamily="34" charset="0"/>
              <a:buChar char="•"/>
            </a:pPr>
            <a:r>
              <a:rPr lang="en-US" sz="1600" dirty="0">
                <a:solidFill>
                  <a:schemeClr val="tx1"/>
                </a:solidFill>
              </a:rPr>
              <a:t>Current inspection methodology is highly focused on processes. </a:t>
            </a:r>
            <a:r>
              <a:rPr lang="en-US" sz="1600" b="1" dirty="0">
                <a:solidFill>
                  <a:schemeClr val="tx1"/>
                </a:solidFill>
              </a:rPr>
              <a:t>Are these (process adherence) the right outcomes to ensure?</a:t>
            </a:r>
          </a:p>
          <a:p>
            <a:pPr marL="285750"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sz="1600" b="1" dirty="0">
                <a:solidFill>
                  <a:schemeClr val="tx1"/>
                </a:solidFill>
              </a:rPr>
              <a:t>How or what else can we incorporate to measure patient outcomes? </a:t>
            </a:r>
            <a:r>
              <a:rPr lang="en-US" sz="1600" dirty="0">
                <a:solidFill>
                  <a:schemeClr val="tx1"/>
                </a:solidFill>
              </a:rPr>
              <a:t>(e.g. clinical quality outcomes, patient experience etc.)</a:t>
            </a:r>
          </a:p>
          <a:p>
            <a:pPr marL="285750" indent="-285750">
              <a:buFont typeface="Arial" panose="020B0604020202020204" pitchFamily="34" charset="0"/>
              <a:buChar char="•"/>
            </a:pPr>
            <a:endParaRPr lang="en-US" sz="1600" b="1" dirty="0">
              <a:solidFill>
                <a:schemeClr val="tx1"/>
              </a:solidFill>
            </a:endParaRPr>
          </a:p>
          <a:p>
            <a:pPr marL="285750" indent="-285750">
              <a:buFont typeface="Arial" panose="020B0604020202020204" pitchFamily="34" charset="0"/>
              <a:buChar char="•"/>
            </a:pPr>
            <a:r>
              <a:rPr lang="en-US" sz="1600" dirty="0">
                <a:solidFill>
                  <a:schemeClr val="tx1"/>
                </a:solidFill>
              </a:rPr>
              <a:t>How do we find the </a:t>
            </a:r>
            <a:r>
              <a:rPr lang="en-US" sz="1600" b="1" dirty="0">
                <a:solidFill>
                  <a:schemeClr val="tx1"/>
                </a:solidFill>
              </a:rPr>
              <a:t>right indicators of risk for each of these outcomes</a:t>
            </a:r>
            <a:r>
              <a:rPr lang="en-US" sz="1600" dirty="0">
                <a:solidFill>
                  <a:schemeClr val="tx1"/>
                </a:solidFill>
              </a:rPr>
              <a:t>?</a:t>
            </a:r>
          </a:p>
          <a:p>
            <a:endParaRPr lang="en-US" sz="1600" dirty="0">
              <a:solidFill>
                <a:schemeClr val="tx1"/>
              </a:solidFill>
            </a:endParaRP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endParaRPr lang="en-US" dirty="0">
              <a:solidFill>
                <a:schemeClr val="tx1"/>
              </a:solidFill>
            </a:endParaRPr>
          </a:p>
        </p:txBody>
      </p:sp>
      <p:sp>
        <p:nvSpPr>
          <p:cNvPr id="5" name="Rectangle 4"/>
          <p:cNvSpPr/>
          <p:nvPr/>
        </p:nvSpPr>
        <p:spPr>
          <a:xfrm>
            <a:off x="4189121" y="1650827"/>
            <a:ext cx="3870166" cy="507064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Data</a:t>
            </a:r>
          </a:p>
          <a:p>
            <a:pPr algn="ctr"/>
            <a:endParaRPr lang="en-US" sz="800" u="sng" dirty="0">
              <a:solidFill>
                <a:schemeClr val="tx1"/>
              </a:solidFill>
            </a:endParaRPr>
          </a:p>
          <a:p>
            <a:pPr marL="285750" indent="-285750">
              <a:buFont typeface="Arial" panose="020B0604020202020204" pitchFamily="34" charset="0"/>
              <a:buChar char="•"/>
            </a:pPr>
            <a:r>
              <a:rPr lang="en-US" sz="1600" dirty="0">
                <a:solidFill>
                  <a:schemeClr val="tx1"/>
                </a:solidFill>
              </a:rPr>
              <a:t>Risk Based Licensing is highly data driven. However, there are difficulties when trying to operationalize the use of diverse data sources:</a:t>
            </a:r>
          </a:p>
          <a:p>
            <a:pPr marL="742950" lvl="1" indent="-285750">
              <a:buFont typeface="Arial" panose="020B0604020202020204" pitchFamily="34" charset="0"/>
              <a:buChar char="•"/>
            </a:pPr>
            <a:r>
              <a:rPr lang="en-US" sz="1600" b="1" dirty="0">
                <a:solidFill>
                  <a:schemeClr val="tx1"/>
                </a:solidFill>
              </a:rPr>
              <a:t>Completeness </a:t>
            </a:r>
            <a:r>
              <a:rPr lang="en-US" sz="1600" dirty="0">
                <a:solidFill>
                  <a:schemeClr val="tx1"/>
                </a:solidFill>
              </a:rPr>
              <a:t>of data sources</a:t>
            </a:r>
          </a:p>
          <a:p>
            <a:pPr marL="742950" lvl="1" indent="-285750">
              <a:buFont typeface="Arial" panose="020B0604020202020204" pitchFamily="34" charset="0"/>
              <a:buChar char="•"/>
            </a:pPr>
            <a:r>
              <a:rPr lang="en-US" sz="1600" b="1" dirty="0">
                <a:solidFill>
                  <a:schemeClr val="tx1"/>
                </a:solidFill>
              </a:rPr>
              <a:t>Contextualization</a:t>
            </a:r>
            <a:r>
              <a:rPr lang="en-US" sz="1600" dirty="0">
                <a:solidFill>
                  <a:schemeClr val="tx1"/>
                </a:solidFill>
              </a:rPr>
              <a:t> of different types of data</a:t>
            </a:r>
          </a:p>
          <a:p>
            <a:pPr marL="742950" lvl="1" indent="-285750">
              <a:buFont typeface="Arial" panose="020B0604020202020204" pitchFamily="34" charset="0"/>
              <a:buChar char="•"/>
            </a:pPr>
            <a:r>
              <a:rPr lang="en-US" sz="1600" b="1" dirty="0">
                <a:solidFill>
                  <a:schemeClr val="tx1"/>
                </a:solidFill>
              </a:rPr>
              <a:t>Timeliness</a:t>
            </a:r>
            <a:r>
              <a:rPr lang="en-US" sz="1600" dirty="0">
                <a:solidFill>
                  <a:schemeClr val="tx1"/>
                </a:solidFill>
              </a:rPr>
              <a:t> of data collection</a:t>
            </a:r>
          </a:p>
          <a:p>
            <a:pPr marL="742950" lvl="1"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sz="1600" dirty="0">
                <a:solidFill>
                  <a:schemeClr val="tx1"/>
                </a:solidFill>
              </a:rPr>
              <a:t>What are some </a:t>
            </a:r>
            <a:r>
              <a:rPr lang="en-US" sz="1600" b="1" dirty="0">
                <a:solidFill>
                  <a:schemeClr val="tx1"/>
                </a:solidFill>
              </a:rPr>
              <a:t>typical categories of indicators and the corresponding data sources obtained</a:t>
            </a:r>
            <a:r>
              <a:rPr lang="en-US" sz="1600" dirty="0">
                <a:solidFill>
                  <a:schemeClr val="tx1"/>
                </a:solidFill>
              </a:rPr>
              <a:t>? Are there issues with </a:t>
            </a:r>
            <a:r>
              <a:rPr lang="en-US" sz="1600" b="1" dirty="0">
                <a:solidFill>
                  <a:schemeClr val="tx1"/>
                </a:solidFill>
              </a:rPr>
              <a:t>over sharing of information </a:t>
            </a:r>
            <a:r>
              <a:rPr lang="en-US" sz="1600" dirty="0">
                <a:solidFill>
                  <a:schemeClr val="tx1"/>
                </a:solidFill>
              </a:rPr>
              <a:t>with a regulator?</a:t>
            </a:r>
          </a:p>
          <a:p>
            <a:pPr marL="285750"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sz="1600" dirty="0">
                <a:solidFill>
                  <a:schemeClr val="tx1"/>
                </a:solidFill>
              </a:rPr>
              <a:t>How can we ensure a </a:t>
            </a:r>
            <a:r>
              <a:rPr lang="en-US" sz="1600" b="1" dirty="0">
                <a:solidFill>
                  <a:schemeClr val="tx1"/>
                </a:solidFill>
              </a:rPr>
              <a:t>more comprehensive and effective surveillance model in detecting risks that affect patient outcomes </a:t>
            </a:r>
            <a:r>
              <a:rPr lang="en-US" sz="1600" dirty="0">
                <a:solidFill>
                  <a:schemeClr val="tx1"/>
                </a:solidFill>
              </a:rPr>
              <a:t>(shifting from being reactive to predictive)?</a:t>
            </a:r>
          </a:p>
          <a:p>
            <a:pPr marL="285750" indent="-285750">
              <a:buFont typeface="Arial" panose="020B0604020202020204" pitchFamily="34" charset="0"/>
              <a:buChar char="•"/>
            </a:pPr>
            <a:endParaRPr lang="en-US" dirty="0">
              <a:solidFill>
                <a:schemeClr val="tx1"/>
              </a:solidFill>
            </a:endParaRPr>
          </a:p>
        </p:txBody>
      </p:sp>
      <p:sp>
        <p:nvSpPr>
          <p:cNvPr id="6" name="Rectangle 5"/>
          <p:cNvSpPr/>
          <p:nvPr/>
        </p:nvSpPr>
        <p:spPr>
          <a:xfrm>
            <a:off x="8190020" y="1650828"/>
            <a:ext cx="3889256" cy="507064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Consistency</a:t>
            </a:r>
          </a:p>
          <a:p>
            <a:pPr algn="ctr"/>
            <a:endParaRPr lang="en-US" sz="800" u="sng" dirty="0">
              <a:solidFill>
                <a:schemeClr val="tx1"/>
              </a:solidFill>
            </a:endParaRPr>
          </a:p>
          <a:p>
            <a:pPr marL="285750" indent="-285750">
              <a:buFont typeface="Arial" panose="020B0604020202020204" pitchFamily="34" charset="0"/>
              <a:buChar char="•"/>
            </a:pPr>
            <a:r>
              <a:rPr lang="en-US" sz="1600" dirty="0">
                <a:solidFill>
                  <a:schemeClr val="tx1"/>
                </a:solidFill>
              </a:rPr>
              <a:t>Risk assessment might vary between inspectors, or over time. Further, data/indicators gathered may be </a:t>
            </a:r>
            <a:r>
              <a:rPr lang="en-US" sz="1600" u="sng" dirty="0">
                <a:solidFill>
                  <a:schemeClr val="tx1"/>
                </a:solidFill>
              </a:rPr>
              <a:t>qualitative</a:t>
            </a:r>
            <a:r>
              <a:rPr lang="en-US" sz="1600" dirty="0">
                <a:solidFill>
                  <a:schemeClr val="tx1"/>
                </a:solidFill>
              </a:rPr>
              <a:t> in nature. Need to ensure some form of </a:t>
            </a:r>
            <a:r>
              <a:rPr lang="en-US" sz="1600" b="1" dirty="0">
                <a:solidFill>
                  <a:schemeClr val="tx1"/>
                </a:solidFill>
              </a:rPr>
              <a:t>consistency in approach</a:t>
            </a:r>
            <a:r>
              <a:rPr lang="en-US" sz="1600" dirty="0">
                <a:solidFill>
                  <a:schemeClr val="tx1"/>
                </a:solidFill>
              </a:rPr>
              <a:t>.</a:t>
            </a:r>
          </a:p>
          <a:p>
            <a:pPr marL="285750" indent="-285750">
              <a:buFont typeface="Arial" panose="020B0604020202020204" pitchFamily="34" charset="0"/>
              <a:buChar char="•"/>
            </a:pPr>
            <a:endParaRPr lang="en-US" sz="800" dirty="0">
              <a:solidFill>
                <a:schemeClr val="tx1"/>
              </a:solidFill>
            </a:endParaRPr>
          </a:p>
          <a:p>
            <a:pPr marL="285750" indent="-285750">
              <a:buFont typeface="Arial" panose="020B0604020202020204" pitchFamily="34" charset="0"/>
              <a:buChar char="•"/>
            </a:pPr>
            <a:r>
              <a:rPr lang="en-US" sz="1600" b="1" dirty="0">
                <a:solidFill>
                  <a:schemeClr val="tx1"/>
                </a:solidFill>
              </a:rPr>
              <a:t>Is it necessary/possible to have a consistent risk model across many distinct services</a:t>
            </a:r>
            <a:r>
              <a:rPr lang="en-US" sz="1600" dirty="0">
                <a:solidFill>
                  <a:schemeClr val="tx1"/>
                </a:solidFill>
              </a:rPr>
              <a:t>?</a:t>
            </a:r>
          </a:p>
          <a:p>
            <a:endParaRPr lang="en-US" sz="1600" dirty="0">
              <a:solidFill>
                <a:schemeClr val="tx1"/>
              </a:solidFill>
            </a:endParaRPr>
          </a:p>
          <a:p>
            <a:pPr marL="285750" indent="-285750">
              <a:buFont typeface="Arial" panose="020B0604020202020204" pitchFamily="34" charset="0"/>
              <a:buChar char="•"/>
            </a:pPr>
            <a:r>
              <a:rPr lang="en-US" sz="1600" dirty="0">
                <a:solidFill>
                  <a:schemeClr val="tx1"/>
                </a:solidFill>
              </a:rPr>
              <a:t>How is training done such </a:t>
            </a:r>
            <a:r>
              <a:rPr lang="en-US" sz="1600" b="1" dirty="0">
                <a:solidFill>
                  <a:schemeClr val="tx1"/>
                </a:solidFill>
              </a:rPr>
              <a:t>that inter-inspector variability </a:t>
            </a:r>
            <a:r>
              <a:rPr lang="en-US" sz="1600" dirty="0">
                <a:solidFill>
                  <a:schemeClr val="tx1"/>
                </a:solidFill>
              </a:rPr>
              <a:t>is kept to a minimum when using these data/indicators to assess risk?</a:t>
            </a:r>
          </a:p>
        </p:txBody>
      </p:sp>
      <p:sp>
        <p:nvSpPr>
          <p:cNvPr id="7" name="Slide Number Placeholder 6"/>
          <p:cNvSpPr>
            <a:spLocks noGrp="1"/>
          </p:cNvSpPr>
          <p:nvPr>
            <p:ph type="sldNum" sz="quarter" idx="12"/>
          </p:nvPr>
        </p:nvSpPr>
        <p:spPr/>
        <p:txBody>
          <a:bodyPr/>
          <a:lstStyle/>
          <a:p>
            <a:fld id="{832151CA-B8DC-4F28-B2DC-626C52376492}" type="slidenum">
              <a:rPr lang="en-SG" smtClean="0"/>
              <a:t>18</a:t>
            </a:fld>
            <a:endParaRPr lang="en-SG"/>
          </a:p>
        </p:txBody>
      </p:sp>
    </p:spTree>
    <p:extLst>
      <p:ext uri="{BB962C8B-B14F-4D97-AF65-F5344CB8AC3E}">
        <p14:creationId xmlns:p14="http://schemas.microsoft.com/office/powerpoint/2010/main" val="75924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70078" y="879057"/>
            <a:ext cx="11627939" cy="735848"/>
          </a:xfrm>
        </p:spPr>
        <p:txBody>
          <a:bodyPr>
            <a:normAutofit/>
          </a:bodyPr>
          <a:lstStyle/>
          <a:p>
            <a:r>
              <a:rPr lang="en-US" sz="1800" dirty="0"/>
              <a:t>The mission of the Health Regulation Group is to safeguard and improve the safety and wellbeing of the public in our evolving healthcare landscape, through an effective and efficient regulatory regime. </a:t>
            </a:r>
          </a:p>
        </p:txBody>
      </p:sp>
      <p:sp>
        <p:nvSpPr>
          <p:cNvPr id="4" name="Title 3"/>
          <p:cNvSpPr>
            <a:spLocks noGrp="1"/>
          </p:cNvSpPr>
          <p:nvPr>
            <p:ph type="title"/>
          </p:nvPr>
        </p:nvSpPr>
        <p:spPr/>
        <p:txBody>
          <a:bodyPr>
            <a:normAutofit/>
          </a:bodyPr>
          <a:lstStyle/>
          <a:p>
            <a:r>
              <a:rPr lang="en-US" sz="2800" b="1" dirty="0"/>
              <a:t>Healthcare Regulation in Singapore</a:t>
            </a:r>
            <a:endParaRPr lang="en-SG" sz="2800" b="1" dirty="0"/>
          </a:p>
        </p:txBody>
      </p:sp>
      <p:sp>
        <p:nvSpPr>
          <p:cNvPr id="11" name="Slide Number Placeholder 10"/>
          <p:cNvSpPr>
            <a:spLocks noGrp="1"/>
          </p:cNvSpPr>
          <p:nvPr>
            <p:ph type="sldNum" sz="quarter" idx="12"/>
          </p:nvPr>
        </p:nvSpPr>
        <p:spPr/>
        <p:txBody>
          <a:bodyPr/>
          <a:lstStyle/>
          <a:p>
            <a:fld id="{832151CA-B8DC-4F28-B2DC-626C52376492}" type="slidenum">
              <a:rPr lang="en-SG" smtClean="0"/>
              <a:t>2</a:t>
            </a:fld>
            <a:endParaRPr lang="en-SG"/>
          </a:p>
        </p:txBody>
      </p:sp>
      <p:pic>
        <p:nvPicPr>
          <p:cNvPr id="14" name="Picture 13"/>
          <p:cNvPicPr>
            <a:picLocks noChangeAspect="1"/>
          </p:cNvPicPr>
          <p:nvPr/>
        </p:nvPicPr>
        <p:blipFill>
          <a:blip r:embed="rId3"/>
          <a:stretch>
            <a:fillRect/>
          </a:stretch>
        </p:blipFill>
        <p:spPr>
          <a:xfrm>
            <a:off x="1503912" y="1614905"/>
            <a:ext cx="9160272" cy="5106570"/>
          </a:xfrm>
          <a:prstGeom prst="rect">
            <a:avLst/>
          </a:prstGeom>
        </p:spPr>
      </p:pic>
    </p:spTree>
    <p:extLst>
      <p:ext uri="{BB962C8B-B14F-4D97-AF65-F5344CB8AC3E}">
        <p14:creationId xmlns:p14="http://schemas.microsoft.com/office/powerpoint/2010/main" val="291158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lvl="0">
              <a:defRPr/>
            </a:pPr>
            <a:r>
              <a:rPr lang="en-US" sz="2800" b="1" dirty="0">
                <a:solidFill>
                  <a:prstClr val="black"/>
                </a:solidFill>
              </a:rPr>
              <a:t>We operate on a premises-based licensing regime today </a:t>
            </a:r>
            <a:endParaRPr lang="en-SG" sz="2800" b="1" dirty="0">
              <a:solidFill>
                <a:prstClr val="black"/>
              </a:solidFill>
            </a:endParaRPr>
          </a:p>
        </p:txBody>
      </p:sp>
      <p:sp>
        <p:nvSpPr>
          <p:cNvPr id="12" name="Content Placeholder 2"/>
          <p:cNvSpPr>
            <a:spLocks noGrp="1"/>
          </p:cNvSpPr>
          <p:nvPr>
            <p:ph idx="1"/>
          </p:nvPr>
        </p:nvSpPr>
        <p:spPr>
          <a:xfrm>
            <a:off x="262734" y="1129558"/>
            <a:ext cx="6023554" cy="5513107"/>
          </a:xfrm>
        </p:spPr>
        <p:txBody>
          <a:bodyPr/>
          <a:lstStyle/>
          <a:p>
            <a:pPr marL="285750" lvl="0" indent="-285750" algn="just">
              <a:lnSpc>
                <a:spcPct val="100000"/>
              </a:lnSpc>
              <a:spcBef>
                <a:spcPts val="0"/>
              </a:spcBef>
            </a:pPr>
            <a:r>
              <a:rPr lang="en-US" sz="1800" dirty="0"/>
              <a:t>Legislation in the past</a:t>
            </a:r>
            <a:r>
              <a:rPr lang="en-SG" sz="1800" dirty="0">
                <a:cs typeface="Arial" pitchFamily="34" charset="0"/>
              </a:rPr>
              <a:t> was not sufficient to regulate:</a:t>
            </a:r>
          </a:p>
          <a:p>
            <a:pPr lvl="1" algn="just">
              <a:lnSpc>
                <a:spcPct val="100000"/>
              </a:lnSpc>
              <a:spcBef>
                <a:spcPts val="0"/>
              </a:spcBef>
              <a:buFont typeface="Courier New" panose="02070309020205020404" pitchFamily="49" charset="0"/>
              <a:buChar char="o"/>
            </a:pPr>
            <a:r>
              <a:rPr lang="en-SG" sz="1800" dirty="0"/>
              <a:t>More private hospitals, and the corporatisation of government hospitals; </a:t>
            </a:r>
          </a:p>
          <a:p>
            <a:pPr lvl="1" algn="just">
              <a:lnSpc>
                <a:spcPct val="100000"/>
              </a:lnSpc>
              <a:spcBef>
                <a:spcPts val="0"/>
              </a:spcBef>
              <a:buFont typeface="Courier New" panose="02070309020205020404" pitchFamily="49" charset="0"/>
              <a:buChar char="o"/>
            </a:pPr>
            <a:r>
              <a:rPr lang="en-SG" sz="1800" dirty="0">
                <a:cs typeface="Arial" pitchFamily="34" charset="0"/>
              </a:rPr>
              <a:t>Medical clinics providing alternative care</a:t>
            </a:r>
          </a:p>
          <a:p>
            <a:pPr marL="0" lvl="0" indent="0" algn="just">
              <a:lnSpc>
                <a:spcPct val="100000"/>
              </a:lnSpc>
              <a:spcBef>
                <a:spcPts val="0"/>
              </a:spcBef>
              <a:buNone/>
            </a:pPr>
            <a:endParaRPr lang="en-US" sz="1800" dirty="0"/>
          </a:p>
          <a:p>
            <a:pPr marL="285750" lvl="0" indent="-285750" algn="just">
              <a:lnSpc>
                <a:spcPct val="100000"/>
              </a:lnSpc>
              <a:spcBef>
                <a:spcPts val="0"/>
              </a:spcBef>
            </a:pPr>
            <a:r>
              <a:rPr lang="en-SG" sz="1800" dirty="0"/>
              <a:t>Therefore, there was a need for a stronger regulatory measure:</a:t>
            </a:r>
          </a:p>
          <a:p>
            <a:pPr lvl="1" algn="just">
              <a:lnSpc>
                <a:spcPct val="100000"/>
              </a:lnSpc>
              <a:spcBef>
                <a:spcPts val="0"/>
              </a:spcBef>
              <a:buFont typeface="Courier New" panose="02070309020205020404" pitchFamily="49" charset="0"/>
              <a:buChar char="o"/>
            </a:pPr>
            <a:r>
              <a:rPr lang="en-SG" sz="1800" dirty="0"/>
              <a:t>In 1980, the Private Hospitals and Medical Clinics Act (</a:t>
            </a:r>
            <a:r>
              <a:rPr lang="en-US" sz="1800" dirty="0"/>
              <a:t>PHMCA)</a:t>
            </a:r>
            <a:r>
              <a:rPr lang="en-SG" sz="1800" dirty="0"/>
              <a:t> was enacted </a:t>
            </a:r>
            <a:r>
              <a:rPr lang="en-SG" sz="1800" b="1" dirty="0"/>
              <a:t>to </a:t>
            </a:r>
            <a:r>
              <a:rPr lang="en-SG" sz="1800" b="1" dirty="0">
                <a:cs typeface="Times New Roman" pitchFamily="18" charset="0"/>
              </a:rPr>
              <a:t>provide governance and oversight over private hospitals, clinics, laboratories and healthcare establishments. </a:t>
            </a:r>
          </a:p>
          <a:p>
            <a:pPr marL="457200" lvl="1" indent="0" algn="just">
              <a:lnSpc>
                <a:spcPct val="100000"/>
              </a:lnSpc>
              <a:spcBef>
                <a:spcPts val="0"/>
              </a:spcBef>
              <a:buNone/>
            </a:pPr>
            <a:endParaRPr lang="en-SG" sz="1800" dirty="0">
              <a:cs typeface="Times New Roman" pitchFamily="18" charset="0"/>
            </a:endParaRPr>
          </a:p>
          <a:p>
            <a:r>
              <a:rPr lang="en-SG" sz="1800" dirty="0"/>
              <a:t>Today, a total of </a:t>
            </a:r>
            <a:r>
              <a:rPr lang="en-SG" sz="1800" b="1" dirty="0"/>
              <a:t>~4,600 licensees </a:t>
            </a:r>
            <a:r>
              <a:rPr lang="en-SG" sz="1800" dirty="0"/>
              <a:t>are regulated under the PHMCA.</a:t>
            </a:r>
            <a:endParaRPr lang="en-SG" dirty="0"/>
          </a:p>
        </p:txBody>
      </p:sp>
      <p:graphicFrame>
        <p:nvGraphicFramePr>
          <p:cNvPr id="21" name="Chart 20"/>
          <p:cNvGraphicFramePr/>
          <p:nvPr>
            <p:extLst>
              <p:ext uri="{D42A27DB-BD31-4B8C-83A1-F6EECF244321}">
                <p14:modId xmlns:p14="http://schemas.microsoft.com/office/powerpoint/2010/main" val="2357117517"/>
              </p:ext>
            </p:extLst>
          </p:nvPr>
        </p:nvGraphicFramePr>
        <p:xfrm>
          <a:off x="6711615" y="1344999"/>
          <a:ext cx="5343594" cy="4149133"/>
        </p:xfrm>
        <a:graphic>
          <a:graphicData uri="http://schemas.openxmlformats.org/drawingml/2006/chart">
            <c:chart xmlns:c="http://schemas.openxmlformats.org/drawingml/2006/chart" xmlns:r="http://schemas.openxmlformats.org/officeDocument/2006/relationships" r:id="rId3"/>
          </a:graphicData>
        </a:graphic>
      </p:graphicFrame>
      <p:sp>
        <p:nvSpPr>
          <p:cNvPr id="22" name="Rectangle 21"/>
          <p:cNvSpPr/>
          <p:nvPr/>
        </p:nvSpPr>
        <p:spPr>
          <a:xfrm>
            <a:off x="5860960" y="1129558"/>
            <a:ext cx="6875785" cy="369332"/>
          </a:xfrm>
          <a:prstGeom prst="rect">
            <a:avLst/>
          </a:prstGeom>
        </p:spPr>
        <p:txBody>
          <a:bodyPr wrap="square">
            <a:spAutoFit/>
          </a:bodyPr>
          <a:lstStyle/>
          <a:p>
            <a:pPr algn="ctr" defTabSz="914400"/>
            <a:r>
              <a:rPr lang="en-US" b="1" dirty="0">
                <a:solidFill>
                  <a:prstClr val="black"/>
                </a:solidFill>
                <a:latin typeface="Calibri" panose="020F0502020204030204"/>
              </a:rPr>
              <a:t>Licensed Healthcare Institutions under PHMCA*</a:t>
            </a:r>
          </a:p>
        </p:txBody>
      </p:sp>
      <p:sp>
        <p:nvSpPr>
          <p:cNvPr id="25" name="Rectangle 24"/>
          <p:cNvSpPr/>
          <p:nvPr/>
        </p:nvSpPr>
        <p:spPr>
          <a:xfrm>
            <a:off x="10089160" y="5052087"/>
            <a:ext cx="2655629" cy="338554"/>
          </a:xfrm>
          <a:prstGeom prst="rect">
            <a:avLst/>
          </a:prstGeom>
        </p:spPr>
        <p:txBody>
          <a:bodyPr wrap="square">
            <a:spAutoFit/>
          </a:bodyPr>
          <a:lstStyle/>
          <a:p>
            <a:r>
              <a:rPr lang="en-US" sz="1600" dirty="0">
                <a:latin typeface="Calibri" panose="020F0502020204030204" pitchFamily="34" charset="0"/>
                <a:cs typeface="Calibri" panose="020F0502020204030204" pitchFamily="34" charset="0"/>
              </a:rPr>
              <a:t>*</a:t>
            </a:r>
            <a:r>
              <a:rPr lang="en-US" sz="1200" i="1" u="sng" dirty="0">
                <a:latin typeface="Calibri" panose="020F0502020204030204" pitchFamily="34" charset="0"/>
                <a:cs typeface="Calibri" panose="020F0502020204030204" pitchFamily="34" charset="0"/>
              </a:rPr>
              <a:t>accurate as at 13 Aug 2019</a:t>
            </a:r>
          </a:p>
        </p:txBody>
      </p:sp>
      <p:pic>
        <p:nvPicPr>
          <p:cNvPr id="19" name="Picture 18"/>
          <p:cNvPicPr>
            <a:picLocks noChangeAspect="1"/>
          </p:cNvPicPr>
          <p:nvPr/>
        </p:nvPicPr>
        <p:blipFill rotWithShape="1">
          <a:blip r:embed="rId4" cstate="print">
            <a:extLst>
              <a:ext uri="{28A0092B-C50C-407E-A947-70E740481C1C}">
                <a14:useLocalDpi xmlns:a14="http://schemas.microsoft.com/office/drawing/2010/main" val="0"/>
              </a:ext>
            </a:extLst>
          </a:blip>
          <a:srcRect t="19778" r="4150" b="30222"/>
          <a:stretch/>
        </p:blipFill>
        <p:spPr>
          <a:xfrm>
            <a:off x="11000080" y="1652780"/>
            <a:ext cx="749816" cy="695708"/>
          </a:xfrm>
          <a:prstGeom prst="rect">
            <a:avLst/>
          </a:prstGeom>
        </p:spPr>
      </p:pic>
      <p:pic>
        <p:nvPicPr>
          <p:cNvPr id="20" name="Picture 19"/>
          <p:cNvPicPr>
            <a:picLocks noChangeAspect="1"/>
          </p:cNvPicPr>
          <p:nvPr/>
        </p:nvPicPr>
        <p:blipFill rotWithShape="1">
          <a:blip r:embed="rId5" cstate="print">
            <a:extLst>
              <a:ext uri="{28A0092B-C50C-407E-A947-70E740481C1C}">
                <a14:useLocalDpi xmlns:a14="http://schemas.microsoft.com/office/drawing/2010/main" val="0"/>
              </a:ext>
            </a:extLst>
          </a:blip>
          <a:srcRect l="8103" t="27999" r="8496" b="43112"/>
          <a:stretch/>
        </p:blipFill>
        <p:spPr>
          <a:xfrm>
            <a:off x="11091261" y="3500420"/>
            <a:ext cx="925734" cy="570357"/>
          </a:xfrm>
          <a:prstGeom prst="rect">
            <a:avLst/>
          </a:prstGeom>
        </p:spPr>
      </p:pic>
      <p:pic>
        <p:nvPicPr>
          <p:cNvPr id="23" name="Picture 22"/>
          <p:cNvPicPr>
            <a:picLocks noChangeAspect="1"/>
          </p:cNvPicPr>
          <p:nvPr/>
        </p:nvPicPr>
        <p:blipFill rotWithShape="1">
          <a:blip r:embed="rId6" cstate="print">
            <a:extLst>
              <a:ext uri="{28A0092B-C50C-407E-A947-70E740481C1C}">
                <a14:useLocalDpi xmlns:a14="http://schemas.microsoft.com/office/drawing/2010/main" val="0"/>
              </a:ext>
            </a:extLst>
          </a:blip>
          <a:srcRect l="5730" t="20666" r="5337" b="37555"/>
          <a:stretch/>
        </p:blipFill>
        <p:spPr>
          <a:xfrm>
            <a:off x="6691353" y="3595006"/>
            <a:ext cx="737987" cy="582210"/>
          </a:xfrm>
          <a:prstGeom prst="rect">
            <a:avLst/>
          </a:prstGeom>
        </p:spPr>
      </p:pic>
      <p:pic>
        <p:nvPicPr>
          <p:cNvPr id="24" name="Picture 23"/>
          <p:cNvPicPr>
            <a:picLocks noChangeAspect="1"/>
          </p:cNvPicPr>
          <p:nvPr/>
        </p:nvPicPr>
        <p:blipFill rotWithShape="1">
          <a:blip r:embed="rId7" cstate="print">
            <a:extLst>
              <a:ext uri="{28A0092B-C50C-407E-A947-70E740481C1C}">
                <a14:useLocalDpi xmlns:a14="http://schemas.microsoft.com/office/drawing/2010/main" val="0"/>
              </a:ext>
            </a:extLst>
          </a:blip>
          <a:srcRect l="9289" t="21777" r="9289" b="39555"/>
          <a:stretch/>
        </p:blipFill>
        <p:spPr>
          <a:xfrm>
            <a:off x="7060347" y="1840338"/>
            <a:ext cx="782828" cy="661223"/>
          </a:xfrm>
          <a:prstGeom prst="rect">
            <a:avLst/>
          </a:prstGeom>
        </p:spPr>
      </p:pic>
      <p:sp>
        <p:nvSpPr>
          <p:cNvPr id="30" name="Slide Number Placeholder 29"/>
          <p:cNvSpPr>
            <a:spLocks noGrp="1"/>
          </p:cNvSpPr>
          <p:nvPr>
            <p:ph type="sldNum" sz="quarter" idx="12"/>
          </p:nvPr>
        </p:nvSpPr>
        <p:spPr/>
        <p:txBody>
          <a:bodyPr/>
          <a:lstStyle/>
          <a:p>
            <a:fld id="{832151CA-B8DC-4F28-B2DC-626C52376492}" type="slidenum">
              <a:rPr lang="en-SG" smtClean="0"/>
              <a:t>3</a:t>
            </a:fld>
            <a:endParaRPr lang="en-SG"/>
          </a:p>
        </p:txBody>
      </p:sp>
    </p:spTree>
    <p:extLst>
      <p:ext uri="{BB962C8B-B14F-4D97-AF65-F5344CB8AC3E}">
        <p14:creationId xmlns:p14="http://schemas.microsoft.com/office/powerpoint/2010/main" val="3238945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974" y="871115"/>
            <a:ext cx="11627939" cy="5140119"/>
          </a:xfrm>
        </p:spPr>
        <p:txBody>
          <a:bodyPr>
            <a:normAutofit/>
          </a:bodyPr>
          <a:lstStyle/>
          <a:p>
            <a:r>
              <a:rPr lang="en-US" sz="1800" dirty="0"/>
              <a:t>HRG plans to shift from the existing PHMCA to the Healthcare Services Act (HCSA), a </a:t>
            </a:r>
            <a:r>
              <a:rPr lang="en-US" sz="1800" b="1" dirty="0"/>
              <a:t>services-based licensing regime</a:t>
            </a:r>
            <a:r>
              <a:rPr lang="en-US" sz="1800" dirty="0"/>
              <a:t>, in order to adapt to new models of care.</a:t>
            </a:r>
          </a:p>
          <a:p>
            <a:r>
              <a:rPr lang="en-US" sz="1800" dirty="0"/>
              <a:t>However, this will also expand the number of </a:t>
            </a:r>
            <a:r>
              <a:rPr lang="en-US" sz="1800" dirty="0" err="1"/>
              <a:t>licences</a:t>
            </a:r>
            <a:r>
              <a:rPr lang="en-US" sz="1800" dirty="0"/>
              <a:t> which we will have to regulate.</a:t>
            </a:r>
          </a:p>
          <a:p>
            <a:pPr marL="0" indent="0">
              <a:buNone/>
            </a:pPr>
            <a:endParaRPr lang="en-SG" sz="1800" dirty="0"/>
          </a:p>
        </p:txBody>
      </p:sp>
      <p:sp>
        <p:nvSpPr>
          <p:cNvPr id="3" name="Title 2"/>
          <p:cNvSpPr>
            <a:spLocks noGrp="1"/>
          </p:cNvSpPr>
          <p:nvPr>
            <p:ph type="title"/>
          </p:nvPr>
        </p:nvSpPr>
        <p:spPr/>
        <p:txBody>
          <a:bodyPr>
            <a:normAutofit/>
          </a:bodyPr>
          <a:lstStyle/>
          <a:p>
            <a:r>
              <a:rPr lang="en-US" sz="2800" b="1" dirty="0"/>
              <a:t>But this needs to shift to adapt to new models of care</a:t>
            </a:r>
            <a:endParaRPr lang="en-SG" sz="2800" b="1" dirty="0"/>
          </a:p>
        </p:txBody>
      </p:sp>
      <p:sp>
        <p:nvSpPr>
          <p:cNvPr id="4" name="Rectangle 3"/>
          <p:cNvSpPr/>
          <p:nvPr/>
        </p:nvSpPr>
        <p:spPr>
          <a:xfrm>
            <a:off x="490096" y="1934674"/>
            <a:ext cx="4834552" cy="4570482"/>
          </a:xfrm>
          <a:prstGeom prst="rect">
            <a:avLst/>
          </a:prstGeom>
          <a:noFill/>
          <a:ln w="28575">
            <a:noFill/>
          </a:ln>
        </p:spPr>
        <p:txBody>
          <a:bodyPr wrap="square">
            <a:spAutoFit/>
          </a:bodyPr>
          <a:lstStyle/>
          <a:p>
            <a:pPr marL="0" lvl="1" algn="ctr" defTabSz="889000">
              <a:lnSpc>
                <a:spcPct val="90000"/>
              </a:lnSpc>
              <a:spcAft>
                <a:spcPts val="600"/>
              </a:spcAft>
            </a:pPr>
            <a:r>
              <a:rPr lang="en-US" sz="1600" b="1" dirty="0">
                <a:solidFill>
                  <a:schemeClr val="accent1">
                    <a:lumMod val="75000"/>
                  </a:schemeClr>
                </a:solidFill>
                <a:latin typeface="Calibri" panose="020F0502020204030204" pitchFamily="34" charset="0"/>
                <a:cs typeface="Calibri" panose="020F0502020204030204" pitchFamily="34" charset="0"/>
              </a:rPr>
              <a:t>Private Hospitals and Medical Clinics Act (PHMCA)</a:t>
            </a:r>
          </a:p>
          <a:p>
            <a:pPr marL="129600" lvl="1" indent="-129600" algn="just" defTabSz="889000">
              <a:lnSpc>
                <a:spcPct val="90000"/>
              </a:lnSpc>
              <a:spcAft>
                <a:spcPts val="600"/>
              </a:spcAft>
              <a:buFont typeface="Arial" panose="020B0604020202020204" pitchFamily="34" charset="0"/>
              <a:buChar char="•"/>
            </a:pPr>
            <a:r>
              <a:rPr lang="en-US" sz="1400" b="1" dirty="0">
                <a:solidFill>
                  <a:prstClr val="black">
                    <a:hueOff val="0"/>
                    <a:satOff val="0"/>
                    <a:lumOff val="0"/>
                    <a:alphaOff val="0"/>
                  </a:prstClr>
                </a:solidFill>
                <a:latin typeface="Calibri" panose="020F0502020204030204" pitchFamily="34" charset="0"/>
                <a:cs typeface="Calibri" panose="020F0502020204030204" pitchFamily="34" charset="0"/>
              </a:rPr>
              <a:t>4 Licence Categories </a:t>
            </a:r>
            <a:r>
              <a:rPr lang="en-US" sz="1400" dirty="0">
                <a:solidFill>
                  <a:prstClr val="black">
                    <a:hueOff val="0"/>
                    <a:satOff val="0"/>
                    <a:lumOff val="0"/>
                    <a:alphaOff val="0"/>
                  </a:prstClr>
                </a:solidFill>
                <a:latin typeface="Calibri" panose="020F0502020204030204" pitchFamily="34" charset="0"/>
                <a:cs typeface="Calibri" panose="020F0502020204030204" pitchFamily="34" charset="0"/>
              </a:rPr>
              <a:t>- </a:t>
            </a:r>
            <a:r>
              <a:rPr lang="en-US" sz="1400" i="1" dirty="0">
                <a:solidFill>
                  <a:prstClr val="black">
                    <a:hueOff val="0"/>
                    <a:satOff val="0"/>
                    <a:lumOff val="0"/>
                    <a:alphaOff val="0"/>
                  </a:prstClr>
                </a:solidFill>
                <a:latin typeface="Calibri" panose="020F0502020204030204" pitchFamily="34" charset="0"/>
                <a:cs typeface="Calibri" panose="020F0502020204030204" pitchFamily="34" charset="0"/>
              </a:rPr>
              <a:t>Hospital, Nursing Home, Laboratory and Clinic.</a:t>
            </a:r>
          </a:p>
          <a:p>
            <a:pPr marL="129600" lvl="1" indent="-129600" algn="just" defTabSz="889000">
              <a:lnSpc>
                <a:spcPct val="90000"/>
              </a:lnSpc>
              <a:spcAft>
                <a:spcPts val="600"/>
              </a:spcAft>
              <a:buFont typeface="Arial" panose="020B0604020202020204" pitchFamily="34" charset="0"/>
              <a:buChar char="•"/>
            </a:pPr>
            <a:r>
              <a:rPr lang="en-US" sz="1400" b="1" dirty="0">
                <a:solidFill>
                  <a:prstClr val="black">
                    <a:hueOff val="0"/>
                    <a:satOff val="0"/>
                    <a:lumOff val="0"/>
                    <a:alphaOff val="0"/>
                  </a:prstClr>
                </a:solidFill>
                <a:latin typeface="Calibri" panose="020F0502020204030204" pitchFamily="34" charset="0"/>
                <a:cs typeface="Calibri" panose="020F0502020204030204" pitchFamily="34" charset="0"/>
              </a:rPr>
              <a:t>Premises-based</a:t>
            </a:r>
            <a:r>
              <a:rPr lang="en-US" sz="1400" dirty="0">
                <a:solidFill>
                  <a:prstClr val="black">
                    <a:hueOff val="0"/>
                    <a:satOff val="0"/>
                    <a:lumOff val="0"/>
                    <a:alphaOff val="0"/>
                  </a:prstClr>
                </a:solidFill>
                <a:latin typeface="Calibri" panose="020F0502020204030204" pitchFamily="34" charset="0"/>
                <a:cs typeface="Calibri" panose="020F0502020204030204" pitchFamily="34" charset="0"/>
              </a:rPr>
              <a:t> - </a:t>
            </a:r>
            <a:r>
              <a:rPr lang="en-US" sz="1400" i="1" dirty="0">
                <a:solidFill>
                  <a:prstClr val="black">
                    <a:hueOff val="0"/>
                    <a:satOff val="0"/>
                    <a:lumOff val="0"/>
                    <a:alphaOff val="0"/>
                  </a:prstClr>
                </a:solidFill>
                <a:latin typeface="Calibri" panose="020F0502020204030204" pitchFamily="34" charset="0"/>
                <a:cs typeface="Calibri" panose="020F0502020204030204" pitchFamily="34" charset="0"/>
              </a:rPr>
              <a:t>No provisions for the licensing of healthcare services delivered outside of fixed premises.</a:t>
            </a:r>
          </a:p>
          <a:p>
            <a:pPr marL="129600" lvl="1" indent="-129600" algn="just" defTabSz="889000">
              <a:lnSpc>
                <a:spcPct val="90000"/>
              </a:lnSpc>
              <a:spcAft>
                <a:spcPts val="600"/>
              </a:spcAft>
              <a:buFont typeface="Arial" panose="020B0604020202020204" pitchFamily="34" charset="0"/>
              <a:buChar char="•"/>
            </a:pPr>
            <a:endParaRPr lang="en-US" sz="2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0" lvl="1" algn="just" defTabSz="889000">
              <a:lnSpc>
                <a:spcPct val="90000"/>
              </a:lnSpc>
              <a:spcAft>
                <a:spcPts val="600"/>
              </a:spcAft>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SG" sz="1200" i="1" dirty="0">
              <a:solidFill>
                <a:prstClr val="black">
                  <a:hueOff val="0"/>
                  <a:satOff val="0"/>
                  <a:lumOff val="0"/>
                  <a:alphaOff val="0"/>
                </a:prstClr>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3"/>
          <a:stretch>
            <a:fillRect/>
          </a:stretch>
        </p:blipFill>
        <p:spPr>
          <a:xfrm>
            <a:off x="690120" y="3225385"/>
            <a:ext cx="4543083" cy="3086100"/>
          </a:xfrm>
          <a:prstGeom prst="rect">
            <a:avLst/>
          </a:prstGeom>
        </p:spPr>
      </p:pic>
      <p:sp>
        <p:nvSpPr>
          <p:cNvPr id="6" name="Rectangle 5"/>
          <p:cNvSpPr/>
          <p:nvPr/>
        </p:nvSpPr>
        <p:spPr>
          <a:xfrm>
            <a:off x="6320725" y="1934674"/>
            <a:ext cx="5133805" cy="4647426"/>
          </a:xfrm>
          <a:prstGeom prst="rect">
            <a:avLst/>
          </a:prstGeom>
          <a:noFill/>
          <a:ln w="28575">
            <a:noFill/>
          </a:ln>
        </p:spPr>
        <p:txBody>
          <a:bodyPr wrap="square">
            <a:spAutoFit/>
          </a:bodyPr>
          <a:lstStyle/>
          <a:p>
            <a:pPr marL="0" lvl="1" algn="ctr" defTabSz="889000">
              <a:lnSpc>
                <a:spcPct val="90000"/>
              </a:lnSpc>
              <a:spcAft>
                <a:spcPts val="600"/>
              </a:spcAft>
            </a:pPr>
            <a:r>
              <a:rPr lang="en-US" sz="1600" b="1" dirty="0">
                <a:solidFill>
                  <a:schemeClr val="accent1">
                    <a:lumMod val="75000"/>
                  </a:schemeClr>
                </a:solidFill>
                <a:latin typeface="Calibri" panose="020F0502020204030204" pitchFamily="34" charset="0"/>
                <a:cs typeface="Calibri" panose="020F0502020204030204" pitchFamily="34" charset="0"/>
              </a:rPr>
              <a:t>Healthcare Services Act (HCSA)</a:t>
            </a:r>
          </a:p>
          <a:p>
            <a:pPr marL="129600" lvl="1" indent="-129600" algn="just" defTabSz="889000">
              <a:lnSpc>
                <a:spcPct val="90000"/>
              </a:lnSpc>
              <a:spcAft>
                <a:spcPts val="600"/>
              </a:spcAft>
              <a:buFont typeface="Arial" panose="020B0604020202020204" pitchFamily="34" charset="0"/>
              <a:buChar char="•"/>
            </a:pPr>
            <a:r>
              <a:rPr lang="en-US" sz="1400" b="1" dirty="0">
                <a:solidFill>
                  <a:prstClr val="black">
                    <a:hueOff val="0"/>
                    <a:satOff val="0"/>
                    <a:lumOff val="0"/>
                    <a:alphaOff val="0"/>
                  </a:prstClr>
                </a:solidFill>
                <a:latin typeface="Calibri" panose="020F0502020204030204" pitchFamily="34" charset="0"/>
                <a:cs typeface="Calibri" panose="020F0502020204030204" pitchFamily="34" charset="0"/>
              </a:rPr>
              <a:t>24 Licence Categories</a:t>
            </a:r>
          </a:p>
          <a:p>
            <a:pPr marL="129600" lvl="1" indent="-129600" algn="just" defTabSz="889000">
              <a:lnSpc>
                <a:spcPct val="90000"/>
              </a:lnSpc>
              <a:spcAft>
                <a:spcPts val="600"/>
              </a:spcAft>
              <a:buFont typeface="Arial" panose="020B0604020202020204" pitchFamily="34" charset="0"/>
              <a:buChar char="•"/>
            </a:pPr>
            <a:r>
              <a:rPr lang="en-US" sz="1400" b="1" dirty="0">
                <a:solidFill>
                  <a:prstClr val="black">
                    <a:hueOff val="0"/>
                    <a:satOff val="0"/>
                    <a:lumOff val="0"/>
                    <a:alphaOff val="0"/>
                  </a:prstClr>
                </a:solidFill>
                <a:latin typeface="Calibri" panose="020F0502020204030204" pitchFamily="34" charset="0"/>
                <a:cs typeface="Calibri" panose="020F0502020204030204" pitchFamily="34" charset="0"/>
              </a:rPr>
              <a:t>Services-based</a:t>
            </a:r>
            <a:r>
              <a:rPr lang="en-US" sz="1400" dirty="0">
                <a:solidFill>
                  <a:prstClr val="black">
                    <a:hueOff val="0"/>
                    <a:satOff val="0"/>
                    <a:lumOff val="0"/>
                    <a:alphaOff val="0"/>
                  </a:prstClr>
                </a:solidFill>
                <a:latin typeface="Calibri" panose="020F0502020204030204" pitchFamily="34" charset="0"/>
                <a:cs typeface="Calibri" panose="020F0502020204030204" pitchFamily="34" charset="0"/>
              </a:rPr>
              <a:t> - </a:t>
            </a:r>
            <a:r>
              <a:rPr lang="en-US" sz="1400" i="1" dirty="0">
                <a:solidFill>
                  <a:prstClr val="black">
                    <a:hueOff val="0"/>
                    <a:satOff val="0"/>
                    <a:lumOff val="0"/>
                    <a:alphaOff val="0"/>
                  </a:prstClr>
                </a:solidFill>
                <a:latin typeface="Calibri" panose="020F0502020204030204" pitchFamily="34" charset="0"/>
                <a:cs typeface="Calibri" panose="020F0502020204030204" pitchFamily="34" charset="0"/>
              </a:rPr>
              <a:t>Not tied to entities possessing a ‘brick and mortar premise’.</a:t>
            </a: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2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2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29600" lvl="1" indent="-129600" algn="just" defTabSz="889000">
              <a:lnSpc>
                <a:spcPct val="90000"/>
              </a:lnSpc>
              <a:spcAft>
                <a:spcPts val="600"/>
              </a:spcAft>
              <a:buFont typeface="Arial" panose="020B0604020202020204" pitchFamily="34" charset="0"/>
              <a:buChar char="•"/>
            </a:pPr>
            <a:endParaRPr lang="en-US" sz="1400" i="1" dirty="0">
              <a:solidFill>
                <a:prstClr val="black">
                  <a:hueOff val="0"/>
                  <a:satOff val="0"/>
                  <a:lumOff val="0"/>
                  <a:alphaOff val="0"/>
                </a:prstClr>
              </a:solidFill>
              <a:latin typeface="Calibri" panose="020F0502020204030204" pitchFamily="34" charset="0"/>
              <a:cs typeface="Calibri" panose="020F0502020204030204" pitchFamily="34" charset="0"/>
            </a:endParaRPr>
          </a:p>
        </p:txBody>
      </p:sp>
      <p:pic>
        <p:nvPicPr>
          <p:cNvPr id="7" name="Picture 6"/>
          <p:cNvPicPr>
            <a:picLocks noChangeAspect="1"/>
          </p:cNvPicPr>
          <p:nvPr/>
        </p:nvPicPr>
        <p:blipFill>
          <a:blip r:embed="rId4"/>
          <a:stretch>
            <a:fillRect/>
          </a:stretch>
        </p:blipFill>
        <p:spPr>
          <a:xfrm>
            <a:off x="6229280" y="3293826"/>
            <a:ext cx="5123699" cy="3353092"/>
          </a:xfrm>
          <a:prstGeom prst="rect">
            <a:avLst/>
          </a:prstGeom>
        </p:spPr>
      </p:pic>
      <p:sp>
        <p:nvSpPr>
          <p:cNvPr id="8" name="Right Arrow 7"/>
          <p:cNvSpPr/>
          <p:nvPr/>
        </p:nvSpPr>
        <p:spPr>
          <a:xfrm>
            <a:off x="5524672" y="2805242"/>
            <a:ext cx="692201" cy="977169"/>
          </a:xfrm>
          <a:prstGeom prst="rightArrow">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p>
        </p:txBody>
      </p:sp>
      <p:sp>
        <p:nvSpPr>
          <p:cNvPr id="9" name="Slide Number Placeholder 8"/>
          <p:cNvSpPr>
            <a:spLocks noGrp="1"/>
          </p:cNvSpPr>
          <p:nvPr>
            <p:ph type="sldNum" sz="quarter" idx="12"/>
          </p:nvPr>
        </p:nvSpPr>
        <p:spPr>
          <a:xfrm>
            <a:off x="9100713" y="6453987"/>
            <a:ext cx="2743200" cy="365125"/>
          </a:xfrm>
        </p:spPr>
        <p:txBody>
          <a:bodyPr/>
          <a:lstStyle/>
          <a:p>
            <a:fld id="{832151CA-B8DC-4F28-B2DC-626C52376492}" type="slidenum">
              <a:rPr lang="en-SG" smtClean="0"/>
              <a:t>4</a:t>
            </a:fld>
            <a:endParaRPr lang="en-SG" dirty="0"/>
          </a:p>
        </p:txBody>
      </p:sp>
    </p:spTree>
    <p:extLst>
      <p:ext uri="{BB962C8B-B14F-4D97-AF65-F5344CB8AC3E}">
        <p14:creationId xmlns:p14="http://schemas.microsoft.com/office/powerpoint/2010/main" val="2669084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5998" y="986957"/>
            <a:ext cx="11627939" cy="1598500"/>
          </a:xfrm>
        </p:spPr>
        <p:txBody>
          <a:bodyPr>
            <a:normAutofit/>
          </a:bodyPr>
          <a:lstStyle/>
          <a:p>
            <a:r>
              <a:rPr lang="en-US" sz="1800" dirty="0"/>
              <a:t>We need to prioritize our regulatory resources in order to best safeguard patient safety. </a:t>
            </a:r>
            <a:endParaRPr lang="en-SG" sz="1800" dirty="0"/>
          </a:p>
        </p:txBody>
      </p:sp>
      <p:sp>
        <p:nvSpPr>
          <p:cNvPr id="3" name="Title 2"/>
          <p:cNvSpPr>
            <a:spLocks noGrp="1"/>
          </p:cNvSpPr>
          <p:nvPr>
            <p:ph type="title"/>
          </p:nvPr>
        </p:nvSpPr>
        <p:spPr/>
        <p:txBody>
          <a:bodyPr>
            <a:normAutofit/>
          </a:bodyPr>
          <a:lstStyle/>
          <a:p>
            <a:r>
              <a:rPr lang="en-US" sz="2800" b="1" dirty="0"/>
              <a:t>Risk Stratification can help to improve regulatory efficiency</a:t>
            </a:r>
            <a:endParaRPr lang="en-SG" sz="2800" b="1" dirty="0"/>
          </a:p>
        </p:txBody>
      </p:sp>
      <p:pic>
        <p:nvPicPr>
          <p:cNvPr id="4" name="Picture 3" descr="Image result for man clipart"/>
          <p:cNvPicPr/>
          <p:nvPr/>
        </p:nvPicPr>
        <p:blipFill rotWithShape="1">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backgroundRemoval t="3485" b="97576" l="10000" r="90000">
                        <a14:foregroundMark x1="51061" y1="12879" x2="51061" y2="12879"/>
                        <a14:foregroundMark x1="50909" y1="3485" x2="50909" y2="3485"/>
                        <a14:foregroundMark x1="45455" y1="92576" x2="45455" y2="92576"/>
                        <a14:foregroundMark x1="57121" y1="95152" x2="57121" y2="95152"/>
                        <a14:foregroundMark x1="44697" y1="97576" x2="44697" y2="97576"/>
                      </a14:backgroundRemoval>
                    </a14:imgEffect>
                  </a14:imgLayer>
                </a14:imgProps>
              </a:ext>
              <a:ext uri="{28A0092B-C50C-407E-A947-70E740481C1C}">
                <a14:useLocalDpi xmlns:a14="http://schemas.microsoft.com/office/drawing/2010/main" val="0"/>
              </a:ext>
            </a:extLst>
          </a:blip>
          <a:srcRect l="28033" r="21990"/>
          <a:stretch/>
        </p:blipFill>
        <p:spPr bwMode="auto">
          <a:xfrm>
            <a:off x="1237500" y="1458623"/>
            <a:ext cx="346919" cy="762764"/>
          </a:xfrm>
          <a:prstGeom prst="rect">
            <a:avLst/>
          </a:prstGeom>
          <a:noFill/>
          <a:ln>
            <a:noFill/>
          </a:ln>
        </p:spPr>
      </p:pic>
      <p:pic>
        <p:nvPicPr>
          <p:cNvPr id="5" name="Picture 4" descr="Image result for man clipart"/>
          <p:cNvPicPr/>
          <p:nvPr/>
        </p:nvPicPr>
        <p:blipFill rotWithShape="1">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backgroundRemoval t="3485" b="97576" l="10000" r="90000">
                        <a14:foregroundMark x1="51061" y1="12879" x2="51061" y2="12879"/>
                        <a14:foregroundMark x1="50909" y1="3485" x2="50909" y2="3485"/>
                        <a14:foregroundMark x1="45455" y1="92576" x2="45455" y2="92576"/>
                        <a14:foregroundMark x1="57121" y1="95152" x2="57121" y2="95152"/>
                        <a14:foregroundMark x1="44697" y1="97576" x2="44697" y2="97576"/>
                      </a14:backgroundRemoval>
                    </a14:imgEffect>
                  </a14:imgLayer>
                </a14:imgProps>
              </a:ext>
              <a:ext uri="{28A0092B-C50C-407E-A947-70E740481C1C}">
                <a14:useLocalDpi xmlns:a14="http://schemas.microsoft.com/office/drawing/2010/main" val="0"/>
              </a:ext>
            </a:extLst>
          </a:blip>
          <a:srcRect l="28033" r="21990"/>
          <a:stretch/>
        </p:blipFill>
        <p:spPr bwMode="auto">
          <a:xfrm>
            <a:off x="1584419" y="1458623"/>
            <a:ext cx="346919" cy="762764"/>
          </a:xfrm>
          <a:prstGeom prst="rect">
            <a:avLst/>
          </a:prstGeom>
          <a:noFill/>
          <a:ln>
            <a:noFill/>
          </a:ln>
        </p:spPr>
      </p:pic>
      <p:sp>
        <p:nvSpPr>
          <p:cNvPr id="6" name="TextBox 5"/>
          <p:cNvSpPr txBox="1"/>
          <p:nvPr/>
        </p:nvSpPr>
        <p:spPr>
          <a:xfrm>
            <a:off x="973333" y="2235229"/>
            <a:ext cx="1569089" cy="307777"/>
          </a:xfrm>
          <a:prstGeom prst="rect">
            <a:avLst/>
          </a:prstGeom>
          <a:noFill/>
        </p:spPr>
        <p:txBody>
          <a:bodyPr wrap="square" rtlCol="0">
            <a:spAutoFit/>
          </a:bodyPr>
          <a:lstStyle/>
          <a:p>
            <a:pPr algn="ctr"/>
            <a:r>
              <a:rPr lang="en-US" sz="1400" dirty="0"/>
              <a:t>21 Inspectors</a:t>
            </a:r>
            <a:endParaRPr lang="en-SG" sz="1400" dirty="0"/>
          </a:p>
        </p:txBody>
      </p:sp>
      <p:pic>
        <p:nvPicPr>
          <p:cNvPr id="8" name="Picture 7" descr="Image result for man clipart"/>
          <p:cNvPicPr/>
          <p:nvPr/>
        </p:nvPicPr>
        <p:blipFill rotWithShape="1">
          <a:blip r:embed="rId3" cstate="print">
            <a:duotone>
              <a:schemeClr val="bg2">
                <a:shade val="45000"/>
                <a:satMod val="135000"/>
              </a:schemeClr>
              <a:prstClr val="white"/>
            </a:duotone>
            <a:extLst>
              <a:ext uri="{BEBA8EAE-BF5A-486C-A8C5-ECC9F3942E4B}">
                <a14:imgProps xmlns:a14="http://schemas.microsoft.com/office/drawing/2010/main">
                  <a14:imgLayer r:embed="rId4">
                    <a14:imgEffect>
                      <a14:backgroundRemoval t="3485" b="97576" l="10000" r="90000">
                        <a14:foregroundMark x1="51061" y1="12879" x2="51061" y2="12879"/>
                        <a14:foregroundMark x1="50909" y1="3485" x2="50909" y2="3485"/>
                        <a14:foregroundMark x1="45455" y1="92576" x2="45455" y2="92576"/>
                        <a14:foregroundMark x1="57121" y1="95152" x2="57121" y2="95152"/>
                        <a14:foregroundMark x1="44697" y1="97576" x2="44697" y2="97576"/>
                      </a14:backgroundRemoval>
                    </a14:imgEffect>
                  </a14:imgLayer>
                </a14:imgProps>
              </a:ext>
              <a:ext uri="{28A0092B-C50C-407E-A947-70E740481C1C}">
                <a14:useLocalDpi xmlns:a14="http://schemas.microsoft.com/office/drawing/2010/main" val="0"/>
              </a:ext>
            </a:extLst>
          </a:blip>
          <a:srcRect l="28033" r="21990"/>
          <a:stretch/>
        </p:blipFill>
        <p:spPr bwMode="auto">
          <a:xfrm>
            <a:off x="1931338" y="1458623"/>
            <a:ext cx="346919" cy="762764"/>
          </a:xfrm>
          <a:prstGeom prst="rect">
            <a:avLst/>
          </a:prstGeom>
          <a:noFill/>
          <a:ln>
            <a:noFill/>
          </a:ln>
        </p:spPr>
      </p:pic>
      <p:cxnSp>
        <p:nvCxnSpPr>
          <p:cNvPr id="10" name="Straight Arrow Connector 9"/>
          <p:cNvCxnSpPr/>
          <p:nvPr/>
        </p:nvCxnSpPr>
        <p:spPr>
          <a:xfrm flipV="1">
            <a:off x="2321169" y="1840005"/>
            <a:ext cx="973917"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576440" y="1385127"/>
            <a:ext cx="3623142" cy="1200329"/>
          </a:xfrm>
          <a:prstGeom prst="rect">
            <a:avLst/>
          </a:prstGeom>
          <a:noFill/>
        </p:spPr>
        <p:txBody>
          <a:bodyPr wrap="square" rtlCol="0">
            <a:spAutoFit/>
          </a:bodyPr>
          <a:lstStyle/>
          <a:p>
            <a:r>
              <a:rPr lang="en-US" dirty="0"/>
              <a:t>Over 4,000 Clinics</a:t>
            </a:r>
          </a:p>
          <a:p>
            <a:r>
              <a:rPr lang="en-US" dirty="0"/>
              <a:t>Over 200 Clinical/X-Ray Laboratories</a:t>
            </a:r>
          </a:p>
          <a:p>
            <a:r>
              <a:rPr lang="en-US" dirty="0"/>
              <a:t>79 Nursing Homes</a:t>
            </a:r>
          </a:p>
          <a:p>
            <a:r>
              <a:rPr lang="en-US" dirty="0"/>
              <a:t>29 Hospitals</a:t>
            </a:r>
            <a:endParaRPr lang="en-SG" dirty="0"/>
          </a:p>
        </p:txBody>
      </p:sp>
      <p:grpSp>
        <p:nvGrpSpPr>
          <p:cNvPr id="35" name="Group 34"/>
          <p:cNvGrpSpPr/>
          <p:nvPr/>
        </p:nvGrpSpPr>
        <p:grpSpPr>
          <a:xfrm>
            <a:off x="679733" y="3143588"/>
            <a:ext cx="5336811" cy="3566674"/>
            <a:chOff x="679733" y="3143588"/>
            <a:chExt cx="5336811" cy="3566674"/>
          </a:xfrm>
        </p:grpSpPr>
        <p:cxnSp>
          <p:nvCxnSpPr>
            <p:cNvPr id="14" name="Straight Arrow Connector 13"/>
            <p:cNvCxnSpPr/>
            <p:nvPr/>
          </p:nvCxnSpPr>
          <p:spPr>
            <a:xfrm flipV="1">
              <a:off x="905828" y="3143588"/>
              <a:ext cx="0" cy="343035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V="1">
              <a:off x="2405480" y="4637829"/>
              <a:ext cx="0" cy="343035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11737" y="6433263"/>
              <a:ext cx="1147058" cy="276999"/>
            </a:xfrm>
            <a:prstGeom prst="rect">
              <a:avLst/>
            </a:prstGeom>
            <a:noFill/>
          </p:spPr>
          <p:txBody>
            <a:bodyPr wrap="square" rtlCol="0">
              <a:spAutoFit/>
            </a:bodyPr>
            <a:lstStyle/>
            <a:p>
              <a:r>
                <a:rPr lang="en-US" sz="1200" dirty="0"/>
                <a:t>Risk</a:t>
              </a:r>
              <a:endParaRPr lang="en-SG" sz="1200" dirty="0"/>
            </a:p>
          </p:txBody>
        </p:sp>
        <p:cxnSp>
          <p:nvCxnSpPr>
            <p:cNvPr id="19" name="Straight Connector 18"/>
            <p:cNvCxnSpPr/>
            <p:nvPr/>
          </p:nvCxnSpPr>
          <p:spPr>
            <a:xfrm flipV="1">
              <a:off x="905828" y="3571029"/>
              <a:ext cx="3279438" cy="242397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905828" y="5117076"/>
              <a:ext cx="3332643" cy="219719"/>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032798" y="3298712"/>
              <a:ext cx="2039815" cy="261610"/>
            </a:xfrm>
            <a:prstGeom prst="rect">
              <a:avLst/>
            </a:prstGeom>
            <a:noFill/>
          </p:spPr>
          <p:txBody>
            <a:bodyPr wrap="square" rtlCol="0">
              <a:spAutoFit/>
            </a:bodyPr>
            <a:lstStyle/>
            <a:p>
              <a:r>
                <a:rPr lang="en-US" sz="1100" dirty="0"/>
                <a:t>Potential Harm to Patients</a:t>
              </a:r>
              <a:endParaRPr lang="en-SG" sz="1100" dirty="0"/>
            </a:p>
          </p:txBody>
        </p:sp>
        <p:sp>
          <p:nvSpPr>
            <p:cNvPr id="23" name="TextBox 22"/>
            <p:cNvSpPr txBox="1"/>
            <p:nvPr/>
          </p:nvSpPr>
          <p:spPr>
            <a:xfrm>
              <a:off x="3191961" y="5185652"/>
              <a:ext cx="2039815" cy="261610"/>
            </a:xfrm>
            <a:prstGeom prst="rect">
              <a:avLst/>
            </a:prstGeom>
            <a:noFill/>
          </p:spPr>
          <p:txBody>
            <a:bodyPr wrap="square" rtlCol="0">
              <a:spAutoFit/>
            </a:bodyPr>
            <a:lstStyle/>
            <a:p>
              <a:r>
                <a:rPr lang="en-US" sz="1100" dirty="0"/>
                <a:t>Regulatory Supervision</a:t>
              </a:r>
              <a:endParaRPr lang="en-SG" sz="1100" dirty="0"/>
            </a:p>
          </p:txBody>
        </p:sp>
        <p:sp>
          <p:nvSpPr>
            <p:cNvPr id="27" name="Isosceles Triangle 26"/>
            <p:cNvSpPr/>
            <p:nvPr/>
          </p:nvSpPr>
          <p:spPr>
            <a:xfrm rot="19435878">
              <a:off x="679733" y="5187266"/>
              <a:ext cx="1106350" cy="485064"/>
            </a:xfrm>
            <a:prstGeom prst="triangle">
              <a:avLst>
                <a:gd name="adj" fmla="val 30669"/>
              </a:avLst>
            </a:prstGeom>
            <a:pattFill prst="wdDnDiag">
              <a:fgClr>
                <a:schemeClr val="accent6"/>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29" name="Straight Arrow Connector 28"/>
            <p:cNvCxnSpPr/>
            <p:nvPr/>
          </p:nvCxnSpPr>
          <p:spPr>
            <a:xfrm flipH="1">
              <a:off x="1258068" y="4516876"/>
              <a:ext cx="55232" cy="748704"/>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28576" y="3939469"/>
              <a:ext cx="976675" cy="600164"/>
            </a:xfrm>
            <a:prstGeom prst="rect">
              <a:avLst/>
            </a:prstGeom>
            <a:noFill/>
          </p:spPr>
          <p:txBody>
            <a:bodyPr wrap="square" rtlCol="0">
              <a:spAutoFit/>
            </a:bodyPr>
            <a:lstStyle/>
            <a:p>
              <a:r>
                <a:rPr lang="en-US" sz="1100" dirty="0"/>
                <a:t>Inefficient regulatory effort</a:t>
              </a:r>
              <a:endParaRPr lang="en-SG" sz="1100" dirty="0"/>
            </a:p>
          </p:txBody>
        </p:sp>
        <p:cxnSp>
          <p:nvCxnSpPr>
            <p:cNvPr id="31" name="Straight Arrow Connector 30"/>
            <p:cNvCxnSpPr/>
            <p:nvPr/>
          </p:nvCxnSpPr>
          <p:spPr>
            <a:xfrm flipH="1">
              <a:off x="4238471" y="4306921"/>
              <a:ext cx="690826" cy="232712"/>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622394" y="3628898"/>
              <a:ext cx="1394150" cy="600164"/>
            </a:xfrm>
            <a:prstGeom prst="rect">
              <a:avLst/>
            </a:prstGeom>
            <a:noFill/>
          </p:spPr>
          <p:txBody>
            <a:bodyPr wrap="square" rtlCol="0">
              <a:spAutoFit/>
            </a:bodyPr>
            <a:lstStyle/>
            <a:p>
              <a:r>
                <a:rPr lang="en-US" sz="1100" dirty="0"/>
                <a:t>Potential benefits from increased supervision</a:t>
              </a:r>
              <a:endParaRPr lang="en-SG" sz="1100" dirty="0"/>
            </a:p>
          </p:txBody>
        </p:sp>
        <p:sp>
          <p:nvSpPr>
            <p:cNvPr id="34" name="Isosceles Triangle 33"/>
            <p:cNvSpPr/>
            <p:nvPr/>
          </p:nvSpPr>
          <p:spPr>
            <a:xfrm rot="8589873">
              <a:off x="2144648" y="4287059"/>
              <a:ext cx="2704425" cy="1251547"/>
            </a:xfrm>
            <a:prstGeom prst="triangle">
              <a:avLst>
                <a:gd name="adj" fmla="val 30669"/>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36" name="TextBox 35"/>
          <p:cNvSpPr txBox="1"/>
          <p:nvPr/>
        </p:nvSpPr>
        <p:spPr>
          <a:xfrm>
            <a:off x="1410959" y="2706420"/>
            <a:ext cx="2435259" cy="646331"/>
          </a:xfrm>
          <a:prstGeom prst="rect">
            <a:avLst/>
          </a:prstGeom>
          <a:noFill/>
        </p:spPr>
        <p:txBody>
          <a:bodyPr wrap="square" rtlCol="0">
            <a:spAutoFit/>
          </a:bodyPr>
          <a:lstStyle/>
          <a:p>
            <a:pPr algn="ctr"/>
            <a:r>
              <a:rPr lang="en-US" u="sng" dirty="0"/>
              <a:t>Non-Risk Stratified Regulation</a:t>
            </a:r>
            <a:endParaRPr lang="en-SG" u="sng" dirty="0"/>
          </a:p>
        </p:txBody>
      </p:sp>
      <p:grpSp>
        <p:nvGrpSpPr>
          <p:cNvPr id="37" name="Group 36"/>
          <p:cNvGrpSpPr/>
          <p:nvPr/>
        </p:nvGrpSpPr>
        <p:grpSpPr>
          <a:xfrm>
            <a:off x="7199582" y="3143588"/>
            <a:ext cx="5326240" cy="3566674"/>
            <a:chOff x="690304" y="3143588"/>
            <a:chExt cx="5326240" cy="3566674"/>
          </a:xfrm>
        </p:grpSpPr>
        <p:cxnSp>
          <p:nvCxnSpPr>
            <p:cNvPr id="38" name="Straight Arrow Connector 37"/>
            <p:cNvCxnSpPr/>
            <p:nvPr/>
          </p:nvCxnSpPr>
          <p:spPr>
            <a:xfrm flipV="1">
              <a:off x="905828" y="3143588"/>
              <a:ext cx="0" cy="343035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flipV="1">
              <a:off x="2405480" y="4637829"/>
              <a:ext cx="0" cy="343035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611737" y="6433263"/>
              <a:ext cx="1147058" cy="276999"/>
            </a:xfrm>
            <a:prstGeom prst="rect">
              <a:avLst/>
            </a:prstGeom>
            <a:noFill/>
          </p:spPr>
          <p:txBody>
            <a:bodyPr wrap="square" rtlCol="0">
              <a:spAutoFit/>
            </a:bodyPr>
            <a:lstStyle/>
            <a:p>
              <a:r>
                <a:rPr lang="en-US" sz="1200" dirty="0"/>
                <a:t>Risk</a:t>
              </a:r>
              <a:endParaRPr lang="en-SG" sz="1200" dirty="0"/>
            </a:p>
          </p:txBody>
        </p:sp>
        <p:cxnSp>
          <p:nvCxnSpPr>
            <p:cNvPr id="41" name="Straight Connector 40"/>
            <p:cNvCxnSpPr/>
            <p:nvPr/>
          </p:nvCxnSpPr>
          <p:spPr>
            <a:xfrm flipV="1">
              <a:off x="905828" y="3571029"/>
              <a:ext cx="3279438" cy="2423972"/>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905828" y="3787456"/>
              <a:ext cx="3332642" cy="1958685"/>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032798" y="3298712"/>
              <a:ext cx="2039815" cy="261610"/>
            </a:xfrm>
            <a:prstGeom prst="rect">
              <a:avLst/>
            </a:prstGeom>
            <a:noFill/>
          </p:spPr>
          <p:txBody>
            <a:bodyPr wrap="square" rtlCol="0">
              <a:spAutoFit/>
            </a:bodyPr>
            <a:lstStyle/>
            <a:p>
              <a:r>
                <a:rPr lang="en-US" sz="1100" dirty="0"/>
                <a:t>Potential Harm to Patients</a:t>
              </a:r>
              <a:endParaRPr lang="en-SG" sz="1100" dirty="0"/>
            </a:p>
          </p:txBody>
        </p:sp>
        <p:sp>
          <p:nvSpPr>
            <p:cNvPr id="44" name="TextBox 43"/>
            <p:cNvSpPr txBox="1"/>
            <p:nvPr/>
          </p:nvSpPr>
          <p:spPr>
            <a:xfrm>
              <a:off x="3191961" y="5185652"/>
              <a:ext cx="2039815" cy="261610"/>
            </a:xfrm>
            <a:prstGeom prst="rect">
              <a:avLst/>
            </a:prstGeom>
            <a:noFill/>
          </p:spPr>
          <p:txBody>
            <a:bodyPr wrap="square" rtlCol="0">
              <a:spAutoFit/>
            </a:bodyPr>
            <a:lstStyle/>
            <a:p>
              <a:r>
                <a:rPr lang="en-US" sz="1100" dirty="0"/>
                <a:t>Regulatory Supervision</a:t>
              </a:r>
              <a:endParaRPr lang="en-SG" sz="1100" dirty="0"/>
            </a:p>
          </p:txBody>
        </p:sp>
        <p:sp>
          <p:nvSpPr>
            <p:cNvPr id="45" name="Isosceles Triangle 44"/>
            <p:cNvSpPr/>
            <p:nvPr/>
          </p:nvSpPr>
          <p:spPr>
            <a:xfrm rot="19435878">
              <a:off x="761872" y="5328446"/>
              <a:ext cx="1616613" cy="140063"/>
            </a:xfrm>
            <a:prstGeom prst="triangle">
              <a:avLst>
                <a:gd name="adj" fmla="val 4792"/>
              </a:avLst>
            </a:prstGeom>
            <a:pattFill prst="wdDnDiag">
              <a:fgClr>
                <a:schemeClr val="accent6"/>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cxnSp>
          <p:nvCxnSpPr>
            <p:cNvPr id="46" name="Straight Arrow Connector 45"/>
            <p:cNvCxnSpPr/>
            <p:nvPr/>
          </p:nvCxnSpPr>
          <p:spPr>
            <a:xfrm flipH="1">
              <a:off x="1258068" y="4516876"/>
              <a:ext cx="55232" cy="748704"/>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998326" y="4049635"/>
              <a:ext cx="1767995" cy="430887"/>
            </a:xfrm>
            <a:prstGeom prst="rect">
              <a:avLst/>
            </a:prstGeom>
            <a:noFill/>
          </p:spPr>
          <p:txBody>
            <a:bodyPr wrap="square" rtlCol="0">
              <a:spAutoFit/>
            </a:bodyPr>
            <a:lstStyle/>
            <a:p>
              <a:r>
                <a:rPr lang="en-US" sz="1100" dirty="0"/>
                <a:t>Less effort for lower risk institutions</a:t>
              </a:r>
              <a:endParaRPr lang="en-SG" sz="1100" dirty="0"/>
            </a:p>
          </p:txBody>
        </p:sp>
        <p:cxnSp>
          <p:nvCxnSpPr>
            <p:cNvPr id="48" name="Straight Arrow Connector 47"/>
            <p:cNvCxnSpPr/>
            <p:nvPr/>
          </p:nvCxnSpPr>
          <p:spPr>
            <a:xfrm flipH="1">
              <a:off x="3904635" y="3925580"/>
              <a:ext cx="744098" cy="73004"/>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622394" y="3628898"/>
              <a:ext cx="1394150" cy="600164"/>
            </a:xfrm>
            <a:prstGeom prst="rect">
              <a:avLst/>
            </a:prstGeom>
            <a:noFill/>
          </p:spPr>
          <p:txBody>
            <a:bodyPr wrap="square" rtlCol="0">
              <a:spAutoFit/>
            </a:bodyPr>
            <a:lstStyle/>
            <a:p>
              <a:r>
                <a:rPr lang="en-US" sz="1100" dirty="0"/>
                <a:t>More effort for higher risk institutions</a:t>
              </a:r>
              <a:endParaRPr lang="en-SG" sz="1100" dirty="0"/>
            </a:p>
          </p:txBody>
        </p:sp>
        <p:sp>
          <p:nvSpPr>
            <p:cNvPr id="50" name="Isosceles Triangle 49"/>
            <p:cNvSpPr/>
            <p:nvPr/>
          </p:nvSpPr>
          <p:spPr>
            <a:xfrm rot="8589873">
              <a:off x="2874349" y="4043906"/>
              <a:ext cx="1491099" cy="170377"/>
            </a:xfrm>
            <a:prstGeom prst="triangle">
              <a:avLst>
                <a:gd name="adj" fmla="val 0"/>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pSp>
      <p:sp>
        <p:nvSpPr>
          <p:cNvPr id="51" name="TextBox 50"/>
          <p:cNvSpPr txBox="1"/>
          <p:nvPr/>
        </p:nvSpPr>
        <p:spPr>
          <a:xfrm>
            <a:off x="7920237" y="2706420"/>
            <a:ext cx="2435259" cy="646331"/>
          </a:xfrm>
          <a:prstGeom prst="rect">
            <a:avLst/>
          </a:prstGeom>
          <a:noFill/>
        </p:spPr>
        <p:txBody>
          <a:bodyPr wrap="square" rtlCol="0">
            <a:spAutoFit/>
          </a:bodyPr>
          <a:lstStyle/>
          <a:p>
            <a:pPr algn="ctr"/>
            <a:r>
              <a:rPr lang="en-US" u="sng" dirty="0"/>
              <a:t>Risk Stratified Regulation</a:t>
            </a:r>
            <a:endParaRPr lang="en-SG" u="sng" dirty="0"/>
          </a:p>
        </p:txBody>
      </p:sp>
      <p:sp>
        <p:nvSpPr>
          <p:cNvPr id="55" name="Right Arrow 54"/>
          <p:cNvSpPr/>
          <p:nvPr/>
        </p:nvSpPr>
        <p:spPr>
          <a:xfrm>
            <a:off x="5545652" y="4396691"/>
            <a:ext cx="1585397" cy="621332"/>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6" name="Rectangle 55"/>
          <p:cNvSpPr/>
          <p:nvPr/>
        </p:nvSpPr>
        <p:spPr>
          <a:xfrm>
            <a:off x="7665492" y="1575500"/>
            <a:ext cx="3029052" cy="7793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Need to better prioritize limited resources</a:t>
            </a:r>
            <a:endParaRPr lang="en-SG" dirty="0"/>
          </a:p>
        </p:txBody>
      </p:sp>
      <p:sp>
        <p:nvSpPr>
          <p:cNvPr id="7" name="Slide Number Placeholder 6"/>
          <p:cNvSpPr>
            <a:spLocks noGrp="1"/>
          </p:cNvSpPr>
          <p:nvPr>
            <p:ph type="sldNum" sz="quarter" idx="12"/>
          </p:nvPr>
        </p:nvSpPr>
        <p:spPr/>
        <p:txBody>
          <a:bodyPr/>
          <a:lstStyle/>
          <a:p>
            <a:fld id="{832151CA-B8DC-4F28-B2DC-626C52376492}" type="slidenum">
              <a:rPr lang="en-SG" smtClean="0"/>
              <a:t>5</a:t>
            </a:fld>
            <a:endParaRPr lang="en-SG"/>
          </a:p>
        </p:txBody>
      </p:sp>
    </p:spTree>
    <p:extLst>
      <p:ext uri="{BB962C8B-B14F-4D97-AF65-F5344CB8AC3E}">
        <p14:creationId xmlns:p14="http://schemas.microsoft.com/office/powerpoint/2010/main" val="3416068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9154820" y="6546347"/>
            <a:ext cx="2743200" cy="365125"/>
          </a:xfrm>
        </p:spPr>
        <p:txBody>
          <a:bodyPr/>
          <a:lstStyle/>
          <a:p>
            <a:fld id="{832151CA-B8DC-4F28-B2DC-626C52376492}" type="slidenum">
              <a:rPr lang="en-SG" smtClean="0"/>
              <a:t>6</a:t>
            </a:fld>
            <a:endParaRPr lang="en-SG"/>
          </a:p>
        </p:txBody>
      </p:sp>
      <p:sp>
        <p:nvSpPr>
          <p:cNvPr id="4" name="Title 3"/>
          <p:cNvSpPr>
            <a:spLocks noGrp="1"/>
          </p:cNvSpPr>
          <p:nvPr>
            <p:ph type="title"/>
          </p:nvPr>
        </p:nvSpPr>
        <p:spPr/>
        <p:txBody>
          <a:bodyPr>
            <a:normAutofit/>
          </a:bodyPr>
          <a:lstStyle/>
          <a:p>
            <a:r>
              <a:rPr lang="en-US" sz="2800" b="1" dirty="0"/>
              <a:t>A Risk Based Framework supports multiple regulatory approaches</a:t>
            </a:r>
            <a:endParaRPr lang="en-SG" sz="2800" b="1" dirty="0"/>
          </a:p>
        </p:txBody>
      </p:sp>
      <p:sp>
        <p:nvSpPr>
          <p:cNvPr id="5" name="Rectangle 4"/>
          <p:cNvSpPr/>
          <p:nvPr/>
        </p:nvSpPr>
        <p:spPr>
          <a:xfrm>
            <a:off x="212982" y="995680"/>
            <a:ext cx="3621199" cy="2881630"/>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u="sng" dirty="0">
                <a:solidFill>
                  <a:schemeClr val="tx1"/>
                </a:solidFill>
              </a:rPr>
              <a:t>Increasing Efficiency of Existing Regulatory Approaches (Licensing)</a:t>
            </a:r>
          </a:p>
          <a:p>
            <a:pPr algn="ctr"/>
            <a:endParaRPr lang="en-US" u="sng" dirty="0">
              <a:solidFill>
                <a:schemeClr val="tx1"/>
              </a:solidFill>
            </a:endParaRPr>
          </a:p>
          <a:p>
            <a:pPr marL="285750" indent="-285750">
              <a:buFont typeface="Arial" panose="020B0604020202020204" pitchFamily="34" charset="0"/>
              <a:buChar char="•"/>
            </a:pPr>
            <a:r>
              <a:rPr lang="en-US" dirty="0">
                <a:solidFill>
                  <a:schemeClr val="tx1"/>
                </a:solidFill>
              </a:rPr>
              <a:t>Providers of services can be differentiated based on their risks. </a:t>
            </a:r>
          </a:p>
          <a:p>
            <a:pPr marL="285750" indent="-285750">
              <a:buFont typeface="Arial" panose="020B0604020202020204" pitchFamily="34" charset="0"/>
              <a:buChar char="•"/>
            </a:pPr>
            <a:r>
              <a:rPr lang="en-US" dirty="0">
                <a:solidFill>
                  <a:schemeClr val="tx1"/>
                </a:solidFill>
              </a:rPr>
              <a:t>Lower risk providers may not require constant regular supervision. </a:t>
            </a:r>
          </a:p>
        </p:txBody>
      </p:sp>
      <p:sp>
        <p:nvSpPr>
          <p:cNvPr id="6" name="Rectangle 5"/>
          <p:cNvSpPr/>
          <p:nvPr/>
        </p:nvSpPr>
        <p:spPr>
          <a:xfrm>
            <a:off x="8398199" y="968507"/>
            <a:ext cx="3621199" cy="2956560"/>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u="sng" dirty="0">
                <a:solidFill>
                  <a:schemeClr val="tx1"/>
                </a:solidFill>
              </a:rPr>
              <a:t>Identifying Risks of </a:t>
            </a:r>
          </a:p>
          <a:p>
            <a:pPr algn="ctr"/>
            <a:r>
              <a:rPr lang="en-US" b="1" u="sng" dirty="0">
                <a:solidFill>
                  <a:schemeClr val="tx1"/>
                </a:solidFill>
              </a:rPr>
              <a:t>New Care Models</a:t>
            </a:r>
          </a:p>
          <a:p>
            <a:pPr algn="ctr"/>
            <a:endParaRPr lang="en-US" u="sng" dirty="0">
              <a:solidFill>
                <a:schemeClr val="tx1"/>
              </a:solidFill>
            </a:endParaRPr>
          </a:p>
          <a:p>
            <a:pPr marL="285750" indent="-285750">
              <a:buFont typeface="Arial" panose="020B0604020202020204" pitchFamily="34" charset="0"/>
              <a:buChar char="•"/>
            </a:pPr>
            <a:r>
              <a:rPr lang="en-US" dirty="0">
                <a:solidFill>
                  <a:schemeClr val="tx1"/>
                </a:solidFill>
              </a:rPr>
              <a:t>Need to acknowledge that new care models have unknown risks, which might not be mitigated by existing approaches. </a:t>
            </a:r>
          </a:p>
          <a:p>
            <a:pPr marL="285750" indent="-285750">
              <a:buFont typeface="Arial" panose="020B0604020202020204" pitchFamily="34" charset="0"/>
              <a:buChar char="•"/>
            </a:pPr>
            <a:r>
              <a:rPr lang="en-US" dirty="0">
                <a:solidFill>
                  <a:schemeClr val="tx1"/>
                </a:solidFill>
              </a:rPr>
              <a:t>Next step is to identify and mitigate these risks in a controlled manner. </a:t>
            </a:r>
          </a:p>
          <a:p>
            <a:endParaRPr lang="en-US" dirty="0">
              <a:solidFill>
                <a:schemeClr val="tx1"/>
              </a:solidFill>
            </a:endParaRP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endParaRPr lang="en-SG" dirty="0">
              <a:solidFill>
                <a:schemeClr val="tx1"/>
              </a:solidFill>
            </a:endParaRPr>
          </a:p>
        </p:txBody>
      </p:sp>
      <p:sp>
        <p:nvSpPr>
          <p:cNvPr id="7" name="Rectangle 6"/>
          <p:cNvSpPr/>
          <p:nvPr/>
        </p:nvSpPr>
        <p:spPr>
          <a:xfrm>
            <a:off x="4287940" y="983326"/>
            <a:ext cx="3621199" cy="2968914"/>
          </a:xfrm>
          <a:prstGeom prst="rect">
            <a:avLst/>
          </a:prstGeom>
          <a:solidFill>
            <a:srgbClr val="DEE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u="sng" dirty="0">
                <a:solidFill>
                  <a:schemeClr val="tx1"/>
                </a:solidFill>
              </a:rPr>
              <a:t>Designing New Regulatory Approaches that commensurate with Risks</a:t>
            </a:r>
          </a:p>
          <a:p>
            <a:pPr algn="ctr"/>
            <a:endParaRPr lang="en-US" u="sng" dirty="0">
              <a:solidFill>
                <a:schemeClr val="tx1"/>
              </a:solidFill>
            </a:endParaRPr>
          </a:p>
          <a:p>
            <a:pPr marL="285750" indent="-285750">
              <a:buFont typeface="Arial" panose="020B0604020202020204" pitchFamily="34" charset="0"/>
              <a:buChar char="•"/>
            </a:pPr>
            <a:r>
              <a:rPr lang="en-US" dirty="0">
                <a:solidFill>
                  <a:schemeClr val="tx1"/>
                </a:solidFill>
              </a:rPr>
              <a:t>Certain services could have lower risk and not need the tight supervision from licensing. </a:t>
            </a:r>
          </a:p>
          <a:p>
            <a:pPr marL="285750" indent="-285750">
              <a:buFont typeface="Arial" panose="020B0604020202020204" pitchFamily="34" charset="0"/>
              <a:buChar char="•"/>
            </a:pPr>
            <a:r>
              <a:rPr lang="en-US" dirty="0">
                <a:solidFill>
                  <a:schemeClr val="tx1"/>
                </a:solidFill>
              </a:rPr>
              <a:t>Possible to explore other approaches to help mitigate risks. </a:t>
            </a:r>
          </a:p>
        </p:txBody>
      </p:sp>
      <p:sp>
        <p:nvSpPr>
          <p:cNvPr id="9" name="Rectangle 8"/>
          <p:cNvSpPr/>
          <p:nvPr/>
        </p:nvSpPr>
        <p:spPr>
          <a:xfrm>
            <a:off x="8398199" y="3850137"/>
            <a:ext cx="3621199" cy="275717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u="sng" dirty="0">
                <a:solidFill>
                  <a:schemeClr val="tx1"/>
                </a:solidFill>
              </a:rPr>
              <a:t>What have we done?</a:t>
            </a:r>
          </a:p>
          <a:p>
            <a:endParaRPr lang="en-US" dirty="0">
              <a:solidFill>
                <a:schemeClr val="tx1"/>
              </a:solidFill>
            </a:endParaRPr>
          </a:p>
          <a:p>
            <a:r>
              <a:rPr lang="en-US" b="1" u="sng" dirty="0">
                <a:solidFill>
                  <a:schemeClr val="tx1"/>
                </a:solidFill>
              </a:rPr>
              <a:t>Regulatory sandboxing </a:t>
            </a:r>
            <a:r>
              <a:rPr lang="en-US" dirty="0">
                <a:solidFill>
                  <a:schemeClr val="tx1"/>
                </a:solidFill>
              </a:rPr>
              <a:t>for new models of care. </a:t>
            </a:r>
          </a:p>
          <a:p>
            <a:pPr marL="285750" indent="-285750">
              <a:buFont typeface="Arial" panose="020B0604020202020204" pitchFamily="34" charset="0"/>
              <a:buChar char="•"/>
            </a:pPr>
            <a:r>
              <a:rPr lang="en-US" dirty="0">
                <a:solidFill>
                  <a:schemeClr val="tx1"/>
                </a:solidFill>
              </a:rPr>
              <a:t>Provide a controlled environment for MOH to work with providers to assess the risks of services they provide. </a:t>
            </a:r>
          </a:p>
        </p:txBody>
      </p:sp>
      <p:sp>
        <p:nvSpPr>
          <p:cNvPr id="10" name="Rectangle 9"/>
          <p:cNvSpPr/>
          <p:nvPr/>
        </p:nvSpPr>
        <p:spPr>
          <a:xfrm>
            <a:off x="4287939" y="3877310"/>
            <a:ext cx="3621199" cy="275717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u="sng" dirty="0">
                <a:solidFill>
                  <a:schemeClr val="tx1"/>
                </a:solidFill>
              </a:rPr>
              <a:t>What have we done?</a:t>
            </a:r>
          </a:p>
          <a:p>
            <a:endParaRPr lang="en-US" dirty="0">
              <a:solidFill>
                <a:schemeClr val="tx1"/>
              </a:solidFill>
            </a:endParaRPr>
          </a:p>
          <a:p>
            <a:r>
              <a:rPr lang="en-US" dirty="0">
                <a:solidFill>
                  <a:schemeClr val="tx1"/>
                </a:solidFill>
              </a:rPr>
              <a:t>Introduced </a:t>
            </a:r>
            <a:r>
              <a:rPr lang="en-US" b="1" u="sng" dirty="0">
                <a:solidFill>
                  <a:schemeClr val="tx1"/>
                </a:solidFill>
              </a:rPr>
              <a:t>new methods of protecting consumers </a:t>
            </a:r>
            <a:r>
              <a:rPr lang="en-US" dirty="0">
                <a:solidFill>
                  <a:schemeClr val="tx1"/>
                </a:solidFill>
              </a:rPr>
              <a:t>and ensuring safety:</a:t>
            </a:r>
          </a:p>
          <a:p>
            <a:pPr marL="285750" indent="-285750">
              <a:buFont typeface="Arial" panose="020B0604020202020204" pitchFamily="34" charset="0"/>
              <a:buChar char="•"/>
            </a:pPr>
            <a:r>
              <a:rPr lang="en-US" dirty="0">
                <a:solidFill>
                  <a:schemeClr val="tx1"/>
                </a:solidFill>
              </a:rPr>
              <a:t>Consumer Education</a:t>
            </a:r>
          </a:p>
          <a:p>
            <a:pPr marL="285750" indent="-285750">
              <a:buFont typeface="Arial" panose="020B0604020202020204" pitchFamily="34" charset="0"/>
              <a:buChar char="•"/>
            </a:pPr>
            <a:r>
              <a:rPr lang="en-US" dirty="0">
                <a:solidFill>
                  <a:schemeClr val="tx1"/>
                </a:solidFill>
              </a:rPr>
              <a:t>Exploring accreditation for lower risk sectors</a:t>
            </a:r>
            <a:endParaRPr lang="en-SG" dirty="0">
              <a:solidFill>
                <a:schemeClr val="tx1"/>
              </a:solidFill>
            </a:endParaRPr>
          </a:p>
        </p:txBody>
      </p:sp>
      <p:sp>
        <p:nvSpPr>
          <p:cNvPr id="11" name="Rectangle 10"/>
          <p:cNvSpPr/>
          <p:nvPr/>
        </p:nvSpPr>
        <p:spPr>
          <a:xfrm>
            <a:off x="212982" y="3877310"/>
            <a:ext cx="3621199" cy="275717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u="sng" dirty="0">
                <a:solidFill>
                  <a:schemeClr val="tx1"/>
                </a:solidFill>
              </a:rPr>
              <a:t>What have we done?</a:t>
            </a:r>
          </a:p>
          <a:p>
            <a:endParaRPr lang="en-US" dirty="0">
              <a:solidFill>
                <a:schemeClr val="tx1"/>
              </a:solidFill>
            </a:endParaRPr>
          </a:p>
          <a:p>
            <a:r>
              <a:rPr lang="en-US" dirty="0">
                <a:solidFill>
                  <a:schemeClr val="tx1"/>
                </a:solidFill>
              </a:rPr>
              <a:t>Introduced </a:t>
            </a:r>
            <a:r>
              <a:rPr lang="en-US" b="1" u="sng" dirty="0">
                <a:solidFill>
                  <a:schemeClr val="tx1"/>
                </a:solidFill>
              </a:rPr>
              <a:t>Risk-Based Licensing Framework</a:t>
            </a:r>
            <a:r>
              <a:rPr lang="en-US" dirty="0">
                <a:solidFill>
                  <a:schemeClr val="tx1"/>
                </a:solidFill>
              </a:rPr>
              <a:t>:</a:t>
            </a:r>
          </a:p>
          <a:p>
            <a:pPr marL="285750" indent="-285750">
              <a:buFont typeface="Arial" panose="020B0604020202020204" pitchFamily="34" charset="0"/>
              <a:buChar char="•"/>
            </a:pPr>
            <a:r>
              <a:rPr lang="en-US" dirty="0">
                <a:solidFill>
                  <a:schemeClr val="tx1"/>
                </a:solidFill>
              </a:rPr>
              <a:t>Increased regulatory supervision for licensees with higher risk. </a:t>
            </a:r>
          </a:p>
          <a:p>
            <a:pPr marL="285750" indent="-285750">
              <a:buFont typeface="Arial" panose="020B0604020202020204" pitchFamily="34" charset="0"/>
              <a:buChar char="•"/>
            </a:pPr>
            <a:endParaRPr lang="en-SG" dirty="0">
              <a:solidFill>
                <a:schemeClr val="tx1"/>
              </a:solidFill>
            </a:endParaRPr>
          </a:p>
        </p:txBody>
      </p:sp>
      <p:sp>
        <p:nvSpPr>
          <p:cNvPr id="8" name="Rectangle 7"/>
          <p:cNvSpPr/>
          <p:nvPr/>
        </p:nvSpPr>
        <p:spPr>
          <a:xfrm>
            <a:off x="212982" y="968507"/>
            <a:ext cx="3621199" cy="56659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extLst>
      <p:ext uri="{BB962C8B-B14F-4D97-AF65-F5344CB8AC3E}">
        <p14:creationId xmlns:p14="http://schemas.microsoft.com/office/powerpoint/2010/main" val="3652711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Risk-Based Licensing Framework</a:t>
            </a:r>
            <a:endParaRPr lang="en-SG" dirty="0"/>
          </a:p>
        </p:txBody>
      </p:sp>
      <p:sp>
        <p:nvSpPr>
          <p:cNvPr id="3" name="Slide Number Placeholder 2"/>
          <p:cNvSpPr>
            <a:spLocks noGrp="1"/>
          </p:cNvSpPr>
          <p:nvPr>
            <p:ph type="sldNum" sz="quarter" idx="12"/>
          </p:nvPr>
        </p:nvSpPr>
        <p:spPr/>
        <p:txBody>
          <a:bodyPr/>
          <a:lstStyle/>
          <a:p>
            <a:fld id="{832151CA-B8DC-4F28-B2DC-626C52376492}" type="slidenum">
              <a:rPr lang="en-SG" smtClean="0"/>
              <a:t>7</a:t>
            </a:fld>
            <a:endParaRPr lang="en-SG"/>
          </a:p>
        </p:txBody>
      </p:sp>
    </p:spTree>
    <p:extLst>
      <p:ext uri="{BB962C8B-B14F-4D97-AF65-F5344CB8AC3E}">
        <p14:creationId xmlns:p14="http://schemas.microsoft.com/office/powerpoint/2010/main" val="204740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670" y="5102934"/>
            <a:ext cx="11627939" cy="1301026"/>
          </a:xfrm>
        </p:spPr>
        <p:txBody>
          <a:bodyPr>
            <a:normAutofit/>
          </a:bodyPr>
          <a:lstStyle/>
          <a:p>
            <a:r>
              <a:rPr lang="en-US" sz="1800" dirty="0"/>
              <a:t>Appropriate use of a Risk-Based Licensing Framework can improve the efficiency of a regulator, ensuring </a:t>
            </a:r>
            <a:r>
              <a:rPr lang="en-US" sz="1800" b="1" dirty="0"/>
              <a:t>better safety for patients</a:t>
            </a:r>
            <a:r>
              <a:rPr lang="en-US" sz="1800" dirty="0"/>
              <a:t>, and </a:t>
            </a:r>
            <a:r>
              <a:rPr lang="en-US" sz="1800" b="1" dirty="0"/>
              <a:t>reduced regulatory burden for lower risk licensees</a:t>
            </a:r>
            <a:r>
              <a:rPr lang="en-US" sz="1800" dirty="0"/>
              <a:t>. </a:t>
            </a:r>
          </a:p>
          <a:p>
            <a:r>
              <a:rPr lang="en-US" sz="1800" dirty="0"/>
              <a:t>This is especially important given the backdrop of a shift to a larger and more comprehensive licensing system. </a:t>
            </a:r>
            <a:endParaRPr lang="en-SG" sz="1800" dirty="0"/>
          </a:p>
        </p:txBody>
      </p:sp>
      <p:sp>
        <p:nvSpPr>
          <p:cNvPr id="3" name="Title 2"/>
          <p:cNvSpPr>
            <a:spLocks noGrp="1"/>
          </p:cNvSpPr>
          <p:nvPr>
            <p:ph type="title"/>
          </p:nvPr>
        </p:nvSpPr>
        <p:spPr/>
        <p:txBody>
          <a:bodyPr>
            <a:normAutofit/>
          </a:bodyPr>
          <a:lstStyle/>
          <a:p>
            <a:r>
              <a:rPr lang="en-US" sz="2800" b="1" dirty="0"/>
              <a:t>Steps to implementing a Risk-Based Licensing Framework</a:t>
            </a:r>
            <a:endParaRPr lang="en-SG" sz="2800" b="1" dirty="0"/>
          </a:p>
        </p:txBody>
      </p:sp>
      <p:sp>
        <p:nvSpPr>
          <p:cNvPr id="4" name="Rectangle 3"/>
          <p:cNvSpPr/>
          <p:nvPr/>
        </p:nvSpPr>
        <p:spPr>
          <a:xfrm>
            <a:off x="362078" y="1006454"/>
            <a:ext cx="4903393" cy="397058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Step 1: Constructing Risk Profiles</a:t>
            </a:r>
          </a:p>
          <a:p>
            <a:pPr marL="285750" indent="-285750">
              <a:buFont typeface="Arial" panose="020B0604020202020204" pitchFamily="34" charset="0"/>
              <a:buChar char="•"/>
            </a:pPr>
            <a:endParaRPr lang="en-US" dirty="0">
              <a:solidFill>
                <a:schemeClr val="tx1"/>
              </a:solidFill>
            </a:endParaRPr>
          </a:p>
          <a:p>
            <a:pPr marL="342900" indent="-342900">
              <a:buFont typeface="+mj-lt"/>
              <a:buAutoNum type="arabicPeriod"/>
            </a:pPr>
            <a:r>
              <a:rPr lang="en-US" dirty="0">
                <a:solidFill>
                  <a:schemeClr val="tx1"/>
                </a:solidFill>
              </a:rPr>
              <a:t>Identifying patient outcomes which we are interested in managing. </a:t>
            </a:r>
          </a:p>
          <a:p>
            <a:pPr marL="342900" indent="-342900">
              <a:buFont typeface="+mj-lt"/>
              <a:buAutoNum type="arabicPeriod"/>
            </a:pPr>
            <a:endParaRPr lang="en-US" sz="800" dirty="0">
              <a:solidFill>
                <a:schemeClr val="tx1"/>
              </a:solidFill>
            </a:endParaRPr>
          </a:p>
          <a:p>
            <a:pPr marL="342900" indent="-342900">
              <a:buFont typeface="+mj-lt"/>
              <a:buAutoNum type="arabicPeriod"/>
            </a:pPr>
            <a:r>
              <a:rPr lang="en-US" dirty="0">
                <a:solidFill>
                  <a:schemeClr val="tx1"/>
                </a:solidFill>
              </a:rPr>
              <a:t>Identifying information which could correlate with patient outcomes. </a:t>
            </a:r>
          </a:p>
          <a:p>
            <a:pPr marL="342900" indent="-342900">
              <a:buFont typeface="+mj-lt"/>
              <a:buAutoNum type="arabicPeriod"/>
            </a:pPr>
            <a:endParaRPr lang="en-US" sz="800" dirty="0">
              <a:solidFill>
                <a:schemeClr val="tx1"/>
              </a:solidFill>
            </a:endParaRPr>
          </a:p>
          <a:p>
            <a:pPr marL="342900" indent="-342900">
              <a:buFont typeface="+mj-lt"/>
              <a:buAutoNum type="arabicPeriod"/>
            </a:pPr>
            <a:r>
              <a:rPr lang="en-US" dirty="0">
                <a:solidFill>
                  <a:schemeClr val="tx1"/>
                </a:solidFill>
              </a:rPr>
              <a:t>Testing whether information is correlated to patient outcomes. </a:t>
            </a:r>
          </a:p>
          <a:p>
            <a:pPr marL="342900" indent="-342900">
              <a:buFont typeface="+mj-lt"/>
              <a:buAutoNum type="arabicPeriod"/>
            </a:pPr>
            <a:endParaRPr lang="en-US" sz="800" dirty="0">
              <a:solidFill>
                <a:schemeClr val="tx1"/>
              </a:solidFill>
            </a:endParaRPr>
          </a:p>
          <a:p>
            <a:pPr marL="342900" indent="-342900">
              <a:buFont typeface="+mj-lt"/>
              <a:buAutoNum type="arabicPeriod"/>
            </a:pPr>
            <a:r>
              <a:rPr lang="en-US" dirty="0">
                <a:solidFill>
                  <a:schemeClr val="tx1"/>
                </a:solidFill>
              </a:rPr>
              <a:t>Collecting information to support construction and maintenance of risk profiles. </a:t>
            </a:r>
            <a:endParaRPr lang="en-SG" dirty="0">
              <a:solidFill>
                <a:schemeClr val="tx1"/>
              </a:solidFill>
            </a:endParaRPr>
          </a:p>
        </p:txBody>
      </p:sp>
      <p:sp>
        <p:nvSpPr>
          <p:cNvPr id="5" name="Rectangle 4"/>
          <p:cNvSpPr/>
          <p:nvPr/>
        </p:nvSpPr>
        <p:spPr>
          <a:xfrm>
            <a:off x="6909141" y="1006454"/>
            <a:ext cx="4903393" cy="397058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u="sng" dirty="0">
                <a:solidFill>
                  <a:schemeClr val="tx1"/>
                </a:solidFill>
              </a:rPr>
              <a:t>Step 2: Using Risk Profiles</a:t>
            </a:r>
          </a:p>
          <a:p>
            <a:pPr marL="285750" indent="-285750">
              <a:buFont typeface="Arial" panose="020B0604020202020204" pitchFamily="34" charset="0"/>
              <a:buChar char="•"/>
            </a:pPr>
            <a:endParaRPr lang="en-US" dirty="0">
              <a:solidFill>
                <a:schemeClr val="tx1"/>
              </a:solidFill>
            </a:endParaRPr>
          </a:p>
          <a:p>
            <a:pPr marL="342900" indent="-342900">
              <a:buFont typeface="+mj-lt"/>
              <a:buAutoNum type="arabicPeriod"/>
            </a:pPr>
            <a:r>
              <a:rPr lang="en-US" dirty="0">
                <a:solidFill>
                  <a:schemeClr val="tx1"/>
                </a:solidFill>
              </a:rPr>
              <a:t>Communicating the potential benefits of a risk-based system to licensees to ensure buy-in. </a:t>
            </a:r>
          </a:p>
          <a:p>
            <a:pPr marL="342900" indent="-342900">
              <a:buFont typeface="+mj-lt"/>
              <a:buAutoNum type="arabicPeriod"/>
            </a:pPr>
            <a:endParaRPr lang="en-US" sz="800" dirty="0">
              <a:solidFill>
                <a:schemeClr val="tx1"/>
              </a:solidFill>
            </a:endParaRPr>
          </a:p>
          <a:p>
            <a:pPr marL="342900" indent="-342900">
              <a:buFont typeface="+mj-lt"/>
              <a:buAutoNum type="arabicPeriod"/>
            </a:pPr>
            <a:r>
              <a:rPr lang="en-US" dirty="0">
                <a:solidFill>
                  <a:schemeClr val="tx1"/>
                </a:solidFill>
              </a:rPr>
              <a:t>Developing appropriate inspection tools which are commensurate with the risks to be mitigated. </a:t>
            </a:r>
          </a:p>
          <a:p>
            <a:pPr marL="342900" indent="-342900">
              <a:buFont typeface="+mj-lt"/>
              <a:buAutoNum type="arabicPeriod"/>
            </a:pPr>
            <a:endParaRPr lang="en-US" sz="800" dirty="0">
              <a:solidFill>
                <a:schemeClr val="tx1"/>
              </a:solidFill>
            </a:endParaRPr>
          </a:p>
          <a:p>
            <a:pPr marL="342900" indent="-342900">
              <a:buFont typeface="+mj-lt"/>
              <a:buAutoNum type="arabicPeriod"/>
            </a:pPr>
            <a:r>
              <a:rPr lang="en-US" dirty="0">
                <a:solidFill>
                  <a:schemeClr val="tx1"/>
                </a:solidFill>
              </a:rPr>
              <a:t>Monitoring and reviewing constructed risk profiles. </a:t>
            </a:r>
          </a:p>
          <a:p>
            <a:pPr marL="342900" indent="-342900">
              <a:buFont typeface="+mj-lt"/>
              <a:buAutoNum type="arabicPeriod"/>
            </a:pPr>
            <a:endParaRPr lang="en-SG" dirty="0">
              <a:solidFill>
                <a:schemeClr val="tx1"/>
              </a:solidFill>
            </a:endParaRPr>
          </a:p>
        </p:txBody>
      </p:sp>
      <p:sp>
        <p:nvSpPr>
          <p:cNvPr id="6" name="Right Arrow 5"/>
          <p:cNvSpPr/>
          <p:nvPr/>
        </p:nvSpPr>
        <p:spPr>
          <a:xfrm>
            <a:off x="5412757" y="2841391"/>
            <a:ext cx="1448311" cy="871441"/>
          </a:xfrm>
          <a:prstGeom prst="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7" name="Slide Number Placeholder 6"/>
          <p:cNvSpPr>
            <a:spLocks noGrp="1"/>
          </p:cNvSpPr>
          <p:nvPr>
            <p:ph type="sldNum" sz="quarter" idx="12"/>
          </p:nvPr>
        </p:nvSpPr>
        <p:spPr/>
        <p:txBody>
          <a:bodyPr/>
          <a:lstStyle/>
          <a:p>
            <a:fld id="{832151CA-B8DC-4F28-B2DC-626C52376492}" type="slidenum">
              <a:rPr lang="en-SG" smtClean="0"/>
              <a:t>8</a:t>
            </a:fld>
            <a:endParaRPr lang="en-SG"/>
          </a:p>
        </p:txBody>
      </p:sp>
    </p:spTree>
    <p:extLst>
      <p:ext uri="{BB962C8B-B14F-4D97-AF65-F5344CB8AC3E}">
        <p14:creationId xmlns:p14="http://schemas.microsoft.com/office/powerpoint/2010/main" val="264260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0079" y="955133"/>
            <a:ext cx="11627939" cy="5902867"/>
          </a:xfrm>
        </p:spPr>
        <p:txBody>
          <a:bodyPr/>
          <a:lstStyle/>
          <a:p>
            <a:r>
              <a:rPr lang="en-US" dirty="0"/>
              <a:t>RCE’s periodic inspections have generated a wealth of non-compliance (NC) data. </a:t>
            </a:r>
          </a:p>
          <a:p>
            <a:r>
              <a:rPr lang="en-US" dirty="0"/>
              <a:t>Historical compliance is a significant predictor of future compliance, and is a key component of licensee risk profiles.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Title 2"/>
          <p:cNvSpPr>
            <a:spLocks noGrp="1"/>
          </p:cNvSpPr>
          <p:nvPr>
            <p:ph type="title"/>
          </p:nvPr>
        </p:nvSpPr>
        <p:spPr>
          <a:xfrm>
            <a:off x="88823" y="79737"/>
            <a:ext cx="11990453" cy="671944"/>
          </a:xfrm>
        </p:spPr>
        <p:txBody>
          <a:bodyPr>
            <a:normAutofit/>
          </a:bodyPr>
          <a:lstStyle/>
          <a:p>
            <a:r>
              <a:rPr lang="en-US" sz="2800" b="1" dirty="0"/>
              <a:t>Our current approach is mainly informed by historical compliance</a:t>
            </a:r>
            <a:endParaRPr lang="en-SG" sz="2800" b="1"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0575" y="2676632"/>
            <a:ext cx="4835359" cy="1338147"/>
          </a:xfrm>
          <a:prstGeom prst="rect">
            <a:avLst/>
          </a:prstGeom>
          <a:noFill/>
        </p:spPr>
      </p:pic>
      <p:graphicFrame>
        <p:nvGraphicFramePr>
          <p:cNvPr id="5" name="Table 4"/>
          <p:cNvGraphicFramePr>
            <a:graphicFrameLocks noGrp="1"/>
          </p:cNvGraphicFramePr>
          <p:nvPr>
            <p:extLst>
              <p:ext uri="{D42A27DB-BD31-4B8C-83A1-F6EECF244321}">
                <p14:modId xmlns:p14="http://schemas.microsoft.com/office/powerpoint/2010/main" val="3519048353"/>
              </p:ext>
            </p:extLst>
          </p:nvPr>
        </p:nvGraphicFramePr>
        <p:xfrm>
          <a:off x="965767" y="4727418"/>
          <a:ext cx="9671957" cy="1981200"/>
        </p:xfrm>
        <a:graphic>
          <a:graphicData uri="http://schemas.openxmlformats.org/drawingml/2006/table">
            <a:tbl>
              <a:tblPr/>
              <a:tblGrid>
                <a:gridCol w="2585502">
                  <a:extLst>
                    <a:ext uri="{9D8B030D-6E8A-4147-A177-3AD203B41FA5}">
                      <a16:colId xmlns:a16="http://schemas.microsoft.com/office/drawing/2014/main" val="4087683942"/>
                    </a:ext>
                  </a:extLst>
                </a:gridCol>
                <a:gridCol w="3073208">
                  <a:extLst>
                    <a:ext uri="{9D8B030D-6E8A-4147-A177-3AD203B41FA5}">
                      <a16:colId xmlns:a16="http://schemas.microsoft.com/office/drawing/2014/main" val="2670283567"/>
                    </a:ext>
                  </a:extLst>
                </a:gridCol>
                <a:gridCol w="2169323">
                  <a:extLst>
                    <a:ext uri="{9D8B030D-6E8A-4147-A177-3AD203B41FA5}">
                      <a16:colId xmlns:a16="http://schemas.microsoft.com/office/drawing/2014/main" val="2920209812"/>
                    </a:ext>
                  </a:extLst>
                </a:gridCol>
                <a:gridCol w="1843924">
                  <a:extLst>
                    <a:ext uri="{9D8B030D-6E8A-4147-A177-3AD203B41FA5}">
                      <a16:colId xmlns:a16="http://schemas.microsoft.com/office/drawing/2014/main" val="1049741082"/>
                    </a:ext>
                  </a:extLst>
                </a:gridCol>
              </a:tblGrid>
              <a:tr h="353871">
                <a:tc>
                  <a:txBody>
                    <a:bodyPr/>
                    <a:lstStyle/>
                    <a:p>
                      <a:pPr algn="ctr">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Impact of NC on Patient Safety</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Example of NC</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Inspection Findings</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Licensee Compliance Rating</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80325119"/>
                  </a:ext>
                </a:extLst>
              </a:tr>
              <a:tr h="530807">
                <a:tc>
                  <a:txBody>
                    <a:bodyPr/>
                    <a:lstStyle/>
                    <a:p>
                      <a:pPr algn="just">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Critical: </a:t>
                      </a: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Immediate jeopardy to patient health or safety.</a:t>
                      </a: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Lack of isolation for persons found or suspected to be suffering from any infectious disease.</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1 or more critical NC</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Poor</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9606810"/>
                  </a:ext>
                </a:extLst>
              </a:tr>
              <a:tr h="176936">
                <a:tc rowSpan="2">
                  <a:txBody>
                    <a:bodyPr/>
                    <a:lstStyle/>
                    <a:p>
                      <a:pPr algn="just">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Major: </a:t>
                      </a: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Actual harm that is not immediate jeopardy.</a:t>
                      </a: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rowSpan="2">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Improper storage of drugs</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p>
                      <a:pPr algn="ctr">
                        <a:spcAft>
                          <a:spcPts val="0"/>
                        </a:spcAft>
                      </a:pPr>
                      <a:r>
                        <a:rPr lang="en-GB" sz="1300" dirty="0">
                          <a:effectLst/>
                          <a:latin typeface="Calibri" panose="020F0502020204030204" pitchFamily="34" charset="0"/>
                          <a:ea typeface="SimSun" panose="02010600030101010101" pitchFamily="2" charset="-122"/>
                          <a:cs typeface="Calibri" panose="020F0502020204030204" pitchFamily="34" charset="0"/>
                        </a:rPr>
                        <a:t> </a:t>
                      </a:r>
                      <a:endParaRPr lang="en-SG" sz="13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1 major NC</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Moderate</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798804"/>
                  </a:ext>
                </a:extLst>
              </a:tr>
              <a:tr h="176936">
                <a:tc vMerge="1">
                  <a:txBody>
                    <a:bodyPr/>
                    <a:lstStyle/>
                    <a:p>
                      <a:endParaRPr lang="en-SG"/>
                    </a:p>
                  </a:txBody>
                  <a:tcPr/>
                </a:tc>
                <a:tc vMerge="1">
                  <a:txBody>
                    <a:bodyPr/>
                    <a:lstStyle/>
                    <a:p>
                      <a:endParaRPr lang="en-SG"/>
                    </a:p>
                  </a:txBody>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More than 1 major NC</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Poor</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92005"/>
                  </a:ext>
                </a:extLst>
              </a:tr>
              <a:tr h="176936">
                <a:tc rowSpan="3">
                  <a:txBody>
                    <a:bodyPr/>
                    <a:lstStyle/>
                    <a:p>
                      <a:pPr algn="just">
                        <a:spcAft>
                          <a:spcPts val="0"/>
                        </a:spcAft>
                      </a:pP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Minor: </a:t>
                      </a: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No actual harm with potential for harm that is not immediate jeopardy.</a:t>
                      </a:r>
                      <a:r>
                        <a:rPr lang="en-GB" sz="13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rowSpan="3">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Not complying with publicity regulations.</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0-3 minor NCs</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Good</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0174553"/>
                  </a:ext>
                </a:extLst>
              </a:tr>
              <a:tr h="176936">
                <a:tc vMerge="1">
                  <a:txBody>
                    <a:bodyPr/>
                    <a:lstStyle/>
                    <a:p>
                      <a:endParaRPr lang="en-SG"/>
                    </a:p>
                  </a:txBody>
                  <a:tcPr/>
                </a:tc>
                <a:tc vMerge="1">
                  <a:txBody>
                    <a:bodyPr/>
                    <a:lstStyle/>
                    <a:p>
                      <a:endParaRPr lang="en-SG"/>
                    </a:p>
                  </a:txBody>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4-9 minor NCs</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Moderate</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3806543"/>
                  </a:ext>
                </a:extLst>
              </a:tr>
              <a:tr h="176936">
                <a:tc vMerge="1">
                  <a:txBody>
                    <a:bodyPr/>
                    <a:lstStyle/>
                    <a:p>
                      <a:endParaRPr lang="en-SG"/>
                    </a:p>
                  </a:txBody>
                  <a:tcPr/>
                </a:tc>
                <a:tc vMerge="1">
                  <a:txBody>
                    <a:bodyPr/>
                    <a:lstStyle/>
                    <a:p>
                      <a:endParaRPr lang="en-SG"/>
                    </a:p>
                  </a:txBody>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More than 9 minor NCs</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GB"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Poor</a:t>
                      </a:r>
                      <a:endParaRPr lang="en-SG" sz="1300" dirty="0">
                        <a:solidFill>
                          <a:srgbClr val="000000"/>
                        </a:solidFill>
                        <a:effectLst/>
                        <a:latin typeface="Calibri" panose="020F0502020204030204" pitchFamily="34" charset="0"/>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397059"/>
                  </a:ext>
                </a:extLst>
              </a:tr>
            </a:tbl>
          </a:graphicData>
        </a:graphic>
      </p:graphicFrame>
      <p:sp>
        <p:nvSpPr>
          <p:cNvPr id="6" name="TextBox 5"/>
          <p:cNvSpPr txBox="1"/>
          <p:nvPr/>
        </p:nvSpPr>
        <p:spPr>
          <a:xfrm>
            <a:off x="965766" y="2064776"/>
            <a:ext cx="9671957" cy="584775"/>
          </a:xfrm>
          <a:prstGeom prst="rect">
            <a:avLst/>
          </a:prstGeom>
          <a:solidFill>
            <a:srgbClr val="FFFF99"/>
          </a:solidFill>
          <a:ln w="28575">
            <a:solidFill>
              <a:srgbClr val="FFC000"/>
            </a:solidFill>
          </a:ln>
        </p:spPr>
        <p:txBody>
          <a:bodyPr wrap="square" rtlCol="0">
            <a:spAutoFit/>
          </a:bodyPr>
          <a:lstStyle/>
          <a:p>
            <a:pPr algn="just"/>
            <a:r>
              <a:rPr lang="en-US" sz="1600" dirty="0">
                <a:latin typeface="Calibri" panose="020F0502020204030204" pitchFamily="34" charset="0"/>
                <a:cs typeface="Calibri" panose="020F0502020204030204" pitchFamily="34" charset="0"/>
              </a:rPr>
              <a:t>1. Each regulatory requirement will have its patient safety impact assessed using the risk matrix (i.e. likelihood x impact). </a:t>
            </a:r>
            <a:endParaRPr lang="en-SG" sz="1600" dirty="0">
              <a:latin typeface="Calibri" panose="020F0502020204030204" pitchFamily="34" charset="0"/>
              <a:cs typeface="Calibri" panose="020F0502020204030204" pitchFamily="34" charset="0"/>
            </a:endParaRPr>
          </a:p>
        </p:txBody>
      </p:sp>
      <p:sp>
        <p:nvSpPr>
          <p:cNvPr id="7" name="Down Arrow 6"/>
          <p:cNvSpPr/>
          <p:nvPr/>
        </p:nvSpPr>
        <p:spPr>
          <a:xfrm>
            <a:off x="3426654" y="2840961"/>
            <a:ext cx="1629543" cy="1176535"/>
          </a:xfrm>
          <a:prstGeom prst="downArrow">
            <a:avLst/>
          </a:prstGeom>
          <a:solidFill>
            <a:schemeClr val="accent3">
              <a:lumMod val="60000"/>
              <a:lumOff val="40000"/>
            </a:schemeClr>
          </a:solidFill>
          <a:ln>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SG" dirty="0"/>
          </a:p>
        </p:txBody>
      </p:sp>
      <p:sp>
        <p:nvSpPr>
          <p:cNvPr id="8" name="TextBox 7"/>
          <p:cNvSpPr txBox="1"/>
          <p:nvPr/>
        </p:nvSpPr>
        <p:spPr>
          <a:xfrm>
            <a:off x="965767" y="4185412"/>
            <a:ext cx="9671957" cy="338554"/>
          </a:xfrm>
          <a:prstGeom prst="rect">
            <a:avLst/>
          </a:prstGeom>
          <a:solidFill>
            <a:srgbClr val="FFFF99"/>
          </a:solidFill>
          <a:ln w="28575">
            <a:solidFill>
              <a:srgbClr val="FFC000"/>
            </a:solidFill>
          </a:ln>
        </p:spPr>
        <p:txBody>
          <a:bodyPr wrap="square" rtlCol="0">
            <a:spAutoFit/>
          </a:bodyPr>
          <a:lstStyle/>
          <a:p>
            <a:pPr algn="just"/>
            <a:r>
              <a:rPr lang="en-US" sz="1600" dirty="0">
                <a:latin typeface="Calibri" panose="020F0502020204030204" pitchFamily="34" charset="0"/>
                <a:cs typeface="Calibri" panose="020F0502020204030204" pitchFamily="34" charset="0"/>
              </a:rPr>
              <a:t>2. Compliance rating is determined based on the number and type of NCs found during inspection.</a:t>
            </a:r>
            <a:endParaRPr lang="en-SG" sz="1600" dirty="0">
              <a:latin typeface="Calibri" panose="020F0502020204030204" pitchFamily="34" charset="0"/>
              <a:cs typeface="Calibri" panose="020F0502020204030204" pitchFamily="34" charset="0"/>
            </a:endParaRPr>
          </a:p>
        </p:txBody>
      </p:sp>
      <p:sp>
        <p:nvSpPr>
          <p:cNvPr id="9" name="Slide Number Placeholder 8"/>
          <p:cNvSpPr>
            <a:spLocks noGrp="1"/>
          </p:cNvSpPr>
          <p:nvPr>
            <p:ph type="sldNum" sz="quarter" idx="12"/>
          </p:nvPr>
        </p:nvSpPr>
        <p:spPr/>
        <p:txBody>
          <a:bodyPr/>
          <a:lstStyle/>
          <a:p>
            <a:fld id="{832151CA-B8DC-4F28-B2DC-626C52376492}" type="slidenum">
              <a:rPr lang="en-SG" smtClean="0"/>
              <a:t>9</a:t>
            </a:fld>
            <a:endParaRPr lang="en-SG"/>
          </a:p>
        </p:txBody>
      </p:sp>
    </p:spTree>
    <p:extLst>
      <p:ext uri="{BB962C8B-B14F-4D97-AF65-F5344CB8AC3E}">
        <p14:creationId xmlns:p14="http://schemas.microsoft.com/office/powerpoint/2010/main" val="1845603106"/>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EE1C5BF1-B27E-4965-BB04-68717299FC6C}" vid="{1ED9EF3A-9C8D-445D-AEBE-A0CB8CBAA1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2F68F9DAAAC8438F6114D1825DC822" ma:contentTypeVersion="11" ma:contentTypeDescription="Een nieuw document maken." ma:contentTypeScope="" ma:versionID="48025a2bed442fdad4c967100372cacc">
  <xsd:schema xmlns:xsd="http://www.w3.org/2001/XMLSchema" xmlns:xs="http://www.w3.org/2001/XMLSchema" xmlns:p="http://schemas.microsoft.com/office/2006/metadata/properties" xmlns:ns3="45523822-cb90-4e0e-9ded-e999543faa22" xmlns:ns4="ba38cba3-9255-4102-9de7-bbf8fc14b284" targetNamespace="http://schemas.microsoft.com/office/2006/metadata/properties" ma:root="true" ma:fieldsID="4b48b94c880bc5d85fd8a925dadc4706" ns3:_="" ns4:_="">
    <xsd:import namespace="45523822-cb90-4e0e-9ded-e999543faa22"/>
    <xsd:import namespace="ba38cba3-9255-4102-9de7-bbf8fc14b28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523822-cb90-4e0e-9ded-e999543faa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8cba3-9255-4102-9de7-bbf8fc14b284"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772D9BE-3EA8-4EA6-83ED-5D1B924040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523822-cb90-4e0e-9ded-e999543faa22"/>
    <ds:schemaRef ds:uri="ba38cba3-9255-4102-9de7-bbf8fc14b2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79D7C0-88E3-4AD0-BFBF-942926BE6941}">
  <ds:schemaRefs>
    <ds:schemaRef ds:uri="http://schemas.microsoft.com/sharepoint/v3/contenttype/forms"/>
  </ds:schemaRefs>
</ds:datastoreItem>
</file>

<file path=customXml/itemProps3.xml><?xml version="1.0" encoding="utf-8"?>
<ds:datastoreItem xmlns:ds="http://schemas.openxmlformats.org/officeDocument/2006/customXml" ds:itemID="{8E9C56FE-D3DE-42DA-8050-4A96393CB912}">
  <ds:schemaRefs>
    <ds:schemaRef ds:uri="http://purl.org/dc/dcmitype/"/>
    <ds:schemaRef ds:uri="45523822-cb90-4e0e-9ded-e999543faa22"/>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schemas.microsoft.com/office/2006/documentManagement/types"/>
    <ds:schemaRef ds:uri="ba38cba3-9255-4102-9de7-bbf8fc14b284"/>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Theme1</Template>
  <TotalTime>5809</TotalTime>
  <Words>2812</Words>
  <Application>Microsoft Office PowerPoint</Application>
  <PresentationFormat>Breedbeeld</PresentationFormat>
  <Paragraphs>419</Paragraphs>
  <Slides>18</Slides>
  <Notes>14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Arial</vt:lpstr>
      <vt:lpstr>Calibri</vt:lpstr>
      <vt:lpstr>Courier New</vt:lpstr>
      <vt:lpstr>Times New Roman</vt:lpstr>
      <vt:lpstr>Theme1</vt:lpstr>
      <vt:lpstr>Risk-Based Regulations</vt:lpstr>
      <vt:lpstr>Healthcare Regulation in Singapore</vt:lpstr>
      <vt:lpstr>We operate on a premises-based licensing regime today </vt:lpstr>
      <vt:lpstr>But this needs to shift to adapt to new models of care</vt:lpstr>
      <vt:lpstr>Risk Stratification can help to improve regulatory efficiency</vt:lpstr>
      <vt:lpstr>A Risk Based Framework supports multiple regulatory approaches</vt:lpstr>
      <vt:lpstr>Risk-Based Licensing Framework</vt:lpstr>
      <vt:lpstr>Steps to implementing a Risk-Based Licensing Framework</vt:lpstr>
      <vt:lpstr>Our current approach is mainly informed by historical compliance</vt:lpstr>
      <vt:lpstr>Our current approach is mainly informed by historical compliance</vt:lpstr>
      <vt:lpstr>However, there is scope to enhance both risk profiling and risk mitigation in the current approach</vt:lpstr>
      <vt:lpstr>Profile Risks at both the Global and Individual Risk Level</vt:lpstr>
      <vt:lpstr>Assessment Criteria for Global Risk</vt:lpstr>
      <vt:lpstr>Broader Criteria for Assessing Individual Risk</vt:lpstr>
      <vt:lpstr>Broader Criteria for Assessing Individual Risk</vt:lpstr>
      <vt:lpstr>Using New Inspection Methodologies based on Risk Profiles</vt:lpstr>
      <vt:lpstr>Using Insights from Individual Risk Assessment during the Inspection Process</vt:lpstr>
      <vt:lpstr>[For Discussion] Challenges and Next Steps</vt:lpstr>
    </vt:vector>
  </TitlesOfParts>
  <Company>WOG 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Risk-Based Licensing Framework</dc:title>
  <dc:creator>Wei Han CHIA (MOH)</dc:creator>
  <cp:lastModifiedBy>Jooske Vos</cp:lastModifiedBy>
  <cp:revision>106</cp:revision>
  <dcterms:created xsi:type="dcterms:W3CDTF">2019-08-19T00:24:27Z</dcterms:created>
  <dcterms:modified xsi:type="dcterms:W3CDTF">2019-09-21T18:13:21Z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0x010100F52F68F9DAAAC8438F6114D1825DC822</vt:lpwstr>
  </property>
</Properties>
</file>