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4" r:id="rId4"/>
    <p:sldId id="262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03" d="100"/>
          <a:sy n="103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-3352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10FC3-BD2A-439E-AF54-0DDC7DBB22AE}" type="datetimeFigureOut">
              <a:rPr lang="is-IS" smtClean="0"/>
              <a:t>10/04/19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133C7-90AF-4EE6-9948-834129D64CA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36093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err="1" smtClean="0"/>
              <a:t>Kynna</a:t>
            </a:r>
            <a:r>
              <a:rPr lang="en-US" sz="2800" dirty="0" smtClean="0"/>
              <a:t> </a:t>
            </a:r>
            <a:r>
              <a:rPr lang="en-US" sz="2800" dirty="0" err="1" smtClean="0"/>
              <a:t>mig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133C7-90AF-4EE6-9948-834129D64CAC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31753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D89214E-94D9-4F62-B1C9-B5868886482C}" type="slidenum">
              <a:rPr lang="en-GB" altLang="is-IS" sz="1200"/>
              <a:pPr algn="r" eaLnBrk="1" hangingPunct="1"/>
              <a:t>2</a:t>
            </a:fld>
            <a:endParaRPr lang="en-GB" altLang="is-IS" sz="1200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7B684916-E244-4B8C-A8B9-5B88FF6D5F7D}" type="slidenum">
              <a:rPr lang="en-GB" altLang="is-IS" sz="1200">
                <a:latin typeface="Times" pitchFamily="18" charset="0"/>
                <a:ea typeface="MS PGothic" pitchFamily="34" charset="-128"/>
              </a:rPr>
              <a:pPr algn="r"/>
              <a:t>2</a:t>
            </a:fld>
            <a:endParaRPr lang="en-GB" altLang="is-IS" sz="1200">
              <a:latin typeface="Times" pitchFamily="18" charset="0"/>
              <a:ea typeface="MS PGothic" pitchFamily="34" charset="-128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fontAlgn="base"/>
            <a:endParaRPr lang="en-US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endParaRPr lang="en-US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/>
            <a:endParaRPr lang="en-US" altLang="is-IS" b="1" dirty="0" smtClean="0">
              <a:solidFill>
                <a:srgbClr val="002060"/>
              </a:solidFill>
              <a:latin typeface="Times New Roman" charset="0"/>
            </a:endParaRPr>
          </a:p>
          <a:p>
            <a:pPr eaLnBrk="1" hangingPunct="1"/>
            <a:endParaRPr lang="en-GB" altLang="is-IS" dirty="0" smtClean="0">
              <a:latin typeface="Times" pitchFamily="18" charset="0"/>
            </a:endParaRPr>
          </a:p>
          <a:p>
            <a:pPr eaLnBrk="1" hangingPunct="1"/>
            <a:endParaRPr lang="en-GB" altLang="is-IS" dirty="0" smtClean="0">
              <a:latin typeface="Times" pitchFamily="18" charset="0"/>
            </a:endParaRP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838200" y="45529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Institute for health care services not social services. Also a public health care institution.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8103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3027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7345FB0-C3DB-4CF8-9254-98526E58436A}" type="slidenum">
              <a:rPr lang="en-GB" altLang="is-IS" sz="1200">
                <a:latin typeface="Times" panose="02020603050405020304" pitchFamily="18" charset="0"/>
              </a:rPr>
              <a:pPr/>
              <a:t>3</a:t>
            </a:fld>
            <a:endParaRPr lang="en-GB" altLang="is-IS" sz="1200">
              <a:latin typeface="Times" panose="02020603050405020304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2675" y="863600"/>
            <a:ext cx="4640263" cy="34813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is-IS" sz="2800" dirty="0" smtClean="0">
                <a:latin typeface="Times" panose="02020603050405020304" pitchFamily="18" charset="0"/>
                <a:ea typeface="ＭＳ Ｐゴシック" panose="020B0600070205080204" pitchFamily="34" charset="-128"/>
              </a:rPr>
              <a:t>After health care providers get a permit from the Directorate to practice they are supervised based on risk assessment.</a:t>
            </a:r>
          </a:p>
        </p:txBody>
      </p:sp>
    </p:spTree>
    <p:extLst>
      <p:ext uri="{BB962C8B-B14F-4D97-AF65-F5344CB8AC3E}">
        <p14:creationId xmlns:p14="http://schemas.microsoft.com/office/powerpoint/2010/main" val="778265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67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67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67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67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67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6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6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6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6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CEFD38A-9849-442D-B40F-92CC0050FC85}" type="slidenum">
              <a:rPr lang="en-GB" altLang="is-IS" smtClean="0">
                <a:latin typeface="Times New Roman" charset="0"/>
                <a:ea typeface="MS PGothic" pitchFamily="34" charset="-128"/>
              </a:rPr>
              <a:pPr/>
              <a:t>4</a:t>
            </a:fld>
            <a:endParaRPr lang="en-GB" altLang="is-IS" smtClean="0">
              <a:latin typeface="Times New Roman" charset="0"/>
              <a:ea typeface="MS PGothic" pitchFamily="34" charset="-128"/>
            </a:endParaRP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3" tIns="46582" rIns="93163" bIns="46582" anchor="b"/>
          <a:lstStyle>
            <a:lvl1pPr defTabSz="965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EF9FB3F1-AAAD-4CB5-9B46-1D47D6EC8E27}" type="slidenum">
              <a:rPr lang="en-GB" altLang="is-IS" sz="1200">
                <a:latin typeface="Times" pitchFamily="18" charset="0"/>
                <a:ea typeface="MS PGothic" pitchFamily="34" charset="-128"/>
              </a:rPr>
              <a:pPr algn="r"/>
              <a:t>4</a:t>
            </a:fld>
            <a:endParaRPr lang="en-GB" altLang="is-IS" sz="1200">
              <a:latin typeface="Times" pitchFamily="18" charset="0"/>
              <a:ea typeface="MS PGothic" pitchFamily="34" charset="-128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600"/>
              </a:spcBef>
              <a:buClr>
                <a:srgbClr val="74164C"/>
              </a:buClr>
            </a:pPr>
            <a:r>
              <a:rPr lang="en-US" altLang="is-IS" sz="2800" dirty="0" smtClean="0">
                <a:solidFill>
                  <a:srgbClr val="002060"/>
                </a:solidFill>
              </a:rPr>
              <a:t>Very important to have patients to speak up in order to enhance quality and safety of health care services.</a:t>
            </a:r>
          </a:p>
        </p:txBody>
      </p:sp>
    </p:spTree>
    <p:extLst>
      <p:ext uri="{BB962C8B-B14F-4D97-AF65-F5344CB8AC3E}">
        <p14:creationId xmlns:p14="http://schemas.microsoft.com/office/powerpoint/2010/main" val="3359642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D89214E-94D9-4F62-B1C9-B5868886482C}" type="slidenum">
              <a:rPr lang="en-GB" altLang="is-IS" sz="1200"/>
              <a:pPr algn="r" eaLnBrk="1" hangingPunct="1"/>
              <a:t>5</a:t>
            </a:fld>
            <a:endParaRPr lang="en-GB" altLang="is-IS" sz="1200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7B684916-E244-4B8C-A8B9-5B88FF6D5F7D}" type="slidenum">
              <a:rPr lang="en-GB" altLang="is-IS" sz="1200">
                <a:latin typeface="Times" pitchFamily="18" charset="0"/>
                <a:ea typeface="MS PGothic" pitchFamily="34" charset="-128"/>
              </a:rPr>
              <a:pPr algn="r"/>
              <a:t>5</a:t>
            </a:fld>
            <a:endParaRPr lang="en-GB" altLang="is-IS" sz="1200">
              <a:latin typeface="Times" pitchFamily="18" charset="0"/>
              <a:ea typeface="MS PGothic" pitchFamily="34" charset="-128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s-IS" b="1" dirty="0" smtClean="0">
              <a:solidFill>
                <a:srgbClr val="002060"/>
              </a:solidFill>
              <a:latin typeface="Times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is-IS" sz="2800" dirty="0" smtClean="0">
                <a:solidFill>
                  <a:srgbClr val="002060"/>
                </a:solidFill>
                <a:latin typeface="Times New Roman" charset="0"/>
              </a:rPr>
              <a:t>We are in the process of implementing an yearly quality account published by health care providers </a:t>
            </a:r>
            <a:r>
              <a:rPr lang="mr-IN" altLang="is-IS" sz="2800" dirty="0" smtClean="0">
                <a:solidFill>
                  <a:srgbClr val="002060"/>
                </a:solidFill>
                <a:latin typeface="Times New Roman" charset="0"/>
              </a:rPr>
              <a:t>–</a:t>
            </a:r>
            <a:r>
              <a:rPr lang="en-US" altLang="is-IS" sz="2800" dirty="0" smtClean="0">
                <a:solidFill>
                  <a:srgbClr val="002060"/>
                </a:solidFill>
                <a:latin typeface="Times New Roman" charset="0"/>
              </a:rPr>
              <a:t> similar to the yearly financial account.</a:t>
            </a: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838200" y="45529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990600" y="47053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8762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A52742-F9B6-4F9C-9C2E-B9FEC292565E}" type="slidenum">
              <a:rPr lang="en-US" altLang="is-IS"/>
              <a:pPr/>
              <a:t>6</a:t>
            </a:fld>
            <a:endParaRPr lang="en-US" altLang="is-IS"/>
          </a:p>
        </p:txBody>
      </p:sp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5700" cy="3724275"/>
          </a:xfrm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8812"/>
          </a:xfrm>
        </p:spPr>
        <p:txBody>
          <a:bodyPr>
            <a:normAutofit/>
          </a:bodyPr>
          <a:lstStyle/>
          <a:p>
            <a:pPr eaLnBrk="0" hangingPunct="0">
              <a:spcBef>
                <a:spcPct val="0"/>
              </a:spcBef>
            </a:pPr>
            <a:r>
              <a:rPr lang="en-GB" altLang="is-IS" sz="2800" dirty="0" smtClean="0"/>
              <a:t>Various data used </a:t>
            </a:r>
            <a:r>
              <a:rPr lang="mr-IN" altLang="is-IS" sz="2800" dirty="0" smtClean="0"/>
              <a:t>–</a:t>
            </a:r>
            <a:r>
              <a:rPr lang="en-GB" altLang="is-IS" sz="2800" dirty="0" smtClean="0"/>
              <a:t> also the users.</a:t>
            </a:r>
          </a:p>
          <a:p>
            <a:pPr eaLnBrk="0" hangingPunct="0">
              <a:spcBef>
                <a:spcPct val="0"/>
              </a:spcBef>
            </a:pPr>
            <a:r>
              <a:rPr lang="en-GB" altLang="is-IS" sz="2800" dirty="0" smtClean="0"/>
              <a:t>Report first introduced to managers and the ministry and then published on our web-page.</a:t>
            </a:r>
            <a:endParaRPr lang="en-GB" altLang="is-IS" sz="2800" dirty="0"/>
          </a:p>
        </p:txBody>
      </p:sp>
    </p:spTree>
    <p:extLst>
      <p:ext uri="{BB962C8B-B14F-4D97-AF65-F5344CB8AC3E}">
        <p14:creationId xmlns:p14="http://schemas.microsoft.com/office/powerpoint/2010/main" val="1810970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773127" eaLnBrk="0" hangingPunct="0">
              <a:defRPr sz="4000" b="1">
                <a:solidFill>
                  <a:srgbClr val="280049"/>
                </a:solidFill>
                <a:latin typeface="Times New Roman" pitchFamily="18" charset="0"/>
              </a:defRPr>
            </a:lvl1pPr>
            <a:lvl2pPr marL="749116" indent="-288122" defTabSz="773127" eaLnBrk="0" hangingPunct="0">
              <a:defRPr sz="4000" b="1">
                <a:solidFill>
                  <a:srgbClr val="280049"/>
                </a:solidFill>
                <a:latin typeface="Times New Roman" pitchFamily="18" charset="0"/>
              </a:defRPr>
            </a:lvl2pPr>
            <a:lvl3pPr marL="1152487" indent="-230497" defTabSz="773127" eaLnBrk="0" hangingPunct="0">
              <a:defRPr sz="4000" b="1">
                <a:solidFill>
                  <a:srgbClr val="280049"/>
                </a:solidFill>
                <a:latin typeface="Times New Roman" pitchFamily="18" charset="0"/>
              </a:defRPr>
            </a:lvl3pPr>
            <a:lvl4pPr marL="1613482" indent="-230497" defTabSz="773127" eaLnBrk="0" hangingPunct="0">
              <a:defRPr sz="4000" b="1">
                <a:solidFill>
                  <a:srgbClr val="280049"/>
                </a:solidFill>
                <a:latin typeface="Times New Roman" pitchFamily="18" charset="0"/>
              </a:defRPr>
            </a:lvl4pPr>
            <a:lvl5pPr marL="2074476" indent="-230497" defTabSz="773127" eaLnBrk="0" hangingPunct="0">
              <a:defRPr sz="4000" b="1">
                <a:solidFill>
                  <a:srgbClr val="280049"/>
                </a:solidFill>
                <a:latin typeface="Times New Roman" pitchFamily="18" charset="0"/>
              </a:defRPr>
            </a:lvl5pPr>
            <a:lvl6pPr marL="2535471" indent="-230497" defTabSz="773127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80049"/>
                </a:solidFill>
                <a:latin typeface="Times New Roman" pitchFamily="18" charset="0"/>
              </a:defRPr>
            </a:lvl6pPr>
            <a:lvl7pPr marL="2996466" indent="-230497" defTabSz="773127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80049"/>
                </a:solidFill>
                <a:latin typeface="Times New Roman" pitchFamily="18" charset="0"/>
              </a:defRPr>
            </a:lvl7pPr>
            <a:lvl8pPr marL="3457461" indent="-230497" defTabSz="773127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80049"/>
                </a:solidFill>
                <a:latin typeface="Times New Roman" pitchFamily="18" charset="0"/>
              </a:defRPr>
            </a:lvl8pPr>
            <a:lvl9pPr marL="3918455" indent="-230497" defTabSz="773127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80049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E60FC79B-4D90-4463-BA05-5CCC8E89E909}" type="slidenum">
              <a:rPr lang="en-US" altLang="is-IS" sz="1000" b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altLang="is-IS" sz="1000" b="0">
              <a:solidFill>
                <a:schemeClr val="tx1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7913" y="863600"/>
            <a:ext cx="4643437" cy="3481388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030" y="4717073"/>
            <a:ext cx="4979618" cy="4179805"/>
          </a:xfrm>
          <a:noFill/>
        </p:spPr>
        <p:txBody>
          <a:bodyPr>
            <a:normAutofit/>
          </a:bodyPr>
          <a:lstStyle/>
          <a:p>
            <a:pPr>
              <a:buClr>
                <a:srgbClr val="800080"/>
              </a:buClr>
            </a:pP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are we preparing and responding?</a:t>
            </a:r>
          </a:p>
        </p:txBody>
      </p:sp>
    </p:spTree>
    <p:extLst>
      <p:ext uri="{BB962C8B-B14F-4D97-AF65-F5344CB8AC3E}">
        <p14:creationId xmlns:p14="http://schemas.microsoft.com/office/powerpoint/2010/main" val="2385681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a 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06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663" y="274638"/>
            <a:ext cx="821981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663" y="1600200"/>
            <a:ext cx="8219817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560" y="6356350"/>
            <a:ext cx="2140538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5944" y="6356350"/>
            <a:ext cx="290501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40538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1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99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99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0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8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288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388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471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8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288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288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070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070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624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8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55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216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8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73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88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88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988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5888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53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64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664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664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1560" y="6356350"/>
            <a:ext cx="2133600" cy="365125"/>
          </a:xfrm>
        </p:spPr>
        <p:txBody>
          <a:bodyPr/>
          <a:lstStyle/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856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7560" y="6356350"/>
            <a:ext cx="2133600" cy="365125"/>
          </a:xfrm>
        </p:spPr>
        <p:txBody>
          <a:bodyPr/>
          <a:lstStyle/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" y="1710"/>
            <a:ext cx="625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5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EC040-99A3-4542-876B-E9B45FEC428B}" type="datetimeFigureOut">
              <a:rPr lang="en-GB" smtClean="0"/>
              <a:t>10/04/19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3DE35-C538-42FB-9AE5-B72329ECA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09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landlaeknir.i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cottpublicrelations.com/site/wp-content/uploads/2015/07/healthcare-technology-8-04-2015.jpg" TargetMode="External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ill 1">
            <a:extLst>
              <a:ext uri="{FF2B5EF4-FFF2-40B4-BE49-F238E27FC236}">
                <a16:creationId xmlns="" xmlns:a16="http://schemas.microsoft.com/office/drawing/2014/main" id="{E4C0F62E-D36A-4C26-8857-808F931EAE7C}"/>
              </a:ext>
            </a:extLst>
          </p:cNvPr>
          <p:cNvSpPr txBox="1">
            <a:spLocks/>
          </p:cNvSpPr>
          <p:nvPr/>
        </p:nvSpPr>
        <p:spPr>
          <a:xfrm>
            <a:off x="753616" y="1628800"/>
            <a:ext cx="8423920" cy="13681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 smtClean="0"/>
              <a:t>Input from patients/users for inspections</a:t>
            </a:r>
            <a:endParaRPr lang="x-none" sz="3600" dirty="0"/>
          </a:p>
        </p:txBody>
      </p:sp>
      <p:sp>
        <p:nvSpPr>
          <p:cNvPr id="9" name="Undirtitill 2">
            <a:extLst>
              <a:ext uri="{FF2B5EF4-FFF2-40B4-BE49-F238E27FC236}">
                <a16:creationId xmlns="" xmlns:a16="http://schemas.microsoft.com/office/drawing/2014/main" id="{3F6617B5-315F-4481-A195-5B93EA4E0871}"/>
              </a:ext>
            </a:extLst>
          </p:cNvPr>
          <p:cNvSpPr txBox="1">
            <a:spLocks/>
          </p:cNvSpPr>
          <p:nvPr/>
        </p:nvSpPr>
        <p:spPr>
          <a:xfrm>
            <a:off x="971600" y="3284984"/>
            <a:ext cx="7847856" cy="1655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s-IS" sz="2800" b="1" dirty="0" smtClean="0"/>
              <a:t>EPSO</a:t>
            </a:r>
          </a:p>
          <a:p>
            <a:pPr algn="ctr"/>
            <a:r>
              <a:rPr lang="is-IS" sz="2800" b="1" dirty="0" smtClean="0"/>
              <a:t>PORTO </a:t>
            </a:r>
          </a:p>
          <a:p>
            <a:pPr algn="ctr"/>
            <a:r>
              <a:rPr lang="is-IS" sz="2800" b="1" dirty="0" smtClean="0"/>
              <a:t>11. </a:t>
            </a:r>
            <a:r>
              <a:rPr lang="en-US" sz="2800" b="1" dirty="0" smtClean="0"/>
              <a:t>A</a:t>
            </a:r>
            <a:r>
              <a:rPr lang="is-IS" sz="2800" b="1" dirty="0" smtClean="0"/>
              <a:t>pril 2019</a:t>
            </a:r>
            <a:endParaRPr lang="x-none" sz="2800" b="1" dirty="0"/>
          </a:p>
        </p:txBody>
      </p:sp>
    </p:spTree>
    <p:extLst>
      <p:ext uri="{BB962C8B-B14F-4D97-AF65-F5344CB8AC3E}">
        <p14:creationId xmlns:p14="http://schemas.microsoft.com/office/powerpoint/2010/main" val="75800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1052736"/>
            <a:ext cx="8460432" cy="1224135"/>
          </a:xfrm>
        </p:spPr>
        <p:txBody>
          <a:bodyPr>
            <a:normAutofit fontScale="90000"/>
          </a:bodyPr>
          <a:lstStyle/>
          <a:p>
            <a:r>
              <a:rPr lang="en-US" altLang="is-IS" sz="4000" b="1" dirty="0" smtClean="0">
                <a:solidFill>
                  <a:srgbClr val="660066"/>
                </a:solidFill>
              </a:rPr>
              <a:t/>
            </a:r>
            <a:br>
              <a:rPr lang="en-US" altLang="is-IS" sz="4000" b="1" dirty="0" smtClean="0">
                <a:solidFill>
                  <a:srgbClr val="660066"/>
                </a:solidFill>
              </a:rPr>
            </a:br>
            <a:r>
              <a:rPr lang="en-US" altLang="is-IS" sz="4000" b="1" dirty="0" smtClean="0"/>
              <a:t>The Directorate of Health </a:t>
            </a:r>
            <a:r>
              <a:rPr lang="is-IS" sz="1300" b="1" dirty="0" smtClean="0"/>
              <a:t>(</a:t>
            </a:r>
            <a:r>
              <a:rPr lang="en-US" sz="1300" b="1" dirty="0">
                <a:hlinkClick r:id="rId3"/>
              </a:rPr>
              <a:t>http://www.landlaeknir.is</a:t>
            </a:r>
            <a:r>
              <a:rPr lang="en-US" sz="1300" b="1" dirty="0" smtClean="0">
                <a:hlinkClick r:id="rId3"/>
              </a:rPr>
              <a:t>/</a:t>
            </a:r>
            <a:r>
              <a:rPr lang="en-US" sz="1300" b="1" dirty="0" smtClean="0"/>
              <a:t>) </a:t>
            </a:r>
            <a:br>
              <a:rPr lang="en-US" sz="1300" b="1" dirty="0" smtClean="0"/>
            </a:br>
            <a:r>
              <a:rPr lang="en-US" sz="3600" b="1" dirty="0" smtClean="0"/>
              <a:t>A Government Agency established in 1760</a:t>
            </a:r>
            <a:r>
              <a:rPr lang="is-IS" sz="3600" b="1" dirty="0"/>
              <a:t/>
            </a:r>
            <a:br>
              <a:rPr lang="is-IS" sz="3600" b="1" dirty="0"/>
            </a:br>
            <a:r>
              <a:rPr lang="is-IS" sz="3600" dirty="0"/>
              <a:t/>
            </a:r>
            <a:br>
              <a:rPr lang="is-IS" sz="3600" dirty="0"/>
            </a:br>
            <a:r>
              <a:rPr lang="en-US" altLang="is-IS" sz="4000" b="1" dirty="0" smtClean="0">
                <a:solidFill>
                  <a:srgbClr val="800080"/>
                </a:solidFill>
              </a:rPr>
              <a:t/>
            </a:r>
            <a:br>
              <a:rPr lang="en-US" altLang="is-IS" sz="4000" b="1" dirty="0" smtClean="0">
                <a:solidFill>
                  <a:srgbClr val="800080"/>
                </a:solidFill>
              </a:rPr>
            </a:br>
            <a:endParaRPr lang="en-GB" altLang="is-IS" sz="1600" b="1" dirty="0" smtClean="0">
              <a:solidFill>
                <a:srgbClr val="800080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899592" y="2636912"/>
            <a:ext cx="79928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Clr>
                <a:srgbClr val="800080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The principal </a:t>
            </a:r>
            <a:r>
              <a:rPr lang="en-US" sz="2800" dirty="0">
                <a:solidFill>
                  <a:srgbClr val="000000"/>
                </a:solidFill>
              </a:rPr>
              <a:t>role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to promote high-quality and safe health care for the people of Iceland, health promotion, and effective disease prevention </a:t>
            </a:r>
            <a:r>
              <a:rPr lang="en-US" sz="2800" dirty="0" smtClean="0">
                <a:solidFill>
                  <a:srgbClr val="000000"/>
                </a:solidFill>
              </a:rPr>
              <a:t>measures</a:t>
            </a:r>
          </a:p>
          <a:p>
            <a:pPr marL="457200" indent="-457200">
              <a:buClr>
                <a:srgbClr val="800080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In order to fulfill this role one of the action taken is </a:t>
            </a:r>
            <a:r>
              <a:rPr lang="en-US" sz="2800" b="1" dirty="0" smtClean="0">
                <a:solidFill>
                  <a:srgbClr val="000000"/>
                </a:solidFill>
              </a:rPr>
              <a:t>supervision</a:t>
            </a:r>
            <a:r>
              <a:rPr lang="en-US" sz="2800" dirty="0" smtClean="0">
                <a:solidFill>
                  <a:srgbClr val="000000"/>
                </a:solidFill>
              </a:rPr>
              <a:t> – to enhance quality and safety</a:t>
            </a:r>
          </a:p>
        </p:txBody>
      </p:sp>
    </p:spTree>
    <p:extLst>
      <p:ext uri="{BB962C8B-B14F-4D97-AF65-F5344CB8AC3E}">
        <p14:creationId xmlns:p14="http://schemas.microsoft.com/office/powerpoint/2010/main" val="39242998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6" descr="S:\Merki - LOGO - Embættis landlæknis 2011\EL-LOGO_Haegrisett_med_linum_Millistaer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2250"/>
            <a:ext cx="1795462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765175"/>
            <a:ext cx="9144000" cy="9350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 sz="3600" b="1">
              <a:solidFill>
                <a:srgbClr val="333399"/>
              </a:solidFill>
              <a:latin typeface="Times" charset="0"/>
              <a:ea typeface="+mn-ea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827584" y="1916832"/>
            <a:ext cx="813702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is-IS" dirty="0" smtClean="0">
                <a:latin typeface="Calibri" panose="020F0502020204030204" pitchFamily="34" charset="0"/>
              </a:rPr>
              <a:t>The Directorate of Health supervises over 2000 health services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is-IS" sz="2000" b="1" dirty="0" smtClean="0">
                <a:latin typeface="Calibri" panose="020F0502020204030204" pitchFamily="34" charset="0"/>
              </a:rPr>
              <a:t>Public institutions </a:t>
            </a:r>
            <a:r>
              <a:rPr lang="mr-IN" altLang="is-IS" sz="2000" dirty="0" smtClean="0">
                <a:latin typeface="Calibri" panose="020F0502020204030204" pitchFamily="34" charset="0"/>
              </a:rPr>
              <a:t>–</a:t>
            </a:r>
            <a:r>
              <a:rPr lang="en-GB" altLang="is-IS" sz="2000" dirty="0" smtClean="0">
                <a:latin typeface="Calibri" panose="020F0502020204030204" pitchFamily="34" charset="0"/>
              </a:rPr>
              <a:t> hospitals, health care centres and other institutions under the law on health care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is-IS" sz="2000" b="1" dirty="0" smtClean="0">
                <a:latin typeface="Calibri" panose="020F0502020204030204" pitchFamily="34" charset="0"/>
              </a:rPr>
              <a:t>Non-profit organisation </a:t>
            </a:r>
            <a:r>
              <a:rPr lang="mr-IN" altLang="is-IS" sz="2000" dirty="0" smtClean="0">
                <a:latin typeface="Calibri" panose="020F0502020204030204" pitchFamily="34" charset="0"/>
              </a:rPr>
              <a:t>–</a:t>
            </a:r>
            <a:r>
              <a:rPr lang="en-GB" altLang="is-IS" sz="2000" dirty="0" smtClean="0">
                <a:latin typeface="Calibri" panose="020F0502020204030204" pitchFamily="34" charset="0"/>
              </a:rPr>
              <a:t> mostly nursing homes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is-IS" sz="2000" b="1" dirty="0" smtClean="0">
                <a:latin typeface="Calibri" panose="020F0502020204030204" pitchFamily="34" charset="0"/>
              </a:rPr>
              <a:t>Private practices </a:t>
            </a:r>
            <a:r>
              <a:rPr lang="mr-IN" altLang="is-IS" sz="2000" dirty="0" smtClean="0">
                <a:latin typeface="Calibri" panose="020F0502020204030204" pitchFamily="34" charset="0"/>
              </a:rPr>
              <a:t>–</a:t>
            </a:r>
            <a:r>
              <a:rPr lang="en-GB" altLang="is-IS" sz="2000" dirty="0" smtClean="0">
                <a:latin typeface="Calibri" panose="020F0502020204030204" pitchFamily="34" charset="0"/>
              </a:rPr>
              <a:t> institutions, joint private practices and practices on an individual basis</a:t>
            </a:r>
            <a:endParaRPr lang="en-GB" altLang="is-IS" sz="800" dirty="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"/>
                <a:cs typeface="Calibri"/>
              </a:rPr>
              <a:t>Those who intend to </a:t>
            </a:r>
            <a:r>
              <a:rPr lang="en-GB" dirty="0" smtClean="0">
                <a:latin typeface="Calibri"/>
                <a:cs typeface="Calibri"/>
              </a:rPr>
              <a:t>start to operate </a:t>
            </a:r>
            <a:r>
              <a:rPr lang="en-GB" dirty="0" smtClean="0">
                <a:latin typeface="Calibri"/>
                <a:cs typeface="Calibri"/>
              </a:rPr>
              <a:t>a </a:t>
            </a:r>
            <a:r>
              <a:rPr lang="en-GB" dirty="0" smtClean="0">
                <a:latin typeface="Calibri"/>
                <a:cs typeface="Calibri"/>
              </a:rPr>
              <a:t>health </a:t>
            </a:r>
            <a:r>
              <a:rPr lang="en-GB" dirty="0">
                <a:latin typeface="Calibri"/>
                <a:cs typeface="Calibri"/>
              </a:rPr>
              <a:t>service, including </a:t>
            </a:r>
            <a:r>
              <a:rPr lang="en-GB" dirty="0" smtClean="0">
                <a:latin typeface="Calibri"/>
                <a:cs typeface="Calibri"/>
              </a:rPr>
              <a:t>public or private, </a:t>
            </a:r>
            <a:r>
              <a:rPr lang="en-GB" dirty="0">
                <a:latin typeface="Calibri"/>
                <a:cs typeface="Calibri"/>
              </a:rPr>
              <a:t>shall notify the Medical Director of Health of the planned </a:t>
            </a:r>
            <a:r>
              <a:rPr lang="en-GB" dirty="0" smtClean="0">
                <a:latin typeface="Calibri"/>
                <a:cs typeface="Calibri"/>
              </a:rPr>
              <a:t>operation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  <a:latin typeface="Calibri"/>
                <a:cs typeface="Calibri"/>
              </a:rPr>
              <a:t>The Medical Director of Health confirms whether the prospective operation of a health service meets professional standards and other conditions of health legislation</a:t>
            </a:r>
            <a:r>
              <a:rPr lang="en-GB" sz="2000" dirty="0">
                <a:latin typeface="Calibri"/>
                <a:cs typeface="Calibri"/>
              </a:rPr>
              <a:t>.</a:t>
            </a:r>
            <a:endParaRPr lang="en-US" altLang="is-IS" sz="2000" dirty="0">
              <a:latin typeface="Calibri"/>
              <a:cs typeface="Calibri"/>
            </a:endParaRPr>
          </a:p>
        </p:txBody>
      </p:sp>
      <p:sp>
        <p:nvSpPr>
          <p:cNvPr id="28677" name="Rectangle 6"/>
          <p:cNvSpPr txBox="1">
            <a:spLocks noChangeArrowheads="1"/>
          </p:cNvSpPr>
          <p:nvPr/>
        </p:nvSpPr>
        <p:spPr bwMode="auto">
          <a:xfrm>
            <a:off x="971600" y="836712"/>
            <a:ext cx="77724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is-IS" sz="3600" b="1" dirty="0" smtClean="0">
                <a:latin typeface="Calibri" panose="020F0502020204030204" pitchFamily="34" charset="0"/>
              </a:rPr>
              <a:t>Supervision </a:t>
            </a:r>
            <a:r>
              <a:rPr lang="mr-IN" altLang="is-IS" sz="3600" b="1" dirty="0" smtClean="0">
                <a:latin typeface="Calibri" panose="020F0502020204030204" pitchFamily="34" charset="0"/>
              </a:rPr>
              <a:t>–</a:t>
            </a:r>
            <a:r>
              <a:rPr lang="en-US" altLang="is-IS" sz="3600" b="1" dirty="0" smtClean="0">
                <a:latin typeface="Calibri" panose="020F0502020204030204" pitchFamily="34" charset="0"/>
              </a:rPr>
              <a:t> responsibility and scope</a:t>
            </a:r>
          </a:p>
        </p:txBody>
      </p:sp>
    </p:spTree>
    <p:extLst>
      <p:ext uri="{BB962C8B-B14F-4D97-AF65-F5344CB8AC3E}">
        <p14:creationId xmlns:p14="http://schemas.microsoft.com/office/powerpoint/2010/main" val="655619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2656"/>
            <a:ext cx="8532812" cy="1152128"/>
          </a:xfrm>
        </p:spPr>
        <p:txBody>
          <a:bodyPr>
            <a:normAutofit fontScale="90000"/>
          </a:bodyPr>
          <a:lstStyle/>
          <a:p>
            <a:r>
              <a:rPr lang="is-IS" altLang="is-IS" sz="3600" b="1" dirty="0" smtClean="0">
                <a:solidFill>
                  <a:srgbClr val="000000"/>
                </a:solidFill>
              </a:rPr>
              <a:t>Supervising </a:t>
            </a:r>
            <a:r>
              <a:rPr lang="is-IS" altLang="is-IS" sz="3600" b="1" dirty="0">
                <a:solidFill>
                  <a:srgbClr val="000000"/>
                </a:solidFill>
              </a:rPr>
              <a:t>quality and safety?</a:t>
            </a:r>
            <a:br>
              <a:rPr lang="is-IS" altLang="is-IS" sz="3600" b="1" dirty="0">
                <a:solidFill>
                  <a:srgbClr val="000000"/>
                </a:solidFill>
              </a:rPr>
            </a:br>
            <a:r>
              <a:rPr lang="is-IS" altLang="is-IS" sz="3600" b="1" dirty="0">
                <a:solidFill>
                  <a:srgbClr val="000000"/>
                </a:solidFill>
              </a:rPr>
              <a:t>High quality and </a:t>
            </a:r>
            <a:r>
              <a:rPr lang="is-IS" altLang="is-IS" sz="3600" b="1" dirty="0" smtClean="0">
                <a:solidFill>
                  <a:srgbClr val="000000"/>
                </a:solidFill>
              </a:rPr>
              <a:t>safe health care... </a:t>
            </a:r>
            <a:r>
              <a:rPr lang="en-US" altLang="is-IS" sz="3600" b="1" dirty="0" smtClean="0">
                <a:solidFill>
                  <a:srgbClr val="000000"/>
                </a:solidFill>
              </a:rPr>
              <a:t>H</a:t>
            </a:r>
            <a:r>
              <a:rPr lang="is-IS" altLang="is-IS" sz="3600" b="1" dirty="0" smtClean="0">
                <a:solidFill>
                  <a:srgbClr val="000000"/>
                </a:solidFill>
              </a:rPr>
              <a:t>ow?</a:t>
            </a:r>
            <a:endParaRPr lang="en-GB" altLang="is-IS" sz="2000" b="1" dirty="0" smtClean="0">
              <a:solidFill>
                <a:srgbClr val="00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73238"/>
            <a:ext cx="7128792" cy="5084762"/>
          </a:xfrm>
        </p:spPr>
        <p:txBody>
          <a:bodyPr/>
          <a:lstStyle/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000000"/>
                </a:solidFill>
              </a:rPr>
              <a:t>Patient safety is promoted systematically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000000"/>
                </a:solidFill>
              </a:rPr>
              <a:t>Patients experience safety and                quality of care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000000"/>
                </a:solidFill>
              </a:rPr>
              <a:t>Patient partnership is valued 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000000"/>
                </a:solidFill>
              </a:rPr>
              <a:t>Patients are empowered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000000"/>
                </a:solidFill>
              </a:rPr>
              <a:t>Patients take a part in their treatment as actively as possible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altLang="is-IS" dirty="0" smtClean="0">
                <a:solidFill>
                  <a:srgbClr val="FF0000"/>
                </a:solidFill>
              </a:rPr>
              <a:t>Patients speak up and have a voice</a:t>
            </a:r>
          </a:p>
          <a:p>
            <a:pPr>
              <a:spcBef>
                <a:spcPts val="600"/>
              </a:spcBef>
              <a:buClr>
                <a:srgbClr val="74164C"/>
              </a:buClr>
            </a:pPr>
            <a:endParaRPr lang="en-US" altLang="is-IS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Clr>
                <a:srgbClr val="74164C"/>
              </a:buClr>
            </a:pPr>
            <a:endParaRPr lang="en-US" altLang="is-IS" sz="2800" b="1" dirty="0" smtClean="0">
              <a:solidFill>
                <a:srgbClr val="002060"/>
              </a:solidFill>
            </a:endParaRPr>
          </a:p>
          <a:p>
            <a:pPr eaLnBrk="1" hangingPunct="1">
              <a:buClr>
                <a:srgbClr val="660066"/>
              </a:buClr>
            </a:pPr>
            <a:endParaRPr lang="en-US" altLang="is-IS" sz="2800" dirty="0" smtClean="0">
              <a:solidFill>
                <a:srgbClr val="002060"/>
              </a:solidFill>
            </a:endParaRPr>
          </a:p>
          <a:p>
            <a:pPr eaLnBrk="1" hangingPunct="1">
              <a:buClr>
                <a:srgbClr val="660066"/>
              </a:buClr>
            </a:pPr>
            <a:endParaRPr lang="en-US" altLang="is-IS" sz="2800" dirty="0" smtClean="0">
              <a:solidFill>
                <a:srgbClr val="002060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132856"/>
            <a:ext cx="1323771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768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624" y="692696"/>
            <a:ext cx="7416056" cy="936104"/>
          </a:xfrm>
        </p:spPr>
        <p:txBody>
          <a:bodyPr>
            <a:normAutofit fontScale="90000"/>
          </a:bodyPr>
          <a:lstStyle/>
          <a:p>
            <a:r>
              <a:rPr lang="en-US" altLang="is-IS" sz="4000" b="1" dirty="0" smtClean="0">
                <a:solidFill>
                  <a:srgbClr val="660066"/>
                </a:solidFill>
              </a:rPr>
              <a:t/>
            </a:r>
            <a:br>
              <a:rPr lang="en-US" altLang="is-IS" sz="4000" b="1" dirty="0" smtClean="0">
                <a:solidFill>
                  <a:srgbClr val="660066"/>
                </a:solidFill>
              </a:rPr>
            </a:br>
            <a:r>
              <a:rPr lang="en-US" altLang="is-IS" sz="4000" b="1" dirty="0">
                <a:solidFill>
                  <a:srgbClr val="660066"/>
                </a:solidFill>
              </a:rPr>
              <a:t/>
            </a:r>
            <a:br>
              <a:rPr lang="en-US" altLang="is-IS" sz="4000" b="1" dirty="0">
                <a:solidFill>
                  <a:srgbClr val="660066"/>
                </a:solidFill>
              </a:rPr>
            </a:br>
            <a:r>
              <a:rPr lang="en-US" altLang="is-IS" sz="4000" b="1" dirty="0" smtClean="0">
                <a:solidFill>
                  <a:srgbClr val="000000"/>
                </a:solidFill>
              </a:rPr>
              <a:t>Supervising</a:t>
            </a:r>
            <a:r>
              <a:rPr lang="is-IS" altLang="is-IS" sz="4000" b="1" dirty="0" smtClean="0">
                <a:solidFill>
                  <a:srgbClr val="000000"/>
                </a:solidFill>
              </a:rPr>
              <a:t>  </a:t>
            </a:r>
            <a:r>
              <a:rPr lang="is-IS" altLang="is-IS" sz="4000" b="1" dirty="0">
                <a:solidFill>
                  <a:srgbClr val="000000"/>
                </a:solidFill>
              </a:rPr>
              <a:t>- a shared </a:t>
            </a:r>
            <a:r>
              <a:rPr lang="is-IS" altLang="is-IS" sz="4000" b="1" dirty="0" smtClean="0">
                <a:solidFill>
                  <a:srgbClr val="000000"/>
                </a:solidFill>
              </a:rPr>
              <a:t>responsibility</a:t>
            </a:r>
            <a:r>
              <a:rPr lang="is-IS" sz="3600" b="1" dirty="0">
                <a:solidFill>
                  <a:srgbClr val="800080"/>
                </a:solidFill>
              </a:rPr>
              <a:t/>
            </a:r>
            <a:br>
              <a:rPr lang="is-IS" sz="3600" b="1" dirty="0">
                <a:solidFill>
                  <a:srgbClr val="800080"/>
                </a:solidFill>
              </a:rPr>
            </a:br>
            <a:r>
              <a:rPr lang="is-IS" sz="3600" dirty="0">
                <a:solidFill>
                  <a:srgbClr val="660066"/>
                </a:solidFill>
              </a:rPr>
              <a:t/>
            </a:r>
            <a:br>
              <a:rPr lang="is-IS" sz="3600" dirty="0">
                <a:solidFill>
                  <a:srgbClr val="660066"/>
                </a:solidFill>
              </a:rPr>
            </a:br>
            <a:r>
              <a:rPr lang="en-US" altLang="is-IS" sz="4000" b="1" dirty="0" smtClean="0">
                <a:solidFill>
                  <a:srgbClr val="660066"/>
                </a:solidFill>
              </a:rPr>
              <a:t/>
            </a:r>
            <a:br>
              <a:rPr lang="en-US" altLang="is-IS" sz="4000" b="1" dirty="0" smtClean="0">
                <a:solidFill>
                  <a:srgbClr val="660066"/>
                </a:solidFill>
              </a:rPr>
            </a:br>
            <a:endParaRPr lang="en-GB" altLang="is-IS" sz="1600" b="1" dirty="0" smtClean="0">
              <a:solidFill>
                <a:srgbClr val="660066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71600" y="2132856"/>
            <a:ext cx="799288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is-IS" sz="2800" b="1" dirty="0" smtClean="0">
                <a:solidFill>
                  <a:srgbClr val="000000"/>
                </a:solidFill>
              </a:rPr>
              <a:t>Internal control </a:t>
            </a:r>
            <a:r>
              <a:rPr lang="en-US" altLang="is-IS" sz="2800" dirty="0">
                <a:solidFill>
                  <a:srgbClr val="000000"/>
                </a:solidFill>
              </a:rPr>
              <a:t>of the health care service </a:t>
            </a:r>
            <a:r>
              <a:rPr lang="en-US" altLang="is-IS" sz="2800" dirty="0" smtClean="0">
                <a:solidFill>
                  <a:srgbClr val="000000"/>
                </a:solidFill>
              </a:rPr>
              <a:t>providers </a:t>
            </a:r>
            <a:r>
              <a:rPr lang="mr-IN" altLang="is-IS" sz="2800" dirty="0" smtClean="0">
                <a:solidFill>
                  <a:srgbClr val="000000"/>
                </a:solidFill>
              </a:rPr>
              <a:t>–</a:t>
            </a:r>
            <a:r>
              <a:rPr lang="en-US" altLang="is-IS" sz="2800" dirty="0" smtClean="0">
                <a:solidFill>
                  <a:srgbClr val="000000"/>
                </a:solidFill>
              </a:rPr>
              <a:t> some  have regular surveys on patients experiences</a:t>
            </a:r>
            <a:endParaRPr lang="en-US" altLang="is-IS" sz="28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is-IS" sz="2800" b="1" dirty="0" smtClean="0">
                <a:solidFill>
                  <a:srgbClr val="000000"/>
                </a:solidFill>
              </a:rPr>
              <a:t>External control</a:t>
            </a:r>
            <a:r>
              <a:rPr lang="en-US" altLang="is-IS" sz="2800" dirty="0" smtClean="0">
                <a:solidFill>
                  <a:srgbClr val="000000"/>
                </a:solidFill>
              </a:rPr>
              <a:t>/ supervising </a:t>
            </a:r>
            <a:r>
              <a:rPr lang="en-US" altLang="is-IS" sz="2800" dirty="0">
                <a:solidFill>
                  <a:srgbClr val="000000"/>
                </a:solidFill>
              </a:rPr>
              <a:t>by the Directorate of Health </a:t>
            </a:r>
            <a:r>
              <a:rPr lang="mr-IN" altLang="is-IS" sz="2800" dirty="0" smtClean="0">
                <a:solidFill>
                  <a:srgbClr val="000000"/>
                </a:solidFill>
              </a:rPr>
              <a:t>–</a:t>
            </a:r>
            <a:r>
              <a:rPr lang="en-US" altLang="is-IS" sz="2800" dirty="0" smtClean="0">
                <a:solidFill>
                  <a:srgbClr val="000000"/>
                </a:solidFill>
              </a:rPr>
              <a:t> includes surveys of patients experiences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is-IS" sz="2800" dirty="0" smtClean="0">
                <a:solidFill>
                  <a:srgbClr val="000000"/>
                </a:solidFill>
              </a:rPr>
              <a:t>Enhancing quality and safety in health care is the </a:t>
            </a:r>
            <a:r>
              <a:rPr lang="en-US" altLang="is-IS" sz="2800" b="1" dirty="0" smtClean="0">
                <a:solidFill>
                  <a:srgbClr val="000000"/>
                </a:solidFill>
              </a:rPr>
              <a:t>shared responsibility </a:t>
            </a:r>
            <a:r>
              <a:rPr lang="en-US" altLang="is-IS" sz="2800" dirty="0" smtClean="0">
                <a:solidFill>
                  <a:srgbClr val="000000"/>
                </a:solidFill>
              </a:rPr>
              <a:t>of health care authorities, health care organizations, health care professionals and patients/health care users</a:t>
            </a:r>
            <a:endParaRPr lang="en-US" altLang="is-I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7095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5904559" cy="1061718"/>
          </a:xfrm>
        </p:spPr>
        <p:txBody>
          <a:bodyPr/>
          <a:lstStyle/>
          <a:p>
            <a:r>
              <a:rPr lang="is-IS" altLang="is-IS" sz="3600" b="1" dirty="0" smtClean="0">
                <a:solidFill>
                  <a:srgbClr val="000000"/>
                </a:solidFill>
              </a:rPr>
              <a:t>Inspection - the process</a:t>
            </a:r>
            <a:endParaRPr lang="en-GB" altLang="is-IS" sz="3600" b="1" dirty="0">
              <a:solidFill>
                <a:srgbClr val="000000"/>
              </a:solidFill>
            </a:endParaRPr>
          </a:p>
        </p:txBody>
      </p:sp>
      <p:sp>
        <p:nvSpPr>
          <p:cNvPr id="367619" name="Text Box 3"/>
          <p:cNvSpPr txBox="1">
            <a:spLocks noChangeArrowheads="1"/>
          </p:cNvSpPr>
          <p:nvPr/>
        </p:nvSpPr>
        <p:spPr bwMode="auto">
          <a:xfrm>
            <a:off x="611560" y="2204864"/>
            <a:ext cx="21596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is-IS" altLang="is-IS" sz="2000" b="1" dirty="0">
                <a:solidFill>
                  <a:srgbClr val="000000"/>
                </a:solidFill>
              </a:rPr>
              <a:t>Gathering of data</a:t>
            </a:r>
            <a:endParaRPr lang="en-GB" altLang="is-IS" sz="2000" b="1" dirty="0">
              <a:solidFill>
                <a:srgbClr val="000000"/>
              </a:solidFill>
            </a:endParaRP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3348038" y="2201863"/>
            <a:ext cx="6591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is-IS" altLang="is-IS" sz="2000" b="1" dirty="0">
                <a:solidFill>
                  <a:srgbClr val="000000"/>
                </a:solidFill>
              </a:rPr>
              <a:t>Visit</a:t>
            </a:r>
            <a:endParaRPr lang="en-GB" altLang="is-IS" sz="2000" b="1" dirty="0">
              <a:solidFill>
                <a:srgbClr val="000000"/>
              </a:solidFill>
            </a:endParaRPr>
          </a:p>
        </p:txBody>
      </p:sp>
      <p:sp>
        <p:nvSpPr>
          <p:cNvPr id="367621" name="Text Box 5"/>
          <p:cNvSpPr txBox="1">
            <a:spLocks noChangeArrowheads="1"/>
          </p:cNvSpPr>
          <p:nvPr/>
        </p:nvSpPr>
        <p:spPr bwMode="auto">
          <a:xfrm>
            <a:off x="4860032" y="2204864"/>
            <a:ext cx="21745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is-IS" altLang="is-IS" sz="2000" b="1" dirty="0">
                <a:solidFill>
                  <a:srgbClr val="000000"/>
                </a:solidFill>
              </a:rPr>
              <a:t>Recommendations</a:t>
            </a:r>
            <a:endParaRPr lang="en-GB" altLang="is-IS" sz="2000" b="1" dirty="0">
              <a:solidFill>
                <a:srgbClr val="000000"/>
              </a:solidFill>
            </a:endParaRPr>
          </a:p>
        </p:txBody>
      </p:sp>
      <p:sp>
        <p:nvSpPr>
          <p:cNvPr id="367622" name="Text Box 6"/>
          <p:cNvSpPr txBox="1">
            <a:spLocks noChangeArrowheads="1"/>
          </p:cNvSpPr>
          <p:nvPr/>
        </p:nvSpPr>
        <p:spPr bwMode="auto">
          <a:xfrm>
            <a:off x="7451725" y="2184400"/>
            <a:ext cx="1220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is-IS" altLang="is-IS" sz="2000" b="1" dirty="0">
                <a:solidFill>
                  <a:srgbClr val="000000"/>
                </a:solidFill>
              </a:rPr>
              <a:t>Follow up</a:t>
            </a:r>
            <a:endParaRPr lang="en-GB" altLang="is-IS" sz="2000" b="1" dirty="0">
              <a:solidFill>
                <a:srgbClr val="000000"/>
              </a:solidFill>
            </a:endParaRPr>
          </a:p>
        </p:txBody>
      </p:sp>
      <p:sp>
        <p:nvSpPr>
          <p:cNvPr id="367623" name="Text Box 7"/>
          <p:cNvSpPr txBox="1">
            <a:spLocks noChangeArrowheads="1"/>
          </p:cNvSpPr>
          <p:nvPr/>
        </p:nvSpPr>
        <p:spPr bwMode="auto">
          <a:xfrm>
            <a:off x="971550" y="27876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endParaRPr lang="en-US" altLang="is-IS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7624" name="Text Box 8"/>
          <p:cNvSpPr txBox="1">
            <a:spLocks noChangeArrowheads="1"/>
          </p:cNvSpPr>
          <p:nvPr/>
        </p:nvSpPr>
        <p:spPr bwMode="auto">
          <a:xfrm>
            <a:off x="683567" y="2781300"/>
            <a:ext cx="1943745" cy="4093428"/>
          </a:xfrm>
          <a:prstGeom prst="rect">
            <a:avLst/>
          </a:prstGeom>
          <a:noFill/>
          <a:ln w="28575">
            <a:solidFill>
              <a:srgbClr val="0029A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is-IS" altLang="is-IS" sz="2000" dirty="0">
                <a:solidFill>
                  <a:srgbClr val="000000"/>
                </a:solidFill>
              </a:rPr>
              <a:t>Questionnaire to </a:t>
            </a:r>
            <a:r>
              <a:rPr lang="is-IS" altLang="is-IS" sz="2000" dirty="0" smtClean="0">
                <a:solidFill>
                  <a:srgbClr val="000000"/>
                </a:solidFill>
              </a:rPr>
              <a:t>managers</a:t>
            </a:r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>
                <a:solidFill>
                  <a:srgbClr val="000000"/>
                </a:solidFill>
              </a:rPr>
              <a:t>S</a:t>
            </a:r>
            <a:r>
              <a:rPr lang="is-IS" altLang="is-IS" sz="2000" dirty="0" smtClean="0">
                <a:solidFill>
                  <a:srgbClr val="000000"/>
                </a:solidFill>
              </a:rPr>
              <a:t>urveys</a:t>
            </a:r>
            <a:r>
              <a:rPr lang="is-IS" altLang="is-IS" sz="2000" dirty="0">
                <a:solidFill>
                  <a:srgbClr val="000000"/>
                </a:solidFill>
              </a:rPr>
              <a:t>: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Patients/ health care users/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Staff</a:t>
            </a:r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Data </a:t>
            </a:r>
            <a:r>
              <a:rPr lang="is-IS" altLang="is-IS" sz="2000" dirty="0">
                <a:solidFill>
                  <a:srgbClr val="000000"/>
                </a:solidFill>
              </a:rPr>
              <a:t>on health care </a:t>
            </a:r>
            <a:r>
              <a:rPr lang="is-IS" altLang="is-IS" sz="2000" dirty="0" smtClean="0">
                <a:solidFill>
                  <a:srgbClr val="000000"/>
                </a:solidFill>
              </a:rPr>
              <a:t>service</a:t>
            </a: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Complaints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Incidents</a:t>
            </a:r>
            <a:endParaRPr lang="en-GB" altLang="is-IS" sz="2000" dirty="0">
              <a:solidFill>
                <a:srgbClr val="000000"/>
              </a:solidFill>
            </a:endParaRPr>
          </a:p>
        </p:txBody>
      </p:sp>
      <p:sp>
        <p:nvSpPr>
          <p:cNvPr id="367625" name="Text Box 9"/>
          <p:cNvSpPr txBox="1">
            <a:spLocks noChangeArrowheads="1"/>
          </p:cNvSpPr>
          <p:nvPr/>
        </p:nvSpPr>
        <p:spPr bwMode="auto">
          <a:xfrm>
            <a:off x="2627784" y="2796075"/>
            <a:ext cx="2196305" cy="4093428"/>
          </a:xfrm>
          <a:prstGeom prst="rect">
            <a:avLst/>
          </a:prstGeom>
          <a:noFill/>
          <a:ln w="28575">
            <a:solidFill>
              <a:srgbClr val="0029A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Meeting </a:t>
            </a:r>
            <a:r>
              <a:rPr lang="is-IS" altLang="is-IS" sz="2000" dirty="0">
                <a:solidFill>
                  <a:srgbClr val="000000"/>
                </a:solidFill>
              </a:rPr>
              <a:t>with </a:t>
            </a:r>
            <a:r>
              <a:rPr lang="is-IS" altLang="is-IS" sz="2000" dirty="0" smtClean="0">
                <a:solidFill>
                  <a:srgbClr val="000000"/>
                </a:solidFill>
              </a:rPr>
              <a:t>managers  </a:t>
            </a: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Inspecting organization</a:t>
            </a:r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FF0000"/>
                </a:solidFill>
              </a:rPr>
              <a:t>Interviewing staff/patients/users/relatives of patients</a:t>
            </a:r>
            <a:endParaRPr lang="is-IS" altLang="is-IS" sz="2000" dirty="0">
              <a:solidFill>
                <a:srgbClr val="FF0000"/>
              </a:solidFill>
            </a:endParaRPr>
          </a:p>
          <a:p>
            <a:pPr algn="l" eaLnBrk="0" hangingPunct="0"/>
            <a:endParaRPr lang="is-IS" altLang="is-IS" sz="2000" dirty="0" smtClean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Reviewing </a:t>
            </a:r>
            <a:r>
              <a:rPr lang="is-IS" altLang="is-IS" sz="2000" dirty="0">
                <a:solidFill>
                  <a:srgbClr val="000000"/>
                </a:solidFill>
              </a:rPr>
              <a:t>of written data</a:t>
            </a:r>
            <a:r>
              <a:rPr lang="is-IS" altLang="is-IS" sz="2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7626" name="Text Box 10"/>
          <p:cNvSpPr txBox="1">
            <a:spLocks noChangeArrowheads="1"/>
          </p:cNvSpPr>
          <p:nvPr/>
        </p:nvSpPr>
        <p:spPr bwMode="auto">
          <a:xfrm>
            <a:off x="4788024" y="2796075"/>
            <a:ext cx="2341938" cy="4093428"/>
          </a:xfrm>
          <a:prstGeom prst="rect">
            <a:avLst/>
          </a:prstGeom>
          <a:noFill/>
          <a:ln w="28575">
            <a:solidFill>
              <a:srgbClr val="0029A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Report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Ratings</a:t>
            </a:r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>
                <a:solidFill>
                  <a:srgbClr val="000000"/>
                </a:solidFill>
              </a:rPr>
              <a:t>Compliments and </a:t>
            </a:r>
            <a:r>
              <a:rPr lang="is-IS" altLang="is-IS" sz="2000" dirty="0" smtClean="0">
                <a:solidFill>
                  <a:srgbClr val="000000"/>
                </a:solidFill>
              </a:rPr>
              <a:t>recommendations </a:t>
            </a:r>
            <a:r>
              <a:rPr lang="is-IS" altLang="is-IS" sz="2000" dirty="0">
                <a:solidFill>
                  <a:srgbClr val="000000"/>
                </a:solidFill>
              </a:rPr>
              <a:t>for quality </a:t>
            </a:r>
            <a:r>
              <a:rPr lang="is-IS" altLang="is-IS" sz="2000" dirty="0" smtClean="0">
                <a:solidFill>
                  <a:srgbClr val="000000"/>
                </a:solidFill>
              </a:rPr>
              <a:t>and safety </a:t>
            </a:r>
          </a:p>
          <a:p>
            <a:pPr algn="l" eaLnBrk="0" hangingPunct="0"/>
            <a:endParaRPr lang="is-IS" altLang="is-IS" sz="2000" dirty="0" smtClean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improvement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Presenting report to organization</a:t>
            </a: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Publishing report on website</a:t>
            </a:r>
            <a:endParaRPr lang="en-GB" altLang="is-IS" sz="2000" dirty="0">
              <a:solidFill>
                <a:srgbClr val="000000"/>
              </a:solidFill>
            </a:endParaRPr>
          </a:p>
        </p:txBody>
      </p:sp>
      <p:sp>
        <p:nvSpPr>
          <p:cNvPr id="367627" name="Text Box 11"/>
          <p:cNvSpPr txBox="1">
            <a:spLocks noChangeArrowheads="1"/>
          </p:cNvSpPr>
          <p:nvPr/>
        </p:nvSpPr>
        <p:spPr bwMode="auto">
          <a:xfrm>
            <a:off x="7164288" y="2798846"/>
            <a:ext cx="1960223" cy="4093428"/>
          </a:xfrm>
          <a:prstGeom prst="rect">
            <a:avLst/>
          </a:prstGeom>
          <a:noFill/>
          <a:ln w="28575">
            <a:solidFill>
              <a:srgbClr val="0029A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Requesting action plan for improvement </a:t>
            </a:r>
            <a:r>
              <a:rPr lang="is-IS" altLang="is-IS" sz="2000" dirty="0">
                <a:solidFill>
                  <a:srgbClr val="000000"/>
                </a:solidFill>
              </a:rPr>
              <a:t>after 6 months </a:t>
            </a:r>
            <a:endParaRPr lang="is-IS" altLang="is-IS" sz="2000" dirty="0" smtClean="0">
              <a:solidFill>
                <a:srgbClr val="000000"/>
              </a:solidFill>
            </a:endParaRPr>
          </a:p>
          <a:p>
            <a:pPr eaLnBrk="0" hangingPunct="0"/>
            <a:endParaRPr lang="is-IS" altLang="is-IS" sz="2000" dirty="0">
              <a:solidFill>
                <a:srgbClr val="000000"/>
              </a:solidFill>
            </a:endParaRPr>
          </a:p>
          <a:p>
            <a:pPr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Meeting </a:t>
            </a:r>
            <a:r>
              <a:rPr lang="is-IS" altLang="is-IS" sz="2000" dirty="0">
                <a:solidFill>
                  <a:srgbClr val="000000"/>
                </a:solidFill>
              </a:rPr>
              <a:t>with </a:t>
            </a:r>
            <a:r>
              <a:rPr lang="is-IS" altLang="is-IS" sz="2000" dirty="0" smtClean="0">
                <a:solidFill>
                  <a:srgbClr val="000000"/>
                </a:solidFill>
              </a:rPr>
              <a:t>managers after 12 months</a:t>
            </a:r>
            <a:endParaRPr lang="is-IS" altLang="is-IS" sz="2000" dirty="0">
              <a:solidFill>
                <a:srgbClr val="000000"/>
              </a:solidFill>
            </a:endParaRPr>
          </a:p>
          <a:p>
            <a:pPr algn="l" eaLnBrk="0" hangingPunct="0"/>
            <a:r>
              <a:rPr lang="is-IS" altLang="is-IS" sz="2000" dirty="0" smtClean="0">
                <a:solidFill>
                  <a:srgbClr val="000000"/>
                </a:solidFill>
              </a:rPr>
              <a:t>reviewing  </a:t>
            </a:r>
            <a:r>
              <a:rPr lang="is-IS" altLang="is-IS" sz="2000" dirty="0">
                <a:solidFill>
                  <a:srgbClr val="000000"/>
                </a:solidFill>
              </a:rPr>
              <a:t>quality improvement</a:t>
            </a:r>
          </a:p>
          <a:p>
            <a:pPr algn="l" eaLnBrk="0" hangingPunct="0"/>
            <a:endParaRPr lang="en-GB" altLang="is-IS" sz="2000" dirty="0" smtClean="0">
              <a:solidFill>
                <a:srgbClr val="000000"/>
              </a:solidFill>
            </a:endParaRPr>
          </a:p>
          <a:p>
            <a:pPr algn="l" eaLnBrk="0" hangingPunct="0"/>
            <a:endParaRPr lang="en-GB" altLang="is-IS" sz="2000" dirty="0">
              <a:solidFill>
                <a:srgbClr val="000000"/>
              </a:solidFill>
            </a:endParaRPr>
          </a:p>
        </p:txBody>
      </p:sp>
      <p:sp>
        <p:nvSpPr>
          <p:cNvPr id="367628" name="Line 12"/>
          <p:cNvSpPr>
            <a:spLocks noChangeShapeType="1"/>
          </p:cNvSpPr>
          <p:nvPr/>
        </p:nvSpPr>
        <p:spPr bwMode="auto">
          <a:xfrm>
            <a:off x="2843808" y="2420888"/>
            <a:ext cx="2873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s-IS">
              <a:solidFill>
                <a:srgbClr val="000000"/>
              </a:solidFill>
            </a:endParaRPr>
          </a:p>
        </p:txBody>
      </p:sp>
      <p:sp>
        <p:nvSpPr>
          <p:cNvPr id="367629" name="Line 13"/>
          <p:cNvSpPr>
            <a:spLocks noChangeShapeType="1"/>
          </p:cNvSpPr>
          <p:nvPr/>
        </p:nvSpPr>
        <p:spPr bwMode="auto">
          <a:xfrm>
            <a:off x="4283968" y="2420888"/>
            <a:ext cx="2873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s-IS">
              <a:solidFill>
                <a:srgbClr val="000000"/>
              </a:solidFill>
            </a:endParaRPr>
          </a:p>
        </p:txBody>
      </p:sp>
      <p:sp>
        <p:nvSpPr>
          <p:cNvPr id="367630" name="Line 14"/>
          <p:cNvSpPr>
            <a:spLocks noChangeShapeType="1"/>
          </p:cNvSpPr>
          <p:nvPr/>
        </p:nvSpPr>
        <p:spPr bwMode="auto">
          <a:xfrm>
            <a:off x="7164288" y="2420888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s-IS">
              <a:solidFill>
                <a:srgbClr val="000000"/>
              </a:solidFill>
            </a:endParaRPr>
          </a:p>
        </p:txBody>
      </p:sp>
      <p:pic>
        <p:nvPicPr>
          <p:cNvPr id="367631" name="Picture 15" descr="surveysinternal_survey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300288" cy="188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434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774632" cy="16561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is-IS" b="1" dirty="0" smtClean="0">
                <a:solidFill>
                  <a:srgbClr val="000000"/>
                </a:solidFill>
              </a:rPr>
              <a:t>Future monitoring </a:t>
            </a:r>
            <a:r>
              <a:rPr lang="en-US" altLang="is-IS" b="1" dirty="0">
                <a:solidFill>
                  <a:srgbClr val="000000"/>
                </a:solidFill>
              </a:rPr>
              <a:t/>
            </a:r>
            <a:br>
              <a:rPr lang="en-US" altLang="is-IS" b="1" dirty="0">
                <a:solidFill>
                  <a:srgbClr val="000000"/>
                </a:solidFill>
              </a:rPr>
            </a:br>
            <a:r>
              <a:rPr lang="en-US" altLang="is-IS" b="1" dirty="0" smtClean="0">
                <a:solidFill>
                  <a:srgbClr val="000000"/>
                </a:solidFill>
              </a:rPr>
              <a:t>Tremendous change?</a:t>
            </a:r>
            <a:endParaRPr lang="en-US" altLang="is-IS" dirty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348880"/>
            <a:ext cx="5976664" cy="424847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More complexity in health care </a:t>
            </a:r>
            <a:r>
              <a:rPr lang="en-US" sz="2800" dirty="0" smtClean="0">
                <a:solidFill>
                  <a:srgbClr val="000000"/>
                </a:solidFill>
              </a:rPr>
              <a:t>– more </a:t>
            </a:r>
            <a:r>
              <a:rPr lang="en-US" sz="2800" dirty="0">
                <a:solidFill>
                  <a:srgbClr val="000000"/>
                </a:solidFill>
              </a:rPr>
              <a:t>complexity in monitoring?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Growing patient/user involvement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Endless availability of data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Effect of Artificial Intelligence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By 2030, computers will have become ‘more intelligent’ than </a:t>
            </a:r>
            <a:r>
              <a:rPr lang="en-US" dirty="0" smtClean="0">
                <a:solidFill>
                  <a:srgbClr val="000000"/>
                </a:solidFill>
              </a:rPr>
              <a:t>humans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+mj-lt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+mj-lt"/>
              </a:rPr>
              <a:t>Gollub</a:t>
            </a:r>
            <a:r>
              <a:rPr lang="en-US" dirty="0" smtClean="0">
                <a:solidFill>
                  <a:srgbClr val="000000"/>
                </a:solidFill>
                <a:latin typeface="+mj-lt"/>
              </a:rPr>
              <a:t>, 2016)</a:t>
            </a:r>
            <a:endParaRPr lang="is-IS" altLang="is-IS" dirty="0" smtClean="0">
              <a:solidFill>
                <a:srgbClr val="000000"/>
              </a:solidFill>
            </a:endParaRPr>
          </a:p>
          <a:p>
            <a:pPr lvl="1">
              <a:buClr>
                <a:srgbClr val="800080"/>
              </a:buClr>
              <a:buFont typeface="Arial" panose="020B0604020202020204" pitchFamily="34" charset="0"/>
              <a:buChar char="•"/>
            </a:pPr>
            <a:endParaRPr lang="is-IS" altLang="is-IS" dirty="0">
              <a:solidFill>
                <a:srgbClr val="000000"/>
              </a:solidFill>
            </a:endParaRPr>
          </a:p>
        </p:txBody>
      </p:sp>
      <p:pic>
        <p:nvPicPr>
          <p:cNvPr id="6" name="Picture 5" descr="healthcare technology">
            <a:hlinkClick r:id="rId3"/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653136"/>
            <a:ext cx="2001721" cy="1274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robotic-assistance.jpg (1200Ã800)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1927029" cy="15504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787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Glaerur_EL_template</Template>
  <TotalTime>123</TotalTime>
  <Words>517</Words>
  <Application>Microsoft Macintosh PowerPoint</Application>
  <PresentationFormat>On-screen Show (4:3)</PresentationFormat>
  <Paragraphs>89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 The Directorate of Health (http://www.landlaeknir.is/)  A Government Agency established in 1760   </vt:lpstr>
      <vt:lpstr>PowerPoint Presentation</vt:lpstr>
      <vt:lpstr>Supervising quality and safety? High quality and safe health care... How?</vt:lpstr>
      <vt:lpstr>  Supervising  - a shared responsibility   </vt:lpstr>
      <vt:lpstr>Inspection - the process</vt:lpstr>
      <vt:lpstr>Future monitoring  Tremendous change?</vt:lpstr>
    </vt:vector>
  </TitlesOfParts>
  <Company>Embætti landlæknis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Fyrirsögn</dc:title>
  <dc:creator>Anna Björg Aradóttir</dc:creator>
  <cp:lastModifiedBy>Þorleifur Magnússon</cp:lastModifiedBy>
  <cp:revision>41</cp:revision>
  <dcterms:created xsi:type="dcterms:W3CDTF">2019-04-02T11:23:01Z</dcterms:created>
  <dcterms:modified xsi:type="dcterms:W3CDTF">2019-04-10T22:47:50Z</dcterms:modified>
</cp:coreProperties>
</file>