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6" r:id="rId4"/>
    <p:sldId id="350" r:id="rId5"/>
    <p:sldId id="372" r:id="rId6"/>
    <p:sldId id="394" r:id="rId7"/>
    <p:sldId id="277" r:id="rId8"/>
    <p:sldId id="395" r:id="rId9"/>
    <p:sldId id="365" r:id="rId10"/>
    <p:sldId id="320" r:id="rId11"/>
    <p:sldId id="314" r:id="rId12"/>
    <p:sldId id="392" r:id="rId13"/>
    <p:sldId id="389" r:id="rId14"/>
    <p:sldId id="292" r:id="rId15"/>
    <p:sldId id="310" r:id="rId16"/>
    <p:sldId id="293" r:id="rId17"/>
    <p:sldId id="393" r:id="rId18"/>
    <p:sldId id="330" r:id="rId19"/>
    <p:sldId id="376" r:id="rId20"/>
    <p:sldId id="378" r:id="rId21"/>
    <p:sldId id="379" r:id="rId22"/>
    <p:sldId id="387" r:id="rId23"/>
    <p:sldId id="396" r:id="rId24"/>
    <p:sldId id="397" r:id="rId25"/>
    <p:sldId id="295" r:id="rId26"/>
    <p:sldId id="337" r:id="rId27"/>
    <p:sldId id="338" r:id="rId28"/>
    <p:sldId id="391" r:id="rId29"/>
  </p:sldIdLst>
  <p:sldSz cx="9144000" cy="6858000" type="screen4x3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ell Asplund" initials="" lastIdx="9" clrIdx="0"/>
  <p:cmAuthor id="1" name="Lotta Eriksson" initials="L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75" autoAdjust="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12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7991" y="0"/>
            <a:ext cx="2952382" cy="49712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311B9C1E-6843-4CB1-8901-919CC5A5FBF9}" type="datetimeFigureOut">
              <a:rPr lang="sv-SE" smtClean="0"/>
              <a:t>2019-09-24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794"/>
            <a:ext cx="2952382" cy="497126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7991" y="9443794"/>
            <a:ext cx="2952382" cy="497126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2CED80EF-B455-4A79-B465-DC954F8136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8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E4949A95-1B18-4865-98CE-E646211F0E7A}" type="datetimeFigureOut">
              <a:rPr lang="sv-SE" smtClean="0"/>
              <a:t>2019-09-24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C23D844C-0F63-44FF-BF18-D9D8A25092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46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I’m</a:t>
            </a:r>
            <a:r>
              <a:rPr lang="sv-SE" dirty="0"/>
              <a:t> Lotta Eriksson, I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bioethical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for 17 </a:t>
            </a:r>
            <a:r>
              <a:rPr lang="sv-SE" dirty="0" err="1"/>
              <a:t>years</a:t>
            </a:r>
            <a:r>
              <a:rPr lang="sv-SE" dirty="0"/>
              <a:t>, for the Swedish </a:t>
            </a:r>
            <a:r>
              <a:rPr lang="sv-SE" dirty="0" err="1"/>
              <a:t>Counciol</a:t>
            </a:r>
            <a:r>
              <a:rPr lang="sv-SE" dirty="0"/>
              <a:t> on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Ethics</a:t>
            </a:r>
            <a:r>
              <a:rPr lang="sv-SE" dirty="0"/>
              <a:t>. </a:t>
            </a:r>
            <a:r>
              <a:rPr lang="sv-SE" dirty="0" err="1"/>
              <a:t>Today</a:t>
            </a:r>
            <a:r>
              <a:rPr lang="sv-SE" dirty="0"/>
              <a:t> </a:t>
            </a:r>
            <a:r>
              <a:rPr lang="sv-SE" dirty="0" err="1"/>
              <a:t>I’m</a:t>
            </a:r>
            <a:r>
              <a:rPr lang="sv-SE" dirty="0"/>
              <a:t> going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presentation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ethical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relevance</a:t>
            </a:r>
            <a:r>
              <a:rPr lang="sv-SE" dirty="0"/>
              <a:t> for supervision in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the </a:t>
            </a:r>
            <a:r>
              <a:rPr lang="sv-SE" dirty="0" err="1"/>
              <a:t>Ethics</a:t>
            </a:r>
            <a:r>
              <a:rPr lang="sv-SE" dirty="0"/>
              <a:t> council.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844C-0F63-44FF-BF18-D9D8A250927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97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D919C-1B00-144F-B940-5DB0BD98B81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6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swedish</a:t>
            </a:r>
            <a:r>
              <a:rPr lang="sv-SE" dirty="0"/>
              <a:t> </a:t>
            </a:r>
            <a:r>
              <a:rPr lang="sv-SE" dirty="0" err="1"/>
              <a:t>ethical</a:t>
            </a:r>
            <a:r>
              <a:rPr lang="sv-SE" dirty="0"/>
              <a:t> council on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ethics</a:t>
            </a:r>
            <a:r>
              <a:rPr lang="sv-SE" dirty="0"/>
              <a:t> is an </a:t>
            </a:r>
            <a:r>
              <a:rPr lang="sv-SE" dirty="0" err="1"/>
              <a:t>advisory</a:t>
            </a:r>
            <a:r>
              <a:rPr lang="sv-SE" dirty="0"/>
              <a:t> board </a:t>
            </a:r>
            <a:r>
              <a:rPr lang="sv-SE" dirty="0" err="1"/>
              <a:t>mainly</a:t>
            </a:r>
            <a:r>
              <a:rPr lang="sv-SE" dirty="0"/>
              <a:t> to the Swedish </a:t>
            </a:r>
            <a:r>
              <a:rPr lang="sv-SE" dirty="0" err="1"/>
              <a:t>government</a:t>
            </a:r>
            <a:r>
              <a:rPr lang="sv-SE" dirty="0"/>
              <a:t> and </a:t>
            </a:r>
            <a:r>
              <a:rPr lang="sv-SE" dirty="0" err="1"/>
              <a:t>parilament</a:t>
            </a:r>
            <a:r>
              <a:rPr lang="sv-SE" dirty="0"/>
              <a:t>. </a:t>
            </a:r>
          </a:p>
          <a:p>
            <a:r>
              <a:rPr lang="sv-SE" dirty="0"/>
              <a:t>The </a:t>
            </a:r>
            <a:r>
              <a:rPr lang="sv-SE" dirty="0" err="1"/>
              <a:t>main</a:t>
            </a:r>
            <a:r>
              <a:rPr lang="sv-SE" dirty="0"/>
              <a:t> tasks has </a:t>
            </a:r>
            <a:r>
              <a:rPr lang="sv-SE" dirty="0" err="1"/>
              <a:t>remain</a:t>
            </a:r>
            <a:r>
              <a:rPr lang="sv-SE" dirty="0"/>
              <a:t> the same </a:t>
            </a:r>
            <a:r>
              <a:rPr lang="sv-SE" dirty="0" err="1"/>
              <a:t>since</a:t>
            </a:r>
            <a:r>
              <a:rPr lang="sv-SE" dirty="0"/>
              <a:t> the start in 1985: To </a:t>
            </a:r>
            <a:r>
              <a:rPr lang="en-US" dirty="0"/>
              <a:t>identify and explore ethical issues raised by scientific and technological advances in biomedicine from a societal perspective </a:t>
            </a:r>
          </a:p>
          <a:p>
            <a:endParaRPr lang="en-US" dirty="0"/>
          </a:p>
          <a:p>
            <a:r>
              <a:rPr lang="en-US" dirty="0"/>
              <a:t>to serve as a body for exchange of knowledge and opinions on bioethics and serve as a link between science, citizens and policy makers</a:t>
            </a:r>
          </a:p>
          <a:p>
            <a:endParaRPr lang="en-US" dirty="0"/>
          </a:p>
          <a:p>
            <a:r>
              <a:rPr lang="en-US" dirty="0"/>
              <a:t>to stimulate public debate on bioethics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844C-0F63-44FF-BF18-D9D8A250927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05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sv-SE" sz="8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kern="0" dirty="0" err="1">
                <a:latin typeface="Calibri" pitchFamily="34" charset="0"/>
              </a:rPr>
              <a:t>Smer</a:t>
            </a:r>
            <a:r>
              <a:rPr lang="en-US" sz="1200" kern="0" dirty="0">
                <a:latin typeface="Calibri" pitchFamily="34" charset="0"/>
              </a:rPr>
              <a:t> consists of a Chair and eight representatives from the political parties in the Swedish Parliament </a:t>
            </a:r>
          </a:p>
          <a:p>
            <a:pPr eaLnBrk="1" hangingPunct="1">
              <a:lnSpc>
                <a:spcPct val="80000"/>
              </a:lnSpc>
            </a:pPr>
            <a:endParaRPr lang="en-US" sz="12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kern="0" dirty="0">
                <a:latin typeface="Calibri" pitchFamily="34" charset="0"/>
              </a:rPr>
              <a:t>Ten experts representing academic expertise in medical ethics, professional and patient </a:t>
            </a:r>
            <a:r>
              <a:rPr lang="en-US" sz="1200" kern="0" dirty="0" err="1">
                <a:latin typeface="Calibri" pitchFamily="34" charset="0"/>
              </a:rPr>
              <a:t>organisations</a:t>
            </a:r>
            <a:r>
              <a:rPr lang="en-US" sz="1200" kern="0" dirty="0">
                <a:latin typeface="Calibri" pitchFamily="34" charset="0"/>
              </a:rPr>
              <a:t>, health care providers, the National Board of Health and Welfare and the Ministry of Health and Social Affairs</a:t>
            </a:r>
          </a:p>
          <a:p>
            <a:pPr eaLnBrk="1" hangingPunct="1">
              <a:lnSpc>
                <a:spcPct val="80000"/>
              </a:lnSpc>
            </a:pPr>
            <a:endParaRPr lang="en-US" sz="12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The secretariat is the executive organ of the Council. Four persons + administrative support from the Ministry of Health and Social affairs.</a:t>
            </a:r>
            <a:endParaRPr lang="en-US" sz="1200" kern="0" dirty="0">
              <a:latin typeface="Calibri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844C-0F63-44FF-BF18-D9D8A250927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5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844C-0F63-44FF-BF18-D9D8A250927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20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1600" dirty="0"/>
              <a:t>Report from the Swedish National Council on Medical Ethics in 2015.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/>
              <a:t>What consequences be for the individual and for society in a larger perspective? 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Focus on human robot interaction. For example the use of the ”</a:t>
            </a:r>
            <a:r>
              <a:rPr lang="en-US" sz="1600" dirty="0" err="1"/>
              <a:t>Giraff</a:t>
            </a:r>
            <a:r>
              <a:rPr lang="en-US" sz="1600" dirty="0"/>
              <a:t>” in elderly care, but also robots like eating-help, training and rehabilitation.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844C-0F63-44FF-BF18-D9D8A250927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20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DEF-1AE2-4EE8-8B83-C7747D0F2D6D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8471-7B8F-4CFA-9886-AC82EB17C3A4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6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3A8-6730-4311-81DF-E5BCDCC16EED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64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53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27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34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7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87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99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528" y="6300410"/>
            <a:ext cx="4279185" cy="4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57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30F5-E43E-40B1-A42C-F63A2A1C0A74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35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7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81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12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59C6-5087-4343-B952-7540B2E3EF4E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1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B00-885E-4249-A09F-70ACEC45F881}" type="datetime1">
              <a:rPr lang="sv-SE" smtClean="0"/>
              <a:t>2019-09-24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7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398-39CB-46CF-B604-ADB40BAE94C9}" type="datetime1">
              <a:rPr lang="sv-SE" smtClean="0"/>
              <a:t>2019-09-24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5A14-66B1-4ED8-81D0-06F955DBFA3C}" type="datetime1">
              <a:rPr lang="sv-SE" smtClean="0"/>
              <a:t>2019-09-24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2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7AEA-611C-4BF1-989D-3A21B82F4D72}" type="datetime1">
              <a:rPr lang="sv-SE" smtClean="0"/>
              <a:t>2019-09-24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38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2CA3-94E5-48B4-B2C1-B752217F75BF}" type="datetime1">
              <a:rPr lang="sv-SE" smtClean="0"/>
              <a:t>2019-09-24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68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789-6926-4636-B5AE-09DAF6C82C66}" type="datetime1">
              <a:rPr lang="sv-SE" smtClean="0"/>
              <a:t>2019-09-24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99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07F0-B044-445C-98CF-FCEEFAF766AD}" type="datetime1">
              <a:rPr lang="sv-SE" smtClean="0"/>
              <a:t>2019-09-24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2190-B1BC-4827-99A1-C204374219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7A72-283A-914A-AB58-785E6571B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96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tif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smer.se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smer.s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664295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Ethical questions of relevance for supervision in health care?</a:t>
            </a:r>
            <a:br>
              <a:rPr lang="sv-SE" dirty="0"/>
            </a:br>
            <a:br>
              <a:rPr lang="sv-SE" sz="3200" dirty="0">
                <a:solidFill>
                  <a:schemeClr val="accent5"/>
                </a:solidFill>
              </a:rPr>
            </a:br>
            <a:r>
              <a:rPr lang="sv-SE" sz="2400" dirty="0">
                <a:solidFill>
                  <a:schemeClr val="accent5"/>
                </a:solidFill>
              </a:rPr>
              <a:t>24 September EPSO Conference, Malmö Sweden</a:t>
            </a:r>
            <a:br>
              <a:rPr lang="sv-SE" sz="3200" dirty="0">
                <a:solidFill>
                  <a:schemeClr val="accent5"/>
                </a:solidFill>
              </a:rPr>
            </a:br>
            <a:br>
              <a:rPr lang="sv-SE" sz="3200" dirty="0">
                <a:solidFill>
                  <a:schemeClr val="accent5"/>
                </a:solidFill>
              </a:rPr>
            </a:br>
            <a:r>
              <a:rPr lang="sv-SE" sz="1800" i="1" dirty="0"/>
              <a:t>Lotta Eriksson, </a:t>
            </a:r>
            <a:r>
              <a:rPr lang="sv-SE" sz="1800" i="1" dirty="0" err="1"/>
              <a:t>Head</a:t>
            </a:r>
            <a:r>
              <a:rPr lang="sv-SE" sz="1800" i="1" dirty="0"/>
              <a:t> </a:t>
            </a:r>
            <a:r>
              <a:rPr lang="sv-SE" sz="1800" i="1" dirty="0" err="1"/>
              <a:t>of</a:t>
            </a:r>
            <a:r>
              <a:rPr lang="sv-SE" sz="1800" i="1" dirty="0"/>
              <a:t> </a:t>
            </a:r>
            <a:r>
              <a:rPr lang="sv-SE" sz="1800" i="1" dirty="0" err="1"/>
              <a:t>secreteriat</a:t>
            </a:r>
            <a:endParaRPr lang="sv-SE" sz="1800" i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272808" cy="1512168"/>
          </a:xfrm>
        </p:spPr>
        <p:txBody>
          <a:bodyPr>
            <a:normAutofit/>
          </a:bodyPr>
          <a:lstStyle/>
          <a:p>
            <a:endParaRPr lang="sv-SE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D8432-29E8-4E83-B970-A0A6780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 </a:t>
            </a:r>
            <a:endParaRPr lang="sv-S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0849C-1785-4194-98AF-02949CDE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B52AEB-FCC2-484E-8040-66DA5509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3EE471B-A075-4319-9115-97A08E514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3" y="548680"/>
            <a:ext cx="9199563" cy="62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215C91D-8EEE-4EFD-93B5-00699A34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576179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F18E02EA-75A1-4AED-98A4-2BA0D32F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sv-SE" sz="3600" dirty="0" err="1">
                <a:solidFill>
                  <a:schemeClr val="accent5"/>
                </a:solidFill>
              </a:rPr>
              <a:t>Topics</a:t>
            </a:r>
            <a:r>
              <a:rPr lang="sv-SE" sz="3600" dirty="0">
                <a:solidFill>
                  <a:schemeClr val="accent5"/>
                </a:solidFill>
              </a:rPr>
              <a:t> on the </a:t>
            </a:r>
            <a:r>
              <a:rPr lang="sv-SE" sz="3600" dirty="0" err="1">
                <a:solidFill>
                  <a:schemeClr val="accent5"/>
                </a:solidFill>
              </a:rPr>
              <a:t>council’s</a:t>
            </a:r>
            <a:r>
              <a:rPr lang="sv-SE" sz="3600" dirty="0">
                <a:solidFill>
                  <a:schemeClr val="accent5"/>
                </a:solidFill>
              </a:rPr>
              <a:t> agenda at the moment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0C8F613-3DA7-40FF-B727-2DF29314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Children in need of a heart transplants (asylum seekers) – ethical dilemmas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Conflicting legislations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Prioritizing dilemmas</a:t>
            </a:r>
          </a:p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err="1"/>
              <a:t>Ethical</a:t>
            </a:r>
            <a:r>
              <a:rPr lang="sv-SE" sz="2400" dirty="0"/>
              <a:t> </a:t>
            </a:r>
            <a:r>
              <a:rPr lang="sv-SE" sz="2400" dirty="0" err="1"/>
              <a:t>aspect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treatment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en-GB" sz="2400" dirty="0"/>
              <a:t>children with gender dysphoria</a:t>
            </a:r>
            <a:endParaRPr lang="sv-SE" sz="2400" dirty="0"/>
          </a:p>
          <a:p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3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215C91D-8EEE-4EFD-93B5-00699A34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576179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F18E02EA-75A1-4AED-98A4-2BA0D32F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sv-SE" sz="3600" dirty="0" err="1">
                <a:solidFill>
                  <a:schemeClr val="accent5"/>
                </a:solidFill>
              </a:rPr>
              <a:t>Current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topics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0C8F613-3DA7-40FF-B727-2DF29314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Digitalisation</a:t>
            </a:r>
            <a:r>
              <a:rPr lang="sv-SE" sz="2400" dirty="0"/>
              <a:t> (</a:t>
            </a:r>
            <a:r>
              <a:rPr lang="sv-SE" sz="2400" dirty="0" err="1"/>
              <a:t>eHealth</a:t>
            </a:r>
            <a:r>
              <a:rPr lang="sv-SE" sz="2400" dirty="0"/>
              <a:t>/</a:t>
            </a:r>
            <a:r>
              <a:rPr lang="sv-SE" sz="2400" dirty="0" err="1"/>
              <a:t>mHealth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Artificiell Intelligens (</a:t>
            </a:r>
            <a:r>
              <a:rPr lang="sv-SE" sz="2400" dirty="0" err="1"/>
              <a:t>forthcoming</a:t>
            </a:r>
            <a:r>
              <a:rPr lang="sv-SE" sz="2400" dirty="0"/>
              <a:t> briefing note)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Health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Welfare Technologies (</a:t>
            </a:r>
            <a:r>
              <a:rPr lang="sv-SE" sz="2400" dirty="0" err="1"/>
              <a:t>robotics</a:t>
            </a:r>
            <a:r>
              <a:rPr lang="sv-SE" sz="2400" dirty="0"/>
              <a:t>,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apps</a:t>
            </a:r>
            <a:r>
              <a:rPr lang="sv-SE" sz="2400" dirty="0"/>
              <a:t>, </a:t>
            </a:r>
            <a:r>
              <a:rPr lang="sv-SE" sz="2400" dirty="0" err="1"/>
              <a:t>wearbles</a:t>
            </a:r>
            <a:r>
              <a:rPr lang="sv-SE" sz="2400" dirty="0"/>
              <a:t>/</a:t>
            </a:r>
            <a:r>
              <a:rPr lang="sv-SE" sz="2400" dirty="0" err="1"/>
              <a:t>internables</a:t>
            </a:r>
            <a:r>
              <a:rPr lang="sv-SE" sz="2400" dirty="0"/>
              <a:t> </a:t>
            </a:r>
            <a:r>
              <a:rPr lang="sv-SE" sz="2400" dirty="0" err="1"/>
              <a:t>etc</a:t>
            </a:r>
            <a:r>
              <a:rPr lang="sv-SE" sz="2400" dirty="0"/>
              <a:t>)</a:t>
            </a:r>
          </a:p>
          <a:p>
            <a:pPr marL="457200" lvl="1" indent="0">
              <a:buNone/>
            </a:pPr>
            <a:endParaRPr lang="sv-SE" sz="2400" dirty="0"/>
          </a:p>
          <a:p>
            <a:r>
              <a:rPr lang="sv-SE" sz="2400" dirty="0" err="1"/>
              <a:t>Genomics</a:t>
            </a: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 err="1"/>
              <a:t>Genediting</a:t>
            </a:r>
            <a:r>
              <a:rPr lang="sv-SE" sz="2400" dirty="0"/>
              <a:t>, </a:t>
            </a:r>
            <a:r>
              <a:rPr lang="sv-SE" sz="2400" dirty="0" err="1"/>
              <a:t>gentic</a:t>
            </a:r>
            <a:r>
              <a:rPr lang="sv-SE" sz="2400" dirty="0"/>
              <a:t> </a:t>
            </a:r>
            <a:r>
              <a:rPr lang="sv-SE" sz="2400" dirty="0" err="1"/>
              <a:t>testing</a:t>
            </a:r>
            <a:r>
              <a:rPr lang="sv-SE" sz="2400" dirty="0"/>
              <a:t> (</a:t>
            </a:r>
            <a:r>
              <a:rPr lang="sv-SE" sz="2400" dirty="0" err="1"/>
              <a:t>direct</a:t>
            </a:r>
            <a:r>
              <a:rPr lang="sv-SE" sz="2400" dirty="0"/>
              <a:t>-to – </a:t>
            </a:r>
            <a:r>
              <a:rPr lang="sv-SE" sz="2400" dirty="0" err="1"/>
              <a:t>consumer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4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17292" y="0"/>
            <a:ext cx="9144000" cy="629392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 rotWithShape="1">
          <a:blip r:embed="rId4"/>
          <a:srcRect l="-36001" t="8181" r="36001" b="1704"/>
          <a:stretch/>
        </p:blipFill>
        <p:spPr>
          <a:xfrm>
            <a:off x="3365988" y="629392"/>
            <a:ext cx="5760720" cy="399076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t="-127146" r="-28833" b="127146"/>
          <a:stretch/>
        </p:blipFill>
        <p:spPr>
          <a:xfrm>
            <a:off x="5024435" y="1777136"/>
            <a:ext cx="3964246" cy="234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6" y="4293378"/>
            <a:ext cx="4269186" cy="2520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62" y="4473369"/>
            <a:ext cx="4586966" cy="226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1241DEFB-5DE6-4FDC-A079-7B281C00D704}"/>
              </a:ext>
            </a:extLst>
          </p:cNvPr>
          <p:cNvSpPr txBox="1">
            <a:spLocks/>
          </p:cNvSpPr>
          <p:nvPr/>
        </p:nvSpPr>
        <p:spPr>
          <a:xfrm>
            <a:off x="155318" y="1258784"/>
            <a:ext cx="5280778" cy="195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>
                <a:solidFill>
                  <a:schemeClr val="accent1"/>
                </a:solidFill>
              </a:rPr>
              <a:t>Examples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of</a:t>
            </a:r>
            <a:r>
              <a:rPr lang="sv-SE" dirty="0">
                <a:solidFill>
                  <a:schemeClr val="accent1"/>
                </a:solidFill>
              </a:rPr>
              <a:t> recent </a:t>
            </a:r>
            <a:r>
              <a:rPr lang="sv-SE" dirty="0" err="1">
                <a:solidFill>
                  <a:schemeClr val="accent1"/>
                </a:solidFill>
              </a:rPr>
              <a:t>work</a:t>
            </a:r>
            <a:r>
              <a:rPr lang="sv-SE" dirty="0">
                <a:solidFill>
                  <a:schemeClr val="accent1"/>
                </a:solidFill>
              </a:rPr>
              <a:t>:</a:t>
            </a:r>
          </a:p>
          <a:p>
            <a:endParaRPr lang="sv-SE" dirty="0">
              <a:solidFill>
                <a:schemeClr val="accent1"/>
              </a:solidFill>
            </a:endParaRPr>
          </a:p>
          <a:p>
            <a:r>
              <a:rPr lang="sv-SE" dirty="0" err="1">
                <a:solidFill>
                  <a:schemeClr val="accent1"/>
                </a:solidFill>
              </a:rPr>
              <a:t>Robotics</a:t>
            </a:r>
            <a:r>
              <a:rPr lang="sv-SE" dirty="0">
                <a:solidFill>
                  <a:schemeClr val="accent1"/>
                </a:solidFill>
              </a:rPr>
              <a:t> in </a:t>
            </a:r>
            <a:r>
              <a:rPr lang="sv-SE" dirty="0" err="1">
                <a:solidFill>
                  <a:schemeClr val="accent1"/>
                </a:solidFill>
              </a:rPr>
              <a:t>elderly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care</a:t>
            </a:r>
            <a:r>
              <a:rPr lang="sv-SE" dirty="0">
                <a:solidFill>
                  <a:schemeClr val="accent1"/>
                </a:solidFill>
              </a:rPr>
              <a:t>, </a:t>
            </a:r>
            <a:r>
              <a:rPr lang="sv-SE" dirty="0" err="1">
                <a:solidFill>
                  <a:schemeClr val="accent1"/>
                </a:solidFill>
              </a:rPr>
              <a:t>report</a:t>
            </a:r>
            <a:r>
              <a:rPr lang="sv-SE" dirty="0">
                <a:solidFill>
                  <a:schemeClr val="accent1"/>
                </a:solidFill>
              </a:rPr>
              <a:t> 2015 </a:t>
            </a:r>
          </a:p>
          <a:p>
            <a:r>
              <a:rPr lang="sv-SE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84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Robotics and surveillance in the care of elderly people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518457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2400" dirty="0"/>
              <a:t>When introducing Health care robots there could be a conflict between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 the one hand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strengthening patient integrity and efficiency in health care,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and on the other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consequences can be lack of human contact.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sv-SE" sz="1600" dirty="0"/>
          </a:p>
          <a:p>
            <a:pPr marL="457200" lvl="1" indent="0">
              <a:buNone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0" y="0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2400" dirty="0" err="1"/>
              <a:t>Examples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conclusions</a:t>
            </a:r>
            <a:r>
              <a:rPr lang="sv-SE" sz="2400" dirty="0"/>
              <a:t> in </a:t>
            </a:r>
            <a:r>
              <a:rPr lang="sv-SE" sz="2400" dirty="0" err="1"/>
              <a:t>Smer’s</a:t>
            </a:r>
            <a:r>
              <a:rPr lang="sv-SE" sz="2400" dirty="0"/>
              <a:t> </a:t>
            </a:r>
            <a:r>
              <a:rPr lang="sv-SE" sz="2400" dirty="0" err="1"/>
              <a:t>report</a:t>
            </a:r>
            <a:r>
              <a:rPr lang="sv-SE" sz="2400" dirty="0"/>
              <a:t>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51845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need for more research in Sweden concerning ethical aspects and consequences of the use of robotics in elderly health care.</a:t>
            </a:r>
          </a:p>
          <a:p>
            <a:pPr marL="457200" lvl="1" indent="0">
              <a:buNone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The </a:t>
            </a:r>
            <a:r>
              <a:rPr lang="sv-SE" sz="2400" dirty="0" err="1"/>
              <a:t>importance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ethics</a:t>
            </a:r>
            <a:r>
              <a:rPr lang="sv-SE" sz="2400" dirty="0"/>
              <a:t> research/ </a:t>
            </a:r>
            <a:r>
              <a:rPr lang="sv-SE" sz="2400" dirty="0" err="1"/>
              <a:t>ethicists</a:t>
            </a:r>
            <a:r>
              <a:rPr lang="sv-SE" sz="2400" dirty="0"/>
              <a:t> </a:t>
            </a:r>
            <a:r>
              <a:rPr lang="sv-SE" sz="2400" dirty="0" err="1"/>
              <a:t>included</a:t>
            </a:r>
            <a:r>
              <a:rPr lang="sv-SE" sz="2400" dirty="0"/>
              <a:t> </a:t>
            </a:r>
            <a:r>
              <a:rPr lang="sv-SE" sz="2400" dirty="0" err="1"/>
              <a:t>within</a:t>
            </a:r>
            <a:r>
              <a:rPr lang="sv-SE" sz="2400" dirty="0"/>
              <a:t> </a:t>
            </a:r>
            <a:r>
              <a:rPr lang="sv-SE" sz="2400" dirty="0" err="1"/>
              <a:t>robotics</a:t>
            </a:r>
            <a:r>
              <a:rPr lang="sv-SE" sz="2400" dirty="0"/>
              <a:t> research </a:t>
            </a:r>
            <a:r>
              <a:rPr lang="sv-SE" sz="2400" dirty="0" err="1"/>
              <a:t>when</a:t>
            </a:r>
            <a:r>
              <a:rPr lang="sv-SE" sz="2400" dirty="0"/>
              <a:t> </a:t>
            </a:r>
            <a:r>
              <a:rPr lang="sv-SE" sz="2400" dirty="0" err="1"/>
              <a:t>developing</a:t>
            </a:r>
            <a:r>
              <a:rPr lang="sv-SE" sz="2400" dirty="0"/>
              <a:t>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care</a:t>
            </a:r>
            <a:r>
              <a:rPr lang="sv-SE" sz="2400" dirty="0"/>
              <a:t> robots.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An </a:t>
            </a:r>
            <a:r>
              <a:rPr lang="sv-SE" sz="2400" dirty="0" err="1"/>
              <a:t>ethical</a:t>
            </a:r>
            <a:r>
              <a:rPr lang="sv-SE" sz="2400" dirty="0"/>
              <a:t> </a:t>
            </a:r>
            <a:r>
              <a:rPr lang="sv-SE" sz="2400" dirty="0" err="1"/>
              <a:t>assessment</a:t>
            </a:r>
            <a:r>
              <a:rPr lang="sv-SE" sz="2400" dirty="0"/>
              <a:t> from an </a:t>
            </a:r>
            <a:r>
              <a:rPr lang="sv-SE" sz="2400" dirty="0" err="1"/>
              <a:t>individual</a:t>
            </a:r>
            <a:r>
              <a:rPr lang="sv-SE" sz="2400" dirty="0"/>
              <a:t> as </a:t>
            </a:r>
            <a:r>
              <a:rPr lang="sv-SE" sz="2400" dirty="0" err="1"/>
              <a:t>well</a:t>
            </a:r>
            <a:r>
              <a:rPr lang="sv-SE" sz="2400" dirty="0"/>
              <a:t> as </a:t>
            </a:r>
            <a:r>
              <a:rPr lang="sv-SE" sz="2400" dirty="0" err="1"/>
              <a:t>societal</a:t>
            </a:r>
            <a:r>
              <a:rPr lang="sv-SE" sz="2400" dirty="0"/>
              <a:t> </a:t>
            </a:r>
            <a:r>
              <a:rPr lang="sv-SE" sz="2400" dirty="0" err="1"/>
              <a:t>point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view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be </a:t>
            </a:r>
            <a:r>
              <a:rPr lang="sv-SE" sz="2400" dirty="0" err="1"/>
              <a:t>conducted</a:t>
            </a:r>
            <a:r>
              <a:rPr lang="sv-SE" sz="2400" dirty="0"/>
              <a:t> prior </a:t>
            </a:r>
            <a:r>
              <a:rPr lang="sv-SE" sz="2400" dirty="0" err="1"/>
              <a:t>to</a:t>
            </a:r>
            <a:r>
              <a:rPr lang="sv-SE" sz="2400" dirty="0"/>
              <a:t> the </a:t>
            </a:r>
            <a:r>
              <a:rPr lang="sv-SE" sz="2400" dirty="0" err="1"/>
              <a:t>introduction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 a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care</a:t>
            </a:r>
            <a:r>
              <a:rPr lang="sv-SE" sz="2400" dirty="0"/>
              <a:t> robot </a:t>
            </a:r>
          </a:p>
          <a:p>
            <a:pPr marL="457200" lvl="1" indent="0">
              <a:buNone/>
            </a:pPr>
            <a:endParaRPr lang="sv-SE" sz="2400" dirty="0"/>
          </a:p>
          <a:p>
            <a:pPr marL="457200" lvl="1" indent="0">
              <a:buNone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0" y="0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chemeClr val="accent5"/>
                </a:solidFill>
              </a:rPr>
              <a:t>Robotics and surveillance in the care of elderly people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51845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2400" dirty="0"/>
              <a:t>A patient-</a:t>
            </a:r>
            <a:r>
              <a:rPr lang="sv-SE" sz="2400" dirty="0" err="1"/>
              <a:t>centered</a:t>
            </a:r>
            <a:r>
              <a:rPr lang="sv-SE" sz="2400" dirty="0"/>
              <a:t> </a:t>
            </a:r>
            <a:r>
              <a:rPr lang="sv-SE" sz="2400" dirty="0" err="1"/>
              <a:t>individual</a:t>
            </a:r>
            <a:r>
              <a:rPr lang="sv-SE" sz="2400" dirty="0"/>
              <a:t> approach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Risk, benefit </a:t>
            </a:r>
            <a:r>
              <a:rPr lang="sv-SE" dirty="0" err="1"/>
              <a:t>analysis</a:t>
            </a:r>
            <a:endParaRPr lang="sv-S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 err="1"/>
              <a:t>What</a:t>
            </a:r>
            <a:r>
              <a:rPr lang="sv-SE" dirty="0"/>
              <a:t> is the opinion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individual</a:t>
            </a:r>
            <a:r>
              <a:rPr lang="sv-SE" dirty="0"/>
              <a:t>?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sv-SE" sz="2400" dirty="0"/>
              <a:t>If the person </a:t>
            </a:r>
            <a:r>
              <a:rPr lang="sv-SE" sz="2400" dirty="0" err="1"/>
              <a:t>declines</a:t>
            </a:r>
            <a:r>
              <a:rPr lang="sv-SE" sz="2400" dirty="0"/>
              <a:t>, </a:t>
            </a:r>
            <a:r>
              <a:rPr lang="sv-SE" sz="2400" dirty="0" err="1"/>
              <a:t>she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be given an alternative.</a:t>
            </a:r>
          </a:p>
          <a:p>
            <a:pPr marL="914400" lvl="2" indent="0">
              <a:buNone/>
            </a:pPr>
            <a:r>
              <a:rPr lang="sv-SE" dirty="0" err="1"/>
              <a:t>Integrity</a:t>
            </a:r>
            <a:r>
              <a:rPr lang="sv-SE" dirty="0"/>
              <a:t> </a:t>
            </a:r>
            <a:r>
              <a:rPr lang="sv-SE" dirty="0" err="1"/>
              <a:t>concerns</a:t>
            </a:r>
            <a:r>
              <a:rPr lang="sv-SE" dirty="0"/>
              <a:t>  </a:t>
            </a:r>
          </a:p>
          <a:p>
            <a:pPr marL="1371600" lvl="3" indent="0">
              <a:buNone/>
            </a:pPr>
            <a:r>
              <a:rPr lang="sv-SE" sz="2400" dirty="0"/>
              <a:t>(robots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collect</a:t>
            </a:r>
            <a:r>
              <a:rPr lang="sv-SE" sz="2400" dirty="0"/>
              <a:t> </a:t>
            </a:r>
            <a:r>
              <a:rPr lang="sv-SE" sz="2400" dirty="0" err="1"/>
              <a:t>large</a:t>
            </a:r>
            <a:r>
              <a:rPr lang="sv-SE" sz="2400" dirty="0"/>
              <a:t> </a:t>
            </a:r>
            <a:r>
              <a:rPr lang="sv-SE" sz="2400" dirty="0" err="1"/>
              <a:t>extent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data </a:t>
            </a:r>
            <a:r>
              <a:rPr lang="sv-SE" sz="2400" dirty="0" err="1"/>
              <a:t>concering</a:t>
            </a:r>
            <a:r>
              <a:rPr lang="sv-SE" sz="2400" dirty="0"/>
              <a:t> the patient)</a:t>
            </a:r>
          </a:p>
          <a:p>
            <a:pPr marL="457200" lvl="1" indent="0">
              <a:buNone/>
            </a:pPr>
            <a:endParaRPr lang="sv-SE" sz="3200" dirty="0"/>
          </a:p>
          <a:p>
            <a:pPr marL="457200" lvl="1" indent="0">
              <a:buNone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0" y="0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6125" y="908721"/>
            <a:ext cx="7287402" cy="864096"/>
          </a:xfrm>
        </p:spPr>
        <p:txBody>
          <a:bodyPr>
            <a:noAutofit/>
          </a:bodyPr>
          <a:lstStyle/>
          <a:p>
            <a:pPr marL="457200" lvl="0" indent="-457200" algn="l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br>
              <a:rPr lang="sv-SE" sz="32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v-SE" sz="32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v-SE" sz="32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v-SE" sz="32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v-SE" sz="3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200" dirty="0">
                <a:solidFill>
                  <a:schemeClr val="accent5"/>
                </a:solidFill>
                <a:ea typeface="Calibri" charset="0"/>
                <a:cs typeface="Times New Roman" charset="0"/>
              </a:rPr>
              <a:t>Novel medical treatments</a:t>
            </a:r>
            <a:br>
              <a:rPr lang="en-GB" sz="3200" dirty="0">
                <a:solidFill>
                  <a:schemeClr val="accent1"/>
                </a:solidFill>
                <a:ea typeface="Calibri" charset="0"/>
                <a:cs typeface="Times New Roman" charset="0"/>
              </a:rPr>
            </a:br>
            <a:br>
              <a:rPr lang="en-GB" sz="3200" dirty="0">
                <a:solidFill>
                  <a:prstClr val="black"/>
                </a:solidFill>
                <a:ea typeface="Calibri" charset="0"/>
                <a:cs typeface="Times New Roman" charset="0"/>
              </a:rPr>
            </a:br>
            <a:r>
              <a:rPr lang="sv-SE" sz="2400" i="1" dirty="0" err="1">
                <a:solidFill>
                  <a:schemeClr val="tx2">
                    <a:lumMod val="75000"/>
                  </a:schemeClr>
                </a:solidFill>
              </a:rPr>
              <a:t>Smer</a:t>
            </a:r>
            <a:r>
              <a:rPr lang="sv-SE" sz="2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2400" i="1" dirty="0" err="1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sv-SE" sz="2400" i="1" dirty="0">
                <a:solidFill>
                  <a:schemeClr val="tx2">
                    <a:lumMod val="75000"/>
                  </a:schemeClr>
                </a:solidFill>
              </a:rPr>
              <a:t> November 2016:</a:t>
            </a:r>
            <a:br>
              <a:rPr lang="sv-SE" sz="24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400" dirty="0" err="1"/>
              <a:t>Ethical</a:t>
            </a:r>
            <a:r>
              <a:rPr lang="sv-SE" sz="2400" dirty="0"/>
              <a:t> </a:t>
            </a:r>
            <a:r>
              <a:rPr lang="sv-SE" sz="2400" dirty="0" err="1"/>
              <a:t>considerations</a:t>
            </a:r>
            <a:r>
              <a:rPr lang="sv-SE" sz="2400" dirty="0"/>
              <a:t> in the </a:t>
            </a:r>
            <a:r>
              <a:rPr lang="sv-SE" sz="2400" dirty="0" err="1"/>
              <a:t>borderzone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</a:t>
            </a:r>
            <a:r>
              <a:rPr lang="sv-SE" sz="2400" dirty="0" err="1"/>
              <a:t>clinical</a:t>
            </a:r>
            <a:r>
              <a:rPr lang="sv-SE" sz="2400" dirty="0"/>
              <a:t> research and </a:t>
            </a:r>
            <a:r>
              <a:rPr lang="sv-SE" sz="2400" dirty="0" err="1"/>
              <a:t>healthcare</a:t>
            </a:r>
            <a:br>
              <a:rPr lang="sv-SE" sz="3200" dirty="0"/>
            </a:br>
            <a:br>
              <a:rPr lang="sv-SE" sz="3200" dirty="0"/>
            </a:br>
            <a:r>
              <a:rPr lang="sv-SE" sz="2400" dirty="0"/>
              <a:t>English </a:t>
            </a:r>
            <a:r>
              <a:rPr lang="sv-SE" sz="2400" dirty="0" err="1"/>
              <a:t>summary</a:t>
            </a:r>
            <a:r>
              <a:rPr lang="sv-SE" sz="2400" dirty="0"/>
              <a:t> </a:t>
            </a:r>
            <a:r>
              <a:rPr lang="sv-SE" sz="2400" dirty="0" err="1"/>
              <a:t>available</a:t>
            </a:r>
            <a:r>
              <a:rPr lang="sv-SE" sz="2400" dirty="0"/>
              <a:t>.  </a:t>
            </a:r>
            <a:br>
              <a:rPr lang="sv-SE" sz="3200" dirty="0"/>
            </a:br>
            <a:endParaRPr lang="sv-SE" sz="3200" dirty="0">
              <a:solidFill>
                <a:schemeClr val="accent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7EBE4F-2F37-4781-9D2B-932CE419A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  <p:pic>
        <p:nvPicPr>
          <p:cNvPr id="5" name="Picture 8" descr="\\regeringskansliet.se\Userdata\KWY0618A\Documents\Bilder\DNA.png">
            <a:extLst>
              <a:ext uri="{FF2B5EF4-FFF2-40B4-BE49-F238E27FC236}">
                <a16:creationId xmlns:a16="http://schemas.microsoft.com/office/drawing/2014/main" id="{9328D073-2753-413A-9ED7-979F9D8C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431" y="4653136"/>
            <a:ext cx="3678249" cy="2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6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Key</a:t>
            </a:r>
            <a:r>
              <a:rPr lang="sv-SE" sz="3200" dirty="0">
                <a:solidFill>
                  <a:schemeClr val="accent5"/>
                </a:solidFill>
              </a:rPr>
              <a:t> </a:t>
            </a:r>
            <a:r>
              <a:rPr lang="sv-SE" sz="3200" dirty="0" err="1">
                <a:solidFill>
                  <a:schemeClr val="accent5"/>
                </a:solidFill>
              </a:rPr>
              <a:t>concept</a:t>
            </a:r>
            <a:r>
              <a:rPr lang="sv-SE" sz="3200" dirty="0">
                <a:solidFill>
                  <a:schemeClr val="accent5"/>
                </a:solidFill>
              </a:rPr>
              <a:t>: VBE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4537" y="1853084"/>
            <a:ext cx="8229600" cy="5373216"/>
          </a:xfrm>
        </p:spPr>
        <p:txBody>
          <a:bodyPr>
            <a:normAutofit/>
          </a:bodyPr>
          <a:lstStyle/>
          <a:p>
            <a:pPr hangingPunct="0">
              <a:spcAft>
                <a:spcPts val="1200"/>
              </a:spcAft>
            </a:pPr>
            <a:r>
              <a:rPr lang="sv-SE" sz="2800" dirty="0"/>
              <a:t>Vetenskap och beprövad erfarenhet</a:t>
            </a:r>
            <a:br>
              <a:rPr lang="sv-SE" sz="2800" dirty="0"/>
            </a:br>
            <a:endParaRPr lang="sv-SE" sz="2800" dirty="0"/>
          </a:p>
          <a:p>
            <a:pPr hangingPunct="0">
              <a:spcAft>
                <a:spcPts val="1200"/>
              </a:spcAft>
            </a:pPr>
            <a:r>
              <a:rPr lang="sv-SE" sz="2800" dirty="0"/>
              <a:t>Science and proven </a:t>
            </a:r>
            <a:r>
              <a:rPr lang="sv-SE" sz="2800" dirty="0" err="1"/>
              <a:t>experience</a:t>
            </a:r>
            <a:br>
              <a:rPr lang="sv-SE" sz="2800" dirty="0"/>
            </a:br>
            <a:endParaRPr lang="sv-SE" sz="2800" dirty="0"/>
          </a:p>
          <a:p>
            <a:pPr hangingPunct="0">
              <a:spcAft>
                <a:spcPts val="1200"/>
              </a:spcAft>
            </a:pPr>
            <a:r>
              <a:rPr lang="sv-SE" sz="2800" dirty="0"/>
              <a:t>Legal </a:t>
            </a:r>
            <a:r>
              <a:rPr lang="sv-SE" sz="2800" dirty="0" err="1"/>
              <a:t>foundation</a:t>
            </a:r>
            <a:r>
              <a:rPr lang="sv-SE" sz="2800" dirty="0"/>
              <a:t> for </a:t>
            </a:r>
            <a:r>
              <a:rPr lang="sv-SE" sz="2800" dirty="0" err="1"/>
              <a:t>every</a:t>
            </a:r>
            <a:r>
              <a:rPr lang="sv-SE" sz="2800" dirty="0"/>
              <a:t> action taken in Swedish </a:t>
            </a:r>
            <a:r>
              <a:rPr lang="sv-SE" sz="2800" dirty="0" err="1"/>
              <a:t>health</a:t>
            </a:r>
            <a:r>
              <a:rPr lang="sv-SE" sz="2800" dirty="0"/>
              <a:t> </a:t>
            </a:r>
            <a:r>
              <a:rPr lang="sv-SE" sz="2800" dirty="0" err="1"/>
              <a:t>care</a:t>
            </a:r>
            <a:r>
              <a:rPr lang="sv-SE" sz="2800" dirty="0"/>
              <a:t> </a:t>
            </a:r>
            <a:r>
              <a:rPr lang="sv-SE" sz="2000" dirty="0"/>
              <a:t> (Patient Act 2014:821)</a:t>
            </a:r>
            <a:endParaRPr lang="sv-SE" dirty="0"/>
          </a:p>
          <a:p>
            <a:pPr marL="457200" lvl="1" indent="0" hangingPunct="0">
              <a:buNone/>
            </a:pPr>
            <a:endParaRPr lang="sv-SE" dirty="0"/>
          </a:p>
          <a:p>
            <a:pPr lvl="1" hangingPunct="0"/>
            <a:endParaRPr lang="sv-SE" dirty="0"/>
          </a:p>
          <a:p>
            <a:pPr hangingPunct="0"/>
            <a:endParaRPr lang="sv-SE" dirty="0"/>
          </a:p>
          <a:p>
            <a:pPr hangingPunct="0"/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21A256-302A-473F-851E-300A232A8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Primary</a:t>
            </a:r>
            <a:r>
              <a:rPr lang="sv-SE" sz="3200" dirty="0">
                <a:solidFill>
                  <a:schemeClr val="accent5"/>
                </a:solidFill>
              </a:rPr>
              <a:t> </a:t>
            </a:r>
            <a:r>
              <a:rPr lang="sv-SE" sz="3200" dirty="0" err="1">
                <a:solidFill>
                  <a:schemeClr val="accent5"/>
                </a:solidFill>
              </a:rPr>
              <a:t>questions</a:t>
            </a:r>
            <a:endParaRPr lang="sv-SE" sz="32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4537" y="1853084"/>
            <a:ext cx="8229600" cy="5373216"/>
          </a:xfrm>
        </p:spPr>
        <p:txBody>
          <a:bodyPr>
            <a:normAutofit/>
          </a:bodyPr>
          <a:lstStyle/>
          <a:p>
            <a:pPr hangingPunct="0">
              <a:spcAft>
                <a:spcPts val="1200"/>
              </a:spcAft>
            </a:pPr>
            <a:r>
              <a:rPr lang="sv-SE" sz="2000" dirty="0" err="1"/>
              <a:t>Should</a:t>
            </a:r>
            <a:r>
              <a:rPr lang="sv-SE" sz="2000" dirty="0"/>
              <a:t> it be </a:t>
            </a:r>
            <a:r>
              <a:rPr lang="sv-SE" sz="2000" dirty="0" err="1"/>
              <a:t>permissible</a:t>
            </a:r>
            <a:r>
              <a:rPr lang="sv-SE" sz="2000" dirty="0"/>
              <a:t> at all to </a:t>
            </a:r>
            <a:r>
              <a:rPr lang="sv-SE" sz="2000" dirty="0" err="1"/>
              <a:t>use</a:t>
            </a:r>
            <a:r>
              <a:rPr lang="sv-SE" sz="2000" dirty="0"/>
              <a:t> new and </a:t>
            </a:r>
            <a:r>
              <a:rPr lang="sv-SE" sz="2000" dirty="0" err="1"/>
              <a:t>untested</a:t>
            </a:r>
            <a:r>
              <a:rPr lang="sv-SE" sz="2000" dirty="0"/>
              <a:t> </a:t>
            </a:r>
            <a:r>
              <a:rPr lang="sv-SE" sz="2000" dirty="0" err="1"/>
              <a:t>methods</a:t>
            </a:r>
            <a:r>
              <a:rPr lang="sv-SE" sz="2000" dirty="0"/>
              <a:t> </a:t>
            </a:r>
            <a:r>
              <a:rPr lang="sv-SE" sz="2000" dirty="0" err="1"/>
              <a:t>outside</a:t>
            </a:r>
            <a:r>
              <a:rPr lang="sv-SE" sz="2000" dirty="0"/>
              <a:t> research </a:t>
            </a:r>
            <a:r>
              <a:rPr lang="sv-SE" sz="2000" dirty="0" err="1"/>
              <a:t>projects</a:t>
            </a:r>
            <a:r>
              <a:rPr lang="sv-SE" sz="2000" dirty="0"/>
              <a:t>?</a:t>
            </a:r>
            <a:br>
              <a:rPr lang="sv-SE" sz="2000" dirty="0"/>
            </a:br>
            <a:endParaRPr lang="sv-SE" sz="2000" dirty="0"/>
          </a:p>
          <a:p>
            <a:pPr hangingPunct="0">
              <a:spcAft>
                <a:spcPts val="1200"/>
              </a:spcAft>
            </a:pPr>
            <a:r>
              <a:rPr lang="sv-SE" sz="2000" dirty="0"/>
              <a:t>If so, </a:t>
            </a:r>
            <a:r>
              <a:rPr lang="sv-SE" sz="2000" dirty="0" err="1"/>
              <a:t>does</a:t>
            </a:r>
            <a:r>
              <a:rPr lang="sv-SE" sz="2000" dirty="0"/>
              <a:t> a special </a:t>
            </a:r>
            <a:r>
              <a:rPr lang="sv-SE" sz="2000" dirty="0" err="1"/>
              <a:t>ethical</a:t>
            </a:r>
            <a:r>
              <a:rPr lang="sv-SE" sz="2000" dirty="0"/>
              <a:t> </a:t>
            </a:r>
            <a:r>
              <a:rPr lang="sv-SE" sz="2000" dirty="0" err="1"/>
              <a:t>assessment</a:t>
            </a:r>
            <a:r>
              <a:rPr lang="sv-SE" sz="2000" dirty="0"/>
              <a:t> </a:t>
            </a:r>
            <a:r>
              <a:rPr lang="sv-SE" sz="2000" dirty="0" err="1"/>
              <a:t>need</a:t>
            </a:r>
            <a:r>
              <a:rPr lang="sv-SE" sz="2000" dirty="0"/>
              <a:t> to be </a:t>
            </a:r>
            <a:r>
              <a:rPr lang="sv-SE" sz="2000" dirty="0" err="1"/>
              <a:t>carried</a:t>
            </a:r>
            <a:r>
              <a:rPr lang="sv-SE" sz="2000" dirty="0"/>
              <a:t> </a:t>
            </a:r>
            <a:r>
              <a:rPr lang="sv-SE" sz="2000" dirty="0" err="1"/>
              <a:t>out</a:t>
            </a:r>
            <a:r>
              <a:rPr lang="sv-SE" sz="2000" dirty="0"/>
              <a:t> in </a:t>
            </a:r>
            <a:r>
              <a:rPr lang="sv-SE" sz="2000" dirty="0" err="1"/>
              <a:t>these</a:t>
            </a:r>
            <a:r>
              <a:rPr lang="sv-SE" sz="2000" dirty="0"/>
              <a:t> </a:t>
            </a:r>
            <a:r>
              <a:rPr lang="sv-SE" sz="2000" dirty="0" err="1"/>
              <a:t>cases</a:t>
            </a:r>
            <a:r>
              <a:rPr lang="sv-SE" sz="2000" dirty="0"/>
              <a:t> ?</a:t>
            </a:r>
            <a:br>
              <a:rPr lang="sv-SE" sz="2000" dirty="0"/>
            </a:br>
            <a:endParaRPr lang="sv-SE" sz="2000" dirty="0"/>
          </a:p>
          <a:p>
            <a:pPr hangingPunct="0">
              <a:spcAft>
                <a:spcPts val="1200"/>
              </a:spcAft>
            </a:pP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should</a:t>
            </a:r>
            <a:r>
              <a:rPr lang="sv-SE" sz="2000" dirty="0"/>
              <a:t> the risk-benefit </a:t>
            </a:r>
            <a:r>
              <a:rPr lang="sv-SE" sz="2000" dirty="0" err="1"/>
              <a:t>assessment</a:t>
            </a:r>
            <a:r>
              <a:rPr lang="sv-SE" sz="2000" dirty="0"/>
              <a:t> be </a:t>
            </a:r>
            <a:r>
              <a:rPr lang="sv-SE" sz="2000" dirty="0" err="1"/>
              <a:t>done</a:t>
            </a:r>
            <a:r>
              <a:rPr lang="sv-SE" sz="2000" dirty="0"/>
              <a:t> </a:t>
            </a:r>
            <a:r>
              <a:rPr lang="sv-SE" sz="2000" dirty="0" err="1"/>
              <a:t>before</a:t>
            </a:r>
            <a:r>
              <a:rPr lang="sv-SE" sz="2000" dirty="0"/>
              <a:t> </a:t>
            </a:r>
            <a:r>
              <a:rPr lang="sv-SE" sz="2000" dirty="0" err="1"/>
              <a:t>using</a:t>
            </a:r>
            <a:r>
              <a:rPr lang="sv-SE" sz="2000" dirty="0"/>
              <a:t> the innovative </a:t>
            </a:r>
            <a:r>
              <a:rPr lang="sv-SE" sz="2000" dirty="0" err="1"/>
              <a:t>treatment</a:t>
            </a:r>
            <a:br>
              <a:rPr lang="sv-SE" sz="2000" dirty="0"/>
            </a:br>
            <a:endParaRPr lang="sv-SE" sz="2000" dirty="0"/>
          </a:p>
          <a:p>
            <a:pPr hangingPunct="0">
              <a:spcAft>
                <a:spcPts val="1200"/>
              </a:spcAft>
            </a:pP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infomed</a:t>
            </a:r>
            <a:r>
              <a:rPr lang="sv-SE" sz="2000" dirty="0"/>
              <a:t> </a:t>
            </a:r>
            <a:r>
              <a:rPr lang="sv-SE" sz="2000" dirty="0" err="1"/>
              <a:t>consent</a:t>
            </a:r>
            <a:r>
              <a:rPr lang="sv-SE" sz="2000" dirty="0"/>
              <a:t> be </a:t>
            </a:r>
            <a:r>
              <a:rPr lang="sv-SE" sz="2000" dirty="0" err="1"/>
              <a:t>obtained</a:t>
            </a:r>
            <a:r>
              <a:rPr lang="sv-SE" sz="2000" dirty="0"/>
              <a:t> from </a:t>
            </a:r>
            <a:r>
              <a:rPr lang="sv-SE" sz="2000"/>
              <a:t>the patient?</a:t>
            </a:r>
            <a:endParaRPr lang="sv-SE" sz="2000" dirty="0"/>
          </a:p>
          <a:p>
            <a:pPr lvl="1" hangingPunct="0"/>
            <a:endParaRPr lang="sv-SE" sz="2000" dirty="0"/>
          </a:p>
          <a:p>
            <a:pPr lvl="1" hangingPunct="0"/>
            <a:endParaRPr lang="sv-SE" sz="2000" dirty="0"/>
          </a:p>
          <a:p>
            <a:pPr hangingPunct="0"/>
            <a:endParaRPr lang="sv-SE" sz="2000" dirty="0"/>
          </a:p>
          <a:p>
            <a:pPr hangingPunct="0"/>
            <a:endParaRPr lang="sv-SE" sz="2000" dirty="0"/>
          </a:p>
          <a:p>
            <a:pPr lvl="1"/>
            <a:endParaRPr lang="sv-SE" sz="2000" dirty="0"/>
          </a:p>
          <a:p>
            <a:pPr marL="457200" lvl="1" indent="0">
              <a:buNone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F44894-8BF8-40C6-9029-C043B593D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1878" y="1412776"/>
            <a:ext cx="73164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sz="2000" kern="0" dirty="0">
                <a:latin typeface="Calibri" pitchFamily="34" charset="0"/>
              </a:rPr>
              <a:t>Is an </a:t>
            </a:r>
            <a:r>
              <a:rPr lang="sv-SE" sz="2000" kern="0" dirty="0" err="1">
                <a:latin typeface="Calibri" pitchFamily="34" charset="0"/>
              </a:rPr>
              <a:t>advisory</a:t>
            </a:r>
            <a:r>
              <a:rPr lang="sv-SE" sz="2000" kern="0" dirty="0">
                <a:latin typeface="Calibri" pitchFamily="34" charset="0"/>
              </a:rPr>
              <a:t> </a:t>
            </a:r>
            <a:r>
              <a:rPr lang="sv-SE" sz="2000" kern="0" dirty="0" err="1">
                <a:latin typeface="Calibri" pitchFamily="34" charset="0"/>
              </a:rPr>
              <a:t>body</a:t>
            </a:r>
            <a:r>
              <a:rPr lang="sv-SE" sz="2000" kern="0" dirty="0">
                <a:latin typeface="Calibri" pitchFamily="34" charset="0"/>
              </a:rPr>
              <a:t> to the </a:t>
            </a:r>
            <a:r>
              <a:rPr lang="sv-SE" sz="2000" kern="0" dirty="0" err="1">
                <a:latin typeface="Calibri" pitchFamily="34" charset="0"/>
              </a:rPr>
              <a:t>government</a:t>
            </a:r>
            <a:r>
              <a:rPr lang="sv-SE" sz="2000" kern="0" dirty="0">
                <a:latin typeface="Calibri" pitchFamily="34" charset="0"/>
              </a:rPr>
              <a:t> and </a:t>
            </a:r>
            <a:r>
              <a:rPr lang="sv-SE" sz="2000" kern="0" dirty="0" err="1">
                <a:latin typeface="Calibri" pitchFamily="34" charset="0"/>
              </a:rPr>
              <a:t>parliament</a:t>
            </a:r>
            <a:r>
              <a:rPr lang="sv-SE" sz="2000" kern="0" dirty="0">
                <a:latin typeface="Calibri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v-SE" sz="2000" kern="0" dirty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v-SE" sz="1000" kern="0" dirty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v-SE" sz="2000" b="1" kern="0" dirty="0">
                <a:latin typeface="Calibri" pitchFamily="34" charset="0"/>
              </a:rPr>
              <a:t>Main tasks (</a:t>
            </a:r>
            <a:r>
              <a:rPr lang="sv-SE" sz="2000" b="1" kern="0" dirty="0" err="1">
                <a:latin typeface="Calibri" pitchFamily="34" charset="0"/>
              </a:rPr>
              <a:t>since</a:t>
            </a:r>
            <a:r>
              <a:rPr lang="sv-SE" sz="2000" b="1" kern="0" dirty="0">
                <a:latin typeface="Calibri" pitchFamily="34" charset="0"/>
              </a:rPr>
              <a:t> 1985):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dirty="0"/>
              <a:t>identify and explore ethical issues raised by scientific and technological advances in biomedicine </a:t>
            </a:r>
            <a:r>
              <a:rPr lang="en-US" sz="2000" kern="0" dirty="0">
                <a:latin typeface="Calibri" pitchFamily="34" charset="0"/>
              </a:rPr>
              <a:t>from a societal perspective 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kern="0" dirty="0">
                <a:latin typeface="Calibri" pitchFamily="34" charset="0"/>
              </a:rPr>
              <a:t>to serve as a body for exchange of knowledge and opinions on bioethics and serve as a link between science, citizens and policy makers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kern="0" dirty="0">
                <a:latin typeface="Calibri" pitchFamily="34" charset="0"/>
              </a:rPr>
              <a:t>to stimulate public debate on bioethics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sv-SE" sz="2800" kern="0" dirty="0">
              <a:latin typeface="Calibri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43608" y="69269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accent5"/>
                </a:solidFill>
              </a:rPr>
              <a:t>Statens medicinsk-etiska råd (Smer)</a:t>
            </a:r>
          </a:p>
          <a:p>
            <a:r>
              <a:rPr lang="sv-SE" sz="2800">
                <a:solidFill>
                  <a:schemeClr val="accent5"/>
                </a:solidFill>
              </a:rPr>
              <a:t> </a:t>
            </a:r>
            <a:endParaRPr lang="sv-SE" sz="2800" dirty="0">
              <a:solidFill>
                <a:schemeClr val="accent5"/>
              </a:solidFill>
            </a:endParaRPr>
          </a:p>
        </p:txBody>
      </p:sp>
      <p:pic>
        <p:nvPicPr>
          <p:cNvPr id="1030" name="Picture 6" descr="\\regeringskansliet.se\userdata\KWY0618A\Pictures\DThjärna fä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r="5"/>
          <a:stretch/>
        </p:blipFill>
        <p:spPr bwMode="auto">
          <a:xfrm>
            <a:off x="7499128" y="5025528"/>
            <a:ext cx="1527818" cy="11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regeringskansliet.se\Userdata\KWY0618A\Documents\Bilder\Mitokondrie stor blå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37" y="1645407"/>
            <a:ext cx="1316121" cy="11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regeringskansliet.se\Userdata\KWY0618A\Documents\Bilder\810485_Smer_rapport 2013_1_omsl_12mm_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614"/>
          <a:stretch/>
        </p:blipFill>
        <p:spPr bwMode="auto">
          <a:xfrm>
            <a:off x="7574857" y="3346523"/>
            <a:ext cx="14309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Smer’s</a:t>
            </a:r>
            <a:r>
              <a:rPr lang="sv-SE" sz="3200" dirty="0">
                <a:solidFill>
                  <a:schemeClr val="accent5"/>
                </a:solidFill>
              </a:rPr>
              <a:t> positions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980084"/>
            <a:ext cx="8229600" cy="5373216"/>
          </a:xfrm>
        </p:spPr>
        <p:txBody>
          <a:bodyPr>
            <a:normAutofit/>
          </a:bodyPr>
          <a:lstStyle/>
          <a:p>
            <a:pPr hangingPunct="0">
              <a:spcAft>
                <a:spcPts val="1200"/>
              </a:spcAft>
            </a:pPr>
            <a:r>
              <a:rPr lang="sv-SE" sz="2400" b="1" dirty="0" err="1"/>
              <a:t>Principle</a:t>
            </a:r>
            <a:r>
              <a:rPr lang="sv-SE" sz="2400" b="1" dirty="0"/>
              <a:t> </a:t>
            </a:r>
            <a:r>
              <a:rPr lang="sv-SE" sz="2400" b="1" dirty="0" err="1"/>
              <a:t>rule</a:t>
            </a:r>
            <a:r>
              <a:rPr lang="sv-SE" sz="2400" dirty="0"/>
              <a:t>: </a:t>
            </a:r>
            <a:r>
              <a:rPr lang="sv-SE" sz="2400" dirty="0" err="1"/>
              <a:t>Unproven</a:t>
            </a:r>
            <a:r>
              <a:rPr lang="sv-SE" sz="2400" dirty="0"/>
              <a:t> </a:t>
            </a:r>
            <a:r>
              <a:rPr lang="sv-SE" sz="2400" dirty="0" err="1"/>
              <a:t>methods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be </a:t>
            </a:r>
            <a:r>
              <a:rPr lang="sv-SE" sz="2400" dirty="0" err="1"/>
              <a:t>developed</a:t>
            </a:r>
            <a:r>
              <a:rPr lang="sv-SE" sz="2400" dirty="0"/>
              <a:t> and </a:t>
            </a:r>
            <a:r>
              <a:rPr lang="sv-SE" sz="2400" dirty="0" err="1"/>
              <a:t>implemented</a:t>
            </a:r>
            <a:r>
              <a:rPr lang="sv-SE" sz="2400" dirty="0"/>
              <a:t> as research </a:t>
            </a:r>
            <a:r>
              <a:rPr lang="sv-SE" sz="2400" dirty="0" err="1"/>
              <a:t>projects</a:t>
            </a:r>
            <a:br>
              <a:rPr lang="sv-SE" sz="2400" dirty="0"/>
            </a:br>
            <a:endParaRPr lang="sv-SE" sz="2400" dirty="0"/>
          </a:p>
          <a:p>
            <a:pPr hangingPunct="0">
              <a:spcAft>
                <a:spcPts val="1200"/>
              </a:spcAft>
            </a:pPr>
            <a:r>
              <a:rPr lang="sv-SE" sz="2400" dirty="0" err="1"/>
              <a:t>Unproven</a:t>
            </a:r>
            <a:r>
              <a:rPr lang="sv-SE" sz="2400" dirty="0"/>
              <a:t> </a:t>
            </a:r>
            <a:r>
              <a:rPr lang="sv-SE" sz="2400" dirty="0" err="1"/>
              <a:t>methods</a:t>
            </a:r>
            <a:r>
              <a:rPr lang="sv-SE" sz="2400" dirty="0"/>
              <a:t> </a:t>
            </a:r>
            <a:r>
              <a:rPr lang="sv-SE" sz="2400" dirty="0" err="1"/>
              <a:t>may</a:t>
            </a:r>
            <a:r>
              <a:rPr lang="sv-SE" sz="2400" dirty="0"/>
              <a:t>, </a:t>
            </a:r>
            <a:r>
              <a:rPr lang="sv-SE" sz="2400" dirty="0" err="1"/>
              <a:t>however</a:t>
            </a:r>
            <a:r>
              <a:rPr lang="sv-SE" sz="2400" dirty="0"/>
              <a:t>, be </a:t>
            </a:r>
            <a:r>
              <a:rPr lang="sv-SE" sz="2400" dirty="0" err="1"/>
              <a:t>offered</a:t>
            </a:r>
            <a:r>
              <a:rPr lang="sv-SE" sz="2400" dirty="0"/>
              <a:t> </a:t>
            </a:r>
            <a:r>
              <a:rPr lang="sv-SE" sz="2400" dirty="0" err="1"/>
              <a:t>outside</a:t>
            </a:r>
            <a:r>
              <a:rPr lang="sv-SE" sz="2400" dirty="0"/>
              <a:t> a research </a:t>
            </a:r>
            <a:r>
              <a:rPr lang="sv-SE" sz="2400" dirty="0" err="1"/>
              <a:t>project</a:t>
            </a:r>
            <a:r>
              <a:rPr lang="sv-SE" sz="2400" dirty="0"/>
              <a:t> under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chemeClr val="tx2"/>
                </a:solidFill>
              </a:rPr>
              <a:t>strictly</a:t>
            </a:r>
            <a:r>
              <a:rPr lang="sv-SE" sz="2400" b="1" dirty="0">
                <a:solidFill>
                  <a:schemeClr val="tx2"/>
                </a:solidFill>
              </a:rPr>
              <a:t> </a:t>
            </a:r>
            <a:r>
              <a:rPr lang="sv-SE" sz="2400" b="1" dirty="0" err="1">
                <a:solidFill>
                  <a:schemeClr val="tx2"/>
                </a:solidFill>
              </a:rPr>
              <a:t>defined</a:t>
            </a:r>
            <a:r>
              <a:rPr lang="sv-SE" sz="2400" b="1" dirty="0">
                <a:solidFill>
                  <a:schemeClr val="tx2"/>
                </a:solidFill>
              </a:rPr>
              <a:t> </a:t>
            </a:r>
            <a:r>
              <a:rPr lang="sv-SE" sz="2400" b="1" dirty="0" err="1">
                <a:solidFill>
                  <a:schemeClr val="tx2"/>
                </a:solidFill>
              </a:rPr>
              <a:t>preconditions</a:t>
            </a:r>
            <a:r>
              <a:rPr lang="sv-SE" sz="2400" dirty="0">
                <a:solidFill>
                  <a:schemeClr val="tx2"/>
                </a:solidFill>
              </a:rPr>
              <a:t>. </a:t>
            </a:r>
            <a:r>
              <a:rPr lang="sv-SE" sz="2400" b="1" dirty="0">
                <a:solidFill>
                  <a:schemeClr val="tx2"/>
                </a:solidFill>
              </a:rPr>
              <a:t>The </a:t>
            </a:r>
            <a:r>
              <a:rPr lang="sv-SE" sz="2400" b="1" dirty="0" err="1">
                <a:solidFill>
                  <a:schemeClr val="tx2"/>
                </a:solidFill>
              </a:rPr>
              <a:t>aim</a:t>
            </a:r>
            <a:r>
              <a:rPr lang="sv-SE" sz="2400" b="1" dirty="0">
                <a:solidFill>
                  <a:schemeClr val="tx2"/>
                </a:solidFill>
              </a:rPr>
              <a:t> </a:t>
            </a:r>
            <a:r>
              <a:rPr lang="sv-SE" sz="2400" dirty="0" err="1"/>
              <a:t>should</a:t>
            </a:r>
            <a:r>
              <a:rPr lang="sv-SE" sz="2400" dirty="0"/>
              <a:t> be to </a:t>
            </a:r>
            <a:r>
              <a:rPr lang="sv-SE" sz="2400" dirty="0" err="1"/>
              <a:t>help</a:t>
            </a:r>
            <a:r>
              <a:rPr lang="sv-SE" sz="2400" dirty="0"/>
              <a:t> an </a:t>
            </a:r>
            <a:r>
              <a:rPr lang="sv-SE" sz="2400" dirty="0" err="1"/>
              <a:t>individual</a:t>
            </a:r>
            <a:r>
              <a:rPr lang="sv-SE" sz="2400" dirty="0"/>
              <a:t> patient</a:t>
            </a:r>
            <a:r>
              <a:rPr lang="sv-SE" sz="2800" dirty="0"/>
              <a:t> </a:t>
            </a:r>
          </a:p>
          <a:p>
            <a:pPr marL="914400" lvl="2" indent="0" hangingPunct="0">
              <a:buNone/>
            </a:pPr>
            <a:endParaRPr lang="sv-SE" b="1" dirty="0"/>
          </a:p>
          <a:p>
            <a:pPr lvl="1" hangingPunct="0"/>
            <a:endParaRPr lang="sv-SE" dirty="0"/>
          </a:p>
          <a:p>
            <a:pPr lvl="1" hangingPunct="0"/>
            <a:endParaRPr lang="sv-SE" dirty="0"/>
          </a:p>
          <a:p>
            <a:pPr hangingPunct="0"/>
            <a:endParaRPr lang="sv-SE" dirty="0"/>
          </a:p>
          <a:p>
            <a:pPr hangingPunct="0"/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89A2688-EC13-4230-B39D-3638816F4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6949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sv-SE" sz="3200" dirty="0">
                <a:solidFill>
                  <a:schemeClr val="tx2"/>
                </a:solidFill>
              </a:rPr>
            </a:br>
            <a:r>
              <a:rPr lang="sv-SE" sz="3600" dirty="0" err="1">
                <a:solidFill>
                  <a:schemeClr val="accent5"/>
                </a:solidFill>
              </a:rPr>
              <a:t>Governance</a:t>
            </a:r>
            <a:r>
              <a:rPr lang="sv-SE" sz="3600" dirty="0">
                <a:solidFill>
                  <a:schemeClr val="accent5"/>
                </a:solidFill>
              </a:rPr>
              <a:t> and </a:t>
            </a:r>
            <a:r>
              <a:rPr lang="sv-SE" sz="3600" dirty="0" err="1">
                <a:solidFill>
                  <a:schemeClr val="accent5"/>
                </a:solidFill>
              </a:rPr>
              <a:t>ethics</a:t>
            </a:r>
            <a:r>
              <a:rPr lang="sv-SE" sz="3600" dirty="0">
                <a:solidFill>
                  <a:schemeClr val="accent5"/>
                </a:solidFill>
              </a:rPr>
              <a:t> in </a:t>
            </a:r>
            <a:r>
              <a:rPr lang="sv-SE" sz="3600" dirty="0" err="1">
                <a:solidFill>
                  <a:schemeClr val="accent5"/>
                </a:solidFill>
              </a:rPr>
              <a:t>health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care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036" y="1713365"/>
            <a:ext cx="8229600" cy="4464496"/>
          </a:xfrm>
        </p:spPr>
        <p:txBody>
          <a:bodyPr>
            <a:noAutofit/>
          </a:bodyPr>
          <a:lstStyle/>
          <a:p>
            <a:pPr marL="457200" lvl="1" indent="0" hangingPunct="0">
              <a:buNone/>
            </a:pPr>
            <a:r>
              <a:rPr lang="sv-SE" sz="2400" dirty="0"/>
              <a:t>New </a:t>
            </a:r>
            <a:r>
              <a:rPr lang="sv-SE" sz="2400" dirty="0" err="1"/>
              <a:t>report</a:t>
            </a:r>
            <a:r>
              <a:rPr lang="sv-SE" sz="2400" dirty="0"/>
              <a:t> april 2019: </a:t>
            </a:r>
          </a:p>
          <a:p>
            <a:pPr marL="457200" lvl="1" indent="0" hangingPunct="0">
              <a:buNone/>
            </a:pPr>
            <a:endParaRPr lang="sv-SE" sz="2400" dirty="0"/>
          </a:p>
          <a:p>
            <a:pPr marL="457200" lvl="1" indent="0" hangingPunct="0">
              <a:buNone/>
            </a:pPr>
            <a:r>
              <a:rPr lang="sv-SE" sz="2400" dirty="0" err="1"/>
              <a:t>Governance</a:t>
            </a:r>
            <a:r>
              <a:rPr lang="sv-SE" sz="2400" dirty="0"/>
              <a:t> </a:t>
            </a:r>
            <a:r>
              <a:rPr lang="sv-SE" sz="2400" dirty="0" err="1"/>
              <a:t>models</a:t>
            </a:r>
            <a:r>
              <a:rPr lang="sv-SE" sz="2400" dirty="0"/>
              <a:t> in Health </a:t>
            </a:r>
            <a:r>
              <a:rPr lang="sv-SE" sz="2400" dirty="0" err="1"/>
              <a:t>care</a:t>
            </a:r>
            <a:r>
              <a:rPr lang="sv-SE" sz="2400" dirty="0"/>
              <a:t> – draft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model</a:t>
            </a:r>
            <a:r>
              <a:rPr lang="sv-SE" sz="2400" dirty="0"/>
              <a:t> for </a:t>
            </a:r>
            <a:r>
              <a:rPr lang="sv-SE" sz="2400" dirty="0" err="1"/>
              <a:t>ethical</a:t>
            </a:r>
            <a:r>
              <a:rPr lang="sv-SE" sz="2400" dirty="0"/>
              <a:t> </a:t>
            </a:r>
            <a:r>
              <a:rPr lang="sv-SE" sz="2400" dirty="0" err="1"/>
              <a:t>analysis</a:t>
            </a:r>
            <a:r>
              <a:rPr lang="sv-SE" sz="2400" dirty="0"/>
              <a:t> 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7BA9F5-C0D4-4EC9-B0BF-892D19252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5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6949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sv-SE" sz="3200" dirty="0">
                <a:solidFill>
                  <a:schemeClr val="tx2"/>
                </a:solidFill>
              </a:rPr>
            </a:br>
            <a:r>
              <a:rPr lang="sv-SE" sz="3600" dirty="0" err="1">
                <a:solidFill>
                  <a:schemeClr val="accent5"/>
                </a:solidFill>
              </a:rPr>
              <a:t>Governance</a:t>
            </a:r>
            <a:r>
              <a:rPr lang="sv-SE" sz="3600" dirty="0">
                <a:solidFill>
                  <a:schemeClr val="accent5"/>
                </a:solidFill>
              </a:rPr>
              <a:t> and </a:t>
            </a:r>
            <a:r>
              <a:rPr lang="sv-SE" sz="3600" dirty="0" err="1">
                <a:solidFill>
                  <a:schemeClr val="accent5"/>
                </a:solidFill>
              </a:rPr>
              <a:t>ethics</a:t>
            </a:r>
            <a:r>
              <a:rPr lang="sv-SE" sz="3600" dirty="0">
                <a:solidFill>
                  <a:schemeClr val="accent5"/>
                </a:solidFill>
              </a:rPr>
              <a:t> in </a:t>
            </a:r>
            <a:r>
              <a:rPr lang="sv-SE" sz="3600" dirty="0" err="1">
                <a:solidFill>
                  <a:schemeClr val="accent5"/>
                </a:solidFill>
              </a:rPr>
              <a:t>health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care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036" y="1713365"/>
            <a:ext cx="822960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council is of the opinion that:</a:t>
            </a:r>
          </a:p>
          <a:p>
            <a:pPr marL="0" indent="0">
              <a:buNone/>
            </a:pPr>
            <a:endParaRPr lang="sv-SE" sz="2400" dirty="0"/>
          </a:p>
          <a:p>
            <a:pPr lvl="0"/>
            <a:r>
              <a:rPr lang="en-US" sz="2400" dirty="0"/>
              <a:t>Ethical analysis is a tool that should be used at different levels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sv-SE" sz="2400" dirty="0"/>
              <a:t> </a:t>
            </a:r>
          </a:p>
          <a:p>
            <a:pPr lvl="0"/>
            <a:r>
              <a:rPr lang="en-US" sz="2400" dirty="0"/>
              <a:t>Ethical competence among decisionmakers is essential  </a:t>
            </a:r>
          </a:p>
          <a:p>
            <a:pPr marL="0" lvl="0" indent="0">
              <a:buNone/>
            </a:pPr>
            <a:endParaRPr lang="sv-SE" sz="2400" dirty="0"/>
          </a:p>
          <a:p>
            <a:pPr lvl="0"/>
            <a:r>
              <a:rPr lang="en-US" sz="2400" dirty="0"/>
              <a:t>New models should be developed and improved in collaboration between professionals and decision-makers, taking value questions and ethical issues as a starting point.</a:t>
            </a:r>
            <a:endParaRPr lang="sv-SE" sz="2400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7BA9F5-C0D4-4EC9-B0BF-892D19252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6949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sv-SE" sz="3200" dirty="0">
                <a:solidFill>
                  <a:schemeClr val="tx2"/>
                </a:solidFill>
              </a:rPr>
            </a:br>
            <a:r>
              <a:rPr lang="sv-SE" sz="3600" dirty="0" err="1">
                <a:solidFill>
                  <a:schemeClr val="accent5"/>
                </a:solidFill>
              </a:rPr>
              <a:t>Tool</a:t>
            </a:r>
            <a:r>
              <a:rPr lang="sv-SE" sz="3600" dirty="0">
                <a:solidFill>
                  <a:schemeClr val="accent5"/>
                </a:solidFill>
              </a:rPr>
              <a:t> for </a:t>
            </a:r>
            <a:r>
              <a:rPr lang="sv-SE" sz="3600" dirty="0" err="1">
                <a:solidFill>
                  <a:schemeClr val="accent5"/>
                </a:solidFill>
              </a:rPr>
              <a:t>ethical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analysis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036" y="1412776"/>
            <a:ext cx="8229600" cy="47650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model is based on four basic concepts:</a:t>
            </a:r>
          </a:p>
          <a:p>
            <a:pPr marL="0" indent="0">
              <a:buNone/>
            </a:pPr>
            <a:endParaRPr lang="sv-SE" sz="2400" dirty="0"/>
          </a:p>
          <a:p>
            <a:pPr lvl="0"/>
            <a:r>
              <a:rPr lang="en-US" sz="2400" dirty="0"/>
              <a:t>The current situation</a:t>
            </a:r>
            <a:endParaRPr lang="sv-SE" sz="2400" dirty="0"/>
          </a:p>
          <a:p>
            <a:pPr lvl="0"/>
            <a:r>
              <a:rPr lang="en-US" sz="2400" dirty="0"/>
              <a:t>Goals and objectives</a:t>
            </a:r>
            <a:endParaRPr lang="sv-SE" sz="2400" dirty="0"/>
          </a:p>
          <a:p>
            <a:pPr lvl="0"/>
            <a:r>
              <a:rPr lang="en-US" sz="2400" dirty="0"/>
              <a:t>Barriers and </a:t>
            </a:r>
          </a:p>
          <a:p>
            <a:pPr lvl="0"/>
            <a:r>
              <a:rPr lang="en-US" sz="2400" dirty="0"/>
              <a:t>Strategies </a:t>
            </a:r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marL="0" lvl="0" indent="0">
              <a:buNone/>
            </a:pPr>
            <a:r>
              <a:rPr lang="sv-SE" sz="2400" dirty="0"/>
              <a:t>The </a:t>
            </a:r>
            <a:r>
              <a:rPr lang="sv-SE" sz="2400" dirty="0" err="1"/>
              <a:t>report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be </a:t>
            </a:r>
            <a:r>
              <a:rPr lang="sv-SE" sz="2400" dirty="0" err="1"/>
              <a:t>found</a:t>
            </a:r>
            <a:r>
              <a:rPr lang="sv-SE" sz="2400" dirty="0"/>
              <a:t> in English on </a:t>
            </a:r>
            <a:r>
              <a:rPr lang="sv-SE" sz="2400" dirty="0">
                <a:hlinkClick r:id="rId2"/>
              </a:rPr>
              <a:t>www.smer.se</a:t>
            </a:r>
            <a:r>
              <a:rPr lang="sv-SE" sz="2400" dirty="0"/>
              <a:t> later </a:t>
            </a:r>
            <a:r>
              <a:rPr lang="sv-SE" sz="2400" dirty="0" err="1"/>
              <a:t>this</a:t>
            </a:r>
            <a:r>
              <a:rPr lang="sv-SE" sz="2400" dirty="0"/>
              <a:t> </a:t>
            </a:r>
            <a:r>
              <a:rPr lang="sv-SE" sz="2400" dirty="0" err="1"/>
              <a:t>week</a:t>
            </a:r>
            <a:r>
              <a:rPr lang="sv-SE" sz="2400" dirty="0"/>
              <a:t>.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7BA9F5-C0D4-4EC9-B0BF-892D19252C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Thanks</a:t>
            </a:r>
            <a:r>
              <a:rPr lang="sv-SE" sz="3200" dirty="0">
                <a:solidFill>
                  <a:schemeClr val="accent5"/>
                </a:solidFill>
              </a:rPr>
              <a:t>!</a:t>
            </a:r>
            <a:br>
              <a:rPr lang="sv-SE" sz="3200" dirty="0">
                <a:solidFill>
                  <a:schemeClr val="accent5"/>
                </a:solidFill>
              </a:rPr>
            </a:br>
            <a:br>
              <a:rPr lang="sv-SE" sz="3200" dirty="0">
                <a:solidFill>
                  <a:schemeClr val="accent5"/>
                </a:solidFill>
              </a:rPr>
            </a:br>
            <a:r>
              <a:rPr lang="sv-SE" sz="3200" dirty="0">
                <a:solidFill>
                  <a:schemeClr val="accent5"/>
                </a:solidFill>
                <a:hlinkClick r:id="rId2"/>
              </a:rPr>
              <a:t>www.smer.se</a:t>
            </a:r>
            <a:br>
              <a:rPr lang="sv-SE" sz="3200" dirty="0">
                <a:solidFill>
                  <a:schemeClr val="accent5"/>
                </a:solidFill>
              </a:rPr>
            </a:br>
            <a:endParaRPr lang="sv-SE" sz="3200" dirty="0">
              <a:solidFill>
                <a:schemeClr val="accent5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982960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sv-SE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v-SE" sz="2000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51520" y="6196148"/>
            <a:ext cx="509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err="1"/>
              <a:t>Cut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</a:t>
            </a:r>
            <a:r>
              <a:rPr lang="sv-SE" sz="1200" i="1" dirty="0" err="1"/>
              <a:t>photograph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</a:t>
            </a:r>
            <a:r>
              <a:rPr lang="sv-SE" sz="1200" i="1" dirty="0" err="1"/>
              <a:t>artwork</a:t>
            </a:r>
            <a:r>
              <a:rPr lang="sv-SE" sz="1200" i="1" dirty="0"/>
              <a:t> by Göran Hermerén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618" r="346" b="15754"/>
          <a:stretch/>
        </p:blipFill>
        <p:spPr bwMode="auto">
          <a:xfrm>
            <a:off x="166860" y="5301208"/>
            <a:ext cx="8790953" cy="14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179512" y="6479758"/>
            <a:ext cx="3050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 err="1"/>
              <a:t>Cut</a:t>
            </a:r>
            <a:r>
              <a:rPr lang="sv-SE" sz="1100" i="1" dirty="0"/>
              <a:t> </a:t>
            </a:r>
            <a:r>
              <a:rPr lang="sv-SE" sz="1100" i="1" dirty="0" err="1"/>
              <a:t>of</a:t>
            </a:r>
            <a:r>
              <a:rPr lang="sv-SE" sz="1100" i="1" dirty="0"/>
              <a:t> </a:t>
            </a:r>
            <a:r>
              <a:rPr lang="sv-SE" sz="1100" i="1" dirty="0" err="1"/>
              <a:t>artwork</a:t>
            </a:r>
            <a:r>
              <a:rPr lang="sv-SE" sz="1100" i="1" dirty="0"/>
              <a:t> by Göran Hermerén, Lund, Sweden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7D9093F-ECD2-4A9D-8B2E-8994867A3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2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75980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Preconditions</a:t>
            </a:r>
            <a:r>
              <a:rPr lang="sv-SE" sz="3200" dirty="0">
                <a:solidFill>
                  <a:schemeClr val="accent5"/>
                </a:solidFill>
              </a:rPr>
              <a:t> - general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2630" y="1440315"/>
            <a:ext cx="8495412" cy="4464496"/>
          </a:xfrm>
        </p:spPr>
        <p:txBody>
          <a:bodyPr>
            <a:noAutofit/>
          </a:bodyPr>
          <a:lstStyle/>
          <a:p>
            <a:pPr lvl="2" hangingPunct="0"/>
            <a:r>
              <a:rPr lang="sv-SE" dirty="0" err="1"/>
              <a:t>Exceptional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for </a:t>
            </a:r>
            <a:r>
              <a:rPr lang="sv-SE" dirty="0" err="1"/>
              <a:t>single</a:t>
            </a:r>
            <a:r>
              <a:rPr lang="sv-SE" dirty="0"/>
              <a:t> patients</a:t>
            </a:r>
          </a:p>
          <a:p>
            <a:pPr lvl="2" hangingPunct="0"/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suffering</a:t>
            </a:r>
            <a:r>
              <a:rPr lang="sv-SE" dirty="0"/>
              <a:t> or extensive </a:t>
            </a:r>
            <a:r>
              <a:rPr lang="sv-SE" dirty="0" err="1"/>
              <a:t>impairment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life</a:t>
            </a:r>
            <a:endParaRPr lang="sv-SE" dirty="0"/>
          </a:p>
          <a:p>
            <a:pPr lvl="2" hangingPunct="0"/>
            <a:r>
              <a:rPr lang="sv-SE" dirty="0" err="1"/>
              <a:t>Effective</a:t>
            </a:r>
            <a:r>
              <a:rPr lang="sv-SE" dirty="0"/>
              <a:t> </a:t>
            </a: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lacking</a:t>
            </a:r>
            <a:r>
              <a:rPr lang="sv-SE" dirty="0"/>
              <a:t> or </a:t>
            </a: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options </a:t>
            </a:r>
            <a:r>
              <a:rPr lang="sv-SE" dirty="0" err="1"/>
              <a:t>depleted</a:t>
            </a:r>
            <a:r>
              <a:rPr lang="sv-SE" dirty="0"/>
              <a:t> </a:t>
            </a:r>
          </a:p>
          <a:p>
            <a:pPr lvl="2" hangingPunct="0"/>
            <a:r>
              <a:rPr lang="sv-SE" dirty="0" err="1"/>
              <a:t>Potentially</a:t>
            </a:r>
            <a:r>
              <a:rPr lang="sv-SE" dirty="0"/>
              <a:t> </a:t>
            </a:r>
            <a:r>
              <a:rPr lang="sv-SE" dirty="0" err="1"/>
              <a:t>effective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theoretical</a:t>
            </a:r>
            <a:r>
              <a:rPr lang="sv-SE" dirty="0"/>
              <a:t> </a:t>
            </a:r>
            <a:r>
              <a:rPr lang="sv-SE" dirty="0" err="1"/>
              <a:t>scientific</a:t>
            </a:r>
            <a:r>
              <a:rPr lang="sv-SE" dirty="0"/>
              <a:t> reasoning </a:t>
            </a:r>
          </a:p>
          <a:p>
            <a:pPr lvl="2" hangingPunct="0"/>
            <a:r>
              <a:rPr lang="sv-SE" dirty="0"/>
              <a:t>Animal studies and/or human studies (e g in </a:t>
            </a:r>
            <a:r>
              <a:rPr lang="sv-SE" dirty="0" err="1"/>
              <a:t>other</a:t>
            </a:r>
            <a:r>
              <a:rPr lang="sv-SE" dirty="0"/>
              <a:t> disorders)</a:t>
            </a:r>
          </a:p>
          <a:p>
            <a:pPr lvl="2" hangingPunct="0"/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in </a:t>
            </a:r>
            <a:r>
              <a:rPr lang="sv-SE" dirty="0" err="1"/>
              <a:t>reasonable</a:t>
            </a:r>
            <a:r>
              <a:rPr lang="sv-SE" dirty="0"/>
              <a:t> proportion to </a:t>
            </a:r>
            <a:r>
              <a:rPr lang="sv-SE" dirty="0" err="1"/>
              <a:t>possible</a:t>
            </a:r>
            <a:r>
              <a:rPr lang="sv-SE" dirty="0"/>
              <a:t> risks</a:t>
            </a:r>
          </a:p>
          <a:p>
            <a:pPr lvl="1" hangingPunct="0"/>
            <a:endParaRPr lang="sv-SE" dirty="0"/>
          </a:p>
          <a:p>
            <a:pPr hangingPunct="0"/>
            <a:endParaRPr lang="sv-SE" sz="2800" dirty="0"/>
          </a:p>
          <a:p>
            <a:pPr hangingPunct="0"/>
            <a:endParaRPr lang="sv-SE" sz="2800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DBFE-8D35-428B-9231-93A6B0E00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6949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chemeClr val="accent5"/>
                </a:solidFill>
              </a:rPr>
              <a:t>Preconditions</a:t>
            </a:r>
            <a:r>
              <a:rPr lang="sv-SE" sz="3200" dirty="0">
                <a:solidFill>
                  <a:schemeClr val="accent5"/>
                </a:solidFill>
              </a:rPr>
              <a:t> - practical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713365"/>
            <a:ext cx="8229600" cy="4464496"/>
          </a:xfrm>
        </p:spPr>
        <p:txBody>
          <a:bodyPr>
            <a:noAutofit/>
          </a:bodyPr>
          <a:lstStyle/>
          <a:p>
            <a:pPr lvl="2" hangingPunct="0"/>
            <a:r>
              <a:rPr lang="sv-SE" sz="2800" dirty="0" err="1"/>
              <a:t>Informed</a:t>
            </a:r>
            <a:r>
              <a:rPr lang="sv-SE" sz="2800" dirty="0"/>
              <a:t> </a:t>
            </a:r>
            <a:r>
              <a:rPr lang="sv-SE" sz="2800" dirty="0" err="1"/>
              <a:t>consent</a:t>
            </a:r>
            <a:endParaRPr lang="sv-SE" sz="2800" dirty="0"/>
          </a:p>
          <a:p>
            <a:pPr lvl="2" hangingPunct="0"/>
            <a:r>
              <a:rPr lang="sv-SE" sz="2800" dirty="0"/>
              <a:t>Decision by </a:t>
            </a:r>
            <a:r>
              <a:rPr lang="sv-SE" sz="2800" dirty="0" err="1"/>
              <a:t>Head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Department</a:t>
            </a:r>
            <a:endParaRPr lang="sv-SE" sz="2800" dirty="0"/>
          </a:p>
          <a:p>
            <a:pPr lvl="2" hangingPunct="0"/>
            <a:r>
              <a:rPr lang="sv-SE" sz="2800" dirty="0" err="1"/>
              <a:t>Written</a:t>
            </a:r>
            <a:r>
              <a:rPr lang="sv-SE" sz="2800" dirty="0"/>
              <a:t> plan</a:t>
            </a:r>
          </a:p>
          <a:p>
            <a:pPr lvl="2" hangingPunct="0"/>
            <a:r>
              <a:rPr lang="sv-SE" sz="2800" dirty="0" err="1"/>
              <a:t>External</a:t>
            </a:r>
            <a:r>
              <a:rPr lang="sv-SE" sz="2800" dirty="0"/>
              <a:t> </a:t>
            </a:r>
            <a:r>
              <a:rPr lang="sv-SE" sz="2800" dirty="0" err="1"/>
              <a:t>ethical</a:t>
            </a:r>
            <a:r>
              <a:rPr lang="sv-SE" sz="2800" dirty="0"/>
              <a:t> </a:t>
            </a:r>
            <a:r>
              <a:rPr lang="sv-SE" sz="2800" dirty="0" err="1"/>
              <a:t>assessment</a:t>
            </a:r>
            <a:endParaRPr lang="sv-SE" sz="2800" dirty="0"/>
          </a:p>
          <a:p>
            <a:pPr lvl="3" hangingPunct="0"/>
            <a:r>
              <a:rPr lang="sv-SE" sz="2400" dirty="0" err="1"/>
              <a:t>ethical</a:t>
            </a:r>
            <a:r>
              <a:rPr lang="sv-SE" sz="2400" dirty="0"/>
              <a:t>, legal and </a:t>
            </a:r>
            <a:r>
              <a:rPr lang="sv-SE" sz="2400" dirty="0" err="1"/>
              <a:t>medical</a:t>
            </a:r>
            <a:r>
              <a:rPr lang="sv-SE" sz="2400" dirty="0"/>
              <a:t> </a:t>
            </a:r>
            <a:r>
              <a:rPr lang="sv-SE" sz="2400" dirty="0" err="1"/>
              <a:t>expertise</a:t>
            </a:r>
            <a:endParaRPr lang="sv-SE" sz="2400" dirty="0"/>
          </a:p>
          <a:p>
            <a:pPr lvl="2" hangingPunct="0"/>
            <a:r>
              <a:rPr lang="sv-SE" sz="2800" dirty="0"/>
              <a:t>In </a:t>
            </a:r>
            <a:r>
              <a:rPr lang="sv-SE" sz="2800" dirty="0" err="1"/>
              <a:t>acute</a:t>
            </a:r>
            <a:r>
              <a:rPr lang="sv-SE" sz="2800" dirty="0"/>
              <a:t> situations </a:t>
            </a:r>
          </a:p>
          <a:p>
            <a:pPr lvl="3" hangingPunct="0"/>
            <a:r>
              <a:rPr lang="sv-SE" sz="2400" dirty="0" err="1"/>
              <a:t>written</a:t>
            </a:r>
            <a:r>
              <a:rPr lang="sv-SE" sz="2400" dirty="0"/>
              <a:t> plan, post hoc </a:t>
            </a:r>
            <a:r>
              <a:rPr lang="sv-SE" sz="2400" dirty="0" err="1"/>
              <a:t>assessment</a:t>
            </a:r>
            <a:endParaRPr lang="sv-SE" sz="2400" dirty="0"/>
          </a:p>
          <a:p>
            <a:pPr lvl="2" hangingPunct="0"/>
            <a:r>
              <a:rPr lang="sv-SE" sz="2800" dirty="0"/>
              <a:t>All </a:t>
            </a:r>
            <a:r>
              <a:rPr lang="sv-SE" sz="2800" dirty="0" err="1"/>
              <a:t>results</a:t>
            </a:r>
            <a:r>
              <a:rPr lang="sv-SE" sz="2800" dirty="0"/>
              <a:t> </a:t>
            </a:r>
            <a:r>
              <a:rPr lang="sv-SE" sz="2800" dirty="0" err="1"/>
              <a:t>reported</a:t>
            </a:r>
            <a:r>
              <a:rPr lang="sv-SE" sz="2800" dirty="0"/>
              <a:t> </a:t>
            </a:r>
            <a:r>
              <a:rPr lang="sv-SE" sz="2800" dirty="0" err="1"/>
              <a:t>nationally</a:t>
            </a:r>
            <a:endParaRPr lang="sv-SE" sz="2800" dirty="0"/>
          </a:p>
          <a:p>
            <a:pPr lvl="1" hangingPunct="0"/>
            <a:endParaRPr lang="sv-SE" dirty="0"/>
          </a:p>
          <a:p>
            <a:pPr lvl="1" hangingPunct="0"/>
            <a:endParaRPr lang="sv-SE" dirty="0"/>
          </a:p>
          <a:p>
            <a:pPr hangingPunct="0"/>
            <a:endParaRPr lang="sv-SE" sz="2800" dirty="0"/>
          </a:p>
          <a:p>
            <a:pPr hangingPunct="0"/>
            <a:endParaRPr lang="sv-SE" sz="2800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D98A3C-9BD0-42B8-B2E9-C23038A30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8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1862827"/>
            <a:ext cx="784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sv-SE" sz="2000" kern="0" dirty="0">
              <a:latin typeface="Calibri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43608" y="890717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2"/>
                </a:solidFill>
              </a:rPr>
              <a:t>The </a:t>
            </a:r>
            <a:r>
              <a:rPr lang="sv-SE" sz="2800" dirty="0" err="1">
                <a:solidFill>
                  <a:schemeClr val="tx2"/>
                </a:solidFill>
              </a:rPr>
              <a:t>quantified</a:t>
            </a:r>
            <a:r>
              <a:rPr lang="sv-SE" sz="2800" dirty="0">
                <a:solidFill>
                  <a:schemeClr val="tx2"/>
                </a:solidFill>
              </a:rPr>
              <a:t> human.</a:t>
            </a:r>
          </a:p>
          <a:p>
            <a:endParaRPr lang="sv-SE" sz="2800" dirty="0">
              <a:solidFill>
                <a:schemeClr val="tx2"/>
              </a:solidFill>
            </a:endParaRPr>
          </a:p>
          <a:p>
            <a:r>
              <a:rPr lang="sv-SE" sz="2800" dirty="0" err="1">
                <a:solidFill>
                  <a:schemeClr val="accent5"/>
                </a:solidFill>
              </a:rPr>
              <a:t>Ethical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aspects</a:t>
            </a:r>
            <a:r>
              <a:rPr lang="sv-SE" sz="2800" dirty="0">
                <a:solidFill>
                  <a:schemeClr val="accent5"/>
                </a:solidFill>
              </a:rPr>
              <a:t> on Self-</a:t>
            </a:r>
            <a:r>
              <a:rPr lang="sv-SE" sz="2800" dirty="0" err="1">
                <a:solidFill>
                  <a:schemeClr val="accent5"/>
                </a:solidFill>
              </a:rPr>
              <a:t>monitoring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using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wearbles</a:t>
            </a:r>
            <a:r>
              <a:rPr lang="sv-SE" sz="2800" dirty="0">
                <a:solidFill>
                  <a:schemeClr val="accent5"/>
                </a:solidFill>
              </a:rPr>
              <a:t> and </a:t>
            </a:r>
            <a:r>
              <a:rPr lang="sv-SE" sz="2800" dirty="0" err="1">
                <a:solidFill>
                  <a:schemeClr val="accent5"/>
                </a:solidFill>
              </a:rPr>
              <a:t>health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apps</a:t>
            </a:r>
            <a:r>
              <a:rPr lang="sv-SE" sz="2800" i="1" dirty="0">
                <a:solidFill>
                  <a:schemeClr val="accent5"/>
                </a:solidFill>
              </a:rPr>
              <a:t>. </a:t>
            </a:r>
            <a:r>
              <a:rPr lang="sv-SE" sz="2800" i="1" dirty="0" err="1">
                <a:solidFill>
                  <a:schemeClr val="accent5"/>
                </a:solidFill>
              </a:rPr>
              <a:t>Report</a:t>
            </a:r>
            <a:r>
              <a:rPr lang="sv-SE" sz="2800" i="1" dirty="0">
                <a:solidFill>
                  <a:schemeClr val="accent5"/>
                </a:solidFill>
              </a:rPr>
              <a:t> 2017. 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8037" y="1988840"/>
            <a:ext cx="784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sv-SE" sz="2800" kern="0" dirty="0">
              <a:latin typeface="Calibri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43608" y="890717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solidFill>
                  <a:schemeClr val="accent5"/>
                </a:solidFill>
              </a:rPr>
              <a:t>Composition</a:t>
            </a:r>
            <a:r>
              <a:rPr lang="sv-SE" sz="2800" dirty="0">
                <a:solidFill>
                  <a:schemeClr val="accent5"/>
                </a:solidFill>
              </a:rPr>
              <a:t> – </a:t>
            </a:r>
            <a:r>
              <a:rPr lang="sv-SE" sz="2800" dirty="0" err="1">
                <a:solidFill>
                  <a:schemeClr val="accent5"/>
                </a:solidFill>
              </a:rPr>
              <a:t>unique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compare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to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other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countries</a:t>
            </a:r>
            <a:endParaRPr lang="sv-SE" sz="2800" dirty="0">
              <a:solidFill>
                <a:schemeClr val="accent5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E9243C7-C1A0-40A3-8240-7A719B47A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12" y="2362987"/>
            <a:ext cx="5706328" cy="38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537" y="908720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5"/>
                </a:solidFill>
              </a:rPr>
              <a:t>Examples </a:t>
            </a:r>
            <a:r>
              <a:rPr lang="sv-SE" sz="3200" dirty="0" err="1">
                <a:solidFill>
                  <a:schemeClr val="accent5"/>
                </a:solidFill>
              </a:rPr>
              <a:t>of</a:t>
            </a:r>
            <a:r>
              <a:rPr lang="sv-SE" sz="3200" dirty="0">
                <a:solidFill>
                  <a:schemeClr val="accent5"/>
                </a:solidFill>
              </a:rPr>
              <a:t> National </a:t>
            </a:r>
            <a:r>
              <a:rPr lang="sv-SE" sz="3200" dirty="0" err="1">
                <a:solidFill>
                  <a:schemeClr val="accent5"/>
                </a:solidFill>
              </a:rPr>
              <a:t>Ethics</a:t>
            </a:r>
            <a:r>
              <a:rPr lang="sv-SE" sz="3200" dirty="0">
                <a:solidFill>
                  <a:schemeClr val="accent5"/>
                </a:solidFill>
              </a:rPr>
              <a:t> Councils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7537" y="2420888"/>
            <a:ext cx="8229600" cy="5174035"/>
          </a:xfrm>
        </p:spPr>
        <p:txBody>
          <a:bodyPr>
            <a:normAutofit/>
          </a:bodyPr>
          <a:lstStyle/>
          <a:p>
            <a:r>
              <a:rPr lang="sv-SE" altLang="sv-SE" sz="2800" dirty="0"/>
              <a:t>Comité </a:t>
            </a:r>
            <a:r>
              <a:rPr lang="sv-SE" altLang="sv-SE" sz="2800" dirty="0" err="1"/>
              <a:t>consultatif</a:t>
            </a:r>
            <a:r>
              <a:rPr lang="sv-SE" altLang="sv-SE" sz="2800" dirty="0"/>
              <a:t> national d'éthique (</a:t>
            </a:r>
            <a:r>
              <a:rPr lang="sv-SE" altLang="sv-SE" sz="2800" dirty="0" err="1"/>
              <a:t>France</a:t>
            </a:r>
            <a:r>
              <a:rPr lang="sv-SE" altLang="sv-SE" sz="2800" dirty="0"/>
              <a:t>)</a:t>
            </a:r>
          </a:p>
          <a:p>
            <a:r>
              <a:rPr lang="sv-SE" altLang="sv-SE" sz="2800" dirty="0"/>
              <a:t>Deutsche </a:t>
            </a:r>
            <a:r>
              <a:rPr lang="sv-SE" altLang="sv-SE" sz="2800" dirty="0" err="1"/>
              <a:t>Ethikrat</a:t>
            </a:r>
            <a:r>
              <a:rPr lang="sv-SE" altLang="sv-SE" sz="2800" dirty="0"/>
              <a:t> (</a:t>
            </a:r>
            <a:r>
              <a:rPr lang="sv-SE" altLang="sv-SE" sz="2800" dirty="0" err="1"/>
              <a:t>Germany</a:t>
            </a:r>
            <a:r>
              <a:rPr lang="sv-SE" altLang="sv-SE" sz="2800" dirty="0"/>
              <a:t>)</a:t>
            </a:r>
          </a:p>
          <a:p>
            <a:r>
              <a:rPr lang="sv-SE" altLang="sv-SE" sz="2800" dirty="0" err="1"/>
              <a:t>Nuffield</a:t>
            </a:r>
            <a:r>
              <a:rPr lang="sv-SE" altLang="sv-SE" sz="2800" dirty="0"/>
              <a:t> Council on </a:t>
            </a:r>
            <a:r>
              <a:rPr lang="sv-SE" altLang="sv-SE" sz="2800" dirty="0" err="1"/>
              <a:t>Bioethics</a:t>
            </a:r>
            <a:r>
              <a:rPr lang="sv-SE" altLang="sv-SE" sz="2800" dirty="0"/>
              <a:t> (UK)</a:t>
            </a:r>
          </a:p>
          <a:p>
            <a:r>
              <a:rPr lang="sv-SE" altLang="sv-SE" sz="2800" dirty="0"/>
              <a:t>Det Etiske Råd (</a:t>
            </a:r>
            <a:r>
              <a:rPr lang="sv-SE" altLang="sv-SE" sz="2800" dirty="0" err="1"/>
              <a:t>Denmark</a:t>
            </a:r>
            <a:r>
              <a:rPr lang="sv-SE" altLang="sv-SE" sz="2800" dirty="0"/>
              <a:t>)</a:t>
            </a:r>
          </a:p>
          <a:p>
            <a:r>
              <a:rPr lang="sv-SE" altLang="sv-SE" sz="2800" dirty="0"/>
              <a:t>ETENE (Finland)</a:t>
            </a:r>
          </a:p>
          <a:p>
            <a:pPr marL="0" indent="0">
              <a:buNone/>
            </a:pPr>
            <a:endParaRPr lang="sv-SE" altLang="sv-SE" sz="2000" dirty="0"/>
          </a:p>
          <a:p>
            <a:pPr marL="0" indent="0">
              <a:buNone/>
            </a:pPr>
            <a:r>
              <a:rPr lang="sv-SE" altLang="sv-SE" sz="2000" dirty="0"/>
              <a:t> </a:t>
            </a:r>
          </a:p>
          <a:p>
            <a:pPr marL="0" indent="0">
              <a:buNone/>
            </a:pPr>
            <a:endParaRPr lang="sv-SE" altLang="sv-SE" sz="2000" dirty="0"/>
          </a:p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7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537" y="908720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5"/>
                </a:solidFill>
              </a:rPr>
              <a:t> International </a:t>
            </a:r>
            <a:r>
              <a:rPr lang="sv-SE" sz="3200" dirty="0" err="1">
                <a:solidFill>
                  <a:schemeClr val="accent5"/>
                </a:solidFill>
              </a:rPr>
              <a:t>Ethics</a:t>
            </a:r>
            <a:r>
              <a:rPr lang="sv-SE" sz="3200" dirty="0">
                <a:solidFill>
                  <a:schemeClr val="accent5"/>
                </a:solidFill>
              </a:rPr>
              <a:t> Councils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7537" y="1628800"/>
            <a:ext cx="8229600" cy="5966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altLang="sv-SE" sz="2800" dirty="0"/>
          </a:p>
          <a:p>
            <a:pPr marL="0" indent="0">
              <a:buNone/>
            </a:pPr>
            <a:r>
              <a:rPr lang="sv-SE" altLang="sv-SE" sz="2800" dirty="0" err="1"/>
              <a:t>European</a:t>
            </a:r>
            <a:r>
              <a:rPr lang="sv-SE" altLang="sv-SE" sz="2800" dirty="0"/>
              <a:t>/International</a:t>
            </a:r>
          </a:p>
          <a:p>
            <a:pPr marL="0" indent="0">
              <a:buNone/>
            </a:pPr>
            <a:endParaRPr lang="sv-SE" altLang="sv-SE" sz="2800" dirty="0"/>
          </a:p>
          <a:p>
            <a:r>
              <a:rPr lang="sv-SE" altLang="sv-SE" sz="2800" dirty="0" err="1"/>
              <a:t>European</a:t>
            </a:r>
            <a:r>
              <a:rPr lang="sv-SE" altLang="sv-SE" sz="2800" dirty="0"/>
              <a:t> Commission: </a:t>
            </a:r>
            <a:r>
              <a:rPr lang="en-US" altLang="sv-SE" sz="2800" dirty="0"/>
              <a:t>The European Group on Ethics in Science and New Technologies (EGE) </a:t>
            </a:r>
          </a:p>
          <a:p>
            <a:r>
              <a:rPr lang="sv-SE" altLang="sv-SE" sz="2800" dirty="0"/>
              <a:t>Council of </a:t>
            </a:r>
            <a:r>
              <a:rPr lang="sv-SE" altLang="sv-SE" sz="2800" dirty="0" err="1"/>
              <a:t>Europe</a:t>
            </a:r>
            <a:r>
              <a:rPr lang="sv-SE" altLang="sv-SE" sz="2800" dirty="0"/>
              <a:t> (DH/BIO)</a:t>
            </a:r>
          </a:p>
          <a:p>
            <a:r>
              <a:rPr lang="sv-SE" altLang="sv-SE" sz="2800" dirty="0"/>
              <a:t>UNESCO (IBC)</a:t>
            </a:r>
          </a:p>
          <a:p>
            <a:pPr marL="0" indent="0">
              <a:buNone/>
            </a:pPr>
            <a:endParaRPr lang="sv-SE" altLang="sv-SE" sz="2000" dirty="0"/>
          </a:p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accent5"/>
                </a:solidFill>
              </a:rPr>
              <a:t>NETWORKING </a:t>
            </a:r>
            <a:r>
              <a:rPr lang="sv-SE" sz="2800" dirty="0" err="1">
                <a:solidFill>
                  <a:schemeClr val="accent5"/>
                </a:solidFill>
              </a:rPr>
              <a:t>with</a:t>
            </a:r>
            <a:r>
              <a:rPr lang="sv-SE" sz="2800" dirty="0">
                <a:solidFill>
                  <a:schemeClr val="accent5"/>
                </a:solidFill>
              </a:rPr>
              <a:t> </a:t>
            </a:r>
            <a:r>
              <a:rPr lang="sv-SE" sz="2800" dirty="0" err="1">
                <a:solidFill>
                  <a:schemeClr val="accent5"/>
                </a:solidFill>
              </a:rPr>
              <a:t>other</a:t>
            </a:r>
            <a:r>
              <a:rPr lang="sv-SE" sz="2800" dirty="0">
                <a:solidFill>
                  <a:schemeClr val="accent5"/>
                </a:solidFill>
              </a:rPr>
              <a:t> national ethics </a:t>
            </a:r>
            <a:r>
              <a:rPr lang="sv-SE" sz="2800" dirty="0" err="1">
                <a:solidFill>
                  <a:schemeClr val="accent5"/>
                </a:solidFill>
              </a:rPr>
              <a:t>committes</a:t>
            </a:r>
            <a:endParaRPr lang="sv-SE" sz="2800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3292" y="1844824"/>
            <a:ext cx="4920796" cy="5328592"/>
          </a:xfrm>
        </p:spPr>
        <p:txBody>
          <a:bodyPr>
            <a:normAutofit/>
          </a:bodyPr>
          <a:lstStyle/>
          <a:p>
            <a:r>
              <a:rPr lang="sv-SE" altLang="sv-SE" sz="2000" dirty="0"/>
              <a:t>Participation in </a:t>
            </a:r>
            <a:r>
              <a:rPr lang="sv-SE" altLang="sv-SE" sz="2000" dirty="0" err="1"/>
              <a:t>current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networks</a:t>
            </a:r>
            <a:r>
              <a:rPr lang="sv-SE" altLang="sv-SE" sz="2000" dirty="0"/>
              <a:t> for ethics (NEC-FORUM , IDB/EC, WHO Global Summit)</a:t>
            </a:r>
          </a:p>
          <a:p>
            <a:pPr marL="0" indent="0">
              <a:buNone/>
            </a:pPr>
            <a:endParaRPr lang="sv-SE" altLang="sv-SE" sz="2000" dirty="0"/>
          </a:p>
          <a:p>
            <a:r>
              <a:rPr lang="sv-SE" altLang="sv-SE" sz="2000" dirty="0" err="1"/>
              <a:t>Visiting</a:t>
            </a:r>
            <a:r>
              <a:rPr lang="sv-SE" altLang="sv-SE" sz="2000" dirty="0"/>
              <a:t> experts from ethics </a:t>
            </a:r>
            <a:r>
              <a:rPr lang="sv-SE" altLang="sv-SE" sz="2000" dirty="0" err="1"/>
              <a:t>councils</a:t>
            </a:r>
            <a:r>
              <a:rPr lang="sv-SE" altLang="sv-SE" sz="2000" dirty="0"/>
              <a:t> in </a:t>
            </a:r>
            <a:r>
              <a:rPr lang="sv-SE" altLang="sv-SE" sz="2000" dirty="0" err="1"/>
              <a:t>other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countries</a:t>
            </a:r>
            <a:r>
              <a:rPr lang="sv-SE" altLang="sv-SE" sz="2000" dirty="0"/>
              <a:t> </a:t>
            </a:r>
          </a:p>
          <a:p>
            <a:pPr marL="0" indent="0">
              <a:buNone/>
            </a:pPr>
            <a:endParaRPr lang="sv-SE" altLang="sv-SE" sz="1800" dirty="0"/>
          </a:p>
          <a:p>
            <a:endParaRPr lang="sv-SE" altLang="sv-SE" sz="1800" dirty="0">
              <a:latin typeface="OrigGarmnd BT" pitchFamily="18" charset="0"/>
            </a:endParaRPr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58" y="4437112"/>
            <a:ext cx="4463480" cy="24208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6293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06" y="1844824"/>
            <a:ext cx="3888432" cy="2592288"/>
          </a:xfrm>
          <a:prstGeom prst="rect">
            <a:avLst/>
          </a:prstGeom>
        </p:spPr>
      </p:pic>
      <p:pic>
        <p:nvPicPr>
          <p:cNvPr id="1026" name="Picture 2" descr="\\regeringskansliet.se\Userdata\LEN0721\Documents\Bilder\gruppbild tun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704"/>
            <a:ext cx="59382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908050"/>
            <a:ext cx="8229600" cy="1152798"/>
          </a:xfrm>
        </p:spPr>
        <p:txBody>
          <a:bodyPr>
            <a:normAutofit fontScale="90000"/>
          </a:bodyPr>
          <a:lstStyle/>
          <a:p>
            <a:r>
              <a:rPr lang="sv-SE" sz="3600" dirty="0" err="1">
                <a:solidFill>
                  <a:schemeClr val="accent5"/>
                </a:solidFill>
              </a:rPr>
              <a:t>Ethical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questions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with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relevance</a:t>
            </a:r>
            <a:r>
              <a:rPr lang="sv-SE" sz="3600" dirty="0">
                <a:solidFill>
                  <a:schemeClr val="accent5"/>
                </a:solidFill>
              </a:rPr>
              <a:t> for supervision?</a:t>
            </a:r>
            <a:br>
              <a:rPr lang="sv-SE" sz="3600" dirty="0">
                <a:solidFill>
                  <a:schemeClr val="accent5"/>
                </a:solidFill>
              </a:rPr>
            </a:br>
            <a:endParaRPr lang="sv-SE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9"/>
            <a:ext cx="8352928" cy="4032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Questions I’m curious about:</a:t>
            </a:r>
          </a:p>
          <a:p>
            <a:pPr lvl="0"/>
            <a:r>
              <a:rPr lang="en-US" sz="2600" dirty="0"/>
              <a:t>How do you use ethical analysis in your supervisory work?</a:t>
            </a:r>
            <a:endParaRPr lang="sv-SE" sz="2600" dirty="0"/>
          </a:p>
          <a:p>
            <a:pPr lvl="0"/>
            <a:r>
              <a:rPr lang="en-US" sz="2600" dirty="0"/>
              <a:t>What kind of ethical questions (dilemmas) are you facing in your work?</a:t>
            </a:r>
            <a:endParaRPr lang="sv-SE" sz="2600" dirty="0"/>
          </a:p>
          <a:p>
            <a:pPr lvl="0"/>
            <a:r>
              <a:rPr lang="en-US" sz="2600" dirty="0"/>
              <a:t>Does the staff in your supervisory body’s have ethical competence?</a:t>
            </a:r>
            <a:endParaRPr lang="sv-SE" sz="2600" dirty="0"/>
          </a:p>
          <a:p>
            <a:pPr lvl="0"/>
            <a:r>
              <a:rPr lang="en-US" sz="2600" dirty="0"/>
              <a:t>Do you think ethics and ethical analysis is a valuable tool in health care and quality improvement? </a:t>
            </a:r>
            <a:endParaRPr lang="sv-SE" sz="2600" dirty="0"/>
          </a:p>
          <a:p>
            <a:pPr>
              <a:buFontTx/>
              <a:buChar char="-"/>
            </a:pPr>
            <a:endParaRPr lang="sv-SE" sz="2400" dirty="0"/>
          </a:p>
          <a:p>
            <a:pPr>
              <a:buFontTx/>
              <a:buChar char="-"/>
            </a:pPr>
            <a:endParaRPr lang="sv-SE" sz="24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5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908050"/>
            <a:ext cx="8229600" cy="1152798"/>
          </a:xfrm>
        </p:spPr>
        <p:txBody>
          <a:bodyPr>
            <a:normAutofit fontScale="90000"/>
          </a:bodyPr>
          <a:lstStyle/>
          <a:p>
            <a:r>
              <a:rPr lang="sv-SE" sz="3600" dirty="0" err="1">
                <a:solidFill>
                  <a:schemeClr val="accent5"/>
                </a:solidFill>
              </a:rPr>
              <a:t>Ethics</a:t>
            </a:r>
            <a:r>
              <a:rPr lang="sv-SE" sz="3600" dirty="0">
                <a:solidFill>
                  <a:schemeClr val="accent5"/>
                </a:solidFill>
              </a:rPr>
              <a:t> and </a:t>
            </a:r>
            <a:r>
              <a:rPr lang="sv-SE" sz="3600" dirty="0" err="1">
                <a:solidFill>
                  <a:schemeClr val="accent5"/>
                </a:solidFill>
              </a:rPr>
              <a:t>ethical</a:t>
            </a:r>
            <a:r>
              <a:rPr lang="sv-SE" sz="3600" dirty="0">
                <a:solidFill>
                  <a:schemeClr val="accent5"/>
                </a:solidFill>
              </a:rPr>
              <a:t> </a:t>
            </a:r>
            <a:r>
              <a:rPr lang="sv-SE" sz="3600" dirty="0" err="1">
                <a:solidFill>
                  <a:schemeClr val="accent5"/>
                </a:solidFill>
              </a:rPr>
              <a:t>analysis</a:t>
            </a:r>
            <a:r>
              <a:rPr lang="sv-SE" sz="3600" dirty="0">
                <a:solidFill>
                  <a:schemeClr val="accent5"/>
                </a:solidFill>
              </a:rPr>
              <a:t>?</a:t>
            </a:r>
            <a:br>
              <a:rPr lang="sv-SE" dirty="0">
                <a:solidFill>
                  <a:schemeClr val="accent5"/>
                </a:solidFill>
              </a:rPr>
            </a:br>
            <a:endParaRPr lang="sv-SE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9"/>
            <a:ext cx="835292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Conflicting principles and values on different levels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sv-SE" sz="2400" dirty="0"/>
              <a:t> 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5761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A0670C1-7BE2-4503-9842-C7A42F18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8" y="3544952"/>
            <a:ext cx="46767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2A11A6A-1526-4DC8-AE48-BCAA316C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35732"/>
            <a:ext cx="7772400" cy="9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sv-SE" sz="4000" dirty="0">
                <a:solidFill>
                  <a:schemeClr val="accent5"/>
                </a:solidFill>
                <a:latin typeface="Calibri" panose="020F0502020204030204" pitchFamily="34" charset="0"/>
              </a:rPr>
              <a:t>Values and value conflicts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B2560DF-8397-4B06-94EB-609B4CDD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08" y="2204864"/>
            <a:ext cx="8028384" cy="42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sv-SE" sz="2400" dirty="0">
                <a:latin typeface="Calibri" panose="020F0502020204030204" pitchFamily="34" charset="0"/>
              </a:rPr>
              <a:t>Between ethical values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sv-SE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sv-SE" sz="2400" dirty="0">
                <a:latin typeface="Calibri" panose="020F0502020204030204" pitchFamily="34" charset="0"/>
              </a:rPr>
              <a:t>Between ethical and economical interests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sv-SE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sv-SE" sz="2400" dirty="0">
                <a:latin typeface="Calibri" panose="020F0502020204030204" pitchFamily="34" charset="0"/>
              </a:rPr>
              <a:t>Between ethical and medical values   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0E62B85A-CBD0-409F-88CA-A2FCDB0A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v-SE" altLang="sv-SE"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7F2B59-37C5-442A-811E-4C3145E0C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5852"/>
          <a:stretch/>
        </p:blipFill>
        <p:spPr>
          <a:xfrm>
            <a:off x="-9663" y="-27499"/>
            <a:ext cx="9144000" cy="5761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9778C62-A058-4FC3-B822-66C457CE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69" y="3862035"/>
            <a:ext cx="2969568" cy="2969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Bildspel på skärmen (4:3)</PresentationFormat>
  <Paragraphs>275</Paragraphs>
  <Slides>27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Arial</vt:lpstr>
      <vt:lpstr>Calibri</vt:lpstr>
      <vt:lpstr>OrigGarmnd BT</vt:lpstr>
      <vt:lpstr>Wingdings</vt:lpstr>
      <vt:lpstr>Office-tema</vt:lpstr>
      <vt:lpstr>1_Office-tema</vt:lpstr>
      <vt:lpstr> Ethical questions of relevance for supervision in health care?  24 September EPSO Conference, Malmö Sweden  Lotta Eriksson, Head of secreteriat</vt:lpstr>
      <vt:lpstr>PowerPoint-presentation</vt:lpstr>
      <vt:lpstr>PowerPoint-presentation</vt:lpstr>
      <vt:lpstr>Examples of National Ethics Councils</vt:lpstr>
      <vt:lpstr> International Ethics Councils</vt:lpstr>
      <vt:lpstr>NETWORKING with other national ethics committes</vt:lpstr>
      <vt:lpstr>Ethical questions with relevance for supervision? </vt:lpstr>
      <vt:lpstr>Ethics and ethical analysis? </vt:lpstr>
      <vt:lpstr>PowerPoint-presentation</vt:lpstr>
      <vt:lpstr> </vt:lpstr>
      <vt:lpstr>Topics on the council’s agenda at the moment</vt:lpstr>
      <vt:lpstr>Current topics</vt:lpstr>
      <vt:lpstr> </vt:lpstr>
      <vt:lpstr>Robotics and surveillance in the care of elderly people</vt:lpstr>
      <vt:lpstr>Examples of conclusions in Smer’s report:</vt:lpstr>
      <vt:lpstr>Robotics and surveillance in the care of elderly people</vt:lpstr>
      <vt:lpstr>     Novel medical treatments  Smer report November 2016: Ethical considerations in the borderzone between clinical research and healthcare  English summary available.   </vt:lpstr>
      <vt:lpstr>Key concept: VBE</vt:lpstr>
      <vt:lpstr>Primary questions</vt:lpstr>
      <vt:lpstr>Smer’s positions</vt:lpstr>
      <vt:lpstr> Governance and ethics in health care</vt:lpstr>
      <vt:lpstr> Governance and ethics in health care</vt:lpstr>
      <vt:lpstr> Tool for ethical analysis</vt:lpstr>
      <vt:lpstr>Thanks!  www.smer.se </vt:lpstr>
      <vt:lpstr>Preconditions - general</vt:lpstr>
      <vt:lpstr>Preconditions - practical</vt:lpstr>
      <vt:lpstr>PowerPoint-presentation</vt:lpstr>
    </vt:vector>
  </TitlesOfParts>
  <Company>Regeringskansliet RK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Eriksson</dc:creator>
  <cp:lastModifiedBy>Lotta Eriksson</cp:lastModifiedBy>
  <cp:revision>565</cp:revision>
  <cp:lastPrinted>2015-05-19T06:53:04Z</cp:lastPrinted>
  <dcterms:created xsi:type="dcterms:W3CDTF">2014-06-19T08:44:44Z</dcterms:created>
  <dcterms:modified xsi:type="dcterms:W3CDTF">2019-09-24T04:19:30Z</dcterms:modified>
</cp:coreProperties>
</file>