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3" r:id="rId4"/>
    <p:sldId id="261" r:id="rId5"/>
    <p:sldId id="262" r:id="rId6"/>
    <p:sldId id="257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ymond CHUA (MOH)" initials="RC(" lastIdx="4" clrIdx="0">
    <p:extLst>
      <p:ext uri="{19B8F6BF-5375-455C-9EA6-DF929625EA0E}">
        <p15:presenceInfo xmlns:p15="http://schemas.microsoft.com/office/powerpoint/2012/main" userId="S-1-5-21-1216582894-834684500-1334827815-8865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DE0"/>
    <a:srgbClr val="6BC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EBFDA-6926-4800-A383-5E34EA0294A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E92EB5-A5EF-46D4-AD0D-C7AC45D0BD6F}">
      <dgm:prSet phldrT="[Text]"/>
      <dgm:spPr/>
      <dgm:t>
        <a:bodyPr/>
        <a:lstStyle/>
        <a:p>
          <a:r>
            <a:rPr lang="en-US" dirty="0" smtClean="0"/>
            <a:t>Participate in annual/bi-annual meeting(s) in APAC region, to </a:t>
          </a:r>
          <a:r>
            <a:rPr lang="en-US" dirty="0" smtClean="0">
              <a:solidFill>
                <a:schemeClr val="bg1"/>
              </a:solidFill>
            </a:rPr>
            <a:t>discuss identified topics of mutual interest</a:t>
          </a:r>
          <a:endParaRPr lang="en-US" dirty="0">
            <a:solidFill>
              <a:schemeClr val="bg1"/>
            </a:solidFill>
          </a:endParaRPr>
        </a:p>
      </dgm:t>
    </dgm:pt>
    <dgm:pt modelId="{5E2E9D60-25BE-40F6-979A-943461AE143F}" type="parTrans" cxnId="{03E752F3-CA63-467B-8D6D-3575C01C9444}">
      <dgm:prSet/>
      <dgm:spPr/>
      <dgm:t>
        <a:bodyPr/>
        <a:lstStyle/>
        <a:p>
          <a:endParaRPr lang="en-US"/>
        </a:p>
      </dgm:t>
    </dgm:pt>
    <dgm:pt modelId="{710BB36F-AB0D-4EAB-AD49-683CE7A061E3}" type="sibTrans" cxnId="{03E752F3-CA63-467B-8D6D-3575C01C9444}">
      <dgm:prSet/>
      <dgm:spPr/>
      <dgm:t>
        <a:bodyPr/>
        <a:lstStyle/>
        <a:p>
          <a:endParaRPr lang="en-US"/>
        </a:p>
      </dgm:t>
    </dgm:pt>
    <dgm:pt modelId="{411F330D-82C3-4556-96E1-A81589CB1B08}">
      <dgm:prSet phldrT="[Text]"/>
      <dgm:spPr/>
      <dgm:t>
        <a:bodyPr/>
        <a:lstStyle/>
        <a:p>
          <a:r>
            <a:rPr lang="en-US" dirty="0" smtClean="0"/>
            <a:t>Participate in APAC WG sessions in EPSO Conference* (optional)</a:t>
          </a:r>
          <a:endParaRPr lang="en-US" dirty="0"/>
        </a:p>
      </dgm:t>
    </dgm:pt>
    <dgm:pt modelId="{C71A956E-5C1D-4234-9538-3187EF868BBA}" type="parTrans" cxnId="{D6A0C7EC-06BF-4630-9FC0-EC7FC2B38D73}">
      <dgm:prSet/>
      <dgm:spPr/>
      <dgm:t>
        <a:bodyPr/>
        <a:lstStyle/>
        <a:p>
          <a:endParaRPr lang="en-US"/>
        </a:p>
      </dgm:t>
    </dgm:pt>
    <dgm:pt modelId="{0EA6DAD4-F405-474D-8863-E3C524115744}" type="sibTrans" cxnId="{D6A0C7EC-06BF-4630-9FC0-EC7FC2B38D73}">
      <dgm:prSet/>
      <dgm:spPr/>
      <dgm:t>
        <a:bodyPr/>
        <a:lstStyle/>
        <a:p>
          <a:endParaRPr lang="en-US"/>
        </a:p>
      </dgm:t>
    </dgm:pt>
    <dgm:pt modelId="{90553315-5925-475D-A7A4-3B20C05979C5}">
      <dgm:prSet phldrT="[Text]"/>
      <dgm:spPr/>
      <dgm:t>
        <a:bodyPr/>
        <a:lstStyle/>
        <a:p>
          <a:r>
            <a:rPr lang="en-US" dirty="0" smtClean="0"/>
            <a:t>Countries to take up rotating 1-year term as secretariat to </a:t>
          </a:r>
          <a:r>
            <a:rPr lang="en-US" dirty="0" err="1" smtClean="0"/>
            <a:t>organise</a:t>
          </a:r>
          <a:r>
            <a:rPr lang="en-US" dirty="0" smtClean="0"/>
            <a:t> the APAC </a:t>
          </a:r>
          <a:r>
            <a:rPr lang="en-US" dirty="0" smtClean="0">
              <a:solidFill>
                <a:schemeClr val="bg1"/>
              </a:solidFill>
            </a:rPr>
            <a:t>regional m</a:t>
          </a:r>
          <a:r>
            <a:rPr lang="en-US" dirty="0" smtClean="0"/>
            <a:t>eetings </a:t>
          </a:r>
          <a:endParaRPr lang="en-US" dirty="0"/>
        </a:p>
      </dgm:t>
    </dgm:pt>
    <dgm:pt modelId="{C6A044D2-D755-45B2-A577-60233C875A1F}" type="parTrans" cxnId="{4089038E-84B0-4DFE-B40E-8C5BE6D72A7C}">
      <dgm:prSet/>
      <dgm:spPr/>
      <dgm:t>
        <a:bodyPr/>
        <a:lstStyle/>
        <a:p>
          <a:endParaRPr lang="en-US"/>
        </a:p>
      </dgm:t>
    </dgm:pt>
    <dgm:pt modelId="{14F5FF8C-BDCB-477E-A5FC-9A11680DF2D5}" type="sibTrans" cxnId="{4089038E-84B0-4DFE-B40E-8C5BE6D72A7C}">
      <dgm:prSet/>
      <dgm:spPr/>
      <dgm:t>
        <a:bodyPr/>
        <a:lstStyle/>
        <a:p>
          <a:endParaRPr lang="en-US"/>
        </a:p>
      </dgm:t>
    </dgm:pt>
    <dgm:pt modelId="{68A766C5-5A8E-4E31-83ED-CAE708AD6329}" type="pres">
      <dgm:prSet presAssocID="{FF4EBFDA-6926-4800-A383-5E34EA0294A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BD2FECB-39E2-42B7-A6FA-3398FF2F91A1}" type="pres">
      <dgm:prSet presAssocID="{FF4EBFDA-6926-4800-A383-5E34EA0294AD}" presName="Name1" presStyleCnt="0"/>
      <dgm:spPr/>
    </dgm:pt>
    <dgm:pt modelId="{C10E8993-238A-4CBD-B8FA-16EDE24048B6}" type="pres">
      <dgm:prSet presAssocID="{FF4EBFDA-6926-4800-A383-5E34EA0294AD}" presName="cycle" presStyleCnt="0"/>
      <dgm:spPr/>
    </dgm:pt>
    <dgm:pt modelId="{A44D7D5D-F993-4577-B83A-4F2AF881C8ED}" type="pres">
      <dgm:prSet presAssocID="{FF4EBFDA-6926-4800-A383-5E34EA0294AD}" presName="srcNode" presStyleLbl="node1" presStyleIdx="0" presStyleCnt="3"/>
      <dgm:spPr/>
    </dgm:pt>
    <dgm:pt modelId="{55011E28-082B-4377-9E12-E5E3D1DF7C79}" type="pres">
      <dgm:prSet presAssocID="{FF4EBFDA-6926-4800-A383-5E34EA0294AD}" presName="conn" presStyleLbl="parChTrans1D2" presStyleIdx="0" presStyleCnt="1"/>
      <dgm:spPr/>
      <dgm:t>
        <a:bodyPr/>
        <a:lstStyle/>
        <a:p>
          <a:endParaRPr lang="en-US"/>
        </a:p>
      </dgm:t>
    </dgm:pt>
    <dgm:pt modelId="{3850D27E-8974-48C8-B721-9C467AAD12AA}" type="pres">
      <dgm:prSet presAssocID="{FF4EBFDA-6926-4800-A383-5E34EA0294AD}" presName="extraNode" presStyleLbl="node1" presStyleIdx="0" presStyleCnt="3"/>
      <dgm:spPr/>
    </dgm:pt>
    <dgm:pt modelId="{2F87BD0C-89F0-494D-A910-9071989507E6}" type="pres">
      <dgm:prSet presAssocID="{FF4EBFDA-6926-4800-A383-5E34EA0294AD}" presName="dstNode" presStyleLbl="node1" presStyleIdx="0" presStyleCnt="3"/>
      <dgm:spPr/>
    </dgm:pt>
    <dgm:pt modelId="{472B5FD1-5235-4292-91A5-A0D10F714602}" type="pres">
      <dgm:prSet presAssocID="{07E92EB5-A5EF-46D4-AD0D-C7AC45D0BD6F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AD901A-A778-4162-8F8E-C09481520743}" type="pres">
      <dgm:prSet presAssocID="{07E92EB5-A5EF-46D4-AD0D-C7AC45D0BD6F}" presName="accent_1" presStyleCnt="0"/>
      <dgm:spPr/>
    </dgm:pt>
    <dgm:pt modelId="{84C85BDC-5FBE-40DB-8AD7-45763D7172F9}" type="pres">
      <dgm:prSet presAssocID="{07E92EB5-A5EF-46D4-AD0D-C7AC45D0BD6F}" presName="accentRepeatNode" presStyleLbl="solidFgAcc1" presStyleIdx="0" presStyleCnt="3"/>
      <dgm:spPr/>
    </dgm:pt>
    <dgm:pt modelId="{0D77C7E8-1505-4BE7-8E79-0DAA7821E11A}" type="pres">
      <dgm:prSet presAssocID="{411F330D-82C3-4556-96E1-A81589CB1B08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824E92-25FE-44B4-AD79-DCE746D0D482}" type="pres">
      <dgm:prSet presAssocID="{411F330D-82C3-4556-96E1-A81589CB1B08}" presName="accent_2" presStyleCnt="0"/>
      <dgm:spPr/>
    </dgm:pt>
    <dgm:pt modelId="{E43E3909-A932-4627-8360-D7FD64BC6C02}" type="pres">
      <dgm:prSet presAssocID="{411F330D-82C3-4556-96E1-A81589CB1B08}" presName="accentRepeatNode" presStyleLbl="solidFgAcc1" presStyleIdx="1" presStyleCnt="3"/>
      <dgm:spPr/>
    </dgm:pt>
    <dgm:pt modelId="{258CE87A-1422-4094-8EC5-C3B4E3552CD7}" type="pres">
      <dgm:prSet presAssocID="{90553315-5925-475D-A7A4-3B20C05979C5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EE9C81-B4DE-4CE3-BE96-4F90FC70A80B}" type="pres">
      <dgm:prSet presAssocID="{90553315-5925-475D-A7A4-3B20C05979C5}" presName="accent_3" presStyleCnt="0"/>
      <dgm:spPr/>
    </dgm:pt>
    <dgm:pt modelId="{142F8B30-A242-4920-875A-7D4915C84F56}" type="pres">
      <dgm:prSet presAssocID="{90553315-5925-475D-A7A4-3B20C05979C5}" presName="accentRepeatNode" presStyleLbl="solidFgAcc1" presStyleIdx="2" presStyleCnt="3"/>
      <dgm:spPr/>
    </dgm:pt>
  </dgm:ptLst>
  <dgm:cxnLst>
    <dgm:cxn modelId="{F4861F94-6F16-465F-AB3F-B53A87B6D045}" type="presOf" srcId="{07E92EB5-A5EF-46D4-AD0D-C7AC45D0BD6F}" destId="{472B5FD1-5235-4292-91A5-A0D10F714602}" srcOrd="0" destOrd="0" presId="urn:microsoft.com/office/officeart/2008/layout/VerticalCurvedList"/>
    <dgm:cxn modelId="{4089038E-84B0-4DFE-B40E-8C5BE6D72A7C}" srcId="{FF4EBFDA-6926-4800-A383-5E34EA0294AD}" destId="{90553315-5925-475D-A7A4-3B20C05979C5}" srcOrd="2" destOrd="0" parTransId="{C6A044D2-D755-45B2-A577-60233C875A1F}" sibTransId="{14F5FF8C-BDCB-477E-A5FC-9A11680DF2D5}"/>
    <dgm:cxn modelId="{CB39969B-ACB7-4904-8092-7136A63BCCE8}" type="presOf" srcId="{FF4EBFDA-6926-4800-A383-5E34EA0294AD}" destId="{68A766C5-5A8E-4E31-83ED-CAE708AD6329}" srcOrd="0" destOrd="0" presId="urn:microsoft.com/office/officeart/2008/layout/VerticalCurvedList"/>
    <dgm:cxn modelId="{3611E0DF-1DBC-4931-8B2F-FD4152706865}" type="presOf" srcId="{710BB36F-AB0D-4EAB-AD49-683CE7A061E3}" destId="{55011E28-082B-4377-9E12-E5E3D1DF7C79}" srcOrd="0" destOrd="0" presId="urn:microsoft.com/office/officeart/2008/layout/VerticalCurvedList"/>
    <dgm:cxn modelId="{03E752F3-CA63-467B-8D6D-3575C01C9444}" srcId="{FF4EBFDA-6926-4800-A383-5E34EA0294AD}" destId="{07E92EB5-A5EF-46D4-AD0D-C7AC45D0BD6F}" srcOrd="0" destOrd="0" parTransId="{5E2E9D60-25BE-40F6-979A-943461AE143F}" sibTransId="{710BB36F-AB0D-4EAB-AD49-683CE7A061E3}"/>
    <dgm:cxn modelId="{D6A0C7EC-06BF-4630-9FC0-EC7FC2B38D73}" srcId="{FF4EBFDA-6926-4800-A383-5E34EA0294AD}" destId="{411F330D-82C3-4556-96E1-A81589CB1B08}" srcOrd="1" destOrd="0" parTransId="{C71A956E-5C1D-4234-9538-3187EF868BBA}" sibTransId="{0EA6DAD4-F405-474D-8863-E3C524115744}"/>
    <dgm:cxn modelId="{2DC92C68-A515-4575-918E-19D37BDE6A9D}" type="presOf" srcId="{90553315-5925-475D-A7A4-3B20C05979C5}" destId="{258CE87A-1422-4094-8EC5-C3B4E3552CD7}" srcOrd="0" destOrd="0" presId="urn:microsoft.com/office/officeart/2008/layout/VerticalCurvedList"/>
    <dgm:cxn modelId="{14BC1854-F5A4-4A06-839C-632E60F45576}" type="presOf" srcId="{411F330D-82C3-4556-96E1-A81589CB1B08}" destId="{0D77C7E8-1505-4BE7-8E79-0DAA7821E11A}" srcOrd="0" destOrd="0" presId="urn:microsoft.com/office/officeart/2008/layout/VerticalCurvedList"/>
    <dgm:cxn modelId="{06428FB2-0B21-4485-A160-4926D81BB62E}" type="presParOf" srcId="{68A766C5-5A8E-4E31-83ED-CAE708AD6329}" destId="{DBD2FECB-39E2-42B7-A6FA-3398FF2F91A1}" srcOrd="0" destOrd="0" presId="urn:microsoft.com/office/officeart/2008/layout/VerticalCurvedList"/>
    <dgm:cxn modelId="{45E71196-4849-4A38-BFBC-DCC2F9FB5642}" type="presParOf" srcId="{DBD2FECB-39E2-42B7-A6FA-3398FF2F91A1}" destId="{C10E8993-238A-4CBD-B8FA-16EDE24048B6}" srcOrd="0" destOrd="0" presId="urn:microsoft.com/office/officeart/2008/layout/VerticalCurvedList"/>
    <dgm:cxn modelId="{02B5D9CA-02B7-4BE1-8870-80755AEA35B0}" type="presParOf" srcId="{C10E8993-238A-4CBD-B8FA-16EDE24048B6}" destId="{A44D7D5D-F993-4577-B83A-4F2AF881C8ED}" srcOrd="0" destOrd="0" presId="urn:microsoft.com/office/officeart/2008/layout/VerticalCurvedList"/>
    <dgm:cxn modelId="{C11AE4EE-503F-4CB4-BD6D-73DE89D831C3}" type="presParOf" srcId="{C10E8993-238A-4CBD-B8FA-16EDE24048B6}" destId="{55011E28-082B-4377-9E12-E5E3D1DF7C79}" srcOrd="1" destOrd="0" presId="urn:microsoft.com/office/officeart/2008/layout/VerticalCurvedList"/>
    <dgm:cxn modelId="{8AB4937C-34C1-4815-9C34-412C36DCC16C}" type="presParOf" srcId="{C10E8993-238A-4CBD-B8FA-16EDE24048B6}" destId="{3850D27E-8974-48C8-B721-9C467AAD12AA}" srcOrd="2" destOrd="0" presId="urn:microsoft.com/office/officeart/2008/layout/VerticalCurvedList"/>
    <dgm:cxn modelId="{B8839792-836E-4A48-A66B-6FB92DB84099}" type="presParOf" srcId="{C10E8993-238A-4CBD-B8FA-16EDE24048B6}" destId="{2F87BD0C-89F0-494D-A910-9071989507E6}" srcOrd="3" destOrd="0" presId="urn:microsoft.com/office/officeart/2008/layout/VerticalCurvedList"/>
    <dgm:cxn modelId="{8E994DA0-74F0-457B-9F91-F04F767B2218}" type="presParOf" srcId="{DBD2FECB-39E2-42B7-A6FA-3398FF2F91A1}" destId="{472B5FD1-5235-4292-91A5-A0D10F714602}" srcOrd="1" destOrd="0" presId="urn:microsoft.com/office/officeart/2008/layout/VerticalCurvedList"/>
    <dgm:cxn modelId="{7833244D-B7D4-426E-8B52-2304871AFB34}" type="presParOf" srcId="{DBD2FECB-39E2-42B7-A6FA-3398FF2F91A1}" destId="{EDAD901A-A778-4162-8F8E-C09481520743}" srcOrd="2" destOrd="0" presId="urn:microsoft.com/office/officeart/2008/layout/VerticalCurvedList"/>
    <dgm:cxn modelId="{D26D713D-1885-44A8-9CF3-B20C3D34C73E}" type="presParOf" srcId="{EDAD901A-A778-4162-8F8E-C09481520743}" destId="{84C85BDC-5FBE-40DB-8AD7-45763D7172F9}" srcOrd="0" destOrd="0" presId="urn:microsoft.com/office/officeart/2008/layout/VerticalCurvedList"/>
    <dgm:cxn modelId="{3DFDB6DD-597E-45E5-AF5A-C3C461ABD4FB}" type="presParOf" srcId="{DBD2FECB-39E2-42B7-A6FA-3398FF2F91A1}" destId="{0D77C7E8-1505-4BE7-8E79-0DAA7821E11A}" srcOrd="3" destOrd="0" presId="urn:microsoft.com/office/officeart/2008/layout/VerticalCurvedList"/>
    <dgm:cxn modelId="{BEEA2209-1B3F-48E3-9CC8-FFC441745FEF}" type="presParOf" srcId="{DBD2FECB-39E2-42B7-A6FA-3398FF2F91A1}" destId="{F8824E92-25FE-44B4-AD79-DCE746D0D482}" srcOrd="4" destOrd="0" presId="urn:microsoft.com/office/officeart/2008/layout/VerticalCurvedList"/>
    <dgm:cxn modelId="{B6083466-B6D6-4CB8-9A03-47C2B1892C0C}" type="presParOf" srcId="{F8824E92-25FE-44B4-AD79-DCE746D0D482}" destId="{E43E3909-A932-4627-8360-D7FD64BC6C02}" srcOrd="0" destOrd="0" presId="urn:microsoft.com/office/officeart/2008/layout/VerticalCurvedList"/>
    <dgm:cxn modelId="{B0E38C32-3F6B-4257-9160-92444B99A262}" type="presParOf" srcId="{DBD2FECB-39E2-42B7-A6FA-3398FF2F91A1}" destId="{258CE87A-1422-4094-8EC5-C3B4E3552CD7}" srcOrd="5" destOrd="0" presId="urn:microsoft.com/office/officeart/2008/layout/VerticalCurvedList"/>
    <dgm:cxn modelId="{B09E73B1-071C-483B-B0BB-3A1BEC947797}" type="presParOf" srcId="{DBD2FECB-39E2-42B7-A6FA-3398FF2F91A1}" destId="{6FEE9C81-B4DE-4CE3-BE96-4F90FC70A80B}" srcOrd="6" destOrd="0" presId="urn:microsoft.com/office/officeart/2008/layout/VerticalCurvedList"/>
    <dgm:cxn modelId="{82DC8572-0265-4E99-B89B-1AFC6CE1CD59}" type="presParOf" srcId="{6FEE9C81-B4DE-4CE3-BE96-4F90FC70A80B}" destId="{142F8B30-A242-4920-875A-7D4915C84F5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011E28-082B-4377-9E12-E5E3D1DF7C79}">
      <dsp:nvSpPr>
        <dsp:cNvPr id="0" name=""/>
        <dsp:cNvSpPr/>
      </dsp:nvSpPr>
      <dsp:spPr>
        <a:xfrm>
          <a:off x="-5022559" y="-769509"/>
          <a:ext cx="5981514" cy="5981514"/>
        </a:xfrm>
        <a:prstGeom prst="blockArc">
          <a:avLst>
            <a:gd name="adj1" fmla="val 18900000"/>
            <a:gd name="adj2" fmla="val 2700000"/>
            <a:gd name="adj3" fmla="val 361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2B5FD1-5235-4292-91A5-A0D10F714602}">
      <dsp:nvSpPr>
        <dsp:cNvPr id="0" name=""/>
        <dsp:cNvSpPr/>
      </dsp:nvSpPr>
      <dsp:spPr>
        <a:xfrm>
          <a:off x="616760" y="444249"/>
          <a:ext cx="8904944" cy="88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5246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Participate in annual/bi-annual meeting(s) in APAC region, to </a:t>
          </a:r>
          <a:r>
            <a:rPr lang="en-US" sz="2600" kern="1200" dirty="0" smtClean="0">
              <a:solidFill>
                <a:schemeClr val="bg1"/>
              </a:solidFill>
            </a:rPr>
            <a:t>discuss identified topics of mutual interest</a:t>
          </a:r>
          <a:endParaRPr lang="en-US" sz="2600" kern="1200" dirty="0">
            <a:solidFill>
              <a:schemeClr val="bg1"/>
            </a:solidFill>
          </a:endParaRPr>
        </a:p>
      </dsp:txBody>
      <dsp:txXfrm>
        <a:off x="616760" y="444249"/>
        <a:ext cx="8904944" cy="888499"/>
      </dsp:txXfrm>
    </dsp:sp>
    <dsp:sp modelId="{84C85BDC-5FBE-40DB-8AD7-45763D7172F9}">
      <dsp:nvSpPr>
        <dsp:cNvPr id="0" name=""/>
        <dsp:cNvSpPr/>
      </dsp:nvSpPr>
      <dsp:spPr>
        <a:xfrm>
          <a:off x="61448" y="333187"/>
          <a:ext cx="1110624" cy="11106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77C7E8-1505-4BE7-8E79-0DAA7821E11A}">
      <dsp:nvSpPr>
        <dsp:cNvPr id="0" name=""/>
        <dsp:cNvSpPr/>
      </dsp:nvSpPr>
      <dsp:spPr>
        <a:xfrm>
          <a:off x="939729" y="1776998"/>
          <a:ext cx="8581974" cy="88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5246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Participate in APAC WG sessions in EPSO Conference* (optional)</a:t>
          </a:r>
          <a:endParaRPr lang="en-US" sz="2600" kern="1200" dirty="0"/>
        </a:p>
      </dsp:txBody>
      <dsp:txXfrm>
        <a:off x="939729" y="1776998"/>
        <a:ext cx="8581974" cy="888499"/>
      </dsp:txXfrm>
    </dsp:sp>
    <dsp:sp modelId="{E43E3909-A932-4627-8360-D7FD64BC6C02}">
      <dsp:nvSpPr>
        <dsp:cNvPr id="0" name=""/>
        <dsp:cNvSpPr/>
      </dsp:nvSpPr>
      <dsp:spPr>
        <a:xfrm>
          <a:off x="384417" y="1665935"/>
          <a:ext cx="1110624" cy="11106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8CE87A-1422-4094-8EC5-C3B4E3552CD7}">
      <dsp:nvSpPr>
        <dsp:cNvPr id="0" name=""/>
        <dsp:cNvSpPr/>
      </dsp:nvSpPr>
      <dsp:spPr>
        <a:xfrm>
          <a:off x="616760" y="3109747"/>
          <a:ext cx="8904944" cy="888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5246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Countries to take up rotating 1-year term as secretariat to </a:t>
          </a:r>
          <a:r>
            <a:rPr lang="en-US" sz="2600" kern="1200" dirty="0" err="1" smtClean="0"/>
            <a:t>organise</a:t>
          </a:r>
          <a:r>
            <a:rPr lang="en-US" sz="2600" kern="1200" dirty="0" smtClean="0"/>
            <a:t> the APAC </a:t>
          </a:r>
          <a:r>
            <a:rPr lang="en-US" sz="2600" kern="1200" dirty="0" smtClean="0">
              <a:solidFill>
                <a:schemeClr val="bg1"/>
              </a:solidFill>
            </a:rPr>
            <a:t>regional m</a:t>
          </a:r>
          <a:r>
            <a:rPr lang="en-US" sz="2600" kern="1200" dirty="0" smtClean="0"/>
            <a:t>eetings </a:t>
          </a:r>
          <a:endParaRPr lang="en-US" sz="2600" kern="1200" dirty="0"/>
        </a:p>
      </dsp:txBody>
      <dsp:txXfrm>
        <a:off x="616760" y="3109747"/>
        <a:ext cx="8904944" cy="888499"/>
      </dsp:txXfrm>
    </dsp:sp>
    <dsp:sp modelId="{142F8B30-A242-4920-875A-7D4915C84F56}">
      <dsp:nvSpPr>
        <dsp:cNvPr id="0" name=""/>
        <dsp:cNvSpPr/>
      </dsp:nvSpPr>
      <dsp:spPr>
        <a:xfrm>
          <a:off x="61448" y="2998684"/>
          <a:ext cx="1110624" cy="11106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56F67-7BB3-4DC8-8298-D9287DCD0825}" type="datetimeFigureOut">
              <a:rPr lang="en-SG" smtClean="0"/>
              <a:t>17/9/2019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1512E-4455-411F-8098-A968F0ED54D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40944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67FB-2C3E-4E3C-9D1A-C597251AAA2E}" type="datetime1">
              <a:rPr lang="en-SG" smtClean="0"/>
              <a:t>17/9/2019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F2AD-16E4-4F81-B905-4407F4861E8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74094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0EF7-371B-4730-A159-8FCE271F91B5}" type="datetime1">
              <a:rPr lang="en-SG" smtClean="0"/>
              <a:t>17/9/2019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F2AD-16E4-4F81-B905-4407F4861E8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07853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B2C08-C5CF-4CA2-ADFF-DA31A34F44E7}" type="datetime1">
              <a:rPr lang="en-SG" smtClean="0"/>
              <a:t>17/9/2019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F2AD-16E4-4F81-B905-4407F4861E8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98728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6DE5-D594-44F6-BD56-6C1EC3E8AC0B}" type="datetime1">
              <a:rPr lang="en-SG" smtClean="0"/>
              <a:t>17/9/2019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F2AD-16E4-4F81-B905-4407F4861E8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51187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B7296-EAC9-40DB-80D7-071974BA94D3}" type="datetime1">
              <a:rPr lang="en-SG" smtClean="0"/>
              <a:t>17/9/2019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F2AD-16E4-4F81-B905-4407F4861E8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23448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01FE-B201-4B28-AD83-19BBF61C6547}" type="datetime1">
              <a:rPr lang="en-SG" smtClean="0"/>
              <a:t>17/9/2019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F2AD-16E4-4F81-B905-4407F4861E8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77685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1F70-7299-4D96-9B29-3B2742811C8C}" type="datetime1">
              <a:rPr lang="en-SG" smtClean="0"/>
              <a:t>17/9/2019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F2AD-16E4-4F81-B905-4407F4861E8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31726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3D599-C472-46D9-8C3D-CD084B0D16D1}" type="datetime1">
              <a:rPr lang="en-SG" smtClean="0"/>
              <a:t>17/9/2019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F2AD-16E4-4F81-B905-4407F4861E8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35676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96A3-2FE6-48F0-B35F-C6885D54ED0D}" type="datetime1">
              <a:rPr lang="en-SG" smtClean="0"/>
              <a:t>17/9/2019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F2AD-16E4-4F81-B905-4407F4861E8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79370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A9A1-B421-4C39-B5E4-8A12197BC74C}" type="datetime1">
              <a:rPr lang="en-SG" smtClean="0"/>
              <a:t>17/9/2019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F2AD-16E4-4F81-B905-4407F4861E8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83965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B638-C97F-4DB2-8ED7-60D9828778E0}" type="datetime1">
              <a:rPr lang="en-SG" smtClean="0"/>
              <a:t>17/9/2019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F2AD-16E4-4F81-B905-4407F4861E8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482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511C8-EBDC-4810-88F3-B6B54DA0AF27}" type="datetime1">
              <a:rPr lang="en-SG" smtClean="0"/>
              <a:t>17/9/2019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5F2AD-16E4-4F81-B905-4407F4861E8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1464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Proposed set-up of </a:t>
            </a:r>
            <a:br>
              <a:rPr lang="en-US" dirty="0" smtClean="0"/>
            </a:br>
            <a:r>
              <a:rPr lang="en-US" dirty="0" smtClean="0"/>
              <a:t>EPSO APAC Working Group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23 Sep 2019</a:t>
            </a:r>
          </a:p>
          <a:p>
            <a:r>
              <a:rPr lang="en-US" sz="4000" dirty="0" smtClean="0"/>
              <a:t>(For discussion)</a:t>
            </a:r>
            <a:endParaRPr lang="en-SG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F2AD-16E4-4F81-B905-4407F4861E81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38308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Aim of EPSO APAC Working Group (WG)</a:t>
            </a:r>
            <a:endParaRPr lang="en-S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Impetus for regulators to have more </a:t>
            </a:r>
            <a:r>
              <a:rPr lang="en-US" sz="3200" dirty="0"/>
              <a:t>global </a:t>
            </a:r>
            <a:r>
              <a:rPr lang="en-US" sz="3200" dirty="0" smtClean="0"/>
              <a:t>outreach due to:</a:t>
            </a:r>
            <a:endParaRPr lang="en-US" sz="3200" dirty="0"/>
          </a:p>
          <a:p>
            <a:pPr lvl="1"/>
            <a:r>
              <a:rPr lang="en-US" sz="2800" dirty="0" smtClean="0"/>
              <a:t>Porosity of </a:t>
            </a:r>
            <a:r>
              <a:rPr lang="en-US" sz="2800" dirty="0"/>
              <a:t>healthcare </a:t>
            </a:r>
            <a:r>
              <a:rPr lang="en-US" sz="2800" dirty="0" smtClean="0"/>
              <a:t>services across boundaries </a:t>
            </a:r>
          </a:p>
          <a:p>
            <a:pPr lvl="1"/>
            <a:r>
              <a:rPr lang="en-US" sz="2800" dirty="0" smtClean="0"/>
              <a:t>Increasing commonalities in new services and regulatory issues (</a:t>
            </a:r>
            <a:r>
              <a:rPr lang="en-US" sz="2800" dirty="0" err="1" smtClean="0"/>
              <a:t>digitalisation</a:t>
            </a:r>
            <a:r>
              <a:rPr lang="en-US" sz="2800" dirty="0" smtClean="0"/>
              <a:t>, new  technologies, </a:t>
            </a:r>
            <a:r>
              <a:rPr lang="en-US" sz="2800" dirty="0" err="1" smtClean="0"/>
              <a:t>etc</a:t>
            </a:r>
            <a:r>
              <a:rPr lang="en-US" sz="2800" dirty="0" smtClean="0"/>
              <a:t>) amongst countries</a:t>
            </a:r>
            <a:endParaRPr lang="en-US" sz="2800" dirty="0"/>
          </a:p>
          <a:p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SG" sz="3200" b="1" dirty="0" smtClean="0"/>
              <a:t>The WG will serve as a regional network to encourage regulatory collaboration and exchange of best practices (a) across </a:t>
            </a:r>
            <a:r>
              <a:rPr lang="en-SG" sz="3200" b="1" dirty="0"/>
              <a:t>APAC members, and </a:t>
            </a:r>
            <a:r>
              <a:rPr lang="en-SG" sz="3200" b="1" dirty="0" smtClean="0"/>
              <a:t>(b) between </a:t>
            </a:r>
            <a:r>
              <a:rPr lang="en-SG" sz="3200" b="1" dirty="0"/>
              <a:t>APAC and European </a:t>
            </a:r>
            <a:r>
              <a:rPr lang="en-SG" sz="3200" b="1" dirty="0" smtClean="0"/>
              <a:t>countries</a:t>
            </a:r>
          </a:p>
          <a:p>
            <a:endParaRPr lang="en-SG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F2AD-16E4-4F81-B905-4407F4861E81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62440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Example of global collaborations amongst regulators on other fronts…</a:t>
            </a:r>
            <a:endParaRPr lang="en-SG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F2AD-16E4-4F81-B905-4407F4861E81}" type="slidenum">
              <a:rPr lang="en-SG" smtClean="0"/>
              <a:t>3</a:t>
            </a:fld>
            <a:endParaRPr lang="en-S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2566" y="2232838"/>
            <a:ext cx="9846867" cy="450820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38200" y="1551560"/>
            <a:ext cx="10676860" cy="6812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International Coalition of Medicines Regulatory Authorities </a:t>
            </a:r>
            <a:r>
              <a:rPr lang="en-US" dirty="0" smtClean="0"/>
              <a:t>(ICMRA) </a:t>
            </a:r>
            <a:r>
              <a:rPr lang="en-US" dirty="0"/>
              <a:t>is an international executive-level coalition of key </a:t>
            </a:r>
            <a:r>
              <a:rPr lang="en-US" dirty="0" smtClean="0"/>
              <a:t>medicine regulators </a:t>
            </a:r>
            <a:r>
              <a:rPr lang="en-US" dirty="0"/>
              <a:t>from every region in the world. 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94098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joining the APAC WG will encompass</a:t>
            </a:r>
            <a:r>
              <a:rPr lang="en-US" b="1" dirty="0"/>
              <a:t> </a:t>
            </a:r>
            <a:r>
              <a:rPr lang="en-US" b="1" dirty="0" smtClean="0"/>
              <a:t>(for discussion)</a:t>
            </a:r>
            <a:endParaRPr lang="en-SG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6311900"/>
            <a:ext cx="1021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*Countries may need to become an EPSO member to join the EPSO conference</a:t>
            </a:r>
            <a:endParaRPr lang="en-S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F2AD-16E4-4F81-B905-4407F4861E81}" type="slidenum">
              <a:rPr lang="en-SG" smtClean="0"/>
              <a:t>4</a:t>
            </a:fld>
            <a:endParaRPr lang="en-SG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71053903"/>
              </p:ext>
            </p:extLst>
          </p:nvPr>
        </p:nvGraphicFramePr>
        <p:xfrm>
          <a:off x="1022183" y="1829161"/>
          <a:ext cx="9582869" cy="4442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11357" y="2355575"/>
            <a:ext cx="3180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1"/>
                </a:solidFill>
              </a:rPr>
              <a:t>1</a:t>
            </a:r>
            <a:endParaRPr lang="en-SG" sz="4000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29409" y="3643730"/>
            <a:ext cx="3180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1"/>
                </a:solidFill>
              </a:rPr>
              <a:t>2</a:t>
            </a:r>
            <a:endParaRPr lang="en-SG" sz="4000" b="1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11357" y="5052392"/>
            <a:ext cx="3180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1"/>
                </a:solidFill>
              </a:rPr>
              <a:t>3</a:t>
            </a:r>
            <a:endParaRPr lang="en-SG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8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1348" y="480494"/>
            <a:ext cx="6228398" cy="624098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F2AD-16E4-4F81-B905-4407F4861E81}" type="slidenum">
              <a:rPr lang="en-SG" smtClean="0"/>
              <a:t>5</a:t>
            </a:fld>
            <a:endParaRPr lang="en-SG" dirty="0"/>
          </a:p>
        </p:txBody>
      </p:sp>
      <p:sp>
        <p:nvSpPr>
          <p:cNvPr id="6" name="Rectangle 5"/>
          <p:cNvSpPr/>
          <p:nvPr/>
        </p:nvSpPr>
        <p:spPr>
          <a:xfrm>
            <a:off x="10105233" y="6192917"/>
            <a:ext cx="1579948" cy="1634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New Zealand</a:t>
            </a:r>
            <a:endParaRPr lang="en-SG" sz="1600" b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24004" y="4917123"/>
            <a:ext cx="1254760" cy="326865"/>
          </a:xfrm>
          <a:prstGeom prst="rect">
            <a:avLst/>
          </a:prstGeom>
          <a:solidFill>
            <a:srgbClr val="008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Australia</a:t>
            </a:r>
            <a:endParaRPr lang="en-SG" sz="1600" b="1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47239" y="1431766"/>
            <a:ext cx="1254760" cy="326865"/>
          </a:xfrm>
          <a:prstGeom prst="rect">
            <a:avLst/>
          </a:prstGeom>
          <a:solidFill>
            <a:srgbClr val="6B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China</a:t>
            </a:r>
            <a:endParaRPr lang="en-SG" sz="1600" b="1" dirty="0">
              <a:solidFill>
                <a:srgbClr val="C0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757956" y="3384581"/>
            <a:ext cx="78899" cy="812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2" name="Straight Connector 11"/>
          <p:cNvCxnSpPr/>
          <p:nvPr/>
        </p:nvCxnSpPr>
        <p:spPr>
          <a:xfrm>
            <a:off x="6840523" y="3439397"/>
            <a:ext cx="464052" cy="1225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966648" y="2503848"/>
            <a:ext cx="78899" cy="812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5" name="Straight Connector 14"/>
          <p:cNvCxnSpPr>
            <a:stCxn id="14" idx="1"/>
          </p:cNvCxnSpPr>
          <p:nvPr/>
        </p:nvCxnSpPr>
        <p:spPr>
          <a:xfrm flipH="1" flipV="1">
            <a:off x="7767092" y="2328530"/>
            <a:ext cx="211110" cy="187221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960797" y="2404108"/>
            <a:ext cx="1254760" cy="326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Hong Kong</a:t>
            </a:r>
            <a:endParaRPr lang="en-SG" sz="1600" b="1" dirty="0">
              <a:solidFill>
                <a:srgbClr val="C0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6297572" y="3252780"/>
            <a:ext cx="180754" cy="1345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Rectangle 20"/>
          <p:cNvSpPr/>
          <p:nvPr/>
        </p:nvSpPr>
        <p:spPr>
          <a:xfrm>
            <a:off x="7254402" y="3203209"/>
            <a:ext cx="526866" cy="99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0" name="Rectangle 19"/>
          <p:cNvSpPr/>
          <p:nvPr/>
        </p:nvSpPr>
        <p:spPr>
          <a:xfrm>
            <a:off x="7254402" y="3125656"/>
            <a:ext cx="858797" cy="198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Malaysia</a:t>
            </a:r>
            <a:endParaRPr lang="en-SG" sz="1600" b="1" dirty="0">
              <a:solidFill>
                <a:srgbClr val="C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53710" y="3970595"/>
            <a:ext cx="527536" cy="1169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2" name="Rectangle 21"/>
          <p:cNvSpPr/>
          <p:nvPr/>
        </p:nvSpPr>
        <p:spPr>
          <a:xfrm>
            <a:off x="7953710" y="3908759"/>
            <a:ext cx="858797" cy="198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Indonesia</a:t>
            </a:r>
            <a:endParaRPr lang="en-SG" sz="1600" b="1" dirty="0">
              <a:solidFill>
                <a:srgbClr val="C000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6521423" y="2709116"/>
            <a:ext cx="78899" cy="812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6566369" y="2641173"/>
            <a:ext cx="669932" cy="10978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297572" y="2806551"/>
            <a:ext cx="539283" cy="148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8" name="Rectangle 27"/>
          <p:cNvSpPr/>
          <p:nvPr/>
        </p:nvSpPr>
        <p:spPr>
          <a:xfrm>
            <a:off x="6192189" y="2808272"/>
            <a:ext cx="858797" cy="198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Thailand</a:t>
            </a:r>
            <a:endParaRPr lang="en-SG" sz="1600" b="1" dirty="0">
              <a:solidFill>
                <a:srgbClr val="C0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11157" y="480494"/>
            <a:ext cx="464906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+mj-lt"/>
              </a:rPr>
              <a:t>We intend for the WG to start off covering the countries/ regions in </a:t>
            </a:r>
            <a:r>
              <a:rPr lang="en-US" sz="3600" b="1" dirty="0" smtClean="0">
                <a:solidFill>
                  <a:srgbClr val="C00000"/>
                </a:solidFill>
                <a:latin typeface="+mj-lt"/>
              </a:rPr>
              <a:t>red</a:t>
            </a:r>
          </a:p>
          <a:p>
            <a:endParaRPr lang="en-SG" sz="3600" b="1" dirty="0">
              <a:latin typeface="+mj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60566" y="3316747"/>
            <a:ext cx="693722" cy="210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Rectangle 8"/>
          <p:cNvSpPr/>
          <p:nvPr/>
        </p:nvSpPr>
        <p:spPr>
          <a:xfrm>
            <a:off x="5579213" y="3285617"/>
            <a:ext cx="1225952" cy="272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 smtClean="0">
                <a:solidFill>
                  <a:srgbClr val="C00000"/>
                </a:solidFill>
              </a:rPr>
              <a:t>Singapore</a:t>
            </a:r>
            <a:endParaRPr lang="en-SG" sz="1600" b="1" dirty="0">
              <a:solidFill>
                <a:srgbClr val="C00000"/>
              </a:solidFill>
            </a:endParaRPr>
          </a:p>
        </p:txBody>
      </p:sp>
      <p:sp>
        <p:nvSpPr>
          <p:cNvPr id="34" name="Content Placeholder 7"/>
          <p:cNvSpPr>
            <a:spLocks noGrp="1"/>
          </p:cNvSpPr>
          <p:nvPr>
            <p:ph idx="1"/>
          </p:nvPr>
        </p:nvSpPr>
        <p:spPr>
          <a:xfrm>
            <a:off x="379607" y="4813750"/>
            <a:ext cx="10515600" cy="181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i="1" dirty="0" smtClean="0">
                <a:solidFill>
                  <a:srgbClr val="008DE0"/>
                </a:solidFill>
              </a:rPr>
              <a:t>Any others to propose?</a:t>
            </a:r>
            <a:endParaRPr lang="en-SG" sz="3600" i="1" dirty="0">
              <a:solidFill>
                <a:srgbClr val="008DE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689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Potential topics of interest (for discussion)</a:t>
            </a:r>
            <a:endParaRPr lang="en-S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7189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GB" sz="3200" dirty="0" smtClean="0"/>
              <a:t>Digital </a:t>
            </a:r>
            <a:r>
              <a:rPr lang="en-GB" sz="3200" dirty="0"/>
              <a:t>Health regulations (including </a:t>
            </a:r>
            <a:r>
              <a:rPr lang="en-GB" sz="3200" dirty="0" smtClean="0"/>
              <a:t>Cybersecurity, Data </a:t>
            </a:r>
            <a:r>
              <a:rPr lang="en-GB" sz="3200" dirty="0"/>
              <a:t>Privacy &amp; Data Protection</a:t>
            </a:r>
            <a:r>
              <a:rPr lang="en-GB" sz="3200" dirty="0" smtClean="0"/>
              <a:t>)</a:t>
            </a:r>
          </a:p>
          <a:p>
            <a:pPr lvl="0"/>
            <a:endParaRPr lang="en-SG" sz="3200" dirty="0"/>
          </a:p>
          <a:p>
            <a:pPr lvl="0"/>
            <a:r>
              <a:rPr lang="en-GB" sz="3200" dirty="0"/>
              <a:t>New Sensing and Regulatory Oversight on new technologies (e.g. </a:t>
            </a:r>
            <a:r>
              <a:rPr lang="en-GB" sz="3200" dirty="0" smtClean="0"/>
              <a:t>Telemedicine, Genetic Testing Services </a:t>
            </a:r>
            <a:r>
              <a:rPr lang="en-GB" sz="3200" dirty="0"/>
              <a:t>and Artificial Intelligence</a:t>
            </a:r>
            <a:r>
              <a:rPr lang="en-GB" sz="3200" dirty="0" smtClean="0"/>
              <a:t>)</a:t>
            </a:r>
          </a:p>
          <a:p>
            <a:pPr lvl="0"/>
            <a:endParaRPr lang="en-SG" sz="3200" dirty="0"/>
          </a:p>
          <a:p>
            <a:pPr lvl="0"/>
            <a:r>
              <a:rPr lang="en-GB" sz="3200" dirty="0"/>
              <a:t>Approach towards Outcome-Based </a:t>
            </a:r>
            <a:r>
              <a:rPr lang="en-GB" sz="3200" dirty="0" smtClean="0"/>
              <a:t>Regulations</a:t>
            </a:r>
          </a:p>
          <a:p>
            <a:pPr lvl="0"/>
            <a:endParaRPr lang="en-SG" sz="3200" dirty="0"/>
          </a:p>
          <a:p>
            <a:r>
              <a:rPr lang="en-GB" sz="3200" dirty="0"/>
              <a:t>Regulations for Aged Care Facilities for Medical and Social Care </a:t>
            </a:r>
            <a:endParaRPr lang="en-SG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F2AD-16E4-4F81-B905-4407F4861E81}" type="slidenum">
              <a:rPr lang="en-SG" smtClean="0"/>
              <a:t>6</a:t>
            </a:fld>
            <a:endParaRPr lang="en-SG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8200" y="5423338"/>
            <a:ext cx="10515600" cy="856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i="1" dirty="0" smtClean="0">
                <a:solidFill>
                  <a:srgbClr val="008DE0"/>
                </a:solidFill>
              </a:rPr>
              <a:t>Any other topics to propose?</a:t>
            </a:r>
            <a:endParaRPr lang="en-SG" sz="3200" i="1" dirty="0">
              <a:solidFill>
                <a:srgbClr val="008DE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540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next?</a:t>
            </a:r>
            <a:endParaRPr lang="en-S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 smtClean="0"/>
              <a:t>SG offers to be </a:t>
            </a:r>
            <a:r>
              <a:rPr lang="en-SG" dirty="0" err="1" smtClean="0"/>
              <a:t>secy</a:t>
            </a:r>
            <a:r>
              <a:rPr lang="en-SG" dirty="0" smtClean="0"/>
              <a:t> for 2020</a:t>
            </a:r>
          </a:p>
          <a:p>
            <a:endParaRPr lang="en-SG" dirty="0"/>
          </a:p>
          <a:p>
            <a:r>
              <a:rPr lang="en-SG" dirty="0" smtClean="0"/>
              <a:t>To reach out to other APAC countries and confirm members</a:t>
            </a:r>
          </a:p>
          <a:p>
            <a:endParaRPr lang="en-SG" dirty="0" smtClean="0"/>
          </a:p>
          <a:p>
            <a:r>
              <a:rPr lang="en-SG" dirty="0" smtClean="0"/>
              <a:t>Once members are confirmed, SG to organise 1</a:t>
            </a:r>
            <a:r>
              <a:rPr lang="en-SG" baseline="30000" dirty="0" smtClean="0"/>
              <a:t>st</a:t>
            </a:r>
            <a:r>
              <a:rPr lang="en-SG" dirty="0" smtClean="0"/>
              <a:t> EPSO APAC WG meeting tentatively in mid-2020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5F2AD-16E4-4F81-B905-4407F4861E81}" type="slidenum">
              <a:rPr lang="en-SG" smtClean="0"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23505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328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Proposed set-up of  EPSO APAC Working Group</vt:lpstr>
      <vt:lpstr>Aim of EPSO APAC Working Group (WG)</vt:lpstr>
      <vt:lpstr>Example of global collaborations amongst regulators on other fronts…</vt:lpstr>
      <vt:lpstr>What joining the APAC WG will encompass (for discussion)</vt:lpstr>
      <vt:lpstr>PowerPoint Presentation</vt:lpstr>
      <vt:lpstr>Potential topics of interest (for discussion)</vt:lpstr>
      <vt:lpstr>What next?</vt:lpstr>
    </vt:vector>
  </TitlesOfParts>
  <Company>WOG 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Louisa ZHANG (MOH)</dc:creator>
  <cp:lastModifiedBy>Louisa ZHANG (MOH)</cp:lastModifiedBy>
  <cp:revision>127</cp:revision>
  <dcterms:created xsi:type="dcterms:W3CDTF">2019-09-02T00:38:21Z</dcterms:created>
  <dcterms:modified xsi:type="dcterms:W3CDTF">2019-09-17T00:56:26Z</dcterms:modified>
</cp:coreProperties>
</file>