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2" r:id="rId3"/>
    <p:sldMasterId id="2147483704" r:id="rId4"/>
    <p:sldMasterId id="2147483716" r:id="rId5"/>
    <p:sldMasterId id="2147483728" r:id="rId6"/>
    <p:sldMasterId id="2147483740" r:id="rId7"/>
    <p:sldMasterId id="2147483752" r:id="rId8"/>
  </p:sldMasterIdLst>
  <p:notesMasterIdLst>
    <p:notesMasterId r:id="rId20"/>
  </p:notesMasterIdLst>
  <p:handoutMasterIdLst>
    <p:handoutMasterId r:id="rId21"/>
  </p:handoutMasterIdLst>
  <p:sldIdLst>
    <p:sldId id="256" r:id="rId9"/>
    <p:sldId id="305" r:id="rId10"/>
    <p:sldId id="283" r:id="rId11"/>
    <p:sldId id="307" r:id="rId12"/>
    <p:sldId id="302" r:id="rId13"/>
    <p:sldId id="304" r:id="rId14"/>
    <p:sldId id="306" r:id="rId15"/>
    <p:sldId id="310" r:id="rId16"/>
    <p:sldId id="311" r:id="rId17"/>
    <p:sldId id="312" r:id="rId18"/>
    <p:sldId id="273" r:id="rId19"/>
  </p:sldIdLst>
  <p:sldSz cx="9144000" cy="5143500" type="screen16x9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CB6"/>
    <a:srgbClr val="FDA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5" autoAdjust="0"/>
    <p:restoredTop sz="80835" autoAdjust="0"/>
  </p:normalViewPr>
  <p:slideViewPr>
    <p:cSldViewPr>
      <p:cViewPr>
        <p:scale>
          <a:sx n="87" d="100"/>
          <a:sy n="87" d="100"/>
        </p:scale>
        <p:origin x="-858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C8AF0-FCB0-A54D-966D-F6F2EA909847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4CFE-A1DA-3349-8287-0B2378C97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775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1BCC8-9E89-4EF2-B7BB-38E642A1F5FC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B3282-EA76-44A5-8509-DAF61F239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8452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B3282-EA76-44A5-8509-DAF61F2395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69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rand_ppt_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29725" cy="519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S:\Marketing\1 - Marketing &amp; Communications\Branding\Logos\Alliance MBS logos\AMBS_White for coloured background\AMBS_White for coloured background\AMBS_TAB_all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5" y="195486"/>
            <a:ext cx="1656184" cy="63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124860"/>
            <a:ext cx="7105650" cy="857250"/>
          </a:xfrm>
        </p:spPr>
        <p:txBody>
          <a:bodyPr>
            <a:normAutofit/>
          </a:bodyPr>
          <a:lstStyle>
            <a:lvl1pPr>
              <a:defRPr sz="30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3311769"/>
            <a:ext cx="4388338" cy="666750"/>
          </a:xfrm>
        </p:spPr>
        <p:txBody>
          <a:bodyPr/>
          <a:lstStyle>
            <a:lvl1pPr marL="0">
              <a:defRPr sz="24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pl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8476" y="1326174"/>
            <a:ext cx="4180987" cy="297436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831863" y="1326174"/>
            <a:ext cx="1850291" cy="143545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831863" y="2865081"/>
            <a:ext cx="1850291" cy="143545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34558" y="1326174"/>
            <a:ext cx="1850291" cy="143545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834558" y="2865081"/>
            <a:ext cx="1850291" cy="143545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19113" y="1728787"/>
            <a:ext cx="654050" cy="49053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0825" y="1728787"/>
            <a:ext cx="654050" cy="49053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9113" y="2408635"/>
            <a:ext cx="654050" cy="49172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0825" y="2408635"/>
            <a:ext cx="654050" cy="49172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3257551" y="1728787"/>
            <a:ext cx="976313" cy="490538"/>
          </a:xfrm>
          <a:prstGeom prst="wedgeEllipseCallout">
            <a:avLst/>
          </a:prstGeom>
          <a:solidFill>
            <a:srgbClr val="6600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660099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519613" y="1728787"/>
            <a:ext cx="976312" cy="490538"/>
          </a:xfrm>
          <a:prstGeom prst="wedgeEllipseCallou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Callout 7"/>
          <p:cNvSpPr/>
          <p:nvPr/>
        </p:nvSpPr>
        <p:spPr>
          <a:xfrm>
            <a:off x="3257551" y="2408635"/>
            <a:ext cx="976313" cy="491728"/>
          </a:xfrm>
          <a:prstGeom prst="wedgeEllipseCallou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4519613" y="2408635"/>
            <a:ext cx="976312" cy="491728"/>
          </a:xfrm>
          <a:prstGeom prst="wedgeEllipseCallou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6537326" y="1728787"/>
            <a:ext cx="760413" cy="490538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7618413" y="1728787"/>
            <a:ext cx="760412" cy="490538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537326" y="2408635"/>
            <a:ext cx="760413" cy="491728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7618413" y="2408635"/>
            <a:ext cx="760412" cy="491728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79439" y="3293269"/>
            <a:ext cx="827087" cy="307181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624014" y="3293269"/>
            <a:ext cx="828675" cy="307181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579439" y="3854054"/>
            <a:ext cx="827087" cy="307181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1624014" y="3854054"/>
            <a:ext cx="828675" cy="307181"/>
          </a:xfrm>
          <a:prstGeom prst="rightArrow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24263" y="3190875"/>
            <a:ext cx="609600" cy="45839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91039" y="3190875"/>
            <a:ext cx="611187" cy="45839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24263" y="3811192"/>
            <a:ext cx="609600" cy="45839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1039" y="3811192"/>
            <a:ext cx="611187" cy="4583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16650" y="3190875"/>
            <a:ext cx="1081088" cy="45839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559675" y="3190875"/>
            <a:ext cx="1081088" cy="45839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216650" y="3811192"/>
            <a:ext cx="1081088" cy="45839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559675" y="3811192"/>
            <a:ext cx="1081088" cy="4583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097213" y="359569"/>
            <a:ext cx="55435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Aft>
                <a:spcPts val="1200"/>
              </a:spcAft>
              <a:defRPr/>
            </a:pPr>
            <a:r>
              <a:rPr lang="en-US" sz="1800"/>
              <a:t>To add any of these shapes to your presentation:</a:t>
            </a:r>
          </a:p>
          <a:p>
            <a:pPr eaLnBrk="1" hangingPunct="1">
              <a:defRPr/>
            </a:pPr>
            <a:r>
              <a:rPr lang="en-US" sz="1400"/>
              <a:t>Open the Slide Master View and copy the desired object(s), close the Slide Master View and paste the object(s) onto your slide layout.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9155" y="1326173"/>
            <a:ext cx="8227645" cy="34949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ist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1" y="1326174"/>
            <a:ext cx="8229600" cy="3502268"/>
          </a:xfrm>
          <a:prstGeom prst="rect">
            <a:avLst/>
          </a:prstGeom>
        </p:spPr>
        <p:txBody>
          <a:bodyPr numCol="2" spcCol="180000"/>
          <a:lstStyle>
            <a:lvl1pPr marL="285750" indent="-285750">
              <a:spcAft>
                <a:spcPts val="1300"/>
              </a:spcAft>
              <a:buFont typeface="Arial"/>
              <a:buChar char="•"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04193"/>
            <a:ext cx="4040188" cy="353953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304193"/>
            <a:ext cx="4041775" cy="353953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230924"/>
            <a:ext cx="3303588" cy="353633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able Placeholder 15"/>
          <p:cNvSpPr>
            <a:spLocks noGrp="1"/>
          </p:cNvSpPr>
          <p:nvPr>
            <p:ph type="tbl" sz="quarter" idx="15"/>
          </p:nvPr>
        </p:nvSpPr>
        <p:spPr>
          <a:xfrm>
            <a:off x="3868738" y="1230923"/>
            <a:ext cx="4818062" cy="35363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459155" y="1326174"/>
            <a:ext cx="8227647" cy="350959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30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9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59903"/>
            <a:ext cx="6840760" cy="85725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94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3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73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70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59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6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63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314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843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8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98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984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055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016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669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318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1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46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254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5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08001" y="1363266"/>
            <a:ext cx="2081213" cy="1479947"/>
          </a:xfrm>
        </p:spPr>
        <p:txBody>
          <a:bodyPr rtlCol="0">
            <a:normAutofit/>
          </a:bodyPr>
          <a:lstStyle>
            <a:lvl1pPr algn="ctr">
              <a:defRPr sz="14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735385" y="1282672"/>
            <a:ext cx="5128835" cy="31459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2735263" y="2329961"/>
            <a:ext cx="5128968" cy="2205404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735262" y="1839517"/>
            <a:ext cx="5128161" cy="321926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574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299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332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882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012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27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71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710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647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2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79662"/>
            <a:ext cx="4040188" cy="306406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9662"/>
            <a:ext cx="4041775" cy="306406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67544" y="1347614"/>
            <a:ext cx="8229600" cy="285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56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102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276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1307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4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366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814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8529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2549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8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230924"/>
            <a:ext cx="3303588" cy="353633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able Placeholder 15"/>
          <p:cNvSpPr>
            <a:spLocks noGrp="1"/>
          </p:cNvSpPr>
          <p:nvPr>
            <p:ph type="tbl" sz="quarter" idx="15"/>
          </p:nvPr>
        </p:nvSpPr>
        <p:spPr>
          <a:xfrm>
            <a:off x="3868738" y="1230923"/>
            <a:ext cx="4818062" cy="35363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3628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097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261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1600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975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889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141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99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356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7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/>
          <p:cNvSpPr>
            <a:spLocks noGrp="1"/>
          </p:cNvSpPr>
          <p:nvPr>
            <p:ph type="chart" sz="quarter" idx="15"/>
          </p:nvPr>
        </p:nvSpPr>
        <p:spPr>
          <a:xfrm>
            <a:off x="0" y="1208943"/>
            <a:ext cx="9144000" cy="393455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5312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771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062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667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0797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698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806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3904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08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8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Ins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05923" y="1384790"/>
            <a:ext cx="4280877" cy="216464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384790"/>
            <a:ext cx="3763108" cy="339236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288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0773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40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81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8476" y="1326174"/>
            <a:ext cx="8188325" cy="297436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5" y="59903"/>
            <a:ext cx="6624736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7574"/>
            <a:ext cx="8229600" cy="383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8" name="Picture 8" descr="S:\Marketing\1 - Marketing &amp; Communications\Campaigns\Lord Alliance name change\Alliance MBS logos\AMBS_White backgrounds\AMBS_White backgrounds\AMBS_TAB_col_white_background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30990" y="195486"/>
            <a:ext cx="148684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ts val="100"/>
        </a:spcAft>
        <a:defRPr sz="2400" b="1" kern="1200">
          <a:solidFill>
            <a:schemeClr val="accent1"/>
          </a:solidFill>
          <a:latin typeface="Arial"/>
          <a:ea typeface="Geneva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Arial" charset="0"/>
          <a:ea typeface="Geneva" charset="0"/>
          <a:cs typeface="Geneva" charset="0"/>
        </a:defRPr>
      </a:lvl2pPr>
      <a:lvl3pPr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Arial" charset="0"/>
          <a:ea typeface="Geneva" charset="0"/>
          <a:cs typeface="Geneva" charset="0"/>
        </a:defRPr>
      </a:lvl3pPr>
      <a:lvl4pPr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Arial" charset="0"/>
          <a:ea typeface="Geneva" charset="0"/>
          <a:cs typeface="Geneva" charset="0"/>
        </a:defRPr>
      </a:lvl4pPr>
      <a:lvl5pPr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Arial" charset="0"/>
          <a:ea typeface="Geneva" charset="0"/>
          <a:cs typeface="Geneva" charset="0"/>
        </a:defRPr>
      </a:lvl5pPr>
      <a:lvl6pPr marL="457200"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Calibri" charset="0"/>
          <a:ea typeface="Geneva" charset="0"/>
          <a:cs typeface="Geneva" charset="0"/>
        </a:defRPr>
      </a:lvl6pPr>
      <a:lvl7pPr marL="914400"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Calibri" charset="0"/>
          <a:ea typeface="Geneva" charset="0"/>
          <a:cs typeface="Geneva" charset="0"/>
        </a:defRPr>
      </a:lvl7pPr>
      <a:lvl8pPr marL="1371600"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Calibri" charset="0"/>
          <a:ea typeface="Geneva" charset="0"/>
          <a:cs typeface="Geneva" charset="0"/>
        </a:defRPr>
      </a:lvl8pPr>
      <a:lvl9pPr marL="1828800" algn="l" defTabSz="457200" rtl="0" eaLnBrk="1" fontAlgn="base" hangingPunct="1">
        <a:spcBef>
          <a:spcPct val="0"/>
        </a:spcBef>
        <a:spcAft>
          <a:spcPts val="100"/>
        </a:spcAft>
        <a:defRPr sz="2400" b="1">
          <a:solidFill>
            <a:srgbClr val="474747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474747"/>
          </a:solidFill>
          <a:latin typeface="Arial"/>
          <a:ea typeface="Geneva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474747"/>
          </a:solidFill>
          <a:latin typeface="Arial"/>
          <a:ea typeface="Geneva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Lucida Grande" pitchFamily="-96" charset="0"/>
        <a:buChar char="-"/>
        <a:defRPr sz="1400" kern="1200">
          <a:solidFill>
            <a:srgbClr val="474747"/>
          </a:solidFill>
          <a:latin typeface="Arial"/>
          <a:ea typeface="Geneva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474747"/>
          </a:solidFill>
          <a:latin typeface="Arial"/>
          <a:ea typeface="Geneva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474747"/>
          </a:solidFill>
          <a:latin typeface="Arial"/>
          <a:ea typeface="Geneva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brand_ppt_back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" y="0"/>
            <a:ext cx="9229725" cy="5192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 descr="S:\Marketing\1 - Marketing &amp; Communications\Branding\Logos\Alliance MBS logos\AMBS_White for coloured background\AMBS_White for coloured background\AMBS_TAB_allwhi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044" y="382836"/>
            <a:ext cx="2060575" cy="75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itle Placeholder 1"/>
          <p:cNvSpPr>
            <a:spLocks noGrp="1"/>
          </p:cNvSpPr>
          <p:nvPr>
            <p:ph type="title"/>
          </p:nvPr>
        </p:nvSpPr>
        <p:spPr bwMode="auto">
          <a:xfrm>
            <a:off x="2949576" y="286941"/>
            <a:ext cx="57372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10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26357"/>
            <a:ext cx="8229600" cy="349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FFFFFF"/>
          </a:solidFill>
          <a:latin typeface="Arial"/>
          <a:ea typeface="Geneva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  <a:ea typeface="Geneva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ts val="100"/>
        </a:spcAft>
        <a:buFont typeface="Arial" pitchFamily="34" charset="0"/>
        <a:defRPr kern="1200">
          <a:solidFill>
            <a:srgbClr val="FFFFFF"/>
          </a:solidFill>
          <a:latin typeface="Arial"/>
          <a:ea typeface="Geneva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FFFFFF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Lucida Grande" pitchFamily="-96" charset="0"/>
        <a:buChar char="-"/>
        <a:defRPr sz="1400" kern="1200">
          <a:solidFill>
            <a:srgbClr val="FFFFFF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FFFFFF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FFFFFF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2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0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9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9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802C-948E-4810-A8B8-0E662A2BC13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76456" y="4805980"/>
            <a:ext cx="396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D01BBC-B925-4511-89C8-3B2724131454}" type="slidenum">
              <a:rPr lang="en-GB" sz="1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GB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7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eran.walshe@mbs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earch.mbs.ac.uk/health/Portals/0/Docs/development-impact-medical-revalidation-repor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fund.org.uk/publications/impact-cqc-provider-performan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3638"/>
            <a:ext cx="8075240" cy="31143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3600" dirty="0"/>
              <a:t>Regulatory relationships: regulators, </a:t>
            </a:r>
            <a:r>
              <a:rPr lang="en-GB" sz="3600" dirty="0" smtClean="0"/>
              <a:t>organisations </a:t>
            </a:r>
            <a:r>
              <a:rPr lang="en-GB" sz="3600" dirty="0"/>
              <a:t>and health </a:t>
            </a:r>
            <a:r>
              <a:rPr lang="en-GB" sz="3600" dirty="0" smtClean="0"/>
              <a:t>professionals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1800" b="0" dirty="0"/>
              <a:t/>
            </a:r>
            <a:br>
              <a:rPr lang="en-GB" sz="1800" b="0" dirty="0"/>
            </a:b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2000" b="0" dirty="0" smtClean="0"/>
              <a:t>Kieran Walshe</a:t>
            </a:r>
            <a:br>
              <a:rPr lang="en-GB" sz="2000" b="0" dirty="0" smtClean="0"/>
            </a:br>
            <a:r>
              <a:rPr lang="en-GB" sz="2000" b="0" dirty="0"/>
              <a:t/>
            </a:r>
            <a:br>
              <a:rPr lang="en-GB" sz="2000" b="0" dirty="0"/>
            </a:br>
            <a:r>
              <a:rPr lang="en-GB" sz="2000" b="0" dirty="0" smtClean="0"/>
              <a:t>Professor of Health Policy and Management</a:t>
            </a:r>
            <a:br>
              <a:rPr lang="en-GB" sz="2000" b="0" dirty="0" smtClean="0"/>
            </a:br>
            <a:r>
              <a:rPr lang="en-GB" sz="2000" b="0" dirty="0" smtClean="0"/>
              <a:t>University of Manchester, UK</a:t>
            </a: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Email: </a:t>
            </a:r>
            <a:r>
              <a:rPr lang="en-GB" altLang="en-US" sz="1800" dirty="0" smtClean="0">
                <a:hlinkClick r:id="rId3"/>
              </a:rPr>
              <a:t>kieran.walshe@manchester.ac.uk</a:t>
            </a:r>
            <a:r>
              <a:rPr lang="en-GB" altLang="en-US" sz="1800" dirty="0" smtClean="0"/>
              <a:t>  </a:t>
            </a:r>
            <a:br>
              <a:rPr lang="en-GB" altLang="en-US" sz="1800" dirty="0" smtClean="0"/>
            </a:br>
            <a:r>
              <a:rPr lang="en-GB" altLang="en-US" sz="1800" b="0" dirty="0" smtClean="0"/>
              <a:t>Twitter: </a:t>
            </a:r>
            <a:r>
              <a:rPr lang="en-GB" altLang="en-US" sz="1800" dirty="0" smtClean="0"/>
              <a:t>@</a:t>
            </a:r>
            <a:r>
              <a:rPr lang="en-GB" altLang="en-US" sz="1800" dirty="0" err="1"/>
              <a:t>kieran_walshe</a:t>
            </a:r>
            <a:r>
              <a:rPr lang="en-GB" altLang="en-US" sz="1800" dirty="0"/>
              <a:t> </a:t>
            </a:r>
            <a:br>
              <a:rPr lang="en-GB" altLang="en-US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b="0" dirty="0"/>
              <a:t/>
            </a:r>
            <a:br>
              <a:rPr lang="en-GB" sz="1800" b="0" dirty="0"/>
            </a:b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36481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3477"/>
            <a:ext cx="7056784" cy="793675"/>
          </a:xfrm>
        </p:spPr>
        <p:txBody>
          <a:bodyPr/>
          <a:lstStyle/>
          <a:p>
            <a:r>
              <a:rPr lang="en-GB" dirty="0" smtClean="0"/>
              <a:t>Some lessons for regulatory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692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Regulatory relationships matter to regulatory purpose, impact and effectiveness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Regulatory policies and processes usually silent about intended nature of relationships – implicit at best, ignored at worst – potential unintended consequences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Should we worry less about policies, more about their implementation by people – regulatory staff and those they deal with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Etienne’s typology useful framework for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702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4077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Why regulatory relationships may matter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Case study: medical revalidation in the 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Case study: hospital inspections in England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Some</a:t>
            </a:r>
            <a:r>
              <a:rPr lang="en-GB" sz="2800" dirty="0" smtClean="0"/>
              <a:t> lessons about regulatory relationships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5007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regulatory relationships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40528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What “relationships” are we talking about?</a:t>
            </a:r>
          </a:p>
          <a:p>
            <a:pPr marL="857250" lvl="1" indent="-457200"/>
            <a:r>
              <a:rPr lang="en-GB" sz="2000" dirty="0" smtClean="0"/>
              <a:t>Regulatory agency/staff to healthcare organisations, health professionals (and other actors too…)</a:t>
            </a:r>
            <a:endParaRPr lang="en-GB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What do we mean by a “relationship”?</a:t>
            </a:r>
          </a:p>
          <a:p>
            <a:pPr marL="857250" lvl="1" indent="-457200"/>
            <a:r>
              <a:rPr lang="en-GB" sz="2000" dirty="0" smtClean="0"/>
              <a:t>Regulation is a social process, centrality of human interaction, regulatory staff as “street level bureaucrats”, difficulty of designing or mandating behaviours and attitudes </a:t>
            </a:r>
          </a:p>
          <a:p>
            <a:pPr marL="857250" lvl="1" indent="-457200"/>
            <a:r>
              <a:rPr lang="en-GB" sz="2000" dirty="0" smtClean="0"/>
              <a:t>Dimensions such as – trust, confidence, transparency, respect, authority, credibility, politeness, authenticity, values…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What do regulators (and healthcare organisations and others) do to establish and sustain those relationships?</a:t>
            </a:r>
            <a:endParaRPr lang="en-GB" sz="3200" dirty="0" smtClean="0"/>
          </a:p>
          <a:p>
            <a:pPr marL="457200" indent="-457200"/>
            <a:endParaRPr lang="en-GB" dirty="0" smtClean="0"/>
          </a:p>
          <a:p>
            <a:pPr marL="457200" indent="-45720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2256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r>
              <a:rPr lang="en-GB" dirty="0" smtClean="0"/>
              <a:t>: </a:t>
            </a:r>
            <a:r>
              <a:rPr lang="en-GB" dirty="0" smtClean="0"/>
              <a:t>medical revalidation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New regulatory system to assure continuing competence of doctors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Requires </a:t>
            </a:r>
            <a:r>
              <a:rPr lang="en-GB" sz="2000" dirty="0" smtClean="0"/>
              <a:t>“all </a:t>
            </a:r>
            <a:r>
              <a:rPr lang="en-GB" sz="2000" dirty="0"/>
              <a:t>doctors in clinical practice to demonstrate on a regular basis that they are up to date and fit to practise in their chosen field and able to provide a good level of </a:t>
            </a:r>
            <a:r>
              <a:rPr lang="en-GB" sz="2000" dirty="0" smtClean="0"/>
              <a:t>care”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Annual appraisals, with portfolio of supporting information; five yearly declaration recommendation from Responsible Officer to General Medical Council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Introduced Dec 2012 after decade of </a:t>
            </a:r>
            <a:r>
              <a:rPr lang="en-GB" sz="2000" dirty="0" smtClean="0"/>
              <a:t>contentious policy </a:t>
            </a:r>
            <a:r>
              <a:rPr lang="en-GB" sz="2000" dirty="0" smtClean="0"/>
              <a:t>debate and reform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Purposes – public assurance; maintain and improve standards of practice; deal </a:t>
            </a:r>
            <a:r>
              <a:rPr lang="en-GB" sz="2000" dirty="0" smtClean="0"/>
              <a:t>better with </a:t>
            </a:r>
            <a:r>
              <a:rPr lang="en-GB" sz="2000" dirty="0" smtClean="0"/>
              <a:t>poor performance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7274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findings about revalidation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42484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Revalidation largely implemented at expected costs – diminishing but significant professional resistance and scepticism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Some qualitative and quantitative evidence of impact – more on poor performance than across the board 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New </a:t>
            </a:r>
            <a:r>
              <a:rPr lang="en-GB" sz="1800" dirty="0" smtClean="0"/>
              <a:t>model of “employer mediated professional regulation” – shifts regulatory work onto employers and </a:t>
            </a:r>
            <a:r>
              <a:rPr lang="en-GB" sz="1800" dirty="0" smtClean="0"/>
              <a:t>upstream, role of employers crucial</a:t>
            </a:r>
            <a:endParaRPr lang="en-GB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Works reasonably well in larger organisations with resources and governance systems – has driven greater integration and communication with the professional regulator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Works less well in smaller organisations where governance systems weak, and for doctors who do not have a straightforward employed relationship – organisational distance and </a:t>
            </a:r>
            <a:r>
              <a:rPr lang="en-GB" sz="1800" dirty="0" smtClean="0"/>
              <a:t>transience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www.research.mbs.ac.uk/health/Portals/0/Docs/development-impact-medical-revalidation-report.pdf</a:t>
            </a:r>
            <a:r>
              <a:rPr lang="en-GB" sz="1800" dirty="0" smtClean="0"/>
              <a:t> 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47415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r>
              <a:rPr lang="en-GB" dirty="0" smtClean="0"/>
              <a:t>evalidation: regulatory relationships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908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/>
              <a:t>General Medical Council relationships with doctors</a:t>
            </a:r>
          </a:p>
          <a:p>
            <a:pPr lvl="1"/>
            <a:r>
              <a:rPr lang="en-AU" sz="1600" dirty="0" smtClean="0"/>
              <a:t>Collectively – problematic, adversarial, contested in the past, and remains very difficult (high profile cases like </a:t>
            </a:r>
            <a:r>
              <a:rPr lang="en-AU" sz="1600" dirty="0" err="1" smtClean="0"/>
              <a:t>Bawa</a:t>
            </a:r>
            <a:r>
              <a:rPr lang="en-AU" sz="1600" dirty="0" smtClean="0"/>
              <a:t> </a:t>
            </a:r>
            <a:r>
              <a:rPr lang="en-AU" sz="1600" dirty="0" err="1" smtClean="0"/>
              <a:t>Garba</a:t>
            </a:r>
            <a:r>
              <a:rPr lang="en-AU" sz="1600" dirty="0" smtClean="0"/>
              <a:t>)</a:t>
            </a:r>
          </a:p>
          <a:p>
            <a:pPr lvl="1"/>
            <a:r>
              <a:rPr lang="en-AU" sz="1600" dirty="0" smtClean="0"/>
              <a:t>Individually – in the past, virtually no relationship after qualification unless a concern raised, process then formal, distant, slow, painful</a:t>
            </a:r>
          </a:p>
          <a:p>
            <a:pPr lvl="1"/>
            <a:r>
              <a:rPr lang="en-AU" sz="1600" dirty="0" smtClean="0"/>
              <a:t>Revalidation has (inadvertently?) created an ongoing, career-long relationship – GMC now can know a great deal more about registrants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000" dirty="0" smtClean="0"/>
              <a:t>General Medical Council relationships with healthcare organisations</a:t>
            </a:r>
          </a:p>
          <a:p>
            <a:pPr lvl="1"/>
            <a:r>
              <a:rPr lang="en-AU" sz="1600" dirty="0" smtClean="0"/>
              <a:t>In the past, little relationship except over raising/investigating concerns – distant, little communication, limited collaboration</a:t>
            </a:r>
          </a:p>
          <a:p>
            <a:pPr lvl="1"/>
            <a:r>
              <a:rPr lang="en-AU" sz="1600" dirty="0" smtClean="0"/>
              <a:t>Relationship has changed – seen as much more constructive, more interaction and collaboration, employers crucial to GMC revalidation process, organisation as hub/core of regulatory regime, transfer of regulatory work, greater surveillance, regulatory power, doctors as employees like other workers</a:t>
            </a:r>
            <a:endParaRPr lang="en-AU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24921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59903"/>
            <a:ext cx="6840760" cy="711648"/>
          </a:xfrm>
        </p:spPr>
        <p:txBody>
          <a:bodyPr/>
          <a:lstStyle/>
          <a:p>
            <a:r>
              <a:rPr lang="en-GB" dirty="0" smtClean="0"/>
              <a:t>Case study: hospital inspections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9088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Introduction of new model of hospital inspection in 2015, following widespread criticism of rigour/effectiveness of Care Quality Commission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Programme of comprehensive inspections undertaken by large teams of CQC staff and external experts – inspecting and rating hospitals in eight core clinical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Used a framework of five domains – safe, effective, caring, responsive, well-led – and rated hospitals as outstanding, good, requires improvement, or inadequate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Research exploring its impact and effectiveness from 2016 to 2018 </a:t>
            </a:r>
            <a:r>
              <a:rPr lang="en-GB" sz="2000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en-GB" sz="20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en-GB" sz="2000" dirty="0" smtClean="0">
                <a:solidFill>
                  <a:srgbClr val="002060"/>
                </a:solidFill>
                <a:hlinkClick r:id="rId2"/>
              </a:rPr>
              <a:t>www.kingsfund.org.uk/publications/impact-cqc-provider-performance</a:t>
            </a:r>
            <a:r>
              <a:rPr lang="en-GB" sz="2000" dirty="0" smtClean="0">
                <a:solidFill>
                  <a:srgbClr val="002060"/>
                </a:solidFill>
              </a:rPr>
              <a:t> </a:t>
            </a:r>
            <a:endParaRPr lang="en-GB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91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267494"/>
            <a:ext cx="6840760" cy="720079"/>
          </a:xfrm>
        </p:spPr>
        <p:txBody>
          <a:bodyPr/>
          <a:lstStyle/>
          <a:p>
            <a:r>
              <a:rPr lang="en-GB" dirty="0"/>
              <a:t>H</a:t>
            </a:r>
            <a:r>
              <a:rPr lang="en-GB" dirty="0" smtClean="0"/>
              <a:t>ospital inspections: regulatory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606"/>
            <a:ext cx="3898776" cy="354880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Relationships between regulator and provider </a:t>
            </a:r>
            <a:r>
              <a:rPr lang="en-GB" sz="1800" b="1" dirty="0"/>
              <a:t>fundamentally affect </a:t>
            </a:r>
            <a:r>
              <a:rPr lang="en-GB" sz="1800" dirty="0"/>
              <a:t>the way </a:t>
            </a:r>
            <a:r>
              <a:rPr lang="en-GB" sz="1800" dirty="0" smtClean="0"/>
              <a:t>inspection </a:t>
            </a:r>
            <a:r>
              <a:rPr lang="en-GB" sz="1800" dirty="0"/>
              <a:t>works and its 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It’s not just about </a:t>
            </a:r>
            <a:r>
              <a:rPr lang="en-GB" sz="1800" b="1" dirty="0"/>
              <a:t>what</a:t>
            </a:r>
            <a:r>
              <a:rPr lang="en-GB" sz="1800" dirty="0"/>
              <a:t> the regulator does, but </a:t>
            </a:r>
            <a:r>
              <a:rPr lang="en-GB" sz="1800" b="1" dirty="0"/>
              <a:t>who</a:t>
            </a:r>
            <a:r>
              <a:rPr lang="en-GB" sz="1800" dirty="0"/>
              <a:t> does it and </a:t>
            </a:r>
            <a:r>
              <a:rPr lang="en-GB" sz="1800" b="1" dirty="0"/>
              <a:t>how </a:t>
            </a:r>
            <a:r>
              <a:rPr lang="en-GB" sz="1800" dirty="0"/>
              <a:t>it is done</a:t>
            </a:r>
            <a:endParaRPr lang="en-GB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Development of mutual trust, confidence and credibility are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It’s a shared responsibility to </a:t>
            </a:r>
            <a:r>
              <a:rPr lang="en-GB" sz="1800" dirty="0" smtClean="0"/>
              <a:t>establish </a:t>
            </a:r>
            <a:r>
              <a:rPr lang="en-GB" sz="1800" dirty="0"/>
              <a:t>and sustain the </a:t>
            </a:r>
            <a:r>
              <a:rPr lang="en-GB" sz="1800" dirty="0" smtClean="0"/>
              <a:t>relationship over time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endParaRPr lang="en-GB" sz="1800" dirty="0" smtClean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B2F42C4-710C-4A19-A155-E86733FB5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419622"/>
            <a:ext cx="41044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7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Etienne’s “ideal relationship types”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41764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Self-interest – “A social exchange relationship. Considerations of gain and cost dominate”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Authority – “A vertical relationship from superior to inferior. Orders are expected to be given and obeyed without question”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Legality – “A relationship determined by legal rules. Both regulator and regulate are expected to follow legal rules.”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Judgement – “A relationship determined by morality or science. Considerations of truth or right dominate.”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Solidarity – “A horizontal relationship of trust. Regulator and </a:t>
            </a:r>
            <a:r>
              <a:rPr lang="en-GB" sz="2000" dirty="0" err="1" smtClean="0"/>
              <a:t>regulatee</a:t>
            </a:r>
            <a:r>
              <a:rPr lang="en-GB" sz="2000" dirty="0" smtClean="0"/>
              <a:t> </a:t>
            </a:r>
            <a:r>
              <a:rPr lang="en-GB" sz="2000" dirty="0"/>
              <a:t>are expected to show solidarity to one another</a:t>
            </a:r>
            <a:r>
              <a:rPr lang="en-GB" sz="2000" dirty="0" smtClean="0"/>
              <a:t>.”</a:t>
            </a:r>
          </a:p>
          <a:p>
            <a:pPr marL="0" indent="0"/>
            <a:endParaRPr lang="en-GB" sz="1000" dirty="0" smtClean="0"/>
          </a:p>
          <a:p>
            <a:pPr marL="0" indent="0"/>
            <a:r>
              <a:rPr lang="en-GB" sz="1600" dirty="0" smtClean="0"/>
              <a:t>Etienne</a:t>
            </a:r>
            <a:r>
              <a:rPr lang="en-GB" sz="1600" dirty="0"/>
              <a:t>, J. (2013). "Ambiguity and relational signals in regulator–</a:t>
            </a:r>
            <a:r>
              <a:rPr lang="en-GB" sz="1600" dirty="0" err="1"/>
              <a:t>regulatee</a:t>
            </a:r>
            <a:r>
              <a:rPr lang="en-GB" sz="1600" dirty="0"/>
              <a:t> relationships." </a:t>
            </a:r>
            <a:r>
              <a:rPr lang="en-GB" sz="1600" u="sng" dirty="0"/>
              <a:t>Regulation &amp; Governance</a:t>
            </a:r>
            <a:r>
              <a:rPr lang="en-GB" sz="1600" dirty="0"/>
              <a:t> </a:t>
            </a:r>
            <a:r>
              <a:rPr lang="en-GB" sz="1600" b="1" dirty="0"/>
              <a:t>7</a:t>
            </a:r>
            <a:r>
              <a:rPr lang="en-GB" sz="1600" dirty="0"/>
              <a:t>(1): </a:t>
            </a:r>
            <a:r>
              <a:rPr lang="en-GB" sz="1600" dirty="0" smtClean="0"/>
              <a:t>30-47.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8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iance MBS PPT template with 50th device">
  <a:themeElements>
    <a:clrScheme name="AMBS Colour Palette">
      <a:dk1>
        <a:sysClr val="windowText" lastClr="000000"/>
      </a:dk1>
      <a:lt1>
        <a:sysClr val="window" lastClr="FFFFFF"/>
      </a:lt1>
      <a:dk2>
        <a:srgbClr val="660099"/>
      </a:dk2>
      <a:lt2>
        <a:srgbClr val="FFFFFF"/>
      </a:lt2>
      <a:accent1>
        <a:srgbClr val="660099"/>
      </a:accent1>
      <a:accent2>
        <a:srgbClr val="C400AE"/>
      </a:accent2>
      <a:accent3>
        <a:srgbClr val="00A2AE"/>
      </a:accent3>
      <a:accent4>
        <a:srgbClr val="FFCC33"/>
      </a:accent4>
      <a:accent5>
        <a:srgbClr val="1E1E1E"/>
      </a:accent5>
      <a:accent6>
        <a:srgbClr val="474747"/>
      </a:accent6>
      <a:hlink>
        <a:srgbClr val="00DFDC"/>
      </a:hlink>
      <a:folHlink>
        <a:srgbClr val="00A2A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MBS Master Pur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Improvement Capability project overview_PAG_v3</Template>
  <TotalTime>21700</TotalTime>
  <Words>832</Words>
  <Application>Microsoft Office PowerPoint</Application>
  <PresentationFormat>On-screen Show (16:9)</PresentationFormat>
  <Paragraphs>63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Alliance MBS PPT template with 50th device</vt:lpstr>
      <vt:lpstr>AMBS Master Purple</vt:lpstr>
      <vt:lpstr>Office Theme</vt:lpstr>
      <vt:lpstr>1_Office Theme</vt:lpstr>
      <vt:lpstr>2_Office Theme</vt:lpstr>
      <vt:lpstr>3_Office Theme</vt:lpstr>
      <vt:lpstr>4_Office Theme</vt:lpstr>
      <vt:lpstr>5_Office Theme</vt:lpstr>
      <vt:lpstr>    Regulatory relationships: regulators, organisations and health professionals   Kieran Walshe  Professor of Health Policy and Management University of Manchester, UK  Email: kieran.walshe@manchester.ac.uk   Twitter: @kieran_walshe     </vt:lpstr>
      <vt:lpstr>Overview</vt:lpstr>
      <vt:lpstr>Why regulatory relationships matter</vt:lpstr>
      <vt:lpstr>Case study: medical revalidation</vt:lpstr>
      <vt:lpstr>Some findings about revalidation</vt:lpstr>
      <vt:lpstr>Revalidation: regulatory relationships</vt:lpstr>
      <vt:lpstr>Case study: hospital inspections</vt:lpstr>
      <vt:lpstr>Hospital inspections: regulatory relationships</vt:lpstr>
      <vt:lpstr>Etienne’s “ideal relationship types”</vt:lpstr>
      <vt:lpstr>Some lessons for regulatory relationships</vt:lpstr>
      <vt:lpstr>Some conclusions</vt:lpstr>
    </vt:vector>
  </TitlesOfParts>
  <Company>The 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improvement capability and clinical performance in maternity services</dc:title>
  <dc:creator>Sarah Darley</dc:creator>
  <cp:lastModifiedBy>Kieran Walshe</cp:lastModifiedBy>
  <cp:revision>650</cp:revision>
  <cp:lastPrinted>2017-06-29T08:44:28Z</cp:lastPrinted>
  <dcterms:created xsi:type="dcterms:W3CDTF">2016-05-04T15:09:07Z</dcterms:created>
  <dcterms:modified xsi:type="dcterms:W3CDTF">2019-04-09T09:20:24Z</dcterms:modified>
</cp:coreProperties>
</file>