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8" r:id="rId3"/>
    <p:sldId id="277" r:id="rId4"/>
    <p:sldId id="265" r:id="rId5"/>
    <p:sldId id="266" r:id="rId6"/>
    <p:sldId id="281" r:id="rId7"/>
    <p:sldId id="283" r:id="rId8"/>
    <p:sldId id="267" r:id="rId9"/>
    <p:sldId id="268" r:id="rId10"/>
    <p:sldId id="288" r:id="rId11"/>
    <p:sldId id="280" r:id="rId12"/>
    <p:sldId id="273" r:id="rId13"/>
    <p:sldId id="285" r:id="rId14"/>
    <p:sldId id="284" r:id="rId15"/>
    <p:sldId id="286" r:id="rId16"/>
    <p:sldId id="287" r:id="rId17"/>
    <p:sldId id="274" r:id="rId18"/>
    <p:sldId id="275" r:id="rId19"/>
    <p:sldId id="282" r:id="rId20"/>
  </p:sldIdLst>
  <p:sldSz cx="9144000" cy="5143500" type="screen16x9"/>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FF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78085" autoAdjust="0"/>
  </p:normalViewPr>
  <p:slideViewPr>
    <p:cSldViewPr>
      <p:cViewPr varScale="1">
        <p:scale>
          <a:sx n="69" d="100"/>
          <a:sy n="69" d="100"/>
        </p:scale>
        <p:origin x="1200" y="4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695F09-8F3B-4E70-8515-2102EB8A5353}" type="doc">
      <dgm:prSet loTypeId="urn:microsoft.com/office/officeart/2005/8/layout/matrix3" loCatId="matrix" qsTypeId="urn:microsoft.com/office/officeart/2005/8/quickstyle/3d3" qsCatId="3D" csTypeId="urn:microsoft.com/office/officeart/2005/8/colors/accent0_1" csCatId="mainScheme" phldr="1"/>
      <dgm:spPr/>
      <dgm:t>
        <a:bodyPr/>
        <a:lstStyle/>
        <a:p>
          <a:endParaRPr lang="en-US"/>
        </a:p>
      </dgm:t>
    </dgm:pt>
    <dgm:pt modelId="{D57770F3-5933-46C6-8745-725E05AB6B81}">
      <dgm:prSet phldrT="[Text]" custT="1"/>
      <dgm:spPr>
        <a:solidFill>
          <a:schemeClr val="accent1">
            <a:lumMod val="40000"/>
            <a:lumOff val="60000"/>
          </a:schemeClr>
        </a:solidFill>
      </dgm:spPr>
      <dgm:t>
        <a:bodyPr/>
        <a:lstStyle/>
        <a:p>
          <a:r>
            <a:rPr lang="en-US" sz="1200" dirty="0">
              <a:latin typeface="Times New Roman" pitchFamily="18" charset="0"/>
              <a:cs typeface="Times New Roman" pitchFamily="18" charset="0"/>
            </a:rPr>
            <a:t> </a:t>
          </a:r>
          <a:r>
            <a:rPr lang="en-US" altLang="ru-RU" sz="1400" dirty="0">
              <a:latin typeface="Times New Roman" pitchFamily="18" charset="0"/>
              <a:cs typeface="Times New Roman" pitchFamily="18" charset="0"/>
            </a:rPr>
            <a:t>State Sanitary – Epidemiological Service</a:t>
          </a:r>
          <a:endParaRPr lang="en-US" sz="1400" dirty="0">
            <a:latin typeface="Times New Roman" pitchFamily="18" charset="0"/>
            <a:cs typeface="Times New Roman" pitchFamily="18" charset="0"/>
          </a:endParaRPr>
        </a:p>
      </dgm:t>
    </dgm:pt>
    <dgm:pt modelId="{1426B3D1-5F39-47F3-8DED-16B5F1C0391A}" type="parTrans" cxnId="{B5F49B47-BBF8-454E-BB5B-FD84319623ED}">
      <dgm:prSet/>
      <dgm:spPr/>
      <dgm:t>
        <a:bodyPr/>
        <a:lstStyle/>
        <a:p>
          <a:endParaRPr lang="en-US"/>
        </a:p>
      </dgm:t>
    </dgm:pt>
    <dgm:pt modelId="{E1A8777F-48F6-4879-B994-1068D09DFB90}" type="sibTrans" cxnId="{B5F49B47-BBF8-454E-BB5B-FD84319623ED}">
      <dgm:prSet/>
      <dgm:spPr/>
      <dgm:t>
        <a:bodyPr/>
        <a:lstStyle/>
        <a:p>
          <a:endParaRPr lang="en-US"/>
        </a:p>
      </dgm:t>
    </dgm:pt>
    <dgm:pt modelId="{051E527A-9E00-4A55-8D32-CA44303A55A5}">
      <dgm:prSet phldrT="[Text]" custT="1"/>
      <dgm:spPr>
        <a:solidFill>
          <a:srgbClr val="F8DA9E"/>
        </a:solidFill>
      </dgm:spPr>
      <dgm:t>
        <a:bodyPr/>
        <a:lstStyle/>
        <a:p>
          <a:r>
            <a:rPr lang="en-US" sz="1200" b="1" dirty="0">
              <a:latin typeface="Times New Roman" pitchFamily="18" charset="0"/>
              <a:cs typeface="Times New Roman" pitchFamily="18" charset="0"/>
            </a:rPr>
            <a:t>Affordability</a:t>
          </a:r>
          <a:br>
            <a:rPr lang="en-US" sz="1200" dirty="0">
              <a:latin typeface="Times New Roman" pitchFamily="18" charset="0"/>
              <a:cs typeface="Times New Roman" pitchFamily="18" charset="0"/>
            </a:rPr>
          </a:br>
          <a:r>
            <a:rPr lang="en-US" sz="1200" dirty="0">
              <a:latin typeface="Times New Roman" pitchFamily="18" charset="0"/>
              <a:cs typeface="Times New Roman" pitchFamily="18" charset="0"/>
            </a:rPr>
            <a:t>Ensuring that the patients, healthcare providers and governments can afford the product</a:t>
          </a:r>
        </a:p>
      </dgm:t>
    </dgm:pt>
    <dgm:pt modelId="{3B547E34-1200-4942-8FB6-85362497ED77}" type="parTrans" cxnId="{577E638E-9EA9-4DBC-830C-95FBF38F9C96}">
      <dgm:prSet/>
      <dgm:spPr/>
      <dgm:t>
        <a:bodyPr/>
        <a:lstStyle/>
        <a:p>
          <a:endParaRPr lang="en-US"/>
        </a:p>
      </dgm:t>
    </dgm:pt>
    <dgm:pt modelId="{B5D450C7-BFC9-44EE-9173-4A12AF0344DF}" type="sibTrans" cxnId="{577E638E-9EA9-4DBC-830C-95FBF38F9C96}">
      <dgm:prSet/>
      <dgm:spPr/>
      <dgm:t>
        <a:bodyPr/>
        <a:lstStyle/>
        <a:p>
          <a:endParaRPr lang="en-US"/>
        </a:p>
      </dgm:t>
    </dgm:pt>
    <dgm:pt modelId="{5D68CA66-6056-4D2D-B625-7EA0FA3216ED}">
      <dgm:prSet phldrT="[Text]" custT="1"/>
      <dgm:spPr>
        <a:solidFill>
          <a:srgbClr val="F878DD"/>
        </a:solidFill>
      </dgm:spPr>
      <dgm:t>
        <a:bodyPr/>
        <a:lstStyle/>
        <a:p>
          <a:r>
            <a:rPr lang="en-US" sz="1200" b="1" dirty="0">
              <a:latin typeface="Times New Roman" pitchFamily="18" charset="0"/>
              <a:cs typeface="Times New Roman" pitchFamily="18" charset="0"/>
            </a:rPr>
            <a:t>Quality/Acceptability</a:t>
          </a:r>
          <a:r>
            <a:rPr lang="en-US" sz="1200" dirty="0">
              <a:latin typeface="Times New Roman" pitchFamily="18" charset="0"/>
              <a:cs typeface="Times New Roman" pitchFamily="18" charset="0"/>
            </a:rPr>
            <a:t> </a:t>
          </a:r>
        </a:p>
        <a:p>
          <a:r>
            <a:rPr lang="en-US" sz="1200" dirty="0">
              <a:latin typeface="Times New Roman" pitchFamily="18" charset="0"/>
              <a:cs typeface="Times New Roman" pitchFamily="18" charset="0"/>
            </a:rPr>
            <a:t>Ensuring that the product works as intended, is efficacious and safe</a:t>
          </a:r>
        </a:p>
      </dgm:t>
    </dgm:pt>
    <dgm:pt modelId="{76257F85-D5E0-4AB6-B691-10D2FAA4EAFE}" type="parTrans" cxnId="{1AB8C9BD-C202-47B0-99DF-E0EDDD9DB313}">
      <dgm:prSet/>
      <dgm:spPr/>
      <dgm:t>
        <a:bodyPr/>
        <a:lstStyle/>
        <a:p>
          <a:endParaRPr lang="en-US"/>
        </a:p>
      </dgm:t>
    </dgm:pt>
    <dgm:pt modelId="{233DC07A-84D2-46EB-95F8-7E5A244B7DCE}" type="sibTrans" cxnId="{1AB8C9BD-C202-47B0-99DF-E0EDDD9DB313}">
      <dgm:prSet/>
      <dgm:spPr/>
      <dgm:t>
        <a:bodyPr/>
        <a:lstStyle/>
        <a:p>
          <a:endParaRPr lang="en-US"/>
        </a:p>
      </dgm:t>
    </dgm:pt>
    <dgm:pt modelId="{A335CADC-9BF5-4852-A343-A9AF8E11573F}">
      <dgm:prSet phldrT="[Text]" custT="1"/>
      <dgm:spPr>
        <a:solidFill>
          <a:schemeClr val="accent2">
            <a:lumMod val="40000"/>
            <a:lumOff val="60000"/>
          </a:schemeClr>
        </a:solidFill>
      </dgm:spPr>
      <dgm:t>
        <a:bodyPr/>
        <a:lstStyle/>
        <a:p>
          <a:pPr>
            <a:lnSpc>
              <a:spcPct val="100000"/>
            </a:lnSpc>
          </a:pPr>
          <a:r>
            <a:rPr lang="en-US" altLang="ru-RU" sz="1200" dirty="0">
              <a:latin typeface="Times New Roman" pitchFamily="18" charset="0"/>
              <a:cs typeface="Times New Roman" pitchFamily="18" charset="0"/>
            </a:rPr>
            <a:t>State Surveillance Service of Public Health</a:t>
          </a:r>
          <a:endParaRPr lang="en-US" sz="1200" dirty="0">
            <a:latin typeface="Times New Roman" pitchFamily="18" charset="0"/>
            <a:cs typeface="Times New Roman" pitchFamily="18" charset="0"/>
          </a:endParaRPr>
        </a:p>
      </dgm:t>
    </dgm:pt>
    <dgm:pt modelId="{EA17758F-B601-4705-AF74-C8F3E9DFACB3}" type="sibTrans" cxnId="{AF4B4F9A-25B8-44E3-9743-3E9AABA77C11}">
      <dgm:prSet/>
      <dgm:spPr/>
      <dgm:t>
        <a:bodyPr/>
        <a:lstStyle/>
        <a:p>
          <a:endParaRPr lang="en-US"/>
        </a:p>
      </dgm:t>
    </dgm:pt>
    <dgm:pt modelId="{868C628A-F1E0-4950-BCC6-902E569C9A1D}" type="parTrans" cxnId="{AF4B4F9A-25B8-44E3-9743-3E9AABA77C11}">
      <dgm:prSet/>
      <dgm:spPr/>
      <dgm:t>
        <a:bodyPr/>
        <a:lstStyle/>
        <a:p>
          <a:endParaRPr lang="en-US"/>
        </a:p>
      </dgm:t>
    </dgm:pt>
    <dgm:pt modelId="{50C4929C-0308-4EFE-ACF3-12DF0D58B637}" type="pres">
      <dgm:prSet presAssocID="{A8695F09-8F3B-4E70-8515-2102EB8A5353}" presName="matrix" presStyleCnt="0">
        <dgm:presLayoutVars>
          <dgm:chMax val="1"/>
          <dgm:dir/>
          <dgm:resizeHandles val="exact"/>
        </dgm:presLayoutVars>
      </dgm:prSet>
      <dgm:spPr/>
    </dgm:pt>
    <dgm:pt modelId="{8725AFC2-C77B-4CF0-93BA-B5110978886B}" type="pres">
      <dgm:prSet presAssocID="{A8695F09-8F3B-4E70-8515-2102EB8A5353}" presName="diamond" presStyleLbl="bgShp" presStyleIdx="0" presStyleCnt="1" custLinFactNeighborX="-1887" custLinFactNeighborY="-5970"/>
      <dgm:spPr/>
    </dgm:pt>
    <dgm:pt modelId="{B4167DB3-2F87-42DD-AFCC-8F9E3700532C}" type="pres">
      <dgm:prSet presAssocID="{A8695F09-8F3B-4E70-8515-2102EB8A5353}" presName="quad1" presStyleLbl="node1" presStyleIdx="0" presStyleCnt="4" custLinFactNeighborX="-29197" custLinFactNeighborY="-46463">
        <dgm:presLayoutVars>
          <dgm:chMax val="0"/>
          <dgm:chPref val="0"/>
          <dgm:bulletEnabled val="1"/>
        </dgm:presLayoutVars>
      </dgm:prSet>
      <dgm:spPr/>
    </dgm:pt>
    <dgm:pt modelId="{1F542F95-3094-4978-9A08-CCC8261CC5E8}" type="pres">
      <dgm:prSet presAssocID="{A8695F09-8F3B-4E70-8515-2102EB8A5353}" presName="quad2" presStyleLbl="node1" presStyleIdx="1" presStyleCnt="4" custLinFactNeighborX="19521" custLinFactNeighborY="-46463">
        <dgm:presLayoutVars>
          <dgm:chMax val="0"/>
          <dgm:chPref val="0"/>
          <dgm:bulletEnabled val="1"/>
        </dgm:presLayoutVars>
      </dgm:prSet>
      <dgm:spPr/>
    </dgm:pt>
    <dgm:pt modelId="{0EBE3EE1-D771-4B0A-9468-89B447DCE295}" type="pres">
      <dgm:prSet presAssocID="{A8695F09-8F3B-4E70-8515-2102EB8A5353}" presName="quad3" presStyleLbl="node1" presStyleIdx="2" presStyleCnt="4" custLinFactNeighborX="-24359" custLinFactNeighborY="18258">
        <dgm:presLayoutVars>
          <dgm:chMax val="0"/>
          <dgm:chPref val="0"/>
          <dgm:bulletEnabled val="1"/>
        </dgm:presLayoutVars>
      </dgm:prSet>
      <dgm:spPr/>
    </dgm:pt>
    <dgm:pt modelId="{817F9638-87E0-4B9D-AB17-2B135BAC2063}" type="pres">
      <dgm:prSet presAssocID="{A8695F09-8F3B-4E70-8515-2102EB8A5353}" presName="quad4" presStyleLbl="node1" presStyleIdx="3" presStyleCnt="4" custLinFactNeighborX="24359" custLinFactNeighborY="18258">
        <dgm:presLayoutVars>
          <dgm:chMax val="0"/>
          <dgm:chPref val="0"/>
          <dgm:bulletEnabled val="1"/>
        </dgm:presLayoutVars>
      </dgm:prSet>
      <dgm:spPr/>
    </dgm:pt>
  </dgm:ptLst>
  <dgm:cxnLst>
    <dgm:cxn modelId="{3D699408-2B39-4A07-A1FF-E15B3F75F06C}" type="presOf" srcId="{A8695F09-8F3B-4E70-8515-2102EB8A5353}" destId="{50C4929C-0308-4EFE-ACF3-12DF0D58B637}" srcOrd="0" destOrd="0" presId="urn:microsoft.com/office/officeart/2005/8/layout/matrix3"/>
    <dgm:cxn modelId="{6A553C3A-E754-4E84-929B-D14351DC0A5C}" type="presOf" srcId="{D57770F3-5933-46C6-8745-725E05AB6B81}" destId="{B4167DB3-2F87-42DD-AFCC-8F9E3700532C}" srcOrd="0" destOrd="0" presId="urn:microsoft.com/office/officeart/2005/8/layout/matrix3"/>
    <dgm:cxn modelId="{B5F49B47-BBF8-454E-BB5B-FD84319623ED}" srcId="{A8695F09-8F3B-4E70-8515-2102EB8A5353}" destId="{D57770F3-5933-46C6-8745-725E05AB6B81}" srcOrd="0" destOrd="0" parTransId="{1426B3D1-5F39-47F3-8DED-16B5F1C0391A}" sibTransId="{E1A8777F-48F6-4879-B994-1068D09DFB90}"/>
    <dgm:cxn modelId="{577E638E-9EA9-4DBC-830C-95FBF38F9C96}" srcId="{A8695F09-8F3B-4E70-8515-2102EB8A5353}" destId="{051E527A-9E00-4A55-8D32-CA44303A55A5}" srcOrd="2" destOrd="0" parTransId="{3B547E34-1200-4942-8FB6-85362497ED77}" sibTransId="{B5D450C7-BFC9-44EE-9173-4A12AF0344DF}"/>
    <dgm:cxn modelId="{05E64492-51DC-48C4-9B66-A9A569BE9543}" type="presOf" srcId="{A335CADC-9BF5-4852-A343-A9AF8E11573F}" destId="{1F542F95-3094-4978-9A08-CCC8261CC5E8}" srcOrd="0" destOrd="0" presId="urn:microsoft.com/office/officeart/2005/8/layout/matrix3"/>
    <dgm:cxn modelId="{AF4B4F9A-25B8-44E3-9743-3E9AABA77C11}" srcId="{A8695F09-8F3B-4E70-8515-2102EB8A5353}" destId="{A335CADC-9BF5-4852-A343-A9AF8E11573F}" srcOrd="1" destOrd="0" parTransId="{868C628A-F1E0-4950-BCC6-902E569C9A1D}" sibTransId="{EA17758F-B601-4705-AF74-C8F3E9DFACB3}"/>
    <dgm:cxn modelId="{E12967AF-4DB3-4607-AE39-7E4EBDB122C6}" type="presOf" srcId="{051E527A-9E00-4A55-8D32-CA44303A55A5}" destId="{0EBE3EE1-D771-4B0A-9468-89B447DCE295}" srcOrd="0" destOrd="0" presId="urn:microsoft.com/office/officeart/2005/8/layout/matrix3"/>
    <dgm:cxn modelId="{1AB8C9BD-C202-47B0-99DF-E0EDDD9DB313}" srcId="{A8695F09-8F3B-4E70-8515-2102EB8A5353}" destId="{5D68CA66-6056-4D2D-B625-7EA0FA3216ED}" srcOrd="3" destOrd="0" parTransId="{76257F85-D5E0-4AB6-B691-10D2FAA4EAFE}" sibTransId="{233DC07A-84D2-46EB-95F8-7E5A244B7DCE}"/>
    <dgm:cxn modelId="{151E42F1-35B1-4D84-9D8F-DDD16093474C}" type="presOf" srcId="{5D68CA66-6056-4D2D-B625-7EA0FA3216ED}" destId="{817F9638-87E0-4B9D-AB17-2B135BAC2063}" srcOrd="0" destOrd="0" presId="urn:microsoft.com/office/officeart/2005/8/layout/matrix3"/>
    <dgm:cxn modelId="{08DC0159-6F35-4185-9D3A-D87886F26236}" type="presParOf" srcId="{50C4929C-0308-4EFE-ACF3-12DF0D58B637}" destId="{8725AFC2-C77B-4CF0-93BA-B5110978886B}" srcOrd="0" destOrd="0" presId="urn:microsoft.com/office/officeart/2005/8/layout/matrix3"/>
    <dgm:cxn modelId="{5B0221FD-FAC5-41E8-B5A0-7A00775789A3}" type="presParOf" srcId="{50C4929C-0308-4EFE-ACF3-12DF0D58B637}" destId="{B4167DB3-2F87-42DD-AFCC-8F9E3700532C}" srcOrd="1" destOrd="0" presId="urn:microsoft.com/office/officeart/2005/8/layout/matrix3"/>
    <dgm:cxn modelId="{224596B2-BC9D-4A73-82E0-67EB6D48FF74}" type="presParOf" srcId="{50C4929C-0308-4EFE-ACF3-12DF0D58B637}" destId="{1F542F95-3094-4978-9A08-CCC8261CC5E8}" srcOrd="2" destOrd="0" presId="urn:microsoft.com/office/officeart/2005/8/layout/matrix3"/>
    <dgm:cxn modelId="{F1B991BF-5B4E-4196-BF82-6EF7B3330F35}" type="presParOf" srcId="{50C4929C-0308-4EFE-ACF3-12DF0D58B637}" destId="{0EBE3EE1-D771-4B0A-9468-89B447DCE295}" srcOrd="3" destOrd="0" presId="urn:microsoft.com/office/officeart/2005/8/layout/matrix3"/>
    <dgm:cxn modelId="{BA49F525-148F-49D8-B4B7-DE750EB8A7EA}" type="presParOf" srcId="{50C4929C-0308-4EFE-ACF3-12DF0D58B637}" destId="{817F9638-87E0-4B9D-AB17-2B135BAC2063}" srcOrd="4" destOrd="0" presId="urn:microsoft.com/office/officeart/2005/8/layout/matrix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25AFC2-C77B-4CF0-93BA-B5110978886B}">
      <dsp:nvSpPr>
        <dsp:cNvPr id="0" name=""/>
        <dsp:cNvSpPr/>
      </dsp:nvSpPr>
      <dsp:spPr>
        <a:xfrm>
          <a:off x="0" y="456235"/>
          <a:ext cx="3816424" cy="3816424"/>
        </a:xfrm>
        <a:prstGeom prst="diamond">
          <a:avLst/>
        </a:prstGeom>
        <a:solidFill>
          <a:schemeClr val="dk1">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B4167DB3-2F87-42DD-AFCC-8F9E3700532C}">
      <dsp:nvSpPr>
        <dsp:cNvPr id="0" name=""/>
        <dsp:cNvSpPr/>
      </dsp:nvSpPr>
      <dsp:spPr>
        <a:xfrm>
          <a:off x="0" y="355078"/>
          <a:ext cx="1488405" cy="1488405"/>
        </a:xfrm>
        <a:prstGeom prst="roundRect">
          <a:avLst/>
        </a:prstGeom>
        <a:solidFill>
          <a:schemeClr val="accent1">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Times New Roman" pitchFamily="18" charset="0"/>
              <a:cs typeface="Times New Roman" pitchFamily="18" charset="0"/>
            </a:rPr>
            <a:t> </a:t>
          </a:r>
          <a:r>
            <a:rPr lang="en-US" altLang="ru-RU" sz="1400" kern="1200" dirty="0">
              <a:latin typeface="Times New Roman" pitchFamily="18" charset="0"/>
              <a:cs typeface="Times New Roman" pitchFamily="18" charset="0"/>
            </a:rPr>
            <a:t>State Sanitary – Epidemiological Service</a:t>
          </a:r>
          <a:endParaRPr lang="en-US" sz="1400" kern="1200" dirty="0">
            <a:latin typeface="Times New Roman" pitchFamily="18" charset="0"/>
            <a:cs typeface="Times New Roman" pitchFamily="18" charset="0"/>
          </a:endParaRPr>
        </a:p>
      </dsp:txBody>
      <dsp:txXfrm>
        <a:off x="72658" y="427736"/>
        <a:ext cx="1343089" cy="1343089"/>
      </dsp:txXfrm>
    </dsp:sp>
    <dsp:sp modelId="{1F542F95-3094-4978-9A08-CCC8261CC5E8}">
      <dsp:nvSpPr>
        <dsp:cNvPr id="0" name=""/>
        <dsp:cNvSpPr/>
      </dsp:nvSpPr>
      <dsp:spPr>
        <a:xfrm>
          <a:off x="2256009" y="355078"/>
          <a:ext cx="1488405" cy="1488405"/>
        </a:xfrm>
        <a:prstGeom prst="roundRect">
          <a:avLst/>
        </a:prstGeom>
        <a:solidFill>
          <a:schemeClr val="accent2">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100000"/>
            </a:lnSpc>
            <a:spcBef>
              <a:spcPct val="0"/>
            </a:spcBef>
            <a:spcAft>
              <a:spcPct val="35000"/>
            </a:spcAft>
            <a:buNone/>
          </a:pPr>
          <a:r>
            <a:rPr lang="en-US" altLang="ru-RU" sz="1200" kern="1200" dirty="0">
              <a:latin typeface="Times New Roman" pitchFamily="18" charset="0"/>
              <a:cs typeface="Times New Roman" pitchFamily="18" charset="0"/>
            </a:rPr>
            <a:t>State Surveillance Service of Public Health</a:t>
          </a:r>
          <a:endParaRPr lang="en-US" sz="1200" kern="1200" dirty="0">
            <a:latin typeface="Times New Roman" pitchFamily="18" charset="0"/>
            <a:cs typeface="Times New Roman" pitchFamily="18" charset="0"/>
          </a:endParaRPr>
        </a:p>
      </dsp:txBody>
      <dsp:txXfrm>
        <a:off x="2328667" y="427736"/>
        <a:ext cx="1343089" cy="1343089"/>
      </dsp:txXfrm>
    </dsp:sp>
    <dsp:sp modelId="{0EBE3EE1-D771-4B0A-9468-89B447DCE295}">
      <dsp:nvSpPr>
        <dsp:cNvPr id="0" name=""/>
        <dsp:cNvSpPr/>
      </dsp:nvSpPr>
      <dsp:spPr>
        <a:xfrm>
          <a:off x="0" y="2921287"/>
          <a:ext cx="1488405" cy="1488405"/>
        </a:xfrm>
        <a:prstGeom prst="roundRect">
          <a:avLst/>
        </a:prstGeom>
        <a:solidFill>
          <a:srgbClr val="F8DA9E"/>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Times New Roman" pitchFamily="18" charset="0"/>
              <a:cs typeface="Times New Roman" pitchFamily="18" charset="0"/>
            </a:rPr>
            <a:t>Affordability</a:t>
          </a:r>
          <a:br>
            <a:rPr lang="en-US" sz="1200" kern="1200" dirty="0">
              <a:latin typeface="Times New Roman" pitchFamily="18" charset="0"/>
              <a:cs typeface="Times New Roman" pitchFamily="18" charset="0"/>
            </a:rPr>
          </a:br>
          <a:r>
            <a:rPr lang="en-US" sz="1200" kern="1200" dirty="0">
              <a:latin typeface="Times New Roman" pitchFamily="18" charset="0"/>
              <a:cs typeface="Times New Roman" pitchFamily="18" charset="0"/>
            </a:rPr>
            <a:t>Ensuring that the patients, healthcare providers and governments can afford the product</a:t>
          </a:r>
        </a:p>
      </dsp:txBody>
      <dsp:txXfrm>
        <a:off x="72658" y="2993945"/>
        <a:ext cx="1343089" cy="1343089"/>
      </dsp:txXfrm>
    </dsp:sp>
    <dsp:sp modelId="{817F9638-87E0-4B9D-AB17-2B135BAC2063}">
      <dsp:nvSpPr>
        <dsp:cNvPr id="0" name=""/>
        <dsp:cNvSpPr/>
      </dsp:nvSpPr>
      <dsp:spPr>
        <a:xfrm>
          <a:off x="2328018" y="2921287"/>
          <a:ext cx="1488405" cy="1488405"/>
        </a:xfrm>
        <a:prstGeom prst="roundRect">
          <a:avLst/>
        </a:prstGeom>
        <a:solidFill>
          <a:srgbClr val="F878DD"/>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Times New Roman" pitchFamily="18" charset="0"/>
              <a:cs typeface="Times New Roman" pitchFamily="18" charset="0"/>
            </a:rPr>
            <a:t>Quality/Acceptability</a:t>
          </a:r>
          <a:r>
            <a:rPr lang="en-US" sz="1200" kern="1200" dirty="0">
              <a:latin typeface="Times New Roman" pitchFamily="18" charset="0"/>
              <a:cs typeface="Times New Roman" pitchFamily="18" charset="0"/>
            </a:rPr>
            <a:t> </a:t>
          </a:r>
        </a:p>
        <a:p>
          <a:pPr marL="0" lvl="0" indent="0" algn="ctr" defTabSz="533400">
            <a:lnSpc>
              <a:spcPct val="90000"/>
            </a:lnSpc>
            <a:spcBef>
              <a:spcPct val="0"/>
            </a:spcBef>
            <a:spcAft>
              <a:spcPct val="35000"/>
            </a:spcAft>
            <a:buNone/>
          </a:pPr>
          <a:r>
            <a:rPr lang="en-US" sz="1200" kern="1200" dirty="0">
              <a:latin typeface="Times New Roman" pitchFamily="18" charset="0"/>
              <a:cs typeface="Times New Roman" pitchFamily="18" charset="0"/>
            </a:rPr>
            <a:t>Ensuring that the product works as intended, is efficacious and safe</a:t>
          </a:r>
        </a:p>
      </dsp:txBody>
      <dsp:txXfrm>
        <a:off x="2400676" y="2993945"/>
        <a:ext cx="1343089" cy="1343089"/>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D2BD86-95D0-4F84-8C85-B8C1882C8641}" type="datetimeFigureOut">
              <a:rPr lang="en-US" smtClean="0"/>
              <a:t>9/25/2019</a:t>
            </a:fld>
            <a:endParaRPr lang="en-US"/>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CA189B-6C56-46CB-B2C0-51FFFB9FF6FE}" type="slidenum">
              <a:rPr lang="en-US" smtClean="0"/>
              <a:t>‹#›</a:t>
            </a:fld>
            <a:endParaRPr lang="en-US"/>
          </a:p>
        </p:txBody>
      </p:sp>
    </p:spTree>
    <p:extLst>
      <p:ext uri="{BB962C8B-B14F-4D97-AF65-F5344CB8AC3E}">
        <p14:creationId xmlns:p14="http://schemas.microsoft.com/office/powerpoint/2010/main" val="929785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22CA189B-6C56-46CB-B2C0-51FFFB9FF6FE}" type="slidenum">
              <a:rPr lang="en-US" smtClean="0"/>
              <a:t>1</a:t>
            </a:fld>
            <a:endParaRPr lang="en-US"/>
          </a:p>
        </p:txBody>
      </p:sp>
    </p:spTree>
    <p:extLst>
      <p:ext uri="{BB962C8B-B14F-4D97-AF65-F5344CB8AC3E}">
        <p14:creationId xmlns:p14="http://schemas.microsoft.com/office/powerpoint/2010/main" val="184270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latin typeface="Times New Roman" panose="02020603050405020304" pitchFamily="18" charset="0"/>
                <a:cs typeface="Times New Roman" panose="02020603050405020304" pitchFamily="18" charset="0"/>
              </a:rPr>
              <a:t>Number of inspections/supervisions : For example, in the Schedule of controls planned for 2019 there are 5004 entities with a wide range of services. In addition unannounced controls may also occur based on complains, for example in the first quarter 2190 controls were performed from which 1197 unannounced, including 826 (69%) of them for the purpose of issuing permissive acts and 371 (31%) for the purpose of examining the various complains and notifications received.</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latin typeface="Times New Roman" panose="02020603050405020304" pitchFamily="18" charset="0"/>
                <a:cs typeface="Times New Roman" panose="02020603050405020304" pitchFamily="18" charset="0"/>
              </a:rPr>
              <a:t>Number of hospitals or health institutions under supervision - 61 hospitals under supervision for 2019 and 526 health institutions. </a:t>
            </a:r>
            <a:endParaRPr lang="ru-RU" dirty="0">
              <a:solidFill>
                <a:srgbClr val="FF0000"/>
              </a:solidFill>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0"/>
          </p:nvPr>
        </p:nvSpPr>
        <p:spPr/>
        <p:txBody>
          <a:bodyPr/>
          <a:lstStyle/>
          <a:p>
            <a:fld id="{22CA189B-6C56-46CB-B2C0-51FFFB9FF6FE}" type="slidenum">
              <a:rPr lang="en-US" smtClean="0"/>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22CA189B-6C56-46CB-B2C0-51FFFB9FF6FE}" type="slidenum">
              <a:rPr lang="en-US" smtClean="0"/>
              <a:t>17</a:t>
            </a:fld>
            <a:endParaRPr lang="en-US"/>
          </a:p>
        </p:txBody>
      </p:sp>
    </p:spTree>
    <p:extLst>
      <p:ext uri="{BB962C8B-B14F-4D97-AF65-F5344CB8AC3E}">
        <p14:creationId xmlns:p14="http://schemas.microsoft.com/office/powerpoint/2010/main" val="2109323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INTERESTING ONGOING DEVELOPMENTS IN OUR COUNTRY:</a:t>
            </a:r>
            <a:r>
              <a:rPr lang="en-US" baseline="0" dirty="0"/>
              <a:t> </a:t>
            </a:r>
          </a:p>
          <a:p>
            <a:r>
              <a:rPr lang="en-US" dirty="0"/>
              <a:t> NAPH is enabled to enforce implementation of the National legislation in tobacco control, which is in line with Framework Convention on tobacco control main areas of interventions: Total ban of Tabaco smoking in enclose environments, in public institutions territories especially health care and educational facilities; Enforcing applications of pictorial health warnings on tobacco packs; Enforcing restrictions on trade of tobacco products, location of selling points, total ban on using vending machines and selling to minors</a:t>
            </a:r>
            <a:endParaRPr lang="x-none" dirty="0"/>
          </a:p>
        </p:txBody>
      </p:sp>
      <p:sp>
        <p:nvSpPr>
          <p:cNvPr id="4" name="Slide Number Placeholder 3"/>
          <p:cNvSpPr>
            <a:spLocks noGrp="1"/>
          </p:cNvSpPr>
          <p:nvPr>
            <p:ph type="sldNum" sz="quarter" idx="10"/>
          </p:nvPr>
        </p:nvSpPr>
        <p:spPr/>
        <p:txBody>
          <a:bodyPr/>
          <a:lstStyle/>
          <a:p>
            <a:fld id="{F5BDB7E0-9501-428B-A74D-5F1379584B1A}" type="slidenum">
              <a:rPr lang="en-US" smtClean="0"/>
              <a:pPr/>
              <a:t>18</a:t>
            </a:fld>
            <a:endParaRPr lang="en-US"/>
          </a:p>
        </p:txBody>
      </p:sp>
    </p:spTree>
    <p:extLst>
      <p:ext uri="{BB962C8B-B14F-4D97-AF65-F5344CB8AC3E}">
        <p14:creationId xmlns:p14="http://schemas.microsoft.com/office/powerpoint/2010/main" val="24339646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22CA189B-6C56-46CB-B2C0-51FFFB9FF6FE}" type="slidenum">
              <a:rPr lang="en-US" smtClean="0"/>
              <a:t>19</a:t>
            </a:fld>
            <a:endParaRPr lang="en-US"/>
          </a:p>
        </p:txBody>
      </p:sp>
    </p:spTree>
    <p:extLst>
      <p:ext uri="{BB962C8B-B14F-4D97-AF65-F5344CB8AC3E}">
        <p14:creationId xmlns:p14="http://schemas.microsoft.com/office/powerpoint/2010/main" val="2913523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dirty="0">
                <a:latin typeface="Arial" charset="0"/>
              </a:rPr>
              <a:t>Data of the National Bureau of Statistics show that the population of the Republic of Moldova in 2010 was 3 563 695, comprising 51.9% women and 48.1% men. The population has declined since 1989 due to high emigration and a low birth rate. According to data from the National Bureau of Statistics, nominal </a:t>
            </a:r>
            <a:r>
              <a:rPr lang="en-US" altLang="en-US" b="1" dirty="0">
                <a:latin typeface="Arial" charset="0"/>
              </a:rPr>
              <a:t>GDP</a:t>
            </a:r>
            <a:r>
              <a:rPr lang="en-GB" altLang="en-US" dirty="0">
                <a:latin typeface="Arial" charset="0"/>
              </a:rPr>
              <a:t> in 2011 was 8 billion lei (around US$ 7</a:t>
            </a:r>
            <a:r>
              <a:rPr lang="en-GB" altLang="en-US" b="1" dirty="0">
                <a:latin typeface="Arial" charset="0"/>
              </a:rPr>
              <a:t> billion</a:t>
            </a:r>
            <a:r>
              <a:rPr lang="en-GB" altLang="en-US" dirty="0">
                <a:latin typeface="Arial" charset="0"/>
              </a:rPr>
              <a:t>). </a:t>
            </a:r>
            <a:endParaRPr lang="en-GB" altLang="en-US" baseline="30000" dirty="0">
              <a:latin typeface="Arial" charset="0"/>
            </a:endParaRPr>
          </a:p>
          <a:p>
            <a:pPr eaLnBrk="1" hangingPunct="1"/>
            <a:r>
              <a:rPr lang="en-GB" altLang="en-US" dirty="0">
                <a:latin typeface="Arial" charset="0"/>
              </a:rPr>
              <a:t> Both public finance and external trade indicators have improved in recent years, but inflation persists and is highly influenced by external factors such as food, gas and energy price increases. </a:t>
            </a:r>
          </a:p>
          <a:p>
            <a:pPr eaLnBrk="1" hangingPunct="1"/>
            <a:r>
              <a:rPr lang="en-GB" altLang="en-US" dirty="0">
                <a:latin typeface="Arial" charset="0"/>
              </a:rPr>
              <a:t>Urbanization is lower than in Europe generally. </a:t>
            </a:r>
          </a:p>
          <a:p>
            <a:pPr eaLnBrk="1" hangingPunct="1"/>
            <a:r>
              <a:rPr lang="en-GB" altLang="en-US" dirty="0">
                <a:latin typeface="Arial" charset="0"/>
              </a:rPr>
              <a:t>Each of 35 districts and two municipalities has a territorial Centre of Public Health that provides services across all subordinated territory.</a:t>
            </a:r>
          </a:p>
          <a:p>
            <a:pPr eaLnBrk="1" hangingPunct="1"/>
            <a:endParaRPr lang="en-GB" altLang="en-US" dirty="0">
              <a:latin typeface="Arial" charset="0"/>
            </a:endParaRPr>
          </a:p>
          <a:p>
            <a:pPr eaLnBrk="1" hangingPunct="1"/>
            <a:endParaRPr lang="en-GB" altLang="en-US" dirty="0">
              <a:latin typeface="Arial" charset="0"/>
            </a:endParaRP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F4793383-E1ED-4BA5-B538-55B98F7CE987}" type="slidenum">
              <a:rPr lang="en-US" altLang="en-US" smtClean="0">
                <a:solidFill>
                  <a:srgbClr val="000000"/>
                </a:solidFill>
                <a:latin typeface="Arial" charset="0"/>
                <a:cs typeface="Arial" charset="0"/>
              </a:rPr>
              <a:pPr eaLnBrk="1" fontAlgn="base" hangingPunct="1">
                <a:spcBef>
                  <a:spcPct val="0"/>
                </a:spcBef>
                <a:spcAft>
                  <a:spcPct val="0"/>
                </a:spcAft>
              </a:pPr>
              <a:t>2</a:t>
            </a:fld>
            <a:endParaRPr lang="en-US" altLang="en-US">
              <a:solidFill>
                <a:srgbClr val="000000"/>
              </a:solidFill>
              <a:latin typeface="Arial" charset="0"/>
              <a:cs typeface="Arial" charset="0"/>
            </a:endParaRPr>
          </a:p>
        </p:txBody>
      </p:sp>
    </p:spTree>
    <p:extLst>
      <p:ext uri="{BB962C8B-B14F-4D97-AF65-F5344CB8AC3E}">
        <p14:creationId xmlns:p14="http://schemas.microsoft.com/office/powerpoint/2010/main" val="3586399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en-US" dirty="0"/>
          </a:p>
        </p:txBody>
      </p:sp>
      <p:sp>
        <p:nvSpPr>
          <p:cNvPr id="4" name="Номер слайда 3"/>
          <p:cNvSpPr>
            <a:spLocks noGrp="1"/>
          </p:cNvSpPr>
          <p:nvPr>
            <p:ph type="sldNum" sz="quarter" idx="10"/>
          </p:nvPr>
        </p:nvSpPr>
        <p:spPr/>
        <p:txBody>
          <a:bodyPr/>
          <a:lstStyle/>
          <a:p>
            <a:fld id="{22CA189B-6C56-46CB-B2C0-51FFFB9FF6FE}" type="slidenum">
              <a:rPr lang="en-US" smtClean="0"/>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endParaRPr lang="en-US" dirty="0"/>
          </a:p>
        </p:txBody>
      </p:sp>
      <p:sp>
        <p:nvSpPr>
          <p:cNvPr id="4" name="Номер слайда 3"/>
          <p:cNvSpPr>
            <a:spLocks noGrp="1"/>
          </p:cNvSpPr>
          <p:nvPr>
            <p:ph type="sldNum" sz="quarter" idx="10"/>
          </p:nvPr>
        </p:nvSpPr>
        <p:spPr/>
        <p:txBody>
          <a:bodyPr/>
          <a:lstStyle/>
          <a:p>
            <a:fld id="{22CA189B-6C56-46CB-B2C0-51FFFB9FF6FE}" type="slidenum">
              <a:rPr 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this page we can visualize the location of public health centers until the reform, and after</a:t>
            </a:r>
            <a:endParaRPr lang="ru-RU" dirty="0"/>
          </a:p>
        </p:txBody>
      </p:sp>
      <p:sp>
        <p:nvSpPr>
          <p:cNvPr id="4" name="Slide Number Placeholder 3"/>
          <p:cNvSpPr>
            <a:spLocks noGrp="1"/>
          </p:cNvSpPr>
          <p:nvPr>
            <p:ph type="sldNum" sz="quarter" idx="10"/>
          </p:nvPr>
        </p:nvSpPr>
        <p:spPr/>
        <p:txBody>
          <a:bodyPr/>
          <a:lstStyle/>
          <a:p>
            <a:fld id="{22CA189B-6C56-46CB-B2C0-51FFFB9FF6FE}" type="slidenum">
              <a:rPr lang="en-US" smtClean="0"/>
              <a:t>5</a:t>
            </a:fld>
            <a:endParaRPr lang="en-US"/>
          </a:p>
        </p:txBody>
      </p:sp>
    </p:spTree>
    <p:extLst>
      <p:ext uri="{BB962C8B-B14F-4D97-AF65-F5344CB8AC3E}">
        <p14:creationId xmlns:p14="http://schemas.microsoft.com/office/powerpoint/2010/main" val="2932289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22CA189B-6C56-46CB-B2C0-51FFFB9FF6FE}" type="slidenum">
              <a:rPr lang="en-US" smtClean="0"/>
              <a:t>6</a:t>
            </a:fld>
            <a:endParaRPr lang="en-US"/>
          </a:p>
        </p:txBody>
      </p:sp>
    </p:spTree>
    <p:extLst>
      <p:ext uri="{BB962C8B-B14F-4D97-AF65-F5344CB8AC3E}">
        <p14:creationId xmlns:p14="http://schemas.microsoft.com/office/powerpoint/2010/main" val="3265114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activity of the Supervisory is coordinated directly by the NAPH Deputy Director. </a:t>
            </a:r>
            <a:endParaRPr lang="ru-RU" dirty="0"/>
          </a:p>
        </p:txBody>
      </p:sp>
      <p:sp>
        <p:nvSpPr>
          <p:cNvPr id="4" name="Slide Number Placeholder 3"/>
          <p:cNvSpPr>
            <a:spLocks noGrp="1"/>
          </p:cNvSpPr>
          <p:nvPr>
            <p:ph type="sldNum" sz="quarter" idx="10"/>
          </p:nvPr>
        </p:nvSpPr>
        <p:spPr/>
        <p:txBody>
          <a:bodyPr/>
          <a:lstStyle/>
          <a:p>
            <a:fld id="{22CA189B-6C56-46CB-B2C0-51FFFB9FF6FE}" type="slidenum">
              <a:rPr lang="en-US" smtClean="0"/>
              <a:t>8</a:t>
            </a:fld>
            <a:endParaRPr lang="en-US"/>
          </a:p>
        </p:txBody>
      </p:sp>
    </p:spTree>
    <p:extLst>
      <p:ext uri="{BB962C8B-B14F-4D97-AF65-F5344CB8AC3E}">
        <p14:creationId xmlns:p14="http://schemas.microsoft.com/office/powerpoint/2010/main" val="579920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DB7E0-9501-428B-A74D-5F1379584B1A}" type="slidenum">
              <a:rPr lang="en-US" smtClean="0"/>
              <a:pPr/>
              <a:t>9</a:t>
            </a:fld>
            <a:endParaRPr lang="en-US"/>
          </a:p>
        </p:txBody>
      </p:sp>
    </p:spTree>
    <p:extLst>
      <p:ext uri="{BB962C8B-B14F-4D97-AF65-F5344CB8AC3E}">
        <p14:creationId xmlns:p14="http://schemas.microsoft.com/office/powerpoint/2010/main" val="2515015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In order to carry out the basic tasks and functions of the Inspectorate, according to the approved personnel state, the personnel number constitutes 209 state units,  including 23 units are distributed within the sections of the State Health Control Directorate (central level) the other 186 units are distributed to the 10 territorial Public Health Centers, which are uniformly distributed in all administrative territories of the Republic of Moldova.</a:t>
            </a:r>
            <a:endParaRPr lang="ro-RO" dirty="0"/>
          </a:p>
          <a:p>
            <a:endParaRPr lang="en-US" dirty="0"/>
          </a:p>
        </p:txBody>
      </p:sp>
      <p:sp>
        <p:nvSpPr>
          <p:cNvPr id="4" name="Номер слайда 3"/>
          <p:cNvSpPr>
            <a:spLocks noGrp="1"/>
          </p:cNvSpPr>
          <p:nvPr>
            <p:ph type="sldNum" sz="quarter" idx="10"/>
          </p:nvPr>
        </p:nvSpPr>
        <p:spPr/>
        <p:txBody>
          <a:bodyPr/>
          <a:lstStyle/>
          <a:p>
            <a:fld id="{22CA189B-6C56-46CB-B2C0-51FFFB9FF6FE}" type="slidenum">
              <a:rPr lang="en-US" smtClean="0"/>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20"/>
            <a:ext cx="7772400" cy="1102519"/>
          </a:xfrm>
        </p:spPr>
        <p:txBody>
          <a:bodyPr/>
          <a:lstStyle/>
          <a:p>
            <a:r>
              <a:rPr lang="ru-RU"/>
              <a:t>Образец заголовка</a:t>
            </a:r>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5B106E36-FD25-4E2D-B0AA-010F637433A0}" type="datetimeFigureOut">
              <a:rPr lang="ru-RU" smtClean="0"/>
              <a:pPr/>
              <a:t>25.09.2019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25.09.2019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05980"/>
            <a:ext cx="2057400" cy="4388644"/>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05980"/>
            <a:ext cx="6019800" cy="438864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25.09.2019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25.09.2019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25.09.2019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5B106E36-FD25-4E2D-B0AA-010F637433A0}" type="datetimeFigureOut">
              <a:rPr lang="ru-RU" smtClean="0"/>
              <a:pPr/>
              <a:t>25.09.2019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5B106E36-FD25-4E2D-B0AA-010F637433A0}" type="datetimeFigureOut">
              <a:rPr lang="ru-RU" smtClean="0"/>
              <a:pPr/>
              <a:t>25.09.2019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5B106E36-FD25-4E2D-B0AA-010F637433A0}" type="datetimeFigureOut">
              <a:rPr lang="ru-RU" smtClean="0"/>
              <a:pPr/>
              <a:t>25.09.2019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25.09.2019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3" y="204787"/>
            <a:ext cx="3008313" cy="871538"/>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25.09.2019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1"/>
            <a:ext cx="5486400" cy="425054"/>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25.09.2019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25.09.2019</a:t>
            </a:fld>
            <a:endParaRPr lang="ru-RU"/>
          </a:p>
        </p:txBody>
      </p:sp>
      <p:sp>
        <p:nvSpPr>
          <p:cNvPr id="5" name="Нижний колонтитул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1.png"/><Relationship Id="rId7"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4.jpe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1.png"/><Relationship Id="rId7"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p:cNvPicPr>
            <a:picLocks noChangeAspect="1" noChangeArrowheads="1"/>
          </p:cNvPicPr>
          <p:nvPr/>
        </p:nvPicPr>
        <p:blipFill>
          <a:blip r:embed="rId3" cstate="print"/>
          <a:srcRect/>
          <a:stretch>
            <a:fillRect/>
          </a:stretch>
        </p:blipFill>
        <p:spPr bwMode="auto">
          <a:xfrm>
            <a:off x="0" y="0"/>
            <a:ext cx="9144000" cy="5143500"/>
          </a:xfrm>
          <a:prstGeom prst="rect">
            <a:avLst/>
          </a:prstGeom>
          <a:noFill/>
          <a:ln w="9525">
            <a:noFill/>
            <a:miter lim="800000"/>
            <a:headEnd/>
            <a:tailEnd/>
          </a:ln>
          <a:effectLst/>
        </p:spPr>
      </p:pic>
      <p:sp>
        <p:nvSpPr>
          <p:cNvPr id="11" name="TextBox 10"/>
          <p:cNvSpPr txBox="1"/>
          <p:nvPr/>
        </p:nvSpPr>
        <p:spPr>
          <a:xfrm>
            <a:off x="179512" y="123479"/>
            <a:ext cx="8856984" cy="1241737"/>
          </a:xfrm>
          <a:prstGeom prst="rect">
            <a:avLst/>
          </a:prstGeom>
          <a:ln>
            <a:solidFill>
              <a:schemeClr val="bg1">
                <a:lumMod val="85000"/>
              </a:schemeClr>
            </a:solidFill>
          </a:ln>
        </p:spPr>
        <p:style>
          <a:lnRef idx="2">
            <a:schemeClr val="accent2"/>
          </a:lnRef>
          <a:fillRef idx="1">
            <a:schemeClr val="lt1"/>
          </a:fillRef>
          <a:effectRef idx="0">
            <a:schemeClr val="accent2"/>
          </a:effectRef>
          <a:fontRef idx="minor">
            <a:schemeClr val="dk1"/>
          </a:fontRef>
        </p:style>
        <p:txBody>
          <a:bodyPr wrap="square" lIns="117208" tIns="58604" rIns="117208" bIns="5860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1" algn="ctr" eaLnBrk="1" hangingPunct="1">
              <a:defRPr/>
            </a:pPr>
            <a:r>
              <a:rPr lang="en-US" sz="2100" b="1" dirty="0">
                <a:latin typeface="+mj-lt"/>
                <a:cs typeface="Times New Roman" pitchFamily="18" charset="0"/>
              </a:rPr>
              <a:t>Minister of He</a:t>
            </a:r>
            <a:r>
              <a:rPr lang="fr-FR" sz="2100" b="1" dirty="0">
                <a:latin typeface="+mj-lt"/>
                <a:cs typeface="Times New Roman" pitchFamily="18" charset="0"/>
              </a:rPr>
              <a:t>alth, Labor and Social Protection</a:t>
            </a:r>
            <a:r>
              <a:rPr lang="ro-MO" sz="2100" b="1" dirty="0">
                <a:latin typeface="+mj-lt"/>
                <a:cs typeface="Times New Roman" pitchFamily="18" charset="0"/>
              </a:rPr>
              <a:t> from Republic of Moldova</a:t>
            </a:r>
            <a:endParaRPr lang="en-US" sz="2400" dirty="0">
              <a:latin typeface="+mj-lt"/>
              <a:cs typeface="Times New Roman" pitchFamily="18" charset="0"/>
            </a:endParaRPr>
          </a:p>
          <a:p>
            <a:pPr algn="ctr">
              <a:lnSpc>
                <a:spcPct val="150000"/>
              </a:lnSpc>
            </a:pPr>
            <a:r>
              <a:rPr lang="en-US" sz="2400" dirty="0"/>
              <a:t> </a:t>
            </a:r>
            <a:r>
              <a:rPr lang="en-US" sz="2400" b="1" dirty="0">
                <a:latin typeface="Times New Roman" pitchFamily="18" charset="0"/>
                <a:cs typeface="Times New Roman" pitchFamily="18" charset="0"/>
              </a:rPr>
              <a:t>National Agency for Public Health </a:t>
            </a:r>
            <a:endParaRPr lang="fr-FR" sz="2100" b="1" dirty="0">
              <a:latin typeface="Times New Roman" pitchFamily="18" charset="0"/>
              <a:cs typeface="Times New Roman" pitchFamily="18" charset="0"/>
            </a:endParaRPr>
          </a:p>
          <a:p>
            <a:pPr algn="ctr" eaLnBrk="1" hangingPunct="1">
              <a:defRPr/>
            </a:pPr>
            <a:endParaRPr lang="fr-FR" sz="1600" b="1" dirty="0">
              <a:latin typeface="Times New Roman" pitchFamily="18" charset="0"/>
              <a:cs typeface="Times New Roman" pitchFamily="18" charset="0"/>
            </a:endParaRPr>
          </a:p>
        </p:txBody>
      </p:sp>
      <p:sp>
        <p:nvSpPr>
          <p:cNvPr id="12" name="TextBox 11"/>
          <p:cNvSpPr txBox="1"/>
          <p:nvPr/>
        </p:nvSpPr>
        <p:spPr>
          <a:xfrm>
            <a:off x="358775" y="3522427"/>
            <a:ext cx="8426450" cy="1411014"/>
          </a:xfrm>
          <a:prstGeom prst="rect">
            <a:avLst/>
          </a:prstGeom>
          <a:ln>
            <a:solidFill>
              <a:schemeClr val="bg1">
                <a:lumMod val="75000"/>
              </a:schemeClr>
            </a:solidFill>
          </a:ln>
        </p:spPr>
        <p:style>
          <a:lnRef idx="2">
            <a:schemeClr val="accent4"/>
          </a:lnRef>
          <a:fillRef idx="1">
            <a:schemeClr val="lt1"/>
          </a:fillRef>
          <a:effectRef idx="0">
            <a:schemeClr val="accent4"/>
          </a:effectRef>
          <a:fontRef idx="minor">
            <a:schemeClr val="dk1"/>
          </a:fontRef>
        </p:style>
        <p:txBody>
          <a:bodyPr wrap="square" lIns="117208" tIns="58604" rIns="117208" bIns="5860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sz="2100" dirty="0">
                <a:latin typeface="Times New Roman" pitchFamily="18" charset="0"/>
                <a:cs typeface="Times New Roman" pitchFamily="18" charset="0"/>
              </a:rPr>
              <a:t>28</a:t>
            </a:r>
            <a:r>
              <a:rPr lang="en-US" sz="2100" baseline="30000" dirty="0">
                <a:latin typeface="Times New Roman" pitchFamily="18" charset="0"/>
                <a:cs typeface="Times New Roman" pitchFamily="18" charset="0"/>
              </a:rPr>
              <a:t>th</a:t>
            </a:r>
            <a:r>
              <a:rPr lang="en-US" sz="2100" dirty="0">
                <a:latin typeface="Times New Roman" pitchFamily="18" charset="0"/>
                <a:cs typeface="Times New Roman" pitchFamily="18" charset="0"/>
              </a:rPr>
              <a:t> Conference &amp;Working groups </a:t>
            </a:r>
          </a:p>
          <a:p>
            <a:pPr algn="ctr" eaLnBrk="1" hangingPunct="1">
              <a:defRPr/>
            </a:pPr>
            <a:endParaRPr lang="en-US" sz="2100" dirty="0">
              <a:latin typeface="Times New Roman" pitchFamily="18" charset="0"/>
              <a:cs typeface="Times New Roman" pitchFamily="18" charset="0"/>
            </a:endParaRPr>
          </a:p>
          <a:p>
            <a:pPr algn="ctr" eaLnBrk="1" hangingPunct="1">
              <a:defRPr/>
            </a:pPr>
            <a:endParaRPr lang="en-US" sz="2100" dirty="0">
              <a:latin typeface="Times New Roman" pitchFamily="18" charset="0"/>
              <a:cs typeface="Times New Roman" pitchFamily="18" charset="0"/>
            </a:endParaRPr>
          </a:p>
          <a:p>
            <a:pPr algn="ctr" eaLnBrk="1" hangingPunct="1">
              <a:defRPr/>
            </a:pPr>
            <a:r>
              <a:rPr lang="en-US" sz="2100" dirty="0">
                <a:latin typeface="Times New Roman" pitchFamily="18" charset="0"/>
                <a:cs typeface="Times New Roman" pitchFamily="18" charset="0"/>
              </a:rPr>
              <a:t>23-25th September 2019 </a:t>
            </a:r>
            <a:r>
              <a:rPr lang="en-US" sz="2100" dirty="0" err="1">
                <a:latin typeface="Times New Roman" pitchFamily="18" charset="0"/>
                <a:cs typeface="Times New Roman" pitchFamily="18" charset="0"/>
              </a:rPr>
              <a:t>Malmö</a:t>
            </a:r>
            <a:r>
              <a:rPr lang="en-US" sz="2100" dirty="0">
                <a:latin typeface="Times New Roman" pitchFamily="18" charset="0"/>
                <a:cs typeface="Times New Roman" pitchFamily="18" charset="0"/>
              </a:rPr>
              <a:t>, Sweden</a:t>
            </a:r>
            <a:endParaRPr lang="en-US" dirty="0">
              <a:solidFill>
                <a:srgbClr val="000000"/>
              </a:solidFill>
              <a:latin typeface="Times New Roman" pitchFamily="18" charset="0"/>
              <a:cs typeface="Times New Roman" pitchFamily="18" charset="0"/>
            </a:endParaRPr>
          </a:p>
        </p:txBody>
      </p:sp>
      <p:pic>
        <p:nvPicPr>
          <p:cNvPr id="4" name="Picture 2" descr="d:\Users\Dell\Desktop\ansp.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28452" y="445448"/>
            <a:ext cx="1368152" cy="126344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5" cstate="print"/>
          <a:srcRect/>
          <a:stretch>
            <a:fillRect/>
          </a:stretch>
        </p:blipFill>
        <p:spPr bwMode="auto">
          <a:xfrm>
            <a:off x="2915816" y="3867894"/>
            <a:ext cx="2520280" cy="720080"/>
          </a:xfrm>
          <a:prstGeom prst="rect">
            <a:avLst/>
          </a:prstGeom>
          <a:noFill/>
          <a:ln w="9525">
            <a:noFill/>
            <a:miter lim="800000"/>
            <a:headEnd/>
            <a:tailEnd/>
          </a:ln>
        </p:spPr>
      </p:pic>
      <p:pic>
        <p:nvPicPr>
          <p:cNvPr id="1029" name="Picture 5"/>
          <p:cNvPicPr>
            <a:picLocks noChangeAspect="1" noChangeArrowheads="1"/>
          </p:cNvPicPr>
          <p:nvPr/>
        </p:nvPicPr>
        <p:blipFill>
          <a:blip r:embed="rId6" cstate="print"/>
          <a:srcRect/>
          <a:stretch>
            <a:fillRect/>
          </a:stretch>
        </p:blipFill>
        <p:spPr bwMode="auto">
          <a:xfrm>
            <a:off x="539552" y="3795886"/>
            <a:ext cx="1628775" cy="847725"/>
          </a:xfrm>
          <a:prstGeom prst="rect">
            <a:avLst/>
          </a:prstGeom>
          <a:noFill/>
          <a:ln w="9525">
            <a:noFill/>
            <a:miter lim="800000"/>
            <a:headEnd/>
            <a:tailEnd/>
          </a:ln>
        </p:spPr>
      </p:pic>
      <p:sp>
        <p:nvSpPr>
          <p:cNvPr id="17" name="Прямоугольник 16"/>
          <p:cNvSpPr/>
          <p:nvPr/>
        </p:nvSpPr>
        <p:spPr>
          <a:xfrm>
            <a:off x="5076056" y="1995686"/>
            <a:ext cx="3744416" cy="984885"/>
          </a:xfrm>
          <a:prstGeom prst="rect">
            <a:avLst/>
          </a:prstGeom>
        </p:spPr>
        <p:txBody>
          <a:bodyPr wrap="square">
            <a:spAutoFit/>
          </a:bodyPr>
          <a:lstStyle/>
          <a:p>
            <a:r>
              <a:rPr lang="en-US" sz="1400" dirty="0">
                <a:solidFill>
                  <a:schemeClr val="bg1">
                    <a:lumMod val="50000"/>
                  </a:schemeClr>
                </a:solidFill>
                <a:latin typeface="Cambria" pitchFamily="18" charset="0"/>
              </a:rPr>
              <a:t>Speaker : </a:t>
            </a:r>
            <a:r>
              <a:rPr lang="en-US" sz="1600" b="1" dirty="0" err="1">
                <a:solidFill>
                  <a:schemeClr val="bg1">
                    <a:lumMod val="50000"/>
                  </a:schemeClr>
                </a:solidFill>
                <a:latin typeface="Cambria" pitchFamily="18" charset="0"/>
              </a:rPr>
              <a:t>Alexandru</a:t>
            </a:r>
            <a:r>
              <a:rPr lang="en-US" sz="1600" b="1" dirty="0">
                <a:solidFill>
                  <a:schemeClr val="bg1">
                    <a:lumMod val="50000"/>
                  </a:schemeClr>
                </a:solidFill>
                <a:latin typeface="Cambria" pitchFamily="18" charset="0"/>
              </a:rPr>
              <a:t> VOLOC</a:t>
            </a:r>
            <a:r>
              <a:rPr lang="en-US" sz="1400" dirty="0">
                <a:solidFill>
                  <a:schemeClr val="bg1">
                    <a:lumMod val="50000"/>
                  </a:schemeClr>
                </a:solidFill>
                <a:latin typeface="Cambria" pitchFamily="18" charset="0"/>
              </a:rPr>
              <a:t> –</a:t>
            </a:r>
          </a:p>
          <a:p>
            <a:pPr algn="r"/>
            <a:r>
              <a:rPr lang="en-US" sz="1400" dirty="0">
                <a:solidFill>
                  <a:schemeClr val="bg1">
                    <a:lumMod val="50000"/>
                  </a:schemeClr>
                </a:solidFill>
                <a:latin typeface="Cambria" pitchFamily="18" charset="0"/>
              </a:rPr>
              <a:t>Secretary of </a:t>
            </a:r>
            <a:r>
              <a:rPr lang="en-US" sz="1400" dirty="0" err="1">
                <a:solidFill>
                  <a:schemeClr val="bg1">
                    <a:lumMod val="50000"/>
                  </a:schemeClr>
                </a:solidFill>
                <a:latin typeface="Cambria" pitchFamily="18" charset="0"/>
              </a:rPr>
              <a:t>State,Ministry</a:t>
            </a:r>
            <a:r>
              <a:rPr lang="en-US" sz="1400" dirty="0">
                <a:solidFill>
                  <a:schemeClr val="bg1">
                    <a:lumMod val="50000"/>
                  </a:schemeClr>
                </a:solidFill>
                <a:latin typeface="Cambria" pitchFamily="18" charset="0"/>
              </a:rPr>
              <a:t> </a:t>
            </a:r>
          </a:p>
          <a:p>
            <a:pPr algn="r"/>
            <a:r>
              <a:rPr lang="en-US" sz="1400" dirty="0">
                <a:solidFill>
                  <a:schemeClr val="bg1">
                    <a:lumMod val="50000"/>
                  </a:schemeClr>
                </a:solidFill>
                <a:latin typeface="Cambria" pitchFamily="18" charset="0"/>
              </a:rPr>
              <a:t>of </a:t>
            </a:r>
            <a:r>
              <a:rPr lang="en-US" sz="1400" dirty="0" err="1">
                <a:solidFill>
                  <a:schemeClr val="bg1">
                    <a:lumMod val="50000"/>
                  </a:schemeClr>
                </a:solidFill>
                <a:latin typeface="Cambria" pitchFamily="18" charset="0"/>
              </a:rPr>
              <a:t>Health,Labour</a:t>
            </a:r>
            <a:r>
              <a:rPr lang="en-US" sz="1400" dirty="0">
                <a:solidFill>
                  <a:schemeClr val="bg1">
                    <a:lumMod val="50000"/>
                  </a:schemeClr>
                </a:solidFill>
                <a:latin typeface="Cambria" pitchFamily="18" charset="0"/>
              </a:rPr>
              <a:t> and</a:t>
            </a:r>
          </a:p>
          <a:p>
            <a:pPr algn="r"/>
            <a:r>
              <a:rPr lang="en-US" sz="1400" dirty="0">
                <a:solidFill>
                  <a:schemeClr val="bg1">
                    <a:lumMod val="50000"/>
                  </a:schemeClr>
                </a:solidFill>
                <a:latin typeface="Cambria" pitchFamily="18" charset="0"/>
              </a:rPr>
              <a:t> Social Protection in Moldova</a:t>
            </a:r>
          </a:p>
        </p:txBody>
      </p:sp>
      <p:sp>
        <p:nvSpPr>
          <p:cNvPr id="19" name="Прямоугольник 18"/>
          <p:cNvSpPr/>
          <p:nvPr/>
        </p:nvSpPr>
        <p:spPr>
          <a:xfrm>
            <a:off x="179512" y="1635646"/>
            <a:ext cx="2232248" cy="307777"/>
          </a:xfrm>
          <a:prstGeom prst="rect">
            <a:avLst/>
          </a:prstGeom>
        </p:spPr>
        <p:txBody>
          <a:bodyPr wrap="square">
            <a:spAutoFit/>
          </a:bodyPr>
          <a:lstStyle/>
          <a:p>
            <a:r>
              <a:rPr lang="en-US" sz="1400" i="1" dirty="0">
                <a:solidFill>
                  <a:schemeClr val="bg1">
                    <a:lumMod val="50000"/>
                  </a:schemeClr>
                </a:solidFill>
                <a:latin typeface="Cambria" pitchFamily="18" charset="0"/>
              </a:rPr>
              <a:t>Moldovan delegation</a:t>
            </a:r>
          </a:p>
        </p:txBody>
      </p:sp>
      <p:sp>
        <p:nvSpPr>
          <p:cNvPr id="20" name="Прямоугольник 19"/>
          <p:cNvSpPr/>
          <p:nvPr/>
        </p:nvSpPr>
        <p:spPr>
          <a:xfrm>
            <a:off x="899592" y="2643758"/>
            <a:ext cx="2592288" cy="461665"/>
          </a:xfrm>
          <a:prstGeom prst="rect">
            <a:avLst/>
          </a:prstGeom>
        </p:spPr>
        <p:txBody>
          <a:bodyPr wrap="square">
            <a:spAutoFit/>
          </a:bodyPr>
          <a:lstStyle/>
          <a:p>
            <a:r>
              <a:rPr lang="en-US" sz="1200" dirty="0" err="1">
                <a:solidFill>
                  <a:schemeClr val="bg1">
                    <a:lumMod val="50000"/>
                  </a:schemeClr>
                </a:solidFill>
                <a:latin typeface="Cambria" pitchFamily="18" charset="0"/>
              </a:rPr>
              <a:t>Cristian</a:t>
            </a:r>
            <a:r>
              <a:rPr lang="en-US" sz="1200" dirty="0">
                <a:solidFill>
                  <a:schemeClr val="bg1">
                    <a:lumMod val="50000"/>
                  </a:schemeClr>
                </a:solidFill>
                <a:latin typeface="Cambria" pitchFamily="18" charset="0"/>
              </a:rPr>
              <a:t> </a:t>
            </a:r>
            <a:r>
              <a:rPr lang="en-US" sz="1200" dirty="0" err="1">
                <a:solidFill>
                  <a:schemeClr val="bg1">
                    <a:lumMod val="50000"/>
                  </a:schemeClr>
                </a:solidFill>
                <a:latin typeface="Cambria" pitchFamily="18" charset="0"/>
              </a:rPr>
              <a:t>Niguleanu</a:t>
            </a:r>
            <a:r>
              <a:rPr lang="en-US" sz="1200" dirty="0">
                <a:solidFill>
                  <a:schemeClr val="bg1">
                    <a:lumMod val="50000"/>
                  </a:schemeClr>
                </a:solidFill>
                <a:latin typeface="Cambria" pitchFamily="18" charset="0"/>
              </a:rPr>
              <a:t> - Main inspector,</a:t>
            </a:r>
          </a:p>
          <a:p>
            <a:r>
              <a:rPr lang="en-US" sz="1200" dirty="0">
                <a:solidFill>
                  <a:schemeClr val="bg1">
                    <a:lumMod val="50000"/>
                  </a:schemeClr>
                </a:solidFill>
                <a:latin typeface="Cambria" pitchFamily="18" charset="0"/>
              </a:rPr>
              <a:t>National Public Health Agency </a:t>
            </a:r>
          </a:p>
        </p:txBody>
      </p:sp>
      <p:sp>
        <p:nvSpPr>
          <p:cNvPr id="21" name="Прямоугольник 20"/>
          <p:cNvSpPr/>
          <p:nvPr/>
        </p:nvSpPr>
        <p:spPr>
          <a:xfrm>
            <a:off x="683568" y="2067694"/>
            <a:ext cx="2448272" cy="461665"/>
          </a:xfrm>
          <a:prstGeom prst="rect">
            <a:avLst/>
          </a:prstGeom>
        </p:spPr>
        <p:txBody>
          <a:bodyPr wrap="square">
            <a:spAutoFit/>
          </a:bodyPr>
          <a:lstStyle/>
          <a:p>
            <a:r>
              <a:rPr lang="en-US" sz="1200" dirty="0">
                <a:solidFill>
                  <a:schemeClr val="bg1">
                    <a:lumMod val="50000"/>
                  </a:schemeClr>
                </a:solidFill>
                <a:latin typeface="Cambria" pitchFamily="18" charset="0"/>
              </a:rPr>
              <a:t>Vaile GUSTIUC - Deputy director, National Public Health Agency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o-MO" dirty="0"/>
              <a:t>Finanțare</a:t>
            </a:r>
            <a:endParaRPr lang="ru-RU" dirty="0"/>
          </a:p>
        </p:txBody>
      </p:sp>
      <p:sp>
        <p:nvSpPr>
          <p:cNvPr id="3" name="Объект 2"/>
          <p:cNvSpPr>
            <a:spLocks noGrp="1"/>
          </p:cNvSpPr>
          <p:nvPr>
            <p:ph idx="1"/>
          </p:nvPr>
        </p:nvSpPr>
        <p:spPr/>
        <p:txBody>
          <a:bodyPr/>
          <a:lstStyle/>
          <a:p>
            <a:endParaRPr lang="ru-RU" dirty="0"/>
          </a:p>
        </p:txBody>
      </p:sp>
    </p:spTree>
    <p:extLst>
      <p:ext uri="{BB962C8B-B14F-4D97-AF65-F5344CB8AC3E}">
        <p14:creationId xmlns:p14="http://schemas.microsoft.com/office/powerpoint/2010/main" val="359426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 name="Picture 5"/>
          <p:cNvPicPr>
            <a:picLocks noChangeAspect="1" noChangeArrowheads="1"/>
          </p:cNvPicPr>
          <p:nvPr/>
        </p:nvPicPr>
        <p:blipFill>
          <a:blip r:embed="rId3" cstate="print"/>
          <a:srcRect/>
          <a:stretch>
            <a:fillRect/>
          </a:stretch>
        </p:blipFill>
        <p:spPr bwMode="auto">
          <a:xfrm>
            <a:off x="0" y="0"/>
            <a:ext cx="9144000" cy="5143500"/>
          </a:xfrm>
          <a:prstGeom prst="rect">
            <a:avLst/>
          </a:prstGeom>
          <a:solidFill>
            <a:schemeClr val="bg1"/>
          </a:solidFill>
          <a:ln w="9525">
            <a:noFill/>
            <a:miter lim="800000"/>
            <a:headEnd/>
            <a:tailEnd/>
          </a:ln>
          <a:effectLst/>
        </p:spPr>
      </p:pic>
      <p:sp>
        <p:nvSpPr>
          <p:cNvPr id="5" name="Line 4"/>
          <p:cNvSpPr>
            <a:spLocks noChangeShapeType="1"/>
          </p:cNvSpPr>
          <p:nvPr/>
        </p:nvSpPr>
        <p:spPr bwMode="gray">
          <a:xfrm>
            <a:off x="2195736" y="2571750"/>
            <a:ext cx="2096864" cy="215900"/>
          </a:xfrm>
          <a:prstGeom prst="line">
            <a:avLst/>
          </a:prstGeom>
          <a:noFill/>
          <a:ln w="12700">
            <a:solidFill>
              <a:schemeClr val="tx1"/>
            </a:solidFill>
            <a:round/>
            <a:headEnd/>
            <a:tailEnd/>
          </a:ln>
          <a:effectLst/>
        </p:spPr>
        <p:txBody>
          <a:bodyPr wrap="none" anchor="ctr"/>
          <a:lstStyle/>
          <a:p>
            <a:endParaRPr lang="en-US"/>
          </a:p>
        </p:txBody>
      </p:sp>
      <p:sp>
        <p:nvSpPr>
          <p:cNvPr id="7" name="Line 6"/>
          <p:cNvSpPr>
            <a:spLocks noChangeShapeType="1"/>
          </p:cNvSpPr>
          <p:nvPr/>
        </p:nvSpPr>
        <p:spPr bwMode="gray">
          <a:xfrm flipH="1">
            <a:off x="3419872" y="3092450"/>
            <a:ext cx="1101328" cy="775444"/>
          </a:xfrm>
          <a:prstGeom prst="line">
            <a:avLst/>
          </a:prstGeom>
          <a:noFill/>
          <a:ln w="12700">
            <a:solidFill>
              <a:schemeClr val="tx1"/>
            </a:solidFill>
            <a:round/>
            <a:headEnd/>
            <a:tailEnd/>
          </a:ln>
          <a:effectLst/>
        </p:spPr>
        <p:txBody>
          <a:bodyPr wrap="none" anchor="ctr"/>
          <a:lstStyle/>
          <a:p>
            <a:endParaRPr lang="en-US"/>
          </a:p>
        </p:txBody>
      </p:sp>
      <p:sp>
        <p:nvSpPr>
          <p:cNvPr id="8" name="Line 7"/>
          <p:cNvSpPr>
            <a:spLocks noChangeShapeType="1"/>
          </p:cNvSpPr>
          <p:nvPr/>
        </p:nvSpPr>
        <p:spPr bwMode="gray">
          <a:xfrm>
            <a:off x="4902200" y="3016250"/>
            <a:ext cx="228600" cy="152400"/>
          </a:xfrm>
          <a:prstGeom prst="line">
            <a:avLst/>
          </a:prstGeom>
          <a:noFill/>
          <a:ln w="12700">
            <a:solidFill>
              <a:schemeClr val="tx1"/>
            </a:solidFill>
            <a:round/>
            <a:headEnd/>
            <a:tailEnd/>
          </a:ln>
          <a:effectLst/>
        </p:spPr>
        <p:txBody>
          <a:bodyPr wrap="none" anchor="ctr"/>
          <a:lstStyle/>
          <a:p>
            <a:endParaRPr lang="en-US"/>
          </a:p>
        </p:txBody>
      </p:sp>
      <p:sp>
        <p:nvSpPr>
          <p:cNvPr id="9" name="Line 8"/>
          <p:cNvSpPr>
            <a:spLocks noChangeShapeType="1"/>
          </p:cNvSpPr>
          <p:nvPr/>
        </p:nvSpPr>
        <p:spPr bwMode="gray">
          <a:xfrm flipV="1">
            <a:off x="5508104" y="2427734"/>
            <a:ext cx="1008112" cy="144016"/>
          </a:xfrm>
          <a:prstGeom prst="line">
            <a:avLst/>
          </a:prstGeom>
          <a:noFill/>
          <a:ln w="12700">
            <a:solidFill>
              <a:schemeClr val="tx1"/>
            </a:solidFill>
            <a:round/>
            <a:headEnd/>
            <a:tailEnd/>
          </a:ln>
          <a:effectLst/>
        </p:spPr>
        <p:txBody>
          <a:bodyPr wrap="none" anchor="ctr"/>
          <a:lstStyle/>
          <a:p>
            <a:endParaRPr lang="en-US"/>
          </a:p>
        </p:txBody>
      </p:sp>
      <p:sp>
        <p:nvSpPr>
          <p:cNvPr id="10" name="Oval 9"/>
          <p:cNvSpPr>
            <a:spLocks noChangeArrowheads="1"/>
          </p:cNvSpPr>
          <p:nvPr/>
        </p:nvSpPr>
        <p:spPr bwMode="gray">
          <a:xfrm>
            <a:off x="3707904" y="1779662"/>
            <a:ext cx="2232248" cy="2160240"/>
          </a:xfrm>
          <a:prstGeom prst="ellipse">
            <a:avLst/>
          </a:prstGeom>
          <a:solidFill>
            <a:srgbClr val="C0C0C0">
              <a:alpha val="50195"/>
            </a:srgbClr>
          </a:solidFill>
          <a:ln w="9525" algn="ctr">
            <a:noFill/>
            <a:round/>
            <a:headEnd/>
            <a:tailEnd/>
          </a:ln>
          <a:effectLst/>
        </p:spPr>
        <p:txBody>
          <a:bodyPr wrap="none" anchor="ctr"/>
          <a:lstStyle/>
          <a:p>
            <a:endParaRPr lang="en-US"/>
          </a:p>
        </p:txBody>
      </p:sp>
      <p:grpSp>
        <p:nvGrpSpPr>
          <p:cNvPr id="11" name="Group 11"/>
          <p:cNvGrpSpPr>
            <a:grpSpLocks/>
          </p:cNvGrpSpPr>
          <p:nvPr/>
        </p:nvGrpSpPr>
        <p:grpSpPr bwMode="auto">
          <a:xfrm>
            <a:off x="1331640" y="267494"/>
            <a:ext cx="1539875" cy="1652588"/>
            <a:chOff x="2064" y="1006"/>
            <a:chExt cx="722" cy="874"/>
          </a:xfrm>
        </p:grpSpPr>
        <p:sp>
          <p:nvSpPr>
            <p:cNvPr id="12" name="Oval 12"/>
            <p:cNvSpPr>
              <a:spLocks noChangeArrowheads="1"/>
            </p:cNvSpPr>
            <p:nvPr/>
          </p:nvSpPr>
          <p:spPr bwMode="gray">
            <a:xfrm>
              <a:off x="2064" y="1008"/>
              <a:ext cx="722" cy="727"/>
            </a:xfrm>
            <a:prstGeom prst="ellipse">
              <a:avLst/>
            </a:prstGeom>
            <a:solidFill>
              <a:srgbClr val="EAEAEA">
                <a:alpha val="50195"/>
              </a:srgbClr>
            </a:solidFill>
            <a:ln w="9525" algn="ctr">
              <a:noFill/>
              <a:round/>
              <a:headEnd/>
              <a:tailEnd/>
            </a:ln>
            <a:effectLst/>
          </p:spPr>
          <p:txBody>
            <a:bodyPr wrap="none" anchor="ctr"/>
            <a:lstStyle/>
            <a:p>
              <a:endParaRPr lang="en-US" baseline="-25000"/>
            </a:p>
          </p:txBody>
        </p:sp>
        <p:grpSp>
          <p:nvGrpSpPr>
            <p:cNvPr id="13" name="Group 13"/>
            <p:cNvGrpSpPr>
              <a:grpSpLocks/>
            </p:cNvGrpSpPr>
            <p:nvPr/>
          </p:nvGrpSpPr>
          <p:grpSpPr bwMode="auto">
            <a:xfrm>
              <a:off x="2075" y="1006"/>
              <a:ext cx="691" cy="874"/>
              <a:chOff x="3960" y="1559"/>
              <a:chExt cx="946" cy="1197"/>
            </a:xfrm>
          </p:grpSpPr>
          <p:pic>
            <p:nvPicPr>
              <p:cNvPr id="26" name="Picture 14" descr="circuler_1"/>
              <p:cNvPicPr>
                <a:picLocks noChangeAspect="1" noChangeArrowheads="1"/>
              </p:cNvPicPr>
              <p:nvPr/>
            </p:nvPicPr>
            <p:blipFill>
              <a:blip r:embed="rId4" cstate="print"/>
              <a:srcRect/>
              <a:stretch>
                <a:fillRect/>
              </a:stretch>
            </p:blipFill>
            <p:spPr bwMode="gray">
              <a:xfrm>
                <a:off x="3975" y="1593"/>
                <a:ext cx="925" cy="935"/>
              </a:xfrm>
              <a:prstGeom prst="rect">
                <a:avLst/>
              </a:prstGeom>
              <a:noFill/>
              <a:ln w="9525">
                <a:noFill/>
                <a:miter lim="800000"/>
                <a:headEnd/>
                <a:tailEnd/>
              </a:ln>
            </p:spPr>
          </p:pic>
          <p:sp>
            <p:nvSpPr>
              <p:cNvPr id="27" name="Oval 15"/>
              <p:cNvSpPr>
                <a:spLocks noChangeArrowheads="1"/>
              </p:cNvSpPr>
              <p:nvPr/>
            </p:nvSpPr>
            <p:spPr bwMode="gray">
              <a:xfrm>
                <a:off x="3975" y="1593"/>
                <a:ext cx="931" cy="937"/>
              </a:xfrm>
              <a:prstGeom prst="ellipse">
                <a:avLst/>
              </a:prstGeom>
              <a:solidFill>
                <a:schemeClr val="hlink">
                  <a:alpha val="50195"/>
                </a:schemeClr>
              </a:solidFill>
              <a:ln w="9525" algn="ctr">
                <a:noFill/>
                <a:round/>
                <a:headEnd/>
                <a:tailEnd/>
              </a:ln>
              <a:effectLst/>
            </p:spPr>
            <p:txBody>
              <a:bodyPr wrap="none" anchor="ctr"/>
              <a:lstStyle/>
              <a:p>
                <a:endParaRPr lang="en-US" baseline="-25000"/>
              </a:p>
            </p:txBody>
          </p:sp>
          <p:pic>
            <p:nvPicPr>
              <p:cNvPr id="28" name="Picture 16" descr="light_shadow1"/>
              <p:cNvPicPr>
                <a:picLocks noChangeAspect="1" noChangeArrowheads="1"/>
              </p:cNvPicPr>
              <p:nvPr/>
            </p:nvPicPr>
            <p:blipFill>
              <a:blip r:embed="rId5" cstate="print"/>
              <a:srcRect t="14285"/>
              <a:stretch>
                <a:fillRect/>
              </a:stretch>
            </p:blipFill>
            <p:spPr bwMode="gray">
              <a:xfrm>
                <a:off x="3960" y="1559"/>
                <a:ext cx="682" cy="585"/>
              </a:xfrm>
              <a:prstGeom prst="rect">
                <a:avLst/>
              </a:prstGeom>
              <a:noFill/>
              <a:ln w="9525">
                <a:noFill/>
                <a:miter lim="800000"/>
                <a:headEnd/>
                <a:tailEnd/>
              </a:ln>
            </p:spPr>
          </p:pic>
          <p:grpSp>
            <p:nvGrpSpPr>
              <p:cNvPr id="29" name="Group 17"/>
              <p:cNvGrpSpPr>
                <a:grpSpLocks/>
              </p:cNvGrpSpPr>
              <p:nvPr/>
            </p:nvGrpSpPr>
            <p:grpSpPr bwMode="auto">
              <a:xfrm rot="-3733502" flipH="1" flipV="1">
                <a:off x="4256" y="2247"/>
                <a:ext cx="820" cy="198"/>
                <a:chOff x="2532" y="1051"/>
                <a:chExt cx="893" cy="246"/>
              </a:xfrm>
            </p:grpSpPr>
            <p:grpSp>
              <p:nvGrpSpPr>
                <p:cNvPr id="30" name="Group 18"/>
                <p:cNvGrpSpPr>
                  <a:grpSpLocks/>
                </p:cNvGrpSpPr>
                <p:nvPr/>
              </p:nvGrpSpPr>
              <p:grpSpPr bwMode="auto">
                <a:xfrm>
                  <a:off x="2532" y="1051"/>
                  <a:ext cx="743" cy="185"/>
                  <a:chOff x="1565" y="2568"/>
                  <a:chExt cx="1118" cy="279"/>
                </a:xfrm>
              </p:grpSpPr>
              <p:sp>
                <p:nvSpPr>
                  <p:cNvPr id="36" name="AutoShape 19"/>
                  <p:cNvSpPr>
                    <a:spLocks noChangeArrowheads="1"/>
                  </p:cNvSpPr>
                  <p:nvPr/>
                </p:nvSpPr>
                <p:spPr bwMode="white">
                  <a:xfrm rot="5263130">
                    <a:off x="1859" y="2274"/>
                    <a:ext cx="227" cy="816"/>
                  </a:xfrm>
                  <a:prstGeom prst="moon">
                    <a:avLst>
                      <a:gd name="adj" fmla="val 49773"/>
                    </a:avLst>
                  </a:prstGeom>
                  <a:solidFill>
                    <a:srgbClr val="FFFFFF">
                      <a:alpha val="3922"/>
                    </a:srgbClr>
                  </a:solidFill>
                  <a:ln w="9525">
                    <a:noFill/>
                    <a:miter lim="800000"/>
                    <a:headEnd/>
                    <a:tailEnd/>
                  </a:ln>
                  <a:effectLst/>
                </p:spPr>
                <p:txBody>
                  <a:bodyPr wrap="none" anchor="ctr"/>
                  <a:lstStyle/>
                  <a:p>
                    <a:endParaRPr lang="en-US" baseline="-25000"/>
                  </a:p>
                </p:txBody>
              </p:sp>
              <p:sp>
                <p:nvSpPr>
                  <p:cNvPr id="37" name="AutoShape 20"/>
                  <p:cNvSpPr>
                    <a:spLocks noChangeArrowheads="1"/>
                  </p:cNvSpPr>
                  <p:nvPr/>
                </p:nvSpPr>
                <p:spPr bwMode="white">
                  <a:xfrm rot="6078281">
                    <a:off x="1995" y="2274"/>
                    <a:ext cx="227" cy="816"/>
                  </a:xfrm>
                  <a:prstGeom prst="moon">
                    <a:avLst>
                      <a:gd name="adj" fmla="val 49773"/>
                    </a:avLst>
                  </a:prstGeom>
                  <a:solidFill>
                    <a:srgbClr val="FFFFFF">
                      <a:alpha val="3922"/>
                    </a:srgbClr>
                  </a:solidFill>
                  <a:ln w="9525">
                    <a:noFill/>
                    <a:miter lim="800000"/>
                    <a:headEnd/>
                    <a:tailEnd/>
                  </a:ln>
                  <a:effectLst/>
                </p:spPr>
                <p:txBody>
                  <a:bodyPr wrap="none" anchor="ctr"/>
                  <a:lstStyle/>
                  <a:p>
                    <a:endParaRPr lang="en-US" baseline="-25000"/>
                  </a:p>
                </p:txBody>
              </p:sp>
              <p:sp>
                <p:nvSpPr>
                  <p:cNvPr id="38" name="AutoShape 21"/>
                  <p:cNvSpPr>
                    <a:spLocks noChangeArrowheads="1"/>
                  </p:cNvSpPr>
                  <p:nvPr/>
                </p:nvSpPr>
                <p:spPr bwMode="white">
                  <a:xfrm rot="6373927">
                    <a:off x="2071" y="2296"/>
                    <a:ext cx="227" cy="816"/>
                  </a:xfrm>
                  <a:prstGeom prst="moon">
                    <a:avLst>
                      <a:gd name="adj" fmla="val 49773"/>
                    </a:avLst>
                  </a:prstGeom>
                  <a:solidFill>
                    <a:srgbClr val="FFFFFF">
                      <a:alpha val="3922"/>
                    </a:srgbClr>
                  </a:solidFill>
                  <a:ln w="9525">
                    <a:noFill/>
                    <a:miter lim="800000"/>
                    <a:headEnd/>
                    <a:tailEnd/>
                  </a:ln>
                  <a:effectLst/>
                </p:spPr>
                <p:txBody>
                  <a:bodyPr wrap="none" anchor="ctr"/>
                  <a:lstStyle/>
                  <a:p>
                    <a:endParaRPr lang="en-US" baseline="-25000"/>
                  </a:p>
                </p:txBody>
              </p:sp>
              <p:sp>
                <p:nvSpPr>
                  <p:cNvPr id="39" name="AutoShape 22"/>
                  <p:cNvSpPr>
                    <a:spLocks noChangeArrowheads="1"/>
                  </p:cNvSpPr>
                  <p:nvPr/>
                </p:nvSpPr>
                <p:spPr bwMode="white">
                  <a:xfrm rot="6906312">
                    <a:off x="2161" y="2326"/>
                    <a:ext cx="227" cy="816"/>
                  </a:xfrm>
                  <a:prstGeom prst="moon">
                    <a:avLst>
                      <a:gd name="adj" fmla="val 49773"/>
                    </a:avLst>
                  </a:prstGeom>
                  <a:solidFill>
                    <a:srgbClr val="FFFFFF">
                      <a:alpha val="3922"/>
                    </a:srgbClr>
                  </a:solidFill>
                  <a:ln w="9525">
                    <a:noFill/>
                    <a:miter lim="800000"/>
                    <a:headEnd/>
                    <a:tailEnd/>
                  </a:ln>
                  <a:effectLst/>
                </p:spPr>
                <p:txBody>
                  <a:bodyPr wrap="none" anchor="ctr"/>
                  <a:lstStyle/>
                  <a:p>
                    <a:endParaRPr lang="en-US" baseline="-25000"/>
                  </a:p>
                </p:txBody>
              </p:sp>
            </p:grpSp>
            <p:grpSp>
              <p:nvGrpSpPr>
                <p:cNvPr id="31" name="Group 23"/>
                <p:cNvGrpSpPr>
                  <a:grpSpLocks/>
                </p:cNvGrpSpPr>
                <p:nvPr/>
              </p:nvGrpSpPr>
              <p:grpSpPr bwMode="auto">
                <a:xfrm rot="1353540">
                  <a:off x="2682" y="1111"/>
                  <a:ext cx="743" cy="186"/>
                  <a:chOff x="1565" y="2568"/>
                  <a:chExt cx="1118" cy="279"/>
                </a:xfrm>
              </p:grpSpPr>
              <p:sp>
                <p:nvSpPr>
                  <p:cNvPr id="32" name="AutoShape 24"/>
                  <p:cNvSpPr>
                    <a:spLocks noChangeArrowheads="1"/>
                  </p:cNvSpPr>
                  <p:nvPr/>
                </p:nvSpPr>
                <p:spPr bwMode="white">
                  <a:xfrm rot="5263130">
                    <a:off x="1859" y="2274"/>
                    <a:ext cx="227" cy="816"/>
                  </a:xfrm>
                  <a:prstGeom prst="moon">
                    <a:avLst>
                      <a:gd name="adj" fmla="val 49773"/>
                    </a:avLst>
                  </a:prstGeom>
                  <a:solidFill>
                    <a:srgbClr val="FFFFFF">
                      <a:alpha val="3922"/>
                    </a:srgbClr>
                  </a:solidFill>
                  <a:ln w="9525">
                    <a:noFill/>
                    <a:miter lim="800000"/>
                    <a:headEnd/>
                    <a:tailEnd/>
                  </a:ln>
                  <a:effectLst/>
                </p:spPr>
                <p:txBody>
                  <a:bodyPr wrap="none" anchor="ctr"/>
                  <a:lstStyle/>
                  <a:p>
                    <a:endParaRPr lang="en-US" baseline="-25000"/>
                  </a:p>
                </p:txBody>
              </p:sp>
              <p:sp>
                <p:nvSpPr>
                  <p:cNvPr id="33" name="AutoShape 25"/>
                  <p:cNvSpPr>
                    <a:spLocks noChangeArrowheads="1"/>
                  </p:cNvSpPr>
                  <p:nvPr/>
                </p:nvSpPr>
                <p:spPr bwMode="white">
                  <a:xfrm rot="6078281">
                    <a:off x="1995" y="2274"/>
                    <a:ext cx="227" cy="816"/>
                  </a:xfrm>
                  <a:prstGeom prst="moon">
                    <a:avLst>
                      <a:gd name="adj" fmla="val 49773"/>
                    </a:avLst>
                  </a:prstGeom>
                  <a:solidFill>
                    <a:srgbClr val="FFFFFF">
                      <a:alpha val="3922"/>
                    </a:srgbClr>
                  </a:solidFill>
                  <a:ln w="9525">
                    <a:noFill/>
                    <a:miter lim="800000"/>
                    <a:headEnd/>
                    <a:tailEnd/>
                  </a:ln>
                  <a:effectLst/>
                </p:spPr>
                <p:txBody>
                  <a:bodyPr wrap="none" anchor="ctr"/>
                  <a:lstStyle/>
                  <a:p>
                    <a:endParaRPr lang="en-US" baseline="-25000"/>
                  </a:p>
                </p:txBody>
              </p:sp>
              <p:sp>
                <p:nvSpPr>
                  <p:cNvPr id="34" name="AutoShape 26"/>
                  <p:cNvSpPr>
                    <a:spLocks noChangeArrowheads="1"/>
                  </p:cNvSpPr>
                  <p:nvPr/>
                </p:nvSpPr>
                <p:spPr bwMode="white">
                  <a:xfrm rot="6373927">
                    <a:off x="2071" y="2296"/>
                    <a:ext cx="227" cy="816"/>
                  </a:xfrm>
                  <a:prstGeom prst="moon">
                    <a:avLst>
                      <a:gd name="adj" fmla="val 49773"/>
                    </a:avLst>
                  </a:prstGeom>
                  <a:solidFill>
                    <a:srgbClr val="FFFFFF">
                      <a:alpha val="3922"/>
                    </a:srgbClr>
                  </a:solidFill>
                  <a:ln w="9525">
                    <a:noFill/>
                    <a:miter lim="800000"/>
                    <a:headEnd/>
                    <a:tailEnd/>
                  </a:ln>
                  <a:effectLst/>
                </p:spPr>
                <p:txBody>
                  <a:bodyPr wrap="none" anchor="ctr"/>
                  <a:lstStyle/>
                  <a:p>
                    <a:endParaRPr lang="en-US" baseline="-25000"/>
                  </a:p>
                </p:txBody>
              </p:sp>
              <p:sp>
                <p:nvSpPr>
                  <p:cNvPr id="35" name="AutoShape 27"/>
                  <p:cNvSpPr>
                    <a:spLocks noChangeArrowheads="1"/>
                  </p:cNvSpPr>
                  <p:nvPr/>
                </p:nvSpPr>
                <p:spPr bwMode="white">
                  <a:xfrm rot="6906312">
                    <a:off x="2161" y="2326"/>
                    <a:ext cx="227" cy="816"/>
                  </a:xfrm>
                  <a:prstGeom prst="moon">
                    <a:avLst>
                      <a:gd name="adj" fmla="val 49773"/>
                    </a:avLst>
                  </a:prstGeom>
                  <a:solidFill>
                    <a:srgbClr val="FFFFFF">
                      <a:alpha val="3922"/>
                    </a:srgbClr>
                  </a:solidFill>
                  <a:ln w="9525">
                    <a:noFill/>
                    <a:miter lim="800000"/>
                    <a:headEnd/>
                    <a:tailEnd/>
                  </a:ln>
                  <a:effectLst/>
                </p:spPr>
                <p:txBody>
                  <a:bodyPr wrap="none" anchor="ctr"/>
                  <a:lstStyle/>
                  <a:p>
                    <a:endParaRPr lang="en-US" baseline="-25000"/>
                  </a:p>
                </p:txBody>
              </p:sp>
            </p:grpSp>
          </p:grpSp>
        </p:grpSp>
        <p:grpSp>
          <p:nvGrpSpPr>
            <p:cNvPr id="14" name="Group 28"/>
            <p:cNvGrpSpPr>
              <a:grpSpLocks/>
            </p:cNvGrpSpPr>
            <p:nvPr/>
          </p:nvGrpSpPr>
          <p:grpSpPr bwMode="auto">
            <a:xfrm rot="-3733502" flipH="1" flipV="1">
              <a:off x="2362" y="1505"/>
              <a:ext cx="527" cy="128"/>
              <a:chOff x="2532" y="1051"/>
              <a:chExt cx="893" cy="246"/>
            </a:xfrm>
          </p:grpSpPr>
          <p:grpSp>
            <p:nvGrpSpPr>
              <p:cNvPr id="16" name="Group 29"/>
              <p:cNvGrpSpPr>
                <a:grpSpLocks/>
              </p:cNvGrpSpPr>
              <p:nvPr/>
            </p:nvGrpSpPr>
            <p:grpSpPr bwMode="auto">
              <a:xfrm>
                <a:off x="2532" y="1051"/>
                <a:ext cx="743" cy="185"/>
                <a:chOff x="1565" y="2568"/>
                <a:chExt cx="1118" cy="279"/>
              </a:xfrm>
            </p:grpSpPr>
            <p:sp>
              <p:nvSpPr>
                <p:cNvPr id="22" name="AutoShape 30"/>
                <p:cNvSpPr>
                  <a:spLocks noChangeArrowheads="1"/>
                </p:cNvSpPr>
                <p:nvPr/>
              </p:nvSpPr>
              <p:spPr bwMode="white">
                <a:xfrm rot="5263130">
                  <a:off x="1859" y="2274"/>
                  <a:ext cx="227" cy="816"/>
                </a:xfrm>
                <a:prstGeom prst="moon">
                  <a:avLst>
                    <a:gd name="adj" fmla="val 49773"/>
                  </a:avLst>
                </a:prstGeom>
                <a:solidFill>
                  <a:srgbClr val="FFFFFF">
                    <a:alpha val="3922"/>
                  </a:srgbClr>
                </a:solidFill>
                <a:ln w="9525">
                  <a:noFill/>
                  <a:miter lim="800000"/>
                  <a:headEnd/>
                  <a:tailEnd/>
                </a:ln>
                <a:effectLst/>
              </p:spPr>
              <p:txBody>
                <a:bodyPr wrap="none" anchor="ctr"/>
                <a:lstStyle/>
                <a:p>
                  <a:endParaRPr lang="en-US" baseline="-25000"/>
                </a:p>
              </p:txBody>
            </p:sp>
            <p:sp>
              <p:nvSpPr>
                <p:cNvPr id="23" name="AutoShape 31"/>
                <p:cNvSpPr>
                  <a:spLocks noChangeArrowheads="1"/>
                </p:cNvSpPr>
                <p:nvPr/>
              </p:nvSpPr>
              <p:spPr bwMode="white">
                <a:xfrm rot="6078281">
                  <a:off x="1995" y="2274"/>
                  <a:ext cx="227" cy="816"/>
                </a:xfrm>
                <a:prstGeom prst="moon">
                  <a:avLst>
                    <a:gd name="adj" fmla="val 49773"/>
                  </a:avLst>
                </a:prstGeom>
                <a:solidFill>
                  <a:srgbClr val="FFFFFF">
                    <a:alpha val="3922"/>
                  </a:srgbClr>
                </a:solidFill>
                <a:ln w="9525">
                  <a:noFill/>
                  <a:miter lim="800000"/>
                  <a:headEnd/>
                  <a:tailEnd/>
                </a:ln>
                <a:effectLst/>
              </p:spPr>
              <p:txBody>
                <a:bodyPr wrap="none" anchor="ctr"/>
                <a:lstStyle/>
                <a:p>
                  <a:endParaRPr lang="en-US" baseline="-25000"/>
                </a:p>
              </p:txBody>
            </p:sp>
            <p:sp>
              <p:nvSpPr>
                <p:cNvPr id="24" name="AutoShape 32"/>
                <p:cNvSpPr>
                  <a:spLocks noChangeArrowheads="1"/>
                </p:cNvSpPr>
                <p:nvPr/>
              </p:nvSpPr>
              <p:spPr bwMode="white">
                <a:xfrm rot="6373927">
                  <a:off x="2071" y="2296"/>
                  <a:ext cx="227" cy="816"/>
                </a:xfrm>
                <a:prstGeom prst="moon">
                  <a:avLst>
                    <a:gd name="adj" fmla="val 49773"/>
                  </a:avLst>
                </a:prstGeom>
                <a:solidFill>
                  <a:srgbClr val="FFFFFF">
                    <a:alpha val="3922"/>
                  </a:srgbClr>
                </a:solidFill>
                <a:ln w="9525">
                  <a:noFill/>
                  <a:miter lim="800000"/>
                  <a:headEnd/>
                  <a:tailEnd/>
                </a:ln>
                <a:effectLst/>
              </p:spPr>
              <p:txBody>
                <a:bodyPr wrap="none" anchor="ctr"/>
                <a:lstStyle/>
                <a:p>
                  <a:endParaRPr lang="en-US" baseline="-25000"/>
                </a:p>
              </p:txBody>
            </p:sp>
            <p:sp>
              <p:nvSpPr>
                <p:cNvPr id="25" name="AutoShape 33"/>
                <p:cNvSpPr>
                  <a:spLocks noChangeArrowheads="1"/>
                </p:cNvSpPr>
                <p:nvPr/>
              </p:nvSpPr>
              <p:spPr bwMode="white">
                <a:xfrm rot="6906312">
                  <a:off x="2161" y="2326"/>
                  <a:ext cx="227" cy="816"/>
                </a:xfrm>
                <a:prstGeom prst="moon">
                  <a:avLst>
                    <a:gd name="adj" fmla="val 49773"/>
                  </a:avLst>
                </a:prstGeom>
                <a:solidFill>
                  <a:srgbClr val="FFFFFF">
                    <a:alpha val="3922"/>
                  </a:srgbClr>
                </a:solidFill>
                <a:ln w="9525">
                  <a:noFill/>
                  <a:miter lim="800000"/>
                  <a:headEnd/>
                  <a:tailEnd/>
                </a:ln>
                <a:effectLst/>
              </p:spPr>
              <p:txBody>
                <a:bodyPr wrap="none" anchor="ctr"/>
                <a:lstStyle/>
                <a:p>
                  <a:endParaRPr lang="en-US" baseline="-25000"/>
                </a:p>
              </p:txBody>
            </p:sp>
          </p:grpSp>
          <p:grpSp>
            <p:nvGrpSpPr>
              <p:cNvPr id="17" name="Group 34"/>
              <p:cNvGrpSpPr>
                <a:grpSpLocks/>
              </p:cNvGrpSpPr>
              <p:nvPr/>
            </p:nvGrpSpPr>
            <p:grpSpPr bwMode="auto">
              <a:xfrm rot="1353540">
                <a:off x="2682" y="1111"/>
                <a:ext cx="743" cy="186"/>
                <a:chOff x="1565" y="2568"/>
                <a:chExt cx="1118" cy="279"/>
              </a:xfrm>
            </p:grpSpPr>
            <p:sp>
              <p:nvSpPr>
                <p:cNvPr id="18" name="AutoShape 35"/>
                <p:cNvSpPr>
                  <a:spLocks noChangeArrowheads="1"/>
                </p:cNvSpPr>
                <p:nvPr/>
              </p:nvSpPr>
              <p:spPr bwMode="white">
                <a:xfrm rot="5263130">
                  <a:off x="1859" y="2274"/>
                  <a:ext cx="227" cy="816"/>
                </a:xfrm>
                <a:prstGeom prst="moon">
                  <a:avLst>
                    <a:gd name="adj" fmla="val 49773"/>
                  </a:avLst>
                </a:prstGeom>
                <a:solidFill>
                  <a:srgbClr val="FFFFFF">
                    <a:alpha val="3922"/>
                  </a:srgbClr>
                </a:solidFill>
                <a:ln w="9525">
                  <a:noFill/>
                  <a:miter lim="800000"/>
                  <a:headEnd/>
                  <a:tailEnd/>
                </a:ln>
                <a:effectLst/>
              </p:spPr>
              <p:txBody>
                <a:bodyPr wrap="none" anchor="ctr"/>
                <a:lstStyle/>
                <a:p>
                  <a:endParaRPr lang="en-US" baseline="-25000"/>
                </a:p>
              </p:txBody>
            </p:sp>
            <p:sp>
              <p:nvSpPr>
                <p:cNvPr id="19" name="AutoShape 36"/>
                <p:cNvSpPr>
                  <a:spLocks noChangeArrowheads="1"/>
                </p:cNvSpPr>
                <p:nvPr/>
              </p:nvSpPr>
              <p:spPr bwMode="white">
                <a:xfrm rot="6078281">
                  <a:off x="1995" y="2274"/>
                  <a:ext cx="227" cy="816"/>
                </a:xfrm>
                <a:prstGeom prst="moon">
                  <a:avLst>
                    <a:gd name="adj" fmla="val 49773"/>
                  </a:avLst>
                </a:prstGeom>
                <a:solidFill>
                  <a:srgbClr val="FFFFFF">
                    <a:alpha val="3922"/>
                  </a:srgbClr>
                </a:solidFill>
                <a:ln w="9525">
                  <a:noFill/>
                  <a:miter lim="800000"/>
                  <a:headEnd/>
                  <a:tailEnd/>
                </a:ln>
                <a:effectLst/>
              </p:spPr>
              <p:txBody>
                <a:bodyPr wrap="none" anchor="ctr"/>
                <a:lstStyle/>
                <a:p>
                  <a:endParaRPr lang="en-US" baseline="-25000"/>
                </a:p>
              </p:txBody>
            </p:sp>
            <p:sp>
              <p:nvSpPr>
                <p:cNvPr id="20" name="AutoShape 37"/>
                <p:cNvSpPr>
                  <a:spLocks noChangeArrowheads="1"/>
                </p:cNvSpPr>
                <p:nvPr/>
              </p:nvSpPr>
              <p:spPr bwMode="white">
                <a:xfrm rot="6373927">
                  <a:off x="2071" y="2296"/>
                  <a:ext cx="227" cy="816"/>
                </a:xfrm>
                <a:prstGeom prst="moon">
                  <a:avLst>
                    <a:gd name="adj" fmla="val 49773"/>
                  </a:avLst>
                </a:prstGeom>
                <a:solidFill>
                  <a:srgbClr val="FFFFFF">
                    <a:alpha val="3922"/>
                  </a:srgbClr>
                </a:solidFill>
                <a:ln w="9525">
                  <a:noFill/>
                  <a:miter lim="800000"/>
                  <a:headEnd/>
                  <a:tailEnd/>
                </a:ln>
                <a:effectLst/>
              </p:spPr>
              <p:txBody>
                <a:bodyPr wrap="none" anchor="ctr"/>
                <a:lstStyle/>
                <a:p>
                  <a:endParaRPr lang="en-US" baseline="-25000"/>
                </a:p>
              </p:txBody>
            </p:sp>
            <p:sp>
              <p:nvSpPr>
                <p:cNvPr id="21" name="AutoShape 38"/>
                <p:cNvSpPr>
                  <a:spLocks noChangeArrowheads="1"/>
                </p:cNvSpPr>
                <p:nvPr/>
              </p:nvSpPr>
              <p:spPr bwMode="white">
                <a:xfrm rot="6906312">
                  <a:off x="2161" y="2326"/>
                  <a:ext cx="227" cy="816"/>
                </a:xfrm>
                <a:prstGeom prst="moon">
                  <a:avLst>
                    <a:gd name="adj" fmla="val 49773"/>
                  </a:avLst>
                </a:prstGeom>
                <a:solidFill>
                  <a:srgbClr val="FFFFFF">
                    <a:alpha val="3922"/>
                  </a:srgbClr>
                </a:solidFill>
                <a:ln w="9525">
                  <a:noFill/>
                  <a:miter lim="800000"/>
                  <a:headEnd/>
                  <a:tailEnd/>
                </a:ln>
                <a:effectLst/>
              </p:spPr>
              <p:txBody>
                <a:bodyPr wrap="none" anchor="ctr"/>
                <a:lstStyle/>
                <a:p>
                  <a:endParaRPr lang="en-US" baseline="-25000"/>
                </a:p>
              </p:txBody>
            </p:sp>
          </p:grpSp>
        </p:grpSp>
        <p:sp>
          <p:nvSpPr>
            <p:cNvPr id="15" name="Rectangle 39"/>
            <p:cNvSpPr>
              <a:spLocks noChangeArrowheads="1"/>
            </p:cNvSpPr>
            <p:nvPr/>
          </p:nvSpPr>
          <p:spPr bwMode="gray">
            <a:xfrm>
              <a:off x="2266" y="1310"/>
              <a:ext cx="183" cy="162"/>
            </a:xfrm>
            <a:prstGeom prst="rect">
              <a:avLst/>
            </a:prstGeom>
            <a:noFill/>
            <a:ln w="9525" algn="ctr">
              <a:noFill/>
              <a:miter lim="800000"/>
              <a:headEnd/>
              <a:tailEnd/>
            </a:ln>
            <a:effectLst/>
          </p:spPr>
          <p:txBody>
            <a:bodyPr>
              <a:spAutoFit/>
            </a:bodyPr>
            <a:lstStyle/>
            <a:p>
              <a:endParaRPr lang="en-US" sz="1600" b="1" baseline="-25000">
                <a:solidFill>
                  <a:srgbClr val="000000"/>
                </a:solidFill>
              </a:endParaRPr>
            </a:p>
          </p:txBody>
        </p:sp>
      </p:grpSp>
      <p:grpSp>
        <p:nvGrpSpPr>
          <p:cNvPr id="40" name="Group 40"/>
          <p:cNvGrpSpPr>
            <a:grpSpLocks/>
          </p:cNvGrpSpPr>
          <p:nvPr/>
        </p:nvGrpSpPr>
        <p:grpSpPr bwMode="auto">
          <a:xfrm>
            <a:off x="179512" y="1851670"/>
            <a:ext cx="2088232" cy="1944216"/>
            <a:chOff x="2064" y="1008"/>
            <a:chExt cx="722" cy="872"/>
          </a:xfrm>
        </p:grpSpPr>
        <p:sp>
          <p:nvSpPr>
            <p:cNvPr id="41" name="Oval 41"/>
            <p:cNvSpPr>
              <a:spLocks noChangeArrowheads="1"/>
            </p:cNvSpPr>
            <p:nvPr/>
          </p:nvSpPr>
          <p:spPr bwMode="gray">
            <a:xfrm>
              <a:off x="2064" y="1008"/>
              <a:ext cx="722" cy="727"/>
            </a:xfrm>
            <a:prstGeom prst="ellipse">
              <a:avLst/>
            </a:prstGeom>
            <a:solidFill>
              <a:srgbClr val="EAEAEA">
                <a:alpha val="50195"/>
              </a:srgbClr>
            </a:solidFill>
            <a:ln w="9525" algn="ctr">
              <a:noFill/>
              <a:round/>
              <a:headEnd/>
              <a:tailEnd/>
            </a:ln>
            <a:effectLst/>
          </p:spPr>
          <p:txBody>
            <a:bodyPr wrap="none" anchor="ctr"/>
            <a:lstStyle/>
            <a:p>
              <a:endParaRPr lang="en-US"/>
            </a:p>
          </p:txBody>
        </p:sp>
        <p:grpSp>
          <p:nvGrpSpPr>
            <p:cNvPr id="42" name="Group 42"/>
            <p:cNvGrpSpPr>
              <a:grpSpLocks/>
            </p:cNvGrpSpPr>
            <p:nvPr/>
          </p:nvGrpSpPr>
          <p:grpSpPr bwMode="auto">
            <a:xfrm>
              <a:off x="2085" y="1031"/>
              <a:ext cx="680" cy="849"/>
              <a:chOff x="3974" y="1593"/>
              <a:chExt cx="931" cy="1163"/>
            </a:xfrm>
          </p:grpSpPr>
          <p:pic>
            <p:nvPicPr>
              <p:cNvPr id="55" name="Picture 43" descr="circuler_1"/>
              <p:cNvPicPr>
                <a:picLocks noChangeAspect="1" noChangeArrowheads="1"/>
              </p:cNvPicPr>
              <p:nvPr/>
            </p:nvPicPr>
            <p:blipFill>
              <a:blip r:embed="rId6" cstate="print"/>
              <a:srcRect/>
              <a:stretch>
                <a:fillRect/>
              </a:stretch>
            </p:blipFill>
            <p:spPr bwMode="gray">
              <a:xfrm>
                <a:off x="3975" y="1593"/>
                <a:ext cx="925" cy="935"/>
              </a:xfrm>
              <a:prstGeom prst="rect">
                <a:avLst/>
              </a:prstGeom>
              <a:noFill/>
              <a:ln w="9525">
                <a:noFill/>
                <a:miter lim="800000"/>
                <a:headEnd/>
                <a:tailEnd/>
              </a:ln>
            </p:spPr>
          </p:pic>
          <p:sp>
            <p:nvSpPr>
              <p:cNvPr id="56" name="Oval 44"/>
              <p:cNvSpPr>
                <a:spLocks noChangeArrowheads="1"/>
              </p:cNvSpPr>
              <p:nvPr/>
            </p:nvSpPr>
            <p:spPr bwMode="gray">
              <a:xfrm>
                <a:off x="3974" y="1593"/>
                <a:ext cx="931" cy="937"/>
              </a:xfrm>
              <a:prstGeom prst="ellipse">
                <a:avLst/>
              </a:prstGeom>
              <a:solidFill>
                <a:schemeClr val="accent2">
                  <a:alpha val="50195"/>
                </a:schemeClr>
              </a:solidFill>
              <a:ln w="9525" algn="ctr">
                <a:noFill/>
                <a:round/>
                <a:headEnd/>
                <a:tailEnd/>
              </a:ln>
              <a:effectLst/>
            </p:spPr>
            <p:txBody>
              <a:bodyPr wrap="none" anchor="ctr"/>
              <a:lstStyle/>
              <a:p>
                <a:endParaRPr lang="en-US"/>
              </a:p>
            </p:txBody>
          </p:sp>
          <p:pic>
            <p:nvPicPr>
              <p:cNvPr id="57" name="Picture 45" descr="light_shadow1"/>
              <p:cNvPicPr>
                <a:picLocks noChangeAspect="1" noChangeArrowheads="1"/>
              </p:cNvPicPr>
              <p:nvPr/>
            </p:nvPicPr>
            <p:blipFill>
              <a:blip r:embed="rId7" cstate="print"/>
              <a:srcRect t="14285"/>
              <a:stretch>
                <a:fillRect/>
              </a:stretch>
            </p:blipFill>
            <p:spPr bwMode="gray">
              <a:xfrm>
                <a:off x="3984" y="1632"/>
                <a:ext cx="682" cy="585"/>
              </a:xfrm>
              <a:prstGeom prst="rect">
                <a:avLst/>
              </a:prstGeom>
              <a:noFill/>
              <a:ln w="9525">
                <a:noFill/>
                <a:miter lim="800000"/>
                <a:headEnd/>
                <a:tailEnd/>
              </a:ln>
            </p:spPr>
          </p:pic>
          <p:grpSp>
            <p:nvGrpSpPr>
              <p:cNvPr id="58" name="Group 46"/>
              <p:cNvGrpSpPr>
                <a:grpSpLocks/>
              </p:cNvGrpSpPr>
              <p:nvPr/>
            </p:nvGrpSpPr>
            <p:grpSpPr bwMode="auto">
              <a:xfrm rot="-3733502" flipH="1" flipV="1">
                <a:off x="4256" y="2247"/>
                <a:ext cx="820" cy="198"/>
                <a:chOff x="2532" y="1051"/>
                <a:chExt cx="893" cy="246"/>
              </a:xfrm>
            </p:grpSpPr>
            <p:grpSp>
              <p:nvGrpSpPr>
                <p:cNvPr id="59" name="Group 47"/>
                <p:cNvGrpSpPr>
                  <a:grpSpLocks/>
                </p:cNvGrpSpPr>
                <p:nvPr/>
              </p:nvGrpSpPr>
              <p:grpSpPr bwMode="auto">
                <a:xfrm>
                  <a:off x="2532" y="1051"/>
                  <a:ext cx="743" cy="185"/>
                  <a:chOff x="1565" y="2568"/>
                  <a:chExt cx="1118" cy="279"/>
                </a:xfrm>
              </p:grpSpPr>
              <p:sp>
                <p:nvSpPr>
                  <p:cNvPr id="65" name="AutoShape 48"/>
                  <p:cNvSpPr>
                    <a:spLocks noChangeArrowheads="1"/>
                  </p:cNvSpPr>
                  <p:nvPr/>
                </p:nvSpPr>
                <p:spPr bwMode="white">
                  <a:xfrm rot="5263130">
                    <a:off x="1859" y="2274"/>
                    <a:ext cx="227" cy="816"/>
                  </a:xfrm>
                  <a:prstGeom prst="moon">
                    <a:avLst>
                      <a:gd name="adj" fmla="val 49773"/>
                    </a:avLst>
                  </a:prstGeom>
                  <a:solidFill>
                    <a:srgbClr val="FFFFFF">
                      <a:alpha val="3922"/>
                    </a:srgbClr>
                  </a:solidFill>
                  <a:ln w="9525">
                    <a:noFill/>
                    <a:miter lim="800000"/>
                    <a:headEnd/>
                    <a:tailEnd/>
                  </a:ln>
                  <a:effectLst/>
                </p:spPr>
                <p:txBody>
                  <a:bodyPr wrap="none" anchor="ctr"/>
                  <a:lstStyle/>
                  <a:p>
                    <a:endParaRPr lang="en-US"/>
                  </a:p>
                </p:txBody>
              </p:sp>
              <p:sp>
                <p:nvSpPr>
                  <p:cNvPr id="66" name="AutoShape 49"/>
                  <p:cNvSpPr>
                    <a:spLocks noChangeArrowheads="1"/>
                  </p:cNvSpPr>
                  <p:nvPr/>
                </p:nvSpPr>
                <p:spPr bwMode="white">
                  <a:xfrm rot="6078281">
                    <a:off x="1995" y="2274"/>
                    <a:ext cx="227" cy="816"/>
                  </a:xfrm>
                  <a:prstGeom prst="moon">
                    <a:avLst>
                      <a:gd name="adj" fmla="val 49773"/>
                    </a:avLst>
                  </a:prstGeom>
                  <a:solidFill>
                    <a:srgbClr val="FFFFFF">
                      <a:alpha val="3922"/>
                    </a:srgbClr>
                  </a:solidFill>
                  <a:ln w="9525">
                    <a:noFill/>
                    <a:miter lim="800000"/>
                    <a:headEnd/>
                    <a:tailEnd/>
                  </a:ln>
                  <a:effectLst/>
                </p:spPr>
                <p:txBody>
                  <a:bodyPr wrap="none" anchor="ctr"/>
                  <a:lstStyle/>
                  <a:p>
                    <a:endParaRPr lang="en-US"/>
                  </a:p>
                </p:txBody>
              </p:sp>
              <p:sp>
                <p:nvSpPr>
                  <p:cNvPr id="67" name="AutoShape 50"/>
                  <p:cNvSpPr>
                    <a:spLocks noChangeArrowheads="1"/>
                  </p:cNvSpPr>
                  <p:nvPr/>
                </p:nvSpPr>
                <p:spPr bwMode="white">
                  <a:xfrm rot="6373927">
                    <a:off x="2071" y="2296"/>
                    <a:ext cx="227" cy="816"/>
                  </a:xfrm>
                  <a:prstGeom prst="moon">
                    <a:avLst>
                      <a:gd name="adj" fmla="val 49773"/>
                    </a:avLst>
                  </a:prstGeom>
                  <a:solidFill>
                    <a:srgbClr val="FFFFFF">
                      <a:alpha val="3922"/>
                    </a:srgbClr>
                  </a:solidFill>
                  <a:ln w="9525">
                    <a:noFill/>
                    <a:miter lim="800000"/>
                    <a:headEnd/>
                    <a:tailEnd/>
                  </a:ln>
                  <a:effectLst/>
                </p:spPr>
                <p:txBody>
                  <a:bodyPr wrap="none" anchor="ctr"/>
                  <a:lstStyle/>
                  <a:p>
                    <a:endParaRPr lang="en-US"/>
                  </a:p>
                </p:txBody>
              </p:sp>
              <p:sp>
                <p:nvSpPr>
                  <p:cNvPr id="68" name="AutoShape 51"/>
                  <p:cNvSpPr>
                    <a:spLocks noChangeArrowheads="1"/>
                  </p:cNvSpPr>
                  <p:nvPr/>
                </p:nvSpPr>
                <p:spPr bwMode="white">
                  <a:xfrm rot="6906312">
                    <a:off x="2161" y="2326"/>
                    <a:ext cx="227" cy="816"/>
                  </a:xfrm>
                  <a:prstGeom prst="moon">
                    <a:avLst>
                      <a:gd name="adj" fmla="val 49773"/>
                    </a:avLst>
                  </a:prstGeom>
                  <a:solidFill>
                    <a:srgbClr val="FFFFFF">
                      <a:alpha val="3922"/>
                    </a:srgbClr>
                  </a:solidFill>
                  <a:ln w="9525">
                    <a:noFill/>
                    <a:miter lim="800000"/>
                    <a:headEnd/>
                    <a:tailEnd/>
                  </a:ln>
                  <a:effectLst/>
                </p:spPr>
                <p:txBody>
                  <a:bodyPr wrap="none" anchor="ctr"/>
                  <a:lstStyle/>
                  <a:p>
                    <a:endParaRPr lang="en-US"/>
                  </a:p>
                </p:txBody>
              </p:sp>
            </p:grpSp>
            <p:grpSp>
              <p:nvGrpSpPr>
                <p:cNvPr id="60" name="Group 52"/>
                <p:cNvGrpSpPr>
                  <a:grpSpLocks/>
                </p:cNvGrpSpPr>
                <p:nvPr/>
              </p:nvGrpSpPr>
              <p:grpSpPr bwMode="auto">
                <a:xfrm rot="1353540">
                  <a:off x="2682" y="1111"/>
                  <a:ext cx="743" cy="186"/>
                  <a:chOff x="1565" y="2568"/>
                  <a:chExt cx="1118" cy="279"/>
                </a:xfrm>
              </p:grpSpPr>
              <p:sp>
                <p:nvSpPr>
                  <p:cNvPr id="61" name="AutoShape 53"/>
                  <p:cNvSpPr>
                    <a:spLocks noChangeArrowheads="1"/>
                  </p:cNvSpPr>
                  <p:nvPr/>
                </p:nvSpPr>
                <p:spPr bwMode="white">
                  <a:xfrm rot="5263130">
                    <a:off x="1859" y="2274"/>
                    <a:ext cx="227" cy="816"/>
                  </a:xfrm>
                  <a:prstGeom prst="moon">
                    <a:avLst>
                      <a:gd name="adj" fmla="val 49773"/>
                    </a:avLst>
                  </a:prstGeom>
                  <a:solidFill>
                    <a:srgbClr val="FFFFFF">
                      <a:alpha val="3922"/>
                    </a:srgbClr>
                  </a:solidFill>
                  <a:ln w="9525">
                    <a:noFill/>
                    <a:miter lim="800000"/>
                    <a:headEnd/>
                    <a:tailEnd/>
                  </a:ln>
                  <a:effectLst/>
                </p:spPr>
                <p:txBody>
                  <a:bodyPr wrap="none" anchor="ctr"/>
                  <a:lstStyle/>
                  <a:p>
                    <a:endParaRPr lang="en-US"/>
                  </a:p>
                </p:txBody>
              </p:sp>
              <p:sp>
                <p:nvSpPr>
                  <p:cNvPr id="62" name="AutoShape 54"/>
                  <p:cNvSpPr>
                    <a:spLocks noChangeArrowheads="1"/>
                  </p:cNvSpPr>
                  <p:nvPr/>
                </p:nvSpPr>
                <p:spPr bwMode="white">
                  <a:xfrm rot="6078281">
                    <a:off x="1995" y="2274"/>
                    <a:ext cx="227" cy="816"/>
                  </a:xfrm>
                  <a:prstGeom prst="moon">
                    <a:avLst>
                      <a:gd name="adj" fmla="val 49773"/>
                    </a:avLst>
                  </a:prstGeom>
                  <a:solidFill>
                    <a:srgbClr val="FFFFFF">
                      <a:alpha val="3922"/>
                    </a:srgbClr>
                  </a:solidFill>
                  <a:ln w="9525">
                    <a:noFill/>
                    <a:miter lim="800000"/>
                    <a:headEnd/>
                    <a:tailEnd/>
                  </a:ln>
                  <a:effectLst/>
                </p:spPr>
                <p:txBody>
                  <a:bodyPr wrap="none" anchor="ctr"/>
                  <a:lstStyle/>
                  <a:p>
                    <a:endParaRPr lang="en-US"/>
                  </a:p>
                </p:txBody>
              </p:sp>
              <p:sp>
                <p:nvSpPr>
                  <p:cNvPr id="63" name="AutoShape 55"/>
                  <p:cNvSpPr>
                    <a:spLocks noChangeArrowheads="1"/>
                  </p:cNvSpPr>
                  <p:nvPr/>
                </p:nvSpPr>
                <p:spPr bwMode="white">
                  <a:xfrm rot="6373927">
                    <a:off x="2071" y="2296"/>
                    <a:ext cx="227" cy="816"/>
                  </a:xfrm>
                  <a:prstGeom prst="moon">
                    <a:avLst>
                      <a:gd name="adj" fmla="val 49773"/>
                    </a:avLst>
                  </a:prstGeom>
                  <a:solidFill>
                    <a:srgbClr val="FFFFFF">
                      <a:alpha val="3922"/>
                    </a:srgbClr>
                  </a:solidFill>
                  <a:ln w="9525">
                    <a:noFill/>
                    <a:miter lim="800000"/>
                    <a:headEnd/>
                    <a:tailEnd/>
                  </a:ln>
                  <a:effectLst/>
                </p:spPr>
                <p:txBody>
                  <a:bodyPr wrap="none" anchor="ctr"/>
                  <a:lstStyle/>
                  <a:p>
                    <a:endParaRPr lang="en-US"/>
                  </a:p>
                </p:txBody>
              </p:sp>
              <p:sp>
                <p:nvSpPr>
                  <p:cNvPr id="64" name="AutoShape 56"/>
                  <p:cNvSpPr>
                    <a:spLocks noChangeArrowheads="1"/>
                  </p:cNvSpPr>
                  <p:nvPr/>
                </p:nvSpPr>
                <p:spPr bwMode="white">
                  <a:xfrm rot="6906312">
                    <a:off x="2161" y="2326"/>
                    <a:ext cx="227" cy="816"/>
                  </a:xfrm>
                  <a:prstGeom prst="moon">
                    <a:avLst>
                      <a:gd name="adj" fmla="val 49773"/>
                    </a:avLst>
                  </a:prstGeom>
                  <a:solidFill>
                    <a:srgbClr val="FFFFFF">
                      <a:alpha val="3922"/>
                    </a:srgbClr>
                  </a:solidFill>
                  <a:ln w="9525">
                    <a:noFill/>
                    <a:miter lim="800000"/>
                    <a:headEnd/>
                    <a:tailEnd/>
                  </a:ln>
                  <a:effectLst/>
                </p:spPr>
                <p:txBody>
                  <a:bodyPr wrap="none" anchor="ctr"/>
                  <a:lstStyle/>
                  <a:p>
                    <a:endParaRPr lang="en-US"/>
                  </a:p>
                </p:txBody>
              </p:sp>
            </p:grpSp>
          </p:grpSp>
        </p:grpSp>
        <p:grpSp>
          <p:nvGrpSpPr>
            <p:cNvPr id="43" name="Group 57"/>
            <p:cNvGrpSpPr>
              <a:grpSpLocks/>
            </p:cNvGrpSpPr>
            <p:nvPr/>
          </p:nvGrpSpPr>
          <p:grpSpPr bwMode="auto">
            <a:xfrm rot="-3733502" flipH="1" flipV="1">
              <a:off x="2362" y="1505"/>
              <a:ext cx="527" cy="128"/>
              <a:chOff x="2532" y="1051"/>
              <a:chExt cx="893" cy="246"/>
            </a:xfrm>
          </p:grpSpPr>
          <p:grpSp>
            <p:nvGrpSpPr>
              <p:cNvPr id="45" name="Group 58"/>
              <p:cNvGrpSpPr>
                <a:grpSpLocks/>
              </p:cNvGrpSpPr>
              <p:nvPr/>
            </p:nvGrpSpPr>
            <p:grpSpPr bwMode="auto">
              <a:xfrm>
                <a:off x="2532" y="1051"/>
                <a:ext cx="743" cy="185"/>
                <a:chOff x="1565" y="2568"/>
                <a:chExt cx="1118" cy="279"/>
              </a:xfrm>
            </p:grpSpPr>
            <p:sp>
              <p:nvSpPr>
                <p:cNvPr id="51" name="AutoShape 59"/>
                <p:cNvSpPr>
                  <a:spLocks noChangeArrowheads="1"/>
                </p:cNvSpPr>
                <p:nvPr/>
              </p:nvSpPr>
              <p:spPr bwMode="white">
                <a:xfrm rot="5263130">
                  <a:off x="1859" y="2274"/>
                  <a:ext cx="227" cy="816"/>
                </a:xfrm>
                <a:prstGeom prst="moon">
                  <a:avLst>
                    <a:gd name="adj" fmla="val 49773"/>
                  </a:avLst>
                </a:prstGeom>
                <a:solidFill>
                  <a:srgbClr val="FFFFFF">
                    <a:alpha val="3922"/>
                  </a:srgbClr>
                </a:solidFill>
                <a:ln w="9525">
                  <a:noFill/>
                  <a:miter lim="800000"/>
                  <a:headEnd/>
                  <a:tailEnd/>
                </a:ln>
                <a:effectLst/>
              </p:spPr>
              <p:txBody>
                <a:bodyPr wrap="none" anchor="ctr"/>
                <a:lstStyle/>
                <a:p>
                  <a:endParaRPr lang="en-US"/>
                </a:p>
              </p:txBody>
            </p:sp>
            <p:sp>
              <p:nvSpPr>
                <p:cNvPr id="52" name="AutoShape 60"/>
                <p:cNvSpPr>
                  <a:spLocks noChangeArrowheads="1"/>
                </p:cNvSpPr>
                <p:nvPr/>
              </p:nvSpPr>
              <p:spPr bwMode="white">
                <a:xfrm rot="6078281">
                  <a:off x="1995" y="2274"/>
                  <a:ext cx="227" cy="816"/>
                </a:xfrm>
                <a:prstGeom prst="moon">
                  <a:avLst>
                    <a:gd name="adj" fmla="val 49773"/>
                  </a:avLst>
                </a:prstGeom>
                <a:solidFill>
                  <a:srgbClr val="FFFFFF">
                    <a:alpha val="3922"/>
                  </a:srgbClr>
                </a:solidFill>
                <a:ln w="9525">
                  <a:noFill/>
                  <a:miter lim="800000"/>
                  <a:headEnd/>
                  <a:tailEnd/>
                </a:ln>
                <a:effectLst/>
              </p:spPr>
              <p:txBody>
                <a:bodyPr wrap="none" anchor="ctr"/>
                <a:lstStyle/>
                <a:p>
                  <a:endParaRPr lang="en-US"/>
                </a:p>
              </p:txBody>
            </p:sp>
            <p:sp>
              <p:nvSpPr>
                <p:cNvPr id="53" name="AutoShape 61"/>
                <p:cNvSpPr>
                  <a:spLocks noChangeArrowheads="1"/>
                </p:cNvSpPr>
                <p:nvPr/>
              </p:nvSpPr>
              <p:spPr bwMode="white">
                <a:xfrm rot="6373927">
                  <a:off x="2071" y="2296"/>
                  <a:ext cx="227" cy="816"/>
                </a:xfrm>
                <a:prstGeom prst="moon">
                  <a:avLst>
                    <a:gd name="adj" fmla="val 49773"/>
                  </a:avLst>
                </a:prstGeom>
                <a:solidFill>
                  <a:srgbClr val="FFFFFF">
                    <a:alpha val="3922"/>
                  </a:srgbClr>
                </a:solidFill>
                <a:ln w="9525">
                  <a:noFill/>
                  <a:miter lim="800000"/>
                  <a:headEnd/>
                  <a:tailEnd/>
                </a:ln>
                <a:effectLst/>
              </p:spPr>
              <p:txBody>
                <a:bodyPr wrap="none" anchor="ctr"/>
                <a:lstStyle/>
                <a:p>
                  <a:endParaRPr lang="en-US"/>
                </a:p>
              </p:txBody>
            </p:sp>
            <p:sp>
              <p:nvSpPr>
                <p:cNvPr id="54" name="AutoShape 62"/>
                <p:cNvSpPr>
                  <a:spLocks noChangeArrowheads="1"/>
                </p:cNvSpPr>
                <p:nvPr/>
              </p:nvSpPr>
              <p:spPr bwMode="white">
                <a:xfrm rot="6906312">
                  <a:off x="2161" y="2326"/>
                  <a:ext cx="227" cy="816"/>
                </a:xfrm>
                <a:prstGeom prst="moon">
                  <a:avLst>
                    <a:gd name="adj" fmla="val 49773"/>
                  </a:avLst>
                </a:prstGeom>
                <a:solidFill>
                  <a:srgbClr val="FFFFFF">
                    <a:alpha val="3922"/>
                  </a:srgbClr>
                </a:solidFill>
                <a:ln w="9525">
                  <a:noFill/>
                  <a:miter lim="800000"/>
                  <a:headEnd/>
                  <a:tailEnd/>
                </a:ln>
                <a:effectLst/>
              </p:spPr>
              <p:txBody>
                <a:bodyPr wrap="none" anchor="ctr"/>
                <a:lstStyle/>
                <a:p>
                  <a:endParaRPr lang="en-US"/>
                </a:p>
              </p:txBody>
            </p:sp>
          </p:grpSp>
          <p:grpSp>
            <p:nvGrpSpPr>
              <p:cNvPr id="46" name="Group 63"/>
              <p:cNvGrpSpPr>
                <a:grpSpLocks/>
              </p:cNvGrpSpPr>
              <p:nvPr/>
            </p:nvGrpSpPr>
            <p:grpSpPr bwMode="auto">
              <a:xfrm rot="1353540">
                <a:off x="2682" y="1111"/>
                <a:ext cx="743" cy="186"/>
                <a:chOff x="1565" y="2568"/>
                <a:chExt cx="1118" cy="279"/>
              </a:xfrm>
            </p:grpSpPr>
            <p:sp>
              <p:nvSpPr>
                <p:cNvPr id="47" name="AutoShape 64"/>
                <p:cNvSpPr>
                  <a:spLocks noChangeArrowheads="1"/>
                </p:cNvSpPr>
                <p:nvPr/>
              </p:nvSpPr>
              <p:spPr bwMode="white">
                <a:xfrm rot="5263130">
                  <a:off x="1859" y="2274"/>
                  <a:ext cx="227" cy="816"/>
                </a:xfrm>
                <a:prstGeom prst="moon">
                  <a:avLst>
                    <a:gd name="adj" fmla="val 49773"/>
                  </a:avLst>
                </a:prstGeom>
                <a:solidFill>
                  <a:srgbClr val="FFFFFF">
                    <a:alpha val="3922"/>
                  </a:srgbClr>
                </a:solidFill>
                <a:ln w="9525">
                  <a:noFill/>
                  <a:miter lim="800000"/>
                  <a:headEnd/>
                  <a:tailEnd/>
                </a:ln>
                <a:effectLst/>
              </p:spPr>
              <p:txBody>
                <a:bodyPr wrap="none" anchor="ctr"/>
                <a:lstStyle/>
                <a:p>
                  <a:endParaRPr lang="en-US"/>
                </a:p>
              </p:txBody>
            </p:sp>
            <p:sp>
              <p:nvSpPr>
                <p:cNvPr id="48" name="AutoShape 65"/>
                <p:cNvSpPr>
                  <a:spLocks noChangeArrowheads="1"/>
                </p:cNvSpPr>
                <p:nvPr/>
              </p:nvSpPr>
              <p:spPr bwMode="white">
                <a:xfrm rot="6078281">
                  <a:off x="1995" y="2274"/>
                  <a:ext cx="227" cy="816"/>
                </a:xfrm>
                <a:prstGeom prst="moon">
                  <a:avLst>
                    <a:gd name="adj" fmla="val 49773"/>
                  </a:avLst>
                </a:prstGeom>
                <a:solidFill>
                  <a:srgbClr val="FFFFFF">
                    <a:alpha val="3922"/>
                  </a:srgbClr>
                </a:solidFill>
                <a:ln w="9525">
                  <a:noFill/>
                  <a:miter lim="800000"/>
                  <a:headEnd/>
                  <a:tailEnd/>
                </a:ln>
                <a:effectLst/>
              </p:spPr>
              <p:txBody>
                <a:bodyPr wrap="none" anchor="ctr"/>
                <a:lstStyle/>
                <a:p>
                  <a:endParaRPr lang="en-US"/>
                </a:p>
              </p:txBody>
            </p:sp>
            <p:sp>
              <p:nvSpPr>
                <p:cNvPr id="49" name="AutoShape 66"/>
                <p:cNvSpPr>
                  <a:spLocks noChangeArrowheads="1"/>
                </p:cNvSpPr>
                <p:nvPr/>
              </p:nvSpPr>
              <p:spPr bwMode="white">
                <a:xfrm rot="6373927">
                  <a:off x="2071" y="2296"/>
                  <a:ext cx="227" cy="816"/>
                </a:xfrm>
                <a:prstGeom prst="moon">
                  <a:avLst>
                    <a:gd name="adj" fmla="val 49773"/>
                  </a:avLst>
                </a:prstGeom>
                <a:solidFill>
                  <a:srgbClr val="FFFFFF">
                    <a:alpha val="3922"/>
                  </a:srgbClr>
                </a:solidFill>
                <a:ln w="9525">
                  <a:noFill/>
                  <a:miter lim="800000"/>
                  <a:headEnd/>
                  <a:tailEnd/>
                </a:ln>
                <a:effectLst/>
              </p:spPr>
              <p:txBody>
                <a:bodyPr wrap="none" anchor="ctr"/>
                <a:lstStyle/>
                <a:p>
                  <a:endParaRPr lang="en-US"/>
                </a:p>
              </p:txBody>
            </p:sp>
            <p:sp>
              <p:nvSpPr>
                <p:cNvPr id="50" name="AutoShape 67"/>
                <p:cNvSpPr>
                  <a:spLocks noChangeArrowheads="1"/>
                </p:cNvSpPr>
                <p:nvPr/>
              </p:nvSpPr>
              <p:spPr bwMode="white">
                <a:xfrm rot="6906312">
                  <a:off x="2161" y="2326"/>
                  <a:ext cx="227" cy="816"/>
                </a:xfrm>
                <a:prstGeom prst="moon">
                  <a:avLst>
                    <a:gd name="adj" fmla="val 49773"/>
                  </a:avLst>
                </a:prstGeom>
                <a:solidFill>
                  <a:srgbClr val="FFFFFF">
                    <a:alpha val="3922"/>
                  </a:srgbClr>
                </a:solidFill>
                <a:ln w="9525">
                  <a:noFill/>
                  <a:miter lim="800000"/>
                  <a:headEnd/>
                  <a:tailEnd/>
                </a:ln>
                <a:effectLst/>
              </p:spPr>
              <p:txBody>
                <a:bodyPr wrap="none" anchor="ctr"/>
                <a:lstStyle/>
                <a:p>
                  <a:endParaRPr lang="en-US"/>
                </a:p>
              </p:txBody>
            </p:sp>
          </p:grpSp>
        </p:grpSp>
        <p:sp>
          <p:nvSpPr>
            <p:cNvPr id="44" name="Rectangle 68"/>
            <p:cNvSpPr>
              <a:spLocks noChangeArrowheads="1"/>
            </p:cNvSpPr>
            <p:nvPr/>
          </p:nvSpPr>
          <p:spPr bwMode="gray">
            <a:xfrm>
              <a:off x="2139" y="1202"/>
              <a:ext cx="597" cy="373"/>
            </a:xfrm>
            <a:prstGeom prst="rect">
              <a:avLst/>
            </a:prstGeom>
            <a:noFill/>
            <a:ln w="9525" algn="ctr">
              <a:noFill/>
              <a:miter lim="800000"/>
              <a:headEnd/>
              <a:tailEnd/>
            </a:ln>
            <a:effectLst/>
          </p:spPr>
          <p:txBody>
            <a:bodyPr>
              <a:spAutoFit/>
            </a:bodyPr>
            <a:lstStyle/>
            <a:p>
              <a:pPr algn="ctr"/>
              <a:r>
                <a:rPr lang="en-US" altLang="ro-RO" sz="1600" b="1" dirty="0">
                  <a:latin typeface="Times New Roman" panose="02020603050405020304" pitchFamily="18" charset="0"/>
                  <a:cs typeface="Times New Roman" panose="02020603050405020304" pitchFamily="18" charset="0"/>
                </a:rPr>
                <a:t>Directorate of state control in health  (HQ)</a:t>
              </a:r>
              <a:endParaRPr lang="ro-RO" altLang="ro-RO" sz="1600" b="1" dirty="0">
                <a:latin typeface="Times New Roman" panose="02020603050405020304" pitchFamily="18" charset="0"/>
                <a:cs typeface="Times New Roman" panose="02020603050405020304" pitchFamily="18" charset="0"/>
              </a:endParaRPr>
            </a:p>
          </p:txBody>
        </p:sp>
      </p:grpSp>
      <p:grpSp>
        <p:nvGrpSpPr>
          <p:cNvPr id="69" name="Group 69"/>
          <p:cNvGrpSpPr>
            <a:grpSpLocks/>
          </p:cNvGrpSpPr>
          <p:nvPr/>
        </p:nvGrpSpPr>
        <p:grpSpPr bwMode="auto">
          <a:xfrm>
            <a:off x="2339752" y="3579862"/>
            <a:ext cx="1152127" cy="1080120"/>
            <a:chOff x="2064" y="1008"/>
            <a:chExt cx="722" cy="872"/>
          </a:xfrm>
        </p:grpSpPr>
        <p:sp>
          <p:nvSpPr>
            <p:cNvPr id="70" name="Oval 70"/>
            <p:cNvSpPr>
              <a:spLocks noChangeArrowheads="1"/>
            </p:cNvSpPr>
            <p:nvPr/>
          </p:nvSpPr>
          <p:spPr bwMode="gray">
            <a:xfrm>
              <a:off x="2064" y="1008"/>
              <a:ext cx="722" cy="727"/>
            </a:xfrm>
            <a:prstGeom prst="ellipse">
              <a:avLst/>
            </a:prstGeom>
            <a:solidFill>
              <a:srgbClr val="EAEAEA">
                <a:alpha val="50195"/>
              </a:srgbClr>
            </a:solidFill>
            <a:ln w="9525" algn="ctr">
              <a:noFill/>
              <a:round/>
              <a:headEnd/>
              <a:tailEnd/>
            </a:ln>
            <a:effectLst/>
          </p:spPr>
          <p:txBody>
            <a:bodyPr wrap="none" anchor="ctr"/>
            <a:lstStyle/>
            <a:p>
              <a:endParaRPr lang="en-US"/>
            </a:p>
          </p:txBody>
        </p:sp>
        <p:grpSp>
          <p:nvGrpSpPr>
            <p:cNvPr id="71" name="Group 71"/>
            <p:cNvGrpSpPr>
              <a:grpSpLocks/>
            </p:cNvGrpSpPr>
            <p:nvPr/>
          </p:nvGrpSpPr>
          <p:grpSpPr bwMode="auto">
            <a:xfrm>
              <a:off x="2086" y="1031"/>
              <a:ext cx="680" cy="849"/>
              <a:chOff x="3975" y="1593"/>
              <a:chExt cx="931" cy="1163"/>
            </a:xfrm>
          </p:grpSpPr>
          <p:pic>
            <p:nvPicPr>
              <p:cNvPr id="84" name="Picture 72" descr="circuler_1"/>
              <p:cNvPicPr>
                <a:picLocks noChangeAspect="1" noChangeArrowheads="1"/>
              </p:cNvPicPr>
              <p:nvPr/>
            </p:nvPicPr>
            <p:blipFill>
              <a:blip r:embed="rId8" cstate="print"/>
              <a:srcRect/>
              <a:stretch>
                <a:fillRect/>
              </a:stretch>
            </p:blipFill>
            <p:spPr bwMode="gray">
              <a:xfrm>
                <a:off x="3975" y="1593"/>
                <a:ext cx="925" cy="935"/>
              </a:xfrm>
              <a:prstGeom prst="rect">
                <a:avLst/>
              </a:prstGeom>
              <a:noFill/>
              <a:ln w="9525">
                <a:noFill/>
                <a:miter lim="800000"/>
                <a:headEnd/>
                <a:tailEnd/>
              </a:ln>
            </p:spPr>
          </p:pic>
          <p:sp>
            <p:nvSpPr>
              <p:cNvPr id="85" name="Oval 73"/>
              <p:cNvSpPr>
                <a:spLocks noChangeArrowheads="1"/>
              </p:cNvSpPr>
              <p:nvPr/>
            </p:nvSpPr>
            <p:spPr bwMode="gray">
              <a:xfrm>
                <a:off x="3975" y="1593"/>
                <a:ext cx="931" cy="937"/>
              </a:xfrm>
              <a:prstGeom prst="ellipse">
                <a:avLst/>
              </a:prstGeom>
              <a:solidFill>
                <a:schemeClr val="accent1">
                  <a:alpha val="50195"/>
                </a:schemeClr>
              </a:solidFill>
              <a:ln w="9525" algn="ctr">
                <a:noFill/>
                <a:round/>
                <a:headEnd/>
                <a:tailEnd/>
              </a:ln>
              <a:effectLst/>
            </p:spPr>
            <p:txBody>
              <a:bodyPr wrap="none" anchor="ctr"/>
              <a:lstStyle/>
              <a:p>
                <a:endParaRPr lang="en-US"/>
              </a:p>
            </p:txBody>
          </p:sp>
          <p:pic>
            <p:nvPicPr>
              <p:cNvPr id="86" name="Picture 74" descr="light_shadow1"/>
              <p:cNvPicPr>
                <a:picLocks noChangeAspect="1" noChangeArrowheads="1"/>
              </p:cNvPicPr>
              <p:nvPr/>
            </p:nvPicPr>
            <p:blipFill>
              <a:blip r:embed="rId9" cstate="print"/>
              <a:srcRect t="14285"/>
              <a:stretch>
                <a:fillRect/>
              </a:stretch>
            </p:blipFill>
            <p:spPr bwMode="gray">
              <a:xfrm>
                <a:off x="3984" y="1632"/>
                <a:ext cx="682" cy="585"/>
              </a:xfrm>
              <a:prstGeom prst="rect">
                <a:avLst/>
              </a:prstGeom>
              <a:noFill/>
              <a:ln w="9525">
                <a:noFill/>
                <a:miter lim="800000"/>
                <a:headEnd/>
                <a:tailEnd/>
              </a:ln>
            </p:spPr>
          </p:pic>
          <p:grpSp>
            <p:nvGrpSpPr>
              <p:cNvPr id="87" name="Group 75"/>
              <p:cNvGrpSpPr>
                <a:grpSpLocks/>
              </p:cNvGrpSpPr>
              <p:nvPr/>
            </p:nvGrpSpPr>
            <p:grpSpPr bwMode="auto">
              <a:xfrm rot="-3733502" flipH="1" flipV="1">
                <a:off x="4256" y="2247"/>
                <a:ext cx="820" cy="198"/>
                <a:chOff x="2532" y="1051"/>
                <a:chExt cx="893" cy="246"/>
              </a:xfrm>
            </p:grpSpPr>
            <p:grpSp>
              <p:nvGrpSpPr>
                <p:cNvPr id="88" name="Group 76"/>
                <p:cNvGrpSpPr>
                  <a:grpSpLocks/>
                </p:cNvGrpSpPr>
                <p:nvPr/>
              </p:nvGrpSpPr>
              <p:grpSpPr bwMode="auto">
                <a:xfrm>
                  <a:off x="2532" y="1051"/>
                  <a:ext cx="743" cy="185"/>
                  <a:chOff x="1565" y="2568"/>
                  <a:chExt cx="1118" cy="279"/>
                </a:xfrm>
              </p:grpSpPr>
              <p:sp>
                <p:nvSpPr>
                  <p:cNvPr id="94" name="AutoShape 77"/>
                  <p:cNvSpPr>
                    <a:spLocks noChangeArrowheads="1"/>
                  </p:cNvSpPr>
                  <p:nvPr/>
                </p:nvSpPr>
                <p:spPr bwMode="white">
                  <a:xfrm rot="5263130">
                    <a:off x="1859" y="2274"/>
                    <a:ext cx="227" cy="816"/>
                  </a:xfrm>
                  <a:prstGeom prst="moon">
                    <a:avLst>
                      <a:gd name="adj" fmla="val 49773"/>
                    </a:avLst>
                  </a:prstGeom>
                  <a:solidFill>
                    <a:srgbClr val="FFFFFF">
                      <a:alpha val="3922"/>
                    </a:srgbClr>
                  </a:solidFill>
                  <a:ln w="9525">
                    <a:noFill/>
                    <a:miter lim="800000"/>
                    <a:headEnd/>
                    <a:tailEnd/>
                  </a:ln>
                  <a:effectLst/>
                </p:spPr>
                <p:txBody>
                  <a:bodyPr wrap="none" anchor="ctr"/>
                  <a:lstStyle/>
                  <a:p>
                    <a:endParaRPr lang="en-US"/>
                  </a:p>
                </p:txBody>
              </p:sp>
              <p:sp>
                <p:nvSpPr>
                  <p:cNvPr id="95" name="AutoShape 78"/>
                  <p:cNvSpPr>
                    <a:spLocks noChangeArrowheads="1"/>
                  </p:cNvSpPr>
                  <p:nvPr/>
                </p:nvSpPr>
                <p:spPr bwMode="white">
                  <a:xfrm rot="6078281">
                    <a:off x="1995" y="2274"/>
                    <a:ext cx="227" cy="816"/>
                  </a:xfrm>
                  <a:prstGeom prst="moon">
                    <a:avLst>
                      <a:gd name="adj" fmla="val 49773"/>
                    </a:avLst>
                  </a:prstGeom>
                  <a:solidFill>
                    <a:srgbClr val="FFFFFF">
                      <a:alpha val="3922"/>
                    </a:srgbClr>
                  </a:solidFill>
                  <a:ln w="9525">
                    <a:noFill/>
                    <a:miter lim="800000"/>
                    <a:headEnd/>
                    <a:tailEnd/>
                  </a:ln>
                  <a:effectLst/>
                </p:spPr>
                <p:txBody>
                  <a:bodyPr wrap="none" anchor="ctr"/>
                  <a:lstStyle/>
                  <a:p>
                    <a:endParaRPr lang="en-US"/>
                  </a:p>
                </p:txBody>
              </p:sp>
              <p:sp>
                <p:nvSpPr>
                  <p:cNvPr id="96" name="AutoShape 79"/>
                  <p:cNvSpPr>
                    <a:spLocks noChangeArrowheads="1"/>
                  </p:cNvSpPr>
                  <p:nvPr/>
                </p:nvSpPr>
                <p:spPr bwMode="white">
                  <a:xfrm rot="6373927">
                    <a:off x="2071" y="2296"/>
                    <a:ext cx="227" cy="816"/>
                  </a:xfrm>
                  <a:prstGeom prst="moon">
                    <a:avLst>
                      <a:gd name="adj" fmla="val 49773"/>
                    </a:avLst>
                  </a:prstGeom>
                  <a:solidFill>
                    <a:srgbClr val="FFFFFF">
                      <a:alpha val="3922"/>
                    </a:srgbClr>
                  </a:solidFill>
                  <a:ln w="9525">
                    <a:noFill/>
                    <a:miter lim="800000"/>
                    <a:headEnd/>
                    <a:tailEnd/>
                  </a:ln>
                  <a:effectLst/>
                </p:spPr>
                <p:txBody>
                  <a:bodyPr wrap="none" anchor="ctr"/>
                  <a:lstStyle/>
                  <a:p>
                    <a:endParaRPr lang="en-US"/>
                  </a:p>
                </p:txBody>
              </p:sp>
              <p:sp>
                <p:nvSpPr>
                  <p:cNvPr id="97" name="AutoShape 80"/>
                  <p:cNvSpPr>
                    <a:spLocks noChangeArrowheads="1"/>
                  </p:cNvSpPr>
                  <p:nvPr/>
                </p:nvSpPr>
                <p:spPr bwMode="white">
                  <a:xfrm rot="6906312">
                    <a:off x="2161" y="2326"/>
                    <a:ext cx="227" cy="816"/>
                  </a:xfrm>
                  <a:prstGeom prst="moon">
                    <a:avLst>
                      <a:gd name="adj" fmla="val 49773"/>
                    </a:avLst>
                  </a:prstGeom>
                  <a:solidFill>
                    <a:srgbClr val="FFFFFF">
                      <a:alpha val="3922"/>
                    </a:srgbClr>
                  </a:solidFill>
                  <a:ln w="9525">
                    <a:noFill/>
                    <a:miter lim="800000"/>
                    <a:headEnd/>
                    <a:tailEnd/>
                  </a:ln>
                  <a:effectLst/>
                </p:spPr>
                <p:txBody>
                  <a:bodyPr wrap="none" anchor="ctr"/>
                  <a:lstStyle/>
                  <a:p>
                    <a:endParaRPr lang="en-US"/>
                  </a:p>
                </p:txBody>
              </p:sp>
            </p:grpSp>
            <p:grpSp>
              <p:nvGrpSpPr>
                <p:cNvPr id="89" name="Group 81"/>
                <p:cNvGrpSpPr>
                  <a:grpSpLocks/>
                </p:cNvGrpSpPr>
                <p:nvPr/>
              </p:nvGrpSpPr>
              <p:grpSpPr bwMode="auto">
                <a:xfrm rot="1353540">
                  <a:off x="2682" y="1111"/>
                  <a:ext cx="743" cy="186"/>
                  <a:chOff x="1565" y="2568"/>
                  <a:chExt cx="1118" cy="279"/>
                </a:xfrm>
              </p:grpSpPr>
              <p:sp>
                <p:nvSpPr>
                  <p:cNvPr id="90" name="AutoShape 82"/>
                  <p:cNvSpPr>
                    <a:spLocks noChangeArrowheads="1"/>
                  </p:cNvSpPr>
                  <p:nvPr/>
                </p:nvSpPr>
                <p:spPr bwMode="white">
                  <a:xfrm rot="5263130">
                    <a:off x="1859" y="2274"/>
                    <a:ext cx="227" cy="816"/>
                  </a:xfrm>
                  <a:prstGeom prst="moon">
                    <a:avLst>
                      <a:gd name="adj" fmla="val 49773"/>
                    </a:avLst>
                  </a:prstGeom>
                  <a:solidFill>
                    <a:srgbClr val="FFFFFF">
                      <a:alpha val="3922"/>
                    </a:srgbClr>
                  </a:solidFill>
                  <a:ln w="9525">
                    <a:noFill/>
                    <a:miter lim="800000"/>
                    <a:headEnd/>
                    <a:tailEnd/>
                  </a:ln>
                  <a:effectLst/>
                </p:spPr>
                <p:txBody>
                  <a:bodyPr wrap="none" anchor="ctr"/>
                  <a:lstStyle/>
                  <a:p>
                    <a:endParaRPr lang="en-US"/>
                  </a:p>
                </p:txBody>
              </p:sp>
              <p:sp>
                <p:nvSpPr>
                  <p:cNvPr id="91" name="AutoShape 83"/>
                  <p:cNvSpPr>
                    <a:spLocks noChangeArrowheads="1"/>
                  </p:cNvSpPr>
                  <p:nvPr/>
                </p:nvSpPr>
                <p:spPr bwMode="white">
                  <a:xfrm rot="6078281">
                    <a:off x="1995" y="2274"/>
                    <a:ext cx="227" cy="816"/>
                  </a:xfrm>
                  <a:prstGeom prst="moon">
                    <a:avLst>
                      <a:gd name="adj" fmla="val 49773"/>
                    </a:avLst>
                  </a:prstGeom>
                  <a:solidFill>
                    <a:srgbClr val="FFFFFF">
                      <a:alpha val="3922"/>
                    </a:srgbClr>
                  </a:solidFill>
                  <a:ln w="9525">
                    <a:noFill/>
                    <a:miter lim="800000"/>
                    <a:headEnd/>
                    <a:tailEnd/>
                  </a:ln>
                  <a:effectLst/>
                </p:spPr>
                <p:txBody>
                  <a:bodyPr wrap="none" anchor="ctr"/>
                  <a:lstStyle/>
                  <a:p>
                    <a:endParaRPr lang="en-US"/>
                  </a:p>
                </p:txBody>
              </p:sp>
              <p:sp>
                <p:nvSpPr>
                  <p:cNvPr id="92" name="AutoShape 84"/>
                  <p:cNvSpPr>
                    <a:spLocks noChangeArrowheads="1"/>
                  </p:cNvSpPr>
                  <p:nvPr/>
                </p:nvSpPr>
                <p:spPr bwMode="white">
                  <a:xfrm rot="6373927">
                    <a:off x="2071" y="2296"/>
                    <a:ext cx="227" cy="816"/>
                  </a:xfrm>
                  <a:prstGeom prst="moon">
                    <a:avLst>
                      <a:gd name="adj" fmla="val 49773"/>
                    </a:avLst>
                  </a:prstGeom>
                  <a:solidFill>
                    <a:srgbClr val="FFFFFF">
                      <a:alpha val="3922"/>
                    </a:srgbClr>
                  </a:solidFill>
                  <a:ln w="9525">
                    <a:noFill/>
                    <a:miter lim="800000"/>
                    <a:headEnd/>
                    <a:tailEnd/>
                  </a:ln>
                  <a:effectLst/>
                </p:spPr>
                <p:txBody>
                  <a:bodyPr wrap="none" anchor="ctr"/>
                  <a:lstStyle/>
                  <a:p>
                    <a:endParaRPr lang="en-US"/>
                  </a:p>
                </p:txBody>
              </p:sp>
              <p:sp>
                <p:nvSpPr>
                  <p:cNvPr id="93" name="AutoShape 85"/>
                  <p:cNvSpPr>
                    <a:spLocks noChangeArrowheads="1"/>
                  </p:cNvSpPr>
                  <p:nvPr/>
                </p:nvSpPr>
                <p:spPr bwMode="white">
                  <a:xfrm rot="6906312">
                    <a:off x="2161" y="2326"/>
                    <a:ext cx="227" cy="816"/>
                  </a:xfrm>
                  <a:prstGeom prst="moon">
                    <a:avLst>
                      <a:gd name="adj" fmla="val 49773"/>
                    </a:avLst>
                  </a:prstGeom>
                  <a:solidFill>
                    <a:srgbClr val="FFFFFF">
                      <a:alpha val="3922"/>
                    </a:srgbClr>
                  </a:solidFill>
                  <a:ln w="9525">
                    <a:noFill/>
                    <a:miter lim="800000"/>
                    <a:headEnd/>
                    <a:tailEnd/>
                  </a:ln>
                  <a:effectLst/>
                </p:spPr>
                <p:txBody>
                  <a:bodyPr wrap="none" anchor="ctr"/>
                  <a:lstStyle/>
                  <a:p>
                    <a:endParaRPr lang="en-US"/>
                  </a:p>
                </p:txBody>
              </p:sp>
            </p:grpSp>
          </p:grpSp>
        </p:grpSp>
        <p:grpSp>
          <p:nvGrpSpPr>
            <p:cNvPr id="72" name="Group 86"/>
            <p:cNvGrpSpPr>
              <a:grpSpLocks/>
            </p:cNvGrpSpPr>
            <p:nvPr/>
          </p:nvGrpSpPr>
          <p:grpSpPr bwMode="auto">
            <a:xfrm rot="-3733502" flipH="1" flipV="1">
              <a:off x="2362" y="1505"/>
              <a:ext cx="527" cy="128"/>
              <a:chOff x="2532" y="1051"/>
              <a:chExt cx="893" cy="246"/>
            </a:xfrm>
          </p:grpSpPr>
          <p:grpSp>
            <p:nvGrpSpPr>
              <p:cNvPr id="74" name="Group 87"/>
              <p:cNvGrpSpPr>
                <a:grpSpLocks/>
              </p:cNvGrpSpPr>
              <p:nvPr/>
            </p:nvGrpSpPr>
            <p:grpSpPr bwMode="auto">
              <a:xfrm>
                <a:off x="2532" y="1051"/>
                <a:ext cx="743" cy="185"/>
                <a:chOff x="1565" y="2568"/>
                <a:chExt cx="1118" cy="279"/>
              </a:xfrm>
            </p:grpSpPr>
            <p:sp>
              <p:nvSpPr>
                <p:cNvPr id="80" name="AutoShape 88"/>
                <p:cNvSpPr>
                  <a:spLocks noChangeArrowheads="1"/>
                </p:cNvSpPr>
                <p:nvPr/>
              </p:nvSpPr>
              <p:spPr bwMode="white">
                <a:xfrm rot="5263130">
                  <a:off x="1859" y="2274"/>
                  <a:ext cx="227" cy="816"/>
                </a:xfrm>
                <a:prstGeom prst="moon">
                  <a:avLst>
                    <a:gd name="adj" fmla="val 49773"/>
                  </a:avLst>
                </a:prstGeom>
                <a:solidFill>
                  <a:srgbClr val="FFFFFF">
                    <a:alpha val="3922"/>
                  </a:srgbClr>
                </a:solidFill>
                <a:ln w="9525">
                  <a:noFill/>
                  <a:miter lim="800000"/>
                  <a:headEnd/>
                  <a:tailEnd/>
                </a:ln>
                <a:effectLst/>
              </p:spPr>
              <p:txBody>
                <a:bodyPr wrap="none" anchor="ctr"/>
                <a:lstStyle/>
                <a:p>
                  <a:endParaRPr lang="en-US"/>
                </a:p>
              </p:txBody>
            </p:sp>
            <p:sp>
              <p:nvSpPr>
                <p:cNvPr id="81" name="AutoShape 89"/>
                <p:cNvSpPr>
                  <a:spLocks noChangeArrowheads="1"/>
                </p:cNvSpPr>
                <p:nvPr/>
              </p:nvSpPr>
              <p:spPr bwMode="white">
                <a:xfrm rot="6078281">
                  <a:off x="1995" y="2274"/>
                  <a:ext cx="227" cy="816"/>
                </a:xfrm>
                <a:prstGeom prst="moon">
                  <a:avLst>
                    <a:gd name="adj" fmla="val 49773"/>
                  </a:avLst>
                </a:prstGeom>
                <a:solidFill>
                  <a:srgbClr val="FFFFFF">
                    <a:alpha val="3922"/>
                  </a:srgbClr>
                </a:solidFill>
                <a:ln w="9525">
                  <a:noFill/>
                  <a:miter lim="800000"/>
                  <a:headEnd/>
                  <a:tailEnd/>
                </a:ln>
                <a:effectLst/>
              </p:spPr>
              <p:txBody>
                <a:bodyPr wrap="none" anchor="ctr"/>
                <a:lstStyle/>
                <a:p>
                  <a:endParaRPr lang="en-US"/>
                </a:p>
              </p:txBody>
            </p:sp>
            <p:sp>
              <p:nvSpPr>
                <p:cNvPr id="82" name="AutoShape 90"/>
                <p:cNvSpPr>
                  <a:spLocks noChangeArrowheads="1"/>
                </p:cNvSpPr>
                <p:nvPr/>
              </p:nvSpPr>
              <p:spPr bwMode="white">
                <a:xfrm rot="6373927">
                  <a:off x="2071" y="2296"/>
                  <a:ext cx="227" cy="816"/>
                </a:xfrm>
                <a:prstGeom prst="moon">
                  <a:avLst>
                    <a:gd name="adj" fmla="val 49773"/>
                  </a:avLst>
                </a:prstGeom>
                <a:solidFill>
                  <a:srgbClr val="FFFFFF">
                    <a:alpha val="3922"/>
                  </a:srgbClr>
                </a:solidFill>
                <a:ln w="9525">
                  <a:noFill/>
                  <a:miter lim="800000"/>
                  <a:headEnd/>
                  <a:tailEnd/>
                </a:ln>
                <a:effectLst/>
              </p:spPr>
              <p:txBody>
                <a:bodyPr wrap="none" anchor="ctr"/>
                <a:lstStyle/>
                <a:p>
                  <a:endParaRPr lang="en-US"/>
                </a:p>
              </p:txBody>
            </p:sp>
            <p:sp>
              <p:nvSpPr>
                <p:cNvPr id="83" name="AutoShape 91"/>
                <p:cNvSpPr>
                  <a:spLocks noChangeArrowheads="1"/>
                </p:cNvSpPr>
                <p:nvPr/>
              </p:nvSpPr>
              <p:spPr bwMode="white">
                <a:xfrm rot="6906312">
                  <a:off x="2161" y="2326"/>
                  <a:ext cx="227" cy="816"/>
                </a:xfrm>
                <a:prstGeom prst="moon">
                  <a:avLst>
                    <a:gd name="adj" fmla="val 49773"/>
                  </a:avLst>
                </a:prstGeom>
                <a:solidFill>
                  <a:srgbClr val="FFFFFF">
                    <a:alpha val="3922"/>
                  </a:srgbClr>
                </a:solidFill>
                <a:ln w="9525">
                  <a:noFill/>
                  <a:miter lim="800000"/>
                  <a:headEnd/>
                  <a:tailEnd/>
                </a:ln>
                <a:effectLst/>
              </p:spPr>
              <p:txBody>
                <a:bodyPr wrap="none" anchor="ctr"/>
                <a:lstStyle/>
                <a:p>
                  <a:endParaRPr lang="en-US"/>
                </a:p>
              </p:txBody>
            </p:sp>
          </p:grpSp>
          <p:grpSp>
            <p:nvGrpSpPr>
              <p:cNvPr id="75" name="Group 92"/>
              <p:cNvGrpSpPr>
                <a:grpSpLocks/>
              </p:cNvGrpSpPr>
              <p:nvPr/>
            </p:nvGrpSpPr>
            <p:grpSpPr bwMode="auto">
              <a:xfrm rot="1353540">
                <a:off x="2682" y="1111"/>
                <a:ext cx="743" cy="186"/>
                <a:chOff x="1565" y="2568"/>
                <a:chExt cx="1118" cy="279"/>
              </a:xfrm>
            </p:grpSpPr>
            <p:sp>
              <p:nvSpPr>
                <p:cNvPr id="76" name="AutoShape 93"/>
                <p:cNvSpPr>
                  <a:spLocks noChangeArrowheads="1"/>
                </p:cNvSpPr>
                <p:nvPr/>
              </p:nvSpPr>
              <p:spPr bwMode="white">
                <a:xfrm rot="5263130">
                  <a:off x="1859" y="2274"/>
                  <a:ext cx="227" cy="816"/>
                </a:xfrm>
                <a:prstGeom prst="moon">
                  <a:avLst>
                    <a:gd name="adj" fmla="val 49773"/>
                  </a:avLst>
                </a:prstGeom>
                <a:solidFill>
                  <a:srgbClr val="FFFFFF">
                    <a:alpha val="3922"/>
                  </a:srgbClr>
                </a:solidFill>
                <a:ln w="9525">
                  <a:noFill/>
                  <a:miter lim="800000"/>
                  <a:headEnd/>
                  <a:tailEnd/>
                </a:ln>
                <a:effectLst/>
              </p:spPr>
              <p:txBody>
                <a:bodyPr wrap="none" anchor="ctr"/>
                <a:lstStyle/>
                <a:p>
                  <a:endParaRPr lang="en-US"/>
                </a:p>
              </p:txBody>
            </p:sp>
            <p:sp>
              <p:nvSpPr>
                <p:cNvPr id="77" name="AutoShape 94"/>
                <p:cNvSpPr>
                  <a:spLocks noChangeArrowheads="1"/>
                </p:cNvSpPr>
                <p:nvPr/>
              </p:nvSpPr>
              <p:spPr bwMode="white">
                <a:xfrm rot="6078281">
                  <a:off x="1995" y="2274"/>
                  <a:ext cx="227" cy="816"/>
                </a:xfrm>
                <a:prstGeom prst="moon">
                  <a:avLst>
                    <a:gd name="adj" fmla="val 49773"/>
                  </a:avLst>
                </a:prstGeom>
                <a:solidFill>
                  <a:srgbClr val="FFFFFF">
                    <a:alpha val="3922"/>
                  </a:srgbClr>
                </a:solidFill>
                <a:ln w="9525">
                  <a:noFill/>
                  <a:miter lim="800000"/>
                  <a:headEnd/>
                  <a:tailEnd/>
                </a:ln>
                <a:effectLst/>
              </p:spPr>
              <p:txBody>
                <a:bodyPr wrap="none" anchor="ctr"/>
                <a:lstStyle/>
                <a:p>
                  <a:endParaRPr lang="en-US"/>
                </a:p>
              </p:txBody>
            </p:sp>
            <p:sp>
              <p:nvSpPr>
                <p:cNvPr id="78" name="AutoShape 95"/>
                <p:cNvSpPr>
                  <a:spLocks noChangeArrowheads="1"/>
                </p:cNvSpPr>
                <p:nvPr/>
              </p:nvSpPr>
              <p:spPr bwMode="white">
                <a:xfrm rot="6373927">
                  <a:off x="2071" y="2296"/>
                  <a:ext cx="227" cy="816"/>
                </a:xfrm>
                <a:prstGeom prst="moon">
                  <a:avLst>
                    <a:gd name="adj" fmla="val 49773"/>
                  </a:avLst>
                </a:prstGeom>
                <a:solidFill>
                  <a:srgbClr val="FFFFFF">
                    <a:alpha val="3922"/>
                  </a:srgbClr>
                </a:solidFill>
                <a:ln w="9525">
                  <a:noFill/>
                  <a:miter lim="800000"/>
                  <a:headEnd/>
                  <a:tailEnd/>
                </a:ln>
                <a:effectLst/>
              </p:spPr>
              <p:txBody>
                <a:bodyPr wrap="none" anchor="ctr"/>
                <a:lstStyle/>
                <a:p>
                  <a:endParaRPr lang="en-US"/>
                </a:p>
              </p:txBody>
            </p:sp>
            <p:sp>
              <p:nvSpPr>
                <p:cNvPr id="79" name="AutoShape 96"/>
                <p:cNvSpPr>
                  <a:spLocks noChangeArrowheads="1"/>
                </p:cNvSpPr>
                <p:nvPr/>
              </p:nvSpPr>
              <p:spPr bwMode="white">
                <a:xfrm rot="6906312">
                  <a:off x="2161" y="2326"/>
                  <a:ext cx="227" cy="816"/>
                </a:xfrm>
                <a:prstGeom prst="moon">
                  <a:avLst>
                    <a:gd name="adj" fmla="val 49773"/>
                  </a:avLst>
                </a:prstGeom>
                <a:solidFill>
                  <a:srgbClr val="FFFFFF">
                    <a:alpha val="3922"/>
                  </a:srgbClr>
                </a:solidFill>
                <a:ln w="9525">
                  <a:noFill/>
                  <a:miter lim="800000"/>
                  <a:headEnd/>
                  <a:tailEnd/>
                </a:ln>
                <a:effectLst/>
              </p:spPr>
              <p:txBody>
                <a:bodyPr wrap="none" anchor="ctr"/>
                <a:lstStyle/>
                <a:p>
                  <a:endParaRPr lang="en-US"/>
                </a:p>
              </p:txBody>
            </p:sp>
          </p:grpSp>
        </p:grpSp>
        <p:sp>
          <p:nvSpPr>
            <p:cNvPr id="73" name="Rectangle 97"/>
            <p:cNvSpPr>
              <a:spLocks noChangeArrowheads="1"/>
            </p:cNvSpPr>
            <p:nvPr/>
          </p:nvSpPr>
          <p:spPr bwMode="gray">
            <a:xfrm>
              <a:off x="2130" y="1236"/>
              <a:ext cx="566" cy="509"/>
            </a:xfrm>
            <a:prstGeom prst="rect">
              <a:avLst/>
            </a:prstGeom>
            <a:noFill/>
            <a:ln w="9525" algn="ctr">
              <a:noFill/>
              <a:miter lim="800000"/>
              <a:headEnd/>
              <a:tailEnd/>
            </a:ln>
            <a:effectLst/>
          </p:spPr>
          <p:txBody>
            <a:bodyPr>
              <a:spAutoFit/>
            </a:bodyPr>
            <a:lstStyle/>
            <a:p>
              <a:pPr algn="ctr"/>
              <a:r>
                <a:rPr lang="ro-RO" altLang="ro-RO" sz="2100" b="1" dirty="0">
                  <a:latin typeface="Times New Roman" panose="02020603050405020304" pitchFamily="18" charset="0"/>
                  <a:cs typeface="Times New Roman" panose="02020603050405020304" pitchFamily="18" charset="0"/>
                </a:rPr>
                <a:t>11,0%</a:t>
              </a:r>
            </a:p>
            <a:p>
              <a:pPr algn="ctr"/>
              <a:r>
                <a:rPr lang="en-US" sz="1400" dirty="0">
                  <a:latin typeface="Times New Roman" pitchFamily="18" charset="0"/>
                  <a:cs typeface="Times New Roman" pitchFamily="18" charset="0"/>
                </a:rPr>
                <a:t> </a:t>
              </a:r>
            </a:p>
          </p:txBody>
        </p:sp>
      </p:grpSp>
      <p:grpSp>
        <p:nvGrpSpPr>
          <p:cNvPr id="98" name="Group 98"/>
          <p:cNvGrpSpPr>
            <a:grpSpLocks/>
          </p:cNvGrpSpPr>
          <p:nvPr/>
        </p:nvGrpSpPr>
        <p:grpSpPr bwMode="auto">
          <a:xfrm>
            <a:off x="6372200" y="3939902"/>
            <a:ext cx="1219200" cy="1384300"/>
            <a:chOff x="2018" y="1008"/>
            <a:chExt cx="768" cy="872"/>
          </a:xfrm>
        </p:grpSpPr>
        <p:sp>
          <p:nvSpPr>
            <p:cNvPr id="99" name="Oval 99"/>
            <p:cNvSpPr>
              <a:spLocks noChangeArrowheads="1"/>
            </p:cNvSpPr>
            <p:nvPr/>
          </p:nvSpPr>
          <p:spPr bwMode="gray">
            <a:xfrm>
              <a:off x="2064" y="1008"/>
              <a:ext cx="722" cy="727"/>
            </a:xfrm>
            <a:prstGeom prst="ellipse">
              <a:avLst/>
            </a:prstGeom>
            <a:solidFill>
              <a:srgbClr val="EAEAEA">
                <a:alpha val="50195"/>
              </a:srgbClr>
            </a:solidFill>
            <a:ln w="9525" algn="ctr">
              <a:noFill/>
              <a:round/>
              <a:headEnd/>
              <a:tailEnd/>
            </a:ln>
            <a:effectLst/>
          </p:spPr>
          <p:txBody>
            <a:bodyPr wrap="none" anchor="ctr"/>
            <a:lstStyle/>
            <a:p>
              <a:endParaRPr lang="en-US"/>
            </a:p>
          </p:txBody>
        </p:sp>
        <p:grpSp>
          <p:nvGrpSpPr>
            <p:cNvPr id="100" name="Group 100"/>
            <p:cNvGrpSpPr>
              <a:grpSpLocks/>
            </p:cNvGrpSpPr>
            <p:nvPr/>
          </p:nvGrpSpPr>
          <p:grpSpPr bwMode="auto">
            <a:xfrm>
              <a:off x="2018" y="1031"/>
              <a:ext cx="747" cy="849"/>
              <a:chOff x="3883" y="1593"/>
              <a:chExt cx="1023" cy="1163"/>
            </a:xfrm>
          </p:grpSpPr>
          <p:pic>
            <p:nvPicPr>
              <p:cNvPr id="113" name="Picture 101" descr="circuler_1"/>
              <p:cNvPicPr>
                <a:picLocks noChangeAspect="1" noChangeArrowheads="1"/>
              </p:cNvPicPr>
              <p:nvPr/>
            </p:nvPicPr>
            <p:blipFill>
              <a:blip r:embed="rId10" cstate="print"/>
              <a:srcRect/>
              <a:stretch>
                <a:fillRect/>
              </a:stretch>
            </p:blipFill>
            <p:spPr bwMode="gray">
              <a:xfrm>
                <a:off x="3975" y="1593"/>
                <a:ext cx="925" cy="935"/>
              </a:xfrm>
              <a:prstGeom prst="rect">
                <a:avLst/>
              </a:prstGeom>
              <a:noFill/>
              <a:ln w="9525">
                <a:noFill/>
                <a:miter lim="800000"/>
                <a:headEnd/>
                <a:tailEnd/>
              </a:ln>
            </p:spPr>
          </p:pic>
          <p:sp>
            <p:nvSpPr>
              <p:cNvPr id="114" name="Oval 102"/>
              <p:cNvSpPr>
                <a:spLocks noChangeArrowheads="1"/>
              </p:cNvSpPr>
              <p:nvPr/>
            </p:nvSpPr>
            <p:spPr bwMode="gray">
              <a:xfrm>
                <a:off x="3975" y="1593"/>
                <a:ext cx="931" cy="937"/>
              </a:xfrm>
              <a:prstGeom prst="ellipse">
                <a:avLst/>
              </a:prstGeom>
              <a:solidFill>
                <a:schemeClr val="bg2">
                  <a:alpha val="50195"/>
                </a:schemeClr>
              </a:solidFill>
              <a:ln w="9525" algn="ctr">
                <a:noFill/>
                <a:round/>
                <a:headEnd/>
                <a:tailEnd/>
              </a:ln>
              <a:effectLst/>
            </p:spPr>
            <p:txBody>
              <a:bodyPr wrap="none" anchor="ctr"/>
              <a:lstStyle/>
              <a:p>
                <a:endParaRPr lang="en-US"/>
              </a:p>
            </p:txBody>
          </p:sp>
          <p:pic>
            <p:nvPicPr>
              <p:cNvPr id="115" name="Picture 103" descr="light_shadow1"/>
              <p:cNvPicPr>
                <a:picLocks noChangeAspect="1" noChangeArrowheads="1"/>
              </p:cNvPicPr>
              <p:nvPr/>
            </p:nvPicPr>
            <p:blipFill>
              <a:blip r:embed="rId11" cstate="print"/>
              <a:srcRect t="14285"/>
              <a:stretch>
                <a:fillRect/>
              </a:stretch>
            </p:blipFill>
            <p:spPr bwMode="gray">
              <a:xfrm>
                <a:off x="3883" y="1593"/>
                <a:ext cx="682" cy="585"/>
              </a:xfrm>
              <a:prstGeom prst="rect">
                <a:avLst/>
              </a:prstGeom>
              <a:noFill/>
              <a:ln w="9525">
                <a:noFill/>
                <a:miter lim="800000"/>
                <a:headEnd/>
                <a:tailEnd/>
              </a:ln>
            </p:spPr>
          </p:pic>
          <p:grpSp>
            <p:nvGrpSpPr>
              <p:cNvPr id="116" name="Group 104"/>
              <p:cNvGrpSpPr>
                <a:grpSpLocks/>
              </p:cNvGrpSpPr>
              <p:nvPr/>
            </p:nvGrpSpPr>
            <p:grpSpPr bwMode="auto">
              <a:xfrm rot="-3733502" flipH="1" flipV="1">
                <a:off x="4256" y="2247"/>
                <a:ext cx="820" cy="198"/>
                <a:chOff x="2532" y="1051"/>
                <a:chExt cx="893" cy="246"/>
              </a:xfrm>
            </p:grpSpPr>
            <p:grpSp>
              <p:nvGrpSpPr>
                <p:cNvPr id="117" name="Group 105"/>
                <p:cNvGrpSpPr>
                  <a:grpSpLocks/>
                </p:cNvGrpSpPr>
                <p:nvPr/>
              </p:nvGrpSpPr>
              <p:grpSpPr bwMode="auto">
                <a:xfrm>
                  <a:off x="2532" y="1051"/>
                  <a:ext cx="743" cy="185"/>
                  <a:chOff x="1565" y="2568"/>
                  <a:chExt cx="1118" cy="279"/>
                </a:xfrm>
              </p:grpSpPr>
              <p:sp>
                <p:nvSpPr>
                  <p:cNvPr id="123" name="AutoShape 106"/>
                  <p:cNvSpPr>
                    <a:spLocks noChangeArrowheads="1"/>
                  </p:cNvSpPr>
                  <p:nvPr/>
                </p:nvSpPr>
                <p:spPr bwMode="white">
                  <a:xfrm rot="5263130">
                    <a:off x="1859" y="2274"/>
                    <a:ext cx="227" cy="816"/>
                  </a:xfrm>
                  <a:prstGeom prst="moon">
                    <a:avLst>
                      <a:gd name="adj" fmla="val 49773"/>
                    </a:avLst>
                  </a:prstGeom>
                  <a:solidFill>
                    <a:srgbClr val="FFFFFF">
                      <a:alpha val="3922"/>
                    </a:srgbClr>
                  </a:solidFill>
                  <a:ln w="9525">
                    <a:noFill/>
                    <a:miter lim="800000"/>
                    <a:headEnd/>
                    <a:tailEnd/>
                  </a:ln>
                  <a:effectLst/>
                </p:spPr>
                <p:txBody>
                  <a:bodyPr wrap="none" anchor="ctr"/>
                  <a:lstStyle/>
                  <a:p>
                    <a:endParaRPr lang="en-US"/>
                  </a:p>
                </p:txBody>
              </p:sp>
              <p:sp>
                <p:nvSpPr>
                  <p:cNvPr id="124" name="AutoShape 107"/>
                  <p:cNvSpPr>
                    <a:spLocks noChangeArrowheads="1"/>
                  </p:cNvSpPr>
                  <p:nvPr/>
                </p:nvSpPr>
                <p:spPr bwMode="white">
                  <a:xfrm rot="6078281">
                    <a:off x="1995" y="2274"/>
                    <a:ext cx="227" cy="816"/>
                  </a:xfrm>
                  <a:prstGeom prst="moon">
                    <a:avLst>
                      <a:gd name="adj" fmla="val 49773"/>
                    </a:avLst>
                  </a:prstGeom>
                  <a:solidFill>
                    <a:srgbClr val="FFFFFF">
                      <a:alpha val="3922"/>
                    </a:srgbClr>
                  </a:solidFill>
                  <a:ln w="9525">
                    <a:noFill/>
                    <a:miter lim="800000"/>
                    <a:headEnd/>
                    <a:tailEnd/>
                  </a:ln>
                  <a:effectLst/>
                </p:spPr>
                <p:txBody>
                  <a:bodyPr wrap="none" anchor="ctr"/>
                  <a:lstStyle/>
                  <a:p>
                    <a:endParaRPr lang="en-US"/>
                  </a:p>
                </p:txBody>
              </p:sp>
              <p:sp>
                <p:nvSpPr>
                  <p:cNvPr id="125" name="AutoShape 108"/>
                  <p:cNvSpPr>
                    <a:spLocks noChangeArrowheads="1"/>
                  </p:cNvSpPr>
                  <p:nvPr/>
                </p:nvSpPr>
                <p:spPr bwMode="white">
                  <a:xfrm rot="6373927">
                    <a:off x="2071" y="2296"/>
                    <a:ext cx="227" cy="816"/>
                  </a:xfrm>
                  <a:prstGeom prst="moon">
                    <a:avLst>
                      <a:gd name="adj" fmla="val 49773"/>
                    </a:avLst>
                  </a:prstGeom>
                  <a:solidFill>
                    <a:srgbClr val="FFFFFF">
                      <a:alpha val="3922"/>
                    </a:srgbClr>
                  </a:solidFill>
                  <a:ln w="9525">
                    <a:noFill/>
                    <a:miter lim="800000"/>
                    <a:headEnd/>
                    <a:tailEnd/>
                  </a:ln>
                  <a:effectLst/>
                </p:spPr>
                <p:txBody>
                  <a:bodyPr wrap="none" anchor="ctr"/>
                  <a:lstStyle/>
                  <a:p>
                    <a:endParaRPr lang="en-US"/>
                  </a:p>
                </p:txBody>
              </p:sp>
              <p:sp>
                <p:nvSpPr>
                  <p:cNvPr id="126" name="AutoShape 109"/>
                  <p:cNvSpPr>
                    <a:spLocks noChangeArrowheads="1"/>
                  </p:cNvSpPr>
                  <p:nvPr/>
                </p:nvSpPr>
                <p:spPr bwMode="white">
                  <a:xfrm rot="6906312">
                    <a:off x="2161" y="2326"/>
                    <a:ext cx="227" cy="816"/>
                  </a:xfrm>
                  <a:prstGeom prst="moon">
                    <a:avLst>
                      <a:gd name="adj" fmla="val 49773"/>
                    </a:avLst>
                  </a:prstGeom>
                  <a:solidFill>
                    <a:srgbClr val="FFFFFF">
                      <a:alpha val="3922"/>
                    </a:srgbClr>
                  </a:solidFill>
                  <a:ln w="9525">
                    <a:noFill/>
                    <a:miter lim="800000"/>
                    <a:headEnd/>
                    <a:tailEnd/>
                  </a:ln>
                  <a:effectLst/>
                </p:spPr>
                <p:txBody>
                  <a:bodyPr wrap="none" anchor="ctr"/>
                  <a:lstStyle/>
                  <a:p>
                    <a:endParaRPr lang="en-US"/>
                  </a:p>
                </p:txBody>
              </p:sp>
            </p:grpSp>
            <p:grpSp>
              <p:nvGrpSpPr>
                <p:cNvPr id="118" name="Group 110"/>
                <p:cNvGrpSpPr>
                  <a:grpSpLocks/>
                </p:cNvGrpSpPr>
                <p:nvPr/>
              </p:nvGrpSpPr>
              <p:grpSpPr bwMode="auto">
                <a:xfrm rot="1353540">
                  <a:off x="2682" y="1111"/>
                  <a:ext cx="743" cy="186"/>
                  <a:chOff x="1565" y="2568"/>
                  <a:chExt cx="1118" cy="279"/>
                </a:xfrm>
              </p:grpSpPr>
              <p:sp>
                <p:nvSpPr>
                  <p:cNvPr id="119" name="AutoShape 111"/>
                  <p:cNvSpPr>
                    <a:spLocks noChangeArrowheads="1"/>
                  </p:cNvSpPr>
                  <p:nvPr/>
                </p:nvSpPr>
                <p:spPr bwMode="white">
                  <a:xfrm rot="5263130">
                    <a:off x="1859" y="2274"/>
                    <a:ext cx="227" cy="816"/>
                  </a:xfrm>
                  <a:prstGeom prst="moon">
                    <a:avLst>
                      <a:gd name="adj" fmla="val 49773"/>
                    </a:avLst>
                  </a:prstGeom>
                  <a:solidFill>
                    <a:srgbClr val="FFFFFF">
                      <a:alpha val="3922"/>
                    </a:srgbClr>
                  </a:solidFill>
                  <a:ln w="9525">
                    <a:noFill/>
                    <a:miter lim="800000"/>
                    <a:headEnd/>
                    <a:tailEnd/>
                  </a:ln>
                  <a:effectLst/>
                </p:spPr>
                <p:txBody>
                  <a:bodyPr wrap="none" anchor="ctr"/>
                  <a:lstStyle/>
                  <a:p>
                    <a:endParaRPr lang="en-US"/>
                  </a:p>
                </p:txBody>
              </p:sp>
              <p:sp>
                <p:nvSpPr>
                  <p:cNvPr id="120" name="AutoShape 112"/>
                  <p:cNvSpPr>
                    <a:spLocks noChangeArrowheads="1"/>
                  </p:cNvSpPr>
                  <p:nvPr/>
                </p:nvSpPr>
                <p:spPr bwMode="white">
                  <a:xfrm rot="6078281">
                    <a:off x="1995" y="2274"/>
                    <a:ext cx="227" cy="816"/>
                  </a:xfrm>
                  <a:prstGeom prst="moon">
                    <a:avLst>
                      <a:gd name="adj" fmla="val 49773"/>
                    </a:avLst>
                  </a:prstGeom>
                  <a:solidFill>
                    <a:srgbClr val="FFFFFF">
                      <a:alpha val="3922"/>
                    </a:srgbClr>
                  </a:solidFill>
                  <a:ln w="9525">
                    <a:noFill/>
                    <a:miter lim="800000"/>
                    <a:headEnd/>
                    <a:tailEnd/>
                  </a:ln>
                  <a:effectLst/>
                </p:spPr>
                <p:txBody>
                  <a:bodyPr wrap="none" anchor="ctr"/>
                  <a:lstStyle/>
                  <a:p>
                    <a:endParaRPr lang="en-US"/>
                  </a:p>
                </p:txBody>
              </p:sp>
              <p:sp>
                <p:nvSpPr>
                  <p:cNvPr id="121" name="AutoShape 113"/>
                  <p:cNvSpPr>
                    <a:spLocks noChangeArrowheads="1"/>
                  </p:cNvSpPr>
                  <p:nvPr/>
                </p:nvSpPr>
                <p:spPr bwMode="white">
                  <a:xfrm rot="6373927">
                    <a:off x="2071" y="2296"/>
                    <a:ext cx="227" cy="816"/>
                  </a:xfrm>
                  <a:prstGeom prst="moon">
                    <a:avLst>
                      <a:gd name="adj" fmla="val 49773"/>
                    </a:avLst>
                  </a:prstGeom>
                  <a:solidFill>
                    <a:srgbClr val="FFFFFF">
                      <a:alpha val="3922"/>
                    </a:srgbClr>
                  </a:solidFill>
                  <a:ln w="9525">
                    <a:noFill/>
                    <a:miter lim="800000"/>
                    <a:headEnd/>
                    <a:tailEnd/>
                  </a:ln>
                  <a:effectLst/>
                </p:spPr>
                <p:txBody>
                  <a:bodyPr wrap="none" anchor="ctr"/>
                  <a:lstStyle/>
                  <a:p>
                    <a:endParaRPr lang="en-US"/>
                  </a:p>
                </p:txBody>
              </p:sp>
              <p:sp>
                <p:nvSpPr>
                  <p:cNvPr id="122" name="AutoShape 114"/>
                  <p:cNvSpPr>
                    <a:spLocks noChangeArrowheads="1"/>
                  </p:cNvSpPr>
                  <p:nvPr/>
                </p:nvSpPr>
                <p:spPr bwMode="white">
                  <a:xfrm rot="6906312">
                    <a:off x="2161" y="2326"/>
                    <a:ext cx="227" cy="816"/>
                  </a:xfrm>
                  <a:prstGeom prst="moon">
                    <a:avLst>
                      <a:gd name="adj" fmla="val 49773"/>
                    </a:avLst>
                  </a:prstGeom>
                  <a:solidFill>
                    <a:srgbClr val="FFFFFF">
                      <a:alpha val="3922"/>
                    </a:srgbClr>
                  </a:solidFill>
                  <a:ln w="9525">
                    <a:noFill/>
                    <a:miter lim="800000"/>
                    <a:headEnd/>
                    <a:tailEnd/>
                  </a:ln>
                  <a:effectLst/>
                </p:spPr>
                <p:txBody>
                  <a:bodyPr wrap="none" anchor="ctr"/>
                  <a:lstStyle/>
                  <a:p>
                    <a:endParaRPr lang="en-US"/>
                  </a:p>
                </p:txBody>
              </p:sp>
            </p:grpSp>
          </p:grpSp>
        </p:grpSp>
        <p:grpSp>
          <p:nvGrpSpPr>
            <p:cNvPr id="101" name="Group 115"/>
            <p:cNvGrpSpPr>
              <a:grpSpLocks/>
            </p:cNvGrpSpPr>
            <p:nvPr/>
          </p:nvGrpSpPr>
          <p:grpSpPr bwMode="auto">
            <a:xfrm rot="-3733502" flipH="1" flipV="1">
              <a:off x="2362" y="1505"/>
              <a:ext cx="527" cy="128"/>
              <a:chOff x="2532" y="1051"/>
              <a:chExt cx="893" cy="246"/>
            </a:xfrm>
          </p:grpSpPr>
          <p:grpSp>
            <p:nvGrpSpPr>
              <p:cNvPr id="103" name="Group 116"/>
              <p:cNvGrpSpPr>
                <a:grpSpLocks/>
              </p:cNvGrpSpPr>
              <p:nvPr/>
            </p:nvGrpSpPr>
            <p:grpSpPr bwMode="auto">
              <a:xfrm>
                <a:off x="2532" y="1051"/>
                <a:ext cx="743" cy="185"/>
                <a:chOff x="1565" y="2568"/>
                <a:chExt cx="1118" cy="279"/>
              </a:xfrm>
            </p:grpSpPr>
            <p:sp>
              <p:nvSpPr>
                <p:cNvPr id="109" name="AutoShape 117"/>
                <p:cNvSpPr>
                  <a:spLocks noChangeArrowheads="1"/>
                </p:cNvSpPr>
                <p:nvPr/>
              </p:nvSpPr>
              <p:spPr bwMode="white">
                <a:xfrm rot="5263130">
                  <a:off x="1859" y="2274"/>
                  <a:ext cx="227" cy="816"/>
                </a:xfrm>
                <a:prstGeom prst="moon">
                  <a:avLst>
                    <a:gd name="adj" fmla="val 49773"/>
                  </a:avLst>
                </a:prstGeom>
                <a:solidFill>
                  <a:srgbClr val="FFFFFF">
                    <a:alpha val="3922"/>
                  </a:srgbClr>
                </a:solidFill>
                <a:ln w="9525">
                  <a:noFill/>
                  <a:miter lim="800000"/>
                  <a:headEnd/>
                  <a:tailEnd/>
                </a:ln>
                <a:effectLst/>
              </p:spPr>
              <p:txBody>
                <a:bodyPr wrap="none" anchor="ctr"/>
                <a:lstStyle/>
                <a:p>
                  <a:endParaRPr lang="en-US"/>
                </a:p>
              </p:txBody>
            </p:sp>
            <p:sp>
              <p:nvSpPr>
                <p:cNvPr id="110" name="AutoShape 118"/>
                <p:cNvSpPr>
                  <a:spLocks noChangeArrowheads="1"/>
                </p:cNvSpPr>
                <p:nvPr/>
              </p:nvSpPr>
              <p:spPr bwMode="white">
                <a:xfrm rot="6078281">
                  <a:off x="1995" y="2274"/>
                  <a:ext cx="227" cy="816"/>
                </a:xfrm>
                <a:prstGeom prst="moon">
                  <a:avLst>
                    <a:gd name="adj" fmla="val 49773"/>
                  </a:avLst>
                </a:prstGeom>
                <a:solidFill>
                  <a:srgbClr val="FFFFFF">
                    <a:alpha val="3922"/>
                  </a:srgbClr>
                </a:solidFill>
                <a:ln w="9525">
                  <a:noFill/>
                  <a:miter lim="800000"/>
                  <a:headEnd/>
                  <a:tailEnd/>
                </a:ln>
                <a:effectLst/>
              </p:spPr>
              <p:txBody>
                <a:bodyPr wrap="none" anchor="ctr"/>
                <a:lstStyle/>
                <a:p>
                  <a:endParaRPr lang="en-US"/>
                </a:p>
              </p:txBody>
            </p:sp>
            <p:sp>
              <p:nvSpPr>
                <p:cNvPr id="111" name="AutoShape 119"/>
                <p:cNvSpPr>
                  <a:spLocks noChangeArrowheads="1"/>
                </p:cNvSpPr>
                <p:nvPr/>
              </p:nvSpPr>
              <p:spPr bwMode="white">
                <a:xfrm rot="6373927">
                  <a:off x="2071" y="2296"/>
                  <a:ext cx="227" cy="816"/>
                </a:xfrm>
                <a:prstGeom prst="moon">
                  <a:avLst>
                    <a:gd name="adj" fmla="val 49773"/>
                  </a:avLst>
                </a:prstGeom>
                <a:solidFill>
                  <a:srgbClr val="FFFFFF">
                    <a:alpha val="3922"/>
                  </a:srgbClr>
                </a:solidFill>
                <a:ln w="9525">
                  <a:noFill/>
                  <a:miter lim="800000"/>
                  <a:headEnd/>
                  <a:tailEnd/>
                </a:ln>
                <a:effectLst/>
              </p:spPr>
              <p:txBody>
                <a:bodyPr wrap="none" anchor="ctr"/>
                <a:lstStyle/>
                <a:p>
                  <a:endParaRPr lang="en-US"/>
                </a:p>
              </p:txBody>
            </p:sp>
            <p:sp>
              <p:nvSpPr>
                <p:cNvPr id="112" name="AutoShape 120"/>
                <p:cNvSpPr>
                  <a:spLocks noChangeArrowheads="1"/>
                </p:cNvSpPr>
                <p:nvPr/>
              </p:nvSpPr>
              <p:spPr bwMode="white">
                <a:xfrm rot="6906312">
                  <a:off x="2161" y="2326"/>
                  <a:ext cx="227" cy="816"/>
                </a:xfrm>
                <a:prstGeom prst="moon">
                  <a:avLst>
                    <a:gd name="adj" fmla="val 49773"/>
                  </a:avLst>
                </a:prstGeom>
                <a:solidFill>
                  <a:srgbClr val="FFFFFF">
                    <a:alpha val="3922"/>
                  </a:srgbClr>
                </a:solidFill>
                <a:ln w="9525">
                  <a:noFill/>
                  <a:miter lim="800000"/>
                  <a:headEnd/>
                  <a:tailEnd/>
                </a:ln>
                <a:effectLst/>
              </p:spPr>
              <p:txBody>
                <a:bodyPr wrap="none" anchor="ctr"/>
                <a:lstStyle/>
                <a:p>
                  <a:endParaRPr lang="en-US"/>
                </a:p>
              </p:txBody>
            </p:sp>
          </p:grpSp>
          <p:grpSp>
            <p:nvGrpSpPr>
              <p:cNvPr id="104" name="Group 121"/>
              <p:cNvGrpSpPr>
                <a:grpSpLocks/>
              </p:cNvGrpSpPr>
              <p:nvPr/>
            </p:nvGrpSpPr>
            <p:grpSpPr bwMode="auto">
              <a:xfrm rot="1353540">
                <a:off x="2682" y="1111"/>
                <a:ext cx="743" cy="186"/>
                <a:chOff x="1565" y="2568"/>
                <a:chExt cx="1118" cy="279"/>
              </a:xfrm>
            </p:grpSpPr>
            <p:sp>
              <p:nvSpPr>
                <p:cNvPr id="105" name="AutoShape 122"/>
                <p:cNvSpPr>
                  <a:spLocks noChangeArrowheads="1"/>
                </p:cNvSpPr>
                <p:nvPr/>
              </p:nvSpPr>
              <p:spPr bwMode="white">
                <a:xfrm rot="5263130">
                  <a:off x="1859" y="2274"/>
                  <a:ext cx="227" cy="816"/>
                </a:xfrm>
                <a:prstGeom prst="moon">
                  <a:avLst>
                    <a:gd name="adj" fmla="val 49773"/>
                  </a:avLst>
                </a:prstGeom>
                <a:solidFill>
                  <a:srgbClr val="FFFFFF">
                    <a:alpha val="3922"/>
                  </a:srgbClr>
                </a:solidFill>
                <a:ln w="9525">
                  <a:noFill/>
                  <a:miter lim="800000"/>
                  <a:headEnd/>
                  <a:tailEnd/>
                </a:ln>
                <a:effectLst/>
              </p:spPr>
              <p:txBody>
                <a:bodyPr wrap="none" anchor="ctr"/>
                <a:lstStyle/>
                <a:p>
                  <a:endParaRPr lang="en-US"/>
                </a:p>
              </p:txBody>
            </p:sp>
            <p:sp>
              <p:nvSpPr>
                <p:cNvPr id="106" name="AutoShape 123"/>
                <p:cNvSpPr>
                  <a:spLocks noChangeArrowheads="1"/>
                </p:cNvSpPr>
                <p:nvPr/>
              </p:nvSpPr>
              <p:spPr bwMode="white">
                <a:xfrm rot="6078281">
                  <a:off x="1995" y="2274"/>
                  <a:ext cx="227" cy="816"/>
                </a:xfrm>
                <a:prstGeom prst="moon">
                  <a:avLst>
                    <a:gd name="adj" fmla="val 49773"/>
                  </a:avLst>
                </a:prstGeom>
                <a:solidFill>
                  <a:srgbClr val="FFFFFF">
                    <a:alpha val="3922"/>
                  </a:srgbClr>
                </a:solidFill>
                <a:ln w="9525">
                  <a:noFill/>
                  <a:miter lim="800000"/>
                  <a:headEnd/>
                  <a:tailEnd/>
                </a:ln>
                <a:effectLst/>
              </p:spPr>
              <p:txBody>
                <a:bodyPr wrap="none" anchor="ctr"/>
                <a:lstStyle/>
                <a:p>
                  <a:endParaRPr lang="en-US"/>
                </a:p>
              </p:txBody>
            </p:sp>
            <p:sp>
              <p:nvSpPr>
                <p:cNvPr id="107" name="AutoShape 124"/>
                <p:cNvSpPr>
                  <a:spLocks noChangeArrowheads="1"/>
                </p:cNvSpPr>
                <p:nvPr/>
              </p:nvSpPr>
              <p:spPr bwMode="white">
                <a:xfrm rot="6373927">
                  <a:off x="2071" y="2296"/>
                  <a:ext cx="227" cy="816"/>
                </a:xfrm>
                <a:prstGeom prst="moon">
                  <a:avLst>
                    <a:gd name="adj" fmla="val 49773"/>
                  </a:avLst>
                </a:prstGeom>
                <a:solidFill>
                  <a:srgbClr val="FFFFFF">
                    <a:alpha val="3922"/>
                  </a:srgbClr>
                </a:solidFill>
                <a:ln w="9525">
                  <a:noFill/>
                  <a:miter lim="800000"/>
                  <a:headEnd/>
                  <a:tailEnd/>
                </a:ln>
                <a:effectLst/>
              </p:spPr>
              <p:txBody>
                <a:bodyPr wrap="none" anchor="ctr"/>
                <a:lstStyle/>
                <a:p>
                  <a:endParaRPr lang="en-US"/>
                </a:p>
              </p:txBody>
            </p:sp>
            <p:sp>
              <p:nvSpPr>
                <p:cNvPr id="108" name="AutoShape 125"/>
                <p:cNvSpPr>
                  <a:spLocks noChangeArrowheads="1"/>
                </p:cNvSpPr>
                <p:nvPr/>
              </p:nvSpPr>
              <p:spPr bwMode="white">
                <a:xfrm rot="6906312">
                  <a:off x="2161" y="2326"/>
                  <a:ext cx="227" cy="816"/>
                </a:xfrm>
                <a:prstGeom prst="moon">
                  <a:avLst>
                    <a:gd name="adj" fmla="val 49773"/>
                  </a:avLst>
                </a:prstGeom>
                <a:solidFill>
                  <a:srgbClr val="FFFFFF">
                    <a:alpha val="3922"/>
                  </a:srgbClr>
                </a:solidFill>
                <a:ln w="9525">
                  <a:noFill/>
                  <a:miter lim="800000"/>
                  <a:headEnd/>
                  <a:tailEnd/>
                </a:ln>
                <a:effectLst/>
              </p:spPr>
              <p:txBody>
                <a:bodyPr wrap="none" anchor="ctr"/>
                <a:lstStyle/>
                <a:p>
                  <a:endParaRPr lang="en-US"/>
                </a:p>
              </p:txBody>
            </p:sp>
          </p:grpSp>
        </p:grpSp>
        <p:sp>
          <p:nvSpPr>
            <p:cNvPr id="102" name="Rectangle 126"/>
            <p:cNvSpPr>
              <a:spLocks noChangeArrowheads="1"/>
            </p:cNvSpPr>
            <p:nvPr/>
          </p:nvSpPr>
          <p:spPr bwMode="gray">
            <a:xfrm>
              <a:off x="2125" y="1208"/>
              <a:ext cx="601" cy="262"/>
            </a:xfrm>
            <a:prstGeom prst="rect">
              <a:avLst/>
            </a:prstGeom>
            <a:noFill/>
            <a:ln w="9525" algn="ctr">
              <a:noFill/>
              <a:miter lim="800000"/>
              <a:headEnd/>
              <a:tailEnd/>
            </a:ln>
            <a:effectLst/>
          </p:spPr>
          <p:txBody>
            <a:bodyPr>
              <a:spAutoFit/>
            </a:bodyPr>
            <a:lstStyle/>
            <a:p>
              <a:pPr algn="ctr"/>
              <a:r>
                <a:rPr lang="ro-RO" altLang="ro-RO" sz="2100" b="1" dirty="0">
                  <a:latin typeface="Times New Roman" panose="02020603050405020304" pitchFamily="18" charset="0"/>
                  <a:cs typeface="Times New Roman" panose="02020603050405020304" pitchFamily="18" charset="0"/>
                </a:rPr>
                <a:t>89,0%</a:t>
              </a:r>
            </a:p>
          </p:txBody>
        </p:sp>
      </p:grpSp>
      <p:grpSp>
        <p:nvGrpSpPr>
          <p:cNvPr id="127" name="Group 127"/>
          <p:cNvGrpSpPr>
            <a:grpSpLocks/>
          </p:cNvGrpSpPr>
          <p:nvPr/>
        </p:nvGrpSpPr>
        <p:grpSpPr bwMode="auto">
          <a:xfrm>
            <a:off x="6372200" y="1851670"/>
            <a:ext cx="2237036" cy="2213670"/>
            <a:chOff x="2064" y="1008"/>
            <a:chExt cx="722" cy="872"/>
          </a:xfrm>
        </p:grpSpPr>
        <p:sp>
          <p:nvSpPr>
            <p:cNvPr id="128" name="Oval 128"/>
            <p:cNvSpPr>
              <a:spLocks noChangeArrowheads="1"/>
            </p:cNvSpPr>
            <p:nvPr/>
          </p:nvSpPr>
          <p:spPr bwMode="gray">
            <a:xfrm>
              <a:off x="2064" y="1008"/>
              <a:ext cx="722" cy="727"/>
            </a:xfrm>
            <a:prstGeom prst="ellipse">
              <a:avLst/>
            </a:prstGeom>
            <a:solidFill>
              <a:srgbClr val="EAEAEA">
                <a:alpha val="50195"/>
              </a:srgbClr>
            </a:solidFill>
            <a:ln w="9525" algn="ctr">
              <a:noFill/>
              <a:round/>
              <a:headEnd/>
              <a:tailEnd/>
            </a:ln>
            <a:effectLst/>
          </p:spPr>
          <p:txBody>
            <a:bodyPr wrap="none" anchor="ctr"/>
            <a:lstStyle/>
            <a:p>
              <a:endParaRPr lang="en-US"/>
            </a:p>
          </p:txBody>
        </p:sp>
        <p:grpSp>
          <p:nvGrpSpPr>
            <p:cNvPr id="129" name="Group 129"/>
            <p:cNvGrpSpPr>
              <a:grpSpLocks/>
            </p:cNvGrpSpPr>
            <p:nvPr/>
          </p:nvGrpSpPr>
          <p:grpSpPr bwMode="auto">
            <a:xfrm>
              <a:off x="2086" y="1031"/>
              <a:ext cx="680" cy="849"/>
              <a:chOff x="3975" y="1593"/>
              <a:chExt cx="931" cy="1163"/>
            </a:xfrm>
          </p:grpSpPr>
          <p:pic>
            <p:nvPicPr>
              <p:cNvPr id="142" name="Picture 130" descr="circuler_1"/>
              <p:cNvPicPr>
                <a:picLocks noChangeAspect="1" noChangeArrowheads="1"/>
              </p:cNvPicPr>
              <p:nvPr/>
            </p:nvPicPr>
            <p:blipFill>
              <a:blip r:embed="rId12" cstate="print"/>
              <a:srcRect/>
              <a:stretch>
                <a:fillRect/>
              </a:stretch>
            </p:blipFill>
            <p:spPr bwMode="gray">
              <a:xfrm>
                <a:off x="3975" y="1593"/>
                <a:ext cx="925" cy="935"/>
              </a:xfrm>
              <a:prstGeom prst="rect">
                <a:avLst/>
              </a:prstGeom>
              <a:noFill/>
              <a:ln w="9525">
                <a:noFill/>
                <a:miter lim="800000"/>
                <a:headEnd/>
                <a:tailEnd/>
              </a:ln>
            </p:spPr>
          </p:pic>
          <p:sp>
            <p:nvSpPr>
              <p:cNvPr id="143" name="Oval 131"/>
              <p:cNvSpPr>
                <a:spLocks noChangeArrowheads="1"/>
              </p:cNvSpPr>
              <p:nvPr/>
            </p:nvSpPr>
            <p:spPr bwMode="gray">
              <a:xfrm>
                <a:off x="3975" y="1593"/>
                <a:ext cx="931" cy="937"/>
              </a:xfrm>
              <a:prstGeom prst="ellipse">
                <a:avLst/>
              </a:prstGeom>
              <a:solidFill>
                <a:schemeClr val="folHlink">
                  <a:alpha val="50195"/>
                </a:schemeClr>
              </a:solidFill>
              <a:ln w="9525" algn="ctr">
                <a:noFill/>
                <a:round/>
                <a:headEnd/>
                <a:tailEnd/>
              </a:ln>
              <a:effectLst/>
            </p:spPr>
            <p:txBody>
              <a:bodyPr wrap="none" anchor="ctr"/>
              <a:lstStyle/>
              <a:p>
                <a:endParaRPr lang="en-US"/>
              </a:p>
            </p:txBody>
          </p:sp>
          <p:pic>
            <p:nvPicPr>
              <p:cNvPr id="144" name="Picture 132" descr="light_shadow1"/>
              <p:cNvPicPr>
                <a:picLocks noChangeAspect="1" noChangeArrowheads="1"/>
              </p:cNvPicPr>
              <p:nvPr/>
            </p:nvPicPr>
            <p:blipFill>
              <a:blip r:embed="rId13" cstate="print"/>
              <a:srcRect t="14285"/>
              <a:stretch>
                <a:fillRect/>
              </a:stretch>
            </p:blipFill>
            <p:spPr bwMode="gray">
              <a:xfrm>
                <a:off x="3984" y="1632"/>
                <a:ext cx="682" cy="585"/>
              </a:xfrm>
              <a:prstGeom prst="rect">
                <a:avLst/>
              </a:prstGeom>
              <a:noFill/>
              <a:ln w="9525">
                <a:noFill/>
                <a:miter lim="800000"/>
                <a:headEnd/>
                <a:tailEnd/>
              </a:ln>
            </p:spPr>
          </p:pic>
          <p:grpSp>
            <p:nvGrpSpPr>
              <p:cNvPr id="145" name="Group 133"/>
              <p:cNvGrpSpPr>
                <a:grpSpLocks/>
              </p:cNvGrpSpPr>
              <p:nvPr/>
            </p:nvGrpSpPr>
            <p:grpSpPr bwMode="auto">
              <a:xfrm rot="-3733502" flipH="1" flipV="1">
                <a:off x="4256" y="2247"/>
                <a:ext cx="820" cy="198"/>
                <a:chOff x="2532" y="1051"/>
                <a:chExt cx="893" cy="246"/>
              </a:xfrm>
            </p:grpSpPr>
            <p:grpSp>
              <p:nvGrpSpPr>
                <p:cNvPr id="146" name="Group 134"/>
                <p:cNvGrpSpPr>
                  <a:grpSpLocks/>
                </p:cNvGrpSpPr>
                <p:nvPr/>
              </p:nvGrpSpPr>
              <p:grpSpPr bwMode="auto">
                <a:xfrm>
                  <a:off x="2532" y="1051"/>
                  <a:ext cx="743" cy="185"/>
                  <a:chOff x="1565" y="2568"/>
                  <a:chExt cx="1118" cy="279"/>
                </a:xfrm>
              </p:grpSpPr>
              <p:sp>
                <p:nvSpPr>
                  <p:cNvPr id="152" name="AutoShape 135"/>
                  <p:cNvSpPr>
                    <a:spLocks noChangeArrowheads="1"/>
                  </p:cNvSpPr>
                  <p:nvPr/>
                </p:nvSpPr>
                <p:spPr bwMode="white">
                  <a:xfrm rot="5263130">
                    <a:off x="1859" y="2274"/>
                    <a:ext cx="227" cy="816"/>
                  </a:xfrm>
                  <a:prstGeom prst="moon">
                    <a:avLst>
                      <a:gd name="adj" fmla="val 49773"/>
                    </a:avLst>
                  </a:prstGeom>
                  <a:solidFill>
                    <a:srgbClr val="FFFFFF">
                      <a:alpha val="3922"/>
                    </a:srgbClr>
                  </a:solidFill>
                  <a:ln w="9525">
                    <a:noFill/>
                    <a:miter lim="800000"/>
                    <a:headEnd/>
                    <a:tailEnd/>
                  </a:ln>
                  <a:effectLst/>
                </p:spPr>
                <p:txBody>
                  <a:bodyPr wrap="none" anchor="ctr"/>
                  <a:lstStyle/>
                  <a:p>
                    <a:endParaRPr lang="en-US"/>
                  </a:p>
                </p:txBody>
              </p:sp>
              <p:sp>
                <p:nvSpPr>
                  <p:cNvPr id="153" name="AutoShape 136"/>
                  <p:cNvSpPr>
                    <a:spLocks noChangeArrowheads="1"/>
                  </p:cNvSpPr>
                  <p:nvPr/>
                </p:nvSpPr>
                <p:spPr bwMode="white">
                  <a:xfrm rot="6078281">
                    <a:off x="1995" y="2274"/>
                    <a:ext cx="227" cy="816"/>
                  </a:xfrm>
                  <a:prstGeom prst="moon">
                    <a:avLst>
                      <a:gd name="adj" fmla="val 49773"/>
                    </a:avLst>
                  </a:prstGeom>
                  <a:solidFill>
                    <a:srgbClr val="FFFFFF">
                      <a:alpha val="3922"/>
                    </a:srgbClr>
                  </a:solidFill>
                  <a:ln w="9525">
                    <a:noFill/>
                    <a:miter lim="800000"/>
                    <a:headEnd/>
                    <a:tailEnd/>
                  </a:ln>
                  <a:effectLst/>
                </p:spPr>
                <p:txBody>
                  <a:bodyPr wrap="none" anchor="ctr"/>
                  <a:lstStyle/>
                  <a:p>
                    <a:endParaRPr lang="en-US"/>
                  </a:p>
                </p:txBody>
              </p:sp>
              <p:sp>
                <p:nvSpPr>
                  <p:cNvPr id="154" name="AutoShape 137"/>
                  <p:cNvSpPr>
                    <a:spLocks noChangeArrowheads="1"/>
                  </p:cNvSpPr>
                  <p:nvPr/>
                </p:nvSpPr>
                <p:spPr bwMode="white">
                  <a:xfrm rot="6373927">
                    <a:off x="2071" y="2296"/>
                    <a:ext cx="227" cy="816"/>
                  </a:xfrm>
                  <a:prstGeom prst="moon">
                    <a:avLst>
                      <a:gd name="adj" fmla="val 49773"/>
                    </a:avLst>
                  </a:prstGeom>
                  <a:solidFill>
                    <a:srgbClr val="FFFFFF">
                      <a:alpha val="3922"/>
                    </a:srgbClr>
                  </a:solidFill>
                  <a:ln w="9525">
                    <a:noFill/>
                    <a:miter lim="800000"/>
                    <a:headEnd/>
                    <a:tailEnd/>
                  </a:ln>
                  <a:effectLst/>
                </p:spPr>
                <p:txBody>
                  <a:bodyPr wrap="none" anchor="ctr"/>
                  <a:lstStyle/>
                  <a:p>
                    <a:endParaRPr lang="en-US"/>
                  </a:p>
                </p:txBody>
              </p:sp>
              <p:sp>
                <p:nvSpPr>
                  <p:cNvPr id="155" name="AutoShape 138"/>
                  <p:cNvSpPr>
                    <a:spLocks noChangeArrowheads="1"/>
                  </p:cNvSpPr>
                  <p:nvPr/>
                </p:nvSpPr>
                <p:spPr bwMode="white">
                  <a:xfrm rot="6906312">
                    <a:off x="2161" y="2326"/>
                    <a:ext cx="227" cy="816"/>
                  </a:xfrm>
                  <a:prstGeom prst="moon">
                    <a:avLst>
                      <a:gd name="adj" fmla="val 49773"/>
                    </a:avLst>
                  </a:prstGeom>
                  <a:solidFill>
                    <a:srgbClr val="FFFFFF">
                      <a:alpha val="3922"/>
                    </a:srgbClr>
                  </a:solidFill>
                  <a:ln w="9525">
                    <a:noFill/>
                    <a:miter lim="800000"/>
                    <a:headEnd/>
                    <a:tailEnd/>
                  </a:ln>
                  <a:effectLst/>
                </p:spPr>
                <p:txBody>
                  <a:bodyPr wrap="none" anchor="ctr"/>
                  <a:lstStyle/>
                  <a:p>
                    <a:endParaRPr lang="en-US"/>
                  </a:p>
                </p:txBody>
              </p:sp>
            </p:grpSp>
            <p:grpSp>
              <p:nvGrpSpPr>
                <p:cNvPr id="147" name="Group 139"/>
                <p:cNvGrpSpPr>
                  <a:grpSpLocks/>
                </p:cNvGrpSpPr>
                <p:nvPr/>
              </p:nvGrpSpPr>
              <p:grpSpPr bwMode="auto">
                <a:xfrm rot="1353540">
                  <a:off x="2682" y="1111"/>
                  <a:ext cx="743" cy="186"/>
                  <a:chOff x="1565" y="2568"/>
                  <a:chExt cx="1118" cy="279"/>
                </a:xfrm>
              </p:grpSpPr>
              <p:sp>
                <p:nvSpPr>
                  <p:cNvPr id="148" name="AutoShape 140"/>
                  <p:cNvSpPr>
                    <a:spLocks noChangeArrowheads="1"/>
                  </p:cNvSpPr>
                  <p:nvPr/>
                </p:nvSpPr>
                <p:spPr bwMode="white">
                  <a:xfrm rot="5263130">
                    <a:off x="1859" y="2274"/>
                    <a:ext cx="227" cy="816"/>
                  </a:xfrm>
                  <a:prstGeom prst="moon">
                    <a:avLst>
                      <a:gd name="adj" fmla="val 49773"/>
                    </a:avLst>
                  </a:prstGeom>
                  <a:solidFill>
                    <a:srgbClr val="FFFFFF">
                      <a:alpha val="3922"/>
                    </a:srgbClr>
                  </a:solidFill>
                  <a:ln w="9525">
                    <a:noFill/>
                    <a:miter lim="800000"/>
                    <a:headEnd/>
                    <a:tailEnd/>
                  </a:ln>
                  <a:effectLst/>
                </p:spPr>
                <p:txBody>
                  <a:bodyPr wrap="none" anchor="ctr"/>
                  <a:lstStyle/>
                  <a:p>
                    <a:endParaRPr lang="en-US"/>
                  </a:p>
                </p:txBody>
              </p:sp>
              <p:sp>
                <p:nvSpPr>
                  <p:cNvPr id="149" name="AutoShape 141"/>
                  <p:cNvSpPr>
                    <a:spLocks noChangeArrowheads="1"/>
                  </p:cNvSpPr>
                  <p:nvPr/>
                </p:nvSpPr>
                <p:spPr bwMode="white">
                  <a:xfrm rot="6078281">
                    <a:off x="1995" y="2274"/>
                    <a:ext cx="227" cy="816"/>
                  </a:xfrm>
                  <a:prstGeom prst="moon">
                    <a:avLst>
                      <a:gd name="adj" fmla="val 49773"/>
                    </a:avLst>
                  </a:prstGeom>
                  <a:solidFill>
                    <a:srgbClr val="FFFFFF">
                      <a:alpha val="3922"/>
                    </a:srgbClr>
                  </a:solidFill>
                  <a:ln w="9525">
                    <a:noFill/>
                    <a:miter lim="800000"/>
                    <a:headEnd/>
                    <a:tailEnd/>
                  </a:ln>
                  <a:effectLst/>
                </p:spPr>
                <p:txBody>
                  <a:bodyPr wrap="none" anchor="ctr"/>
                  <a:lstStyle/>
                  <a:p>
                    <a:endParaRPr lang="en-US"/>
                  </a:p>
                </p:txBody>
              </p:sp>
              <p:sp>
                <p:nvSpPr>
                  <p:cNvPr id="150" name="AutoShape 142"/>
                  <p:cNvSpPr>
                    <a:spLocks noChangeArrowheads="1"/>
                  </p:cNvSpPr>
                  <p:nvPr/>
                </p:nvSpPr>
                <p:spPr bwMode="white">
                  <a:xfrm rot="6373927">
                    <a:off x="2071" y="2296"/>
                    <a:ext cx="227" cy="816"/>
                  </a:xfrm>
                  <a:prstGeom prst="moon">
                    <a:avLst>
                      <a:gd name="adj" fmla="val 49773"/>
                    </a:avLst>
                  </a:prstGeom>
                  <a:solidFill>
                    <a:srgbClr val="FFFFFF">
                      <a:alpha val="3922"/>
                    </a:srgbClr>
                  </a:solidFill>
                  <a:ln w="9525">
                    <a:noFill/>
                    <a:miter lim="800000"/>
                    <a:headEnd/>
                    <a:tailEnd/>
                  </a:ln>
                  <a:effectLst/>
                </p:spPr>
                <p:txBody>
                  <a:bodyPr wrap="none" anchor="ctr"/>
                  <a:lstStyle/>
                  <a:p>
                    <a:endParaRPr lang="en-US"/>
                  </a:p>
                </p:txBody>
              </p:sp>
              <p:sp>
                <p:nvSpPr>
                  <p:cNvPr id="151" name="AutoShape 143"/>
                  <p:cNvSpPr>
                    <a:spLocks noChangeArrowheads="1"/>
                  </p:cNvSpPr>
                  <p:nvPr/>
                </p:nvSpPr>
                <p:spPr bwMode="white">
                  <a:xfrm rot="6906312">
                    <a:off x="2161" y="2326"/>
                    <a:ext cx="227" cy="816"/>
                  </a:xfrm>
                  <a:prstGeom prst="moon">
                    <a:avLst>
                      <a:gd name="adj" fmla="val 49773"/>
                    </a:avLst>
                  </a:prstGeom>
                  <a:solidFill>
                    <a:srgbClr val="FFFFFF">
                      <a:alpha val="3922"/>
                    </a:srgbClr>
                  </a:solidFill>
                  <a:ln w="9525">
                    <a:noFill/>
                    <a:miter lim="800000"/>
                    <a:headEnd/>
                    <a:tailEnd/>
                  </a:ln>
                  <a:effectLst/>
                </p:spPr>
                <p:txBody>
                  <a:bodyPr wrap="none" anchor="ctr"/>
                  <a:lstStyle/>
                  <a:p>
                    <a:endParaRPr lang="en-US"/>
                  </a:p>
                </p:txBody>
              </p:sp>
            </p:grpSp>
          </p:grpSp>
        </p:grpSp>
        <p:grpSp>
          <p:nvGrpSpPr>
            <p:cNvPr id="130" name="Group 144"/>
            <p:cNvGrpSpPr>
              <a:grpSpLocks/>
            </p:cNvGrpSpPr>
            <p:nvPr/>
          </p:nvGrpSpPr>
          <p:grpSpPr bwMode="auto">
            <a:xfrm rot="-3733502" flipH="1" flipV="1">
              <a:off x="2362" y="1505"/>
              <a:ext cx="527" cy="128"/>
              <a:chOff x="2532" y="1051"/>
              <a:chExt cx="893" cy="246"/>
            </a:xfrm>
          </p:grpSpPr>
          <p:grpSp>
            <p:nvGrpSpPr>
              <p:cNvPr id="132" name="Group 145"/>
              <p:cNvGrpSpPr>
                <a:grpSpLocks/>
              </p:cNvGrpSpPr>
              <p:nvPr/>
            </p:nvGrpSpPr>
            <p:grpSpPr bwMode="auto">
              <a:xfrm>
                <a:off x="2532" y="1051"/>
                <a:ext cx="743" cy="185"/>
                <a:chOff x="1565" y="2568"/>
                <a:chExt cx="1118" cy="279"/>
              </a:xfrm>
            </p:grpSpPr>
            <p:sp>
              <p:nvSpPr>
                <p:cNvPr id="138" name="AutoShape 146"/>
                <p:cNvSpPr>
                  <a:spLocks noChangeArrowheads="1"/>
                </p:cNvSpPr>
                <p:nvPr/>
              </p:nvSpPr>
              <p:spPr bwMode="white">
                <a:xfrm rot="5263130">
                  <a:off x="1859" y="2274"/>
                  <a:ext cx="227" cy="816"/>
                </a:xfrm>
                <a:prstGeom prst="moon">
                  <a:avLst>
                    <a:gd name="adj" fmla="val 49773"/>
                  </a:avLst>
                </a:prstGeom>
                <a:solidFill>
                  <a:srgbClr val="FFFFFF">
                    <a:alpha val="3922"/>
                  </a:srgbClr>
                </a:solidFill>
                <a:ln w="9525">
                  <a:noFill/>
                  <a:miter lim="800000"/>
                  <a:headEnd/>
                  <a:tailEnd/>
                </a:ln>
                <a:effectLst/>
              </p:spPr>
              <p:txBody>
                <a:bodyPr wrap="none" anchor="ctr"/>
                <a:lstStyle/>
                <a:p>
                  <a:endParaRPr lang="en-US"/>
                </a:p>
              </p:txBody>
            </p:sp>
            <p:sp>
              <p:nvSpPr>
                <p:cNvPr id="139" name="AutoShape 147"/>
                <p:cNvSpPr>
                  <a:spLocks noChangeArrowheads="1"/>
                </p:cNvSpPr>
                <p:nvPr/>
              </p:nvSpPr>
              <p:spPr bwMode="white">
                <a:xfrm rot="6078281">
                  <a:off x="1995" y="2274"/>
                  <a:ext cx="227" cy="816"/>
                </a:xfrm>
                <a:prstGeom prst="moon">
                  <a:avLst>
                    <a:gd name="adj" fmla="val 49773"/>
                  </a:avLst>
                </a:prstGeom>
                <a:solidFill>
                  <a:srgbClr val="FFFFFF">
                    <a:alpha val="3922"/>
                  </a:srgbClr>
                </a:solidFill>
                <a:ln w="9525">
                  <a:noFill/>
                  <a:miter lim="800000"/>
                  <a:headEnd/>
                  <a:tailEnd/>
                </a:ln>
                <a:effectLst/>
              </p:spPr>
              <p:txBody>
                <a:bodyPr wrap="none" anchor="ctr"/>
                <a:lstStyle/>
                <a:p>
                  <a:endParaRPr lang="en-US"/>
                </a:p>
              </p:txBody>
            </p:sp>
            <p:sp>
              <p:nvSpPr>
                <p:cNvPr id="140" name="AutoShape 148"/>
                <p:cNvSpPr>
                  <a:spLocks noChangeArrowheads="1"/>
                </p:cNvSpPr>
                <p:nvPr/>
              </p:nvSpPr>
              <p:spPr bwMode="white">
                <a:xfrm rot="6373927">
                  <a:off x="2071" y="2296"/>
                  <a:ext cx="227" cy="816"/>
                </a:xfrm>
                <a:prstGeom prst="moon">
                  <a:avLst>
                    <a:gd name="adj" fmla="val 49773"/>
                  </a:avLst>
                </a:prstGeom>
                <a:solidFill>
                  <a:srgbClr val="FFFFFF">
                    <a:alpha val="3922"/>
                  </a:srgbClr>
                </a:solidFill>
                <a:ln w="9525">
                  <a:noFill/>
                  <a:miter lim="800000"/>
                  <a:headEnd/>
                  <a:tailEnd/>
                </a:ln>
                <a:effectLst/>
              </p:spPr>
              <p:txBody>
                <a:bodyPr wrap="none" anchor="ctr"/>
                <a:lstStyle/>
                <a:p>
                  <a:endParaRPr lang="en-US"/>
                </a:p>
              </p:txBody>
            </p:sp>
            <p:sp>
              <p:nvSpPr>
                <p:cNvPr id="141" name="AutoShape 149"/>
                <p:cNvSpPr>
                  <a:spLocks noChangeArrowheads="1"/>
                </p:cNvSpPr>
                <p:nvPr/>
              </p:nvSpPr>
              <p:spPr bwMode="white">
                <a:xfrm rot="6906312">
                  <a:off x="2161" y="2326"/>
                  <a:ext cx="227" cy="816"/>
                </a:xfrm>
                <a:prstGeom prst="moon">
                  <a:avLst>
                    <a:gd name="adj" fmla="val 49773"/>
                  </a:avLst>
                </a:prstGeom>
                <a:solidFill>
                  <a:srgbClr val="FFFFFF">
                    <a:alpha val="3922"/>
                  </a:srgbClr>
                </a:solidFill>
                <a:ln w="9525">
                  <a:noFill/>
                  <a:miter lim="800000"/>
                  <a:headEnd/>
                  <a:tailEnd/>
                </a:ln>
                <a:effectLst/>
              </p:spPr>
              <p:txBody>
                <a:bodyPr wrap="none" anchor="ctr"/>
                <a:lstStyle/>
                <a:p>
                  <a:endParaRPr lang="en-US"/>
                </a:p>
              </p:txBody>
            </p:sp>
          </p:grpSp>
          <p:grpSp>
            <p:nvGrpSpPr>
              <p:cNvPr id="133" name="Group 150"/>
              <p:cNvGrpSpPr>
                <a:grpSpLocks/>
              </p:cNvGrpSpPr>
              <p:nvPr/>
            </p:nvGrpSpPr>
            <p:grpSpPr bwMode="auto">
              <a:xfrm rot="1353540">
                <a:off x="2682" y="1111"/>
                <a:ext cx="743" cy="186"/>
                <a:chOff x="1565" y="2568"/>
                <a:chExt cx="1118" cy="279"/>
              </a:xfrm>
            </p:grpSpPr>
            <p:sp>
              <p:nvSpPr>
                <p:cNvPr id="134" name="AutoShape 151"/>
                <p:cNvSpPr>
                  <a:spLocks noChangeArrowheads="1"/>
                </p:cNvSpPr>
                <p:nvPr/>
              </p:nvSpPr>
              <p:spPr bwMode="white">
                <a:xfrm rot="5263130">
                  <a:off x="1859" y="2274"/>
                  <a:ext cx="227" cy="816"/>
                </a:xfrm>
                <a:prstGeom prst="moon">
                  <a:avLst>
                    <a:gd name="adj" fmla="val 49773"/>
                  </a:avLst>
                </a:prstGeom>
                <a:solidFill>
                  <a:srgbClr val="FFFFFF">
                    <a:alpha val="3922"/>
                  </a:srgbClr>
                </a:solidFill>
                <a:ln w="9525">
                  <a:noFill/>
                  <a:miter lim="800000"/>
                  <a:headEnd/>
                  <a:tailEnd/>
                </a:ln>
                <a:effectLst/>
              </p:spPr>
              <p:txBody>
                <a:bodyPr wrap="none" anchor="ctr"/>
                <a:lstStyle/>
                <a:p>
                  <a:endParaRPr lang="en-US"/>
                </a:p>
              </p:txBody>
            </p:sp>
            <p:sp>
              <p:nvSpPr>
                <p:cNvPr id="135" name="AutoShape 152"/>
                <p:cNvSpPr>
                  <a:spLocks noChangeArrowheads="1"/>
                </p:cNvSpPr>
                <p:nvPr/>
              </p:nvSpPr>
              <p:spPr bwMode="white">
                <a:xfrm rot="6078281">
                  <a:off x="1995" y="2274"/>
                  <a:ext cx="227" cy="816"/>
                </a:xfrm>
                <a:prstGeom prst="moon">
                  <a:avLst>
                    <a:gd name="adj" fmla="val 49773"/>
                  </a:avLst>
                </a:prstGeom>
                <a:solidFill>
                  <a:srgbClr val="FFFFFF">
                    <a:alpha val="3922"/>
                  </a:srgbClr>
                </a:solidFill>
                <a:ln w="9525">
                  <a:noFill/>
                  <a:miter lim="800000"/>
                  <a:headEnd/>
                  <a:tailEnd/>
                </a:ln>
                <a:effectLst/>
              </p:spPr>
              <p:txBody>
                <a:bodyPr wrap="none" anchor="ctr"/>
                <a:lstStyle/>
                <a:p>
                  <a:endParaRPr lang="en-US"/>
                </a:p>
              </p:txBody>
            </p:sp>
            <p:sp>
              <p:nvSpPr>
                <p:cNvPr id="136" name="AutoShape 153"/>
                <p:cNvSpPr>
                  <a:spLocks noChangeArrowheads="1"/>
                </p:cNvSpPr>
                <p:nvPr/>
              </p:nvSpPr>
              <p:spPr bwMode="white">
                <a:xfrm rot="6373927">
                  <a:off x="2071" y="2296"/>
                  <a:ext cx="227" cy="816"/>
                </a:xfrm>
                <a:prstGeom prst="moon">
                  <a:avLst>
                    <a:gd name="adj" fmla="val 49773"/>
                  </a:avLst>
                </a:prstGeom>
                <a:solidFill>
                  <a:srgbClr val="FFFFFF">
                    <a:alpha val="3922"/>
                  </a:srgbClr>
                </a:solidFill>
                <a:ln w="9525">
                  <a:noFill/>
                  <a:miter lim="800000"/>
                  <a:headEnd/>
                  <a:tailEnd/>
                </a:ln>
                <a:effectLst/>
              </p:spPr>
              <p:txBody>
                <a:bodyPr wrap="none" anchor="ctr"/>
                <a:lstStyle/>
                <a:p>
                  <a:endParaRPr lang="en-US"/>
                </a:p>
              </p:txBody>
            </p:sp>
            <p:sp>
              <p:nvSpPr>
                <p:cNvPr id="137" name="AutoShape 154"/>
                <p:cNvSpPr>
                  <a:spLocks noChangeArrowheads="1"/>
                </p:cNvSpPr>
                <p:nvPr/>
              </p:nvSpPr>
              <p:spPr bwMode="white">
                <a:xfrm rot="6906312">
                  <a:off x="2161" y="2326"/>
                  <a:ext cx="227" cy="816"/>
                </a:xfrm>
                <a:prstGeom prst="moon">
                  <a:avLst>
                    <a:gd name="adj" fmla="val 49773"/>
                  </a:avLst>
                </a:prstGeom>
                <a:solidFill>
                  <a:srgbClr val="FFFFFF">
                    <a:alpha val="3922"/>
                  </a:srgbClr>
                </a:solidFill>
                <a:ln w="9525">
                  <a:noFill/>
                  <a:miter lim="800000"/>
                  <a:headEnd/>
                  <a:tailEnd/>
                </a:ln>
                <a:effectLst/>
              </p:spPr>
              <p:txBody>
                <a:bodyPr wrap="none" anchor="ctr"/>
                <a:lstStyle/>
                <a:p>
                  <a:endParaRPr lang="en-US"/>
                </a:p>
              </p:txBody>
            </p:sp>
          </p:grpSp>
        </p:grpSp>
        <p:sp>
          <p:nvSpPr>
            <p:cNvPr id="131" name="Rectangle 155"/>
            <p:cNvSpPr>
              <a:spLocks noChangeArrowheads="1"/>
            </p:cNvSpPr>
            <p:nvPr/>
          </p:nvSpPr>
          <p:spPr bwMode="gray">
            <a:xfrm>
              <a:off x="2110" y="1178"/>
              <a:ext cx="653" cy="327"/>
            </a:xfrm>
            <a:prstGeom prst="rect">
              <a:avLst/>
            </a:prstGeom>
            <a:noFill/>
            <a:ln w="9525" algn="ctr">
              <a:noFill/>
              <a:miter lim="800000"/>
              <a:headEnd/>
              <a:tailEnd/>
            </a:ln>
            <a:effectLst/>
          </p:spPr>
          <p:txBody>
            <a:bodyPr>
              <a:spAutoFit/>
            </a:bodyPr>
            <a:lstStyle/>
            <a:p>
              <a:pPr algn="ctr"/>
              <a:r>
                <a:rPr lang="en-US" altLang="ro-RO" sz="1600" b="1" dirty="0">
                  <a:latin typeface="Times New Roman" panose="02020603050405020304" pitchFamily="18" charset="0"/>
                  <a:cs typeface="Times New Roman" panose="02020603050405020304" pitchFamily="18" charset="0"/>
                </a:rPr>
                <a:t>Sections of state health control in 10 territorial HPCs</a:t>
              </a:r>
              <a:endParaRPr lang="ro-RO" altLang="ro-RO" sz="1600" b="1" dirty="0">
                <a:latin typeface="Times New Roman" panose="02020603050405020304" pitchFamily="18" charset="0"/>
                <a:cs typeface="Times New Roman" panose="02020603050405020304" pitchFamily="18" charset="0"/>
              </a:endParaRPr>
            </a:p>
          </p:txBody>
        </p:sp>
      </p:grpSp>
      <p:grpSp>
        <p:nvGrpSpPr>
          <p:cNvPr id="156" name="Group 156"/>
          <p:cNvGrpSpPr>
            <a:grpSpLocks/>
          </p:cNvGrpSpPr>
          <p:nvPr/>
        </p:nvGrpSpPr>
        <p:grpSpPr bwMode="auto">
          <a:xfrm rot="4976862" flipH="1">
            <a:off x="4038086" y="2061583"/>
            <a:ext cx="1624010" cy="1614818"/>
            <a:chOff x="1944" y="1111"/>
            <a:chExt cx="204" cy="196"/>
          </a:xfrm>
        </p:grpSpPr>
        <p:pic>
          <p:nvPicPr>
            <p:cNvPr id="157" name="Picture 157" descr="circuler_1"/>
            <p:cNvPicPr>
              <a:picLocks noChangeAspect="1" noChangeArrowheads="1"/>
            </p:cNvPicPr>
            <p:nvPr/>
          </p:nvPicPr>
          <p:blipFill>
            <a:blip r:embed="rId14" cstate="print"/>
            <a:srcRect/>
            <a:stretch>
              <a:fillRect/>
            </a:stretch>
          </p:blipFill>
          <p:spPr bwMode="gray">
            <a:xfrm flipH="1">
              <a:off x="1961" y="1124"/>
              <a:ext cx="174" cy="172"/>
            </a:xfrm>
            <a:prstGeom prst="rect">
              <a:avLst/>
            </a:prstGeom>
            <a:noFill/>
            <a:ln w="9525">
              <a:noFill/>
              <a:miter lim="800000"/>
              <a:headEnd/>
              <a:tailEnd/>
            </a:ln>
          </p:spPr>
        </p:pic>
        <p:sp>
          <p:nvSpPr>
            <p:cNvPr id="158" name="Oval 158"/>
            <p:cNvSpPr>
              <a:spLocks noChangeArrowheads="1"/>
            </p:cNvSpPr>
            <p:nvPr/>
          </p:nvSpPr>
          <p:spPr bwMode="gray">
            <a:xfrm flipH="1">
              <a:off x="1962" y="1124"/>
              <a:ext cx="173" cy="172"/>
            </a:xfrm>
            <a:prstGeom prst="ellipse">
              <a:avLst/>
            </a:prstGeom>
            <a:gradFill rotWithShape="1">
              <a:gsLst>
                <a:gs pos="0">
                  <a:schemeClr val="bg2">
                    <a:gamma/>
                    <a:shade val="46275"/>
                    <a:invGamma/>
                  </a:schemeClr>
                </a:gs>
                <a:gs pos="50000">
                  <a:schemeClr val="bg2">
                    <a:alpha val="50000"/>
                  </a:schemeClr>
                </a:gs>
                <a:gs pos="100000">
                  <a:schemeClr val="bg2">
                    <a:gamma/>
                    <a:shade val="46275"/>
                    <a:invGamma/>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grpSp>
          <p:nvGrpSpPr>
            <p:cNvPr id="159" name="Group 159"/>
            <p:cNvGrpSpPr>
              <a:grpSpLocks/>
            </p:cNvGrpSpPr>
            <p:nvPr/>
          </p:nvGrpSpPr>
          <p:grpSpPr bwMode="auto">
            <a:xfrm rot="1297425" flipV="1">
              <a:off x="1971" y="1258"/>
              <a:ext cx="151" cy="37"/>
              <a:chOff x="2532" y="1051"/>
              <a:chExt cx="893" cy="246"/>
            </a:xfrm>
          </p:grpSpPr>
          <p:grpSp>
            <p:nvGrpSpPr>
              <p:cNvPr id="162" name="Group 168"/>
              <p:cNvGrpSpPr>
                <a:grpSpLocks/>
              </p:cNvGrpSpPr>
              <p:nvPr/>
            </p:nvGrpSpPr>
            <p:grpSpPr bwMode="auto">
              <a:xfrm>
                <a:off x="2532" y="1051"/>
                <a:ext cx="743" cy="185"/>
                <a:chOff x="1565" y="2568"/>
                <a:chExt cx="1118" cy="279"/>
              </a:xfrm>
            </p:grpSpPr>
            <p:sp>
              <p:nvSpPr>
                <p:cNvPr id="168" name="AutoShape 161"/>
                <p:cNvSpPr>
                  <a:spLocks noChangeArrowheads="1"/>
                </p:cNvSpPr>
                <p:nvPr/>
              </p:nvSpPr>
              <p:spPr bwMode="gray">
                <a:xfrm rot="5263130">
                  <a:off x="1859" y="2274"/>
                  <a:ext cx="227" cy="816"/>
                </a:xfrm>
                <a:prstGeom prst="moon">
                  <a:avLst>
                    <a:gd name="adj" fmla="val 49773"/>
                  </a:avLst>
                </a:prstGeom>
                <a:solidFill>
                  <a:srgbClr val="FFFFFF">
                    <a:alpha val="3922"/>
                  </a:srgbClr>
                </a:solidFill>
                <a:ln w="9525">
                  <a:noFill/>
                  <a:miter lim="800000"/>
                  <a:headEnd/>
                  <a:tailEnd/>
                </a:ln>
                <a:effectLst/>
              </p:spPr>
              <p:txBody>
                <a:bodyPr wrap="none" anchor="ctr"/>
                <a:lstStyle/>
                <a:p>
                  <a:endParaRPr lang="en-US"/>
                </a:p>
              </p:txBody>
            </p:sp>
            <p:sp>
              <p:nvSpPr>
                <p:cNvPr id="169" name="AutoShape 162"/>
                <p:cNvSpPr>
                  <a:spLocks noChangeArrowheads="1"/>
                </p:cNvSpPr>
                <p:nvPr/>
              </p:nvSpPr>
              <p:spPr bwMode="gray">
                <a:xfrm rot="6078281">
                  <a:off x="1995" y="2274"/>
                  <a:ext cx="227" cy="816"/>
                </a:xfrm>
                <a:prstGeom prst="moon">
                  <a:avLst>
                    <a:gd name="adj" fmla="val 49773"/>
                  </a:avLst>
                </a:prstGeom>
                <a:solidFill>
                  <a:srgbClr val="FFFFFF">
                    <a:alpha val="3922"/>
                  </a:srgbClr>
                </a:solidFill>
                <a:ln w="9525">
                  <a:noFill/>
                  <a:miter lim="800000"/>
                  <a:headEnd/>
                  <a:tailEnd/>
                </a:ln>
                <a:effectLst/>
              </p:spPr>
              <p:txBody>
                <a:bodyPr wrap="none" anchor="ctr"/>
                <a:lstStyle/>
                <a:p>
                  <a:endParaRPr lang="en-US"/>
                </a:p>
              </p:txBody>
            </p:sp>
            <p:sp>
              <p:nvSpPr>
                <p:cNvPr id="170" name="AutoShape 163"/>
                <p:cNvSpPr>
                  <a:spLocks noChangeArrowheads="1"/>
                </p:cNvSpPr>
                <p:nvPr/>
              </p:nvSpPr>
              <p:spPr bwMode="gray">
                <a:xfrm rot="6373927">
                  <a:off x="2071" y="2296"/>
                  <a:ext cx="227" cy="816"/>
                </a:xfrm>
                <a:prstGeom prst="moon">
                  <a:avLst>
                    <a:gd name="adj" fmla="val 49773"/>
                  </a:avLst>
                </a:prstGeom>
                <a:solidFill>
                  <a:srgbClr val="FFFFFF">
                    <a:alpha val="3922"/>
                  </a:srgbClr>
                </a:solidFill>
                <a:ln w="9525">
                  <a:noFill/>
                  <a:miter lim="800000"/>
                  <a:headEnd/>
                  <a:tailEnd/>
                </a:ln>
                <a:effectLst/>
              </p:spPr>
              <p:txBody>
                <a:bodyPr wrap="none" anchor="ctr"/>
                <a:lstStyle/>
                <a:p>
                  <a:endParaRPr lang="en-US"/>
                </a:p>
              </p:txBody>
            </p:sp>
            <p:sp>
              <p:nvSpPr>
                <p:cNvPr id="171" name="AutoShape 164"/>
                <p:cNvSpPr>
                  <a:spLocks noChangeArrowheads="1"/>
                </p:cNvSpPr>
                <p:nvPr/>
              </p:nvSpPr>
              <p:spPr bwMode="gray">
                <a:xfrm rot="6906312">
                  <a:off x="2161" y="2326"/>
                  <a:ext cx="227" cy="816"/>
                </a:xfrm>
                <a:prstGeom prst="moon">
                  <a:avLst>
                    <a:gd name="adj" fmla="val 49773"/>
                  </a:avLst>
                </a:prstGeom>
                <a:solidFill>
                  <a:srgbClr val="FFFFFF">
                    <a:alpha val="3922"/>
                  </a:srgbClr>
                </a:solidFill>
                <a:ln w="9525">
                  <a:noFill/>
                  <a:miter lim="800000"/>
                  <a:headEnd/>
                  <a:tailEnd/>
                </a:ln>
                <a:effectLst/>
              </p:spPr>
              <p:txBody>
                <a:bodyPr wrap="none" anchor="ctr"/>
                <a:lstStyle/>
                <a:p>
                  <a:endParaRPr lang="en-US"/>
                </a:p>
              </p:txBody>
            </p:sp>
          </p:grpSp>
          <p:grpSp>
            <p:nvGrpSpPr>
              <p:cNvPr id="163" name="Group 165"/>
              <p:cNvGrpSpPr>
                <a:grpSpLocks/>
              </p:cNvGrpSpPr>
              <p:nvPr/>
            </p:nvGrpSpPr>
            <p:grpSpPr bwMode="auto">
              <a:xfrm rot="1353540">
                <a:off x="2682" y="1111"/>
                <a:ext cx="743" cy="186"/>
                <a:chOff x="1565" y="2568"/>
                <a:chExt cx="1118" cy="279"/>
              </a:xfrm>
            </p:grpSpPr>
            <p:sp>
              <p:nvSpPr>
                <p:cNvPr id="164" name="AutoShape 166"/>
                <p:cNvSpPr>
                  <a:spLocks noChangeArrowheads="1"/>
                </p:cNvSpPr>
                <p:nvPr/>
              </p:nvSpPr>
              <p:spPr bwMode="gray">
                <a:xfrm rot="5263130">
                  <a:off x="1859" y="2274"/>
                  <a:ext cx="227" cy="816"/>
                </a:xfrm>
                <a:prstGeom prst="moon">
                  <a:avLst>
                    <a:gd name="adj" fmla="val 49773"/>
                  </a:avLst>
                </a:prstGeom>
                <a:solidFill>
                  <a:srgbClr val="FFFFFF">
                    <a:alpha val="3922"/>
                  </a:srgbClr>
                </a:solidFill>
                <a:ln w="9525">
                  <a:noFill/>
                  <a:miter lim="800000"/>
                  <a:headEnd/>
                  <a:tailEnd/>
                </a:ln>
                <a:effectLst/>
              </p:spPr>
              <p:txBody>
                <a:bodyPr wrap="none" anchor="ctr"/>
                <a:lstStyle/>
                <a:p>
                  <a:endParaRPr lang="en-US"/>
                </a:p>
              </p:txBody>
            </p:sp>
            <p:sp>
              <p:nvSpPr>
                <p:cNvPr id="165" name="AutoShape 167"/>
                <p:cNvSpPr>
                  <a:spLocks noChangeArrowheads="1"/>
                </p:cNvSpPr>
                <p:nvPr/>
              </p:nvSpPr>
              <p:spPr bwMode="gray">
                <a:xfrm rot="6078281">
                  <a:off x="1995" y="2274"/>
                  <a:ext cx="227" cy="816"/>
                </a:xfrm>
                <a:prstGeom prst="moon">
                  <a:avLst>
                    <a:gd name="adj" fmla="val 49773"/>
                  </a:avLst>
                </a:prstGeom>
                <a:solidFill>
                  <a:srgbClr val="FFFFFF">
                    <a:alpha val="3922"/>
                  </a:srgbClr>
                </a:solidFill>
                <a:ln w="9525">
                  <a:noFill/>
                  <a:miter lim="800000"/>
                  <a:headEnd/>
                  <a:tailEnd/>
                </a:ln>
                <a:effectLst/>
              </p:spPr>
              <p:txBody>
                <a:bodyPr wrap="none" anchor="ctr"/>
                <a:lstStyle/>
                <a:p>
                  <a:endParaRPr lang="en-US"/>
                </a:p>
              </p:txBody>
            </p:sp>
            <p:sp>
              <p:nvSpPr>
                <p:cNvPr id="166" name="AutoShape 168"/>
                <p:cNvSpPr>
                  <a:spLocks noChangeArrowheads="1"/>
                </p:cNvSpPr>
                <p:nvPr/>
              </p:nvSpPr>
              <p:spPr bwMode="gray">
                <a:xfrm rot="6373927">
                  <a:off x="2071" y="2296"/>
                  <a:ext cx="227" cy="816"/>
                </a:xfrm>
                <a:prstGeom prst="moon">
                  <a:avLst>
                    <a:gd name="adj" fmla="val 49773"/>
                  </a:avLst>
                </a:prstGeom>
                <a:solidFill>
                  <a:srgbClr val="FFFFFF">
                    <a:alpha val="3922"/>
                  </a:srgbClr>
                </a:solidFill>
                <a:ln w="9525">
                  <a:noFill/>
                  <a:miter lim="800000"/>
                  <a:headEnd/>
                  <a:tailEnd/>
                </a:ln>
                <a:effectLst/>
              </p:spPr>
              <p:txBody>
                <a:bodyPr wrap="none" anchor="ctr"/>
                <a:lstStyle/>
                <a:p>
                  <a:endParaRPr lang="en-US"/>
                </a:p>
              </p:txBody>
            </p:sp>
            <p:sp>
              <p:nvSpPr>
                <p:cNvPr id="167" name="AutoShape 169"/>
                <p:cNvSpPr>
                  <a:spLocks noChangeArrowheads="1"/>
                </p:cNvSpPr>
                <p:nvPr/>
              </p:nvSpPr>
              <p:spPr bwMode="gray">
                <a:xfrm rot="6906312">
                  <a:off x="2161" y="2326"/>
                  <a:ext cx="227" cy="816"/>
                </a:xfrm>
                <a:prstGeom prst="moon">
                  <a:avLst>
                    <a:gd name="adj" fmla="val 49773"/>
                  </a:avLst>
                </a:prstGeom>
                <a:solidFill>
                  <a:srgbClr val="FFFFFF">
                    <a:alpha val="3922"/>
                  </a:srgbClr>
                </a:solidFill>
                <a:ln w="9525">
                  <a:noFill/>
                  <a:miter lim="800000"/>
                  <a:headEnd/>
                  <a:tailEnd/>
                </a:ln>
                <a:effectLst/>
              </p:spPr>
              <p:txBody>
                <a:bodyPr wrap="none" anchor="ctr"/>
                <a:lstStyle/>
                <a:p>
                  <a:endParaRPr lang="en-US"/>
                </a:p>
              </p:txBody>
            </p:sp>
          </p:grpSp>
        </p:grpSp>
        <p:sp>
          <p:nvSpPr>
            <p:cNvPr id="160" name="Arc 170"/>
            <p:cNvSpPr>
              <a:spLocks/>
            </p:cNvSpPr>
            <p:nvPr/>
          </p:nvSpPr>
          <p:spPr bwMode="gray">
            <a:xfrm rot="3847716">
              <a:off x="1948" y="1107"/>
              <a:ext cx="196" cy="204"/>
            </a:xfrm>
            <a:custGeom>
              <a:avLst/>
              <a:gdLst>
                <a:gd name="T0" fmla="*/ 0 w 43200"/>
                <a:gd name="T1" fmla="*/ 0 h 43155"/>
                <a:gd name="T2" fmla="*/ 0 w 43200"/>
                <a:gd name="T3" fmla="*/ 0 h 43155"/>
                <a:gd name="T4" fmla="*/ 0 w 43200"/>
                <a:gd name="T5" fmla="*/ 0 h 43155"/>
                <a:gd name="T6" fmla="*/ 0 60000 65536"/>
                <a:gd name="T7" fmla="*/ 0 60000 65536"/>
                <a:gd name="T8" fmla="*/ 0 60000 65536"/>
              </a:gdLst>
              <a:ahLst/>
              <a:cxnLst>
                <a:cxn ang="T6">
                  <a:pos x="T0" y="T1"/>
                </a:cxn>
                <a:cxn ang="T7">
                  <a:pos x="T2" y="T3"/>
                </a:cxn>
                <a:cxn ang="T8">
                  <a:pos x="T4" y="T5"/>
                </a:cxn>
              </a:cxnLst>
              <a:rect l="0" t="0" r="r" b="b"/>
              <a:pathLst>
                <a:path w="43200" h="43155" fill="none" extrusionOk="0">
                  <a:moveTo>
                    <a:pt x="3603" y="33544"/>
                  </a:moveTo>
                  <a:cubicBezTo>
                    <a:pt x="1253" y="30004"/>
                    <a:pt x="0" y="25849"/>
                    <a:pt x="0" y="21600"/>
                  </a:cubicBezTo>
                  <a:cubicBezTo>
                    <a:pt x="0" y="9670"/>
                    <a:pt x="9670" y="0"/>
                    <a:pt x="21600" y="0"/>
                  </a:cubicBezTo>
                  <a:cubicBezTo>
                    <a:pt x="33529" y="0"/>
                    <a:pt x="43200" y="9670"/>
                    <a:pt x="43200" y="21600"/>
                  </a:cubicBezTo>
                  <a:cubicBezTo>
                    <a:pt x="43200" y="32987"/>
                    <a:pt x="34359" y="42418"/>
                    <a:pt x="22995" y="43154"/>
                  </a:cubicBezTo>
                </a:path>
                <a:path w="43200" h="43155" stroke="0" extrusionOk="0">
                  <a:moveTo>
                    <a:pt x="3603" y="33544"/>
                  </a:moveTo>
                  <a:cubicBezTo>
                    <a:pt x="1253" y="30004"/>
                    <a:pt x="0" y="25849"/>
                    <a:pt x="0" y="21600"/>
                  </a:cubicBezTo>
                  <a:cubicBezTo>
                    <a:pt x="0" y="9670"/>
                    <a:pt x="9670" y="0"/>
                    <a:pt x="21600" y="0"/>
                  </a:cubicBezTo>
                  <a:cubicBezTo>
                    <a:pt x="33529" y="0"/>
                    <a:pt x="43200" y="9670"/>
                    <a:pt x="43200" y="21600"/>
                  </a:cubicBezTo>
                  <a:cubicBezTo>
                    <a:pt x="43200" y="32987"/>
                    <a:pt x="34359" y="42418"/>
                    <a:pt x="22995" y="43154"/>
                  </a:cubicBezTo>
                  <a:lnTo>
                    <a:pt x="21600" y="21600"/>
                  </a:lnTo>
                  <a:lnTo>
                    <a:pt x="3603" y="33544"/>
                  </a:lnTo>
                  <a:close/>
                </a:path>
              </a:pathLst>
            </a:custGeom>
            <a:noFill/>
            <a:ln w="12700">
              <a:solidFill>
                <a:srgbClr val="000000"/>
              </a:solidFill>
              <a:prstDash val="sysDot"/>
              <a:round/>
              <a:headEnd/>
              <a:tailEnd type="triangle" w="sm" len="sm"/>
            </a:ln>
            <a:effectLst/>
          </p:spPr>
          <p:txBody>
            <a:bodyPr wrap="none" anchor="ctr"/>
            <a:lstStyle/>
            <a:p>
              <a:endParaRPr lang="en-US"/>
            </a:p>
          </p:txBody>
        </p:sp>
        <p:pic>
          <p:nvPicPr>
            <p:cNvPr id="161" name="Picture 171" descr="light_shadow1"/>
            <p:cNvPicPr>
              <a:picLocks noChangeAspect="1" noChangeArrowheads="1"/>
            </p:cNvPicPr>
            <p:nvPr/>
          </p:nvPicPr>
          <p:blipFill>
            <a:blip r:embed="rId15" cstate="print"/>
            <a:srcRect t="23740"/>
            <a:stretch>
              <a:fillRect/>
            </a:stretch>
          </p:blipFill>
          <p:spPr bwMode="gray">
            <a:xfrm rot="2569845" flipH="1">
              <a:off x="2015" y="1139"/>
              <a:ext cx="129" cy="84"/>
            </a:xfrm>
            <a:prstGeom prst="rect">
              <a:avLst/>
            </a:prstGeom>
            <a:noFill/>
            <a:ln w="9525">
              <a:noFill/>
              <a:miter lim="800000"/>
              <a:headEnd/>
              <a:tailEnd/>
            </a:ln>
          </p:spPr>
        </p:pic>
      </p:grpSp>
      <p:sp>
        <p:nvSpPr>
          <p:cNvPr id="179" name="TextBox 7"/>
          <p:cNvSpPr txBox="1">
            <a:spLocks noChangeArrowheads="1"/>
          </p:cNvSpPr>
          <p:nvPr/>
        </p:nvSpPr>
        <p:spPr bwMode="auto">
          <a:xfrm>
            <a:off x="1547664" y="627534"/>
            <a:ext cx="1050925" cy="738664"/>
          </a:xfrm>
          <a:prstGeom prst="rect">
            <a:avLst/>
          </a:prstGeom>
          <a:noFill/>
          <a:ln w="9525">
            <a:noFill/>
            <a:miter lim="800000"/>
            <a:headEnd/>
            <a:tailEnd/>
          </a:ln>
        </p:spPr>
        <p:txBody>
          <a:bodyPr>
            <a:spAutoFit/>
          </a:bodyPr>
          <a:lstStyle/>
          <a:p>
            <a:pPr algn="ctr"/>
            <a:r>
              <a:rPr lang="ro-RO" altLang="ro-RO" sz="2800" b="1" dirty="0">
                <a:latin typeface="Times New Roman" panose="02020603050405020304" pitchFamily="18" charset="0"/>
                <a:cs typeface="Times New Roman" panose="02020603050405020304" pitchFamily="18" charset="0"/>
              </a:rPr>
              <a:t>23</a:t>
            </a:r>
          </a:p>
          <a:p>
            <a:pPr algn="ctr"/>
            <a:r>
              <a:rPr lang="ro-RO" altLang="ro-RO" sz="1400" b="1" dirty="0">
                <a:latin typeface="Times New Roman" panose="02020603050405020304" pitchFamily="18" charset="0"/>
                <a:cs typeface="Times New Roman" panose="02020603050405020304" pitchFamily="18" charset="0"/>
              </a:rPr>
              <a:t>state units</a:t>
            </a:r>
          </a:p>
        </p:txBody>
      </p:sp>
      <p:sp>
        <p:nvSpPr>
          <p:cNvPr id="181" name="Прямоугольник 180"/>
          <p:cNvSpPr/>
          <p:nvPr/>
        </p:nvSpPr>
        <p:spPr>
          <a:xfrm>
            <a:off x="3006080" y="2355726"/>
            <a:ext cx="3582144" cy="969496"/>
          </a:xfrm>
          <a:prstGeom prst="rect">
            <a:avLst/>
          </a:prstGeom>
        </p:spPr>
        <p:txBody>
          <a:bodyPr wrap="square">
            <a:spAutoFit/>
          </a:bodyPr>
          <a:lstStyle/>
          <a:p>
            <a:pPr algn="ctr"/>
            <a:r>
              <a:rPr lang="ro-RO" altLang="ro-RO" b="1" dirty="0">
                <a:latin typeface="Times New Roman" panose="02020603050405020304" pitchFamily="18" charset="0"/>
                <a:cs typeface="Times New Roman" panose="02020603050405020304" pitchFamily="18" charset="0"/>
              </a:rPr>
              <a:t>Total </a:t>
            </a:r>
          </a:p>
          <a:p>
            <a:pPr algn="ctr"/>
            <a:r>
              <a:rPr lang="ro-RO" altLang="ro-RO" sz="2100" b="1" dirty="0">
                <a:latin typeface="Times New Roman" panose="02020603050405020304" pitchFamily="18" charset="0"/>
                <a:cs typeface="Times New Roman" panose="02020603050405020304" pitchFamily="18" charset="0"/>
              </a:rPr>
              <a:t>209</a:t>
            </a:r>
          </a:p>
          <a:p>
            <a:pPr algn="ctr"/>
            <a:r>
              <a:rPr lang="ro-RO" altLang="ro-RO" b="1" dirty="0">
                <a:latin typeface="Times New Roman" panose="02020603050405020304" pitchFamily="18" charset="0"/>
                <a:cs typeface="Times New Roman" panose="02020603050405020304" pitchFamily="18" charset="0"/>
              </a:rPr>
              <a:t>state units</a:t>
            </a:r>
            <a:endParaRPr lang="ru-RU" altLang="ro-RO" b="1" dirty="0">
              <a:latin typeface="Times New Roman" panose="02020603050405020304" pitchFamily="18" charset="0"/>
              <a:cs typeface="Times New Roman" panose="02020603050405020304" pitchFamily="18" charset="0"/>
            </a:endParaRPr>
          </a:p>
        </p:txBody>
      </p:sp>
      <p:sp>
        <p:nvSpPr>
          <p:cNvPr id="182" name="Line 6"/>
          <p:cNvSpPr>
            <a:spLocks noChangeShapeType="1"/>
          </p:cNvSpPr>
          <p:nvPr/>
        </p:nvSpPr>
        <p:spPr bwMode="gray">
          <a:xfrm>
            <a:off x="5436096" y="3219822"/>
            <a:ext cx="1224136" cy="1008112"/>
          </a:xfrm>
          <a:prstGeom prst="line">
            <a:avLst/>
          </a:prstGeom>
          <a:noFill/>
          <a:ln w="12700">
            <a:solidFill>
              <a:schemeClr val="tx1"/>
            </a:solidFill>
            <a:round/>
            <a:headEnd/>
            <a:tailEnd/>
          </a:ln>
          <a:effectLst/>
        </p:spPr>
        <p:txBody>
          <a:bodyPr wrap="none" anchor="ctr"/>
          <a:lstStyle/>
          <a:p>
            <a:endParaRPr lang="en-US"/>
          </a:p>
        </p:txBody>
      </p:sp>
      <p:cxnSp>
        <p:nvCxnSpPr>
          <p:cNvPr id="189" name="Прямая со стрелкой 188"/>
          <p:cNvCxnSpPr>
            <a:stCxn id="27" idx="3"/>
            <a:endCxn id="41" idx="0"/>
          </p:cNvCxnSpPr>
          <p:nvPr/>
        </p:nvCxnSpPr>
        <p:spPr>
          <a:xfrm flipH="1">
            <a:off x="1223628" y="1418617"/>
            <a:ext cx="367246" cy="4330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2" name="Прямая со стрелкой 191"/>
          <p:cNvCxnSpPr>
            <a:stCxn id="64" idx="1"/>
            <a:endCxn id="86" idx="1"/>
          </p:cNvCxnSpPr>
          <p:nvPr/>
        </p:nvCxnSpPr>
        <p:spPr>
          <a:xfrm>
            <a:off x="1502845" y="3400787"/>
            <a:ext cx="882503" cy="5073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194" name="Group 98"/>
          <p:cNvGrpSpPr>
            <a:grpSpLocks/>
          </p:cNvGrpSpPr>
          <p:nvPr/>
        </p:nvGrpSpPr>
        <p:grpSpPr bwMode="auto">
          <a:xfrm>
            <a:off x="6588224" y="267494"/>
            <a:ext cx="1440160" cy="1512168"/>
            <a:chOff x="2064" y="1008"/>
            <a:chExt cx="722" cy="872"/>
          </a:xfrm>
        </p:grpSpPr>
        <p:sp>
          <p:nvSpPr>
            <p:cNvPr id="195" name="Oval 99"/>
            <p:cNvSpPr>
              <a:spLocks noChangeArrowheads="1"/>
            </p:cNvSpPr>
            <p:nvPr/>
          </p:nvSpPr>
          <p:spPr bwMode="gray">
            <a:xfrm>
              <a:off x="2064" y="1008"/>
              <a:ext cx="722" cy="727"/>
            </a:xfrm>
            <a:prstGeom prst="ellipse">
              <a:avLst/>
            </a:prstGeom>
            <a:solidFill>
              <a:srgbClr val="EAEAEA">
                <a:alpha val="50195"/>
              </a:srgbClr>
            </a:solidFill>
            <a:ln w="9525" algn="ctr">
              <a:noFill/>
              <a:round/>
              <a:headEnd/>
              <a:tailEnd/>
            </a:ln>
            <a:effectLst/>
          </p:spPr>
          <p:txBody>
            <a:bodyPr wrap="none" anchor="ctr"/>
            <a:lstStyle/>
            <a:p>
              <a:endParaRPr lang="en-US"/>
            </a:p>
          </p:txBody>
        </p:sp>
        <p:grpSp>
          <p:nvGrpSpPr>
            <p:cNvPr id="196" name="Group 100"/>
            <p:cNvGrpSpPr>
              <a:grpSpLocks/>
            </p:cNvGrpSpPr>
            <p:nvPr/>
          </p:nvGrpSpPr>
          <p:grpSpPr bwMode="auto">
            <a:xfrm>
              <a:off x="2086" y="1031"/>
              <a:ext cx="680" cy="849"/>
              <a:chOff x="3975" y="1593"/>
              <a:chExt cx="931" cy="1163"/>
            </a:xfrm>
          </p:grpSpPr>
          <p:pic>
            <p:nvPicPr>
              <p:cNvPr id="209" name="Picture 101" descr="circuler_1"/>
              <p:cNvPicPr>
                <a:picLocks noChangeAspect="1" noChangeArrowheads="1"/>
              </p:cNvPicPr>
              <p:nvPr/>
            </p:nvPicPr>
            <p:blipFill>
              <a:blip r:embed="rId10" cstate="print"/>
              <a:srcRect/>
              <a:stretch>
                <a:fillRect/>
              </a:stretch>
            </p:blipFill>
            <p:spPr bwMode="gray">
              <a:xfrm>
                <a:off x="3975" y="1593"/>
                <a:ext cx="925" cy="935"/>
              </a:xfrm>
              <a:prstGeom prst="rect">
                <a:avLst/>
              </a:prstGeom>
              <a:noFill/>
              <a:ln w="9525">
                <a:noFill/>
                <a:miter lim="800000"/>
                <a:headEnd/>
                <a:tailEnd/>
              </a:ln>
            </p:spPr>
          </p:pic>
          <p:sp>
            <p:nvSpPr>
              <p:cNvPr id="210" name="Oval 102"/>
              <p:cNvSpPr>
                <a:spLocks noChangeArrowheads="1"/>
              </p:cNvSpPr>
              <p:nvPr/>
            </p:nvSpPr>
            <p:spPr bwMode="gray">
              <a:xfrm>
                <a:off x="3975" y="1593"/>
                <a:ext cx="931" cy="937"/>
              </a:xfrm>
              <a:prstGeom prst="ellipse">
                <a:avLst/>
              </a:prstGeom>
              <a:solidFill>
                <a:schemeClr val="bg2">
                  <a:alpha val="50195"/>
                </a:schemeClr>
              </a:solidFill>
              <a:ln w="9525" algn="ctr">
                <a:noFill/>
                <a:round/>
                <a:headEnd/>
                <a:tailEnd/>
              </a:ln>
              <a:effectLst/>
            </p:spPr>
            <p:txBody>
              <a:bodyPr wrap="none" anchor="ctr"/>
              <a:lstStyle/>
              <a:p>
                <a:endParaRPr lang="en-US"/>
              </a:p>
            </p:txBody>
          </p:sp>
          <p:pic>
            <p:nvPicPr>
              <p:cNvPr id="211" name="Picture 103" descr="light_shadow1"/>
              <p:cNvPicPr>
                <a:picLocks noChangeAspect="1" noChangeArrowheads="1"/>
              </p:cNvPicPr>
              <p:nvPr/>
            </p:nvPicPr>
            <p:blipFill>
              <a:blip r:embed="rId11" cstate="print"/>
              <a:srcRect t="14285"/>
              <a:stretch>
                <a:fillRect/>
              </a:stretch>
            </p:blipFill>
            <p:spPr bwMode="gray">
              <a:xfrm>
                <a:off x="3984" y="1632"/>
                <a:ext cx="682" cy="585"/>
              </a:xfrm>
              <a:prstGeom prst="rect">
                <a:avLst/>
              </a:prstGeom>
              <a:noFill/>
              <a:ln w="9525">
                <a:noFill/>
                <a:miter lim="800000"/>
                <a:headEnd/>
                <a:tailEnd/>
              </a:ln>
            </p:spPr>
          </p:pic>
          <p:grpSp>
            <p:nvGrpSpPr>
              <p:cNvPr id="212" name="Group 104"/>
              <p:cNvGrpSpPr>
                <a:grpSpLocks/>
              </p:cNvGrpSpPr>
              <p:nvPr/>
            </p:nvGrpSpPr>
            <p:grpSpPr bwMode="auto">
              <a:xfrm rot="-3733502" flipH="1" flipV="1">
                <a:off x="4256" y="2247"/>
                <a:ext cx="820" cy="198"/>
                <a:chOff x="2532" y="1051"/>
                <a:chExt cx="893" cy="246"/>
              </a:xfrm>
            </p:grpSpPr>
            <p:grpSp>
              <p:nvGrpSpPr>
                <p:cNvPr id="213" name="Group 105"/>
                <p:cNvGrpSpPr>
                  <a:grpSpLocks/>
                </p:cNvGrpSpPr>
                <p:nvPr/>
              </p:nvGrpSpPr>
              <p:grpSpPr bwMode="auto">
                <a:xfrm>
                  <a:off x="2532" y="1051"/>
                  <a:ext cx="743" cy="185"/>
                  <a:chOff x="1565" y="2568"/>
                  <a:chExt cx="1118" cy="279"/>
                </a:xfrm>
              </p:grpSpPr>
              <p:sp>
                <p:nvSpPr>
                  <p:cNvPr id="219" name="AutoShape 106"/>
                  <p:cNvSpPr>
                    <a:spLocks noChangeArrowheads="1"/>
                  </p:cNvSpPr>
                  <p:nvPr/>
                </p:nvSpPr>
                <p:spPr bwMode="white">
                  <a:xfrm rot="5263130">
                    <a:off x="1859" y="2274"/>
                    <a:ext cx="227" cy="816"/>
                  </a:xfrm>
                  <a:prstGeom prst="moon">
                    <a:avLst>
                      <a:gd name="adj" fmla="val 49773"/>
                    </a:avLst>
                  </a:prstGeom>
                  <a:solidFill>
                    <a:srgbClr val="FFFFFF">
                      <a:alpha val="3922"/>
                    </a:srgbClr>
                  </a:solidFill>
                  <a:ln w="9525">
                    <a:noFill/>
                    <a:miter lim="800000"/>
                    <a:headEnd/>
                    <a:tailEnd/>
                  </a:ln>
                  <a:effectLst/>
                </p:spPr>
                <p:txBody>
                  <a:bodyPr wrap="none" anchor="ctr"/>
                  <a:lstStyle/>
                  <a:p>
                    <a:endParaRPr lang="en-US"/>
                  </a:p>
                </p:txBody>
              </p:sp>
              <p:sp>
                <p:nvSpPr>
                  <p:cNvPr id="220" name="AutoShape 107"/>
                  <p:cNvSpPr>
                    <a:spLocks noChangeArrowheads="1"/>
                  </p:cNvSpPr>
                  <p:nvPr/>
                </p:nvSpPr>
                <p:spPr bwMode="white">
                  <a:xfrm rot="6078281">
                    <a:off x="1995" y="2274"/>
                    <a:ext cx="227" cy="816"/>
                  </a:xfrm>
                  <a:prstGeom prst="moon">
                    <a:avLst>
                      <a:gd name="adj" fmla="val 49773"/>
                    </a:avLst>
                  </a:prstGeom>
                  <a:solidFill>
                    <a:srgbClr val="FFFFFF">
                      <a:alpha val="3922"/>
                    </a:srgbClr>
                  </a:solidFill>
                  <a:ln w="9525">
                    <a:noFill/>
                    <a:miter lim="800000"/>
                    <a:headEnd/>
                    <a:tailEnd/>
                  </a:ln>
                  <a:effectLst/>
                </p:spPr>
                <p:txBody>
                  <a:bodyPr wrap="none" anchor="ctr"/>
                  <a:lstStyle/>
                  <a:p>
                    <a:endParaRPr lang="en-US"/>
                  </a:p>
                </p:txBody>
              </p:sp>
              <p:sp>
                <p:nvSpPr>
                  <p:cNvPr id="221" name="AutoShape 108"/>
                  <p:cNvSpPr>
                    <a:spLocks noChangeArrowheads="1"/>
                  </p:cNvSpPr>
                  <p:nvPr/>
                </p:nvSpPr>
                <p:spPr bwMode="white">
                  <a:xfrm rot="6373927">
                    <a:off x="2071" y="2296"/>
                    <a:ext cx="227" cy="816"/>
                  </a:xfrm>
                  <a:prstGeom prst="moon">
                    <a:avLst>
                      <a:gd name="adj" fmla="val 49773"/>
                    </a:avLst>
                  </a:prstGeom>
                  <a:solidFill>
                    <a:srgbClr val="FFFFFF">
                      <a:alpha val="3922"/>
                    </a:srgbClr>
                  </a:solidFill>
                  <a:ln w="9525">
                    <a:noFill/>
                    <a:miter lim="800000"/>
                    <a:headEnd/>
                    <a:tailEnd/>
                  </a:ln>
                  <a:effectLst/>
                </p:spPr>
                <p:txBody>
                  <a:bodyPr wrap="none" anchor="ctr"/>
                  <a:lstStyle/>
                  <a:p>
                    <a:endParaRPr lang="en-US"/>
                  </a:p>
                </p:txBody>
              </p:sp>
              <p:sp>
                <p:nvSpPr>
                  <p:cNvPr id="222" name="AutoShape 109"/>
                  <p:cNvSpPr>
                    <a:spLocks noChangeArrowheads="1"/>
                  </p:cNvSpPr>
                  <p:nvPr/>
                </p:nvSpPr>
                <p:spPr bwMode="white">
                  <a:xfrm rot="6906312">
                    <a:off x="2161" y="2326"/>
                    <a:ext cx="227" cy="816"/>
                  </a:xfrm>
                  <a:prstGeom prst="moon">
                    <a:avLst>
                      <a:gd name="adj" fmla="val 49773"/>
                    </a:avLst>
                  </a:prstGeom>
                  <a:solidFill>
                    <a:srgbClr val="FFFFFF">
                      <a:alpha val="3922"/>
                    </a:srgbClr>
                  </a:solidFill>
                  <a:ln w="9525">
                    <a:noFill/>
                    <a:miter lim="800000"/>
                    <a:headEnd/>
                    <a:tailEnd/>
                  </a:ln>
                  <a:effectLst/>
                </p:spPr>
                <p:txBody>
                  <a:bodyPr wrap="none" anchor="ctr"/>
                  <a:lstStyle/>
                  <a:p>
                    <a:endParaRPr lang="en-US"/>
                  </a:p>
                </p:txBody>
              </p:sp>
            </p:grpSp>
            <p:grpSp>
              <p:nvGrpSpPr>
                <p:cNvPr id="214" name="Group 110"/>
                <p:cNvGrpSpPr>
                  <a:grpSpLocks/>
                </p:cNvGrpSpPr>
                <p:nvPr/>
              </p:nvGrpSpPr>
              <p:grpSpPr bwMode="auto">
                <a:xfrm rot="1353540">
                  <a:off x="2682" y="1111"/>
                  <a:ext cx="743" cy="186"/>
                  <a:chOff x="1565" y="2568"/>
                  <a:chExt cx="1118" cy="279"/>
                </a:xfrm>
              </p:grpSpPr>
              <p:sp>
                <p:nvSpPr>
                  <p:cNvPr id="215" name="AutoShape 111"/>
                  <p:cNvSpPr>
                    <a:spLocks noChangeArrowheads="1"/>
                  </p:cNvSpPr>
                  <p:nvPr/>
                </p:nvSpPr>
                <p:spPr bwMode="white">
                  <a:xfrm rot="5263130">
                    <a:off x="1859" y="2274"/>
                    <a:ext cx="227" cy="816"/>
                  </a:xfrm>
                  <a:prstGeom prst="moon">
                    <a:avLst>
                      <a:gd name="adj" fmla="val 49773"/>
                    </a:avLst>
                  </a:prstGeom>
                  <a:solidFill>
                    <a:srgbClr val="FFFFFF">
                      <a:alpha val="3922"/>
                    </a:srgbClr>
                  </a:solidFill>
                  <a:ln w="9525">
                    <a:noFill/>
                    <a:miter lim="800000"/>
                    <a:headEnd/>
                    <a:tailEnd/>
                  </a:ln>
                  <a:effectLst/>
                </p:spPr>
                <p:txBody>
                  <a:bodyPr wrap="none" anchor="ctr"/>
                  <a:lstStyle/>
                  <a:p>
                    <a:endParaRPr lang="en-US"/>
                  </a:p>
                </p:txBody>
              </p:sp>
              <p:sp>
                <p:nvSpPr>
                  <p:cNvPr id="216" name="AutoShape 112"/>
                  <p:cNvSpPr>
                    <a:spLocks noChangeArrowheads="1"/>
                  </p:cNvSpPr>
                  <p:nvPr/>
                </p:nvSpPr>
                <p:spPr bwMode="white">
                  <a:xfrm rot="6078281">
                    <a:off x="1995" y="2274"/>
                    <a:ext cx="227" cy="816"/>
                  </a:xfrm>
                  <a:prstGeom prst="moon">
                    <a:avLst>
                      <a:gd name="adj" fmla="val 49773"/>
                    </a:avLst>
                  </a:prstGeom>
                  <a:solidFill>
                    <a:srgbClr val="FFFFFF">
                      <a:alpha val="3922"/>
                    </a:srgbClr>
                  </a:solidFill>
                  <a:ln w="9525">
                    <a:noFill/>
                    <a:miter lim="800000"/>
                    <a:headEnd/>
                    <a:tailEnd/>
                  </a:ln>
                  <a:effectLst/>
                </p:spPr>
                <p:txBody>
                  <a:bodyPr wrap="none" anchor="ctr"/>
                  <a:lstStyle/>
                  <a:p>
                    <a:endParaRPr lang="en-US"/>
                  </a:p>
                </p:txBody>
              </p:sp>
              <p:sp>
                <p:nvSpPr>
                  <p:cNvPr id="217" name="AutoShape 113"/>
                  <p:cNvSpPr>
                    <a:spLocks noChangeArrowheads="1"/>
                  </p:cNvSpPr>
                  <p:nvPr/>
                </p:nvSpPr>
                <p:spPr bwMode="white">
                  <a:xfrm rot="6373927">
                    <a:off x="2071" y="2296"/>
                    <a:ext cx="227" cy="816"/>
                  </a:xfrm>
                  <a:prstGeom prst="moon">
                    <a:avLst>
                      <a:gd name="adj" fmla="val 49773"/>
                    </a:avLst>
                  </a:prstGeom>
                  <a:solidFill>
                    <a:srgbClr val="FFFFFF">
                      <a:alpha val="3922"/>
                    </a:srgbClr>
                  </a:solidFill>
                  <a:ln w="9525">
                    <a:noFill/>
                    <a:miter lim="800000"/>
                    <a:headEnd/>
                    <a:tailEnd/>
                  </a:ln>
                  <a:effectLst/>
                </p:spPr>
                <p:txBody>
                  <a:bodyPr wrap="none" anchor="ctr"/>
                  <a:lstStyle/>
                  <a:p>
                    <a:endParaRPr lang="en-US"/>
                  </a:p>
                </p:txBody>
              </p:sp>
              <p:sp>
                <p:nvSpPr>
                  <p:cNvPr id="218" name="AutoShape 114"/>
                  <p:cNvSpPr>
                    <a:spLocks noChangeArrowheads="1"/>
                  </p:cNvSpPr>
                  <p:nvPr/>
                </p:nvSpPr>
                <p:spPr bwMode="white">
                  <a:xfrm rot="6906312">
                    <a:off x="2161" y="2326"/>
                    <a:ext cx="227" cy="816"/>
                  </a:xfrm>
                  <a:prstGeom prst="moon">
                    <a:avLst>
                      <a:gd name="adj" fmla="val 49773"/>
                    </a:avLst>
                  </a:prstGeom>
                  <a:solidFill>
                    <a:srgbClr val="FFFFFF">
                      <a:alpha val="3922"/>
                    </a:srgbClr>
                  </a:solidFill>
                  <a:ln w="9525">
                    <a:noFill/>
                    <a:miter lim="800000"/>
                    <a:headEnd/>
                    <a:tailEnd/>
                  </a:ln>
                  <a:effectLst/>
                </p:spPr>
                <p:txBody>
                  <a:bodyPr wrap="none" anchor="ctr"/>
                  <a:lstStyle/>
                  <a:p>
                    <a:endParaRPr lang="en-US"/>
                  </a:p>
                </p:txBody>
              </p:sp>
            </p:grpSp>
          </p:grpSp>
        </p:grpSp>
        <p:grpSp>
          <p:nvGrpSpPr>
            <p:cNvPr id="197" name="Group 115"/>
            <p:cNvGrpSpPr>
              <a:grpSpLocks/>
            </p:cNvGrpSpPr>
            <p:nvPr/>
          </p:nvGrpSpPr>
          <p:grpSpPr bwMode="auto">
            <a:xfrm rot="-3733502" flipH="1" flipV="1">
              <a:off x="2362" y="1505"/>
              <a:ext cx="527" cy="128"/>
              <a:chOff x="2532" y="1051"/>
              <a:chExt cx="893" cy="246"/>
            </a:xfrm>
          </p:grpSpPr>
          <p:grpSp>
            <p:nvGrpSpPr>
              <p:cNvPr id="199" name="Group 116"/>
              <p:cNvGrpSpPr>
                <a:grpSpLocks/>
              </p:cNvGrpSpPr>
              <p:nvPr/>
            </p:nvGrpSpPr>
            <p:grpSpPr bwMode="auto">
              <a:xfrm>
                <a:off x="2532" y="1051"/>
                <a:ext cx="743" cy="185"/>
                <a:chOff x="1565" y="2568"/>
                <a:chExt cx="1118" cy="279"/>
              </a:xfrm>
            </p:grpSpPr>
            <p:sp>
              <p:nvSpPr>
                <p:cNvPr id="205" name="AutoShape 117"/>
                <p:cNvSpPr>
                  <a:spLocks noChangeArrowheads="1"/>
                </p:cNvSpPr>
                <p:nvPr/>
              </p:nvSpPr>
              <p:spPr bwMode="white">
                <a:xfrm rot="5263130">
                  <a:off x="1859" y="2274"/>
                  <a:ext cx="227" cy="816"/>
                </a:xfrm>
                <a:prstGeom prst="moon">
                  <a:avLst>
                    <a:gd name="adj" fmla="val 49773"/>
                  </a:avLst>
                </a:prstGeom>
                <a:solidFill>
                  <a:srgbClr val="FFFFFF">
                    <a:alpha val="3922"/>
                  </a:srgbClr>
                </a:solidFill>
                <a:ln w="9525">
                  <a:noFill/>
                  <a:miter lim="800000"/>
                  <a:headEnd/>
                  <a:tailEnd/>
                </a:ln>
                <a:effectLst/>
              </p:spPr>
              <p:txBody>
                <a:bodyPr wrap="none" anchor="ctr"/>
                <a:lstStyle/>
                <a:p>
                  <a:endParaRPr lang="en-US"/>
                </a:p>
              </p:txBody>
            </p:sp>
            <p:sp>
              <p:nvSpPr>
                <p:cNvPr id="206" name="AutoShape 118"/>
                <p:cNvSpPr>
                  <a:spLocks noChangeArrowheads="1"/>
                </p:cNvSpPr>
                <p:nvPr/>
              </p:nvSpPr>
              <p:spPr bwMode="white">
                <a:xfrm rot="6078281">
                  <a:off x="1995" y="2274"/>
                  <a:ext cx="227" cy="816"/>
                </a:xfrm>
                <a:prstGeom prst="moon">
                  <a:avLst>
                    <a:gd name="adj" fmla="val 49773"/>
                  </a:avLst>
                </a:prstGeom>
                <a:solidFill>
                  <a:srgbClr val="FFFFFF">
                    <a:alpha val="3922"/>
                  </a:srgbClr>
                </a:solidFill>
                <a:ln w="9525">
                  <a:noFill/>
                  <a:miter lim="800000"/>
                  <a:headEnd/>
                  <a:tailEnd/>
                </a:ln>
                <a:effectLst/>
              </p:spPr>
              <p:txBody>
                <a:bodyPr wrap="none" anchor="ctr"/>
                <a:lstStyle/>
                <a:p>
                  <a:endParaRPr lang="en-US"/>
                </a:p>
              </p:txBody>
            </p:sp>
            <p:sp>
              <p:nvSpPr>
                <p:cNvPr id="207" name="AutoShape 119"/>
                <p:cNvSpPr>
                  <a:spLocks noChangeArrowheads="1"/>
                </p:cNvSpPr>
                <p:nvPr/>
              </p:nvSpPr>
              <p:spPr bwMode="white">
                <a:xfrm rot="6373927">
                  <a:off x="2071" y="2296"/>
                  <a:ext cx="227" cy="816"/>
                </a:xfrm>
                <a:prstGeom prst="moon">
                  <a:avLst>
                    <a:gd name="adj" fmla="val 49773"/>
                  </a:avLst>
                </a:prstGeom>
                <a:solidFill>
                  <a:srgbClr val="FFFFFF">
                    <a:alpha val="3922"/>
                  </a:srgbClr>
                </a:solidFill>
                <a:ln w="9525">
                  <a:noFill/>
                  <a:miter lim="800000"/>
                  <a:headEnd/>
                  <a:tailEnd/>
                </a:ln>
                <a:effectLst/>
              </p:spPr>
              <p:txBody>
                <a:bodyPr wrap="none" anchor="ctr"/>
                <a:lstStyle/>
                <a:p>
                  <a:endParaRPr lang="en-US"/>
                </a:p>
              </p:txBody>
            </p:sp>
            <p:sp>
              <p:nvSpPr>
                <p:cNvPr id="208" name="AutoShape 120"/>
                <p:cNvSpPr>
                  <a:spLocks noChangeArrowheads="1"/>
                </p:cNvSpPr>
                <p:nvPr/>
              </p:nvSpPr>
              <p:spPr bwMode="white">
                <a:xfrm rot="6906312">
                  <a:off x="2161" y="2326"/>
                  <a:ext cx="227" cy="816"/>
                </a:xfrm>
                <a:prstGeom prst="moon">
                  <a:avLst>
                    <a:gd name="adj" fmla="val 49773"/>
                  </a:avLst>
                </a:prstGeom>
                <a:solidFill>
                  <a:srgbClr val="FFFFFF">
                    <a:alpha val="3922"/>
                  </a:srgbClr>
                </a:solidFill>
                <a:ln w="9525">
                  <a:noFill/>
                  <a:miter lim="800000"/>
                  <a:headEnd/>
                  <a:tailEnd/>
                </a:ln>
                <a:effectLst/>
              </p:spPr>
              <p:txBody>
                <a:bodyPr wrap="none" anchor="ctr"/>
                <a:lstStyle/>
                <a:p>
                  <a:endParaRPr lang="en-US"/>
                </a:p>
              </p:txBody>
            </p:sp>
          </p:grpSp>
          <p:grpSp>
            <p:nvGrpSpPr>
              <p:cNvPr id="200" name="Group 121"/>
              <p:cNvGrpSpPr>
                <a:grpSpLocks/>
              </p:cNvGrpSpPr>
              <p:nvPr/>
            </p:nvGrpSpPr>
            <p:grpSpPr bwMode="auto">
              <a:xfrm rot="1353540">
                <a:off x="2682" y="1111"/>
                <a:ext cx="743" cy="186"/>
                <a:chOff x="1565" y="2568"/>
                <a:chExt cx="1118" cy="279"/>
              </a:xfrm>
            </p:grpSpPr>
            <p:sp>
              <p:nvSpPr>
                <p:cNvPr id="201" name="AutoShape 122"/>
                <p:cNvSpPr>
                  <a:spLocks noChangeArrowheads="1"/>
                </p:cNvSpPr>
                <p:nvPr/>
              </p:nvSpPr>
              <p:spPr bwMode="white">
                <a:xfrm rot="5263130">
                  <a:off x="1859" y="2274"/>
                  <a:ext cx="227" cy="816"/>
                </a:xfrm>
                <a:prstGeom prst="moon">
                  <a:avLst>
                    <a:gd name="adj" fmla="val 49773"/>
                  </a:avLst>
                </a:prstGeom>
                <a:solidFill>
                  <a:srgbClr val="FFFFFF">
                    <a:alpha val="3922"/>
                  </a:srgbClr>
                </a:solidFill>
                <a:ln w="9525">
                  <a:noFill/>
                  <a:miter lim="800000"/>
                  <a:headEnd/>
                  <a:tailEnd/>
                </a:ln>
                <a:effectLst/>
              </p:spPr>
              <p:txBody>
                <a:bodyPr wrap="none" anchor="ctr"/>
                <a:lstStyle/>
                <a:p>
                  <a:endParaRPr lang="en-US"/>
                </a:p>
              </p:txBody>
            </p:sp>
            <p:sp>
              <p:nvSpPr>
                <p:cNvPr id="202" name="AutoShape 123"/>
                <p:cNvSpPr>
                  <a:spLocks noChangeArrowheads="1"/>
                </p:cNvSpPr>
                <p:nvPr/>
              </p:nvSpPr>
              <p:spPr bwMode="white">
                <a:xfrm rot="6078281">
                  <a:off x="1995" y="2274"/>
                  <a:ext cx="227" cy="816"/>
                </a:xfrm>
                <a:prstGeom prst="moon">
                  <a:avLst>
                    <a:gd name="adj" fmla="val 49773"/>
                  </a:avLst>
                </a:prstGeom>
                <a:solidFill>
                  <a:srgbClr val="FFFFFF">
                    <a:alpha val="3922"/>
                  </a:srgbClr>
                </a:solidFill>
                <a:ln w="9525">
                  <a:noFill/>
                  <a:miter lim="800000"/>
                  <a:headEnd/>
                  <a:tailEnd/>
                </a:ln>
                <a:effectLst/>
              </p:spPr>
              <p:txBody>
                <a:bodyPr wrap="none" anchor="ctr"/>
                <a:lstStyle/>
                <a:p>
                  <a:endParaRPr lang="en-US"/>
                </a:p>
              </p:txBody>
            </p:sp>
            <p:sp>
              <p:nvSpPr>
                <p:cNvPr id="203" name="AutoShape 124"/>
                <p:cNvSpPr>
                  <a:spLocks noChangeArrowheads="1"/>
                </p:cNvSpPr>
                <p:nvPr/>
              </p:nvSpPr>
              <p:spPr bwMode="white">
                <a:xfrm rot="6373927">
                  <a:off x="2071" y="2296"/>
                  <a:ext cx="227" cy="816"/>
                </a:xfrm>
                <a:prstGeom prst="moon">
                  <a:avLst>
                    <a:gd name="adj" fmla="val 49773"/>
                  </a:avLst>
                </a:prstGeom>
                <a:solidFill>
                  <a:srgbClr val="FFFFFF">
                    <a:alpha val="3922"/>
                  </a:srgbClr>
                </a:solidFill>
                <a:ln w="9525">
                  <a:noFill/>
                  <a:miter lim="800000"/>
                  <a:headEnd/>
                  <a:tailEnd/>
                </a:ln>
                <a:effectLst/>
              </p:spPr>
              <p:txBody>
                <a:bodyPr wrap="none" anchor="ctr"/>
                <a:lstStyle/>
                <a:p>
                  <a:endParaRPr lang="en-US"/>
                </a:p>
              </p:txBody>
            </p:sp>
            <p:sp>
              <p:nvSpPr>
                <p:cNvPr id="204" name="AutoShape 125"/>
                <p:cNvSpPr>
                  <a:spLocks noChangeArrowheads="1"/>
                </p:cNvSpPr>
                <p:nvPr/>
              </p:nvSpPr>
              <p:spPr bwMode="white">
                <a:xfrm rot="6906312">
                  <a:off x="2161" y="2326"/>
                  <a:ext cx="227" cy="816"/>
                </a:xfrm>
                <a:prstGeom prst="moon">
                  <a:avLst>
                    <a:gd name="adj" fmla="val 49773"/>
                  </a:avLst>
                </a:prstGeom>
                <a:solidFill>
                  <a:srgbClr val="FFFFFF">
                    <a:alpha val="3922"/>
                  </a:srgbClr>
                </a:solidFill>
                <a:ln w="9525">
                  <a:noFill/>
                  <a:miter lim="800000"/>
                  <a:headEnd/>
                  <a:tailEnd/>
                </a:ln>
                <a:effectLst/>
              </p:spPr>
              <p:txBody>
                <a:bodyPr wrap="none" anchor="ctr"/>
                <a:lstStyle/>
                <a:p>
                  <a:endParaRPr lang="en-US"/>
                </a:p>
              </p:txBody>
            </p:sp>
          </p:grpSp>
        </p:grpSp>
        <p:sp>
          <p:nvSpPr>
            <p:cNvPr id="198" name="Rectangle 126"/>
            <p:cNvSpPr>
              <a:spLocks noChangeArrowheads="1"/>
            </p:cNvSpPr>
            <p:nvPr/>
          </p:nvSpPr>
          <p:spPr bwMode="gray">
            <a:xfrm>
              <a:off x="2136" y="1133"/>
              <a:ext cx="601" cy="426"/>
            </a:xfrm>
            <a:prstGeom prst="rect">
              <a:avLst/>
            </a:prstGeom>
            <a:noFill/>
            <a:ln w="9525" algn="ctr">
              <a:noFill/>
              <a:miter lim="800000"/>
              <a:headEnd/>
              <a:tailEnd/>
            </a:ln>
            <a:effectLst/>
          </p:spPr>
          <p:txBody>
            <a:bodyPr>
              <a:spAutoFit/>
            </a:bodyPr>
            <a:lstStyle/>
            <a:p>
              <a:pPr algn="ctr"/>
              <a:r>
                <a:rPr lang="ro-RO" altLang="ro-RO" sz="2800" b="1" dirty="0">
                  <a:latin typeface="Times New Roman" panose="02020603050405020304" pitchFamily="18" charset="0"/>
                  <a:cs typeface="Times New Roman" panose="02020603050405020304" pitchFamily="18" charset="0"/>
                </a:rPr>
                <a:t>186</a:t>
              </a:r>
            </a:p>
            <a:p>
              <a:pPr algn="ctr"/>
              <a:r>
                <a:rPr lang="ro-RO" altLang="ro-RO" sz="1400" b="1" dirty="0">
                  <a:latin typeface="Times New Roman" panose="02020603050405020304" pitchFamily="18" charset="0"/>
                  <a:cs typeface="Times New Roman" panose="02020603050405020304" pitchFamily="18" charset="0"/>
                </a:rPr>
                <a:t>state units</a:t>
              </a:r>
            </a:p>
          </p:txBody>
        </p:sp>
      </p:grpSp>
      <p:cxnSp>
        <p:nvCxnSpPr>
          <p:cNvPr id="224" name="Прямая со стрелкой 223"/>
          <p:cNvCxnSpPr>
            <a:stCxn id="204" idx="1"/>
            <a:endCxn id="128" idx="0"/>
          </p:cNvCxnSpPr>
          <p:nvPr/>
        </p:nvCxnSpPr>
        <p:spPr>
          <a:xfrm flipH="1">
            <a:off x="7490718" y="1420981"/>
            <a:ext cx="83449" cy="4306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3" name="Прямая со стрелкой 232"/>
          <p:cNvCxnSpPr>
            <a:stCxn id="143" idx="4"/>
            <a:endCxn id="114" idx="7"/>
          </p:cNvCxnSpPr>
          <p:nvPr/>
        </p:nvCxnSpPr>
        <p:spPr>
          <a:xfrm flipH="1">
            <a:off x="7400015" y="3646515"/>
            <a:ext cx="93802" cy="4889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5" name="Прямоугольник 234"/>
          <p:cNvSpPr/>
          <p:nvPr/>
        </p:nvSpPr>
        <p:spPr>
          <a:xfrm>
            <a:off x="3203848" y="483518"/>
            <a:ext cx="2952328" cy="1061829"/>
          </a:xfrm>
          <a:prstGeom prst="rect">
            <a:avLst/>
          </a:prstGeom>
          <a:solidFill>
            <a:schemeClr val="bg1"/>
          </a:solidFill>
          <a:ln>
            <a:solidFill>
              <a:schemeClr val="tx1"/>
            </a:solidFill>
          </a:ln>
        </p:spPr>
        <p:txBody>
          <a:bodyPr wrap="square">
            <a:spAutoFit/>
          </a:bodyPr>
          <a:lstStyle/>
          <a:p>
            <a:pPr algn="ctr">
              <a:buNone/>
            </a:pPr>
            <a:r>
              <a:rPr lang="en-US" altLang="ro-RO" sz="2100" b="1" dirty="0">
                <a:latin typeface="Times New Roman" panose="02020603050405020304" pitchFamily="18" charset="0"/>
                <a:cs typeface="Times New Roman" panose="02020603050405020304" pitchFamily="18" charset="0"/>
              </a:rPr>
              <a:t>Organizational structure of the Inspectorate</a:t>
            </a:r>
            <a:endParaRPr lang="ru-RU" altLang="ro-RO" sz="21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noChangeArrowheads="1"/>
          </p:cNvPicPr>
          <p:nvPr/>
        </p:nvPicPr>
        <p:blipFill>
          <a:blip r:embed="rId3" cstate="print"/>
          <a:srcRect/>
          <a:stretch>
            <a:fillRect/>
          </a:stretch>
        </p:blipFill>
        <p:spPr bwMode="auto">
          <a:xfrm>
            <a:off x="0" y="0"/>
            <a:ext cx="9144000" cy="5143500"/>
          </a:xfrm>
          <a:prstGeom prst="rect">
            <a:avLst/>
          </a:prstGeom>
          <a:solidFill>
            <a:schemeClr val="bg1"/>
          </a:solidFill>
          <a:ln w="9525">
            <a:noFill/>
            <a:miter lim="800000"/>
            <a:headEnd/>
            <a:tailEnd/>
          </a:ln>
          <a:effectLst/>
        </p:spPr>
      </p:pic>
      <p:pic>
        <p:nvPicPr>
          <p:cNvPr id="6146" name="Picture 2" descr="C:\Users\Cristian NIGULEANU\Downloads\pngguru.com-id-eqqiw.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95121" y="843558"/>
            <a:ext cx="3998441" cy="407041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74163" y="3003797"/>
            <a:ext cx="5193039" cy="1910173"/>
          </a:xfrm>
        </p:spPr>
        <p:txBody>
          <a:bodyPr>
            <a:noAutofit/>
          </a:bodyPr>
          <a:lstStyle/>
          <a:p>
            <a:r>
              <a:rPr lang="en-US" sz="1400" dirty="0">
                <a:solidFill>
                  <a:srgbClr val="FF0000"/>
                </a:solidFill>
                <a:latin typeface="Times New Roman" panose="02020603050405020304" pitchFamily="18" charset="0"/>
                <a:cs typeface="Times New Roman" panose="02020603050405020304" pitchFamily="18" charset="0"/>
              </a:rPr>
              <a:t>assessments </a:t>
            </a:r>
            <a:r>
              <a:rPr lang="en-US" sz="1400" dirty="0">
                <a:latin typeface="Times New Roman" panose="02020603050405020304" pitchFamily="18" charset="0"/>
                <a:cs typeface="Times New Roman" panose="02020603050405020304" pitchFamily="18" charset="0"/>
              </a:rPr>
              <a:t>of the way in which natural or legal person  comply with the legislation in the field of public health.</a:t>
            </a:r>
          </a:p>
          <a:p>
            <a:r>
              <a:rPr lang="en-US" sz="1400" dirty="0">
                <a:latin typeface="Times New Roman" panose="02020603050405020304" pitchFamily="18" charset="0"/>
                <a:cs typeface="Times New Roman" panose="02020603050405020304" pitchFamily="18" charset="0"/>
              </a:rPr>
              <a:t>granting of the advisory aid and methodological of the natural or legal persons in identify avenues for effective enforcement of the legislation and measures to prevent infringements, as well as the liquidation of violations in case of their finding</a:t>
            </a:r>
          </a:p>
          <a:p>
            <a:r>
              <a:rPr lang="en-US" sz="1400" i="1" dirty="0">
                <a:latin typeface="Times New Roman" panose="02020603050405020304" pitchFamily="18" charset="0"/>
                <a:cs typeface="Times New Roman" panose="02020603050405020304" pitchFamily="18" charset="0"/>
              </a:rPr>
              <a:t>ascertain and sanction of violations</a:t>
            </a:r>
            <a:r>
              <a:rPr lang="en-US" sz="1400" dirty="0">
                <a:latin typeface="Times New Roman" panose="02020603050405020304" pitchFamily="18" charset="0"/>
                <a:cs typeface="Times New Roman" panose="02020603050405020304" pitchFamily="18" charset="0"/>
              </a:rPr>
              <a:t> of the current legislation in accordance with the competence.</a:t>
            </a:r>
            <a:endParaRPr lang="ru-RU" sz="1400" dirty="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a:xfrm>
            <a:off x="1511660" y="182609"/>
            <a:ext cx="6120680" cy="857250"/>
          </a:xfrm>
        </p:spPr>
        <p:txBody>
          <a:bodyPr>
            <a:noAutofit/>
          </a:bodyPr>
          <a:lstStyle/>
          <a:p>
            <a:r>
              <a:rPr lang="en-US" sz="2100" b="1" dirty="0">
                <a:latin typeface="Times New Roman" panose="02020603050405020304" pitchFamily="18" charset="0"/>
                <a:cs typeface="Times New Roman" panose="02020603050405020304" pitchFamily="18" charset="0"/>
              </a:rPr>
              <a:t>Directorate of state control in Health</a:t>
            </a:r>
            <a:br>
              <a:rPr lang="en-US" sz="2100" b="1" dirty="0">
                <a:latin typeface="Times New Roman" panose="02020603050405020304" pitchFamily="18" charset="0"/>
                <a:cs typeface="Times New Roman" panose="02020603050405020304" pitchFamily="18" charset="0"/>
              </a:rPr>
            </a:br>
            <a:r>
              <a:rPr lang="en-US" sz="2100" b="1" dirty="0">
                <a:latin typeface="Times New Roman" panose="02020603050405020304" pitchFamily="18" charset="0"/>
                <a:cs typeface="Times New Roman" panose="02020603050405020304" pitchFamily="18" charset="0"/>
              </a:rPr>
              <a:t>( INSPECTORATE )</a:t>
            </a:r>
            <a:br>
              <a:rPr lang="en-US" sz="2100" b="1" dirty="0">
                <a:latin typeface="Times New Roman" panose="02020603050405020304" pitchFamily="18" charset="0"/>
                <a:cs typeface="Times New Roman" panose="02020603050405020304" pitchFamily="18" charset="0"/>
              </a:rPr>
            </a:br>
            <a:endParaRPr lang="ru-RU" sz="2100" b="1" dirty="0">
              <a:latin typeface="Times New Roman" panose="02020603050405020304" pitchFamily="18" charset="0"/>
              <a:cs typeface="Times New Roman" panose="02020603050405020304" pitchFamily="18" charset="0"/>
            </a:endParaRPr>
          </a:p>
        </p:txBody>
      </p:sp>
      <p:sp>
        <p:nvSpPr>
          <p:cNvPr id="4" name="Rectangle 3"/>
          <p:cNvSpPr/>
          <p:nvPr/>
        </p:nvSpPr>
        <p:spPr>
          <a:xfrm>
            <a:off x="374163" y="971892"/>
            <a:ext cx="3405749" cy="1815882"/>
          </a:xfrm>
          <a:prstGeom prst="rect">
            <a:avLst/>
          </a:prstGeom>
        </p:spPr>
        <p:txBody>
          <a:bodyPr wrap="square">
            <a:spAutoFit/>
          </a:bodyPr>
          <a:lstStyle/>
          <a:p>
            <a:pPr algn="just"/>
            <a:r>
              <a:rPr lang="en-US" sz="1400" dirty="0">
                <a:latin typeface="Times New Roman" panose="02020603050405020304" pitchFamily="18" charset="0"/>
                <a:cs typeface="Times New Roman" panose="02020603050405020304" pitchFamily="18" charset="0"/>
              </a:rPr>
              <a:t>The main goal of the reform of the State Public Health Surveillance Service </a:t>
            </a:r>
            <a:r>
              <a:rPr lang="en-US" sz="1400" i="1" dirty="0">
                <a:latin typeface="Times New Roman" panose="02020603050405020304" pitchFamily="18" charset="0"/>
                <a:cs typeface="Times New Roman" panose="02020603050405020304" pitchFamily="18" charset="0"/>
              </a:rPr>
              <a:t>was to separate the functions of state control from the functions of supervision, monitoring and health assessment</a:t>
            </a:r>
            <a:r>
              <a:rPr lang="en-US" sz="1400" dirty="0">
                <a:latin typeface="Times New Roman" panose="02020603050405020304" pitchFamily="18" charset="0"/>
                <a:cs typeface="Times New Roman" panose="02020603050405020304" pitchFamily="18" charset="0"/>
              </a:rPr>
              <a:t>, by creating in the National Agency for Public Health the Directorate of state control in health, which aims to:</a:t>
            </a:r>
          </a:p>
        </p:txBody>
      </p:sp>
      <p:sp>
        <p:nvSpPr>
          <p:cNvPr id="8" name="Rounded Rectangle 7"/>
          <p:cNvSpPr/>
          <p:nvPr/>
        </p:nvSpPr>
        <p:spPr>
          <a:xfrm>
            <a:off x="251520" y="839338"/>
            <a:ext cx="3600400" cy="2039426"/>
          </a:xfrm>
          <a:prstGeom prst="roundRect">
            <a:avLst/>
          </a:prstGeom>
          <a:noFill/>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Tree>
    <p:extLst>
      <p:ext uri="{BB962C8B-B14F-4D97-AF65-F5344CB8AC3E}">
        <p14:creationId xmlns:p14="http://schemas.microsoft.com/office/powerpoint/2010/main" val="1074331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noChangeArrowheads="1"/>
          </p:cNvPicPr>
          <p:nvPr/>
        </p:nvPicPr>
        <p:blipFill>
          <a:blip r:embed="rId2" cstate="print"/>
          <a:srcRect/>
          <a:stretch>
            <a:fillRect/>
          </a:stretch>
        </p:blipFill>
        <p:spPr bwMode="auto">
          <a:xfrm>
            <a:off x="0" y="0"/>
            <a:ext cx="9144000" cy="5143500"/>
          </a:xfrm>
          <a:prstGeom prst="rect">
            <a:avLst/>
          </a:prstGeom>
          <a:solidFill>
            <a:schemeClr val="bg1"/>
          </a:solidFill>
          <a:ln w="9525">
            <a:noFill/>
            <a:miter lim="800000"/>
            <a:headEnd/>
            <a:tailEnd/>
          </a:ln>
          <a:effectLst/>
        </p:spPr>
      </p:pic>
      <p:sp>
        <p:nvSpPr>
          <p:cNvPr id="4" name="Rectangle 3"/>
          <p:cNvSpPr/>
          <p:nvPr/>
        </p:nvSpPr>
        <p:spPr>
          <a:xfrm>
            <a:off x="251520" y="195486"/>
            <a:ext cx="4572000" cy="1323439"/>
          </a:xfrm>
          <a:prstGeom prst="rect">
            <a:avLst/>
          </a:prstGeom>
        </p:spPr>
        <p:txBody>
          <a:bodyPr>
            <a:spAutoFit/>
          </a:bodyPr>
          <a:lstStyle/>
          <a:p>
            <a:pPr algn="just"/>
            <a:r>
              <a:rPr lang="en-US" altLang="ru-RU" sz="4400" b="1" dirty="0">
                <a:latin typeface="Times New Roman" pitchFamily="18" charset="0"/>
                <a:cs typeface="Times New Roman" pitchFamily="18" charset="0"/>
              </a:rPr>
              <a:t>T</a:t>
            </a:r>
            <a:r>
              <a:rPr lang="en-US" altLang="ru-RU" sz="2400" b="1" dirty="0">
                <a:latin typeface="Times New Roman" pitchFamily="18" charset="0"/>
                <a:cs typeface="Times New Roman" pitchFamily="18" charset="0"/>
              </a:rPr>
              <a:t>he</a:t>
            </a:r>
            <a:r>
              <a:rPr lang="en-US" altLang="ru-RU" b="1" dirty="0">
                <a:latin typeface="Times New Roman" pitchFamily="18" charset="0"/>
                <a:cs typeface="Times New Roman" pitchFamily="18" charset="0"/>
              </a:rPr>
              <a:t> d</a:t>
            </a:r>
            <a:r>
              <a:rPr lang="en-US" b="1" dirty="0">
                <a:latin typeface="Times New Roman" pitchFamily="18" charset="0"/>
                <a:cs typeface="Times New Roman" pitchFamily="18" charset="0"/>
              </a:rPr>
              <a:t>irectorate of state control in Health is vested by legislation with the task of state control in the following areas:</a:t>
            </a:r>
            <a:endParaRPr lang="en-US" altLang="ru-RU" b="1" dirty="0">
              <a:latin typeface="Times New Roman" pitchFamily="18" charset="0"/>
              <a:cs typeface="Times New Roman" pitchFamily="18" charset="0"/>
            </a:endParaRPr>
          </a:p>
        </p:txBody>
      </p:sp>
      <p:sp>
        <p:nvSpPr>
          <p:cNvPr id="7" name="Content Placeholder 2"/>
          <p:cNvSpPr>
            <a:spLocks noGrp="1"/>
          </p:cNvSpPr>
          <p:nvPr>
            <p:ph idx="1"/>
          </p:nvPr>
        </p:nvSpPr>
        <p:spPr>
          <a:xfrm>
            <a:off x="251520" y="2355726"/>
            <a:ext cx="8208963" cy="2159000"/>
          </a:xfrm>
        </p:spPr>
        <p:txBody>
          <a:bodyPr>
            <a:normAutofit/>
          </a:bodyPr>
          <a:lstStyle/>
          <a:p>
            <a:pPr marL="0" indent="0">
              <a:buNone/>
              <a:defRPr/>
            </a:pPr>
            <a:r>
              <a:rPr lang="en-US" sz="1600" dirty="0">
                <a:latin typeface="Times New Roman" pitchFamily="18" charset="0"/>
                <a:cs typeface="Times New Roman" pitchFamily="18" charset="0"/>
              </a:rPr>
              <a:t>	</a:t>
            </a:r>
            <a:r>
              <a:rPr lang="en-US" sz="1600" b="1" dirty="0">
                <a:latin typeface="Times New Roman" pitchFamily="18" charset="0"/>
                <a:cs typeface="Times New Roman" pitchFamily="18" charset="0"/>
              </a:rPr>
              <a:t> </a:t>
            </a:r>
            <a:r>
              <a:rPr lang="en-US" sz="1800" b="1" dirty="0">
                <a:latin typeface="Times New Roman" pitchFamily="18" charset="0"/>
                <a:cs typeface="Times New Roman" pitchFamily="18" charset="0"/>
              </a:rPr>
              <a:t>Overseeing compliance with legislation in the field of public health</a:t>
            </a:r>
            <a:r>
              <a:rPr lang="en-US" sz="1800" dirty="0">
                <a:latin typeface="Times New Roman" pitchFamily="18" charset="0"/>
                <a:cs typeface="Times New Roman" pitchFamily="18" charset="0"/>
              </a:rPr>
              <a:t> </a:t>
            </a:r>
            <a:r>
              <a:rPr lang="en-US" sz="1600" dirty="0">
                <a:latin typeface="Times New Roman" pitchFamily="18" charset="0"/>
                <a:cs typeface="Times New Roman" pitchFamily="18" charset="0"/>
              </a:rPr>
              <a:t>– by  Any form of verification, review, audit, evaluation and / or analysis exercised in order to ascertain compliance with the law and to verify certain facts relevant to the field of control, on the spot and / or by direct request from the person under review of the documentation and other information by mail, including by electronic mail, or by telephone, information which, by virtue of law, it is not obliged to offer.</a:t>
            </a:r>
          </a:p>
          <a:p>
            <a:pPr algn="just">
              <a:defRPr/>
            </a:pPr>
            <a:endParaRPr lang="en-US" sz="1600" dirty="0">
              <a:latin typeface="Times New Roman" pitchFamily="18" charset="0"/>
              <a:cs typeface="Times New Roman" pitchFamily="18" charset="0"/>
            </a:endParaRPr>
          </a:p>
        </p:txBody>
      </p:sp>
      <p:pic>
        <p:nvPicPr>
          <p:cNvPr id="7170" name="Picture 2" descr="C:\Users\Cristian NIGULEANU\Downloads\aP9spNsnpxcwhPuKaMzgRbh3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6" y="123478"/>
            <a:ext cx="1529457" cy="1993175"/>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Cristian NIGULEANU\Downloads\kisspng-lawyer-legislation-computer-icons-court-5b17318fa335d8.8521372015282466716685.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23520" y="3608139"/>
            <a:ext cx="1625756" cy="1338858"/>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p:cNvSpPr/>
          <p:nvPr/>
        </p:nvSpPr>
        <p:spPr>
          <a:xfrm>
            <a:off x="539552" y="2116653"/>
            <a:ext cx="576064" cy="45509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1</a:t>
            </a:r>
            <a:endParaRPr lang="ru-RU" b="1" dirty="0">
              <a:solidFill>
                <a:schemeClr val="tx1"/>
              </a:solidFill>
            </a:endParaRPr>
          </a:p>
        </p:txBody>
      </p:sp>
    </p:spTree>
    <p:extLst>
      <p:ext uri="{BB962C8B-B14F-4D97-AF65-F5344CB8AC3E}">
        <p14:creationId xmlns:p14="http://schemas.microsoft.com/office/powerpoint/2010/main" val="3058414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noChangeArrowheads="1"/>
          </p:cNvPicPr>
          <p:nvPr/>
        </p:nvPicPr>
        <p:blipFill>
          <a:blip r:embed="rId2" cstate="print"/>
          <a:srcRect/>
          <a:stretch>
            <a:fillRect/>
          </a:stretch>
        </p:blipFill>
        <p:spPr bwMode="auto">
          <a:xfrm>
            <a:off x="0" y="0"/>
            <a:ext cx="9144000" cy="5143500"/>
          </a:xfrm>
          <a:prstGeom prst="rect">
            <a:avLst/>
          </a:prstGeom>
          <a:solidFill>
            <a:schemeClr val="bg1"/>
          </a:solidFill>
          <a:ln w="9525">
            <a:noFill/>
            <a:miter lim="800000"/>
            <a:headEnd/>
            <a:tailEnd/>
          </a:ln>
          <a:effectLst/>
        </p:spPr>
      </p:pic>
      <p:sp>
        <p:nvSpPr>
          <p:cNvPr id="4" name="Rectangle 3"/>
          <p:cNvSpPr/>
          <p:nvPr/>
        </p:nvSpPr>
        <p:spPr>
          <a:xfrm>
            <a:off x="251520" y="195486"/>
            <a:ext cx="5760640" cy="1046440"/>
          </a:xfrm>
          <a:prstGeom prst="rect">
            <a:avLst/>
          </a:prstGeom>
        </p:spPr>
        <p:txBody>
          <a:bodyPr wrap="square">
            <a:spAutoFit/>
          </a:bodyPr>
          <a:lstStyle/>
          <a:p>
            <a:pPr algn="just"/>
            <a:r>
              <a:rPr lang="en-US" altLang="ru-RU" sz="4400" b="1" dirty="0">
                <a:latin typeface="Times New Roman" pitchFamily="18" charset="0"/>
                <a:cs typeface="Times New Roman" pitchFamily="18" charset="0"/>
              </a:rPr>
              <a:t>T</a:t>
            </a:r>
            <a:r>
              <a:rPr lang="en-US" altLang="ru-RU" sz="2400" b="1" dirty="0">
                <a:latin typeface="Times New Roman" pitchFamily="18" charset="0"/>
                <a:cs typeface="Times New Roman" pitchFamily="18" charset="0"/>
              </a:rPr>
              <a:t>he</a:t>
            </a:r>
            <a:r>
              <a:rPr lang="en-US" altLang="ru-RU" b="1" dirty="0">
                <a:latin typeface="Times New Roman" pitchFamily="18" charset="0"/>
                <a:cs typeface="Times New Roman" pitchFamily="18" charset="0"/>
              </a:rPr>
              <a:t> </a:t>
            </a:r>
            <a:r>
              <a:rPr lang="en-US" altLang="ru-RU" b="1" u="sng" dirty="0">
                <a:latin typeface="Times New Roman" pitchFamily="18" charset="0"/>
                <a:cs typeface="Times New Roman" pitchFamily="18" charset="0"/>
              </a:rPr>
              <a:t>O</a:t>
            </a:r>
            <a:r>
              <a:rPr lang="en-US" b="1" u="sng" dirty="0">
                <a:latin typeface="Times New Roman" panose="02020603050405020304" pitchFamily="18" charset="0"/>
                <a:cs typeface="Times New Roman" panose="02020603050405020304" pitchFamily="18" charset="0"/>
              </a:rPr>
              <a:t>ccupational safety </a:t>
            </a:r>
            <a:r>
              <a:rPr lang="en-US" dirty="0">
                <a:latin typeface="Times New Roman" panose="02020603050405020304" pitchFamily="18" charset="0"/>
                <a:cs typeface="Times New Roman" panose="02020603050405020304" pitchFamily="18" charset="0"/>
              </a:rPr>
              <a:t>department is responsible 			for the proper outgoing work </a:t>
            </a:r>
            <a:endParaRPr lang="en-US" altLang="ru-RU" dirty="0">
              <a:latin typeface="Times New Roman" pitchFamily="18" charset="0"/>
              <a:cs typeface="Times New Roman" pitchFamily="18" charset="0"/>
            </a:endParaRPr>
          </a:p>
        </p:txBody>
      </p:sp>
      <p:sp>
        <p:nvSpPr>
          <p:cNvPr id="7" name="Content Placeholder 2"/>
          <p:cNvSpPr>
            <a:spLocks noGrp="1"/>
          </p:cNvSpPr>
          <p:nvPr>
            <p:ph idx="1"/>
          </p:nvPr>
        </p:nvSpPr>
        <p:spPr>
          <a:xfrm>
            <a:off x="200296" y="2083817"/>
            <a:ext cx="4104456" cy="2232248"/>
          </a:xfrm>
        </p:spPr>
        <p:txBody>
          <a:bodyPr>
            <a:normAutofit fontScale="92500"/>
          </a:bodyPr>
          <a:lstStyle/>
          <a:p>
            <a:pPr marL="0" indent="0">
              <a:buNone/>
              <a:defRPr/>
            </a:pPr>
            <a:r>
              <a:rPr lang="en-US" sz="1600" dirty="0">
                <a:latin typeface="Times New Roman" pitchFamily="18" charset="0"/>
                <a:cs typeface="Times New Roman" pitchFamily="18" charset="0"/>
              </a:rPr>
              <a:t>	</a:t>
            </a:r>
            <a:r>
              <a:rPr lang="en-US" sz="1600" b="1" dirty="0">
                <a:latin typeface="Times New Roman" pitchFamily="18" charset="0"/>
                <a:cs typeface="Times New Roman" pitchFamily="18" charset="0"/>
              </a:rPr>
              <a:t> </a:t>
            </a:r>
            <a:r>
              <a:rPr lang="en-US" sz="1800" b="1" dirty="0">
                <a:latin typeface="Times New Roman" pitchFamily="18" charset="0"/>
                <a:cs typeface="Times New Roman" pitchFamily="18" charset="0"/>
              </a:rPr>
              <a:t>By</a:t>
            </a:r>
            <a:r>
              <a:rPr lang="en-US" sz="1800" dirty="0">
                <a:latin typeface="Times New Roman" pitchFamily="18" charset="0"/>
                <a:cs typeface="Times New Roman" pitchFamily="18" charset="0"/>
              </a:rPr>
              <a:t>  coordinating primary, secondary and tertiary prevention activities; organizing and conducting consultancy visits in order to familiarize economic operators and consumers with the requirements of consumer legislation </a:t>
            </a:r>
            <a:r>
              <a:rPr lang="en-US" sz="1800" i="1" dirty="0">
                <a:latin typeface="Times New Roman" pitchFamily="18" charset="0"/>
                <a:cs typeface="Times New Roman" pitchFamily="18" charset="0"/>
              </a:rPr>
              <a:t>to take precautions and implement measures to prevent accidents or incidents .</a:t>
            </a:r>
            <a:endParaRPr lang="en-US" sz="1600" i="1" dirty="0">
              <a:latin typeface="Times New Roman" pitchFamily="18" charset="0"/>
              <a:cs typeface="Times New Roman" pitchFamily="18" charset="0"/>
            </a:endParaRPr>
          </a:p>
        </p:txBody>
      </p:sp>
      <p:sp>
        <p:nvSpPr>
          <p:cNvPr id="8" name="Oval 7"/>
          <p:cNvSpPr/>
          <p:nvPr/>
        </p:nvSpPr>
        <p:spPr>
          <a:xfrm>
            <a:off x="1259632" y="903372"/>
            <a:ext cx="576064" cy="45509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2</a:t>
            </a:r>
            <a:endParaRPr lang="ru-RU" b="1" dirty="0">
              <a:solidFill>
                <a:schemeClr val="tx1"/>
              </a:solidFill>
            </a:endParaRPr>
          </a:p>
        </p:txBody>
      </p:sp>
      <p:pic>
        <p:nvPicPr>
          <p:cNvPr id="7173" name="Picture 5" descr="https://ichemepresident.files.wordpress.com/2014/11/work-safety.jpg?w=825&amp;h=510&amp;crop=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9188" y="1739900"/>
            <a:ext cx="4723661" cy="2920082"/>
          </a:xfrm>
          <a:prstGeom prst="rect">
            <a:avLst/>
          </a:prstGeom>
          <a:noFill/>
          <a:extLst>
            <a:ext uri="{909E8E84-426E-40DD-AFC4-6F175D3DCCD1}">
              <a14:hiddenFill xmlns:a14="http://schemas.microsoft.com/office/drawing/2010/main">
                <a:solidFill>
                  <a:srgbClr val="FFFFFF"/>
                </a:solidFill>
              </a14:hiddenFill>
            </a:ext>
          </a:extLst>
        </p:spPr>
      </p:pic>
      <p:pic>
        <p:nvPicPr>
          <p:cNvPr id="7175" name="Picture 7" descr="workplace-safety cop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2160" y="79993"/>
            <a:ext cx="2716761" cy="1278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2089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5"/>
          <p:cNvPicPr>
            <a:picLocks noChangeAspect="1" noChangeArrowheads="1"/>
          </p:cNvPicPr>
          <p:nvPr/>
        </p:nvPicPr>
        <p:blipFill>
          <a:blip r:embed="rId2" cstate="print"/>
          <a:srcRect/>
          <a:stretch>
            <a:fillRect/>
          </a:stretch>
        </p:blipFill>
        <p:spPr bwMode="auto">
          <a:xfrm>
            <a:off x="0" y="0"/>
            <a:ext cx="9144000" cy="5143500"/>
          </a:xfrm>
          <a:prstGeom prst="rect">
            <a:avLst/>
          </a:prstGeom>
          <a:solidFill>
            <a:schemeClr val="bg1"/>
          </a:solidFill>
          <a:ln w="9525">
            <a:noFill/>
            <a:miter lim="800000"/>
            <a:headEnd/>
            <a:tailEnd/>
          </a:ln>
          <a:effectLst/>
        </p:spPr>
      </p:pic>
      <p:sp>
        <p:nvSpPr>
          <p:cNvPr id="7" name="Oval 6"/>
          <p:cNvSpPr/>
          <p:nvPr/>
        </p:nvSpPr>
        <p:spPr>
          <a:xfrm>
            <a:off x="251520" y="339502"/>
            <a:ext cx="576064" cy="45509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3</a:t>
            </a:r>
            <a:endParaRPr lang="ru-RU" b="1" dirty="0">
              <a:solidFill>
                <a:schemeClr val="tx1"/>
              </a:solidFill>
            </a:endParaRPr>
          </a:p>
        </p:txBody>
      </p:sp>
      <p:pic>
        <p:nvPicPr>
          <p:cNvPr id="6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2139702"/>
            <a:ext cx="3678237" cy="275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Group 14"/>
          <p:cNvGrpSpPr/>
          <p:nvPr/>
        </p:nvGrpSpPr>
        <p:grpSpPr>
          <a:xfrm>
            <a:off x="1331640" y="483518"/>
            <a:ext cx="6369050" cy="2517775"/>
            <a:chOff x="1403350" y="1452563"/>
            <a:chExt cx="6369050" cy="2517775"/>
          </a:xfrm>
        </p:grpSpPr>
        <p:sp>
          <p:nvSpPr>
            <p:cNvPr id="16" name="object 27"/>
            <p:cNvSpPr>
              <a:spLocks noChangeArrowheads="1"/>
            </p:cNvSpPr>
            <p:nvPr/>
          </p:nvSpPr>
          <p:spPr bwMode="auto">
            <a:xfrm>
              <a:off x="7481888" y="1597025"/>
              <a:ext cx="214312" cy="230188"/>
            </a:xfrm>
            <a:custGeom>
              <a:avLst/>
              <a:gdLst>
                <a:gd name="T0" fmla="*/ 54023 w 213995"/>
                <a:gd name="T1" fmla="*/ 0 h 229235"/>
                <a:gd name="T2" fmla="*/ 13982 w 213995"/>
                <a:gd name="T3" fmla="*/ 6005 h 229235"/>
                <a:gd name="T4" fmla="*/ 0 w 213995"/>
                <a:gd name="T5" fmla="*/ 62723 h 229235"/>
                <a:gd name="T6" fmla="*/ 7563 w 213995"/>
                <a:gd name="T7" fmla="*/ 84213 h 229235"/>
                <a:gd name="T8" fmla="*/ 130621 w 213995"/>
                <a:gd name="T9" fmla="*/ 232002 h 229235"/>
                <a:gd name="T10" fmla="*/ 148698 w 213995"/>
                <a:gd name="T11" fmla="*/ 216712 h 229235"/>
                <a:gd name="T12" fmla="*/ 131934 w 213995"/>
                <a:gd name="T13" fmla="*/ 216712 h 229235"/>
                <a:gd name="T14" fmla="*/ 15805 w 213995"/>
                <a:gd name="T15" fmla="*/ 77243 h 229235"/>
                <a:gd name="T16" fmla="*/ 10795 w 213995"/>
                <a:gd name="T17" fmla="*/ 63554 h 229235"/>
                <a:gd name="T18" fmla="*/ 11824 w 213995"/>
                <a:gd name="T19" fmla="*/ 46249 h 229235"/>
                <a:gd name="T20" fmla="*/ 16285 w 213995"/>
                <a:gd name="T21" fmla="*/ 28923 h 229235"/>
                <a:gd name="T22" fmla="*/ 54023 w 213995"/>
                <a:gd name="T23" fmla="*/ 10840 h 229235"/>
                <a:gd name="T24" fmla="*/ 88869 w 213995"/>
                <a:gd name="T25" fmla="*/ 10840 h 229235"/>
                <a:gd name="T26" fmla="*/ 85058 w 213995"/>
                <a:gd name="T27" fmla="*/ 7443 h 229235"/>
                <a:gd name="T28" fmla="*/ 76630 w 213995"/>
                <a:gd name="T29" fmla="*/ 3315 h 229235"/>
                <a:gd name="T30" fmla="*/ 66273 w 213995"/>
                <a:gd name="T31" fmla="*/ 828 h 229235"/>
                <a:gd name="T32" fmla="*/ 54023 w 213995"/>
                <a:gd name="T33" fmla="*/ 0 h 229235"/>
                <a:gd name="T34" fmla="*/ 88869 w 213995"/>
                <a:gd name="T35" fmla="*/ 10840 h 229235"/>
                <a:gd name="T36" fmla="*/ 54023 w 213995"/>
                <a:gd name="T37" fmla="*/ 10840 h 229235"/>
                <a:gd name="T38" fmla="*/ 61823 w 213995"/>
                <a:gd name="T39" fmla="*/ 11213 h 229235"/>
                <a:gd name="T40" fmla="*/ 69914 w 213995"/>
                <a:gd name="T41" fmla="*/ 12614 h 229235"/>
                <a:gd name="T42" fmla="*/ 77374 w 213995"/>
                <a:gd name="T43" fmla="*/ 15461 h 229235"/>
                <a:gd name="T44" fmla="*/ 83280 w 213995"/>
                <a:gd name="T45" fmla="*/ 20176 h 229235"/>
                <a:gd name="T46" fmla="*/ 199408 w 213995"/>
                <a:gd name="T47" fmla="*/ 159657 h 229235"/>
                <a:gd name="T48" fmla="*/ 131934 w 213995"/>
                <a:gd name="T49" fmla="*/ 216712 h 229235"/>
                <a:gd name="T50" fmla="*/ 148698 w 213995"/>
                <a:gd name="T51" fmla="*/ 216712 h 229235"/>
                <a:gd name="T52" fmla="*/ 214580 w 213995"/>
                <a:gd name="T53" fmla="*/ 160993 h 229235"/>
                <a:gd name="T54" fmla="*/ 91524 w 213995"/>
                <a:gd name="T55" fmla="*/ 13205 h 229235"/>
                <a:gd name="T56" fmla="*/ 88869 w 213995"/>
                <a:gd name="T57" fmla="*/ 10840 h 2292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13995"/>
                <a:gd name="T88" fmla="*/ 0 h 229235"/>
                <a:gd name="T89" fmla="*/ 213995 w 213995"/>
                <a:gd name="T90" fmla="*/ 229235 h 2292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13995" h="229235">
                  <a:moveTo>
                    <a:pt x="53769" y="0"/>
                  </a:moveTo>
                  <a:lnTo>
                    <a:pt x="13916" y="5930"/>
                  </a:lnTo>
                  <a:lnTo>
                    <a:pt x="0" y="61948"/>
                  </a:lnTo>
                  <a:lnTo>
                    <a:pt x="7528" y="83172"/>
                  </a:lnTo>
                  <a:lnTo>
                    <a:pt x="130007" y="229133"/>
                  </a:lnTo>
                  <a:lnTo>
                    <a:pt x="148000" y="214033"/>
                  </a:lnTo>
                  <a:lnTo>
                    <a:pt x="131315" y="214033"/>
                  </a:lnTo>
                  <a:lnTo>
                    <a:pt x="15732" y="76288"/>
                  </a:lnTo>
                  <a:lnTo>
                    <a:pt x="10744" y="62768"/>
                  </a:lnTo>
                  <a:lnTo>
                    <a:pt x="11768" y="45678"/>
                  </a:lnTo>
                  <a:lnTo>
                    <a:pt x="16209" y="28565"/>
                  </a:lnTo>
                  <a:lnTo>
                    <a:pt x="53769" y="10706"/>
                  </a:lnTo>
                  <a:lnTo>
                    <a:pt x="88452" y="10706"/>
                  </a:lnTo>
                  <a:lnTo>
                    <a:pt x="84658" y="7350"/>
                  </a:lnTo>
                  <a:lnTo>
                    <a:pt x="76270" y="3273"/>
                  </a:lnTo>
                  <a:lnTo>
                    <a:pt x="65962" y="819"/>
                  </a:lnTo>
                  <a:lnTo>
                    <a:pt x="53769" y="0"/>
                  </a:lnTo>
                  <a:close/>
                </a:path>
                <a:path w="213995" h="229235">
                  <a:moveTo>
                    <a:pt x="88452" y="10706"/>
                  </a:moveTo>
                  <a:lnTo>
                    <a:pt x="53769" y="10706"/>
                  </a:lnTo>
                  <a:lnTo>
                    <a:pt x="61533" y="11075"/>
                  </a:lnTo>
                  <a:lnTo>
                    <a:pt x="69586" y="12458"/>
                  </a:lnTo>
                  <a:lnTo>
                    <a:pt x="77011" y="15270"/>
                  </a:lnTo>
                  <a:lnTo>
                    <a:pt x="82890" y="19926"/>
                  </a:lnTo>
                  <a:lnTo>
                    <a:pt x="198472" y="157683"/>
                  </a:lnTo>
                  <a:lnTo>
                    <a:pt x="131315" y="214033"/>
                  </a:lnTo>
                  <a:lnTo>
                    <a:pt x="148000" y="214033"/>
                  </a:lnTo>
                  <a:lnTo>
                    <a:pt x="213573" y="159003"/>
                  </a:lnTo>
                  <a:lnTo>
                    <a:pt x="91094" y="13042"/>
                  </a:lnTo>
                  <a:lnTo>
                    <a:pt x="88452" y="10706"/>
                  </a:lnTo>
                  <a:close/>
                </a:path>
              </a:pathLst>
            </a:cu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ru-RU"/>
            </a:p>
          </p:txBody>
        </p:sp>
        <p:sp>
          <p:nvSpPr>
            <p:cNvPr id="17" name="object 28"/>
            <p:cNvSpPr>
              <a:spLocks noChangeArrowheads="1"/>
            </p:cNvSpPr>
            <p:nvPr/>
          </p:nvSpPr>
          <p:spPr bwMode="auto">
            <a:xfrm>
              <a:off x="7634288" y="1779588"/>
              <a:ext cx="111125" cy="111125"/>
            </a:xfrm>
            <a:custGeom>
              <a:avLst/>
              <a:gdLst>
                <a:gd name="T0" fmla="*/ 61645 w 110489"/>
                <a:gd name="T1" fmla="*/ 0 h 110489"/>
                <a:gd name="T2" fmla="*/ 0 w 110489"/>
                <a:gd name="T3" fmla="*/ 51346 h 110489"/>
                <a:gd name="T4" fmla="*/ 51505 w 110489"/>
                <a:gd name="T5" fmla="*/ 112267 h 110489"/>
                <a:gd name="T6" fmla="*/ 69948 w 110489"/>
                <a:gd name="T7" fmla="*/ 96903 h 110489"/>
                <a:gd name="T8" fmla="*/ 52859 w 110489"/>
                <a:gd name="T9" fmla="*/ 96903 h 110489"/>
                <a:gd name="T10" fmla="*/ 15476 w 110489"/>
                <a:gd name="T11" fmla="*/ 52690 h 110489"/>
                <a:gd name="T12" fmla="*/ 60291 w 110489"/>
                <a:gd name="T13" fmla="*/ 15362 h 110489"/>
                <a:gd name="T14" fmla="*/ 74633 w 110489"/>
                <a:gd name="T15" fmla="*/ 15362 h 110489"/>
                <a:gd name="T16" fmla="*/ 61645 w 110489"/>
                <a:gd name="T17" fmla="*/ 0 h 110489"/>
                <a:gd name="T18" fmla="*/ 74633 w 110489"/>
                <a:gd name="T19" fmla="*/ 15362 h 110489"/>
                <a:gd name="T20" fmla="*/ 60291 w 110489"/>
                <a:gd name="T21" fmla="*/ 15362 h 110489"/>
                <a:gd name="T22" fmla="*/ 97673 w 110489"/>
                <a:gd name="T23" fmla="*/ 59576 h 110489"/>
                <a:gd name="T24" fmla="*/ 52859 w 110489"/>
                <a:gd name="T25" fmla="*/ 96903 h 110489"/>
                <a:gd name="T26" fmla="*/ 69948 w 110489"/>
                <a:gd name="T27" fmla="*/ 96903 h 110489"/>
                <a:gd name="T28" fmla="*/ 113151 w 110489"/>
                <a:gd name="T29" fmla="*/ 60921 h 110489"/>
                <a:gd name="T30" fmla="*/ 74633 w 110489"/>
                <a:gd name="T31" fmla="*/ 15362 h 1104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0489"/>
                <a:gd name="T49" fmla="*/ 0 h 110489"/>
                <a:gd name="T50" fmla="*/ 110489 w 110489"/>
                <a:gd name="T51" fmla="*/ 110489 h 11048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0489" h="110489">
                  <a:moveTo>
                    <a:pt x="60147" y="0"/>
                  </a:moveTo>
                  <a:lnTo>
                    <a:pt x="0" y="50469"/>
                  </a:lnTo>
                  <a:lnTo>
                    <a:pt x="50253" y="110350"/>
                  </a:lnTo>
                  <a:lnTo>
                    <a:pt x="68249" y="95249"/>
                  </a:lnTo>
                  <a:lnTo>
                    <a:pt x="51574" y="95249"/>
                  </a:lnTo>
                  <a:lnTo>
                    <a:pt x="15100" y="51790"/>
                  </a:lnTo>
                  <a:lnTo>
                    <a:pt x="58826" y="15100"/>
                  </a:lnTo>
                  <a:lnTo>
                    <a:pt x="72819" y="15100"/>
                  </a:lnTo>
                  <a:lnTo>
                    <a:pt x="60147" y="0"/>
                  </a:lnTo>
                  <a:close/>
                </a:path>
                <a:path w="110489" h="110489">
                  <a:moveTo>
                    <a:pt x="72819" y="15100"/>
                  </a:moveTo>
                  <a:lnTo>
                    <a:pt x="58826" y="15100"/>
                  </a:lnTo>
                  <a:lnTo>
                    <a:pt x="95300" y="58559"/>
                  </a:lnTo>
                  <a:lnTo>
                    <a:pt x="51574" y="95249"/>
                  </a:lnTo>
                  <a:lnTo>
                    <a:pt x="68249" y="95249"/>
                  </a:lnTo>
                  <a:lnTo>
                    <a:pt x="110401" y="59880"/>
                  </a:lnTo>
                  <a:lnTo>
                    <a:pt x="72819" y="15100"/>
                  </a:lnTo>
                  <a:close/>
                </a:path>
              </a:pathLst>
            </a:cu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ru-RU"/>
            </a:p>
          </p:txBody>
        </p:sp>
        <p:sp>
          <p:nvSpPr>
            <p:cNvPr id="18" name="object 29"/>
            <p:cNvSpPr>
              <a:spLocks noChangeArrowheads="1"/>
            </p:cNvSpPr>
            <p:nvPr/>
          </p:nvSpPr>
          <p:spPr bwMode="auto">
            <a:xfrm>
              <a:off x="7454900" y="1557338"/>
              <a:ext cx="47625" cy="52387"/>
            </a:xfrm>
            <a:custGeom>
              <a:avLst/>
              <a:gdLst>
                <a:gd name="T0" fmla="*/ 5038 w 46989"/>
                <a:gd name="T1" fmla="*/ 0 h 53339"/>
                <a:gd name="T2" fmla="*/ 304 w 46989"/>
                <a:gd name="T3" fmla="*/ 3608 h 53339"/>
                <a:gd name="T4" fmla="*/ 0 w 46989"/>
                <a:gd name="T5" fmla="*/ 6810 h 53339"/>
                <a:gd name="T6" fmla="*/ 39361 w 46989"/>
                <a:gd name="T7" fmla="*/ 49490 h 53339"/>
                <a:gd name="T8" fmla="*/ 40934 w 46989"/>
                <a:gd name="T9" fmla="*/ 50103 h 53339"/>
                <a:gd name="T10" fmla="*/ 43804 w 46989"/>
                <a:gd name="T11" fmla="*/ 50103 h 53339"/>
                <a:gd name="T12" fmla="*/ 45074 w 46989"/>
                <a:gd name="T13" fmla="*/ 49718 h 53339"/>
                <a:gd name="T14" fmla="*/ 48473 w 46989"/>
                <a:gd name="T15" fmla="*/ 47119 h 53339"/>
                <a:gd name="T16" fmla="*/ 48777 w 46989"/>
                <a:gd name="T17" fmla="*/ 43918 h 53339"/>
                <a:gd name="T18" fmla="*/ 8556 w 46989"/>
                <a:gd name="T19" fmla="*/ 289 h 53339"/>
                <a:gd name="T20" fmla="*/ 5038 w 46989"/>
                <a:gd name="T21" fmla="*/ 0 h 533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6989"/>
                <a:gd name="T34" fmla="*/ 0 h 53339"/>
                <a:gd name="T35" fmla="*/ 46989 w 46989"/>
                <a:gd name="T36" fmla="*/ 53339 h 533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6989" h="53339">
                  <a:moveTo>
                    <a:pt x="4838" y="0"/>
                  </a:moveTo>
                  <a:lnTo>
                    <a:pt x="292" y="3809"/>
                  </a:lnTo>
                  <a:lnTo>
                    <a:pt x="0" y="7188"/>
                  </a:lnTo>
                  <a:lnTo>
                    <a:pt x="37795" y="52235"/>
                  </a:lnTo>
                  <a:lnTo>
                    <a:pt x="39306" y="52882"/>
                  </a:lnTo>
                  <a:lnTo>
                    <a:pt x="42062" y="52882"/>
                  </a:lnTo>
                  <a:lnTo>
                    <a:pt x="43281" y="52476"/>
                  </a:lnTo>
                  <a:lnTo>
                    <a:pt x="46545" y="49733"/>
                  </a:lnTo>
                  <a:lnTo>
                    <a:pt x="46837" y="46354"/>
                  </a:lnTo>
                  <a:lnTo>
                    <a:pt x="8216" y="304"/>
                  </a:lnTo>
                  <a:lnTo>
                    <a:pt x="4838" y="0"/>
                  </a:lnTo>
                  <a:close/>
                </a:path>
              </a:pathLst>
            </a:cu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ru-RU"/>
            </a:p>
          </p:txBody>
        </p:sp>
        <p:sp>
          <p:nvSpPr>
            <p:cNvPr id="19" name="object 30"/>
            <p:cNvSpPr>
              <a:spLocks noChangeArrowheads="1"/>
            </p:cNvSpPr>
            <p:nvPr/>
          </p:nvSpPr>
          <p:spPr bwMode="auto">
            <a:xfrm>
              <a:off x="7651750" y="1809750"/>
              <a:ext cx="119063" cy="101600"/>
            </a:xfrm>
            <a:custGeom>
              <a:avLst/>
              <a:gdLst>
                <a:gd name="T0" fmla="*/ 110903 w 119379"/>
                <a:gd name="T1" fmla="*/ 0 h 101600"/>
                <a:gd name="T2" fmla="*/ 108635 w 119379"/>
                <a:gd name="T3" fmla="*/ 1892 h 101600"/>
                <a:gd name="T4" fmla="*/ 289 w 119379"/>
                <a:gd name="T5" fmla="*/ 93522 h 101600"/>
                <a:gd name="T6" fmla="*/ 0 w 119379"/>
                <a:gd name="T7" fmla="*/ 96900 h 101600"/>
                <a:gd name="T8" fmla="*/ 2936 w 119379"/>
                <a:gd name="T9" fmla="*/ 100431 h 101600"/>
                <a:gd name="T10" fmla="*/ 4435 w 119379"/>
                <a:gd name="T11" fmla="*/ 101079 h 101600"/>
                <a:gd name="T12" fmla="*/ 7171 w 119379"/>
                <a:gd name="T13" fmla="*/ 101079 h 101600"/>
                <a:gd name="T14" fmla="*/ 8381 w 119379"/>
                <a:gd name="T15" fmla="*/ 100672 h 101600"/>
                <a:gd name="T16" fmla="*/ 117721 w 119379"/>
                <a:gd name="T17" fmla="*/ 8204 h 101600"/>
                <a:gd name="T18" fmla="*/ 118010 w 119379"/>
                <a:gd name="T19" fmla="*/ 4825 h 101600"/>
                <a:gd name="T20" fmla="*/ 114242 w 119379"/>
                <a:gd name="T21" fmla="*/ 292 h 101600"/>
                <a:gd name="T22" fmla="*/ 110903 w 119379"/>
                <a:gd name="T23" fmla="*/ 0 h 10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9379"/>
                <a:gd name="T37" fmla="*/ 0 h 101600"/>
                <a:gd name="T38" fmla="*/ 119379 w 119379"/>
                <a:gd name="T39" fmla="*/ 101600 h 1016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9379" h="101600">
                  <a:moveTo>
                    <a:pt x="111760" y="0"/>
                  </a:moveTo>
                  <a:lnTo>
                    <a:pt x="109474" y="1892"/>
                  </a:lnTo>
                  <a:lnTo>
                    <a:pt x="292" y="93522"/>
                  </a:lnTo>
                  <a:lnTo>
                    <a:pt x="0" y="96900"/>
                  </a:lnTo>
                  <a:lnTo>
                    <a:pt x="2959" y="100431"/>
                  </a:lnTo>
                  <a:lnTo>
                    <a:pt x="4470" y="101079"/>
                  </a:lnTo>
                  <a:lnTo>
                    <a:pt x="7226" y="101079"/>
                  </a:lnTo>
                  <a:lnTo>
                    <a:pt x="8445" y="100672"/>
                  </a:lnTo>
                  <a:lnTo>
                    <a:pt x="118630" y="8204"/>
                  </a:lnTo>
                  <a:lnTo>
                    <a:pt x="118922" y="4825"/>
                  </a:lnTo>
                  <a:lnTo>
                    <a:pt x="115125" y="292"/>
                  </a:lnTo>
                  <a:lnTo>
                    <a:pt x="111760" y="0"/>
                  </a:lnTo>
                  <a:close/>
                </a:path>
              </a:pathLst>
            </a:cu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ru-RU"/>
            </a:p>
          </p:txBody>
        </p:sp>
        <p:sp>
          <p:nvSpPr>
            <p:cNvPr id="20" name="object 31"/>
            <p:cNvSpPr>
              <a:spLocks noChangeArrowheads="1"/>
            </p:cNvSpPr>
            <p:nvPr/>
          </p:nvSpPr>
          <p:spPr bwMode="auto">
            <a:xfrm>
              <a:off x="7629525" y="1725613"/>
              <a:ext cx="36513" cy="31750"/>
            </a:xfrm>
            <a:custGeom>
              <a:avLst/>
              <a:gdLst>
                <a:gd name="T0" fmla="*/ 30147 w 36195"/>
                <a:gd name="T1" fmla="*/ 0 h 31750"/>
                <a:gd name="T2" fmla="*/ 304 w 36195"/>
                <a:gd name="T3" fmla="*/ 24118 h 31750"/>
                <a:gd name="T4" fmla="*/ 0 w 36195"/>
                <a:gd name="T5" fmla="*/ 27496 h 31750"/>
                <a:gd name="T6" fmla="*/ 3071 w 36195"/>
                <a:gd name="T7" fmla="*/ 31027 h 31750"/>
                <a:gd name="T8" fmla="*/ 4639 w 36195"/>
                <a:gd name="T9" fmla="*/ 31674 h 31750"/>
                <a:gd name="T10" fmla="*/ 7501 w 36195"/>
                <a:gd name="T11" fmla="*/ 31674 h 31750"/>
                <a:gd name="T12" fmla="*/ 8765 w 36195"/>
                <a:gd name="T13" fmla="*/ 31268 h 31750"/>
                <a:gd name="T14" fmla="*/ 37279 w 36195"/>
                <a:gd name="T15" fmla="*/ 8204 h 31750"/>
                <a:gd name="T16" fmla="*/ 37581 w 36195"/>
                <a:gd name="T17" fmla="*/ 4826 h 31750"/>
                <a:gd name="T18" fmla="*/ 33655 w 36195"/>
                <a:gd name="T19" fmla="*/ 304 h 31750"/>
                <a:gd name="T20" fmla="*/ 30147 w 36195"/>
                <a:gd name="T21" fmla="*/ 0 h 317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195"/>
                <a:gd name="T34" fmla="*/ 0 h 31750"/>
                <a:gd name="T35" fmla="*/ 36195 w 36195"/>
                <a:gd name="T36" fmla="*/ 31750 h 317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195" h="31750">
                  <a:moveTo>
                    <a:pt x="29044" y="0"/>
                  </a:moveTo>
                  <a:lnTo>
                    <a:pt x="292" y="24117"/>
                  </a:lnTo>
                  <a:lnTo>
                    <a:pt x="0" y="27495"/>
                  </a:lnTo>
                  <a:lnTo>
                    <a:pt x="2959" y="31026"/>
                  </a:lnTo>
                  <a:lnTo>
                    <a:pt x="4470" y="31673"/>
                  </a:lnTo>
                  <a:lnTo>
                    <a:pt x="7226" y="31673"/>
                  </a:lnTo>
                  <a:lnTo>
                    <a:pt x="8445" y="31267"/>
                  </a:lnTo>
                  <a:lnTo>
                    <a:pt x="35915" y="8204"/>
                  </a:lnTo>
                  <a:lnTo>
                    <a:pt x="36207" y="4826"/>
                  </a:lnTo>
                  <a:lnTo>
                    <a:pt x="32423" y="304"/>
                  </a:lnTo>
                  <a:lnTo>
                    <a:pt x="29044" y="0"/>
                  </a:lnTo>
                  <a:close/>
                </a:path>
              </a:pathLst>
            </a:cu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ru-RU"/>
            </a:p>
          </p:txBody>
        </p:sp>
        <p:sp>
          <p:nvSpPr>
            <p:cNvPr id="21" name="object 32"/>
            <p:cNvSpPr>
              <a:spLocks noChangeArrowheads="1"/>
            </p:cNvSpPr>
            <p:nvPr/>
          </p:nvSpPr>
          <p:spPr bwMode="auto">
            <a:xfrm>
              <a:off x="7602538" y="1693863"/>
              <a:ext cx="36512" cy="31750"/>
            </a:xfrm>
            <a:custGeom>
              <a:avLst/>
              <a:gdLst>
                <a:gd name="T0" fmla="*/ 29162 w 36195"/>
                <a:gd name="T1" fmla="*/ 0 h 31750"/>
                <a:gd name="T2" fmla="*/ 294 w 36195"/>
                <a:gd name="T3" fmla="*/ 24118 h 31750"/>
                <a:gd name="T4" fmla="*/ 0 w 36195"/>
                <a:gd name="T5" fmla="*/ 27496 h 31750"/>
                <a:gd name="T6" fmla="*/ 2973 w 36195"/>
                <a:gd name="T7" fmla="*/ 31027 h 31750"/>
                <a:gd name="T8" fmla="*/ 4490 w 36195"/>
                <a:gd name="T9" fmla="*/ 31674 h 31750"/>
                <a:gd name="T10" fmla="*/ 7259 w 36195"/>
                <a:gd name="T11" fmla="*/ 31674 h 31750"/>
                <a:gd name="T12" fmla="*/ 8483 w 36195"/>
                <a:gd name="T13" fmla="*/ 31268 h 31750"/>
                <a:gd name="T14" fmla="*/ 36076 w 36195"/>
                <a:gd name="T15" fmla="*/ 8204 h 31750"/>
                <a:gd name="T16" fmla="*/ 36370 w 36195"/>
                <a:gd name="T17" fmla="*/ 4826 h 31750"/>
                <a:gd name="T18" fmla="*/ 32569 w 36195"/>
                <a:gd name="T19" fmla="*/ 304 h 31750"/>
                <a:gd name="T20" fmla="*/ 29162 w 36195"/>
                <a:gd name="T21" fmla="*/ 0 h 317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195"/>
                <a:gd name="T34" fmla="*/ 0 h 31750"/>
                <a:gd name="T35" fmla="*/ 36195 w 36195"/>
                <a:gd name="T36" fmla="*/ 31750 h 317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195" h="31750">
                  <a:moveTo>
                    <a:pt x="29032" y="0"/>
                  </a:moveTo>
                  <a:lnTo>
                    <a:pt x="292" y="24117"/>
                  </a:lnTo>
                  <a:lnTo>
                    <a:pt x="0" y="27495"/>
                  </a:lnTo>
                  <a:lnTo>
                    <a:pt x="2959" y="31026"/>
                  </a:lnTo>
                  <a:lnTo>
                    <a:pt x="4470" y="31673"/>
                  </a:lnTo>
                  <a:lnTo>
                    <a:pt x="7226" y="31673"/>
                  </a:lnTo>
                  <a:lnTo>
                    <a:pt x="8445" y="31267"/>
                  </a:lnTo>
                  <a:lnTo>
                    <a:pt x="35915" y="8204"/>
                  </a:lnTo>
                  <a:lnTo>
                    <a:pt x="36207" y="4826"/>
                  </a:lnTo>
                  <a:lnTo>
                    <a:pt x="32423" y="304"/>
                  </a:lnTo>
                  <a:lnTo>
                    <a:pt x="29032" y="0"/>
                  </a:lnTo>
                  <a:close/>
                </a:path>
              </a:pathLst>
            </a:cu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ru-RU"/>
            </a:p>
          </p:txBody>
        </p:sp>
        <p:sp>
          <p:nvSpPr>
            <p:cNvPr id="22" name="object 33"/>
            <p:cNvSpPr>
              <a:spLocks noChangeArrowheads="1"/>
            </p:cNvSpPr>
            <p:nvPr/>
          </p:nvSpPr>
          <p:spPr bwMode="auto">
            <a:xfrm>
              <a:off x="7575550" y="1660525"/>
              <a:ext cx="36513" cy="31750"/>
            </a:xfrm>
            <a:custGeom>
              <a:avLst/>
              <a:gdLst>
                <a:gd name="T0" fmla="*/ 28616 w 36829"/>
                <a:gd name="T1" fmla="*/ 0 h 31750"/>
                <a:gd name="T2" fmla="*/ 288 w 36829"/>
                <a:gd name="T3" fmla="*/ 24131 h 31750"/>
                <a:gd name="T4" fmla="*/ 0 w 36829"/>
                <a:gd name="T5" fmla="*/ 27509 h 31750"/>
                <a:gd name="T6" fmla="*/ 2915 w 36829"/>
                <a:gd name="T7" fmla="*/ 31039 h 31750"/>
                <a:gd name="T8" fmla="*/ 4404 w 36829"/>
                <a:gd name="T9" fmla="*/ 31687 h 31750"/>
                <a:gd name="T10" fmla="*/ 7120 w 36829"/>
                <a:gd name="T11" fmla="*/ 31687 h 31750"/>
                <a:gd name="T12" fmla="*/ 8308 w 36829"/>
                <a:gd name="T13" fmla="*/ 31281 h 31750"/>
                <a:gd name="T14" fmla="*/ 35387 w 36829"/>
                <a:gd name="T15" fmla="*/ 8216 h 31750"/>
                <a:gd name="T16" fmla="*/ 35687 w 36829"/>
                <a:gd name="T17" fmla="*/ 4838 h 31750"/>
                <a:gd name="T18" fmla="*/ 31946 w 36829"/>
                <a:gd name="T19" fmla="*/ 317 h 31750"/>
                <a:gd name="T20" fmla="*/ 28616 w 36829"/>
                <a:gd name="T21" fmla="*/ 0 h 317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829"/>
                <a:gd name="T34" fmla="*/ 0 h 31750"/>
                <a:gd name="T35" fmla="*/ 36829 w 36829"/>
                <a:gd name="T36" fmla="*/ 31750 h 317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829" h="31750">
                  <a:moveTo>
                    <a:pt x="29044" y="0"/>
                  </a:moveTo>
                  <a:lnTo>
                    <a:pt x="292" y="24130"/>
                  </a:lnTo>
                  <a:lnTo>
                    <a:pt x="0" y="27508"/>
                  </a:lnTo>
                  <a:lnTo>
                    <a:pt x="2959" y="31038"/>
                  </a:lnTo>
                  <a:lnTo>
                    <a:pt x="4470" y="31686"/>
                  </a:lnTo>
                  <a:lnTo>
                    <a:pt x="7226" y="31686"/>
                  </a:lnTo>
                  <a:lnTo>
                    <a:pt x="8432" y="31280"/>
                  </a:lnTo>
                  <a:lnTo>
                    <a:pt x="35915" y="8216"/>
                  </a:lnTo>
                  <a:lnTo>
                    <a:pt x="36220" y="4838"/>
                  </a:lnTo>
                  <a:lnTo>
                    <a:pt x="32423" y="317"/>
                  </a:lnTo>
                  <a:lnTo>
                    <a:pt x="29044" y="0"/>
                  </a:lnTo>
                  <a:close/>
                </a:path>
              </a:pathLst>
            </a:cu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ru-RU"/>
            </a:p>
          </p:txBody>
        </p:sp>
        <p:sp>
          <p:nvSpPr>
            <p:cNvPr id="23" name="object 34"/>
            <p:cNvSpPr>
              <a:spLocks noChangeArrowheads="1"/>
            </p:cNvSpPr>
            <p:nvPr/>
          </p:nvSpPr>
          <p:spPr bwMode="auto">
            <a:xfrm>
              <a:off x="7548563" y="1628775"/>
              <a:ext cx="36512" cy="31750"/>
            </a:xfrm>
            <a:custGeom>
              <a:avLst/>
              <a:gdLst>
                <a:gd name="T0" fmla="*/ 28617 w 36829"/>
                <a:gd name="T1" fmla="*/ 0 h 31750"/>
                <a:gd name="T2" fmla="*/ 288 w 36829"/>
                <a:gd name="T3" fmla="*/ 24131 h 31750"/>
                <a:gd name="T4" fmla="*/ 0 w 36829"/>
                <a:gd name="T5" fmla="*/ 27509 h 31750"/>
                <a:gd name="T6" fmla="*/ 2916 w 36829"/>
                <a:gd name="T7" fmla="*/ 31039 h 31750"/>
                <a:gd name="T8" fmla="*/ 4405 w 36829"/>
                <a:gd name="T9" fmla="*/ 31687 h 31750"/>
                <a:gd name="T10" fmla="*/ 7120 w 36829"/>
                <a:gd name="T11" fmla="*/ 31687 h 31750"/>
                <a:gd name="T12" fmla="*/ 8321 w 36829"/>
                <a:gd name="T13" fmla="*/ 31281 h 31750"/>
                <a:gd name="T14" fmla="*/ 35387 w 36829"/>
                <a:gd name="T15" fmla="*/ 8216 h 31750"/>
                <a:gd name="T16" fmla="*/ 35687 w 36829"/>
                <a:gd name="T17" fmla="*/ 4838 h 31750"/>
                <a:gd name="T18" fmla="*/ 31946 w 36829"/>
                <a:gd name="T19" fmla="*/ 317 h 31750"/>
                <a:gd name="T20" fmla="*/ 28617 w 36829"/>
                <a:gd name="T21" fmla="*/ 0 h 317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829"/>
                <a:gd name="T34" fmla="*/ 0 h 31750"/>
                <a:gd name="T35" fmla="*/ 36829 w 36829"/>
                <a:gd name="T36" fmla="*/ 31750 h 317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829" h="31750">
                  <a:moveTo>
                    <a:pt x="29044" y="0"/>
                  </a:moveTo>
                  <a:lnTo>
                    <a:pt x="292" y="24130"/>
                  </a:lnTo>
                  <a:lnTo>
                    <a:pt x="0" y="27508"/>
                  </a:lnTo>
                  <a:lnTo>
                    <a:pt x="2959" y="31038"/>
                  </a:lnTo>
                  <a:lnTo>
                    <a:pt x="4470" y="31686"/>
                  </a:lnTo>
                  <a:lnTo>
                    <a:pt x="7226" y="31686"/>
                  </a:lnTo>
                  <a:lnTo>
                    <a:pt x="8445" y="31280"/>
                  </a:lnTo>
                  <a:lnTo>
                    <a:pt x="35915" y="8216"/>
                  </a:lnTo>
                  <a:lnTo>
                    <a:pt x="36220" y="4838"/>
                  </a:lnTo>
                  <a:lnTo>
                    <a:pt x="32423" y="317"/>
                  </a:lnTo>
                  <a:lnTo>
                    <a:pt x="29044" y="0"/>
                  </a:lnTo>
                  <a:close/>
                </a:path>
              </a:pathLst>
            </a:cu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ru-RU"/>
            </a:p>
          </p:txBody>
        </p:sp>
        <p:sp>
          <p:nvSpPr>
            <p:cNvPr id="24" name="object 35"/>
            <p:cNvSpPr>
              <a:spLocks noChangeArrowheads="1"/>
            </p:cNvSpPr>
            <p:nvPr/>
          </p:nvSpPr>
          <p:spPr bwMode="auto">
            <a:xfrm>
              <a:off x="7594600" y="1739900"/>
              <a:ext cx="130175" cy="115888"/>
            </a:xfrm>
            <a:custGeom>
              <a:avLst/>
              <a:gdLst>
                <a:gd name="T0" fmla="*/ 114481 w 130810"/>
                <a:gd name="T1" fmla="*/ 0 h 115569"/>
                <a:gd name="T2" fmla="*/ 104359 w 130810"/>
                <a:gd name="T3" fmla="*/ 0 h 115569"/>
                <a:gd name="T4" fmla="*/ 100003 w 130810"/>
                <a:gd name="T5" fmla="*/ 1638 h 115569"/>
                <a:gd name="T6" fmla="*/ 3186 w 130810"/>
                <a:gd name="T7" fmla="*/ 84976 h 115569"/>
                <a:gd name="T8" fmla="*/ 791 w 130810"/>
                <a:gd name="T9" fmla="*/ 89700 h 115569"/>
                <a:gd name="T10" fmla="*/ 61 w 130810"/>
                <a:gd name="T11" fmla="*/ 98177 h 115569"/>
                <a:gd name="T12" fmla="*/ 0 w 130810"/>
                <a:gd name="T13" fmla="*/ 100457 h 115569"/>
                <a:gd name="T14" fmla="*/ 1466 w 130810"/>
                <a:gd name="T15" fmla="*/ 105195 h 115569"/>
                <a:gd name="T16" fmla="*/ 8367 w 130810"/>
                <a:gd name="T17" fmla="*/ 113633 h 115569"/>
                <a:gd name="T18" fmla="*/ 13710 w 130810"/>
                <a:gd name="T19" fmla="*/ 116194 h 115569"/>
                <a:gd name="T20" fmla="*/ 23844 w 130810"/>
                <a:gd name="T21" fmla="*/ 116194 h 115569"/>
                <a:gd name="T22" fmla="*/ 28188 w 130810"/>
                <a:gd name="T23" fmla="*/ 114568 h 115569"/>
                <a:gd name="T24" fmla="*/ 37751 w 130810"/>
                <a:gd name="T25" fmla="*/ 106334 h 115569"/>
                <a:gd name="T26" fmla="*/ 21372 w 130810"/>
                <a:gd name="T27" fmla="*/ 106334 h 115569"/>
                <a:gd name="T28" fmla="*/ 15718 w 130810"/>
                <a:gd name="T29" fmla="*/ 105822 h 115569"/>
                <a:gd name="T30" fmla="*/ 11325 w 130810"/>
                <a:gd name="T31" fmla="*/ 100457 h 115569"/>
                <a:gd name="T32" fmla="*/ 10627 w 130810"/>
                <a:gd name="T33" fmla="*/ 98177 h 115569"/>
                <a:gd name="T34" fmla="*/ 11038 w 130810"/>
                <a:gd name="T35" fmla="*/ 93516 h 115569"/>
                <a:gd name="T36" fmla="*/ 12112 w 130810"/>
                <a:gd name="T37" fmla="*/ 91403 h 115569"/>
                <a:gd name="T38" fmla="*/ 104896 w 130810"/>
                <a:gd name="T39" fmla="*/ 11525 h 115569"/>
                <a:gd name="T40" fmla="*/ 106793 w 130810"/>
                <a:gd name="T41" fmla="*/ 10807 h 115569"/>
                <a:gd name="T42" fmla="*/ 126568 w 130810"/>
                <a:gd name="T43" fmla="*/ 10807 h 115569"/>
                <a:gd name="T44" fmla="*/ 119823 w 130810"/>
                <a:gd name="T45" fmla="*/ 2561 h 115569"/>
                <a:gd name="T46" fmla="*/ 114481 w 130810"/>
                <a:gd name="T47" fmla="*/ 0 h 115569"/>
                <a:gd name="T48" fmla="*/ 126568 w 130810"/>
                <a:gd name="T49" fmla="*/ 10807 h 115569"/>
                <a:gd name="T50" fmla="*/ 111360 w 130810"/>
                <a:gd name="T51" fmla="*/ 10807 h 115569"/>
                <a:gd name="T52" fmla="*/ 113757 w 130810"/>
                <a:gd name="T53" fmla="*/ 11948 h 115569"/>
                <a:gd name="T54" fmla="*/ 116852 w 130810"/>
                <a:gd name="T55" fmla="*/ 15737 h 115569"/>
                <a:gd name="T56" fmla="*/ 117552 w 130810"/>
                <a:gd name="T57" fmla="*/ 18016 h 115569"/>
                <a:gd name="T58" fmla="*/ 117153 w 130810"/>
                <a:gd name="T59" fmla="*/ 22690 h 115569"/>
                <a:gd name="T60" fmla="*/ 116079 w 130810"/>
                <a:gd name="T61" fmla="*/ 24803 h 115569"/>
                <a:gd name="T62" fmla="*/ 21372 w 130810"/>
                <a:gd name="T63" fmla="*/ 106334 h 115569"/>
                <a:gd name="T64" fmla="*/ 37751 w 130810"/>
                <a:gd name="T65" fmla="*/ 106334 h 115569"/>
                <a:gd name="T66" fmla="*/ 125002 w 130810"/>
                <a:gd name="T67" fmla="*/ 31218 h 115569"/>
                <a:gd name="T68" fmla="*/ 127400 w 130810"/>
                <a:gd name="T69" fmla="*/ 26507 h 115569"/>
                <a:gd name="T70" fmla="*/ 128285 w 130810"/>
                <a:gd name="T71" fmla="*/ 16083 h 115569"/>
                <a:gd name="T72" fmla="*/ 126725 w 130810"/>
                <a:gd name="T73" fmla="*/ 10999 h 115569"/>
                <a:gd name="T74" fmla="*/ 126568 w 130810"/>
                <a:gd name="T75" fmla="*/ 10807 h 11556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0810"/>
                <a:gd name="T115" fmla="*/ 0 h 115569"/>
                <a:gd name="T116" fmla="*/ 130810 w 130810"/>
                <a:gd name="T117" fmla="*/ 115569 h 11556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0810" h="115569">
                  <a:moveTo>
                    <a:pt x="116489" y="0"/>
                  </a:moveTo>
                  <a:lnTo>
                    <a:pt x="106190" y="0"/>
                  </a:lnTo>
                  <a:lnTo>
                    <a:pt x="101757" y="1625"/>
                  </a:lnTo>
                  <a:lnTo>
                    <a:pt x="3243" y="84277"/>
                  </a:lnTo>
                  <a:lnTo>
                    <a:pt x="805" y="88963"/>
                  </a:lnTo>
                  <a:lnTo>
                    <a:pt x="61" y="97370"/>
                  </a:lnTo>
                  <a:lnTo>
                    <a:pt x="0" y="99631"/>
                  </a:lnTo>
                  <a:lnTo>
                    <a:pt x="1491" y="104330"/>
                  </a:lnTo>
                  <a:lnTo>
                    <a:pt x="8514" y="112699"/>
                  </a:lnTo>
                  <a:lnTo>
                    <a:pt x="13950" y="115239"/>
                  </a:lnTo>
                  <a:lnTo>
                    <a:pt x="24262" y="115239"/>
                  </a:lnTo>
                  <a:lnTo>
                    <a:pt x="28682" y="113626"/>
                  </a:lnTo>
                  <a:lnTo>
                    <a:pt x="38413" y="105460"/>
                  </a:lnTo>
                  <a:lnTo>
                    <a:pt x="21747" y="105460"/>
                  </a:lnTo>
                  <a:lnTo>
                    <a:pt x="15994" y="104952"/>
                  </a:lnTo>
                  <a:lnTo>
                    <a:pt x="11524" y="99631"/>
                  </a:lnTo>
                  <a:lnTo>
                    <a:pt x="10813" y="97370"/>
                  </a:lnTo>
                  <a:lnTo>
                    <a:pt x="11232" y="92748"/>
                  </a:lnTo>
                  <a:lnTo>
                    <a:pt x="12324" y="90652"/>
                  </a:lnTo>
                  <a:lnTo>
                    <a:pt x="106736" y="11430"/>
                  </a:lnTo>
                  <a:lnTo>
                    <a:pt x="108666" y="10718"/>
                  </a:lnTo>
                  <a:lnTo>
                    <a:pt x="128788" y="10718"/>
                  </a:lnTo>
                  <a:lnTo>
                    <a:pt x="121925" y="2540"/>
                  </a:lnTo>
                  <a:lnTo>
                    <a:pt x="116489" y="0"/>
                  </a:lnTo>
                  <a:close/>
                </a:path>
                <a:path w="130810" h="115569">
                  <a:moveTo>
                    <a:pt x="128788" y="10718"/>
                  </a:moveTo>
                  <a:lnTo>
                    <a:pt x="113314" y="10718"/>
                  </a:lnTo>
                  <a:lnTo>
                    <a:pt x="115753" y="11849"/>
                  </a:lnTo>
                  <a:lnTo>
                    <a:pt x="118902" y="15608"/>
                  </a:lnTo>
                  <a:lnTo>
                    <a:pt x="119614" y="17868"/>
                  </a:lnTo>
                  <a:lnTo>
                    <a:pt x="119207" y="22504"/>
                  </a:lnTo>
                  <a:lnTo>
                    <a:pt x="118115" y="24599"/>
                  </a:lnTo>
                  <a:lnTo>
                    <a:pt x="21747" y="105460"/>
                  </a:lnTo>
                  <a:lnTo>
                    <a:pt x="38413" y="105460"/>
                  </a:lnTo>
                  <a:lnTo>
                    <a:pt x="127195" y="30962"/>
                  </a:lnTo>
                  <a:lnTo>
                    <a:pt x="129634" y="26289"/>
                  </a:lnTo>
                  <a:lnTo>
                    <a:pt x="130536" y="15951"/>
                  </a:lnTo>
                  <a:lnTo>
                    <a:pt x="128948" y="10909"/>
                  </a:lnTo>
                  <a:lnTo>
                    <a:pt x="128788" y="10718"/>
                  </a:lnTo>
                  <a:close/>
                </a:path>
              </a:pathLst>
            </a:cu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ru-RU"/>
            </a:p>
          </p:txBody>
        </p:sp>
        <p:sp>
          <p:nvSpPr>
            <p:cNvPr id="25" name="object 69"/>
            <p:cNvSpPr>
              <a:spLocks noChangeArrowheads="1"/>
            </p:cNvSpPr>
            <p:nvPr/>
          </p:nvSpPr>
          <p:spPr bwMode="auto">
            <a:xfrm>
              <a:off x="7489825" y="2298700"/>
              <a:ext cx="231775" cy="292100"/>
            </a:xfrm>
            <a:custGeom>
              <a:avLst/>
              <a:gdLst>
                <a:gd name="T0" fmla="*/ 162537 w 231775"/>
                <a:gd name="T1" fmla="*/ 0 h 292735"/>
                <a:gd name="T2" fmla="*/ 64706 w 231775"/>
                <a:gd name="T3" fmla="*/ 0 h 292735"/>
                <a:gd name="T4" fmla="*/ 64706 w 231775"/>
                <a:gd name="T5" fmla="*/ 52135 h 292735"/>
                <a:gd name="T6" fmla="*/ 2392 w 231775"/>
                <a:gd name="T7" fmla="*/ 101571 h 292735"/>
                <a:gd name="T8" fmla="*/ 0 w 231775"/>
                <a:gd name="T9" fmla="*/ 106503 h 292735"/>
                <a:gd name="T10" fmla="*/ 0 w 231775"/>
                <a:gd name="T11" fmla="*/ 282518 h 292735"/>
                <a:gd name="T12" fmla="*/ 7838 w 231775"/>
                <a:gd name="T13" fmla="*/ 290304 h 292735"/>
                <a:gd name="T14" fmla="*/ 223769 w 231775"/>
                <a:gd name="T15" fmla="*/ 290304 h 292735"/>
                <a:gd name="T16" fmla="*/ 231621 w 231775"/>
                <a:gd name="T17" fmla="*/ 282518 h 292735"/>
                <a:gd name="T18" fmla="*/ 231621 w 231775"/>
                <a:gd name="T19" fmla="*/ 279654 h 292735"/>
                <a:gd name="T20" fmla="*/ 13755 w 231775"/>
                <a:gd name="T21" fmla="*/ 279654 h 292735"/>
                <a:gd name="T22" fmla="*/ 10727 w 231775"/>
                <a:gd name="T23" fmla="*/ 276652 h 292735"/>
                <a:gd name="T24" fmla="*/ 10727 w 231775"/>
                <a:gd name="T25" fmla="*/ 109759 h 292735"/>
                <a:gd name="T26" fmla="*/ 11656 w 231775"/>
                <a:gd name="T27" fmla="*/ 107855 h 292735"/>
                <a:gd name="T28" fmla="*/ 75446 w 231775"/>
                <a:gd name="T29" fmla="*/ 57245 h 292735"/>
                <a:gd name="T30" fmla="*/ 75446 w 231775"/>
                <a:gd name="T31" fmla="*/ 10649 h 292735"/>
                <a:gd name="T32" fmla="*/ 162537 w 231775"/>
                <a:gd name="T33" fmla="*/ 10649 h 292735"/>
                <a:gd name="T34" fmla="*/ 162537 w 231775"/>
                <a:gd name="T35" fmla="*/ 0 h 292735"/>
                <a:gd name="T36" fmla="*/ 162537 w 231775"/>
                <a:gd name="T37" fmla="*/ 10649 h 292735"/>
                <a:gd name="T38" fmla="*/ 151809 w 231775"/>
                <a:gd name="T39" fmla="*/ 10649 h 292735"/>
                <a:gd name="T40" fmla="*/ 151809 w 231775"/>
                <a:gd name="T41" fmla="*/ 53789 h 292735"/>
                <a:gd name="T42" fmla="*/ 219965 w 231775"/>
                <a:gd name="T43" fmla="*/ 107855 h 292735"/>
                <a:gd name="T44" fmla="*/ 220881 w 231775"/>
                <a:gd name="T45" fmla="*/ 109759 h 292735"/>
                <a:gd name="T46" fmla="*/ 220881 w 231775"/>
                <a:gd name="T47" fmla="*/ 276652 h 292735"/>
                <a:gd name="T48" fmla="*/ 217852 w 231775"/>
                <a:gd name="T49" fmla="*/ 279654 h 292735"/>
                <a:gd name="T50" fmla="*/ 231621 w 231775"/>
                <a:gd name="T51" fmla="*/ 279654 h 292735"/>
                <a:gd name="T52" fmla="*/ 231621 w 231775"/>
                <a:gd name="T53" fmla="*/ 106503 h 292735"/>
                <a:gd name="T54" fmla="*/ 229216 w 231775"/>
                <a:gd name="T55" fmla="*/ 101571 h 292735"/>
                <a:gd name="T56" fmla="*/ 162537 w 231775"/>
                <a:gd name="T57" fmla="*/ 48678 h 292735"/>
                <a:gd name="T58" fmla="*/ 162537 w 231775"/>
                <a:gd name="T59" fmla="*/ 10649 h 29273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31775"/>
                <a:gd name="T91" fmla="*/ 0 h 292735"/>
                <a:gd name="T92" fmla="*/ 231775 w 231775"/>
                <a:gd name="T93" fmla="*/ 292735 h 29273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31775" h="292735">
                  <a:moveTo>
                    <a:pt x="162217" y="0"/>
                  </a:moveTo>
                  <a:lnTo>
                    <a:pt x="64579" y="0"/>
                  </a:lnTo>
                  <a:lnTo>
                    <a:pt x="64579" y="52476"/>
                  </a:lnTo>
                  <a:lnTo>
                    <a:pt x="2387" y="102235"/>
                  </a:lnTo>
                  <a:lnTo>
                    <a:pt x="0" y="107200"/>
                  </a:lnTo>
                  <a:lnTo>
                    <a:pt x="0" y="284365"/>
                  </a:lnTo>
                  <a:lnTo>
                    <a:pt x="7823" y="292201"/>
                  </a:lnTo>
                  <a:lnTo>
                    <a:pt x="223329" y="292201"/>
                  </a:lnTo>
                  <a:lnTo>
                    <a:pt x="231165" y="284365"/>
                  </a:lnTo>
                  <a:lnTo>
                    <a:pt x="231165" y="281482"/>
                  </a:lnTo>
                  <a:lnTo>
                    <a:pt x="13728" y="281482"/>
                  </a:lnTo>
                  <a:lnTo>
                    <a:pt x="10706" y="278460"/>
                  </a:lnTo>
                  <a:lnTo>
                    <a:pt x="10706" y="110477"/>
                  </a:lnTo>
                  <a:lnTo>
                    <a:pt x="11633" y="108559"/>
                  </a:lnTo>
                  <a:lnTo>
                    <a:pt x="75298" y="57619"/>
                  </a:lnTo>
                  <a:lnTo>
                    <a:pt x="75298" y="10718"/>
                  </a:lnTo>
                  <a:lnTo>
                    <a:pt x="162217" y="10718"/>
                  </a:lnTo>
                  <a:lnTo>
                    <a:pt x="162217" y="0"/>
                  </a:lnTo>
                  <a:close/>
                </a:path>
                <a:path w="231775" h="292735">
                  <a:moveTo>
                    <a:pt x="162217" y="10718"/>
                  </a:moveTo>
                  <a:lnTo>
                    <a:pt x="151510" y="10718"/>
                  </a:lnTo>
                  <a:lnTo>
                    <a:pt x="151510" y="54140"/>
                  </a:lnTo>
                  <a:lnTo>
                    <a:pt x="219532" y="108559"/>
                  </a:lnTo>
                  <a:lnTo>
                    <a:pt x="220446" y="110477"/>
                  </a:lnTo>
                  <a:lnTo>
                    <a:pt x="220446" y="278460"/>
                  </a:lnTo>
                  <a:lnTo>
                    <a:pt x="217423" y="281482"/>
                  </a:lnTo>
                  <a:lnTo>
                    <a:pt x="231165" y="281482"/>
                  </a:lnTo>
                  <a:lnTo>
                    <a:pt x="231165" y="107200"/>
                  </a:lnTo>
                  <a:lnTo>
                    <a:pt x="228765" y="102235"/>
                  </a:lnTo>
                  <a:lnTo>
                    <a:pt x="162217" y="48996"/>
                  </a:lnTo>
                  <a:lnTo>
                    <a:pt x="162217" y="10718"/>
                  </a:lnTo>
                  <a:close/>
                </a:path>
              </a:pathLst>
            </a:cu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ru-RU"/>
            </a:p>
          </p:txBody>
        </p:sp>
        <p:sp>
          <p:nvSpPr>
            <p:cNvPr id="26" name="object 70"/>
            <p:cNvSpPr>
              <a:spLocks noChangeArrowheads="1"/>
            </p:cNvSpPr>
            <p:nvPr/>
          </p:nvSpPr>
          <p:spPr bwMode="auto">
            <a:xfrm>
              <a:off x="7532688" y="2303463"/>
              <a:ext cx="139700" cy="0"/>
            </a:xfrm>
            <a:custGeom>
              <a:avLst/>
              <a:gdLst>
                <a:gd name="T0" fmla="*/ 0 w 139700"/>
                <a:gd name="T1" fmla="*/ 138908 w 139700"/>
                <a:gd name="T2" fmla="*/ 0 60000 65536"/>
                <a:gd name="T3" fmla="*/ 0 60000 65536"/>
                <a:gd name="T4" fmla="*/ 0 w 139700"/>
                <a:gd name="T5" fmla="*/ 139700 w 139700"/>
              </a:gdLst>
              <a:ahLst/>
              <a:cxnLst>
                <a:cxn ang="T2">
                  <a:pos x="T0" y="0"/>
                </a:cxn>
                <a:cxn ang="T3">
                  <a:pos x="T1" y="0"/>
                </a:cxn>
              </a:cxnLst>
              <a:rect l="T4" t="0" r="T5" b="0"/>
              <a:pathLst>
                <a:path w="139700">
                  <a:moveTo>
                    <a:pt x="0" y="0"/>
                  </a:moveTo>
                  <a:lnTo>
                    <a:pt x="139268" y="0"/>
                  </a:lnTo>
                </a:path>
              </a:pathLst>
            </a:custGeom>
            <a:noFill/>
            <a:ln w="11430">
              <a:solidFill>
                <a:srgbClr val="231F2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ru-RU"/>
            </a:p>
          </p:txBody>
        </p:sp>
        <p:sp>
          <p:nvSpPr>
            <p:cNvPr id="27" name="object 71"/>
            <p:cNvSpPr>
              <a:spLocks noChangeArrowheads="1"/>
            </p:cNvSpPr>
            <p:nvPr/>
          </p:nvSpPr>
          <p:spPr bwMode="auto">
            <a:xfrm>
              <a:off x="7532688" y="2276475"/>
              <a:ext cx="11112" cy="0"/>
            </a:xfrm>
            <a:custGeom>
              <a:avLst/>
              <a:gdLst>
                <a:gd name="T0" fmla="*/ 0 w 10795"/>
                <a:gd name="T1" fmla="*/ 11277 w 10795"/>
                <a:gd name="T2" fmla="*/ 0 60000 65536"/>
                <a:gd name="T3" fmla="*/ 0 60000 65536"/>
                <a:gd name="T4" fmla="*/ 0 w 10795"/>
                <a:gd name="T5" fmla="*/ 10795 w 10795"/>
              </a:gdLst>
              <a:ahLst/>
              <a:cxnLst>
                <a:cxn ang="T2">
                  <a:pos x="T0" y="0"/>
                </a:cxn>
                <a:cxn ang="T3">
                  <a:pos x="T1" y="0"/>
                </a:cxn>
              </a:cxnLst>
              <a:rect l="T4" t="0" r="T5" b="0"/>
              <a:pathLst>
                <a:path w="10795">
                  <a:moveTo>
                    <a:pt x="0" y="0"/>
                  </a:moveTo>
                  <a:lnTo>
                    <a:pt x="10718" y="0"/>
                  </a:lnTo>
                </a:path>
              </a:pathLst>
            </a:custGeom>
            <a:noFill/>
            <a:ln w="43179">
              <a:solidFill>
                <a:srgbClr val="231F2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ru-RU"/>
            </a:p>
          </p:txBody>
        </p:sp>
        <p:sp>
          <p:nvSpPr>
            <p:cNvPr id="28" name="object 72"/>
            <p:cNvSpPr>
              <a:spLocks noChangeArrowheads="1"/>
            </p:cNvSpPr>
            <p:nvPr/>
          </p:nvSpPr>
          <p:spPr bwMode="auto">
            <a:xfrm>
              <a:off x="7532688" y="2249488"/>
              <a:ext cx="139700" cy="0"/>
            </a:xfrm>
            <a:custGeom>
              <a:avLst/>
              <a:gdLst>
                <a:gd name="T0" fmla="*/ 0 w 139700"/>
                <a:gd name="T1" fmla="*/ 138908 w 139700"/>
                <a:gd name="T2" fmla="*/ 0 60000 65536"/>
                <a:gd name="T3" fmla="*/ 0 60000 65536"/>
                <a:gd name="T4" fmla="*/ 0 w 139700"/>
                <a:gd name="T5" fmla="*/ 139700 w 139700"/>
              </a:gdLst>
              <a:ahLst/>
              <a:cxnLst>
                <a:cxn ang="T2">
                  <a:pos x="T0" y="0"/>
                </a:cxn>
                <a:cxn ang="T3">
                  <a:pos x="T1" y="0"/>
                </a:cxn>
              </a:cxnLst>
              <a:rect l="T4" t="0" r="T5" b="0"/>
              <a:pathLst>
                <a:path w="139700">
                  <a:moveTo>
                    <a:pt x="0" y="0"/>
                  </a:moveTo>
                  <a:lnTo>
                    <a:pt x="139268" y="0"/>
                  </a:lnTo>
                </a:path>
              </a:pathLst>
            </a:custGeom>
            <a:noFill/>
            <a:ln w="10159">
              <a:solidFill>
                <a:srgbClr val="231F2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ru-RU"/>
            </a:p>
          </p:txBody>
        </p:sp>
        <p:sp>
          <p:nvSpPr>
            <p:cNvPr id="29" name="object 73"/>
            <p:cNvSpPr>
              <a:spLocks noChangeArrowheads="1"/>
            </p:cNvSpPr>
            <p:nvPr/>
          </p:nvSpPr>
          <p:spPr bwMode="auto">
            <a:xfrm>
              <a:off x="7661275" y="2278063"/>
              <a:ext cx="11113" cy="0"/>
            </a:xfrm>
            <a:custGeom>
              <a:avLst/>
              <a:gdLst>
                <a:gd name="T0" fmla="*/ 0 w 10795"/>
                <a:gd name="T1" fmla="*/ 11264 w 10795"/>
                <a:gd name="T2" fmla="*/ 0 60000 65536"/>
                <a:gd name="T3" fmla="*/ 0 60000 65536"/>
                <a:gd name="T4" fmla="*/ 0 w 10795"/>
                <a:gd name="T5" fmla="*/ 10795 w 10795"/>
              </a:gdLst>
              <a:ahLst/>
              <a:cxnLst>
                <a:cxn ang="T2">
                  <a:pos x="T0" y="0"/>
                </a:cxn>
                <a:cxn ang="T3">
                  <a:pos x="T1" y="0"/>
                </a:cxn>
              </a:cxnLst>
              <a:rect l="T4" t="0" r="T5" b="0"/>
              <a:pathLst>
                <a:path w="10795">
                  <a:moveTo>
                    <a:pt x="0" y="0"/>
                  </a:moveTo>
                  <a:lnTo>
                    <a:pt x="10706" y="0"/>
                  </a:lnTo>
                </a:path>
              </a:pathLst>
            </a:custGeom>
            <a:noFill/>
            <a:ln w="42849">
              <a:solidFill>
                <a:srgbClr val="231F2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ru-RU"/>
            </a:p>
          </p:txBody>
        </p:sp>
        <p:sp>
          <p:nvSpPr>
            <p:cNvPr id="30" name="object 74"/>
            <p:cNvSpPr>
              <a:spLocks noChangeArrowheads="1"/>
            </p:cNvSpPr>
            <p:nvPr/>
          </p:nvSpPr>
          <p:spPr bwMode="auto">
            <a:xfrm>
              <a:off x="7537450" y="2408238"/>
              <a:ext cx="139700" cy="139700"/>
            </a:xfrm>
            <a:custGeom>
              <a:avLst/>
              <a:gdLst>
                <a:gd name="T0" fmla="*/ 89607 w 139700"/>
                <a:gd name="T1" fmla="*/ 0 h 139700"/>
                <a:gd name="T2" fmla="*/ 49287 w 139700"/>
                <a:gd name="T3" fmla="*/ 0 h 139700"/>
                <a:gd name="T4" fmla="*/ 49287 w 139700"/>
                <a:gd name="T5" fmla="*/ 49415 h 139700"/>
                <a:gd name="T6" fmla="*/ 0 w 139700"/>
                <a:gd name="T7" fmla="*/ 49415 h 139700"/>
                <a:gd name="T8" fmla="*/ 0 w 139700"/>
                <a:gd name="T9" fmla="*/ 89839 h 139700"/>
                <a:gd name="T10" fmla="*/ 49287 w 139700"/>
                <a:gd name="T11" fmla="*/ 89839 h 139700"/>
                <a:gd name="T12" fmla="*/ 49287 w 139700"/>
                <a:gd name="T13" fmla="*/ 139268 h 139700"/>
                <a:gd name="T14" fmla="*/ 89607 w 139700"/>
                <a:gd name="T15" fmla="*/ 139268 h 139700"/>
                <a:gd name="T16" fmla="*/ 89607 w 139700"/>
                <a:gd name="T17" fmla="*/ 128549 h 139700"/>
                <a:gd name="T18" fmla="*/ 59979 w 139700"/>
                <a:gd name="T19" fmla="*/ 128549 h 139700"/>
                <a:gd name="T20" fmla="*/ 59979 w 139700"/>
                <a:gd name="T21" fmla="*/ 79133 h 139700"/>
                <a:gd name="T22" fmla="*/ 10690 w 139700"/>
                <a:gd name="T23" fmla="*/ 79133 h 139700"/>
                <a:gd name="T24" fmla="*/ 10690 w 139700"/>
                <a:gd name="T25" fmla="*/ 60134 h 139700"/>
                <a:gd name="T26" fmla="*/ 59979 w 139700"/>
                <a:gd name="T27" fmla="*/ 60134 h 139700"/>
                <a:gd name="T28" fmla="*/ 59979 w 139700"/>
                <a:gd name="T29" fmla="*/ 10706 h 139700"/>
                <a:gd name="T30" fmla="*/ 89607 w 139700"/>
                <a:gd name="T31" fmla="*/ 10706 h 139700"/>
                <a:gd name="T32" fmla="*/ 89607 w 139700"/>
                <a:gd name="T33" fmla="*/ 0 h 139700"/>
                <a:gd name="T34" fmla="*/ 89607 w 139700"/>
                <a:gd name="T35" fmla="*/ 10706 h 139700"/>
                <a:gd name="T36" fmla="*/ 78929 w 139700"/>
                <a:gd name="T37" fmla="*/ 10706 h 139700"/>
                <a:gd name="T38" fmla="*/ 78929 w 139700"/>
                <a:gd name="T39" fmla="*/ 60134 h 139700"/>
                <a:gd name="T40" fmla="*/ 128217 w 139700"/>
                <a:gd name="T41" fmla="*/ 60134 h 139700"/>
                <a:gd name="T42" fmla="*/ 128217 w 139700"/>
                <a:gd name="T43" fmla="*/ 79133 h 139700"/>
                <a:gd name="T44" fmla="*/ 78929 w 139700"/>
                <a:gd name="T45" fmla="*/ 79133 h 139700"/>
                <a:gd name="T46" fmla="*/ 78929 w 139700"/>
                <a:gd name="T47" fmla="*/ 128549 h 139700"/>
                <a:gd name="T48" fmla="*/ 89607 w 139700"/>
                <a:gd name="T49" fmla="*/ 128549 h 139700"/>
                <a:gd name="T50" fmla="*/ 89607 w 139700"/>
                <a:gd name="T51" fmla="*/ 89839 h 139700"/>
                <a:gd name="T52" fmla="*/ 138908 w 139700"/>
                <a:gd name="T53" fmla="*/ 89839 h 139700"/>
                <a:gd name="T54" fmla="*/ 138908 w 139700"/>
                <a:gd name="T55" fmla="*/ 49415 h 139700"/>
                <a:gd name="T56" fmla="*/ 89607 w 139700"/>
                <a:gd name="T57" fmla="*/ 49415 h 139700"/>
                <a:gd name="T58" fmla="*/ 89607 w 139700"/>
                <a:gd name="T59" fmla="*/ 10706 h 1397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9700"/>
                <a:gd name="T91" fmla="*/ 0 h 139700"/>
                <a:gd name="T92" fmla="*/ 139700 w 139700"/>
                <a:gd name="T93" fmla="*/ 139700 h 13970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9700" h="139700">
                  <a:moveTo>
                    <a:pt x="89839" y="0"/>
                  </a:moveTo>
                  <a:lnTo>
                    <a:pt x="49415" y="0"/>
                  </a:lnTo>
                  <a:lnTo>
                    <a:pt x="49415" y="49415"/>
                  </a:lnTo>
                  <a:lnTo>
                    <a:pt x="0" y="49415"/>
                  </a:lnTo>
                  <a:lnTo>
                    <a:pt x="0" y="89839"/>
                  </a:lnTo>
                  <a:lnTo>
                    <a:pt x="49415" y="89839"/>
                  </a:lnTo>
                  <a:lnTo>
                    <a:pt x="49415" y="139268"/>
                  </a:lnTo>
                  <a:lnTo>
                    <a:pt x="89839" y="139268"/>
                  </a:lnTo>
                  <a:lnTo>
                    <a:pt x="89839" y="128549"/>
                  </a:lnTo>
                  <a:lnTo>
                    <a:pt x="60134" y="128549"/>
                  </a:lnTo>
                  <a:lnTo>
                    <a:pt x="60134" y="79133"/>
                  </a:lnTo>
                  <a:lnTo>
                    <a:pt x="10718" y="79133"/>
                  </a:lnTo>
                  <a:lnTo>
                    <a:pt x="10718" y="60134"/>
                  </a:lnTo>
                  <a:lnTo>
                    <a:pt x="60134" y="60134"/>
                  </a:lnTo>
                  <a:lnTo>
                    <a:pt x="60134" y="10706"/>
                  </a:lnTo>
                  <a:lnTo>
                    <a:pt x="89839" y="10706"/>
                  </a:lnTo>
                  <a:lnTo>
                    <a:pt x="89839" y="0"/>
                  </a:lnTo>
                  <a:close/>
                </a:path>
                <a:path w="139700" h="139700">
                  <a:moveTo>
                    <a:pt x="89839" y="10706"/>
                  </a:moveTo>
                  <a:lnTo>
                    <a:pt x="79133" y="10706"/>
                  </a:lnTo>
                  <a:lnTo>
                    <a:pt x="79133" y="60134"/>
                  </a:lnTo>
                  <a:lnTo>
                    <a:pt x="128549" y="60134"/>
                  </a:lnTo>
                  <a:lnTo>
                    <a:pt x="128549" y="79133"/>
                  </a:lnTo>
                  <a:lnTo>
                    <a:pt x="79133" y="79133"/>
                  </a:lnTo>
                  <a:lnTo>
                    <a:pt x="79133" y="128549"/>
                  </a:lnTo>
                  <a:lnTo>
                    <a:pt x="89839" y="128549"/>
                  </a:lnTo>
                  <a:lnTo>
                    <a:pt x="89839" y="89839"/>
                  </a:lnTo>
                  <a:lnTo>
                    <a:pt x="139268" y="89839"/>
                  </a:lnTo>
                  <a:lnTo>
                    <a:pt x="139268" y="49415"/>
                  </a:lnTo>
                  <a:lnTo>
                    <a:pt x="89839" y="49415"/>
                  </a:lnTo>
                  <a:lnTo>
                    <a:pt x="89839" y="10706"/>
                  </a:lnTo>
                  <a:close/>
                </a:path>
              </a:pathLst>
            </a:cu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ru-RU"/>
            </a:p>
          </p:txBody>
        </p:sp>
        <p:sp>
          <p:nvSpPr>
            <p:cNvPr id="31" name="object 131"/>
            <p:cNvSpPr>
              <a:spLocks noChangeArrowheads="1"/>
            </p:cNvSpPr>
            <p:nvPr/>
          </p:nvSpPr>
          <p:spPr bwMode="auto">
            <a:xfrm>
              <a:off x="7570788" y="3711575"/>
              <a:ext cx="96837" cy="258763"/>
            </a:xfrm>
            <a:custGeom>
              <a:avLst/>
              <a:gdLst>
                <a:gd name="T0" fmla="*/ 8205 w 97154"/>
                <a:gd name="T1" fmla="*/ 0 h 259079"/>
                <a:gd name="T2" fmla="*/ 2367 w 97154"/>
                <a:gd name="T3" fmla="*/ 0 h 259079"/>
                <a:gd name="T4" fmla="*/ 0 w 97154"/>
                <a:gd name="T5" fmla="*/ 2391 h 259079"/>
                <a:gd name="T6" fmla="*/ 0 w 97154"/>
                <a:gd name="T7" fmla="*/ 210870 h 259079"/>
                <a:gd name="T8" fmla="*/ 3763 w 97154"/>
                <a:gd name="T9" fmla="*/ 229164 h 259079"/>
                <a:gd name="T10" fmla="*/ 14018 w 97154"/>
                <a:gd name="T11" fmla="*/ 244121 h 259079"/>
                <a:gd name="T12" fmla="*/ 29215 w 97154"/>
                <a:gd name="T13" fmla="*/ 254214 h 259079"/>
                <a:gd name="T14" fmla="*/ 47806 w 97154"/>
                <a:gd name="T15" fmla="*/ 257917 h 259079"/>
                <a:gd name="T16" fmla="*/ 66397 w 97154"/>
                <a:gd name="T17" fmla="*/ 254214 h 259079"/>
                <a:gd name="T18" fmla="*/ 76901 w 97154"/>
                <a:gd name="T19" fmla="*/ 247237 h 259079"/>
                <a:gd name="T20" fmla="*/ 47806 w 97154"/>
                <a:gd name="T21" fmla="*/ 247237 h 259079"/>
                <a:gd name="T22" fmla="*/ 33326 w 97154"/>
                <a:gd name="T23" fmla="*/ 244375 h 259079"/>
                <a:gd name="T24" fmla="*/ 21491 w 97154"/>
                <a:gd name="T25" fmla="*/ 236574 h 259079"/>
                <a:gd name="T26" fmla="*/ 13504 w 97154"/>
                <a:gd name="T27" fmla="*/ 225014 h 259079"/>
                <a:gd name="T28" fmla="*/ 10572 w 97154"/>
                <a:gd name="T29" fmla="*/ 210870 h 259079"/>
                <a:gd name="T30" fmla="*/ 10572 w 97154"/>
                <a:gd name="T31" fmla="*/ 2391 h 259079"/>
                <a:gd name="T32" fmla="*/ 8205 w 97154"/>
                <a:gd name="T33" fmla="*/ 0 h 259079"/>
                <a:gd name="T34" fmla="*/ 93246 w 97154"/>
                <a:gd name="T35" fmla="*/ 0 h 259079"/>
                <a:gd name="T36" fmla="*/ 87407 w 97154"/>
                <a:gd name="T37" fmla="*/ 0 h 259079"/>
                <a:gd name="T38" fmla="*/ 85040 w 97154"/>
                <a:gd name="T39" fmla="*/ 2391 h 259079"/>
                <a:gd name="T40" fmla="*/ 85040 w 97154"/>
                <a:gd name="T41" fmla="*/ 210870 h 259079"/>
                <a:gd name="T42" fmla="*/ 82109 w 97154"/>
                <a:gd name="T43" fmla="*/ 225014 h 259079"/>
                <a:gd name="T44" fmla="*/ 74122 w 97154"/>
                <a:gd name="T45" fmla="*/ 236574 h 259079"/>
                <a:gd name="T46" fmla="*/ 62286 w 97154"/>
                <a:gd name="T47" fmla="*/ 244375 h 259079"/>
                <a:gd name="T48" fmla="*/ 47806 w 97154"/>
                <a:gd name="T49" fmla="*/ 247237 h 259079"/>
                <a:gd name="T50" fmla="*/ 76901 w 97154"/>
                <a:gd name="T51" fmla="*/ 247237 h 259079"/>
                <a:gd name="T52" fmla="*/ 81594 w 97154"/>
                <a:gd name="T53" fmla="*/ 244121 h 259079"/>
                <a:gd name="T54" fmla="*/ 91849 w 97154"/>
                <a:gd name="T55" fmla="*/ 229164 h 259079"/>
                <a:gd name="T56" fmla="*/ 95613 w 97154"/>
                <a:gd name="T57" fmla="*/ 210870 h 259079"/>
                <a:gd name="T58" fmla="*/ 95613 w 97154"/>
                <a:gd name="T59" fmla="*/ 2391 h 259079"/>
                <a:gd name="T60" fmla="*/ 93246 w 97154"/>
                <a:gd name="T61" fmla="*/ 0 h 25907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7154"/>
                <a:gd name="T94" fmla="*/ 0 h 259079"/>
                <a:gd name="T95" fmla="*/ 97154 w 97154"/>
                <a:gd name="T96" fmla="*/ 259079 h 25907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7154" h="259079">
                  <a:moveTo>
                    <a:pt x="8318" y="0"/>
                  </a:moveTo>
                  <a:lnTo>
                    <a:pt x="2400" y="0"/>
                  </a:lnTo>
                  <a:lnTo>
                    <a:pt x="0" y="2400"/>
                  </a:lnTo>
                  <a:lnTo>
                    <a:pt x="0" y="211645"/>
                  </a:lnTo>
                  <a:lnTo>
                    <a:pt x="3814" y="230006"/>
                  </a:lnTo>
                  <a:lnTo>
                    <a:pt x="14211" y="245017"/>
                  </a:lnTo>
                  <a:lnTo>
                    <a:pt x="29617" y="255147"/>
                  </a:lnTo>
                  <a:lnTo>
                    <a:pt x="48463" y="258864"/>
                  </a:lnTo>
                  <a:lnTo>
                    <a:pt x="67308" y="255147"/>
                  </a:lnTo>
                  <a:lnTo>
                    <a:pt x="77958" y="248145"/>
                  </a:lnTo>
                  <a:lnTo>
                    <a:pt x="48463" y="248145"/>
                  </a:lnTo>
                  <a:lnTo>
                    <a:pt x="33784" y="245272"/>
                  </a:lnTo>
                  <a:lnTo>
                    <a:pt x="21785" y="237443"/>
                  </a:lnTo>
                  <a:lnTo>
                    <a:pt x="13689" y="225840"/>
                  </a:lnTo>
                  <a:lnTo>
                    <a:pt x="10718" y="211645"/>
                  </a:lnTo>
                  <a:lnTo>
                    <a:pt x="10718" y="2400"/>
                  </a:lnTo>
                  <a:lnTo>
                    <a:pt x="8318" y="0"/>
                  </a:lnTo>
                  <a:close/>
                </a:path>
                <a:path w="97154" h="259079">
                  <a:moveTo>
                    <a:pt x="94526" y="0"/>
                  </a:moveTo>
                  <a:lnTo>
                    <a:pt x="88607" y="0"/>
                  </a:lnTo>
                  <a:lnTo>
                    <a:pt x="86207" y="2400"/>
                  </a:lnTo>
                  <a:lnTo>
                    <a:pt x="86207" y="211645"/>
                  </a:lnTo>
                  <a:lnTo>
                    <a:pt x="83237" y="225840"/>
                  </a:lnTo>
                  <a:lnTo>
                    <a:pt x="75141" y="237443"/>
                  </a:lnTo>
                  <a:lnTo>
                    <a:pt x="63142" y="245272"/>
                  </a:lnTo>
                  <a:lnTo>
                    <a:pt x="48463" y="248145"/>
                  </a:lnTo>
                  <a:lnTo>
                    <a:pt x="77958" y="248145"/>
                  </a:lnTo>
                  <a:lnTo>
                    <a:pt x="82715" y="245017"/>
                  </a:lnTo>
                  <a:lnTo>
                    <a:pt x="93111" y="230006"/>
                  </a:lnTo>
                  <a:lnTo>
                    <a:pt x="96926" y="211645"/>
                  </a:lnTo>
                  <a:lnTo>
                    <a:pt x="96926" y="2400"/>
                  </a:lnTo>
                  <a:lnTo>
                    <a:pt x="94526" y="0"/>
                  </a:lnTo>
                  <a:close/>
                </a:path>
              </a:pathLst>
            </a:cu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ru-RU"/>
            </a:p>
          </p:txBody>
        </p:sp>
        <p:sp>
          <p:nvSpPr>
            <p:cNvPr id="32" name="object 132"/>
            <p:cNvSpPr>
              <a:spLocks noChangeArrowheads="1"/>
            </p:cNvSpPr>
            <p:nvPr/>
          </p:nvSpPr>
          <p:spPr bwMode="auto">
            <a:xfrm>
              <a:off x="7575550" y="3711575"/>
              <a:ext cx="92075" cy="11113"/>
            </a:xfrm>
            <a:custGeom>
              <a:avLst/>
              <a:gdLst>
                <a:gd name="T0" fmla="*/ 88969 w 92075"/>
                <a:gd name="T1" fmla="*/ 0 h 10795"/>
                <a:gd name="T2" fmla="*/ 2377 w 92075"/>
                <a:gd name="T3" fmla="*/ 0 h 10795"/>
                <a:gd name="T4" fmla="*/ 0 w 92075"/>
                <a:gd name="T5" fmla="*/ 2618 h 10795"/>
                <a:gd name="T6" fmla="*/ 0 w 92075"/>
                <a:gd name="T7" fmla="*/ 9073 h 10795"/>
                <a:gd name="T8" fmla="*/ 2377 w 92075"/>
                <a:gd name="T9" fmla="*/ 11692 h 10795"/>
                <a:gd name="T10" fmla="*/ 88969 w 92075"/>
                <a:gd name="T11" fmla="*/ 11692 h 10795"/>
                <a:gd name="T12" fmla="*/ 91360 w 92075"/>
                <a:gd name="T13" fmla="*/ 9073 h 10795"/>
                <a:gd name="T14" fmla="*/ 91360 w 92075"/>
                <a:gd name="T15" fmla="*/ 2618 h 10795"/>
                <a:gd name="T16" fmla="*/ 88969 w 92075"/>
                <a:gd name="T17" fmla="*/ 0 h 107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2075"/>
                <a:gd name="T28" fmla="*/ 0 h 10795"/>
                <a:gd name="T29" fmla="*/ 92075 w 92075"/>
                <a:gd name="T30" fmla="*/ 10795 h 107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2075" h="10795">
                  <a:moveTo>
                    <a:pt x="89331" y="0"/>
                  </a:moveTo>
                  <a:lnTo>
                    <a:pt x="2387" y="0"/>
                  </a:lnTo>
                  <a:lnTo>
                    <a:pt x="0" y="2400"/>
                  </a:lnTo>
                  <a:lnTo>
                    <a:pt x="0" y="8318"/>
                  </a:lnTo>
                  <a:lnTo>
                    <a:pt x="2387" y="10718"/>
                  </a:lnTo>
                  <a:lnTo>
                    <a:pt x="89331" y="10718"/>
                  </a:lnTo>
                  <a:lnTo>
                    <a:pt x="91732" y="8318"/>
                  </a:lnTo>
                  <a:lnTo>
                    <a:pt x="91732" y="2400"/>
                  </a:lnTo>
                  <a:lnTo>
                    <a:pt x="89331" y="0"/>
                  </a:lnTo>
                  <a:close/>
                </a:path>
              </a:pathLst>
            </a:cu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ru-RU"/>
            </a:p>
          </p:txBody>
        </p:sp>
        <p:sp>
          <p:nvSpPr>
            <p:cNvPr id="33" name="object 133"/>
            <p:cNvSpPr>
              <a:spLocks noChangeArrowheads="1"/>
            </p:cNvSpPr>
            <p:nvPr/>
          </p:nvSpPr>
          <p:spPr bwMode="auto">
            <a:xfrm>
              <a:off x="7575550" y="3741738"/>
              <a:ext cx="53975" cy="11112"/>
            </a:xfrm>
            <a:custGeom>
              <a:avLst/>
              <a:gdLst>
                <a:gd name="T0" fmla="*/ 50767 w 53975"/>
                <a:gd name="T1" fmla="*/ 0 h 10795"/>
                <a:gd name="T2" fmla="*/ 2370 w 53975"/>
                <a:gd name="T3" fmla="*/ 0 h 10795"/>
                <a:gd name="T4" fmla="*/ 0 w 53975"/>
                <a:gd name="T5" fmla="*/ 2619 h 10795"/>
                <a:gd name="T6" fmla="*/ 0 w 53975"/>
                <a:gd name="T7" fmla="*/ 9074 h 10795"/>
                <a:gd name="T8" fmla="*/ 2370 w 53975"/>
                <a:gd name="T9" fmla="*/ 11693 h 10795"/>
                <a:gd name="T10" fmla="*/ 50767 w 53975"/>
                <a:gd name="T11" fmla="*/ 11693 h 10795"/>
                <a:gd name="T12" fmla="*/ 53150 w 53975"/>
                <a:gd name="T13" fmla="*/ 9074 h 10795"/>
                <a:gd name="T14" fmla="*/ 53150 w 53975"/>
                <a:gd name="T15" fmla="*/ 2619 h 10795"/>
                <a:gd name="T16" fmla="*/ 50767 w 53975"/>
                <a:gd name="T17" fmla="*/ 0 h 107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3975"/>
                <a:gd name="T28" fmla="*/ 0 h 10795"/>
                <a:gd name="T29" fmla="*/ 53975 w 53975"/>
                <a:gd name="T30" fmla="*/ 10795 h 107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3975" h="10795">
                  <a:moveTo>
                    <a:pt x="51130" y="0"/>
                  </a:moveTo>
                  <a:lnTo>
                    <a:pt x="2387" y="0"/>
                  </a:lnTo>
                  <a:lnTo>
                    <a:pt x="0" y="2400"/>
                  </a:lnTo>
                  <a:lnTo>
                    <a:pt x="0" y="8318"/>
                  </a:lnTo>
                  <a:lnTo>
                    <a:pt x="2387" y="10718"/>
                  </a:lnTo>
                  <a:lnTo>
                    <a:pt x="51130" y="10718"/>
                  </a:lnTo>
                  <a:lnTo>
                    <a:pt x="53530" y="8318"/>
                  </a:lnTo>
                  <a:lnTo>
                    <a:pt x="53530" y="2400"/>
                  </a:lnTo>
                  <a:lnTo>
                    <a:pt x="51130" y="0"/>
                  </a:lnTo>
                  <a:close/>
                </a:path>
              </a:pathLst>
            </a:cu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ru-RU"/>
            </a:p>
          </p:txBody>
        </p:sp>
        <p:sp>
          <p:nvSpPr>
            <p:cNvPr id="34" name="object 134"/>
            <p:cNvSpPr>
              <a:spLocks noChangeArrowheads="1"/>
            </p:cNvSpPr>
            <p:nvPr/>
          </p:nvSpPr>
          <p:spPr bwMode="auto">
            <a:xfrm>
              <a:off x="7575550" y="3775075"/>
              <a:ext cx="53975" cy="11113"/>
            </a:xfrm>
            <a:custGeom>
              <a:avLst/>
              <a:gdLst>
                <a:gd name="T0" fmla="*/ 50767 w 53975"/>
                <a:gd name="T1" fmla="*/ 0 h 10795"/>
                <a:gd name="T2" fmla="*/ 2370 w 53975"/>
                <a:gd name="T3" fmla="*/ 0 h 10795"/>
                <a:gd name="T4" fmla="*/ 0 w 53975"/>
                <a:gd name="T5" fmla="*/ 2618 h 10795"/>
                <a:gd name="T6" fmla="*/ 0 w 53975"/>
                <a:gd name="T7" fmla="*/ 9073 h 10795"/>
                <a:gd name="T8" fmla="*/ 2370 w 53975"/>
                <a:gd name="T9" fmla="*/ 11692 h 10795"/>
                <a:gd name="T10" fmla="*/ 50767 w 53975"/>
                <a:gd name="T11" fmla="*/ 11692 h 10795"/>
                <a:gd name="T12" fmla="*/ 53150 w 53975"/>
                <a:gd name="T13" fmla="*/ 9073 h 10795"/>
                <a:gd name="T14" fmla="*/ 53150 w 53975"/>
                <a:gd name="T15" fmla="*/ 2618 h 10795"/>
                <a:gd name="T16" fmla="*/ 50767 w 53975"/>
                <a:gd name="T17" fmla="*/ 0 h 107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3975"/>
                <a:gd name="T28" fmla="*/ 0 h 10795"/>
                <a:gd name="T29" fmla="*/ 53975 w 53975"/>
                <a:gd name="T30" fmla="*/ 10795 h 107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3975" h="10795">
                  <a:moveTo>
                    <a:pt x="51130" y="0"/>
                  </a:moveTo>
                  <a:lnTo>
                    <a:pt x="2387" y="0"/>
                  </a:lnTo>
                  <a:lnTo>
                    <a:pt x="0" y="2400"/>
                  </a:lnTo>
                  <a:lnTo>
                    <a:pt x="0" y="8318"/>
                  </a:lnTo>
                  <a:lnTo>
                    <a:pt x="2387" y="10718"/>
                  </a:lnTo>
                  <a:lnTo>
                    <a:pt x="51130" y="10718"/>
                  </a:lnTo>
                  <a:lnTo>
                    <a:pt x="53530" y="8318"/>
                  </a:lnTo>
                  <a:lnTo>
                    <a:pt x="53530" y="2400"/>
                  </a:lnTo>
                  <a:lnTo>
                    <a:pt x="51130" y="0"/>
                  </a:lnTo>
                  <a:close/>
                </a:path>
              </a:pathLst>
            </a:cu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ru-RU"/>
            </a:p>
          </p:txBody>
        </p:sp>
        <p:sp>
          <p:nvSpPr>
            <p:cNvPr id="35" name="object 135"/>
            <p:cNvSpPr>
              <a:spLocks noChangeArrowheads="1"/>
            </p:cNvSpPr>
            <p:nvPr/>
          </p:nvSpPr>
          <p:spPr bwMode="auto">
            <a:xfrm>
              <a:off x="7575550" y="3806825"/>
              <a:ext cx="53975" cy="11113"/>
            </a:xfrm>
            <a:custGeom>
              <a:avLst/>
              <a:gdLst>
                <a:gd name="T0" fmla="*/ 50767 w 53975"/>
                <a:gd name="T1" fmla="*/ 0 h 10795"/>
                <a:gd name="T2" fmla="*/ 2370 w 53975"/>
                <a:gd name="T3" fmla="*/ 0 h 10795"/>
                <a:gd name="T4" fmla="*/ 0 w 53975"/>
                <a:gd name="T5" fmla="*/ 2618 h 10795"/>
                <a:gd name="T6" fmla="*/ 0 w 53975"/>
                <a:gd name="T7" fmla="*/ 9073 h 10795"/>
                <a:gd name="T8" fmla="*/ 2370 w 53975"/>
                <a:gd name="T9" fmla="*/ 11692 h 10795"/>
                <a:gd name="T10" fmla="*/ 50767 w 53975"/>
                <a:gd name="T11" fmla="*/ 11692 h 10795"/>
                <a:gd name="T12" fmla="*/ 53150 w 53975"/>
                <a:gd name="T13" fmla="*/ 9073 h 10795"/>
                <a:gd name="T14" fmla="*/ 53150 w 53975"/>
                <a:gd name="T15" fmla="*/ 2618 h 10795"/>
                <a:gd name="T16" fmla="*/ 50767 w 53975"/>
                <a:gd name="T17" fmla="*/ 0 h 107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3975"/>
                <a:gd name="T28" fmla="*/ 0 h 10795"/>
                <a:gd name="T29" fmla="*/ 53975 w 53975"/>
                <a:gd name="T30" fmla="*/ 10795 h 107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3975" h="10795">
                  <a:moveTo>
                    <a:pt x="51130" y="0"/>
                  </a:moveTo>
                  <a:lnTo>
                    <a:pt x="2387" y="0"/>
                  </a:lnTo>
                  <a:lnTo>
                    <a:pt x="0" y="2400"/>
                  </a:lnTo>
                  <a:lnTo>
                    <a:pt x="0" y="8318"/>
                  </a:lnTo>
                  <a:lnTo>
                    <a:pt x="2387" y="10718"/>
                  </a:lnTo>
                  <a:lnTo>
                    <a:pt x="51130" y="10718"/>
                  </a:lnTo>
                  <a:lnTo>
                    <a:pt x="53530" y="8318"/>
                  </a:lnTo>
                  <a:lnTo>
                    <a:pt x="53530" y="2400"/>
                  </a:lnTo>
                  <a:lnTo>
                    <a:pt x="51130" y="0"/>
                  </a:lnTo>
                  <a:close/>
                </a:path>
              </a:pathLst>
            </a:cu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ru-RU"/>
            </a:p>
          </p:txBody>
        </p:sp>
        <p:sp>
          <p:nvSpPr>
            <p:cNvPr id="36" name="object 136"/>
            <p:cNvSpPr>
              <a:spLocks noChangeArrowheads="1"/>
            </p:cNvSpPr>
            <p:nvPr/>
          </p:nvSpPr>
          <p:spPr bwMode="auto">
            <a:xfrm>
              <a:off x="7656513" y="3668713"/>
              <a:ext cx="53975" cy="53975"/>
            </a:xfrm>
            <a:custGeom>
              <a:avLst/>
              <a:gdLst>
                <a:gd name="T0" fmla="*/ 50729 w 53975"/>
                <a:gd name="T1" fmla="*/ 0 h 53975"/>
                <a:gd name="T2" fmla="*/ 13076 w 53975"/>
                <a:gd name="T3" fmla="*/ 13042 h 53975"/>
                <a:gd name="T4" fmla="*/ 0 w 53975"/>
                <a:gd name="T5" fmla="*/ 48221 h 53975"/>
                <a:gd name="T6" fmla="*/ 0 w 53975"/>
                <a:gd name="T7" fmla="*/ 51181 h 53975"/>
                <a:gd name="T8" fmla="*/ 2383 w 53975"/>
                <a:gd name="T9" fmla="*/ 53581 h 53975"/>
                <a:gd name="T10" fmla="*/ 8259 w 53975"/>
                <a:gd name="T11" fmla="*/ 53581 h 53975"/>
                <a:gd name="T12" fmla="*/ 10642 w 53975"/>
                <a:gd name="T13" fmla="*/ 51181 h 53975"/>
                <a:gd name="T14" fmla="*/ 10642 w 53975"/>
                <a:gd name="T15" fmla="*/ 48221 h 53975"/>
                <a:gd name="T16" fmla="*/ 11258 w 53975"/>
                <a:gd name="T17" fmla="*/ 39846 h 53975"/>
                <a:gd name="T18" fmla="*/ 37882 w 53975"/>
                <a:gd name="T19" fmla="*/ 11776 h 53975"/>
                <a:gd name="T20" fmla="*/ 50263 w 53975"/>
                <a:gd name="T21" fmla="*/ 10502 h 53975"/>
                <a:gd name="T22" fmla="*/ 52847 w 53975"/>
                <a:gd name="T23" fmla="*/ 8382 h 53975"/>
                <a:gd name="T24" fmla="*/ 53024 w 53975"/>
                <a:gd name="T25" fmla="*/ 2476 h 53975"/>
                <a:gd name="T26" fmla="*/ 50729 w 53975"/>
                <a:gd name="T27" fmla="*/ 0 h 5397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3975"/>
                <a:gd name="T43" fmla="*/ 0 h 53975"/>
                <a:gd name="T44" fmla="*/ 53975 w 53975"/>
                <a:gd name="T45" fmla="*/ 53975 h 5397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3975" h="53975">
                  <a:moveTo>
                    <a:pt x="51092" y="0"/>
                  </a:moveTo>
                  <a:lnTo>
                    <a:pt x="13169" y="13042"/>
                  </a:lnTo>
                  <a:lnTo>
                    <a:pt x="0" y="48221"/>
                  </a:lnTo>
                  <a:lnTo>
                    <a:pt x="0" y="51181"/>
                  </a:lnTo>
                  <a:lnTo>
                    <a:pt x="2400" y="53581"/>
                  </a:lnTo>
                  <a:lnTo>
                    <a:pt x="8318" y="53581"/>
                  </a:lnTo>
                  <a:lnTo>
                    <a:pt x="10718" y="51181"/>
                  </a:lnTo>
                  <a:lnTo>
                    <a:pt x="10718" y="48221"/>
                  </a:lnTo>
                  <a:lnTo>
                    <a:pt x="11338" y="39846"/>
                  </a:lnTo>
                  <a:lnTo>
                    <a:pt x="38153" y="11776"/>
                  </a:lnTo>
                  <a:lnTo>
                    <a:pt x="50622" y="10502"/>
                  </a:lnTo>
                  <a:lnTo>
                    <a:pt x="53225" y="8382"/>
                  </a:lnTo>
                  <a:lnTo>
                    <a:pt x="53403" y="2476"/>
                  </a:lnTo>
                  <a:lnTo>
                    <a:pt x="51092" y="0"/>
                  </a:lnTo>
                  <a:close/>
                </a:path>
              </a:pathLst>
            </a:cu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ru-RU"/>
            </a:p>
          </p:txBody>
        </p:sp>
        <p:sp>
          <p:nvSpPr>
            <p:cNvPr id="37" name="object 137"/>
            <p:cNvSpPr>
              <a:spLocks noChangeArrowheads="1"/>
            </p:cNvSpPr>
            <p:nvPr/>
          </p:nvSpPr>
          <p:spPr bwMode="auto">
            <a:xfrm>
              <a:off x="7527925" y="3668713"/>
              <a:ext cx="53975" cy="53975"/>
            </a:xfrm>
            <a:custGeom>
              <a:avLst/>
              <a:gdLst>
                <a:gd name="T0" fmla="*/ 2295 w 53975"/>
                <a:gd name="T1" fmla="*/ 0 h 53975"/>
                <a:gd name="T2" fmla="*/ 0 w 53975"/>
                <a:gd name="T3" fmla="*/ 2463 h 53975"/>
                <a:gd name="T4" fmla="*/ 164 w 53975"/>
                <a:gd name="T5" fmla="*/ 8318 h 53975"/>
                <a:gd name="T6" fmla="*/ 2534 w 53975"/>
                <a:gd name="T7" fmla="*/ 10617 h 53975"/>
                <a:gd name="T8" fmla="*/ 8341 w 53975"/>
                <a:gd name="T9" fmla="*/ 10726 h 53975"/>
                <a:gd name="T10" fmla="*/ 15128 w 53975"/>
                <a:gd name="T11" fmla="*/ 11776 h 53975"/>
                <a:gd name="T12" fmla="*/ 41754 w 53975"/>
                <a:gd name="T13" fmla="*/ 39846 h 53975"/>
                <a:gd name="T14" fmla="*/ 42368 w 53975"/>
                <a:gd name="T15" fmla="*/ 48221 h 53975"/>
                <a:gd name="T16" fmla="*/ 42368 w 53975"/>
                <a:gd name="T17" fmla="*/ 51181 h 53975"/>
                <a:gd name="T18" fmla="*/ 44752 w 53975"/>
                <a:gd name="T19" fmla="*/ 53581 h 53975"/>
                <a:gd name="T20" fmla="*/ 50628 w 53975"/>
                <a:gd name="T21" fmla="*/ 53581 h 53975"/>
                <a:gd name="T22" fmla="*/ 53011 w 53975"/>
                <a:gd name="T23" fmla="*/ 51181 h 53975"/>
                <a:gd name="T24" fmla="*/ 53011 w 53975"/>
                <a:gd name="T25" fmla="*/ 48221 h 53975"/>
                <a:gd name="T26" fmla="*/ 52188 w 53975"/>
                <a:gd name="T27" fmla="*/ 37642 h 53975"/>
                <a:gd name="T28" fmla="*/ 28720 w 53975"/>
                <a:gd name="T29" fmla="*/ 5222 h 53975"/>
                <a:gd name="T30" fmla="*/ 9022 w 53975"/>
                <a:gd name="T31" fmla="*/ 16 h 53975"/>
                <a:gd name="T32" fmla="*/ 2295 w 53975"/>
                <a:gd name="T33" fmla="*/ 0 h 539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975"/>
                <a:gd name="T52" fmla="*/ 0 h 53975"/>
                <a:gd name="T53" fmla="*/ 53975 w 53975"/>
                <a:gd name="T54" fmla="*/ 53975 h 5397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975" h="53975">
                  <a:moveTo>
                    <a:pt x="2311" y="0"/>
                  </a:moveTo>
                  <a:lnTo>
                    <a:pt x="0" y="2463"/>
                  </a:lnTo>
                  <a:lnTo>
                    <a:pt x="165" y="8318"/>
                  </a:lnTo>
                  <a:lnTo>
                    <a:pt x="2552" y="10617"/>
                  </a:lnTo>
                  <a:lnTo>
                    <a:pt x="8401" y="10726"/>
                  </a:lnTo>
                  <a:lnTo>
                    <a:pt x="15236" y="11776"/>
                  </a:lnTo>
                  <a:lnTo>
                    <a:pt x="42052" y="39846"/>
                  </a:lnTo>
                  <a:lnTo>
                    <a:pt x="42671" y="48221"/>
                  </a:lnTo>
                  <a:lnTo>
                    <a:pt x="42671" y="51181"/>
                  </a:lnTo>
                  <a:lnTo>
                    <a:pt x="45072" y="53581"/>
                  </a:lnTo>
                  <a:lnTo>
                    <a:pt x="50990" y="53581"/>
                  </a:lnTo>
                  <a:lnTo>
                    <a:pt x="53390" y="51181"/>
                  </a:lnTo>
                  <a:lnTo>
                    <a:pt x="53390" y="48221"/>
                  </a:lnTo>
                  <a:lnTo>
                    <a:pt x="52561" y="37642"/>
                  </a:lnTo>
                  <a:lnTo>
                    <a:pt x="28925" y="5222"/>
                  </a:lnTo>
                  <a:lnTo>
                    <a:pt x="9086" y="16"/>
                  </a:lnTo>
                  <a:lnTo>
                    <a:pt x="2311" y="0"/>
                  </a:lnTo>
                  <a:close/>
                </a:path>
              </a:pathLst>
            </a:cu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ru-RU"/>
            </a:p>
          </p:txBody>
        </p:sp>
        <p:sp>
          <p:nvSpPr>
            <p:cNvPr id="38" name="object 138"/>
            <p:cNvSpPr>
              <a:spLocks noChangeArrowheads="1"/>
            </p:cNvSpPr>
            <p:nvPr/>
          </p:nvSpPr>
          <p:spPr bwMode="auto">
            <a:xfrm>
              <a:off x="7585075" y="3640138"/>
              <a:ext cx="44450" cy="42862"/>
            </a:xfrm>
            <a:custGeom>
              <a:avLst/>
              <a:gdLst>
                <a:gd name="T0" fmla="*/ 22439 w 43814"/>
                <a:gd name="T1" fmla="*/ 0 h 42545"/>
                <a:gd name="T2" fmla="*/ 13709 w 43814"/>
                <a:gd name="T3" fmla="*/ 1708 h 42545"/>
                <a:gd name="T4" fmla="*/ 6576 w 43814"/>
                <a:gd name="T5" fmla="*/ 6364 h 42545"/>
                <a:gd name="T6" fmla="*/ 1764 w 43814"/>
                <a:gd name="T7" fmla="*/ 13258 h 42545"/>
                <a:gd name="T8" fmla="*/ 0 w 43814"/>
                <a:gd name="T9" fmla="*/ 21688 h 42545"/>
                <a:gd name="T10" fmla="*/ 1764 w 43814"/>
                <a:gd name="T11" fmla="*/ 30124 h 42545"/>
                <a:gd name="T12" fmla="*/ 6576 w 43814"/>
                <a:gd name="T13" fmla="*/ 37024 h 42545"/>
                <a:gd name="T14" fmla="*/ 13709 w 43814"/>
                <a:gd name="T15" fmla="*/ 41679 h 42545"/>
                <a:gd name="T16" fmla="*/ 22439 w 43814"/>
                <a:gd name="T17" fmla="*/ 43388 h 42545"/>
                <a:gd name="T18" fmla="*/ 31165 w 43814"/>
                <a:gd name="T19" fmla="*/ 41679 h 42545"/>
                <a:gd name="T20" fmla="*/ 38298 w 43814"/>
                <a:gd name="T21" fmla="*/ 37024 h 42545"/>
                <a:gd name="T22" fmla="*/ 41506 w 43814"/>
                <a:gd name="T23" fmla="*/ 32427 h 42545"/>
                <a:gd name="T24" fmla="*/ 16182 w 43814"/>
                <a:gd name="T25" fmla="*/ 32427 h 42545"/>
                <a:gd name="T26" fmla="*/ 11082 w 43814"/>
                <a:gd name="T27" fmla="*/ 27609 h 42545"/>
                <a:gd name="T28" fmla="*/ 11082 w 43814"/>
                <a:gd name="T29" fmla="*/ 15778 h 42545"/>
                <a:gd name="T30" fmla="*/ 16182 w 43814"/>
                <a:gd name="T31" fmla="*/ 10960 h 42545"/>
                <a:gd name="T32" fmla="*/ 41509 w 43814"/>
                <a:gd name="T33" fmla="*/ 10960 h 42545"/>
                <a:gd name="T34" fmla="*/ 38298 w 43814"/>
                <a:gd name="T35" fmla="*/ 6364 h 42545"/>
                <a:gd name="T36" fmla="*/ 31165 w 43814"/>
                <a:gd name="T37" fmla="*/ 1708 h 42545"/>
                <a:gd name="T38" fmla="*/ 22439 w 43814"/>
                <a:gd name="T39" fmla="*/ 0 h 42545"/>
                <a:gd name="T40" fmla="*/ 41509 w 43814"/>
                <a:gd name="T41" fmla="*/ 10960 h 42545"/>
                <a:gd name="T42" fmla="*/ 28698 w 43814"/>
                <a:gd name="T43" fmla="*/ 10960 h 42545"/>
                <a:gd name="T44" fmla="*/ 33783 w 43814"/>
                <a:gd name="T45" fmla="*/ 15778 h 42545"/>
                <a:gd name="T46" fmla="*/ 33783 w 43814"/>
                <a:gd name="T47" fmla="*/ 27609 h 42545"/>
                <a:gd name="T48" fmla="*/ 28698 w 43814"/>
                <a:gd name="T49" fmla="*/ 32427 h 42545"/>
                <a:gd name="T50" fmla="*/ 41506 w 43814"/>
                <a:gd name="T51" fmla="*/ 32427 h 42545"/>
                <a:gd name="T52" fmla="*/ 43114 w 43814"/>
                <a:gd name="T53" fmla="*/ 30124 h 42545"/>
                <a:gd name="T54" fmla="*/ 44879 w 43814"/>
                <a:gd name="T55" fmla="*/ 21688 h 42545"/>
                <a:gd name="T56" fmla="*/ 43114 w 43814"/>
                <a:gd name="T57" fmla="*/ 13258 h 42545"/>
                <a:gd name="T58" fmla="*/ 41509 w 43814"/>
                <a:gd name="T59" fmla="*/ 10960 h 425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3814"/>
                <a:gd name="T91" fmla="*/ 0 h 42545"/>
                <a:gd name="T92" fmla="*/ 43814 w 43814"/>
                <a:gd name="T93" fmla="*/ 42545 h 425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3814" h="42545">
                  <a:moveTo>
                    <a:pt x="21678" y="0"/>
                  </a:moveTo>
                  <a:lnTo>
                    <a:pt x="13244" y="1670"/>
                  </a:lnTo>
                  <a:lnTo>
                    <a:pt x="6353" y="6223"/>
                  </a:lnTo>
                  <a:lnTo>
                    <a:pt x="1704" y="12965"/>
                  </a:lnTo>
                  <a:lnTo>
                    <a:pt x="0" y="21209"/>
                  </a:lnTo>
                  <a:lnTo>
                    <a:pt x="1704" y="29459"/>
                  </a:lnTo>
                  <a:lnTo>
                    <a:pt x="6353" y="36206"/>
                  </a:lnTo>
                  <a:lnTo>
                    <a:pt x="13244" y="40759"/>
                  </a:lnTo>
                  <a:lnTo>
                    <a:pt x="21678" y="42430"/>
                  </a:lnTo>
                  <a:lnTo>
                    <a:pt x="30107" y="40759"/>
                  </a:lnTo>
                  <a:lnTo>
                    <a:pt x="36999" y="36206"/>
                  </a:lnTo>
                  <a:lnTo>
                    <a:pt x="40098" y="31711"/>
                  </a:lnTo>
                  <a:lnTo>
                    <a:pt x="15633" y="31711"/>
                  </a:lnTo>
                  <a:lnTo>
                    <a:pt x="10706" y="27000"/>
                  </a:lnTo>
                  <a:lnTo>
                    <a:pt x="10706" y="15430"/>
                  </a:lnTo>
                  <a:lnTo>
                    <a:pt x="15633" y="10718"/>
                  </a:lnTo>
                  <a:lnTo>
                    <a:pt x="40101" y="10718"/>
                  </a:lnTo>
                  <a:lnTo>
                    <a:pt x="36999" y="6223"/>
                  </a:lnTo>
                  <a:lnTo>
                    <a:pt x="30107" y="1670"/>
                  </a:lnTo>
                  <a:lnTo>
                    <a:pt x="21678" y="0"/>
                  </a:lnTo>
                  <a:close/>
                </a:path>
                <a:path w="43814" h="42545">
                  <a:moveTo>
                    <a:pt x="40101" y="10718"/>
                  </a:moveTo>
                  <a:lnTo>
                    <a:pt x="27724" y="10718"/>
                  </a:lnTo>
                  <a:lnTo>
                    <a:pt x="32638" y="15430"/>
                  </a:lnTo>
                  <a:lnTo>
                    <a:pt x="32638" y="27000"/>
                  </a:lnTo>
                  <a:lnTo>
                    <a:pt x="27724" y="31711"/>
                  </a:lnTo>
                  <a:lnTo>
                    <a:pt x="40098" y="31711"/>
                  </a:lnTo>
                  <a:lnTo>
                    <a:pt x="41651" y="29459"/>
                  </a:lnTo>
                  <a:lnTo>
                    <a:pt x="43357" y="21209"/>
                  </a:lnTo>
                  <a:lnTo>
                    <a:pt x="41651" y="12965"/>
                  </a:lnTo>
                  <a:lnTo>
                    <a:pt x="40101" y="10718"/>
                  </a:lnTo>
                  <a:close/>
                </a:path>
              </a:pathLst>
            </a:cu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ru-RU"/>
            </a:p>
          </p:txBody>
        </p:sp>
        <p:sp>
          <p:nvSpPr>
            <p:cNvPr id="39" name="object 139"/>
            <p:cNvSpPr>
              <a:spLocks noChangeArrowheads="1"/>
            </p:cNvSpPr>
            <p:nvPr/>
          </p:nvSpPr>
          <p:spPr bwMode="auto">
            <a:xfrm>
              <a:off x="7635875" y="3617913"/>
              <a:ext cx="34925" cy="33337"/>
            </a:xfrm>
            <a:custGeom>
              <a:avLst/>
              <a:gdLst>
                <a:gd name="T0" fmla="*/ 27510 w 34289"/>
                <a:gd name="T1" fmla="*/ 0 h 33654"/>
                <a:gd name="T2" fmla="*/ 7962 w 34289"/>
                <a:gd name="T3" fmla="*/ 0 h 33654"/>
                <a:gd name="T4" fmla="*/ 0 w 34289"/>
                <a:gd name="T5" fmla="*/ 7259 h 33654"/>
                <a:gd name="T6" fmla="*/ 0 w 34289"/>
                <a:gd name="T7" fmla="*/ 25098 h 33654"/>
                <a:gd name="T8" fmla="*/ 7962 w 34289"/>
                <a:gd name="T9" fmla="*/ 32356 h 33654"/>
                <a:gd name="T10" fmla="*/ 27510 w 34289"/>
                <a:gd name="T11" fmla="*/ 32356 h 33654"/>
                <a:gd name="T12" fmla="*/ 35473 w 34289"/>
                <a:gd name="T13" fmla="*/ 25098 h 33654"/>
                <a:gd name="T14" fmla="*/ 35473 w 34289"/>
                <a:gd name="T15" fmla="*/ 21937 h 33654"/>
                <a:gd name="T16" fmla="*/ 14133 w 34289"/>
                <a:gd name="T17" fmla="*/ 21937 h 33654"/>
                <a:gd name="T18" fmla="*/ 11200 w 34289"/>
                <a:gd name="T19" fmla="*/ 19358 h 33654"/>
                <a:gd name="T20" fmla="*/ 11200 w 34289"/>
                <a:gd name="T21" fmla="*/ 13000 h 33654"/>
                <a:gd name="T22" fmla="*/ 14133 w 34289"/>
                <a:gd name="T23" fmla="*/ 10419 h 33654"/>
                <a:gd name="T24" fmla="*/ 35473 w 34289"/>
                <a:gd name="T25" fmla="*/ 10419 h 33654"/>
                <a:gd name="T26" fmla="*/ 35473 w 34289"/>
                <a:gd name="T27" fmla="*/ 7259 h 33654"/>
                <a:gd name="T28" fmla="*/ 27510 w 34289"/>
                <a:gd name="T29" fmla="*/ 0 h 33654"/>
                <a:gd name="T30" fmla="*/ 35473 w 34289"/>
                <a:gd name="T31" fmla="*/ 10419 h 33654"/>
                <a:gd name="T32" fmla="*/ 21340 w 34289"/>
                <a:gd name="T33" fmla="*/ 10419 h 33654"/>
                <a:gd name="T34" fmla="*/ 24272 w 34289"/>
                <a:gd name="T35" fmla="*/ 13000 h 33654"/>
                <a:gd name="T36" fmla="*/ 24272 w 34289"/>
                <a:gd name="T37" fmla="*/ 19358 h 33654"/>
                <a:gd name="T38" fmla="*/ 21340 w 34289"/>
                <a:gd name="T39" fmla="*/ 21937 h 33654"/>
                <a:gd name="T40" fmla="*/ 35473 w 34289"/>
                <a:gd name="T41" fmla="*/ 21937 h 33654"/>
                <a:gd name="T42" fmla="*/ 35473 w 34289"/>
                <a:gd name="T43" fmla="*/ 10419 h 33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4289"/>
                <a:gd name="T67" fmla="*/ 0 h 33654"/>
                <a:gd name="T68" fmla="*/ 34289 w 34289"/>
                <a:gd name="T69" fmla="*/ 33654 h 3365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4289" h="33654">
                  <a:moveTo>
                    <a:pt x="26327" y="0"/>
                  </a:moveTo>
                  <a:lnTo>
                    <a:pt x="7620" y="0"/>
                  </a:lnTo>
                  <a:lnTo>
                    <a:pt x="0" y="7467"/>
                  </a:lnTo>
                  <a:lnTo>
                    <a:pt x="0" y="25819"/>
                  </a:lnTo>
                  <a:lnTo>
                    <a:pt x="7620" y="33286"/>
                  </a:lnTo>
                  <a:lnTo>
                    <a:pt x="26327" y="33286"/>
                  </a:lnTo>
                  <a:lnTo>
                    <a:pt x="33947" y="25819"/>
                  </a:lnTo>
                  <a:lnTo>
                    <a:pt x="33947" y="22567"/>
                  </a:lnTo>
                  <a:lnTo>
                    <a:pt x="13525" y="22567"/>
                  </a:lnTo>
                  <a:lnTo>
                    <a:pt x="10718" y="19913"/>
                  </a:lnTo>
                  <a:lnTo>
                    <a:pt x="10718" y="13373"/>
                  </a:lnTo>
                  <a:lnTo>
                    <a:pt x="13525" y="10718"/>
                  </a:lnTo>
                  <a:lnTo>
                    <a:pt x="33947" y="10718"/>
                  </a:lnTo>
                  <a:lnTo>
                    <a:pt x="33947" y="7467"/>
                  </a:lnTo>
                  <a:lnTo>
                    <a:pt x="26327" y="0"/>
                  </a:lnTo>
                  <a:close/>
                </a:path>
                <a:path w="34289" h="33654">
                  <a:moveTo>
                    <a:pt x="33947" y="10718"/>
                  </a:moveTo>
                  <a:lnTo>
                    <a:pt x="20421" y="10718"/>
                  </a:lnTo>
                  <a:lnTo>
                    <a:pt x="23228" y="13373"/>
                  </a:lnTo>
                  <a:lnTo>
                    <a:pt x="23228" y="19913"/>
                  </a:lnTo>
                  <a:lnTo>
                    <a:pt x="20421" y="22567"/>
                  </a:lnTo>
                  <a:lnTo>
                    <a:pt x="33947" y="22567"/>
                  </a:lnTo>
                  <a:lnTo>
                    <a:pt x="33947" y="10718"/>
                  </a:lnTo>
                  <a:close/>
                </a:path>
              </a:pathLst>
            </a:cu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ru-RU"/>
            </a:p>
          </p:txBody>
        </p:sp>
        <p:sp>
          <p:nvSpPr>
            <p:cNvPr id="40" name="object 142"/>
            <p:cNvSpPr>
              <a:spLocks noChangeArrowheads="1"/>
            </p:cNvSpPr>
            <p:nvPr/>
          </p:nvSpPr>
          <p:spPr bwMode="auto">
            <a:xfrm>
              <a:off x="7451725" y="2998788"/>
              <a:ext cx="320675" cy="214312"/>
            </a:xfrm>
            <a:custGeom>
              <a:avLst/>
              <a:gdLst>
                <a:gd name="T0" fmla="*/ 50072 w 321310"/>
                <a:gd name="T1" fmla="*/ 0 h 214629"/>
                <a:gd name="T2" fmla="*/ 11103 w 321310"/>
                <a:gd name="T3" fmla="*/ 10678 h 214629"/>
                <a:gd name="T4" fmla="*/ 0 w 321310"/>
                <a:gd name="T5" fmla="*/ 31740 h 214629"/>
                <a:gd name="T6" fmla="*/ 76 w 321310"/>
                <a:gd name="T7" fmla="*/ 39115 h 214629"/>
                <a:gd name="T8" fmla="*/ 15632 w 321310"/>
                <a:gd name="T9" fmla="*/ 75570 h 214629"/>
                <a:gd name="T10" fmla="*/ 42169 w 321310"/>
                <a:gd name="T11" fmla="*/ 106294 h 214629"/>
                <a:gd name="T12" fmla="*/ 79131 w 321310"/>
                <a:gd name="T13" fmla="*/ 137239 h 214629"/>
                <a:gd name="T14" fmla="*/ 124473 w 321310"/>
                <a:gd name="T15" fmla="*/ 166419 h 214629"/>
                <a:gd name="T16" fmla="*/ 163732 w 321310"/>
                <a:gd name="T17" fmla="*/ 186284 h 214629"/>
                <a:gd name="T18" fmla="*/ 201976 w 321310"/>
                <a:gd name="T19" fmla="*/ 201139 h 214629"/>
                <a:gd name="T20" fmla="*/ 268849 w 321310"/>
                <a:gd name="T21" fmla="*/ 213669 h 214629"/>
                <a:gd name="T22" fmla="*/ 284651 w 321310"/>
                <a:gd name="T23" fmla="*/ 212462 h 214629"/>
                <a:gd name="T24" fmla="*/ 297692 w 321310"/>
                <a:gd name="T25" fmla="*/ 208884 h 214629"/>
                <a:gd name="T26" fmla="*/ 307809 w 321310"/>
                <a:gd name="T27" fmla="*/ 202998 h 214629"/>
                <a:gd name="T28" fmla="*/ 268849 w 321310"/>
                <a:gd name="T29" fmla="*/ 202998 h 214629"/>
                <a:gd name="T30" fmla="*/ 238899 w 321310"/>
                <a:gd name="T31" fmla="*/ 199869 h 214629"/>
                <a:gd name="T32" fmla="*/ 167744 w 321310"/>
                <a:gd name="T33" fmla="*/ 176412 h 214629"/>
                <a:gd name="T34" fmla="*/ 129707 w 321310"/>
                <a:gd name="T35" fmla="*/ 157126 h 214629"/>
                <a:gd name="T36" fmla="*/ 86441 w 321310"/>
                <a:gd name="T37" fmla="*/ 129322 h 214629"/>
                <a:gd name="T38" fmla="*/ 50862 w 321310"/>
                <a:gd name="T39" fmla="*/ 99798 h 214629"/>
                <a:gd name="T40" fmla="*/ 25240 w 321310"/>
                <a:gd name="T41" fmla="*/ 70730 h 214629"/>
                <a:gd name="T42" fmla="*/ 9686 w 321310"/>
                <a:gd name="T43" fmla="*/ 36211 h 214629"/>
                <a:gd name="T44" fmla="*/ 10153 w 321310"/>
                <a:gd name="T45" fmla="*/ 29459 h 214629"/>
                <a:gd name="T46" fmla="*/ 50072 w 321310"/>
                <a:gd name="T47" fmla="*/ 10670 h 214629"/>
                <a:gd name="T48" fmla="*/ 109820 w 321310"/>
                <a:gd name="T49" fmla="*/ 10670 h 214629"/>
                <a:gd name="T50" fmla="*/ 81356 w 321310"/>
                <a:gd name="T51" fmla="*/ 3223 h 214629"/>
                <a:gd name="T52" fmla="*/ 50072 w 321310"/>
                <a:gd name="T53" fmla="*/ 0 h 214629"/>
                <a:gd name="T54" fmla="*/ 109820 w 321310"/>
                <a:gd name="T55" fmla="*/ 10670 h 214629"/>
                <a:gd name="T56" fmla="*/ 50072 w 321310"/>
                <a:gd name="T57" fmla="*/ 10670 h 214629"/>
                <a:gd name="T58" fmla="*/ 80013 w 321310"/>
                <a:gd name="T59" fmla="*/ 13800 h 214629"/>
                <a:gd name="T60" fmla="*/ 114241 w 321310"/>
                <a:gd name="T61" fmla="*/ 22834 h 214629"/>
                <a:gd name="T62" fmla="*/ 151169 w 321310"/>
                <a:gd name="T63" fmla="*/ 37257 h 214629"/>
                <a:gd name="T64" fmla="*/ 189213 w 321310"/>
                <a:gd name="T65" fmla="*/ 56543 h 214629"/>
                <a:gd name="T66" fmla="*/ 232478 w 321310"/>
                <a:gd name="T67" fmla="*/ 84346 h 214629"/>
                <a:gd name="T68" fmla="*/ 268055 w 321310"/>
                <a:gd name="T69" fmla="*/ 113870 h 214629"/>
                <a:gd name="T70" fmla="*/ 293674 w 321310"/>
                <a:gd name="T71" fmla="*/ 142934 h 214629"/>
                <a:gd name="T72" fmla="*/ 309220 w 321310"/>
                <a:gd name="T73" fmla="*/ 177458 h 214629"/>
                <a:gd name="T74" fmla="*/ 308755 w 321310"/>
                <a:gd name="T75" fmla="*/ 184210 h 214629"/>
                <a:gd name="T76" fmla="*/ 268849 w 321310"/>
                <a:gd name="T77" fmla="*/ 202998 h 214629"/>
                <a:gd name="T78" fmla="*/ 307809 w 321310"/>
                <a:gd name="T79" fmla="*/ 202998 h 214629"/>
                <a:gd name="T80" fmla="*/ 314834 w 321310"/>
                <a:gd name="T81" fmla="*/ 194881 h 214629"/>
                <a:gd name="T82" fmla="*/ 317574 w 321310"/>
                <a:gd name="T83" fmla="*/ 188713 h 214629"/>
                <a:gd name="T84" fmla="*/ 318908 w 321310"/>
                <a:gd name="T85" fmla="*/ 181930 h 214629"/>
                <a:gd name="T86" fmla="*/ 318831 w 321310"/>
                <a:gd name="T87" fmla="*/ 174554 h 214629"/>
                <a:gd name="T88" fmla="*/ 303275 w 321310"/>
                <a:gd name="T89" fmla="*/ 138098 h 214629"/>
                <a:gd name="T90" fmla="*/ 276738 w 321310"/>
                <a:gd name="T91" fmla="*/ 107374 h 214629"/>
                <a:gd name="T92" fmla="*/ 239775 w 321310"/>
                <a:gd name="T93" fmla="*/ 76429 h 214629"/>
                <a:gd name="T94" fmla="*/ 194434 w 321310"/>
                <a:gd name="T95" fmla="*/ 47249 h 214629"/>
                <a:gd name="T96" fmla="*/ 155183 w 321310"/>
                <a:gd name="T97" fmla="*/ 27390 h 214629"/>
                <a:gd name="T98" fmla="*/ 116941 w 321310"/>
                <a:gd name="T99" fmla="*/ 12533 h 214629"/>
                <a:gd name="T100" fmla="*/ 109820 w 321310"/>
                <a:gd name="T101" fmla="*/ 10670 h 21462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21310"/>
                <a:gd name="T154" fmla="*/ 0 h 214629"/>
                <a:gd name="T155" fmla="*/ 321310 w 321310"/>
                <a:gd name="T156" fmla="*/ 214629 h 21462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21310" h="214629">
                  <a:moveTo>
                    <a:pt x="50419" y="0"/>
                  </a:moveTo>
                  <a:lnTo>
                    <a:pt x="11180" y="10726"/>
                  </a:lnTo>
                  <a:lnTo>
                    <a:pt x="0" y="31881"/>
                  </a:lnTo>
                  <a:lnTo>
                    <a:pt x="76" y="39289"/>
                  </a:lnTo>
                  <a:lnTo>
                    <a:pt x="15740" y="75906"/>
                  </a:lnTo>
                  <a:lnTo>
                    <a:pt x="42462" y="106765"/>
                  </a:lnTo>
                  <a:lnTo>
                    <a:pt x="79680" y="137848"/>
                  </a:lnTo>
                  <a:lnTo>
                    <a:pt x="125336" y="167157"/>
                  </a:lnTo>
                  <a:lnTo>
                    <a:pt x="164867" y="187110"/>
                  </a:lnTo>
                  <a:lnTo>
                    <a:pt x="203377" y="202031"/>
                  </a:lnTo>
                  <a:lnTo>
                    <a:pt x="270713" y="214617"/>
                  </a:lnTo>
                  <a:lnTo>
                    <a:pt x="286626" y="213404"/>
                  </a:lnTo>
                  <a:lnTo>
                    <a:pt x="299756" y="209810"/>
                  </a:lnTo>
                  <a:lnTo>
                    <a:pt x="309944" y="203898"/>
                  </a:lnTo>
                  <a:lnTo>
                    <a:pt x="270713" y="203898"/>
                  </a:lnTo>
                  <a:lnTo>
                    <a:pt x="240556" y="200756"/>
                  </a:lnTo>
                  <a:lnTo>
                    <a:pt x="168907" y="177195"/>
                  </a:lnTo>
                  <a:lnTo>
                    <a:pt x="130606" y="157822"/>
                  </a:lnTo>
                  <a:lnTo>
                    <a:pt x="87041" y="129895"/>
                  </a:lnTo>
                  <a:lnTo>
                    <a:pt x="51215" y="100241"/>
                  </a:lnTo>
                  <a:lnTo>
                    <a:pt x="25415" y="71044"/>
                  </a:lnTo>
                  <a:lnTo>
                    <a:pt x="9753" y="36372"/>
                  </a:lnTo>
                  <a:lnTo>
                    <a:pt x="10223" y="29591"/>
                  </a:lnTo>
                  <a:lnTo>
                    <a:pt x="50419" y="10718"/>
                  </a:lnTo>
                  <a:lnTo>
                    <a:pt x="110581" y="10718"/>
                  </a:lnTo>
                  <a:lnTo>
                    <a:pt x="81920" y="3238"/>
                  </a:lnTo>
                  <a:lnTo>
                    <a:pt x="50419" y="0"/>
                  </a:lnTo>
                  <a:close/>
                </a:path>
                <a:path w="321310" h="214629">
                  <a:moveTo>
                    <a:pt x="110581" y="10718"/>
                  </a:moveTo>
                  <a:lnTo>
                    <a:pt x="50419" y="10718"/>
                  </a:lnTo>
                  <a:lnTo>
                    <a:pt x="80568" y="13860"/>
                  </a:lnTo>
                  <a:lnTo>
                    <a:pt x="115033" y="22936"/>
                  </a:lnTo>
                  <a:lnTo>
                    <a:pt x="152217" y="37422"/>
                  </a:lnTo>
                  <a:lnTo>
                    <a:pt x="190525" y="56794"/>
                  </a:lnTo>
                  <a:lnTo>
                    <a:pt x="234090" y="84721"/>
                  </a:lnTo>
                  <a:lnTo>
                    <a:pt x="269914" y="114374"/>
                  </a:lnTo>
                  <a:lnTo>
                    <a:pt x="295711" y="143567"/>
                  </a:lnTo>
                  <a:lnTo>
                    <a:pt x="311365" y="178244"/>
                  </a:lnTo>
                  <a:lnTo>
                    <a:pt x="310896" y="185026"/>
                  </a:lnTo>
                  <a:lnTo>
                    <a:pt x="270713" y="203898"/>
                  </a:lnTo>
                  <a:lnTo>
                    <a:pt x="309944" y="203898"/>
                  </a:lnTo>
                  <a:lnTo>
                    <a:pt x="317017" y="195745"/>
                  </a:lnTo>
                  <a:lnTo>
                    <a:pt x="319776" y="189550"/>
                  </a:lnTo>
                  <a:lnTo>
                    <a:pt x="321119" y="182737"/>
                  </a:lnTo>
                  <a:lnTo>
                    <a:pt x="321042" y="175328"/>
                  </a:lnTo>
                  <a:lnTo>
                    <a:pt x="305379" y="138710"/>
                  </a:lnTo>
                  <a:lnTo>
                    <a:pt x="278657" y="107851"/>
                  </a:lnTo>
                  <a:lnTo>
                    <a:pt x="241438" y="76768"/>
                  </a:lnTo>
                  <a:lnTo>
                    <a:pt x="195783" y="47459"/>
                  </a:lnTo>
                  <a:lnTo>
                    <a:pt x="156259" y="27512"/>
                  </a:lnTo>
                  <a:lnTo>
                    <a:pt x="117752" y="12590"/>
                  </a:lnTo>
                  <a:lnTo>
                    <a:pt x="110581" y="10718"/>
                  </a:lnTo>
                  <a:close/>
                </a:path>
              </a:pathLst>
            </a:cu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ru-RU"/>
            </a:p>
          </p:txBody>
        </p:sp>
        <p:sp>
          <p:nvSpPr>
            <p:cNvPr id="41" name="object 143"/>
            <p:cNvSpPr>
              <a:spLocks noChangeArrowheads="1"/>
            </p:cNvSpPr>
            <p:nvPr/>
          </p:nvSpPr>
          <p:spPr bwMode="auto">
            <a:xfrm>
              <a:off x="7451725" y="2998788"/>
              <a:ext cx="320675" cy="214312"/>
            </a:xfrm>
            <a:custGeom>
              <a:avLst/>
              <a:gdLst>
                <a:gd name="T0" fmla="*/ 268836 w 321310"/>
                <a:gd name="T1" fmla="*/ 0 h 214629"/>
                <a:gd name="T2" fmla="*/ 201965 w 321310"/>
                <a:gd name="T3" fmla="*/ 12533 h 214629"/>
                <a:gd name="T4" fmla="*/ 163725 w 321310"/>
                <a:gd name="T5" fmla="*/ 27390 h 214629"/>
                <a:gd name="T6" fmla="*/ 124473 w 321310"/>
                <a:gd name="T7" fmla="*/ 47249 h 214629"/>
                <a:gd name="T8" fmla="*/ 79131 w 321310"/>
                <a:gd name="T9" fmla="*/ 76429 h 214629"/>
                <a:gd name="T10" fmla="*/ 42169 w 321310"/>
                <a:gd name="T11" fmla="*/ 107374 h 214629"/>
                <a:gd name="T12" fmla="*/ 15632 w 321310"/>
                <a:gd name="T13" fmla="*/ 138098 h 214629"/>
                <a:gd name="T14" fmla="*/ 76 w 321310"/>
                <a:gd name="T15" fmla="*/ 174554 h 214629"/>
                <a:gd name="T16" fmla="*/ 0 w 321310"/>
                <a:gd name="T17" fmla="*/ 181930 h 214629"/>
                <a:gd name="T18" fmla="*/ 1332 w 321310"/>
                <a:gd name="T19" fmla="*/ 188713 h 214629"/>
                <a:gd name="T20" fmla="*/ 34255 w 321310"/>
                <a:gd name="T21" fmla="*/ 212457 h 214629"/>
                <a:gd name="T22" fmla="*/ 50071 w 321310"/>
                <a:gd name="T23" fmla="*/ 213669 h 214629"/>
                <a:gd name="T24" fmla="*/ 81356 w 321310"/>
                <a:gd name="T25" fmla="*/ 210447 h 214629"/>
                <a:gd name="T26" fmla="*/ 109836 w 321310"/>
                <a:gd name="T27" fmla="*/ 202998 h 214629"/>
                <a:gd name="T28" fmla="*/ 50071 w 321310"/>
                <a:gd name="T29" fmla="*/ 202998 h 214629"/>
                <a:gd name="T30" fmla="*/ 39687 w 321310"/>
                <a:gd name="T31" fmla="*/ 202456 h 214629"/>
                <a:gd name="T32" fmla="*/ 9686 w 321310"/>
                <a:gd name="T33" fmla="*/ 177458 h 214629"/>
                <a:gd name="T34" fmla="*/ 11844 w 321310"/>
                <a:gd name="T35" fmla="*/ 169365 h 214629"/>
                <a:gd name="T36" fmla="*/ 50851 w 321310"/>
                <a:gd name="T37" fmla="*/ 113870 h 214629"/>
                <a:gd name="T38" fmla="*/ 86430 w 321310"/>
                <a:gd name="T39" fmla="*/ 84346 h 214629"/>
                <a:gd name="T40" fmla="*/ 129695 w 321310"/>
                <a:gd name="T41" fmla="*/ 56543 h 214629"/>
                <a:gd name="T42" fmla="*/ 167739 w 321310"/>
                <a:gd name="T43" fmla="*/ 37257 h 214629"/>
                <a:gd name="T44" fmla="*/ 204667 w 321310"/>
                <a:gd name="T45" fmla="*/ 22834 h 214629"/>
                <a:gd name="T46" fmla="*/ 268836 w 321310"/>
                <a:gd name="T47" fmla="*/ 10670 h 214629"/>
                <a:gd name="T48" fmla="*/ 307792 w 321310"/>
                <a:gd name="T49" fmla="*/ 10670 h 214629"/>
                <a:gd name="T50" fmla="*/ 297686 w 321310"/>
                <a:gd name="T51" fmla="*/ 4792 h 214629"/>
                <a:gd name="T52" fmla="*/ 284640 w 321310"/>
                <a:gd name="T53" fmla="*/ 1208 h 214629"/>
                <a:gd name="T54" fmla="*/ 268836 w 321310"/>
                <a:gd name="T55" fmla="*/ 0 h 214629"/>
                <a:gd name="T56" fmla="*/ 307792 w 321310"/>
                <a:gd name="T57" fmla="*/ 10670 h 214629"/>
                <a:gd name="T58" fmla="*/ 268836 w 321310"/>
                <a:gd name="T59" fmla="*/ 10670 h 214629"/>
                <a:gd name="T60" fmla="*/ 279212 w 321310"/>
                <a:gd name="T61" fmla="*/ 11212 h 214629"/>
                <a:gd name="T62" fmla="*/ 289709 w 321310"/>
                <a:gd name="T63" fmla="*/ 13246 h 214629"/>
                <a:gd name="T64" fmla="*/ 298977 w 321310"/>
                <a:gd name="T65" fmla="*/ 17380 h 214629"/>
                <a:gd name="T66" fmla="*/ 305665 w 321310"/>
                <a:gd name="T67" fmla="*/ 24225 h 214629"/>
                <a:gd name="T68" fmla="*/ 308754 w 321310"/>
                <a:gd name="T69" fmla="*/ 29459 h 214629"/>
                <a:gd name="T70" fmla="*/ 309220 w 321310"/>
                <a:gd name="T71" fmla="*/ 36211 h 214629"/>
                <a:gd name="T72" fmla="*/ 307065 w 321310"/>
                <a:gd name="T73" fmla="*/ 44291 h 214629"/>
                <a:gd name="T74" fmla="*/ 268044 w 321310"/>
                <a:gd name="T75" fmla="*/ 99798 h 214629"/>
                <a:gd name="T76" fmla="*/ 232465 w 321310"/>
                <a:gd name="T77" fmla="*/ 129322 h 214629"/>
                <a:gd name="T78" fmla="*/ 189200 w 321310"/>
                <a:gd name="T79" fmla="*/ 157126 h 214629"/>
                <a:gd name="T80" fmla="*/ 151164 w 321310"/>
                <a:gd name="T81" fmla="*/ 176412 h 214629"/>
                <a:gd name="T82" fmla="*/ 114239 w 321310"/>
                <a:gd name="T83" fmla="*/ 190835 h 214629"/>
                <a:gd name="T84" fmla="*/ 50071 w 321310"/>
                <a:gd name="T85" fmla="*/ 202998 h 214629"/>
                <a:gd name="T86" fmla="*/ 109836 w 321310"/>
                <a:gd name="T87" fmla="*/ 202998 h 214629"/>
                <a:gd name="T88" fmla="*/ 155183 w 321310"/>
                <a:gd name="T89" fmla="*/ 186284 h 214629"/>
                <a:gd name="T90" fmla="*/ 194434 w 321310"/>
                <a:gd name="T91" fmla="*/ 166419 h 214629"/>
                <a:gd name="T92" fmla="*/ 239775 w 321310"/>
                <a:gd name="T93" fmla="*/ 137239 h 214629"/>
                <a:gd name="T94" fmla="*/ 276738 w 321310"/>
                <a:gd name="T95" fmla="*/ 106294 h 214629"/>
                <a:gd name="T96" fmla="*/ 303275 w 321310"/>
                <a:gd name="T97" fmla="*/ 75570 h 214629"/>
                <a:gd name="T98" fmla="*/ 318831 w 321310"/>
                <a:gd name="T99" fmla="*/ 39115 h 214629"/>
                <a:gd name="T100" fmla="*/ 318908 w 321310"/>
                <a:gd name="T101" fmla="*/ 31740 h 214629"/>
                <a:gd name="T102" fmla="*/ 317574 w 321310"/>
                <a:gd name="T103" fmla="*/ 24960 h 214629"/>
                <a:gd name="T104" fmla="*/ 314834 w 321310"/>
                <a:gd name="T105" fmla="*/ 18800 h 214629"/>
                <a:gd name="T106" fmla="*/ 307792 w 321310"/>
                <a:gd name="T107" fmla="*/ 10670 h 21462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21310"/>
                <a:gd name="T163" fmla="*/ 0 h 214629"/>
                <a:gd name="T164" fmla="*/ 321310 w 321310"/>
                <a:gd name="T165" fmla="*/ 214629 h 21462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21310" h="214629">
                  <a:moveTo>
                    <a:pt x="270700" y="0"/>
                  </a:moveTo>
                  <a:lnTo>
                    <a:pt x="203366" y="12590"/>
                  </a:lnTo>
                  <a:lnTo>
                    <a:pt x="164860" y="27512"/>
                  </a:lnTo>
                  <a:lnTo>
                    <a:pt x="125336" y="47459"/>
                  </a:lnTo>
                  <a:lnTo>
                    <a:pt x="79680" y="76768"/>
                  </a:lnTo>
                  <a:lnTo>
                    <a:pt x="42462" y="107851"/>
                  </a:lnTo>
                  <a:lnTo>
                    <a:pt x="15740" y="138710"/>
                  </a:lnTo>
                  <a:lnTo>
                    <a:pt x="76" y="175328"/>
                  </a:lnTo>
                  <a:lnTo>
                    <a:pt x="0" y="182737"/>
                  </a:lnTo>
                  <a:lnTo>
                    <a:pt x="1342" y="189550"/>
                  </a:lnTo>
                  <a:lnTo>
                    <a:pt x="34493" y="213399"/>
                  </a:lnTo>
                  <a:lnTo>
                    <a:pt x="50418" y="214617"/>
                  </a:lnTo>
                  <a:lnTo>
                    <a:pt x="81920" y="211380"/>
                  </a:lnTo>
                  <a:lnTo>
                    <a:pt x="110597" y="203898"/>
                  </a:lnTo>
                  <a:lnTo>
                    <a:pt x="50418" y="203898"/>
                  </a:lnTo>
                  <a:lnTo>
                    <a:pt x="39963" y="203353"/>
                  </a:lnTo>
                  <a:lnTo>
                    <a:pt x="9753" y="178244"/>
                  </a:lnTo>
                  <a:lnTo>
                    <a:pt x="11925" y="170116"/>
                  </a:lnTo>
                  <a:lnTo>
                    <a:pt x="51204" y="114374"/>
                  </a:lnTo>
                  <a:lnTo>
                    <a:pt x="87029" y="84721"/>
                  </a:lnTo>
                  <a:lnTo>
                    <a:pt x="130594" y="56794"/>
                  </a:lnTo>
                  <a:lnTo>
                    <a:pt x="168902" y="37422"/>
                  </a:lnTo>
                  <a:lnTo>
                    <a:pt x="206086" y="22936"/>
                  </a:lnTo>
                  <a:lnTo>
                    <a:pt x="270700" y="10718"/>
                  </a:lnTo>
                  <a:lnTo>
                    <a:pt x="309926" y="10718"/>
                  </a:lnTo>
                  <a:lnTo>
                    <a:pt x="299750" y="4813"/>
                  </a:lnTo>
                  <a:lnTo>
                    <a:pt x="286615" y="1214"/>
                  </a:lnTo>
                  <a:lnTo>
                    <a:pt x="270700" y="0"/>
                  </a:lnTo>
                  <a:close/>
                </a:path>
                <a:path w="321310" h="214629">
                  <a:moveTo>
                    <a:pt x="309926" y="10718"/>
                  </a:moveTo>
                  <a:lnTo>
                    <a:pt x="270700" y="10718"/>
                  </a:lnTo>
                  <a:lnTo>
                    <a:pt x="281149" y="11263"/>
                  </a:lnTo>
                  <a:lnTo>
                    <a:pt x="291719" y="13306"/>
                  </a:lnTo>
                  <a:lnTo>
                    <a:pt x="301050" y="17458"/>
                  </a:lnTo>
                  <a:lnTo>
                    <a:pt x="307784" y="24333"/>
                  </a:lnTo>
                  <a:lnTo>
                    <a:pt x="310895" y="29591"/>
                  </a:lnTo>
                  <a:lnTo>
                    <a:pt x="311365" y="36372"/>
                  </a:lnTo>
                  <a:lnTo>
                    <a:pt x="309194" y="44488"/>
                  </a:lnTo>
                  <a:lnTo>
                    <a:pt x="269903" y="100241"/>
                  </a:lnTo>
                  <a:lnTo>
                    <a:pt x="234077" y="129895"/>
                  </a:lnTo>
                  <a:lnTo>
                    <a:pt x="190512" y="157822"/>
                  </a:lnTo>
                  <a:lnTo>
                    <a:pt x="152212" y="177195"/>
                  </a:lnTo>
                  <a:lnTo>
                    <a:pt x="115031" y="191681"/>
                  </a:lnTo>
                  <a:lnTo>
                    <a:pt x="50418" y="203898"/>
                  </a:lnTo>
                  <a:lnTo>
                    <a:pt x="110597" y="203898"/>
                  </a:lnTo>
                  <a:lnTo>
                    <a:pt x="156259" y="187110"/>
                  </a:lnTo>
                  <a:lnTo>
                    <a:pt x="195783" y="167157"/>
                  </a:lnTo>
                  <a:lnTo>
                    <a:pt x="241438" y="137848"/>
                  </a:lnTo>
                  <a:lnTo>
                    <a:pt x="278657" y="106765"/>
                  </a:lnTo>
                  <a:lnTo>
                    <a:pt x="305379" y="75906"/>
                  </a:lnTo>
                  <a:lnTo>
                    <a:pt x="321042" y="39289"/>
                  </a:lnTo>
                  <a:lnTo>
                    <a:pt x="321119" y="31881"/>
                  </a:lnTo>
                  <a:lnTo>
                    <a:pt x="319776" y="25071"/>
                  </a:lnTo>
                  <a:lnTo>
                    <a:pt x="317017" y="18884"/>
                  </a:lnTo>
                  <a:lnTo>
                    <a:pt x="309926" y="10718"/>
                  </a:lnTo>
                  <a:close/>
                </a:path>
              </a:pathLst>
            </a:cu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ru-RU"/>
            </a:p>
          </p:txBody>
        </p:sp>
        <p:sp>
          <p:nvSpPr>
            <p:cNvPr id="42" name="object 144"/>
            <p:cNvSpPr>
              <a:spLocks noChangeArrowheads="1"/>
            </p:cNvSpPr>
            <p:nvPr/>
          </p:nvSpPr>
          <p:spPr bwMode="auto">
            <a:xfrm>
              <a:off x="7583488" y="3076575"/>
              <a:ext cx="55562" cy="53975"/>
            </a:xfrm>
            <a:custGeom>
              <a:avLst/>
              <a:gdLst>
                <a:gd name="T0" fmla="*/ 27681 w 55245"/>
                <a:gd name="T1" fmla="*/ 0 h 53339"/>
                <a:gd name="T2" fmla="*/ 16912 w 55245"/>
                <a:gd name="T3" fmla="*/ 2160 h 53339"/>
                <a:gd name="T4" fmla="*/ 8112 w 55245"/>
                <a:gd name="T5" fmla="*/ 8051 h 53339"/>
                <a:gd name="T6" fmla="*/ 2176 w 55245"/>
                <a:gd name="T7" fmla="*/ 16777 h 53339"/>
                <a:gd name="T8" fmla="*/ 0 w 55245"/>
                <a:gd name="T9" fmla="*/ 27451 h 53339"/>
                <a:gd name="T10" fmla="*/ 2176 w 55245"/>
                <a:gd name="T11" fmla="*/ 38125 h 53339"/>
                <a:gd name="T12" fmla="*/ 8112 w 55245"/>
                <a:gd name="T13" fmla="*/ 46852 h 53339"/>
                <a:gd name="T14" fmla="*/ 16912 w 55245"/>
                <a:gd name="T15" fmla="*/ 52740 h 53339"/>
                <a:gd name="T16" fmla="*/ 27681 w 55245"/>
                <a:gd name="T17" fmla="*/ 54902 h 53339"/>
                <a:gd name="T18" fmla="*/ 38451 w 55245"/>
                <a:gd name="T19" fmla="*/ 52740 h 53339"/>
                <a:gd name="T20" fmla="*/ 47256 w 55245"/>
                <a:gd name="T21" fmla="*/ 46852 h 53339"/>
                <a:gd name="T22" fmla="*/ 49336 w 55245"/>
                <a:gd name="T23" fmla="*/ 43795 h 53339"/>
                <a:gd name="T24" fmla="*/ 18344 w 55245"/>
                <a:gd name="T25" fmla="*/ 43795 h 53339"/>
                <a:gd name="T26" fmla="*/ 10738 w 55245"/>
                <a:gd name="T27" fmla="*/ 36466 h 53339"/>
                <a:gd name="T28" fmla="*/ 10738 w 55245"/>
                <a:gd name="T29" fmla="*/ 18436 h 53339"/>
                <a:gd name="T30" fmla="*/ 18344 w 55245"/>
                <a:gd name="T31" fmla="*/ 11106 h 53339"/>
                <a:gd name="T32" fmla="*/ 49336 w 55245"/>
                <a:gd name="T33" fmla="*/ 11106 h 53339"/>
                <a:gd name="T34" fmla="*/ 47256 w 55245"/>
                <a:gd name="T35" fmla="*/ 8051 h 53339"/>
                <a:gd name="T36" fmla="*/ 38451 w 55245"/>
                <a:gd name="T37" fmla="*/ 2160 h 53339"/>
                <a:gd name="T38" fmla="*/ 27681 w 55245"/>
                <a:gd name="T39" fmla="*/ 0 h 53339"/>
                <a:gd name="T40" fmla="*/ 49336 w 55245"/>
                <a:gd name="T41" fmla="*/ 11106 h 53339"/>
                <a:gd name="T42" fmla="*/ 37030 w 55245"/>
                <a:gd name="T43" fmla="*/ 11106 h 53339"/>
                <a:gd name="T44" fmla="*/ 44636 w 55245"/>
                <a:gd name="T45" fmla="*/ 18436 h 53339"/>
                <a:gd name="T46" fmla="*/ 44636 w 55245"/>
                <a:gd name="T47" fmla="*/ 36466 h 53339"/>
                <a:gd name="T48" fmla="*/ 37030 w 55245"/>
                <a:gd name="T49" fmla="*/ 43795 h 53339"/>
                <a:gd name="T50" fmla="*/ 49336 w 55245"/>
                <a:gd name="T51" fmla="*/ 43795 h 53339"/>
                <a:gd name="T52" fmla="*/ 53195 w 55245"/>
                <a:gd name="T53" fmla="*/ 38125 h 53339"/>
                <a:gd name="T54" fmla="*/ 55374 w 55245"/>
                <a:gd name="T55" fmla="*/ 27451 h 53339"/>
                <a:gd name="T56" fmla="*/ 53195 w 55245"/>
                <a:gd name="T57" fmla="*/ 16777 h 53339"/>
                <a:gd name="T58" fmla="*/ 49336 w 55245"/>
                <a:gd name="T59" fmla="*/ 11106 h 5333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5245"/>
                <a:gd name="T91" fmla="*/ 0 h 53339"/>
                <a:gd name="T92" fmla="*/ 55245 w 55245"/>
                <a:gd name="T93" fmla="*/ 53339 h 5333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5245" h="53339">
                  <a:moveTo>
                    <a:pt x="27597" y="0"/>
                  </a:moveTo>
                  <a:lnTo>
                    <a:pt x="16861" y="2085"/>
                  </a:lnTo>
                  <a:lnTo>
                    <a:pt x="8088" y="7769"/>
                  </a:lnTo>
                  <a:lnTo>
                    <a:pt x="2170" y="16191"/>
                  </a:lnTo>
                  <a:lnTo>
                    <a:pt x="0" y="26492"/>
                  </a:lnTo>
                  <a:lnTo>
                    <a:pt x="2170" y="36793"/>
                  </a:lnTo>
                  <a:lnTo>
                    <a:pt x="8088" y="45215"/>
                  </a:lnTo>
                  <a:lnTo>
                    <a:pt x="16861" y="50898"/>
                  </a:lnTo>
                  <a:lnTo>
                    <a:pt x="27597" y="52984"/>
                  </a:lnTo>
                  <a:lnTo>
                    <a:pt x="38335" y="50898"/>
                  </a:lnTo>
                  <a:lnTo>
                    <a:pt x="47112" y="45215"/>
                  </a:lnTo>
                  <a:lnTo>
                    <a:pt x="49186" y="42265"/>
                  </a:lnTo>
                  <a:lnTo>
                    <a:pt x="18288" y="42265"/>
                  </a:lnTo>
                  <a:lnTo>
                    <a:pt x="10706" y="35191"/>
                  </a:lnTo>
                  <a:lnTo>
                    <a:pt x="10706" y="17792"/>
                  </a:lnTo>
                  <a:lnTo>
                    <a:pt x="18288" y="10718"/>
                  </a:lnTo>
                  <a:lnTo>
                    <a:pt x="49186" y="10718"/>
                  </a:lnTo>
                  <a:lnTo>
                    <a:pt x="47112" y="7769"/>
                  </a:lnTo>
                  <a:lnTo>
                    <a:pt x="38335" y="2085"/>
                  </a:lnTo>
                  <a:lnTo>
                    <a:pt x="27597" y="0"/>
                  </a:lnTo>
                  <a:close/>
                </a:path>
                <a:path w="55245" h="53339">
                  <a:moveTo>
                    <a:pt x="49186" y="10718"/>
                  </a:moveTo>
                  <a:lnTo>
                    <a:pt x="36918" y="10718"/>
                  </a:lnTo>
                  <a:lnTo>
                    <a:pt x="44500" y="17792"/>
                  </a:lnTo>
                  <a:lnTo>
                    <a:pt x="44500" y="35191"/>
                  </a:lnTo>
                  <a:lnTo>
                    <a:pt x="36918" y="42265"/>
                  </a:lnTo>
                  <a:lnTo>
                    <a:pt x="49186" y="42265"/>
                  </a:lnTo>
                  <a:lnTo>
                    <a:pt x="53034" y="36793"/>
                  </a:lnTo>
                  <a:lnTo>
                    <a:pt x="55206" y="26492"/>
                  </a:lnTo>
                  <a:lnTo>
                    <a:pt x="53034" y="16191"/>
                  </a:lnTo>
                  <a:lnTo>
                    <a:pt x="49186" y="10718"/>
                  </a:lnTo>
                  <a:close/>
                </a:path>
              </a:pathLst>
            </a:cu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ru-RU"/>
            </a:p>
          </p:txBody>
        </p:sp>
        <p:sp>
          <p:nvSpPr>
            <p:cNvPr id="43" name="object 49"/>
            <p:cNvSpPr>
              <a:spLocks noChangeArrowheads="1"/>
            </p:cNvSpPr>
            <p:nvPr/>
          </p:nvSpPr>
          <p:spPr bwMode="auto">
            <a:xfrm>
              <a:off x="1403350" y="2093913"/>
              <a:ext cx="320675" cy="354012"/>
            </a:xfrm>
            <a:custGeom>
              <a:avLst/>
              <a:gdLst>
                <a:gd name="T0" fmla="*/ 78651 w 321309"/>
                <a:gd name="T1" fmla="*/ 0 h 353695"/>
                <a:gd name="T2" fmla="*/ 39158 w 321309"/>
                <a:gd name="T3" fmla="*/ 10748 h 353695"/>
                <a:gd name="T4" fmla="*/ 8346 w 321309"/>
                <a:gd name="T5" fmla="*/ 43556 h 353695"/>
                <a:gd name="T6" fmla="*/ 0 w 321309"/>
                <a:gd name="T7" fmla="*/ 73053 h 353695"/>
                <a:gd name="T8" fmla="*/ 3159 w 321309"/>
                <a:gd name="T9" fmla="*/ 103573 h 353695"/>
                <a:gd name="T10" fmla="*/ 179237 w 321309"/>
                <a:gd name="T11" fmla="*/ 325880 h 353695"/>
                <a:gd name="T12" fmla="*/ 222586 w 321309"/>
                <a:gd name="T13" fmla="*/ 352556 h 353695"/>
                <a:gd name="T14" fmla="*/ 239827 w 321309"/>
                <a:gd name="T15" fmla="*/ 354468 h 353695"/>
                <a:gd name="T16" fmla="*/ 253577 w 321309"/>
                <a:gd name="T17" fmla="*/ 353241 h 353695"/>
                <a:gd name="T18" fmla="*/ 266827 w 321309"/>
                <a:gd name="T19" fmla="*/ 349636 h 353695"/>
                <a:gd name="T20" fmla="*/ 279318 w 321309"/>
                <a:gd name="T21" fmla="*/ 343734 h 353695"/>
                <a:gd name="T22" fmla="*/ 239827 w 321309"/>
                <a:gd name="T23" fmla="*/ 343734 h 353695"/>
                <a:gd name="T24" fmla="*/ 224906 w 321309"/>
                <a:gd name="T25" fmla="*/ 342077 h 353695"/>
                <a:gd name="T26" fmla="*/ 187398 w 321309"/>
                <a:gd name="T27" fmla="*/ 318991 h 353695"/>
                <a:gd name="T28" fmla="*/ 26295 w 321309"/>
                <a:gd name="T29" fmla="*/ 124565 h 353695"/>
                <a:gd name="T30" fmla="*/ 10588 w 321309"/>
                <a:gd name="T31" fmla="*/ 73992 h 353695"/>
                <a:gd name="T32" fmla="*/ 17816 w 321309"/>
                <a:gd name="T33" fmla="*/ 48445 h 353695"/>
                <a:gd name="T34" fmla="*/ 44531 w 321309"/>
                <a:gd name="T35" fmla="*/ 20009 h 353695"/>
                <a:gd name="T36" fmla="*/ 78651 w 321309"/>
                <a:gd name="T37" fmla="*/ 10748 h 353695"/>
                <a:gd name="T38" fmla="*/ 117401 w 321309"/>
                <a:gd name="T39" fmla="*/ 10748 h 353695"/>
                <a:gd name="T40" fmla="*/ 112089 w 321309"/>
                <a:gd name="T41" fmla="*/ 7487 h 353695"/>
                <a:gd name="T42" fmla="*/ 95891 w 321309"/>
                <a:gd name="T43" fmla="*/ 1914 h 353695"/>
                <a:gd name="T44" fmla="*/ 78651 w 321309"/>
                <a:gd name="T45" fmla="*/ 0 h 353695"/>
                <a:gd name="T46" fmla="*/ 117401 w 321309"/>
                <a:gd name="T47" fmla="*/ 10748 h 353695"/>
                <a:gd name="T48" fmla="*/ 78651 w 321309"/>
                <a:gd name="T49" fmla="*/ 10748 h 353695"/>
                <a:gd name="T50" fmla="*/ 93572 w 321309"/>
                <a:gd name="T51" fmla="*/ 12401 h 353695"/>
                <a:gd name="T52" fmla="*/ 107590 w 321309"/>
                <a:gd name="T53" fmla="*/ 17220 h 353695"/>
                <a:gd name="T54" fmla="*/ 292169 w 321309"/>
                <a:gd name="T55" fmla="*/ 229916 h 353695"/>
                <a:gd name="T56" fmla="*/ 307888 w 321309"/>
                <a:gd name="T57" fmla="*/ 280492 h 353695"/>
                <a:gd name="T58" fmla="*/ 300662 w 321309"/>
                <a:gd name="T59" fmla="*/ 306037 h 353695"/>
                <a:gd name="T60" fmla="*/ 273946 w 321309"/>
                <a:gd name="T61" fmla="*/ 334472 h 353695"/>
                <a:gd name="T62" fmla="*/ 239827 w 321309"/>
                <a:gd name="T63" fmla="*/ 343734 h 353695"/>
                <a:gd name="T64" fmla="*/ 279318 w 321309"/>
                <a:gd name="T65" fmla="*/ 343734 h 353695"/>
                <a:gd name="T66" fmla="*/ 290593 w 321309"/>
                <a:gd name="T67" fmla="*/ 335749 h 353695"/>
                <a:gd name="T68" fmla="*/ 310134 w 321309"/>
                <a:gd name="T69" fmla="*/ 310924 h 353695"/>
                <a:gd name="T70" fmla="*/ 318481 w 321309"/>
                <a:gd name="T71" fmla="*/ 281427 h 353695"/>
                <a:gd name="T72" fmla="*/ 315320 w 321309"/>
                <a:gd name="T73" fmla="*/ 250908 h 353695"/>
                <a:gd name="T74" fmla="*/ 300330 w 321309"/>
                <a:gd name="T75" fmla="*/ 223026 h 353695"/>
                <a:gd name="T76" fmla="*/ 139229 w 321309"/>
                <a:gd name="T77" fmla="*/ 28602 h 353695"/>
                <a:gd name="T78" fmla="*/ 126712 w 321309"/>
                <a:gd name="T79" fmla="*/ 16466 h 353695"/>
                <a:gd name="T80" fmla="*/ 117401 w 321309"/>
                <a:gd name="T81" fmla="*/ 10748 h 35369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21309"/>
                <a:gd name="T124" fmla="*/ 0 h 353695"/>
                <a:gd name="T125" fmla="*/ 321309 w 321309"/>
                <a:gd name="T126" fmla="*/ 353695 h 35369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21309" h="353695">
                  <a:moveTo>
                    <a:pt x="79195" y="0"/>
                  </a:moveTo>
                  <a:lnTo>
                    <a:pt x="39429" y="10718"/>
                  </a:lnTo>
                  <a:lnTo>
                    <a:pt x="8404" y="43439"/>
                  </a:lnTo>
                  <a:lnTo>
                    <a:pt x="0" y="72858"/>
                  </a:lnTo>
                  <a:lnTo>
                    <a:pt x="3180" y="103294"/>
                  </a:lnTo>
                  <a:lnTo>
                    <a:pt x="180478" y="325005"/>
                  </a:lnTo>
                  <a:lnTo>
                    <a:pt x="224128" y="351610"/>
                  </a:lnTo>
                  <a:lnTo>
                    <a:pt x="241488" y="353517"/>
                  </a:lnTo>
                  <a:lnTo>
                    <a:pt x="255333" y="352293"/>
                  </a:lnTo>
                  <a:lnTo>
                    <a:pt x="268676" y="348697"/>
                  </a:lnTo>
                  <a:lnTo>
                    <a:pt x="281252" y="342811"/>
                  </a:lnTo>
                  <a:lnTo>
                    <a:pt x="241488" y="342811"/>
                  </a:lnTo>
                  <a:lnTo>
                    <a:pt x="226464" y="341159"/>
                  </a:lnTo>
                  <a:lnTo>
                    <a:pt x="188695" y="318135"/>
                  </a:lnTo>
                  <a:lnTo>
                    <a:pt x="26477" y="124231"/>
                  </a:lnTo>
                  <a:lnTo>
                    <a:pt x="10661" y="73794"/>
                  </a:lnTo>
                  <a:lnTo>
                    <a:pt x="17939" y="48316"/>
                  </a:lnTo>
                  <a:lnTo>
                    <a:pt x="44839" y="19955"/>
                  </a:lnTo>
                  <a:lnTo>
                    <a:pt x="79195" y="10718"/>
                  </a:lnTo>
                  <a:lnTo>
                    <a:pt x="118214" y="10718"/>
                  </a:lnTo>
                  <a:lnTo>
                    <a:pt x="112866" y="7466"/>
                  </a:lnTo>
                  <a:lnTo>
                    <a:pt x="96556" y="1908"/>
                  </a:lnTo>
                  <a:lnTo>
                    <a:pt x="79195" y="0"/>
                  </a:lnTo>
                  <a:close/>
                </a:path>
                <a:path w="321309" h="353695">
                  <a:moveTo>
                    <a:pt x="118214" y="10718"/>
                  </a:moveTo>
                  <a:lnTo>
                    <a:pt x="79195" y="10718"/>
                  </a:lnTo>
                  <a:lnTo>
                    <a:pt x="94220" y="12368"/>
                  </a:lnTo>
                  <a:lnTo>
                    <a:pt x="108335" y="17175"/>
                  </a:lnTo>
                  <a:lnTo>
                    <a:pt x="294193" y="229298"/>
                  </a:lnTo>
                  <a:lnTo>
                    <a:pt x="310021" y="279739"/>
                  </a:lnTo>
                  <a:lnTo>
                    <a:pt x="302744" y="305215"/>
                  </a:lnTo>
                  <a:lnTo>
                    <a:pt x="275844" y="333574"/>
                  </a:lnTo>
                  <a:lnTo>
                    <a:pt x="241488" y="342811"/>
                  </a:lnTo>
                  <a:lnTo>
                    <a:pt x="281252" y="342811"/>
                  </a:lnTo>
                  <a:lnTo>
                    <a:pt x="292606" y="334848"/>
                  </a:lnTo>
                  <a:lnTo>
                    <a:pt x="312281" y="310090"/>
                  </a:lnTo>
                  <a:lnTo>
                    <a:pt x="320687" y="280671"/>
                  </a:lnTo>
                  <a:lnTo>
                    <a:pt x="317504" y="250235"/>
                  </a:lnTo>
                  <a:lnTo>
                    <a:pt x="302410" y="222427"/>
                  </a:lnTo>
                  <a:lnTo>
                    <a:pt x="140193" y="28524"/>
                  </a:lnTo>
                  <a:lnTo>
                    <a:pt x="127590" y="16421"/>
                  </a:lnTo>
                  <a:lnTo>
                    <a:pt x="118214" y="10718"/>
                  </a:lnTo>
                  <a:close/>
                </a:path>
              </a:pathLst>
            </a:cu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ru-RU"/>
            </a:p>
          </p:txBody>
        </p:sp>
        <p:sp>
          <p:nvSpPr>
            <p:cNvPr id="44" name="object 50"/>
            <p:cNvSpPr>
              <a:spLocks noChangeArrowheads="1"/>
            </p:cNvSpPr>
            <p:nvPr/>
          </p:nvSpPr>
          <p:spPr bwMode="auto">
            <a:xfrm>
              <a:off x="1449388" y="2155825"/>
              <a:ext cx="228600" cy="230188"/>
            </a:xfrm>
            <a:custGeom>
              <a:avLst/>
              <a:gdLst>
                <a:gd name="T0" fmla="*/ 119981 w 229869"/>
                <a:gd name="T1" fmla="*/ 0 h 231139"/>
                <a:gd name="T2" fmla="*/ 0 w 229869"/>
                <a:gd name="T3" fmla="*/ 101279 h 231139"/>
                <a:gd name="T4" fmla="*/ 105612 w 229869"/>
                <a:gd name="T5" fmla="*/ 228260 h 231139"/>
                <a:gd name="T6" fmla="*/ 123297 w 229869"/>
                <a:gd name="T7" fmla="*/ 213333 h 231139"/>
                <a:gd name="T8" fmla="*/ 106911 w 229869"/>
                <a:gd name="T9" fmla="*/ 213333 h 231139"/>
                <a:gd name="T10" fmla="*/ 14818 w 229869"/>
                <a:gd name="T11" fmla="*/ 102596 h 231139"/>
                <a:gd name="T12" fmla="*/ 118682 w 229869"/>
                <a:gd name="T13" fmla="*/ 14939 h 231139"/>
                <a:gd name="T14" fmla="*/ 132406 w 229869"/>
                <a:gd name="T15" fmla="*/ 14939 h 231139"/>
                <a:gd name="T16" fmla="*/ 119981 w 229869"/>
                <a:gd name="T17" fmla="*/ 0 h 231139"/>
                <a:gd name="T18" fmla="*/ 132406 w 229869"/>
                <a:gd name="T19" fmla="*/ 14939 h 231139"/>
                <a:gd name="T20" fmla="*/ 118682 w 229869"/>
                <a:gd name="T21" fmla="*/ 14939 h 231139"/>
                <a:gd name="T22" fmla="*/ 210775 w 229869"/>
                <a:gd name="T23" fmla="*/ 125665 h 231139"/>
                <a:gd name="T24" fmla="*/ 106911 w 229869"/>
                <a:gd name="T25" fmla="*/ 213333 h 231139"/>
                <a:gd name="T26" fmla="*/ 123297 w 229869"/>
                <a:gd name="T27" fmla="*/ 213333 h 231139"/>
                <a:gd name="T28" fmla="*/ 225594 w 229869"/>
                <a:gd name="T29" fmla="*/ 126981 h 231139"/>
                <a:gd name="T30" fmla="*/ 132406 w 229869"/>
                <a:gd name="T31" fmla="*/ 14939 h 23113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9869"/>
                <a:gd name="T49" fmla="*/ 0 h 231139"/>
                <a:gd name="T50" fmla="*/ 229869 w 229869"/>
                <a:gd name="T51" fmla="*/ 231139 h 23113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9869" h="231139">
                  <a:moveTo>
                    <a:pt x="121958" y="0"/>
                  </a:moveTo>
                  <a:lnTo>
                    <a:pt x="0" y="102539"/>
                  </a:lnTo>
                  <a:lnTo>
                    <a:pt x="107353" y="231101"/>
                  </a:lnTo>
                  <a:lnTo>
                    <a:pt x="125328" y="215988"/>
                  </a:lnTo>
                  <a:lnTo>
                    <a:pt x="108673" y="215988"/>
                  </a:lnTo>
                  <a:lnTo>
                    <a:pt x="15062" y="103873"/>
                  </a:lnTo>
                  <a:lnTo>
                    <a:pt x="120637" y="15125"/>
                  </a:lnTo>
                  <a:lnTo>
                    <a:pt x="134588" y="15125"/>
                  </a:lnTo>
                  <a:lnTo>
                    <a:pt x="121958" y="0"/>
                  </a:lnTo>
                  <a:close/>
                </a:path>
                <a:path w="229869" h="231139">
                  <a:moveTo>
                    <a:pt x="134588" y="15125"/>
                  </a:moveTo>
                  <a:lnTo>
                    <a:pt x="120637" y="15125"/>
                  </a:lnTo>
                  <a:lnTo>
                    <a:pt x="214249" y="127228"/>
                  </a:lnTo>
                  <a:lnTo>
                    <a:pt x="108673" y="215988"/>
                  </a:lnTo>
                  <a:lnTo>
                    <a:pt x="125328" y="215988"/>
                  </a:lnTo>
                  <a:lnTo>
                    <a:pt x="229311" y="128562"/>
                  </a:lnTo>
                  <a:lnTo>
                    <a:pt x="134588" y="15125"/>
                  </a:lnTo>
                  <a:close/>
                </a:path>
              </a:pathLst>
            </a:cu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ru-RU"/>
            </a:p>
          </p:txBody>
        </p:sp>
        <p:sp>
          <p:nvSpPr>
            <p:cNvPr id="45" name="object 51"/>
            <p:cNvSpPr>
              <a:spLocks noChangeArrowheads="1"/>
            </p:cNvSpPr>
            <p:nvPr/>
          </p:nvSpPr>
          <p:spPr bwMode="auto">
            <a:xfrm>
              <a:off x="1524000" y="2273300"/>
              <a:ext cx="33338" cy="31750"/>
            </a:xfrm>
            <a:custGeom>
              <a:avLst/>
              <a:gdLst>
                <a:gd name="T0" fmla="*/ 22088 w 33655"/>
                <a:gd name="T1" fmla="*/ 0 h 32385"/>
                <a:gd name="T2" fmla="*/ 5580 w 33655"/>
                <a:gd name="T3" fmla="*/ 2525 h 32385"/>
                <a:gd name="T4" fmla="*/ 0 w 33655"/>
                <a:gd name="T5" fmla="*/ 9980 h 32385"/>
                <a:gd name="T6" fmla="*/ 2457 w 33655"/>
                <a:gd name="T7" fmla="*/ 24975 h 32385"/>
                <a:gd name="T8" fmla="*/ 8668 w 33655"/>
                <a:gd name="T9" fmla="*/ 30123 h 32385"/>
                <a:gd name="T10" fmla="*/ 16062 w 33655"/>
                <a:gd name="T11" fmla="*/ 30123 h 32385"/>
                <a:gd name="T12" fmla="*/ 17630 w 33655"/>
                <a:gd name="T13" fmla="*/ 30063 h 32385"/>
                <a:gd name="T14" fmla="*/ 26583 w 33655"/>
                <a:gd name="T15" fmla="*/ 28686 h 32385"/>
                <a:gd name="T16" fmla="*/ 32163 w 33655"/>
                <a:gd name="T17" fmla="*/ 21230 h 32385"/>
                <a:gd name="T18" fmla="*/ 32018 w 33655"/>
                <a:gd name="T19" fmla="*/ 20333 h 32385"/>
                <a:gd name="T20" fmla="*/ 14297 w 33655"/>
                <a:gd name="T21" fmla="*/ 20333 h 32385"/>
                <a:gd name="T22" fmla="*/ 11964 w 33655"/>
                <a:gd name="T23" fmla="*/ 18657 h 32385"/>
                <a:gd name="T24" fmla="*/ 11186 w 33655"/>
                <a:gd name="T25" fmla="*/ 13894 h 32385"/>
                <a:gd name="T26" fmla="*/ 12889 w 33655"/>
                <a:gd name="T27" fmla="*/ 11632 h 32385"/>
                <a:gd name="T28" fmla="*/ 15359 w 33655"/>
                <a:gd name="T29" fmla="*/ 11249 h 32385"/>
                <a:gd name="T30" fmla="*/ 16088 w 33655"/>
                <a:gd name="T31" fmla="*/ 11190 h 32385"/>
                <a:gd name="T32" fmla="*/ 30517 w 33655"/>
                <a:gd name="T33" fmla="*/ 11190 h 32385"/>
                <a:gd name="T34" fmla="*/ 29584 w 33655"/>
                <a:gd name="T35" fmla="*/ 5493 h 32385"/>
                <a:gd name="T36" fmla="*/ 22088 w 33655"/>
                <a:gd name="T37" fmla="*/ 0 h 32385"/>
                <a:gd name="T38" fmla="*/ 30517 w 33655"/>
                <a:gd name="T39" fmla="*/ 11190 h 32385"/>
                <a:gd name="T40" fmla="*/ 18335 w 33655"/>
                <a:gd name="T41" fmla="*/ 11190 h 32385"/>
                <a:gd name="T42" fmla="*/ 20224 w 33655"/>
                <a:gd name="T43" fmla="*/ 12758 h 32385"/>
                <a:gd name="T44" fmla="*/ 20978 w 33655"/>
                <a:gd name="T45" fmla="*/ 17317 h 32385"/>
                <a:gd name="T46" fmla="*/ 19273 w 33655"/>
                <a:gd name="T47" fmla="*/ 19579 h 32385"/>
                <a:gd name="T48" fmla="*/ 16790 w 33655"/>
                <a:gd name="T49" fmla="*/ 19975 h 32385"/>
                <a:gd name="T50" fmla="*/ 14297 w 33655"/>
                <a:gd name="T51" fmla="*/ 20333 h 32385"/>
                <a:gd name="T52" fmla="*/ 32018 w 33655"/>
                <a:gd name="T53" fmla="*/ 20333 h 32385"/>
                <a:gd name="T54" fmla="*/ 30517 w 33655"/>
                <a:gd name="T55" fmla="*/ 11190 h 3238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3655"/>
                <a:gd name="T85" fmla="*/ 0 h 32385"/>
                <a:gd name="T86" fmla="*/ 33655 w 33655"/>
                <a:gd name="T87" fmla="*/ 32385 h 3238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3655" h="32385">
                  <a:moveTo>
                    <a:pt x="22720" y="0"/>
                  </a:moveTo>
                  <a:lnTo>
                    <a:pt x="5740" y="2679"/>
                  </a:lnTo>
                  <a:lnTo>
                    <a:pt x="0" y="10591"/>
                  </a:lnTo>
                  <a:lnTo>
                    <a:pt x="2527" y="26504"/>
                  </a:lnTo>
                  <a:lnTo>
                    <a:pt x="8915" y="31965"/>
                  </a:lnTo>
                  <a:lnTo>
                    <a:pt x="16522" y="31965"/>
                  </a:lnTo>
                  <a:lnTo>
                    <a:pt x="18135" y="31902"/>
                  </a:lnTo>
                  <a:lnTo>
                    <a:pt x="27343" y="30441"/>
                  </a:lnTo>
                  <a:lnTo>
                    <a:pt x="33083" y="22529"/>
                  </a:lnTo>
                  <a:lnTo>
                    <a:pt x="32932" y="21577"/>
                  </a:lnTo>
                  <a:lnTo>
                    <a:pt x="14706" y="21577"/>
                  </a:lnTo>
                  <a:lnTo>
                    <a:pt x="12306" y="19799"/>
                  </a:lnTo>
                  <a:lnTo>
                    <a:pt x="11506" y="14744"/>
                  </a:lnTo>
                  <a:lnTo>
                    <a:pt x="13258" y="12344"/>
                  </a:lnTo>
                  <a:lnTo>
                    <a:pt x="15798" y="11937"/>
                  </a:lnTo>
                  <a:lnTo>
                    <a:pt x="16548" y="11874"/>
                  </a:lnTo>
                  <a:lnTo>
                    <a:pt x="31389" y="11874"/>
                  </a:lnTo>
                  <a:lnTo>
                    <a:pt x="30429" y="5829"/>
                  </a:lnTo>
                  <a:lnTo>
                    <a:pt x="22720" y="0"/>
                  </a:lnTo>
                  <a:close/>
                </a:path>
                <a:path w="33655" h="32385">
                  <a:moveTo>
                    <a:pt x="31389" y="11874"/>
                  </a:moveTo>
                  <a:lnTo>
                    <a:pt x="18859" y="11874"/>
                  </a:lnTo>
                  <a:lnTo>
                    <a:pt x="20802" y="13538"/>
                  </a:lnTo>
                  <a:lnTo>
                    <a:pt x="21577" y="18376"/>
                  </a:lnTo>
                  <a:lnTo>
                    <a:pt x="19824" y="20777"/>
                  </a:lnTo>
                  <a:lnTo>
                    <a:pt x="17271" y="21196"/>
                  </a:lnTo>
                  <a:lnTo>
                    <a:pt x="14706" y="21577"/>
                  </a:lnTo>
                  <a:lnTo>
                    <a:pt x="32932" y="21577"/>
                  </a:lnTo>
                  <a:lnTo>
                    <a:pt x="31389" y="11874"/>
                  </a:lnTo>
                  <a:close/>
                </a:path>
              </a:pathLst>
            </a:cu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ru-RU"/>
            </a:p>
          </p:txBody>
        </p:sp>
        <p:sp>
          <p:nvSpPr>
            <p:cNvPr id="46" name="object 52"/>
            <p:cNvSpPr>
              <a:spLocks noChangeArrowheads="1"/>
            </p:cNvSpPr>
            <p:nvPr/>
          </p:nvSpPr>
          <p:spPr bwMode="auto">
            <a:xfrm>
              <a:off x="1570038" y="2232025"/>
              <a:ext cx="31750" cy="31750"/>
            </a:xfrm>
            <a:custGeom>
              <a:avLst/>
              <a:gdLst>
                <a:gd name="T0" fmla="*/ 25704 w 31115"/>
                <a:gd name="T1" fmla="*/ 0 h 31114"/>
                <a:gd name="T2" fmla="*/ 7447 w 31115"/>
                <a:gd name="T3" fmla="*/ 0 h 31114"/>
                <a:gd name="T4" fmla="*/ 0 w 31115"/>
                <a:gd name="T5" fmla="*/ 7354 h 31114"/>
                <a:gd name="T6" fmla="*/ 0 w 31115"/>
                <a:gd name="T7" fmla="*/ 25398 h 31114"/>
                <a:gd name="T8" fmla="*/ 7447 w 31115"/>
                <a:gd name="T9" fmla="*/ 32740 h 31114"/>
                <a:gd name="T10" fmla="*/ 25704 w 31115"/>
                <a:gd name="T11" fmla="*/ 32740 h 31114"/>
                <a:gd name="T12" fmla="*/ 33153 w 31115"/>
                <a:gd name="T13" fmla="*/ 25398 h 31114"/>
                <a:gd name="T14" fmla="*/ 33153 w 31115"/>
                <a:gd name="T15" fmla="*/ 21349 h 31114"/>
                <a:gd name="T16" fmla="*/ 13802 w 31115"/>
                <a:gd name="T17" fmla="*/ 21349 h 31114"/>
                <a:gd name="T18" fmla="*/ 11533 w 31115"/>
                <a:gd name="T19" fmla="*/ 19121 h 31114"/>
                <a:gd name="T20" fmla="*/ 11533 w 31115"/>
                <a:gd name="T21" fmla="*/ 13631 h 31114"/>
                <a:gd name="T22" fmla="*/ 13802 w 31115"/>
                <a:gd name="T23" fmla="*/ 11389 h 31114"/>
                <a:gd name="T24" fmla="*/ 33153 w 31115"/>
                <a:gd name="T25" fmla="*/ 11389 h 31114"/>
                <a:gd name="T26" fmla="*/ 33153 w 31115"/>
                <a:gd name="T27" fmla="*/ 7354 h 31114"/>
                <a:gd name="T28" fmla="*/ 25704 w 31115"/>
                <a:gd name="T29" fmla="*/ 0 h 31114"/>
                <a:gd name="T30" fmla="*/ 33153 w 31115"/>
                <a:gd name="T31" fmla="*/ 11389 h 31114"/>
                <a:gd name="T32" fmla="*/ 19350 w 31115"/>
                <a:gd name="T33" fmla="*/ 11389 h 31114"/>
                <a:gd name="T34" fmla="*/ 21619 w 31115"/>
                <a:gd name="T35" fmla="*/ 13631 h 31114"/>
                <a:gd name="T36" fmla="*/ 21619 w 31115"/>
                <a:gd name="T37" fmla="*/ 19121 h 31114"/>
                <a:gd name="T38" fmla="*/ 19350 w 31115"/>
                <a:gd name="T39" fmla="*/ 21349 h 31114"/>
                <a:gd name="T40" fmla="*/ 33153 w 31115"/>
                <a:gd name="T41" fmla="*/ 21349 h 31114"/>
                <a:gd name="T42" fmla="*/ 33153 w 31115"/>
                <a:gd name="T43" fmla="*/ 11389 h 3111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1115"/>
                <a:gd name="T67" fmla="*/ 0 h 31114"/>
                <a:gd name="T68" fmla="*/ 31115 w 31115"/>
                <a:gd name="T69" fmla="*/ 31114 h 3111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1115" h="31114">
                  <a:moveTo>
                    <a:pt x="23888" y="0"/>
                  </a:moveTo>
                  <a:lnTo>
                    <a:pt x="6921" y="0"/>
                  </a:lnTo>
                  <a:lnTo>
                    <a:pt x="0" y="6921"/>
                  </a:lnTo>
                  <a:lnTo>
                    <a:pt x="0" y="23901"/>
                  </a:lnTo>
                  <a:lnTo>
                    <a:pt x="6921" y="30810"/>
                  </a:lnTo>
                  <a:lnTo>
                    <a:pt x="23888" y="30810"/>
                  </a:lnTo>
                  <a:lnTo>
                    <a:pt x="30810" y="23901"/>
                  </a:lnTo>
                  <a:lnTo>
                    <a:pt x="30810" y="20091"/>
                  </a:lnTo>
                  <a:lnTo>
                    <a:pt x="12826" y="20091"/>
                  </a:lnTo>
                  <a:lnTo>
                    <a:pt x="10718" y="17995"/>
                  </a:lnTo>
                  <a:lnTo>
                    <a:pt x="10718" y="12827"/>
                  </a:lnTo>
                  <a:lnTo>
                    <a:pt x="12826" y="10718"/>
                  </a:lnTo>
                  <a:lnTo>
                    <a:pt x="30810" y="10718"/>
                  </a:lnTo>
                  <a:lnTo>
                    <a:pt x="30810" y="6921"/>
                  </a:lnTo>
                  <a:lnTo>
                    <a:pt x="23888" y="0"/>
                  </a:lnTo>
                  <a:close/>
                </a:path>
                <a:path w="31115" h="31114">
                  <a:moveTo>
                    <a:pt x="30810" y="10718"/>
                  </a:moveTo>
                  <a:lnTo>
                    <a:pt x="17983" y="10718"/>
                  </a:lnTo>
                  <a:lnTo>
                    <a:pt x="20091" y="12827"/>
                  </a:lnTo>
                  <a:lnTo>
                    <a:pt x="20091" y="17995"/>
                  </a:lnTo>
                  <a:lnTo>
                    <a:pt x="17983" y="20091"/>
                  </a:lnTo>
                  <a:lnTo>
                    <a:pt x="30810" y="20091"/>
                  </a:lnTo>
                  <a:lnTo>
                    <a:pt x="30810" y="10718"/>
                  </a:lnTo>
                  <a:close/>
                </a:path>
              </a:pathLst>
            </a:cu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ru-RU"/>
            </a:p>
          </p:txBody>
        </p:sp>
        <p:sp>
          <p:nvSpPr>
            <p:cNvPr id="47" name="object 53"/>
            <p:cNvSpPr>
              <a:spLocks noChangeArrowheads="1"/>
            </p:cNvSpPr>
            <p:nvPr/>
          </p:nvSpPr>
          <p:spPr bwMode="auto">
            <a:xfrm>
              <a:off x="1525588" y="2232025"/>
              <a:ext cx="30162" cy="31750"/>
            </a:xfrm>
            <a:custGeom>
              <a:avLst/>
              <a:gdLst>
                <a:gd name="T0" fmla="*/ 21480 w 31115"/>
                <a:gd name="T1" fmla="*/ 0 h 31114"/>
                <a:gd name="T2" fmla="*/ 6223 w 31115"/>
                <a:gd name="T3" fmla="*/ 0 h 31114"/>
                <a:gd name="T4" fmla="*/ 0 w 31115"/>
                <a:gd name="T5" fmla="*/ 7354 h 31114"/>
                <a:gd name="T6" fmla="*/ 0 w 31115"/>
                <a:gd name="T7" fmla="*/ 25398 h 31114"/>
                <a:gd name="T8" fmla="*/ 6223 w 31115"/>
                <a:gd name="T9" fmla="*/ 32740 h 31114"/>
                <a:gd name="T10" fmla="*/ 21480 w 31115"/>
                <a:gd name="T11" fmla="*/ 32740 h 31114"/>
                <a:gd name="T12" fmla="*/ 27705 w 31115"/>
                <a:gd name="T13" fmla="*/ 25398 h 31114"/>
                <a:gd name="T14" fmla="*/ 27705 w 31115"/>
                <a:gd name="T15" fmla="*/ 21349 h 31114"/>
                <a:gd name="T16" fmla="*/ 11533 w 31115"/>
                <a:gd name="T17" fmla="*/ 21349 h 31114"/>
                <a:gd name="T18" fmla="*/ 9637 w 31115"/>
                <a:gd name="T19" fmla="*/ 19121 h 31114"/>
                <a:gd name="T20" fmla="*/ 9637 w 31115"/>
                <a:gd name="T21" fmla="*/ 13631 h 31114"/>
                <a:gd name="T22" fmla="*/ 11533 w 31115"/>
                <a:gd name="T23" fmla="*/ 11389 h 31114"/>
                <a:gd name="T24" fmla="*/ 27705 w 31115"/>
                <a:gd name="T25" fmla="*/ 11389 h 31114"/>
                <a:gd name="T26" fmla="*/ 27705 w 31115"/>
                <a:gd name="T27" fmla="*/ 7354 h 31114"/>
                <a:gd name="T28" fmla="*/ 21480 w 31115"/>
                <a:gd name="T29" fmla="*/ 0 h 31114"/>
                <a:gd name="T30" fmla="*/ 27705 w 31115"/>
                <a:gd name="T31" fmla="*/ 11389 h 31114"/>
                <a:gd name="T32" fmla="*/ 16171 w 31115"/>
                <a:gd name="T33" fmla="*/ 11389 h 31114"/>
                <a:gd name="T34" fmla="*/ 18066 w 31115"/>
                <a:gd name="T35" fmla="*/ 13631 h 31114"/>
                <a:gd name="T36" fmla="*/ 18066 w 31115"/>
                <a:gd name="T37" fmla="*/ 19121 h 31114"/>
                <a:gd name="T38" fmla="*/ 16171 w 31115"/>
                <a:gd name="T39" fmla="*/ 21349 h 31114"/>
                <a:gd name="T40" fmla="*/ 27705 w 31115"/>
                <a:gd name="T41" fmla="*/ 21349 h 31114"/>
                <a:gd name="T42" fmla="*/ 27705 w 31115"/>
                <a:gd name="T43" fmla="*/ 11389 h 3111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1115"/>
                <a:gd name="T67" fmla="*/ 0 h 31114"/>
                <a:gd name="T68" fmla="*/ 31115 w 31115"/>
                <a:gd name="T69" fmla="*/ 31114 h 3111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1115" h="31114">
                  <a:moveTo>
                    <a:pt x="23888" y="0"/>
                  </a:moveTo>
                  <a:lnTo>
                    <a:pt x="6921" y="0"/>
                  </a:lnTo>
                  <a:lnTo>
                    <a:pt x="0" y="6921"/>
                  </a:lnTo>
                  <a:lnTo>
                    <a:pt x="0" y="23901"/>
                  </a:lnTo>
                  <a:lnTo>
                    <a:pt x="6921" y="30810"/>
                  </a:lnTo>
                  <a:lnTo>
                    <a:pt x="23888" y="30810"/>
                  </a:lnTo>
                  <a:lnTo>
                    <a:pt x="30810" y="23901"/>
                  </a:lnTo>
                  <a:lnTo>
                    <a:pt x="30810" y="20091"/>
                  </a:lnTo>
                  <a:lnTo>
                    <a:pt x="12826" y="20091"/>
                  </a:lnTo>
                  <a:lnTo>
                    <a:pt x="10718" y="17995"/>
                  </a:lnTo>
                  <a:lnTo>
                    <a:pt x="10718" y="12827"/>
                  </a:lnTo>
                  <a:lnTo>
                    <a:pt x="12826" y="10718"/>
                  </a:lnTo>
                  <a:lnTo>
                    <a:pt x="30810" y="10718"/>
                  </a:lnTo>
                  <a:lnTo>
                    <a:pt x="30810" y="6921"/>
                  </a:lnTo>
                  <a:lnTo>
                    <a:pt x="23888" y="0"/>
                  </a:lnTo>
                  <a:close/>
                </a:path>
                <a:path w="31115" h="31114">
                  <a:moveTo>
                    <a:pt x="30810" y="10718"/>
                  </a:moveTo>
                  <a:lnTo>
                    <a:pt x="17983" y="10718"/>
                  </a:lnTo>
                  <a:lnTo>
                    <a:pt x="20091" y="12827"/>
                  </a:lnTo>
                  <a:lnTo>
                    <a:pt x="20091" y="17995"/>
                  </a:lnTo>
                  <a:lnTo>
                    <a:pt x="17983" y="20091"/>
                  </a:lnTo>
                  <a:lnTo>
                    <a:pt x="30810" y="20091"/>
                  </a:lnTo>
                  <a:lnTo>
                    <a:pt x="30810" y="10718"/>
                  </a:lnTo>
                  <a:close/>
                </a:path>
              </a:pathLst>
            </a:cu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ru-RU"/>
            </a:p>
          </p:txBody>
        </p:sp>
        <p:sp>
          <p:nvSpPr>
            <p:cNvPr id="48" name="object 54"/>
            <p:cNvSpPr>
              <a:spLocks noChangeArrowheads="1"/>
            </p:cNvSpPr>
            <p:nvPr/>
          </p:nvSpPr>
          <p:spPr bwMode="auto">
            <a:xfrm>
              <a:off x="1570038" y="2273300"/>
              <a:ext cx="31750" cy="31750"/>
            </a:xfrm>
            <a:custGeom>
              <a:avLst/>
              <a:gdLst>
                <a:gd name="T0" fmla="*/ 25704 w 31115"/>
                <a:gd name="T1" fmla="*/ 0 h 31114"/>
                <a:gd name="T2" fmla="*/ 7447 w 31115"/>
                <a:gd name="T3" fmla="*/ 0 h 31114"/>
                <a:gd name="T4" fmla="*/ 0 w 31115"/>
                <a:gd name="T5" fmla="*/ 7354 h 31114"/>
                <a:gd name="T6" fmla="*/ 0 w 31115"/>
                <a:gd name="T7" fmla="*/ 25383 h 31114"/>
                <a:gd name="T8" fmla="*/ 7447 w 31115"/>
                <a:gd name="T9" fmla="*/ 32740 h 31114"/>
                <a:gd name="T10" fmla="*/ 25704 w 31115"/>
                <a:gd name="T11" fmla="*/ 32740 h 31114"/>
                <a:gd name="T12" fmla="*/ 33153 w 31115"/>
                <a:gd name="T13" fmla="*/ 25383 h 31114"/>
                <a:gd name="T14" fmla="*/ 33153 w 31115"/>
                <a:gd name="T15" fmla="*/ 21349 h 31114"/>
                <a:gd name="T16" fmla="*/ 13802 w 31115"/>
                <a:gd name="T17" fmla="*/ 21349 h 31114"/>
                <a:gd name="T18" fmla="*/ 11533 w 31115"/>
                <a:gd name="T19" fmla="*/ 19121 h 31114"/>
                <a:gd name="T20" fmla="*/ 11533 w 31115"/>
                <a:gd name="T21" fmla="*/ 13631 h 31114"/>
                <a:gd name="T22" fmla="*/ 13802 w 31115"/>
                <a:gd name="T23" fmla="*/ 11389 h 31114"/>
                <a:gd name="T24" fmla="*/ 33153 w 31115"/>
                <a:gd name="T25" fmla="*/ 11389 h 31114"/>
                <a:gd name="T26" fmla="*/ 33153 w 31115"/>
                <a:gd name="T27" fmla="*/ 7354 h 31114"/>
                <a:gd name="T28" fmla="*/ 25704 w 31115"/>
                <a:gd name="T29" fmla="*/ 0 h 31114"/>
                <a:gd name="T30" fmla="*/ 33153 w 31115"/>
                <a:gd name="T31" fmla="*/ 11389 h 31114"/>
                <a:gd name="T32" fmla="*/ 19350 w 31115"/>
                <a:gd name="T33" fmla="*/ 11389 h 31114"/>
                <a:gd name="T34" fmla="*/ 21619 w 31115"/>
                <a:gd name="T35" fmla="*/ 13631 h 31114"/>
                <a:gd name="T36" fmla="*/ 21619 w 31115"/>
                <a:gd name="T37" fmla="*/ 19121 h 31114"/>
                <a:gd name="T38" fmla="*/ 19350 w 31115"/>
                <a:gd name="T39" fmla="*/ 21349 h 31114"/>
                <a:gd name="T40" fmla="*/ 33153 w 31115"/>
                <a:gd name="T41" fmla="*/ 21349 h 31114"/>
                <a:gd name="T42" fmla="*/ 33153 w 31115"/>
                <a:gd name="T43" fmla="*/ 11389 h 3111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1115"/>
                <a:gd name="T67" fmla="*/ 0 h 31114"/>
                <a:gd name="T68" fmla="*/ 31115 w 31115"/>
                <a:gd name="T69" fmla="*/ 31114 h 3111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1115" h="31114">
                  <a:moveTo>
                    <a:pt x="23888" y="0"/>
                  </a:moveTo>
                  <a:lnTo>
                    <a:pt x="6921" y="0"/>
                  </a:lnTo>
                  <a:lnTo>
                    <a:pt x="0" y="6921"/>
                  </a:lnTo>
                  <a:lnTo>
                    <a:pt x="0" y="23888"/>
                  </a:lnTo>
                  <a:lnTo>
                    <a:pt x="6921" y="30810"/>
                  </a:lnTo>
                  <a:lnTo>
                    <a:pt x="23888" y="30810"/>
                  </a:lnTo>
                  <a:lnTo>
                    <a:pt x="30810" y="23888"/>
                  </a:lnTo>
                  <a:lnTo>
                    <a:pt x="30810" y="20091"/>
                  </a:lnTo>
                  <a:lnTo>
                    <a:pt x="12826" y="20091"/>
                  </a:lnTo>
                  <a:lnTo>
                    <a:pt x="10718" y="17995"/>
                  </a:lnTo>
                  <a:lnTo>
                    <a:pt x="10718" y="12827"/>
                  </a:lnTo>
                  <a:lnTo>
                    <a:pt x="12826" y="10718"/>
                  </a:lnTo>
                  <a:lnTo>
                    <a:pt x="30810" y="10718"/>
                  </a:lnTo>
                  <a:lnTo>
                    <a:pt x="30810" y="6921"/>
                  </a:lnTo>
                  <a:lnTo>
                    <a:pt x="23888" y="0"/>
                  </a:lnTo>
                  <a:close/>
                </a:path>
                <a:path w="31115" h="31114">
                  <a:moveTo>
                    <a:pt x="30810" y="10718"/>
                  </a:moveTo>
                  <a:lnTo>
                    <a:pt x="17983" y="10718"/>
                  </a:lnTo>
                  <a:lnTo>
                    <a:pt x="20091" y="12827"/>
                  </a:lnTo>
                  <a:lnTo>
                    <a:pt x="20091" y="17995"/>
                  </a:lnTo>
                  <a:lnTo>
                    <a:pt x="17983" y="20091"/>
                  </a:lnTo>
                  <a:lnTo>
                    <a:pt x="30810" y="20091"/>
                  </a:lnTo>
                  <a:lnTo>
                    <a:pt x="30810" y="10718"/>
                  </a:lnTo>
                  <a:close/>
                </a:path>
              </a:pathLst>
            </a:cu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ru-RU"/>
            </a:p>
          </p:txBody>
        </p:sp>
        <p:sp>
          <p:nvSpPr>
            <p:cNvPr id="49" name="object 64"/>
            <p:cNvSpPr>
              <a:spLocks noChangeArrowheads="1"/>
            </p:cNvSpPr>
            <p:nvPr/>
          </p:nvSpPr>
          <p:spPr bwMode="auto">
            <a:xfrm>
              <a:off x="1411288" y="1452563"/>
              <a:ext cx="234950" cy="234950"/>
            </a:xfrm>
            <a:custGeom>
              <a:avLst/>
              <a:gdLst>
                <a:gd name="T0" fmla="*/ 117586 w 234314"/>
                <a:gd name="T1" fmla="*/ 0 h 234950"/>
                <a:gd name="T2" fmla="*/ 77244 w 234314"/>
                <a:gd name="T3" fmla="*/ 7089 h 234950"/>
                <a:gd name="T4" fmla="*/ 41731 w 234314"/>
                <a:gd name="T5" fmla="*/ 27457 h 234950"/>
                <a:gd name="T6" fmla="*/ 12835 w 234314"/>
                <a:gd name="T7" fmla="*/ 63114 h 234950"/>
                <a:gd name="T8" fmla="*/ 0 w 234314"/>
                <a:gd name="T9" fmla="*/ 107086 h 234950"/>
                <a:gd name="T10" fmla="*/ 236 w 234314"/>
                <a:gd name="T11" fmla="*/ 130262 h 234950"/>
                <a:gd name="T12" fmla="*/ 13993 w 234314"/>
                <a:gd name="T13" fmla="*/ 173606 h 234950"/>
                <a:gd name="T14" fmla="*/ 45892 w 234314"/>
                <a:gd name="T15" fmla="*/ 210501 h 234950"/>
                <a:gd name="T16" fmla="*/ 91943 w 234314"/>
                <a:gd name="T17" fmla="*/ 231828 h 234950"/>
                <a:gd name="T18" fmla="*/ 117703 w 234314"/>
                <a:gd name="T19" fmla="*/ 234633 h 234950"/>
                <a:gd name="T20" fmla="*/ 138245 w 234314"/>
                <a:gd name="T21" fmla="*/ 232832 h 234950"/>
                <a:gd name="T22" fmla="*/ 158048 w 234314"/>
                <a:gd name="T23" fmla="*/ 227543 h 234950"/>
                <a:gd name="T24" fmla="*/ 165885 w 234314"/>
                <a:gd name="T25" fmla="*/ 223914 h 234950"/>
                <a:gd name="T26" fmla="*/ 117703 w 234314"/>
                <a:gd name="T27" fmla="*/ 223914 h 234950"/>
                <a:gd name="T28" fmla="*/ 94293 w 234314"/>
                <a:gd name="T29" fmla="*/ 221367 h 234950"/>
                <a:gd name="T30" fmla="*/ 52443 w 234314"/>
                <a:gd name="T31" fmla="*/ 201995 h 234950"/>
                <a:gd name="T32" fmla="*/ 23457 w 234314"/>
                <a:gd name="T33" fmla="*/ 168465 h 234950"/>
                <a:gd name="T34" fmla="*/ 10962 w 234314"/>
                <a:gd name="T35" fmla="*/ 129081 h 234950"/>
                <a:gd name="T36" fmla="*/ 10752 w 234314"/>
                <a:gd name="T37" fmla="*/ 108026 h 234950"/>
                <a:gd name="T38" fmla="*/ 14641 w 234314"/>
                <a:gd name="T39" fmla="*/ 87323 h 234950"/>
                <a:gd name="T40" fmla="*/ 33827 w 234314"/>
                <a:gd name="T41" fmla="*/ 50694 h 234950"/>
                <a:gd name="T42" fmla="*/ 64039 w 234314"/>
                <a:gd name="T43" fmla="*/ 24970 h 234950"/>
                <a:gd name="T44" fmla="*/ 117586 w 234314"/>
                <a:gd name="T45" fmla="*/ 10718 h 234950"/>
                <a:gd name="T46" fmla="*/ 166813 w 234314"/>
                <a:gd name="T47" fmla="*/ 10718 h 234950"/>
                <a:gd name="T48" fmla="*/ 143348 w 234314"/>
                <a:gd name="T49" fmla="*/ 2803 h 234950"/>
                <a:gd name="T50" fmla="*/ 117586 w 234314"/>
                <a:gd name="T51" fmla="*/ 0 h 234950"/>
                <a:gd name="T52" fmla="*/ 166813 w 234314"/>
                <a:gd name="T53" fmla="*/ 10718 h 234950"/>
                <a:gd name="T54" fmla="*/ 117586 w 234314"/>
                <a:gd name="T55" fmla="*/ 10718 h 234950"/>
                <a:gd name="T56" fmla="*/ 140997 w 234314"/>
                <a:gd name="T57" fmla="*/ 13265 h 234950"/>
                <a:gd name="T58" fmla="*/ 162991 w 234314"/>
                <a:gd name="T59" fmla="*/ 20683 h 234950"/>
                <a:gd name="T60" fmla="*/ 199862 w 234314"/>
                <a:gd name="T61" fmla="*/ 48793 h 234950"/>
                <a:gd name="T62" fmla="*/ 220055 w 234314"/>
                <a:gd name="T63" fmla="*/ 85242 h 234950"/>
                <a:gd name="T64" fmla="*/ 224551 w 234314"/>
                <a:gd name="T65" fmla="*/ 126607 h 234950"/>
                <a:gd name="T66" fmla="*/ 220662 w 234314"/>
                <a:gd name="T67" fmla="*/ 147310 h 234950"/>
                <a:gd name="T68" fmla="*/ 201470 w 234314"/>
                <a:gd name="T69" fmla="*/ 183934 h 234950"/>
                <a:gd name="T70" fmla="*/ 171257 w 234314"/>
                <a:gd name="T71" fmla="*/ 209657 h 234950"/>
                <a:gd name="T72" fmla="*/ 117703 w 234314"/>
                <a:gd name="T73" fmla="*/ 223914 h 234950"/>
                <a:gd name="T74" fmla="*/ 165885 w 234314"/>
                <a:gd name="T75" fmla="*/ 223914 h 234950"/>
                <a:gd name="T76" fmla="*/ 209889 w 234314"/>
                <a:gd name="T77" fmla="*/ 190624 h 234950"/>
                <a:gd name="T78" fmla="*/ 231019 w 234314"/>
                <a:gd name="T79" fmla="*/ 150320 h 234950"/>
                <a:gd name="T80" fmla="*/ 235302 w 234314"/>
                <a:gd name="T81" fmla="*/ 127547 h 234950"/>
                <a:gd name="T82" fmla="*/ 235067 w 234314"/>
                <a:gd name="T83" fmla="*/ 104371 h 234950"/>
                <a:gd name="T84" fmla="*/ 221303 w 234314"/>
                <a:gd name="T85" fmla="*/ 61027 h 234950"/>
                <a:gd name="T86" fmla="*/ 189403 w 234314"/>
                <a:gd name="T87" fmla="*/ 24126 h 234950"/>
                <a:gd name="T88" fmla="*/ 167551 w 234314"/>
                <a:gd name="T89" fmla="*/ 10968 h 234950"/>
                <a:gd name="T90" fmla="*/ 166813 w 234314"/>
                <a:gd name="T91" fmla="*/ 10718 h 23495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34314"/>
                <a:gd name="T139" fmla="*/ 0 h 234950"/>
                <a:gd name="T140" fmla="*/ 234314 w 234314"/>
                <a:gd name="T141" fmla="*/ 234950 h 23495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34314" h="234950">
                  <a:moveTo>
                    <a:pt x="116801" y="0"/>
                  </a:moveTo>
                  <a:lnTo>
                    <a:pt x="76727" y="7089"/>
                  </a:lnTo>
                  <a:lnTo>
                    <a:pt x="41452" y="27457"/>
                  </a:lnTo>
                  <a:lnTo>
                    <a:pt x="12749" y="63114"/>
                  </a:lnTo>
                  <a:lnTo>
                    <a:pt x="0" y="107086"/>
                  </a:lnTo>
                  <a:lnTo>
                    <a:pt x="234" y="130261"/>
                  </a:lnTo>
                  <a:lnTo>
                    <a:pt x="13899" y="173605"/>
                  </a:lnTo>
                  <a:lnTo>
                    <a:pt x="45585" y="210500"/>
                  </a:lnTo>
                  <a:lnTo>
                    <a:pt x="91329" y="231827"/>
                  </a:lnTo>
                  <a:lnTo>
                    <a:pt x="116916" y="234632"/>
                  </a:lnTo>
                  <a:lnTo>
                    <a:pt x="137322" y="232831"/>
                  </a:lnTo>
                  <a:lnTo>
                    <a:pt x="156991" y="227542"/>
                  </a:lnTo>
                  <a:lnTo>
                    <a:pt x="164776" y="223913"/>
                  </a:lnTo>
                  <a:lnTo>
                    <a:pt x="116916" y="223913"/>
                  </a:lnTo>
                  <a:lnTo>
                    <a:pt x="93663" y="221366"/>
                  </a:lnTo>
                  <a:lnTo>
                    <a:pt x="52092" y="201994"/>
                  </a:lnTo>
                  <a:lnTo>
                    <a:pt x="23301" y="168464"/>
                  </a:lnTo>
                  <a:lnTo>
                    <a:pt x="10888" y="129080"/>
                  </a:lnTo>
                  <a:lnTo>
                    <a:pt x="10680" y="108026"/>
                  </a:lnTo>
                  <a:lnTo>
                    <a:pt x="14542" y="87323"/>
                  </a:lnTo>
                  <a:lnTo>
                    <a:pt x="33601" y="50694"/>
                  </a:lnTo>
                  <a:lnTo>
                    <a:pt x="63611" y="24970"/>
                  </a:lnTo>
                  <a:lnTo>
                    <a:pt x="116801" y="10718"/>
                  </a:lnTo>
                  <a:lnTo>
                    <a:pt x="165698" y="10718"/>
                  </a:lnTo>
                  <a:lnTo>
                    <a:pt x="142390" y="2803"/>
                  </a:lnTo>
                  <a:lnTo>
                    <a:pt x="116801" y="0"/>
                  </a:lnTo>
                  <a:close/>
                </a:path>
                <a:path w="234314" h="234950">
                  <a:moveTo>
                    <a:pt x="165698" y="10718"/>
                  </a:moveTo>
                  <a:lnTo>
                    <a:pt x="116801" y="10718"/>
                  </a:lnTo>
                  <a:lnTo>
                    <a:pt x="140054" y="13265"/>
                  </a:lnTo>
                  <a:lnTo>
                    <a:pt x="161902" y="20683"/>
                  </a:lnTo>
                  <a:lnTo>
                    <a:pt x="198526" y="48793"/>
                  </a:lnTo>
                  <a:lnTo>
                    <a:pt x="218584" y="85242"/>
                  </a:lnTo>
                  <a:lnTo>
                    <a:pt x="223050" y="126606"/>
                  </a:lnTo>
                  <a:lnTo>
                    <a:pt x="219187" y="147309"/>
                  </a:lnTo>
                  <a:lnTo>
                    <a:pt x="200124" y="183933"/>
                  </a:lnTo>
                  <a:lnTo>
                    <a:pt x="170112" y="209656"/>
                  </a:lnTo>
                  <a:lnTo>
                    <a:pt x="116916" y="223913"/>
                  </a:lnTo>
                  <a:lnTo>
                    <a:pt x="164776" y="223913"/>
                  </a:lnTo>
                  <a:lnTo>
                    <a:pt x="208486" y="190623"/>
                  </a:lnTo>
                  <a:lnTo>
                    <a:pt x="229475" y="150319"/>
                  </a:lnTo>
                  <a:lnTo>
                    <a:pt x="233730" y="127546"/>
                  </a:lnTo>
                  <a:lnTo>
                    <a:pt x="233496" y="104371"/>
                  </a:lnTo>
                  <a:lnTo>
                    <a:pt x="219825" y="61027"/>
                  </a:lnTo>
                  <a:lnTo>
                    <a:pt x="188137" y="24126"/>
                  </a:lnTo>
                  <a:lnTo>
                    <a:pt x="166431" y="10968"/>
                  </a:lnTo>
                  <a:lnTo>
                    <a:pt x="165698" y="10718"/>
                  </a:lnTo>
                  <a:close/>
                </a:path>
              </a:pathLst>
            </a:cu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ru-RU"/>
            </a:p>
          </p:txBody>
        </p:sp>
        <p:sp>
          <p:nvSpPr>
            <p:cNvPr id="50" name="object 65"/>
            <p:cNvSpPr>
              <a:spLocks noChangeArrowheads="1"/>
            </p:cNvSpPr>
            <p:nvPr/>
          </p:nvSpPr>
          <p:spPr bwMode="auto">
            <a:xfrm>
              <a:off x="1463675" y="1495425"/>
              <a:ext cx="130175" cy="149225"/>
            </a:xfrm>
            <a:custGeom>
              <a:avLst/>
              <a:gdLst>
                <a:gd name="T0" fmla="*/ 23888 w 130810"/>
                <a:gd name="T1" fmla="*/ 0 h 148589"/>
                <a:gd name="T2" fmla="*/ 14252 w 130810"/>
                <a:gd name="T3" fmla="*/ 0 h 148589"/>
                <a:gd name="T4" fmla="*/ 10110 w 130810"/>
                <a:gd name="T5" fmla="*/ 1570 h 148589"/>
                <a:gd name="T6" fmla="*/ 3133 w 130810"/>
                <a:gd name="T7" fmla="*/ 7601 h 148589"/>
                <a:gd name="T8" fmla="*/ 848 w 130810"/>
                <a:gd name="T9" fmla="*/ 12117 h 148589"/>
                <a:gd name="T10" fmla="*/ 0 w 130810"/>
                <a:gd name="T11" fmla="*/ 22074 h 148589"/>
                <a:gd name="T12" fmla="*/ 1485 w 130810"/>
                <a:gd name="T13" fmla="*/ 26924 h 148589"/>
                <a:gd name="T14" fmla="*/ 99386 w 130810"/>
                <a:gd name="T15" fmla="*/ 147676 h 148589"/>
                <a:gd name="T16" fmla="*/ 104453 w 130810"/>
                <a:gd name="T17" fmla="*/ 150107 h 148589"/>
                <a:gd name="T18" fmla="*/ 114101 w 130810"/>
                <a:gd name="T19" fmla="*/ 150107 h 148589"/>
                <a:gd name="T20" fmla="*/ 118244 w 130810"/>
                <a:gd name="T21" fmla="*/ 148550 h 148589"/>
                <a:gd name="T22" fmla="*/ 125222 w 130810"/>
                <a:gd name="T23" fmla="*/ 142517 h 148589"/>
                <a:gd name="T24" fmla="*/ 126431 w 130810"/>
                <a:gd name="T25" fmla="*/ 140125 h 148589"/>
                <a:gd name="T26" fmla="*/ 111606 w 130810"/>
                <a:gd name="T27" fmla="*/ 140125 h 148589"/>
                <a:gd name="T28" fmla="*/ 106599 w 130810"/>
                <a:gd name="T29" fmla="*/ 139661 h 148589"/>
                <a:gd name="T30" fmla="*/ 9959 w 130810"/>
                <a:gd name="T31" fmla="*/ 20453 h 148589"/>
                <a:gd name="T32" fmla="*/ 10383 w 130810"/>
                <a:gd name="T33" fmla="*/ 15487 h 148589"/>
                <a:gd name="T34" fmla="*/ 15002 w 130810"/>
                <a:gd name="T35" fmla="*/ 11488 h 148589"/>
                <a:gd name="T36" fmla="*/ 16699 w 130810"/>
                <a:gd name="T37" fmla="*/ 10856 h 148589"/>
                <a:gd name="T38" fmla="*/ 35803 w 130810"/>
                <a:gd name="T39" fmla="*/ 10856 h 148589"/>
                <a:gd name="T40" fmla="*/ 28956 w 130810"/>
                <a:gd name="T41" fmla="*/ 2443 h 148589"/>
                <a:gd name="T42" fmla="*/ 23888 w 130810"/>
                <a:gd name="T43" fmla="*/ 0 h 148589"/>
                <a:gd name="T44" fmla="*/ 35803 w 130810"/>
                <a:gd name="T45" fmla="*/ 10856 h 148589"/>
                <a:gd name="T46" fmla="*/ 20768 w 130810"/>
                <a:gd name="T47" fmla="*/ 10856 h 148589"/>
                <a:gd name="T48" fmla="*/ 22902 w 130810"/>
                <a:gd name="T49" fmla="*/ 11885 h 148589"/>
                <a:gd name="T50" fmla="*/ 24350 w 130810"/>
                <a:gd name="T51" fmla="*/ 13648 h 148589"/>
                <a:gd name="T52" fmla="*/ 116997 w 130810"/>
                <a:gd name="T53" fmla="*/ 127955 h 148589"/>
                <a:gd name="T54" fmla="*/ 117609 w 130810"/>
                <a:gd name="T55" fmla="*/ 129988 h 148589"/>
                <a:gd name="T56" fmla="*/ 117259 w 130810"/>
                <a:gd name="T57" fmla="*/ 134169 h 148589"/>
                <a:gd name="T58" fmla="*/ 116298 w 130810"/>
                <a:gd name="T59" fmla="*/ 136059 h 148589"/>
                <a:gd name="T60" fmla="*/ 111606 w 130810"/>
                <a:gd name="T61" fmla="*/ 140125 h 148589"/>
                <a:gd name="T62" fmla="*/ 126431 w 130810"/>
                <a:gd name="T63" fmla="*/ 140125 h 148589"/>
                <a:gd name="T64" fmla="*/ 127506 w 130810"/>
                <a:gd name="T65" fmla="*/ 138002 h 148589"/>
                <a:gd name="T66" fmla="*/ 128343 w 130810"/>
                <a:gd name="T67" fmla="*/ 128045 h 148589"/>
                <a:gd name="T68" fmla="*/ 126856 w 130810"/>
                <a:gd name="T69" fmla="*/ 123184 h 148589"/>
                <a:gd name="T70" fmla="*/ 35803 w 130810"/>
                <a:gd name="T71" fmla="*/ 10856 h 14858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0810"/>
                <a:gd name="T109" fmla="*/ 0 h 148589"/>
                <a:gd name="T110" fmla="*/ 130810 w 130810"/>
                <a:gd name="T111" fmla="*/ 148589 h 14858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0810" h="148589">
                  <a:moveTo>
                    <a:pt x="24307" y="0"/>
                  </a:moveTo>
                  <a:lnTo>
                    <a:pt x="14503" y="0"/>
                  </a:lnTo>
                  <a:lnTo>
                    <a:pt x="10287" y="1549"/>
                  </a:lnTo>
                  <a:lnTo>
                    <a:pt x="3187" y="7505"/>
                  </a:lnTo>
                  <a:lnTo>
                    <a:pt x="863" y="11963"/>
                  </a:lnTo>
                  <a:lnTo>
                    <a:pt x="0" y="21793"/>
                  </a:lnTo>
                  <a:lnTo>
                    <a:pt x="1511" y="26581"/>
                  </a:lnTo>
                  <a:lnTo>
                    <a:pt x="101130" y="145796"/>
                  </a:lnTo>
                  <a:lnTo>
                    <a:pt x="106286" y="148196"/>
                  </a:lnTo>
                  <a:lnTo>
                    <a:pt x="116103" y="148196"/>
                  </a:lnTo>
                  <a:lnTo>
                    <a:pt x="120319" y="146659"/>
                  </a:lnTo>
                  <a:lnTo>
                    <a:pt x="127419" y="140703"/>
                  </a:lnTo>
                  <a:lnTo>
                    <a:pt x="128650" y="138341"/>
                  </a:lnTo>
                  <a:lnTo>
                    <a:pt x="113563" y="138341"/>
                  </a:lnTo>
                  <a:lnTo>
                    <a:pt x="108470" y="137883"/>
                  </a:lnTo>
                  <a:lnTo>
                    <a:pt x="10134" y="20193"/>
                  </a:lnTo>
                  <a:lnTo>
                    <a:pt x="10566" y="15290"/>
                  </a:lnTo>
                  <a:lnTo>
                    <a:pt x="15265" y="11341"/>
                  </a:lnTo>
                  <a:lnTo>
                    <a:pt x="16992" y="10718"/>
                  </a:lnTo>
                  <a:lnTo>
                    <a:pt x="36431" y="10718"/>
                  </a:lnTo>
                  <a:lnTo>
                    <a:pt x="29464" y="2413"/>
                  </a:lnTo>
                  <a:lnTo>
                    <a:pt x="24307" y="0"/>
                  </a:lnTo>
                  <a:close/>
                </a:path>
                <a:path w="130810" h="148589">
                  <a:moveTo>
                    <a:pt x="36431" y="10718"/>
                  </a:moveTo>
                  <a:lnTo>
                    <a:pt x="21132" y="10718"/>
                  </a:lnTo>
                  <a:lnTo>
                    <a:pt x="23304" y="11734"/>
                  </a:lnTo>
                  <a:lnTo>
                    <a:pt x="24777" y="13474"/>
                  </a:lnTo>
                  <a:lnTo>
                    <a:pt x="119049" y="126326"/>
                  </a:lnTo>
                  <a:lnTo>
                    <a:pt x="119672" y="128333"/>
                  </a:lnTo>
                  <a:lnTo>
                    <a:pt x="119316" y="132461"/>
                  </a:lnTo>
                  <a:lnTo>
                    <a:pt x="118338" y="134327"/>
                  </a:lnTo>
                  <a:lnTo>
                    <a:pt x="113563" y="138341"/>
                  </a:lnTo>
                  <a:lnTo>
                    <a:pt x="128650" y="138341"/>
                  </a:lnTo>
                  <a:lnTo>
                    <a:pt x="129743" y="136245"/>
                  </a:lnTo>
                  <a:lnTo>
                    <a:pt x="130594" y="126415"/>
                  </a:lnTo>
                  <a:lnTo>
                    <a:pt x="129082" y="121615"/>
                  </a:lnTo>
                  <a:lnTo>
                    <a:pt x="36431" y="10718"/>
                  </a:lnTo>
                  <a:close/>
                </a:path>
              </a:pathLst>
            </a:cu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ru-RU"/>
            </a:p>
          </p:txBody>
        </p:sp>
        <p:sp>
          <p:nvSpPr>
            <p:cNvPr id="51" name="object 66"/>
            <p:cNvSpPr>
              <a:spLocks noChangeArrowheads="1"/>
            </p:cNvSpPr>
            <p:nvPr/>
          </p:nvSpPr>
          <p:spPr bwMode="auto">
            <a:xfrm>
              <a:off x="1439863" y="1550988"/>
              <a:ext cx="93662" cy="111125"/>
            </a:xfrm>
            <a:custGeom>
              <a:avLst/>
              <a:gdLst>
                <a:gd name="T0" fmla="*/ 2916 w 93980"/>
                <a:gd name="T1" fmla="*/ 0 h 109855"/>
                <a:gd name="T2" fmla="*/ 264 w 93980"/>
                <a:gd name="T3" fmla="*/ 2274 h 109855"/>
                <a:gd name="T4" fmla="*/ 0 w 93980"/>
                <a:gd name="T5" fmla="*/ 5323 h 109855"/>
                <a:gd name="T6" fmla="*/ 192 w 93980"/>
                <a:gd name="T7" fmla="*/ 24989 h 109855"/>
                <a:gd name="T8" fmla="*/ 22023 w 93980"/>
                <a:gd name="T9" fmla="*/ 78004 h 109855"/>
                <a:gd name="T10" fmla="*/ 68392 w 93980"/>
                <a:gd name="T11" fmla="*/ 109586 h 109855"/>
                <a:gd name="T12" fmla="*/ 87436 w 93980"/>
                <a:gd name="T13" fmla="*/ 113223 h 109855"/>
                <a:gd name="T14" fmla="*/ 90165 w 93980"/>
                <a:gd name="T15" fmla="*/ 113223 h 109855"/>
                <a:gd name="T16" fmla="*/ 92488 w 93980"/>
                <a:gd name="T17" fmla="*/ 111040 h 109855"/>
                <a:gd name="T18" fmla="*/ 92992 w 93980"/>
                <a:gd name="T19" fmla="*/ 105112 h 109855"/>
                <a:gd name="T20" fmla="*/ 90835 w 93980"/>
                <a:gd name="T21" fmla="*/ 102416 h 109855"/>
                <a:gd name="T22" fmla="*/ 87893 w 93980"/>
                <a:gd name="T23" fmla="*/ 102153 h 109855"/>
                <a:gd name="T24" fmla="*/ 71386 w 93980"/>
                <a:gd name="T25" fmla="*/ 98942 h 109855"/>
                <a:gd name="T26" fmla="*/ 30182 w 93980"/>
                <a:gd name="T27" fmla="*/ 70881 h 109855"/>
                <a:gd name="T28" fmla="*/ 10786 w 93980"/>
                <a:gd name="T29" fmla="*/ 23776 h 109855"/>
                <a:gd name="T30" fmla="*/ 10701 w 93980"/>
                <a:gd name="T31" fmla="*/ 5323 h 109855"/>
                <a:gd name="T32" fmla="*/ 10872 w 93980"/>
                <a:gd name="T33" fmla="*/ 3246 h 109855"/>
                <a:gd name="T34" fmla="*/ 8713 w 93980"/>
                <a:gd name="T35" fmla="*/ 551 h 109855"/>
                <a:gd name="T36" fmla="*/ 5769 w 93980"/>
                <a:gd name="T37" fmla="*/ 288 h 109855"/>
                <a:gd name="T38" fmla="*/ 2916 w 93980"/>
                <a:gd name="T39" fmla="*/ 0 h 10985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3980"/>
                <a:gd name="T61" fmla="*/ 0 h 109855"/>
                <a:gd name="T62" fmla="*/ 93980 w 93980"/>
                <a:gd name="T63" fmla="*/ 109855 h 10985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3980" h="109855">
                  <a:moveTo>
                    <a:pt x="2933" y="0"/>
                  </a:moveTo>
                  <a:lnTo>
                    <a:pt x="266" y="2197"/>
                  </a:lnTo>
                  <a:lnTo>
                    <a:pt x="0" y="5143"/>
                  </a:lnTo>
                  <a:lnTo>
                    <a:pt x="194" y="24142"/>
                  </a:lnTo>
                  <a:lnTo>
                    <a:pt x="22148" y="75361"/>
                  </a:lnTo>
                  <a:lnTo>
                    <a:pt x="68781" y="105872"/>
                  </a:lnTo>
                  <a:lnTo>
                    <a:pt x="87934" y="109385"/>
                  </a:lnTo>
                  <a:lnTo>
                    <a:pt x="90678" y="109385"/>
                  </a:lnTo>
                  <a:lnTo>
                    <a:pt x="93014" y="107276"/>
                  </a:lnTo>
                  <a:lnTo>
                    <a:pt x="93522" y="101549"/>
                  </a:lnTo>
                  <a:lnTo>
                    <a:pt x="91351" y="98945"/>
                  </a:lnTo>
                  <a:lnTo>
                    <a:pt x="88392" y="98691"/>
                  </a:lnTo>
                  <a:lnTo>
                    <a:pt x="71792" y="95588"/>
                  </a:lnTo>
                  <a:lnTo>
                    <a:pt x="30353" y="68478"/>
                  </a:lnTo>
                  <a:lnTo>
                    <a:pt x="10848" y="22969"/>
                  </a:lnTo>
                  <a:lnTo>
                    <a:pt x="10761" y="5143"/>
                  </a:lnTo>
                  <a:lnTo>
                    <a:pt x="10934" y="3136"/>
                  </a:lnTo>
                  <a:lnTo>
                    <a:pt x="8763" y="533"/>
                  </a:lnTo>
                  <a:lnTo>
                    <a:pt x="5803" y="279"/>
                  </a:lnTo>
                  <a:lnTo>
                    <a:pt x="2933" y="0"/>
                  </a:lnTo>
                  <a:close/>
                </a:path>
              </a:pathLst>
            </a:cu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ru-RU"/>
            </a:p>
          </p:txBody>
        </p:sp>
        <p:sp>
          <p:nvSpPr>
            <p:cNvPr id="52" name="object 67"/>
            <p:cNvSpPr>
              <a:spLocks noChangeArrowheads="1"/>
            </p:cNvSpPr>
            <p:nvPr/>
          </p:nvSpPr>
          <p:spPr bwMode="auto">
            <a:xfrm>
              <a:off x="1597025" y="1638300"/>
              <a:ext cx="166688" cy="168275"/>
            </a:xfrm>
            <a:custGeom>
              <a:avLst/>
              <a:gdLst>
                <a:gd name="T0" fmla="*/ 82909 w 167005"/>
                <a:gd name="T1" fmla="*/ 0 h 167639"/>
                <a:gd name="T2" fmla="*/ 41356 w 167005"/>
                <a:gd name="T3" fmla="*/ 11332 h 167639"/>
                <a:gd name="T4" fmla="*/ 9050 w 167005"/>
                <a:gd name="T5" fmla="*/ 45571 h 167639"/>
                <a:gd name="T6" fmla="*/ 0 w 167005"/>
                <a:gd name="T7" fmla="*/ 77314 h 167639"/>
                <a:gd name="T8" fmla="*/ 163 w 167005"/>
                <a:gd name="T9" fmla="*/ 94040 h 167639"/>
                <a:gd name="T10" fmla="*/ 19160 w 167005"/>
                <a:gd name="T11" fmla="*/ 139125 h 167639"/>
                <a:gd name="T12" fmla="*/ 64831 w 167005"/>
                <a:gd name="T13" fmla="*/ 167351 h 167639"/>
                <a:gd name="T14" fmla="*/ 82998 w 167005"/>
                <a:gd name="T15" fmla="*/ 169375 h 167639"/>
                <a:gd name="T16" fmla="*/ 97481 w 167005"/>
                <a:gd name="T17" fmla="*/ 168075 h 167639"/>
                <a:gd name="T18" fmla="*/ 111439 w 167005"/>
                <a:gd name="T19" fmla="*/ 164257 h 167639"/>
                <a:gd name="T20" fmla="*/ 123513 w 167005"/>
                <a:gd name="T21" fmla="*/ 158534 h 167639"/>
                <a:gd name="T22" fmla="*/ 82998 w 167005"/>
                <a:gd name="T23" fmla="*/ 158534 h 167639"/>
                <a:gd name="T24" fmla="*/ 67152 w 167005"/>
                <a:gd name="T25" fmla="*/ 156771 h 167639"/>
                <a:gd name="T26" fmla="*/ 27321 w 167005"/>
                <a:gd name="T27" fmla="*/ 132164 h 167639"/>
                <a:gd name="T28" fmla="*/ 10754 w 167005"/>
                <a:gd name="T29" fmla="*/ 92841 h 167639"/>
                <a:gd name="T30" fmla="*/ 10609 w 167005"/>
                <a:gd name="T31" fmla="*/ 78253 h 167639"/>
                <a:gd name="T32" fmla="*/ 13245 w 167005"/>
                <a:gd name="T33" fmla="*/ 63917 h 167639"/>
                <a:gd name="T34" fmla="*/ 36276 w 167005"/>
                <a:gd name="T35" fmla="*/ 28117 h 167639"/>
                <a:gd name="T36" fmla="*/ 82909 w 167005"/>
                <a:gd name="T37" fmla="*/ 10841 h 167639"/>
                <a:gd name="T38" fmla="*/ 122873 w 167005"/>
                <a:gd name="T39" fmla="*/ 10841 h 167639"/>
                <a:gd name="T40" fmla="*/ 118138 w 167005"/>
                <a:gd name="T41" fmla="*/ 7921 h 167639"/>
                <a:gd name="T42" fmla="*/ 101074 w 167005"/>
                <a:gd name="T43" fmla="*/ 2025 h 167639"/>
                <a:gd name="T44" fmla="*/ 82909 w 167005"/>
                <a:gd name="T45" fmla="*/ 0 h 167639"/>
                <a:gd name="T46" fmla="*/ 122873 w 167005"/>
                <a:gd name="T47" fmla="*/ 10841 h 167639"/>
                <a:gd name="T48" fmla="*/ 82909 w 167005"/>
                <a:gd name="T49" fmla="*/ 10841 h 167639"/>
                <a:gd name="T50" fmla="*/ 98753 w 167005"/>
                <a:gd name="T51" fmla="*/ 12606 h 167639"/>
                <a:gd name="T52" fmla="*/ 113637 w 167005"/>
                <a:gd name="T53" fmla="*/ 17747 h 167639"/>
                <a:gd name="T54" fmla="*/ 127072 w 167005"/>
                <a:gd name="T55" fmla="*/ 26030 h 167639"/>
                <a:gd name="T56" fmla="*/ 138574 w 167005"/>
                <a:gd name="T57" fmla="*/ 37225 h 167639"/>
                <a:gd name="T58" fmla="*/ 152351 w 167005"/>
                <a:gd name="T59" fmla="*/ 62957 h 167639"/>
                <a:gd name="T60" fmla="*/ 155258 w 167005"/>
                <a:gd name="T61" fmla="*/ 91124 h 167639"/>
                <a:gd name="T62" fmla="*/ 147588 w 167005"/>
                <a:gd name="T63" fmla="*/ 118349 h 167639"/>
                <a:gd name="T64" fmla="*/ 119226 w 167005"/>
                <a:gd name="T65" fmla="*/ 148656 h 167639"/>
                <a:gd name="T66" fmla="*/ 82998 w 167005"/>
                <a:gd name="T67" fmla="*/ 158534 h 167639"/>
                <a:gd name="T68" fmla="*/ 123513 w 167005"/>
                <a:gd name="T69" fmla="*/ 158534 h 167639"/>
                <a:gd name="T70" fmla="*/ 124547 w 167005"/>
                <a:gd name="T71" fmla="*/ 158044 h 167639"/>
                <a:gd name="T72" fmla="*/ 136478 w 167005"/>
                <a:gd name="T73" fmla="*/ 149555 h 167639"/>
                <a:gd name="T74" fmla="*/ 157067 w 167005"/>
                <a:gd name="T75" fmla="*/ 123287 h 167639"/>
                <a:gd name="T76" fmla="*/ 165863 w 167005"/>
                <a:gd name="T77" fmla="*/ 92072 h 167639"/>
                <a:gd name="T78" fmla="*/ 162530 w 167005"/>
                <a:gd name="T79" fmla="*/ 59774 h 167639"/>
                <a:gd name="T80" fmla="*/ 146734 w 167005"/>
                <a:gd name="T81" fmla="*/ 30263 h 167639"/>
                <a:gd name="T82" fmla="*/ 133544 w 167005"/>
                <a:gd name="T83" fmla="*/ 17422 h 167639"/>
                <a:gd name="T84" fmla="*/ 122873 w 167005"/>
                <a:gd name="T85" fmla="*/ 10841 h 1676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7005"/>
                <a:gd name="T130" fmla="*/ 0 h 167639"/>
                <a:gd name="T131" fmla="*/ 167005 w 167005"/>
                <a:gd name="T132" fmla="*/ 167639 h 16763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7005" h="167639">
                  <a:moveTo>
                    <a:pt x="83362" y="0"/>
                  </a:moveTo>
                  <a:lnTo>
                    <a:pt x="41582" y="11203"/>
                  </a:lnTo>
                  <a:lnTo>
                    <a:pt x="9099" y="45056"/>
                  </a:lnTo>
                  <a:lnTo>
                    <a:pt x="0" y="76441"/>
                  </a:lnTo>
                  <a:lnTo>
                    <a:pt x="163" y="92978"/>
                  </a:lnTo>
                  <a:lnTo>
                    <a:pt x="19265" y="137553"/>
                  </a:lnTo>
                  <a:lnTo>
                    <a:pt x="65185" y="165460"/>
                  </a:lnTo>
                  <a:lnTo>
                    <a:pt x="83451" y="167462"/>
                  </a:lnTo>
                  <a:lnTo>
                    <a:pt x="98013" y="166177"/>
                  </a:lnTo>
                  <a:lnTo>
                    <a:pt x="112047" y="162402"/>
                  </a:lnTo>
                  <a:lnTo>
                    <a:pt x="124187" y="156743"/>
                  </a:lnTo>
                  <a:lnTo>
                    <a:pt x="83451" y="156743"/>
                  </a:lnTo>
                  <a:lnTo>
                    <a:pt x="67519" y="155000"/>
                  </a:lnTo>
                  <a:lnTo>
                    <a:pt x="27470" y="130670"/>
                  </a:lnTo>
                  <a:lnTo>
                    <a:pt x="10812" y="91792"/>
                  </a:lnTo>
                  <a:lnTo>
                    <a:pt x="10667" y="77368"/>
                  </a:lnTo>
                  <a:lnTo>
                    <a:pt x="13317" y="63194"/>
                  </a:lnTo>
                  <a:lnTo>
                    <a:pt x="36474" y="27800"/>
                  </a:lnTo>
                  <a:lnTo>
                    <a:pt x="83362" y="10718"/>
                  </a:lnTo>
                  <a:lnTo>
                    <a:pt x="123544" y="10718"/>
                  </a:lnTo>
                  <a:lnTo>
                    <a:pt x="118783" y="7831"/>
                  </a:lnTo>
                  <a:lnTo>
                    <a:pt x="101626" y="2001"/>
                  </a:lnTo>
                  <a:lnTo>
                    <a:pt x="83362" y="0"/>
                  </a:lnTo>
                  <a:close/>
                </a:path>
                <a:path w="167005" h="167639">
                  <a:moveTo>
                    <a:pt x="123544" y="10718"/>
                  </a:moveTo>
                  <a:lnTo>
                    <a:pt x="83362" y="10718"/>
                  </a:lnTo>
                  <a:lnTo>
                    <a:pt x="99292" y="12464"/>
                  </a:lnTo>
                  <a:lnTo>
                    <a:pt x="114257" y="17546"/>
                  </a:lnTo>
                  <a:lnTo>
                    <a:pt x="127766" y="25736"/>
                  </a:lnTo>
                  <a:lnTo>
                    <a:pt x="139331" y="36804"/>
                  </a:lnTo>
                  <a:lnTo>
                    <a:pt x="153182" y="62246"/>
                  </a:lnTo>
                  <a:lnTo>
                    <a:pt x="156105" y="90095"/>
                  </a:lnTo>
                  <a:lnTo>
                    <a:pt x="148393" y="117012"/>
                  </a:lnTo>
                  <a:lnTo>
                    <a:pt x="119877" y="146976"/>
                  </a:lnTo>
                  <a:lnTo>
                    <a:pt x="83451" y="156743"/>
                  </a:lnTo>
                  <a:lnTo>
                    <a:pt x="124187" y="156743"/>
                  </a:lnTo>
                  <a:lnTo>
                    <a:pt x="125226" y="156259"/>
                  </a:lnTo>
                  <a:lnTo>
                    <a:pt x="137223" y="147866"/>
                  </a:lnTo>
                  <a:lnTo>
                    <a:pt x="157924" y="121895"/>
                  </a:lnTo>
                  <a:lnTo>
                    <a:pt x="166768" y="91032"/>
                  </a:lnTo>
                  <a:lnTo>
                    <a:pt x="163417" y="59099"/>
                  </a:lnTo>
                  <a:lnTo>
                    <a:pt x="147535" y="29921"/>
                  </a:lnTo>
                  <a:lnTo>
                    <a:pt x="134272" y="17225"/>
                  </a:lnTo>
                  <a:lnTo>
                    <a:pt x="123544" y="10718"/>
                  </a:lnTo>
                  <a:close/>
                </a:path>
              </a:pathLst>
            </a:cu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ru-RU"/>
            </a:p>
          </p:txBody>
        </p:sp>
        <p:sp>
          <p:nvSpPr>
            <p:cNvPr id="53" name="object 68"/>
            <p:cNvSpPr>
              <a:spLocks noChangeArrowheads="1"/>
            </p:cNvSpPr>
            <p:nvPr/>
          </p:nvSpPr>
          <p:spPr bwMode="auto">
            <a:xfrm>
              <a:off x="1627188" y="1674813"/>
              <a:ext cx="107950" cy="95250"/>
            </a:xfrm>
            <a:custGeom>
              <a:avLst/>
              <a:gdLst>
                <a:gd name="T0" fmla="*/ 89606 w 107950"/>
                <a:gd name="T1" fmla="*/ 0 h 95885"/>
                <a:gd name="T2" fmla="*/ 2511 w 107950"/>
                <a:gd name="T3" fmla="*/ 71074 h 95885"/>
                <a:gd name="T4" fmla="*/ 676 w 107950"/>
                <a:gd name="T5" fmla="*/ 74509 h 95885"/>
                <a:gd name="T6" fmla="*/ 0 w 107950"/>
                <a:gd name="T7" fmla="*/ 82104 h 95885"/>
                <a:gd name="T8" fmla="*/ 1198 w 107950"/>
                <a:gd name="T9" fmla="*/ 85801 h 95885"/>
                <a:gd name="T10" fmla="*/ 6476 w 107950"/>
                <a:gd name="T11" fmla="*/ 91939 h 95885"/>
                <a:gd name="T12" fmla="*/ 10556 w 107950"/>
                <a:gd name="T13" fmla="*/ 93806 h 95885"/>
                <a:gd name="T14" fmla="*/ 18309 w 107950"/>
                <a:gd name="T15" fmla="*/ 93806 h 95885"/>
                <a:gd name="T16" fmla="*/ 21636 w 107950"/>
                <a:gd name="T17" fmla="*/ 92611 h 95885"/>
                <a:gd name="T18" fmla="*/ 33051 w 107950"/>
                <a:gd name="T19" fmla="*/ 83299 h 95885"/>
                <a:gd name="T20" fmla="*/ 13744 w 107950"/>
                <a:gd name="T21" fmla="*/ 83299 h 95885"/>
                <a:gd name="T22" fmla="*/ 12673 w 107950"/>
                <a:gd name="T23" fmla="*/ 82800 h 95885"/>
                <a:gd name="T24" fmla="*/ 11270 w 107950"/>
                <a:gd name="T25" fmla="*/ 81182 h 95885"/>
                <a:gd name="T26" fmla="*/ 10965 w 107950"/>
                <a:gd name="T27" fmla="*/ 80212 h 95885"/>
                <a:gd name="T28" fmla="*/ 11143 w 107950"/>
                <a:gd name="T29" fmla="*/ 78220 h 95885"/>
                <a:gd name="T30" fmla="*/ 11628 w 107950"/>
                <a:gd name="T31" fmla="*/ 77323 h 95885"/>
                <a:gd name="T32" fmla="*/ 91468 w 107950"/>
                <a:gd name="T33" fmla="*/ 12175 h 95885"/>
                <a:gd name="T34" fmla="*/ 92424 w 107950"/>
                <a:gd name="T35" fmla="*/ 12026 h 95885"/>
                <a:gd name="T36" fmla="*/ 107554 w 107950"/>
                <a:gd name="T37" fmla="*/ 12026 h 95885"/>
                <a:gd name="T38" fmla="*/ 106743 w 107950"/>
                <a:gd name="T39" fmla="*/ 9524 h 95885"/>
                <a:gd name="T40" fmla="*/ 99271 w 107950"/>
                <a:gd name="T41" fmla="*/ 821 h 95885"/>
                <a:gd name="T42" fmla="*/ 89606 w 107950"/>
                <a:gd name="T43" fmla="*/ 0 h 95885"/>
                <a:gd name="T44" fmla="*/ 107554 w 107950"/>
                <a:gd name="T45" fmla="*/ 12026 h 95885"/>
                <a:gd name="T46" fmla="*/ 94183 w 107950"/>
                <a:gd name="T47" fmla="*/ 12026 h 95885"/>
                <a:gd name="T48" fmla="*/ 95268 w 107950"/>
                <a:gd name="T49" fmla="*/ 12512 h 95885"/>
                <a:gd name="T50" fmla="*/ 96657 w 107950"/>
                <a:gd name="T51" fmla="*/ 14143 h 95885"/>
                <a:gd name="T52" fmla="*/ 96976 w 107950"/>
                <a:gd name="T53" fmla="*/ 15113 h 95885"/>
                <a:gd name="T54" fmla="*/ 96798 w 107950"/>
                <a:gd name="T55" fmla="*/ 17105 h 95885"/>
                <a:gd name="T56" fmla="*/ 96313 w 107950"/>
                <a:gd name="T57" fmla="*/ 18013 h 95885"/>
                <a:gd name="T58" fmla="*/ 16473 w 107950"/>
                <a:gd name="T59" fmla="*/ 83150 h 95885"/>
                <a:gd name="T60" fmla="*/ 15529 w 107950"/>
                <a:gd name="T61" fmla="*/ 83299 h 95885"/>
                <a:gd name="T62" fmla="*/ 33051 w 107950"/>
                <a:gd name="T63" fmla="*/ 83299 h 95885"/>
                <a:gd name="T64" fmla="*/ 105429 w 107950"/>
                <a:gd name="T65" fmla="*/ 24250 h 95885"/>
                <a:gd name="T66" fmla="*/ 107266 w 107950"/>
                <a:gd name="T67" fmla="*/ 20815 h 95885"/>
                <a:gd name="T68" fmla="*/ 107941 w 107950"/>
                <a:gd name="T69" fmla="*/ 13221 h 95885"/>
                <a:gd name="T70" fmla="*/ 107554 w 107950"/>
                <a:gd name="T71" fmla="*/ 12026 h 9588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7950"/>
                <a:gd name="T109" fmla="*/ 0 h 95885"/>
                <a:gd name="T110" fmla="*/ 107950 w 107950"/>
                <a:gd name="T111" fmla="*/ 95885 h 9588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7950" h="95885">
                  <a:moveTo>
                    <a:pt x="89255" y="0"/>
                  </a:moveTo>
                  <a:lnTo>
                    <a:pt x="2501" y="72504"/>
                  </a:lnTo>
                  <a:lnTo>
                    <a:pt x="673" y="76009"/>
                  </a:lnTo>
                  <a:lnTo>
                    <a:pt x="0" y="83756"/>
                  </a:lnTo>
                  <a:lnTo>
                    <a:pt x="1193" y="87528"/>
                  </a:lnTo>
                  <a:lnTo>
                    <a:pt x="6451" y="93789"/>
                  </a:lnTo>
                  <a:lnTo>
                    <a:pt x="10515" y="95694"/>
                  </a:lnTo>
                  <a:lnTo>
                    <a:pt x="18237" y="95694"/>
                  </a:lnTo>
                  <a:lnTo>
                    <a:pt x="21551" y="94475"/>
                  </a:lnTo>
                  <a:lnTo>
                    <a:pt x="32921" y="84975"/>
                  </a:lnTo>
                  <a:lnTo>
                    <a:pt x="13690" y="84975"/>
                  </a:lnTo>
                  <a:lnTo>
                    <a:pt x="12623" y="84467"/>
                  </a:lnTo>
                  <a:lnTo>
                    <a:pt x="11226" y="82816"/>
                  </a:lnTo>
                  <a:lnTo>
                    <a:pt x="10922" y="81826"/>
                  </a:lnTo>
                  <a:lnTo>
                    <a:pt x="11099" y="79794"/>
                  </a:lnTo>
                  <a:lnTo>
                    <a:pt x="11582" y="78879"/>
                  </a:lnTo>
                  <a:lnTo>
                    <a:pt x="91109" y="12420"/>
                  </a:lnTo>
                  <a:lnTo>
                    <a:pt x="92062" y="12268"/>
                  </a:lnTo>
                  <a:lnTo>
                    <a:pt x="107132" y="12268"/>
                  </a:lnTo>
                  <a:lnTo>
                    <a:pt x="106324" y="9715"/>
                  </a:lnTo>
                  <a:lnTo>
                    <a:pt x="98882" y="838"/>
                  </a:lnTo>
                  <a:lnTo>
                    <a:pt x="89255" y="0"/>
                  </a:lnTo>
                  <a:close/>
                </a:path>
                <a:path w="107950" h="95885">
                  <a:moveTo>
                    <a:pt x="107132" y="12268"/>
                  </a:moveTo>
                  <a:lnTo>
                    <a:pt x="93814" y="12268"/>
                  </a:lnTo>
                  <a:lnTo>
                    <a:pt x="94894" y="12763"/>
                  </a:lnTo>
                  <a:lnTo>
                    <a:pt x="96278" y="14427"/>
                  </a:lnTo>
                  <a:lnTo>
                    <a:pt x="96596" y="15417"/>
                  </a:lnTo>
                  <a:lnTo>
                    <a:pt x="96418" y="17449"/>
                  </a:lnTo>
                  <a:lnTo>
                    <a:pt x="95935" y="18376"/>
                  </a:lnTo>
                  <a:lnTo>
                    <a:pt x="16408" y="84823"/>
                  </a:lnTo>
                  <a:lnTo>
                    <a:pt x="15468" y="84975"/>
                  </a:lnTo>
                  <a:lnTo>
                    <a:pt x="32921" y="84975"/>
                  </a:lnTo>
                  <a:lnTo>
                    <a:pt x="105016" y="24739"/>
                  </a:lnTo>
                  <a:lnTo>
                    <a:pt x="106845" y="21234"/>
                  </a:lnTo>
                  <a:lnTo>
                    <a:pt x="107518" y="13487"/>
                  </a:lnTo>
                  <a:lnTo>
                    <a:pt x="107132" y="12268"/>
                  </a:lnTo>
                  <a:close/>
                </a:path>
              </a:pathLst>
            </a:cu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ru-RU"/>
            </a:p>
          </p:txBody>
        </p:sp>
        <p:sp>
          <p:nvSpPr>
            <p:cNvPr id="54" name="object 110"/>
            <p:cNvSpPr>
              <a:spLocks noChangeArrowheads="1"/>
            </p:cNvSpPr>
            <p:nvPr/>
          </p:nvSpPr>
          <p:spPr bwMode="auto">
            <a:xfrm>
              <a:off x="1417638" y="2919413"/>
              <a:ext cx="279400" cy="214312"/>
            </a:xfrm>
            <a:custGeom>
              <a:avLst/>
              <a:gdLst>
                <a:gd name="T0" fmla="*/ 185570 w 279400"/>
                <a:gd name="T1" fmla="*/ 72296 h 213995"/>
                <a:gd name="T2" fmla="*/ 219041 w 279400"/>
                <a:gd name="T3" fmla="*/ 101542 h 213995"/>
                <a:gd name="T4" fmla="*/ 215458 w 279400"/>
                <a:gd name="T5" fmla="*/ 165276 h 213995"/>
                <a:gd name="T6" fmla="*/ 199027 w 279400"/>
                <a:gd name="T7" fmla="*/ 192967 h 213995"/>
                <a:gd name="T8" fmla="*/ 244428 w 279400"/>
                <a:gd name="T9" fmla="*/ 213755 h 213995"/>
                <a:gd name="T10" fmla="*/ 261528 w 279400"/>
                <a:gd name="T11" fmla="*/ 204384 h 213995"/>
                <a:gd name="T12" fmla="*/ 227006 w 279400"/>
                <a:gd name="T13" fmla="*/ 202322 h 213995"/>
                <a:gd name="T14" fmla="*/ 210934 w 279400"/>
                <a:gd name="T15" fmla="*/ 190646 h 213995"/>
                <a:gd name="T16" fmla="*/ 230921 w 279400"/>
                <a:gd name="T17" fmla="*/ 108174 h 213995"/>
                <a:gd name="T18" fmla="*/ 225626 w 279400"/>
                <a:gd name="T19" fmla="*/ 92663 h 213995"/>
                <a:gd name="T20" fmla="*/ 192400 w 279400"/>
                <a:gd name="T21" fmla="*/ 63272 h 213995"/>
                <a:gd name="T22" fmla="*/ 42097 w 279400"/>
                <a:gd name="T23" fmla="*/ 24012 h 213995"/>
                <a:gd name="T24" fmla="*/ 39949 w 279400"/>
                <a:gd name="T25" fmla="*/ 115938 h 213995"/>
                <a:gd name="T26" fmla="*/ 0 w 279400"/>
                <a:gd name="T27" fmla="*/ 187036 h 213995"/>
                <a:gd name="T28" fmla="*/ 27233 w 279400"/>
                <a:gd name="T29" fmla="*/ 203881 h 213995"/>
                <a:gd name="T30" fmla="*/ 71548 w 279400"/>
                <a:gd name="T31" fmla="*/ 206366 h 213995"/>
                <a:gd name="T32" fmla="*/ 51556 w 279400"/>
                <a:gd name="T33" fmla="*/ 199099 h 213995"/>
                <a:gd name="T34" fmla="*/ 26373 w 279400"/>
                <a:gd name="T35" fmla="*/ 191615 h 213995"/>
                <a:gd name="T36" fmla="*/ 43486 w 279400"/>
                <a:gd name="T37" fmla="*/ 180888 h 213995"/>
                <a:gd name="T38" fmla="*/ 50788 w 279400"/>
                <a:gd name="T39" fmla="*/ 116831 h 213995"/>
                <a:gd name="T40" fmla="*/ 45822 w 279400"/>
                <a:gd name="T41" fmla="*/ 63272 h 213995"/>
                <a:gd name="T42" fmla="*/ 59897 w 279400"/>
                <a:gd name="T43" fmla="*/ 12555 h 213995"/>
                <a:gd name="T44" fmla="*/ 237598 w 279400"/>
                <a:gd name="T45" fmla="*/ 1580 h 213995"/>
                <a:gd name="T46" fmla="*/ 247337 w 279400"/>
                <a:gd name="T47" fmla="*/ 43525 h 213995"/>
                <a:gd name="T48" fmla="*/ 241741 w 279400"/>
                <a:gd name="T49" fmla="*/ 146470 h 213995"/>
                <a:gd name="T50" fmla="*/ 242229 w 279400"/>
                <a:gd name="T51" fmla="*/ 161116 h 213995"/>
                <a:gd name="T52" fmla="*/ 260577 w 279400"/>
                <a:gd name="T53" fmla="*/ 171065 h 213995"/>
                <a:gd name="T54" fmla="*/ 232671 w 279400"/>
                <a:gd name="T55" fmla="*/ 184587 h 213995"/>
                <a:gd name="T56" fmla="*/ 250734 w 279400"/>
                <a:gd name="T57" fmla="*/ 199206 h 213995"/>
                <a:gd name="T58" fmla="*/ 261528 w 279400"/>
                <a:gd name="T59" fmla="*/ 204384 h 213995"/>
                <a:gd name="T60" fmla="*/ 257866 w 279400"/>
                <a:gd name="T61" fmla="*/ 189332 h 213995"/>
                <a:gd name="T62" fmla="*/ 262110 w 279400"/>
                <a:gd name="T63" fmla="*/ 160795 h 213995"/>
                <a:gd name="T64" fmla="*/ 251425 w 279400"/>
                <a:gd name="T65" fmla="*/ 154099 h 213995"/>
                <a:gd name="T66" fmla="*/ 259297 w 279400"/>
                <a:gd name="T67" fmla="*/ 59853 h 213995"/>
                <a:gd name="T68" fmla="*/ 180115 w 279400"/>
                <a:gd name="T69" fmla="*/ 44711 h 213995"/>
                <a:gd name="T70" fmla="*/ 71037 w 279400"/>
                <a:gd name="T71" fmla="*/ 82573 h 213995"/>
                <a:gd name="T72" fmla="*/ 67538 w 279400"/>
                <a:gd name="T73" fmla="*/ 153033 h 213995"/>
                <a:gd name="T74" fmla="*/ 75509 w 279400"/>
                <a:gd name="T75" fmla="*/ 192470 h 213995"/>
                <a:gd name="T76" fmla="*/ 51556 w 279400"/>
                <a:gd name="T77" fmla="*/ 199099 h 213995"/>
                <a:gd name="T78" fmla="*/ 91963 w 279400"/>
                <a:gd name="T79" fmla="*/ 187610 h 213995"/>
                <a:gd name="T80" fmla="*/ 87524 w 279400"/>
                <a:gd name="T81" fmla="*/ 175558 h 213995"/>
                <a:gd name="T82" fmla="*/ 79588 w 279400"/>
                <a:gd name="T83" fmla="*/ 92663 h 213995"/>
                <a:gd name="T84" fmla="*/ 156099 w 279400"/>
                <a:gd name="T85" fmla="*/ 76386 h 213995"/>
                <a:gd name="T86" fmla="*/ 187743 w 279400"/>
                <a:gd name="T87" fmla="*/ 57084 h 213995"/>
                <a:gd name="T88" fmla="*/ 278033 w 279400"/>
                <a:gd name="T89" fmla="*/ 187087 h 213995"/>
                <a:gd name="T90" fmla="*/ 276014 w 279400"/>
                <a:gd name="T91" fmla="*/ 189332 h 213995"/>
                <a:gd name="T92" fmla="*/ 63779 w 279400"/>
                <a:gd name="T93" fmla="*/ 6900 h 21399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79400"/>
                <a:gd name="T142" fmla="*/ 0 h 213995"/>
                <a:gd name="T143" fmla="*/ 279400 w 279400"/>
                <a:gd name="T144" fmla="*/ 213995 h 21399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79400" h="213995">
                  <a:moveTo>
                    <a:pt x="192898" y="62992"/>
                  </a:moveTo>
                  <a:lnTo>
                    <a:pt x="179438" y="62992"/>
                  </a:lnTo>
                  <a:lnTo>
                    <a:pt x="186050" y="71975"/>
                  </a:lnTo>
                  <a:lnTo>
                    <a:pt x="195284" y="82637"/>
                  </a:lnTo>
                  <a:lnTo>
                    <a:pt x="206638" y="93001"/>
                  </a:lnTo>
                  <a:lnTo>
                    <a:pt x="219608" y="101092"/>
                  </a:lnTo>
                  <a:lnTo>
                    <a:pt x="221598" y="116313"/>
                  </a:lnTo>
                  <a:lnTo>
                    <a:pt x="221678" y="139596"/>
                  </a:lnTo>
                  <a:lnTo>
                    <a:pt x="216015" y="164544"/>
                  </a:lnTo>
                  <a:lnTo>
                    <a:pt x="200774" y="184759"/>
                  </a:lnTo>
                  <a:lnTo>
                    <a:pt x="196583" y="187845"/>
                  </a:lnTo>
                  <a:lnTo>
                    <a:pt x="199542" y="192112"/>
                  </a:lnTo>
                  <a:lnTo>
                    <a:pt x="234391" y="213791"/>
                  </a:lnTo>
                  <a:lnTo>
                    <a:pt x="236639" y="213868"/>
                  </a:lnTo>
                  <a:lnTo>
                    <a:pt x="245060" y="212808"/>
                  </a:lnTo>
                  <a:lnTo>
                    <a:pt x="253277" y="209637"/>
                  </a:lnTo>
                  <a:lnTo>
                    <a:pt x="261268" y="204368"/>
                  </a:lnTo>
                  <a:lnTo>
                    <a:pt x="262205" y="203479"/>
                  </a:lnTo>
                  <a:lnTo>
                    <a:pt x="240614" y="203479"/>
                  </a:lnTo>
                  <a:lnTo>
                    <a:pt x="235140" y="203111"/>
                  </a:lnTo>
                  <a:lnTo>
                    <a:pt x="227593" y="201426"/>
                  </a:lnTo>
                  <a:lnTo>
                    <a:pt x="220986" y="198013"/>
                  </a:lnTo>
                  <a:lnTo>
                    <a:pt x="215541" y="193822"/>
                  </a:lnTo>
                  <a:lnTo>
                    <a:pt x="211480" y="189801"/>
                  </a:lnTo>
                  <a:lnTo>
                    <a:pt x="228034" y="163037"/>
                  </a:lnTo>
                  <a:lnTo>
                    <a:pt x="232867" y="132842"/>
                  </a:lnTo>
                  <a:lnTo>
                    <a:pt x="231518" y="107694"/>
                  </a:lnTo>
                  <a:lnTo>
                    <a:pt x="229527" y="96075"/>
                  </a:lnTo>
                  <a:lnTo>
                    <a:pt x="228892" y="93319"/>
                  </a:lnTo>
                  <a:lnTo>
                    <a:pt x="226210" y="92252"/>
                  </a:lnTo>
                  <a:lnTo>
                    <a:pt x="210470" y="82315"/>
                  </a:lnTo>
                  <a:lnTo>
                    <a:pt x="197296" y="68794"/>
                  </a:lnTo>
                  <a:lnTo>
                    <a:pt x="192898" y="62992"/>
                  </a:lnTo>
                  <a:close/>
                </a:path>
                <a:path w="279400" h="213995">
                  <a:moveTo>
                    <a:pt x="55727" y="0"/>
                  </a:moveTo>
                  <a:lnTo>
                    <a:pt x="50963" y="6733"/>
                  </a:lnTo>
                  <a:lnTo>
                    <a:pt x="42206" y="23906"/>
                  </a:lnTo>
                  <a:lnTo>
                    <a:pt x="35162" y="50086"/>
                  </a:lnTo>
                  <a:lnTo>
                    <a:pt x="35534" y="83845"/>
                  </a:lnTo>
                  <a:lnTo>
                    <a:pt x="40052" y="115425"/>
                  </a:lnTo>
                  <a:lnTo>
                    <a:pt x="42006" y="141084"/>
                  </a:lnTo>
                  <a:lnTo>
                    <a:pt x="24653" y="179944"/>
                  </a:lnTo>
                  <a:lnTo>
                    <a:pt x="0" y="186207"/>
                  </a:lnTo>
                  <a:lnTo>
                    <a:pt x="9867" y="193395"/>
                  </a:lnTo>
                  <a:lnTo>
                    <a:pt x="15117" y="196789"/>
                  </a:lnTo>
                  <a:lnTo>
                    <a:pt x="27303" y="202977"/>
                  </a:lnTo>
                  <a:lnTo>
                    <a:pt x="44152" y="208093"/>
                  </a:lnTo>
                  <a:lnTo>
                    <a:pt x="63131" y="208140"/>
                  </a:lnTo>
                  <a:lnTo>
                    <a:pt x="71733" y="205452"/>
                  </a:lnTo>
                  <a:lnTo>
                    <a:pt x="79462" y="200983"/>
                  </a:lnTo>
                  <a:lnTo>
                    <a:pt x="82495" y="198217"/>
                  </a:lnTo>
                  <a:lnTo>
                    <a:pt x="51689" y="198217"/>
                  </a:lnTo>
                  <a:lnTo>
                    <a:pt x="42444" y="196789"/>
                  </a:lnTo>
                  <a:lnTo>
                    <a:pt x="33860" y="194061"/>
                  </a:lnTo>
                  <a:lnTo>
                    <a:pt x="26441" y="190766"/>
                  </a:lnTo>
                  <a:lnTo>
                    <a:pt x="32638" y="188468"/>
                  </a:lnTo>
                  <a:lnTo>
                    <a:pt x="39628" y="184982"/>
                  </a:lnTo>
                  <a:lnTo>
                    <a:pt x="43599" y="180086"/>
                  </a:lnTo>
                  <a:lnTo>
                    <a:pt x="50517" y="165171"/>
                  </a:lnTo>
                  <a:lnTo>
                    <a:pt x="52676" y="143981"/>
                  </a:lnTo>
                  <a:lnTo>
                    <a:pt x="50919" y="116313"/>
                  </a:lnTo>
                  <a:lnTo>
                    <a:pt x="46184" y="82637"/>
                  </a:lnTo>
                  <a:lnTo>
                    <a:pt x="46058" y="76047"/>
                  </a:lnTo>
                  <a:lnTo>
                    <a:pt x="45941" y="62992"/>
                  </a:lnTo>
                  <a:lnTo>
                    <a:pt x="45969" y="51181"/>
                  </a:lnTo>
                  <a:lnTo>
                    <a:pt x="52249" y="27944"/>
                  </a:lnTo>
                  <a:lnTo>
                    <a:pt x="60052" y="12498"/>
                  </a:lnTo>
                  <a:lnTo>
                    <a:pt x="63948" y="6870"/>
                  </a:lnTo>
                  <a:lnTo>
                    <a:pt x="55727" y="0"/>
                  </a:lnTo>
                  <a:close/>
                </a:path>
                <a:path w="279400" h="213995">
                  <a:moveTo>
                    <a:pt x="238213" y="1574"/>
                  </a:moveTo>
                  <a:lnTo>
                    <a:pt x="233337" y="11112"/>
                  </a:lnTo>
                  <a:lnTo>
                    <a:pt x="241991" y="20750"/>
                  </a:lnTo>
                  <a:lnTo>
                    <a:pt x="247977" y="43333"/>
                  </a:lnTo>
                  <a:lnTo>
                    <a:pt x="248799" y="79105"/>
                  </a:lnTo>
                  <a:lnTo>
                    <a:pt x="248861" y="83845"/>
                  </a:lnTo>
                  <a:lnTo>
                    <a:pt x="242366" y="145821"/>
                  </a:lnTo>
                  <a:lnTo>
                    <a:pt x="241249" y="153416"/>
                  </a:lnTo>
                  <a:lnTo>
                    <a:pt x="241224" y="154749"/>
                  </a:lnTo>
                  <a:lnTo>
                    <a:pt x="242856" y="160402"/>
                  </a:lnTo>
                  <a:lnTo>
                    <a:pt x="247586" y="164817"/>
                  </a:lnTo>
                  <a:lnTo>
                    <a:pt x="254135" y="168065"/>
                  </a:lnTo>
                  <a:lnTo>
                    <a:pt x="261251" y="170307"/>
                  </a:lnTo>
                  <a:lnTo>
                    <a:pt x="252882" y="179273"/>
                  </a:lnTo>
                  <a:lnTo>
                    <a:pt x="240995" y="182054"/>
                  </a:lnTo>
                  <a:lnTo>
                    <a:pt x="233273" y="183769"/>
                  </a:lnTo>
                  <a:lnTo>
                    <a:pt x="240677" y="195033"/>
                  </a:lnTo>
                  <a:lnTo>
                    <a:pt x="246113" y="197307"/>
                  </a:lnTo>
                  <a:lnTo>
                    <a:pt x="251383" y="198323"/>
                  </a:lnTo>
                  <a:lnTo>
                    <a:pt x="246011" y="201841"/>
                  </a:lnTo>
                  <a:lnTo>
                    <a:pt x="240614" y="203479"/>
                  </a:lnTo>
                  <a:lnTo>
                    <a:pt x="262205" y="203479"/>
                  </a:lnTo>
                  <a:lnTo>
                    <a:pt x="269011" y="197015"/>
                  </a:lnTo>
                  <a:lnTo>
                    <a:pt x="276728" y="188493"/>
                  </a:lnTo>
                  <a:lnTo>
                    <a:pt x="258533" y="188493"/>
                  </a:lnTo>
                  <a:lnTo>
                    <a:pt x="255041" y="188048"/>
                  </a:lnTo>
                  <a:lnTo>
                    <a:pt x="278790" y="162623"/>
                  </a:lnTo>
                  <a:lnTo>
                    <a:pt x="262788" y="160083"/>
                  </a:lnTo>
                  <a:lnTo>
                    <a:pt x="253644" y="156908"/>
                  </a:lnTo>
                  <a:lnTo>
                    <a:pt x="251929" y="154749"/>
                  </a:lnTo>
                  <a:lnTo>
                    <a:pt x="252075" y="153416"/>
                  </a:lnTo>
                  <a:lnTo>
                    <a:pt x="252958" y="147396"/>
                  </a:lnTo>
                  <a:lnTo>
                    <a:pt x="258337" y="103501"/>
                  </a:lnTo>
                  <a:lnTo>
                    <a:pt x="259968" y="59588"/>
                  </a:lnTo>
                  <a:lnTo>
                    <a:pt x="254408" y="23123"/>
                  </a:lnTo>
                  <a:lnTo>
                    <a:pt x="238213" y="1574"/>
                  </a:lnTo>
                  <a:close/>
                </a:path>
                <a:path w="279400" h="213995">
                  <a:moveTo>
                    <a:pt x="180581" y="44513"/>
                  </a:moveTo>
                  <a:lnTo>
                    <a:pt x="128866" y="73266"/>
                  </a:lnTo>
                  <a:lnTo>
                    <a:pt x="75056" y="81902"/>
                  </a:lnTo>
                  <a:lnTo>
                    <a:pt x="71221" y="82207"/>
                  </a:lnTo>
                  <a:lnTo>
                    <a:pt x="70294" y="85940"/>
                  </a:lnTo>
                  <a:lnTo>
                    <a:pt x="65018" y="123548"/>
                  </a:lnTo>
                  <a:lnTo>
                    <a:pt x="67713" y="152355"/>
                  </a:lnTo>
                  <a:lnTo>
                    <a:pt x="74384" y="172523"/>
                  </a:lnTo>
                  <a:lnTo>
                    <a:pt x="81038" y="184213"/>
                  </a:lnTo>
                  <a:lnTo>
                    <a:pt x="75704" y="191617"/>
                  </a:lnTo>
                  <a:lnTo>
                    <a:pt x="69138" y="196011"/>
                  </a:lnTo>
                  <a:lnTo>
                    <a:pt x="61086" y="197612"/>
                  </a:lnTo>
                  <a:lnTo>
                    <a:pt x="51689" y="198217"/>
                  </a:lnTo>
                  <a:lnTo>
                    <a:pt x="82495" y="198217"/>
                  </a:lnTo>
                  <a:lnTo>
                    <a:pt x="86293" y="194752"/>
                  </a:lnTo>
                  <a:lnTo>
                    <a:pt x="92201" y="186778"/>
                  </a:lnTo>
                  <a:lnTo>
                    <a:pt x="94272" y="183362"/>
                  </a:lnTo>
                  <a:lnTo>
                    <a:pt x="91605" y="180378"/>
                  </a:lnTo>
                  <a:lnTo>
                    <a:pt x="87750" y="174780"/>
                  </a:lnTo>
                  <a:lnTo>
                    <a:pt x="80532" y="158318"/>
                  </a:lnTo>
                  <a:lnTo>
                    <a:pt x="75897" y="130854"/>
                  </a:lnTo>
                  <a:lnTo>
                    <a:pt x="79794" y="92252"/>
                  </a:lnTo>
                  <a:lnTo>
                    <a:pt x="99342" y="89898"/>
                  </a:lnTo>
                  <a:lnTo>
                    <a:pt x="127358" y="84756"/>
                  </a:lnTo>
                  <a:lnTo>
                    <a:pt x="156503" y="76047"/>
                  </a:lnTo>
                  <a:lnTo>
                    <a:pt x="179438" y="62992"/>
                  </a:lnTo>
                  <a:lnTo>
                    <a:pt x="192898" y="62992"/>
                  </a:lnTo>
                  <a:lnTo>
                    <a:pt x="188229" y="56832"/>
                  </a:lnTo>
                  <a:lnTo>
                    <a:pt x="184772" y="51549"/>
                  </a:lnTo>
                  <a:lnTo>
                    <a:pt x="180581" y="44513"/>
                  </a:lnTo>
                  <a:close/>
                </a:path>
                <a:path w="279400" h="213995">
                  <a:moveTo>
                    <a:pt x="278752" y="186258"/>
                  </a:moveTo>
                  <a:lnTo>
                    <a:pt x="262191" y="188391"/>
                  </a:lnTo>
                  <a:lnTo>
                    <a:pt x="258533" y="188493"/>
                  </a:lnTo>
                  <a:lnTo>
                    <a:pt x="276728" y="188493"/>
                  </a:lnTo>
                  <a:lnTo>
                    <a:pt x="278752" y="186258"/>
                  </a:lnTo>
                  <a:close/>
                </a:path>
                <a:path w="279400" h="213995">
                  <a:moveTo>
                    <a:pt x="59842" y="3429"/>
                  </a:moveTo>
                  <a:lnTo>
                    <a:pt x="63944" y="6870"/>
                  </a:lnTo>
                  <a:lnTo>
                    <a:pt x="59842" y="3429"/>
                  </a:lnTo>
                  <a:close/>
                </a:path>
              </a:pathLst>
            </a:cu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ru-RU"/>
            </a:p>
          </p:txBody>
        </p:sp>
        <p:sp>
          <p:nvSpPr>
            <p:cNvPr id="55" name="object 111"/>
            <p:cNvSpPr>
              <a:spLocks noChangeArrowheads="1"/>
            </p:cNvSpPr>
            <p:nvPr/>
          </p:nvSpPr>
          <p:spPr bwMode="auto">
            <a:xfrm>
              <a:off x="1508125" y="3027363"/>
              <a:ext cx="49213" cy="15875"/>
            </a:xfrm>
            <a:custGeom>
              <a:avLst/>
              <a:gdLst>
                <a:gd name="T0" fmla="*/ 32713 w 48259"/>
                <a:gd name="T1" fmla="*/ 0 h 16510"/>
                <a:gd name="T2" fmla="*/ 0 w 48259"/>
                <a:gd name="T3" fmla="*/ 8969 h 16510"/>
                <a:gd name="T4" fmla="*/ 3175 w 48259"/>
                <a:gd name="T5" fmla="*/ 13509 h 16510"/>
                <a:gd name="T6" fmla="*/ 6706 w 48259"/>
                <a:gd name="T7" fmla="*/ 14288 h 16510"/>
                <a:gd name="T8" fmla="*/ 9458 w 48259"/>
                <a:gd name="T9" fmla="*/ 12988 h 16510"/>
                <a:gd name="T10" fmla="*/ 12774 w 48259"/>
                <a:gd name="T11" fmla="*/ 11678 h 16510"/>
                <a:gd name="T12" fmla="*/ 20443 w 48259"/>
                <a:gd name="T13" fmla="*/ 9740 h 16510"/>
                <a:gd name="T14" fmla="*/ 30690 w 48259"/>
                <a:gd name="T15" fmla="*/ 9382 h 16510"/>
                <a:gd name="T16" fmla="*/ 51504 w 48259"/>
                <a:gd name="T17" fmla="*/ 9382 h 16510"/>
                <a:gd name="T18" fmla="*/ 51450 w 48259"/>
                <a:gd name="T19" fmla="*/ 8969 h 16510"/>
                <a:gd name="T20" fmla="*/ 50853 w 48259"/>
                <a:gd name="T21" fmla="*/ 6384 h 16510"/>
                <a:gd name="T22" fmla="*/ 48196 w 48259"/>
                <a:gd name="T23" fmla="*/ 4916 h 16510"/>
                <a:gd name="T24" fmla="*/ 32713 w 48259"/>
                <a:gd name="T25" fmla="*/ 0 h 16510"/>
                <a:gd name="T26" fmla="*/ 51504 w 48259"/>
                <a:gd name="T27" fmla="*/ 9382 h 16510"/>
                <a:gd name="T28" fmla="*/ 30690 w 48259"/>
                <a:gd name="T29" fmla="*/ 9382 h 16510"/>
                <a:gd name="T30" fmla="*/ 41736 w 48259"/>
                <a:gd name="T31" fmla="*/ 12808 h 16510"/>
                <a:gd name="T32" fmla="*/ 42735 w 48259"/>
                <a:gd name="T33" fmla="*/ 13362 h 16510"/>
                <a:gd name="T34" fmla="*/ 43857 w 48259"/>
                <a:gd name="T35" fmla="*/ 13621 h 16510"/>
                <a:gd name="T36" fmla="*/ 46827 w 48259"/>
                <a:gd name="T37" fmla="*/ 13621 h 16510"/>
                <a:gd name="T38" fmla="*/ 48648 w 48259"/>
                <a:gd name="T39" fmla="*/ 12887 h 16510"/>
                <a:gd name="T40" fmla="*/ 51504 w 48259"/>
                <a:gd name="T41" fmla="*/ 9382 h 165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8259"/>
                <a:gd name="T64" fmla="*/ 0 h 16510"/>
                <a:gd name="T65" fmla="*/ 48259 w 48259"/>
                <a:gd name="T66" fmla="*/ 16510 h 1651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8259" h="16510">
                  <a:moveTo>
                    <a:pt x="30351" y="0"/>
                  </a:moveTo>
                  <a:lnTo>
                    <a:pt x="0" y="10089"/>
                  </a:lnTo>
                  <a:lnTo>
                    <a:pt x="2946" y="15195"/>
                  </a:lnTo>
                  <a:lnTo>
                    <a:pt x="6222" y="16071"/>
                  </a:lnTo>
                  <a:lnTo>
                    <a:pt x="8775" y="14610"/>
                  </a:lnTo>
                  <a:lnTo>
                    <a:pt x="11851" y="13136"/>
                  </a:lnTo>
                  <a:lnTo>
                    <a:pt x="18967" y="10956"/>
                  </a:lnTo>
                  <a:lnTo>
                    <a:pt x="28474" y="10553"/>
                  </a:lnTo>
                  <a:lnTo>
                    <a:pt x="47785" y="10553"/>
                  </a:lnTo>
                  <a:lnTo>
                    <a:pt x="47735" y="10089"/>
                  </a:lnTo>
                  <a:lnTo>
                    <a:pt x="47180" y="7181"/>
                  </a:lnTo>
                  <a:lnTo>
                    <a:pt x="44716" y="5530"/>
                  </a:lnTo>
                  <a:lnTo>
                    <a:pt x="30351" y="0"/>
                  </a:lnTo>
                  <a:close/>
                </a:path>
                <a:path w="48259" h="16510">
                  <a:moveTo>
                    <a:pt x="47785" y="10553"/>
                  </a:moveTo>
                  <a:lnTo>
                    <a:pt x="28474" y="10553"/>
                  </a:lnTo>
                  <a:lnTo>
                    <a:pt x="38722" y="14407"/>
                  </a:lnTo>
                  <a:lnTo>
                    <a:pt x="39649" y="15030"/>
                  </a:lnTo>
                  <a:lnTo>
                    <a:pt x="40690" y="15322"/>
                  </a:lnTo>
                  <a:lnTo>
                    <a:pt x="43446" y="15322"/>
                  </a:lnTo>
                  <a:lnTo>
                    <a:pt x="45135" y="14496"/>
                  </a:lnTo>
                  <a:lnTo>
                    <a:pt x="47785" y="10553"/>
                  </a:lnTo>
                  <a:close/>
                </a:path>
              </a:pathLst>
            </a:cu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ru-RU"/>
            </a:p>
          </p:txBody>
        </p:sp>
        <p:sp>
          <p:nvSpPr>
            <p:cNvPr id="56" name="object 112"/>
            <p:cNvSpPr>
              <a:spLocks noChangeArrowheads="1"/>
            </p:cNvSpPr>
            <p:nvPr/>
          </p:nvSpPr>
          <p:spPr bwMode="auto">
            <a:xfrm>
              <a:off x="1573213" y="3028950"/>
              <a:ext cx="49212" cy="17463"/>
            </a:xfrm>
            <a:custGeom>
              <a:avLst/>
              <a:gdLst>
                <a:gd name="T0" fmla="*/ 31934 w 48259"/>
                <a:gd name="T1" fmla="*/ 0 h 16510"/>
                <a:gd name="T2" fmla="*/ 0 w 48259"/>
                <a:gd name="T3" fmla="*/ 11939 h 16510"/>
                <a:gd name="T4" fmla="*/ 3087 w 48259"/>
                <a:gd name="T5" fmla="*/ 17981 h 16510"/>
                <a:gd name="T6" fmla="*/ 6546 w 48259"/>
                <a:gd name="T7" fmla="*/ 19018 h 16510"/>
                <a:gd name="T8" fmla="*/ 9234 w 48259"/>
                <a:gd name="T9" fmla="*/ 17288 h 16510"/>
                <a:gd name="T10" fmla="*/ 12469 w 48259"/>
                <a:gd name="T11" fmla="*/ 15544 h 16510"/>
                <a:gd name="T12" fmla="*/ 19956 w 48259"/>
                <a:gd name="T13" fmla="*/ 12965 h 16510"/>
                <a:gd name="T14" fmla="*/ 29960 w 48259"/>
                <a:gd name="T15" fmla="*/ 12487 h 16510"/>
                <a:gd name="T16" fmla="*/ 50279 w 48259"/>
                <a:gd name="T17" fmla="*/ 12487 h 16510"/>
                <a:gd name="T18" fmla="*/ 50227 w 48259"/>
                <a:gd name="T19" fmla="*/ 11939 h 16510"/>
                <a:gd name="T20" fmla="*/ 49642 w 48259"/>
                <a:gd name="T21" fmla="*/ 8498 h 16510"/>
                <a:gd name="T22" fmla="*/ 47049 w 48259"/>
                <a:gd name="T23" fmla="*/ 6544 h 16510"/>
                <a:gd name="T24" fmla="*/ 31934 w 48259"/>
                <a:gd name="T25" fmla="*/ 0 h 16510"/>
                <a:gd name="T26" fmla="*/ 50279 w 48259"/>
                <a:gd name="T27" fmla="*/ 12487 h 16510"/>
                <a:gd name="T28" fmla="*/ 29960 w 48259"/>
                <a:gd name="T29" fmla="*/ 12487 h 16510"/>
                <a:gd name="T30" fmla="*/ 40743 w 48259"/>
                <a:gd name="T31" fmla="*/ 17049 h 16510"/>
                <a:gd name="T32" fmla="*/ 41718 w 48259"/>
                <a:gd name="T33" fmla="*/ 17787 h 16510"/>
                <a:gd name="T34" fmla="*/ 42814 w 48259"/>
                <a:gd name="T35" fmla="*/ 18130 h 16510"/>
                <a:gd name="T36" fmla="*/ 45713 w 48259"/>
                <a:gd name="T37" fmla="*/ 18130 h 16510"/>
                <a:gd name="T38" fmla="*/ 47491 w 48259"/>
                <a:gd name="T39" fmla="*/ 17154 h 16510"/>
                <a:gd name="T40" fmla="*/ 50279 w 48259"/>
                <a:gd name="T41" fmla="*/ 12487 h 165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8259"/>
                <a:gd name="T64" fmla="*/ 0 h 16510"/>
                <a:gd name="T65" fmla="*/ 48259 w 48259"/>
                <a:gd name="T66" fmla="*/ 16510 h 1651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8259" h="16510">
                  <a:moveTo>
                    <a:pt x="30351" y="0"/>
                  </a:moveTo>
                  <a:lnTo>
                    <a:pt x="0" y="10089"/>
                  </a:lnTo>
                  <a:lnTo>
                    <a:pt x="2933" y="15195"/>
                  </a:lnTo>
                  <a:lnTo>
                    <a:pt x="6222" y="16071"/>
                  </a:lnTo>
                  <a:lnTo>
                    <a:pt x="8775" y="14610"/>
                  </a:lnTo>
                  <a:lnTo>
                    <a:pt x="11851" y="13136"/>
                  </a:lnTo>
                  <a:lnTo>
                    <a:pt x="18967" y="10956"/>
                  </a:lnTo>
                  <a:lnTo>
                    <a:pt x="28474" y="10553"/>
                  </a:lnTo>
                  <a:lnTo>
                    <a:pt x="47785" y="10553"/>
                  </a:lnTo>
                  <a:lnTo>
                    <a:pt x="47735" y="10089"/>
                  </a:lnTo>
                  <a:lnTo>
                    <a:pt x="47180" y="7181"/>
                  </a:lnTo>
                  <a:lnTo>
                    <a:pt x="44716" y="5530"/>
                  </a:lnTo>
                  <a:lnTo>
                    <a:pt x="30351" y="0"/>
                  </a:lnTo>
                  <a:close/>
                </a:path>
                <a:path w="48259" h="16510">
                  <a:moveTo>
                    <a:pt x="47785" y="10553"/>
                  </a:moveTo>
                  <a:lnTo>
                    <a:pt x="28474" y="10553"/>
                  </a:lnTo>
                  <a:lnTo>
                    <a:pt x="38722" y="14407"/>
                  </a:lnTo>
                  <a:lnTo>
                    <a:pt x="39649" y="15030"/>
                  </a:lnTo>
                  <a:lnTo>
                    <a:pt x="40690" y="15322"/>
                  </a:lnTo>
                  <a:lnTo>
                    <a:pt x="43446" y="15322"/>
                  </a:lnTo>
                  <a:lnTo>
                    <a:pt x="45135" y="14496"/>
                  </a:lnTo>
                  <a:lnTo>
                    <a:pt x="47785" y="10553"/>
                  </a:lnTo>
                  <a:close/>
                </a:path>
              </a:pathLst>
            </a:cu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ru-RU"/>
            </a:p>
          </p:txBody>
        </p:sp>
        <p:sp>
          <p:nvSpPr>
            <p:cNvPr id="57" name="object 113"/>
            <p:cNvSpPr>
              <a:spLocks noChangeArrowheads="1"/>
            </p:cNvSpPr>
            <p:nvPr/>
          </p:nvSpPr>
          <p:spPr bwMode="auto">
            <a:xfrm>
              <a:off x="1541463" y="3089275"/>
              <a:ext cx="49212" cy="17463"/>
            </a:xfrm>
            <a:custGeom>
              <a:avLst/>
              <a:gdLst>
                <a:gd name="T0" fmla="*/ 7121 w 48259"/>
                <a:gd name="T1" fmla="*/ 15 h 16510"/>
                <a:gd name="T2" fmla="*/ 3535 w 48259"/>
                <a:gd name="T3" fmla="*/ 781 h 16510"/>
                <a:gd name="T4" fmla="*/ 0 w 48259"/>
                <a:gd name="T5" fmla="*/ 6530 h 16510"/>
                <a:gd name="T6" fmla="*/ 64 w 48259"/>
                <a:gd name="T7" fmla="*/ 7077 h 16510"/>
                <a:gd name="T8" fmla="*/ 661 w 48259"/>
                <a:gd name="T9" fmla="*/ 10519 h 16510"/>
                <a:gd name="T10" fmla="*/ 10366 w 48259"/>
                <a:gd name="T11" fmla="*/ 17703 h 16510"/>
                <a:gd name="T12" fmla="*/ 17716 w 48259"/>
                <a:gd name="T13" fmla="*/ 19446 h 16510"/>
                <a:gd name="T14" fmla="*/ 37072 w 48259"/>
                <a:gd name="T15" fmla="*/ 19446 h 16510"/>
                <a:gd name="T16" fmla="*/ 47201 w 48259"/>
                <a:gd name="T17" fmla="*/ 13104 h 16510"/>
                <a:gd name="T18" fmla="*/ 50597 w 48259"/>
                <a:gd name="T19" fmla="*/ 10940 h 16510"/>
                <a:gd name="T20" fmla="*/ 51527 w 48259"/>
                <a:gd name="T21" fmla="*/ 7077 h 16510"/>
                <a:gd name="T22" fmla="*/ 51238 w 48259"/>
                <a:gd name="T23" fmla="*/ 6530 h 16510"/>
                <a:gd name="T24" fmla="*/ 20823 w 48259"/>
                <a:gd name="T25" fmla="*/ 6530 h 16510"/>
                <a:gd name="T26" fmla="*/ 9777 w 48259"/>
                <a:gd name="T27" fmla="*/ 1968 h 16510"/>
                <a:gd name="T28" fmla="*/ 7121 w 48259"/>
                <a:gd name="T29" fmla="*/ 15 h 16510"/>
                <a:gd name="T30" fmla="*/ 44807 w 48259"/>
                <a:gd name="T31" fmla="*/ 0 h 16510"/>
                <a:gd name="T32" fmla="*/ 42054 w 48259"/>
                <a:gd name="T33" fmla="*/ 1727 h 16510"/>
                <a:gd name="T34" fmla="*/ 38739 w 48259"/>
                <a:gd name="T35" fmla="*/ 3473 h 16510"/>
                <a:gd name="T36" fmla="*/ 31070 w 48259"/>
                <a:gd name="T37" fmla="*/ 6051 h 16510"/>
                <a:gd name="T38" fmla="*/ 20823 w 48259"/>
                <a:gd name="T39" fmla="*/ 6530 h 16510"/>
                <a:gd name="T40" fmla="*/ 51238 w 48259"/>
                <a:gd name="T41" fmla="*/ 6530 h 16510"/>
                <a:gd name="T42" fmla="*/ 48338 w 48259"/>
                <a:gd name="T43" fmla="*/ 1038 h 16510"/>
                <a:gd name="T44" fmla="*/ 44807 w 48259"/>
                <a:gd name="T45" fmla="*/ 0 h 1651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8259"/>
                <a:gd name="T70" fmla="*/ 0 h 16510"/>
                <a:gd name="T71" fmla="*/ 48259 w 48259"/>
                <a:gd name="T72" fmla="*/ 16510 h 1651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8259" h="16510">
                  <a:moveTo>
                    <a:pt x="6607" y="12"/>
                  </a:moveTo>
                  <a:lnTo>
                    <a:pt x="3280" y="660"/>
                  </a:lnTo>
                  <a:lnTo>
                    <a:pt x="0" y="5518"/>
                  </a:lnTo>
                  <a:lnTo>
                    <a:pt x="60" y="5981"/>
                  </a:lnTo>
                  <a:lnTo>
                    <a:pt x="613" y="8889"/>
                  </a:lnTo>
                  <a:lnTo>
                    <a:pt x="9617" y="14960"/>
                  </a:lnTo>
                  <a:lnTo>
                    <a:pt x="16437" y="16433"/>
                  </a:lnTo>
                  <a:lnTo>
                    <a:pt x="34395" y="16433"/>
                  </a:lnTo>
                  <a:lnTo>
                    <a:pt x="43793" y="11074"/>
                  </a:lnTo>
                  <a:lnTo>
                    <a:pt x="46943" y="9245"/>
                  </a:lnTo>
                  <a:lnTo>
                    <a:pt x="47806" y="5981"/>
                  </a:lnTo>
                  <a:lnTo>
                    <a:pt x="47538" y="5518"/>
                  </a:lnTo>
                  <a:lnTo>
                    <a:pt x="19319" y="5518"/>
                  </a:lnTo>
                  <a:lnTo>
                    <a:pt x="9071" y="1663"/>
                  </a:lnTo>
                  <a:lnTo>
                    <a:pt x="6607" y="12"/>
                  </a:lnTo>
                  <a:close/>
                </a:path>
                <a:path w="48259" h="16510">
                  <a:moveTo>
                    <a:pt x="41571" y="0"/>
                  </a:moveTo>
                  <a:lnTo>
                    <a:pt x="39018" y="1460"/>
                  </a:lnTo>
                  <a:lnTo>
                    <a:pt x="35942" y="2935"/>
                  </a:lnTo>
                  <a:lnTo>
                    <a:pt x="28826" y="5114"/>
                  </a:lnTo>
                  <a:lnTo>
                    <a:pt x="19319" y="5518"/>
                  </a:lnTo>
                  <a:lnTo>
                    <a:pt x="47538" y="5518"/>
                  </a:lnTo>
                  <a:lnTo>
                    <a:pt x="44847" y="876"/>
                  </a:lnTo>
                  <a:lnTo>
                    <a:pt x="41571" y="0"/>
                  </a:lnTo>
                  <a:close/>
                </a:path>
              </a:pathLst>
            </a:cu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ru-RU"/>
            </a:p>
          </p:txBody>
        </p:sp>
        <p:sp>
          <p:nvSpPr>
            <p:cNvPr id="58" name="object 114"/>
            <p:cNvSpPr>
              <a:spLocks noChangeArrowheads="1"/>
            </p:cNvSpPr>
            <p:nvPr/>
          </p:nvSpPr>
          <p:spPr bwMode="auto">
            <a:xfrm>
              <a:off x="1520825" y="3114675"/>
              <a:ext cx="90488" cy="26988"/>
            </a:xfrm>
            <a:custGeom>
              <a:avLst/>
              <a:gdLst>
                <a:gd name="T0" fmla="*/ 7601 w 90169"/>
                <a:gd name="T1" fmla="*/ 98 h 27304"/>
                <a:gd name="T2" fmla="*/ 4173 w 90169"/>
                <a:gd name="T3" fmla="*/ 146 h 27304"/>
                <a:gd name="T4" fmla="*/ 0 w 90169"/>
                <a:gd name="T5" fmla="*/ 4230 h 27304"/>
                <a:gd name="T6" fmla="*/ 38 w 90169"/>
                <a:gd name="T7" fmla="*/ 7505 h 27304"/>
                <a:gd name="T8" fmla="*/ 42302 w 90169"/>
                <a:gd name="T9" fmla="*/ 25975 h 27304"/>
                <a:gd name="T10" fmla="*/ 60057 w 90169"/>
                <a:gd name="T11" fmla="*/ 23476 h 27304"/>
                <a:gd name="T12" fmla="*/ 74571 w 90169"/>
                <a:gd name="T13" fmla="*/ 17959 h 27304"/>
                <a:gd name="T14" fmla="*/ 79797 w 90169"/>
                <a:gd name="T15" fmla="*/ 15003 h 27304"/>
                <a:gd name="T16" fmla="*/ 34424 w 90169"/>
                <a:gd name="T17" fmla="*/ 15003 h 27304"/>
                <a:gd name="T18" fmla="*/ 9744 w 90169"/>
                <a:gd name="T19" fmla="*/ 2085 h 27304"/>
                <a:gd name="T20" fmla="*/ 7601 w 90169"/>
                <a:gd name="T21" fmla="*/ 98 h 27304"/>
                <a:gd name="T22" fmla="*/ 83512 w 90169"/>
                <a:gd name="T23" fmla="*/ 0 h 27304"/>
                <a:gd name="T24" fmla="*/ 81202 w 90169"/>
                <a:gd name="T25" fmla="*/ 1839 h 27304"/>
                <a:gd name="T26" fmla="*/ 73954 w 90169"/>
                <a:gd name="T27" fmla="*/ 6670 h 27304"/>
                <a:gd name="T28" fmla="*/ 57095 w 90169"/>
                <a:gd name="T29" fmla="*/ 13795 h 27304"/>
                <a:gd name="T30" fmla="*/ 34424 w 90169"/>
                <a:gd name="T31" fmla="*/ 15003 h 27304"/>
                <a:gd name="T32" fmla="*/ 79797 w 90169"/>
                <a:gd name="T33" fmla="*/ 15003 h 27304"/>
                <a:gd name="T34" fmla="*/ 84416 w 90169"/>
                <a:gd name="T35" fmla="*/ 12393 h 27304"/>
                <a:gd name="T36" fmla="*/ 88161 w 90169"/>
                <a:gd name="T37" fmla="*/ 9750 h 27304"/>
                <a:gd name="T38" fmla="*/ 90459 w 90169"/>
                <a:gd name="T39" fmla="*/ 7922 h 27304"/>
                <a:gd name="T40" fmla="*/ 90755 w 90169"/>
                <a:gd name="T41" fmla="*/ 4660 h 27304"/>
                <a:gd name="T42" fmla="*/ 86915 w 90169"/>
                <a:gd name="T43" fmla="*/ 283 h 27304"/>
                <a:gd name="T44" fmla="*/ 83512 w 90169"/>
                <a:gd name="T45" fmla="*/ 0 h 2730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0169"/>
                <a:gd name="T70" fmla="*/ 0 h 27304"/>
                <a:gd name="T71" fmla="*/ 90169 w 90169"/>
                <a:gd name="T72" fmla="*/ 27304 h 2730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0169" h="27304">
                  <a:moveTo>
                    <a:pt x="7518" y="101"/>
                  </a:moveTo>
                  <a:lnTo>
                    <a:pt x="4127" y="152"/>
                  </a:lnTo>
                  <a:lnTo>
                    <a:pt x="0" y="4381"/>
                  </a:lnTo>
                  <a:lnTo>
                    <a:pt x="38" y="7772"/>
                  </a:lnTo>
                  <a:lnTo>
                    <a:pt x="41846" y="26898"/>
                  </a:lnTo>
                  <a:lnTo>
                    <a:pt x="59410" y="24310"/>
                  </a:lnTo>
                  <a:lnTo>
                    <a:pt x="73767" y="18597"/>
                  </a:lnTo>
                  <a:lnTo>
                    <a:pt x="78938" y="15537"/>
                  </a:lnTo>
                  <a:lnTo>
                    <a:pt x="34053" y="15537"/>
                  </a:lnTo>
                  <a:lnTo>
                    <a:pt x="9639" y="2159"/>
                  </a:lnTo>
                  <a:lnTo>
                    <a:pt x="7518" y="101"/>
                  </a:lnTo>
                  <a:close/>
                </a:path>
                <a:path w="90169" h="27304">
                  <a:moveTo>
                    <a:pt x="82613" y="0"/>
                  </a:moveTo>
                  <a:lnTo>
                    <a:pt x="80327" y="1905"/>
                  </a:lnTo>
                  <a:lnTo>
                    <a:pt x="73157" y="6907"/>
                  </a:lnTo>
                  <a:lnTo>
                    <a:pt x="56480" y="14285"/>
                  </a:lnTo>
                  <a:lnTo>
                    <a:pt x="34053" y="15537"/>
                  </a:lnTo>
                  <a:lnTo>
                    <a:pt x="78938" y="15537"/>
                  </a:lnTo>
                  <a:lnTo>
                    <a:pt x="83505" y="12834"/>
                  </a:lnTo>
                  <a:lnTo>
                    <a:pt x="87210" y="10096"/>
                  </a:lnTo>
                  <a:lnTo>
                    <a:pt x="89484" y="8204"/>
                  </a:lnTo>
                  <a:lnTo>
                    <a:pt x="89776" y="4826"/>
                  </a:lnTo>
                  <a:lnTo>
                    <a:pt x="85979" y="292"/>
                  </a:lnTo>
                  <a:lnTo>
                    <a:pt x="82613" y="0"/>
                  </a:lnTo>
                  <a:close/>
                </a:path>
              </a:pathLst>
            </a:cu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ru-RU"/>
            </a:p>
          </p:txBody>
        </p:sp>
        <p:sp>
          <p:nvSpPr>
            <p:cNvPr id="59" name="object 115"/>
            <p:cNvSpPr>
              <a:spLocks noChangeArrowheads="1"/>
            </p:cNvSpPr>
            <p:nvPr/>
          </p:nvSpPr>
          <p:spPr bwMode="auto">
            <a:xfrm>
              <a:off x="1525588" y="2825750"/>
              <a:ext cx="80962" cy="80963"/>
            </a:xfrm>
            <a:custGeom>
              <a:avLst/>
              <a:gdLst>
                <a:gd name="T0" fmla="*/ 58174 w 81915"/>
                <a:gd name="T1" fmla="*/ 0 h 80645"/>
                <a:gd name="T2" fmla="*/ 20642 w 81915"/>
                <a:gd name="T3" fmla="*/ 0 h 80645"/>
                <a:gd name="T4" fmla="*/ 20642 w 81915"/>
                <a:gd name="T5" fmla="*/ 21216 h 80645"/>
                <a:gd name="T6" fmla="*/ 0 w 81915"/>
                <a:gd name="T7" fmla="*/ 21216 h 80645"/>
                <a:gd name="T8" fmla="*/ 0 w 81915"/>
                <a:gd name="T9" fmla="*/ 59988 h 80645"/>
                <a:gd name="T10" fmla="*/ 20642 w 81915"/>
                <a:gd name="T11" fmla="*/ 59988 h 80645"/>
                <a:gd name="T12" fmla="*/ 20642 w 81915"/>
                <a:gd name="T13" fmla="*/ 81216 h 80645"/>
                <a:gd name="T14" fmla="*/ 58174 w 81915"/>
                <a:gd name="T15" fmla="*/ 81216 h 80645"/>
                <a:gd name="T16" fmla="*/ 58174 w 81915"/>
                <a:gd name="T17" fmla="*/ 70370 h 80645"/>
                <a:gd name="T18" fmla="*/ 30993 w 81915"/>
                <a:gd name="T19" fmla="*/ 70370 h 80645"/>
                <a:gd name="T20" fmla="*/ 30993 w 81915"/>
                <a:gd name="T21" fmla="*/ 49154 h 80645"/>
                <a:gd name="T22" fmla="*/ 10339 w 81915"/>
                <a:gd name="T23" fmla="*/ 49154 h 80645"/>
                <a:gd name="T24" fmla="*/ 10339 w 81915"/>
                <a:gd name="T25" fmla="*/ 32049 h 80645"/>
                <a:gd name="T26" fmla="*/ 30993 w 81915"/>
                <a:gd name="T27" fmla="*/ 32049 h 80645"/>
                <a:gd name="T28" fmla="*/ 30993 w 81915"/>
                <a:gd name="T29" fmla="*/ 10833 h 80645"/>
                <a:gd name="T30" fmla="*/ 58174 w 81915"/>
                <a:gd name="T31" fmla="*/ 10833 h 80645"/>
                <a:gd name="T32" fmla="*/ 58174 w 81915"/>
                <a:gd name="T33" fmla="*/ 0 h 80645"/>
                <a:gd name="T34" fmla="*/ 58174 w 81915"/>
                <a:gd name="T35" fmla="*/ 10833 h 80645"/>
                <a:gd name="T36" fmla="*/ 47822 w 81915"/>
                <a:gd name="T37" fmla="*/ 10833 h 80645"/>
                <a:gd name="T38" fmla="*/ 47822 w 81915"/>
                <a:gd name="T39" fmla="*/ 32049 h 80645"/>
                <a:gd name="T40" fmla="*/ 68477 w 81915"/>
                <a:gd name="T41" fmla="*/ 32049 h 80645"/>
                <a:gd name="T42" fmla="*/ 68477 w 81915"/>
                <a:gd name="T43" fmla="*/ 49154 h 80645"/>
                <a:gd name="T44" fmla="*/ 47822 w 81915"/>
                <a:gd name="T45" fmla="*/ 49154 h 80645"/>
                <a:gd name="T46" fmla="*/ 47822 w 81915"/>
                <a:gd name="T47" fmla="*/ 70370 h 80645"/>
                <a:gd name="T48" fmla="*/ 58174 w 81915"/>
                <a:gd name="T49" fmla="*/ 70370 h 80645"/>
                <a:gd name="T50" fmla="*/ 58174 w 81915"/>
                <a:gd name="T51" fmla="*/ 59988 h 80645"/>
                <a:gd name="T52" fmla="*/ 78816 w 81915"/>
                <a:gd name="T53" fmla="*/ 59988 h 80645"/>
                <a:gd name="T54" fmla="*/ 78816 w 81915"/>
                <a:gd name="T55" fmla="*/ 21216 h 80645"/>
                <a:gd name="T56" fmla="*/ 58174 w 81915"/>
                <a:gd name="T57" fmla="*/ 21216 h 80645"/>
                <a:gd name="T58" fmla="*/ 58174 w 81915"/>
                <a:gd name="T59" fmla="*/ 10833 h 806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1915"/>
                <a:gd name="T91" fmla="*/ 0 h 80645"/>
                <a:gd name="T92" fmla="*/ 81915 w 81915"/>
                <a:gd name="T93" fmla="*/ 80645 h 806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1915" h="80645">
                  <a:moveTo>
                    <a:pt x="60236" y="0"/>
                  </a:moveTo>
                  <a:lnTo>
                    <a:pt x="21374" y="0"/>
                  </a:lnTo>
                  <a:lnTo>
                    <a:pt x="21374" y="20967"/>
                  </a:lnTo>
                  <a:lnTo>
                    <a:pt x="0" y="20967"/>
                  </a:lnTo>
                  <a:lnTo>
                    <a:pt x="0" y="59283"/>
                  </a:lnTo>
                  <a:lnTo>
                    <a:pt x="21374" y="59283"/>
                  </a:lnTo>
                  <a:lnTo>
                    <a:pt x="21374" y="80263"/>
                  </a:lnTo>
                  <a:lnTo>
                    <a:pt x="60236" y="80263"/>
                  </a:lnTo>
                  <a:lnTo>
                    <a:pt x="60236" y="69545"/>
                  </a:lnTo>
                  <a:lnTo>
                    <a:pt x="32092" y="69545"/>
                  </a:lnTo>
                  <a:lnTo>
                    <a:pt x="32092" y="48577"/>
                  </a:lnTo>
                  <a:lnTo>
                    <a:pt x="10706" y="48577"/>
                  </a:lnTo>
                  <a:lnTo>
                    <a:pt x="10706" y="31673"/>
                  </a:lnTo>
                  <a:lnTo>
                    <a:pt x="32092" y="31673"/>
                  </a:lnTo>
                  <a:lnTo>
                    <a:pt x="32092" y="10706"/>
                  </a:lnTo>
                  <a:lnTo>
                    <a:pt x="60236" y="10706"/>
                  </a:lnTo>
                  <a:lnTo>
                    <a:pt x="60236" y="0"/>
                  </a:lnTo>
                  <a:close/>
                </a:path>
                <a:path w="81915" h="80645">
                  <a:moveTo>
                    <a:pt x="60236" y="10706"/>
                  </a:moveTo>
                  <a:lnTo>
                    <a:pt x="49517" y="10706"/>
                  </a:lnTo>
                  <a:lnTo>
                    <a:pt x="49517" y="31673"/>
                  </a:lnTo>
                  <a:lnTo>
                    <a:pt x="70904" y="31673"/>
                  </a:lnTo>
                  <a:lnTo>
                    <a:pt x="70904" y="48577"/>
                  </a:lnTo>
                  <a:lnTo>
                    <a:pt x="49517" y="48577"/>
                  </a:lnTo>
                  <a:lnTo>
                    <a:pt x="49517" y="69545"/>
                  </a:lnTo>
                  <a:lnTo>
                    <a:pt x="60236" y="69545"/>
                  </a:lnTo>
                  <a:lnTo>
                    <a:pt x="60236" y="59283"/>
                  </a:lnTo>
                  <a:lnTo>
                    <a:pt x="81610" y="59283"/>
                  </a:lnTo>
                  <a:lnTo>
                    <a:pt x="81610" y="20967"/>
                  </a:lnTo>
                  <a:lnTo>
                    <a:pt x="60236" y="20967"/>
                  </a:lnTo>
                  <a:lnTo>
                    <a:pt x="60236" y="10706"/>
                  </a:lnTo>
                  <a:close/>
                </a:path>
              </a:pathLst>
            </a:cu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ru-RU"/>
            </a:p>
          </p:txBody>
        </p:sp>
      </p:grpSp>
      <p:sp>
        <p:nvSpPr>
          <p:cNvPr id="5" name="Rectangle 4"/>
          <p:cNvSpPr/>
          <p:nvPr/>
        </p:nvSpPr>
        <p:spPr>
          <a:xfrm>
            <a:off x="2195736" y="190594"/>
            <a:ext cx="4515658" cy="2862322"/>
          </a:xfrm>
          <a:prstGeom prst="rect">
            <a:avLst/>
          </a:prstGeom>
        </p:spPr>
        <p:txBody>
          <a:bodyPr wrap="square">
            <a:spAutoFit/>
          </a:bodyPr>
          <a:lstStyle/>
          <a:p>
            <a:r>
              <a:rPr lang="en-US" altLang="ru-RU" sz="3600" b="1" dirty="0">
                <a:latin typeface="Times New Roman" pitchFamily="18" charset="0"/>
                <a:cs typeface="Times New Roman" pitchFamily="18" charset="0"/>
              </a:rPr>
              <a:t>	T</a:t>
            </a:r>
            <a:r>
              <a:rPr lang="en-US" altLang="ru-RU" b="1" dirty="0">
                <a:latin typeface="Times New Roman" pitchFamily="18" charset="0"/>
                <a:cs typeface="Times New Roman" pitchFamily="18" charset="0"/>
              </a:rPr>
              <a:t>he  </a:t>
            </a:r>
            <a:r>
              <a:rPr lang="en-US" b="1" dirty="0">
                <a:latin typeface="Times New Roman" panose="02020603050405020304" pitchFamily="18" charset="0"/>
                <a:cs typeface="Times New Roman" panose="02020603050405020304" pitchFamily="18" charset="0"/>
              </a:rPr>
              <a:t>circulation of medicinal products</a:t>
            </a:r>
            <a:r>
              <a:rPr lang="en-US" dirty="0">
                <a:latin typeface="Times New Roman" panose="02020603050405020304" pitchFamily="18" charset="0"/>
                <a:cs typeface="Times New Roman" panose="02020603050405020304" pitchFamily="18" charset="0"/>
              </a:rPr>
              <a:t>, para-pharmaceutical products, control of medical devices, including their radiological and nuclear safety, and services provided by medical institutions, pharmaceutical activity, carried on the business by pharmaceutical undertakings and their subsidiaries active in the wholesale and retail distribution; </a:t>
            </a:r>
            <a:endParaRPr lang="ru-RU" dirty="0">
              <a:latin typeface="Times New Roman" panose="02020603050405020304" pitchFamily="18" charset="0"/>
              <a:cs typeface="Times New Roman" panose="02020603050405020304" pitchFamily="18" charset="0"/>
            </a:endParaRPr>
          </a:p>
        </p:txBody>
      </p:sp>
      <p:pic>
        <p:nvPicPr>
          <p:cNvPr id="62" name="Picture 2" descr="http://www.pullman-wa.gov/images/stories/Police/drug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2211710"/>
            <a:ext cx="4970469" cy="2947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Rectangle 62"/>
          <p:cNvSpPr/>
          <p:nvPr/>
        </p:nvSpPr>
        <p:spPr>
          <a:xfrm>
            <a:off x="4474706" y="4068637"/>
            <a:ext cx="4572000" cy="923330"/>
          </a:xfrm>
          <a:prstGeom prst="rect">
            <a:avLst/>
          </a:prstGeom>
        </p:spPr>
        <p:txBody>
          <a:bodyPr>
            <a:spAutoFit/>
          </a:bodyPr>
          <a:lstStyle/>
          <a:p>
            <a:r>
              <a:rPr lang="en-US" dirty="0">
                <a:latin typeface="Times New Roman" panose="02020603050405020304" pitchFamily="18" charset="0"/>
                <a:cs typeface="Times New Roman" panose="02020603050405020304" pitchFamily="18" charset="0"/>
              </a:rPr>
              <a:t>among other things NAPH have </a:t>
            </a:r>
            <a:r>
              <a:rPr lang="en-US" b="1" dirty="0">
                <a:latin typeface="Times New Roman" panose="02020603050405020304" pitchFamily="18" charset="0"/>
                <a:cs typeface="Times New Roman" panose="02020603050405020304" pitchFamily="18" charset="0"/>
              </a:rPr>
              <a:t>the scope to  supervision circulation of  narcotic drugs, psychotropic substances and precursors</a:t>
            </a:r>
            <a:r>
              <a:rPr lang="en-US" dirty="0">
                <a:latin typeface="Times New Roman" panose="02020603050405020304" pitchFamily="18" charset="0"/>
                <a:cs typeface="Times New Roman" panose="02020603050405020304" pitchFamily="18" charset="0"/>
              </a:rPr>
              <a:t>;</a:t>
            </a:r>
            <a:endParaRPr lang="ro-RO" dirty="0">
              <a:latin typeface="Times New Roman" panose="02020603050405020304" pitchFamily="18" charset="0"/>
              <a:cs typeface="Times New Roman" panose="02020603050405020304" pitchFamily="18" charset="0"/>
            </a:endParaRPr>
          </a:p>
        </p:txBody>
      </p:sp>
      <p:sp>
        <p:nvSpPr>
          <p:cNvPr id="64" name="Oval 63"/>
          <p:cNvSpPr/>
          <p:nvPr/>
        </p:nvSpPr>
        <p:spPr>
          <a:xfrm>
            <a:off x="3819714" y="4302753"/>
            <a:ext cx="576064" cy="45509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4</a:t>
            </a:r>
            <a:endParaRPr lang="ru-RU" b="1" dirty="0">
              <a:solidFill>
                <a:schemeClr val="tx1"/>
              </a:solidFill>
            </a:endParaRPr>
          </a:p>
        </p:txBody>
      </p:sp>
    </p:spTree>
    <p:extLst>
      <p:ext uri="{BB962C8B-B14F-4D97-AF65-F5344CB8AC3E}">
        <p14:creationId xmlns:p14="http://schemas.microsoft.com/office/powerpoint/2010/main" val="3144909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2" cstate="print"/>
          <a:srcRect/>
          <a:stretch>
            <a:fillRect/>
          </a:stretch>
        </p:blipFill>
        <p:spPr bwMode="auto">
          <a:xfrm>
            <a:off x="0" y="0"/>
            <a:ext cx="9144000" cy="5143500"/>
          </a:xfrm>
          <a:prstGeom prst="rect">
            <a:avLst/>
          </a:prstGeom>
          <a:solidFill>
            <a:schemeClr val="bg1"/>
          </a:solidFill>
          <a:ln w="9525">
            <a:noFill/>
            <a:miter lim="800000"/>
            <a:headEnd/>
            <a:tailEnd/>
          </a:ln>
          <a:effectLst/>
        </p:spPr>
      </p:pic>
      <p:sp>
        <p:nvSpPr>
          <p:cNvPr id="5" name="Rectangle 4"/>
          <p:cNvSpPr/>
          <p:nvPr/>
        </p:nvSpPr>
        <p:spPr>
          <a:xfrm>
            <a:off x="1187624" y="554972"/>
            <a:ext cx="4572000" cy="2585323"/>
          </a:xfrm>
          <a:prstGeom prst="rect">
            <a:avLst/>
          </a:prstGeom>
        </p:spPr>
        <p:txBody>
          <a:bodyPr>
            <a:spAutoFit/>
          </a:bodyPr>
          <a:lstStyle/>
          <a:p>
            <a:r>
              <a:rPr lang="en-US" altLang="ru-RU" sz="3600" b="1" dirty="0">
                <a:latin typeface="Times New Roman" pitchFamily="18" charset="0"/>
                <a:cs typeface="Times New Roman" pitchFamily="18" charset="0"/>
              </a:rPr>
              <a:t>T</a:t>
            </a:r>
            <a:r>
              <a:rPr lang="en-US" altLang="ru-RU" b="1" dirty="0">
                <a:latin typeface="Times New Roman" pitchFamily="18" charset="0"/>
                <a:cs typeface="Times New Roman" pitchFamily="18" charset="0"/>
              </a:rPr>
              <a:t>he</a:t>
            </a:r>
            <a:r>
              <a:rPr lang="en-US" dirty="0">
                <a:latin typeface="Times New Roman" panose="02020603050405020304" pitchFamily="18" charset="0"/>
                <a:cs typeface="Times New Roman" panose="02020603050405020304" pitchFamily="18" charset="0"/>
              </a:rPr>
              <a:t> </a:t>
            </a:r>
            <a:r>
              <a:rPr lang="en-US" b="1" u="sng" dirty="0">
                <a:latin typeface="Times New Roman" panose="02020603050405020304" pitchFamily="18" charset="0"/>
                <a:cs typeface="Times New Roman" panose="02020603050405020304" pitchFamily="18" charset="0"/>
              </a:rPr>
              <a:t>consumer protection</a:t>
            </a:r>
            <a:r>
              <a:rPr lang="en-US" dirty="0">
                <a:latin typeface="Times New Roman" panose="02020603050405020304" pitchFamily="18" charset="0"/>
                <a:cs typeface="Times New Roman" panose="02020603050405020304" pitchFamily="18" charset="0"/>
              </a:rPr>
              <a:t> in the field of medicinal products, pharmaceutical and para pharmaceutical services provided by medical and pharmaceutical institutions and for other products and services available to consumers of pharmaceutical and medical enterprises and institutions;</a:t>
            </a:r>
            <a:endParaRPr lang="ro-RO"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sp>
        <p:nvSpPr>
          <p:cNvPr id="7" name="Oval 6"/>
          <p:cNvSpPr/>
          <p:nvPr/>
        </p:nvSpPr>
        <p:spPr>
          <a:xfrm>
            <a:off x="251520" y="727701"/>
            <a:ext cx="576064" cy="45509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5</a:t>
            </a:r>
            <a:endParaRPr lang="ru-RU" b="1" dirty="0">
              <a:solidFill>
                <a:schemeClr val="tx1"/>
              </a:solidFill>
            </a:endParaRPr>
          </a:p>
        </p:txBody>
      </p:sp>
      <p:pic>
        <p:nvPicPr>
          <p:cNvPr id="9218" name="Picture 2" descr="C:\Users\Cristian NIGULEANU\Downloads\g9JrHJS9ZPLtfUtC2u5w8aXw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554972"/>
            <a:ext cx="2625600" cy="3616278"/>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Cristian NIGULEANU\Downloads\kisspng-public-health-health-care-community-health-disease-health-logo-5adc268311ad45.523407161524377219072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98776" y="2787774"/>
            <a:ext cx="3200808" cy="2377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68168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srcRect/>
          <a:stretch>
            <a:fillRect/>
          </a:stretch>
        </p:blipFill>
        <p:spPr bwMode="auto">
          <a:xfrm>
            <a:off x="0" y="0"/>
            <a:ext cx="9144000" cy="5143500"/>
          </a:xfrm>
          <a:prstGeom prst="rect">
            <a:avLst/>
          </a:prstGeom>
          <a:solidFill>
            <a:schemeClr val="bg1"/>
          </a:solidFill>
          <a:ln w="9525">
            <a:noFill/>
            <a:miter lim="800000"/>
            <a:headEnd/>
            <a:tailEnd/>
          </a:ln>
          <a:effectLst/>
        </p:spPr>
      </p:pic>
      <p:sp>
        <p:nvSpPr>
          <p:cNvPr id="2" name="Title 1"/>
          <p:cNvSpPr>
            <a:spLocks noGrp="1"/>
          </p:cNvSpPr>
          <p:nvPr>
            <p:ph type="title"/>
          </p:nvPr>
        </p:nvSpPr>
        <p:spPr/>
        <p:txBody>
          <a:bodyPr>
            <a:normAutofit fontScale="90000"/>
          </a:bodyPr>
          <a:lstStyle/>
          <a:p>
            <a:r>
              <a:rPr lang="en-US" sz="2200" b="1" dirty="0">
                <a:latin typeface="Times New Roman" panose="02020603050405020304" pitchFamily="18" charset="0"/>
                <a:cs typeface="Times New Roman" panose="02020603050405020304" pitchFamily="18" charset="0"/>
              </a:rPr>
              <a:t>Directorate of state control in Health</a:t>
            </a:r>
            <a:br>
              <a:rPr lang="en-US" sz="2200" b="1" dirty="0">
                <a:latin typeface="Times New Roman" panose="02020603050405020304" pitchFamily="18" charset="0"/>
                <a:cs typeface="Times New Roman" panose="02020603050405020304" pitchFamily="18" charset="0"/>
              </a:rPr>
            </a:br>
            <a:r>
              <a:rPr lang="en-US" sz="2200" b="1" dirty="0">
                <a:latin typeface="Times New Roman" panose="02020603050405020304" pitchFamily="18" charset="0"/>
                <a:cs typeface="Times New Roman" panose="02020603050405020304" pitchFamily="18" charset="0"/>
              </a:rPr>
              <a:t>( INSPECTORATE )</a:t>
            </a:r>
            <a:br>
              <a:rPr lang="en-US" sz="2200" b="1" dirty="0">
                <a:latin typeface="Times New Roman" panose="02020603050405020304" pitchFamily="18" charset="0"/>
                <a:cs typeface="Times New Roman" panose="02020603050405020304" pitchFamily="18" charset="0"/>
              </a:rPr>
            </a:br>
            <a:endParaRPr lang="ru-RU" sz="2200" dirty="0"/>
          </a:p>
        </p:txBody>
      </p:sp>
      <p:sp>
        <p:nvSpPr>
          <p:cNvPr id="6" name="Rectangle 5"/>
          <p:cNvSpPr/>
          <p:nvPr/>
        </p:nvSpPr>
        <p:spPr>
          <a:xfrm>
            <a:off x="323528" y="1076594"/>
            <a:ext cx="3311525" cy="1631216"/>
          </a:xfrm>
          <a:prstGeom prst="rect">
            <a:avLst/>
          </a:prstGeom>
          <a:solidFill>
            <a:schemeClr val="bg1">
              <a:lumMod val="85000"/>
              <a:alpha val="44000"/>
            </a:schemeClr>
          </a:solidFill>
        </p:spPr>
        <p:style>
          <a:lnRef idx="2">
            <a:schemeClr val="dk1"/>
          </a:lnRef>
          <a:fillRef idx="1">
            <a:schemeClr val="lt1"/>
          </a:fillRef>
          <a:effectRef idx="0">
            <a:schemeClr val="dk1"/>
          </a:effectRef>
          <a:fontRef idx="minor">
            <a:schemeClr val="dk1"/>
          </a:fontRef>
        </p:style>
        <p:txBody>
          <a:bodyPr>
            <a:spAutoFit/>
          </a:bodyPr>
          <a:lstStyle/>
          <a:p>
            <a:r>
              <a:rPr lang="en-US" altLang="ru-RU" sz="2800" b="1" dirty="0">
                <a:latin typeface="Times New Roman" pitchFamily="18" charset="0"/>
                <a:cs typeface="Times New Roman" pitchFamily="18" charset="0"/>
              </a:rPr>
              <a:t>	T</a:t>
            </a:r>
            <a:r>
              <a:rPr lang="en-US" altLang="ru-RU" sz="1400" b="1" dirty="0">
                <a:latin typeface="Times New Roman" pitchFamily="18" charset="0"/>
                <a:cs typeface="Times New Roman" pitchFamily="18" charset="0"/>
              </a:rPr>
              <a:t>he</a:t>
            </a:r>
            <a:r>
              <a:rPr lang="en-US" sz="1400" dirty="0">
                <a:latin typeface="Times New Roman" panose="02020603050405020304" pitchFamily="18" charset="0"/>
                <a:cs typeface="Times New Roman" panose="02020603050405020304" pitchFamily="18" charset="0"/>
              </a:rPr>
              <a:t>  </a:t>
            </a:r>
            <a:r>
              <a:rPr lang="en-US" b="1" u="sng" dirty="0">
                <a:latin typeface="Times New Roman" panose="02020603050405020304" pitchFamily="18" charset="0"/>
                <a:cs typeface="Times New Roman" panose="02020603050405020304" pitchFamily="18" charset="0"/>
              </a:rPr>
              <a:t>market surveillance</a:t>
            </a:r>
            <a:r>
              <a:rPr lang="en-US" b="1"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on non-food products in the areas governed, including materials in contact with food.</a:t>
            </a:r>
            <a:endParaRPr lang="ru-RU" dirty="0">
              <a:latin typeface="Times New Roman" panose="02020603050405020304" pitchFamily="18" charset="0"/>
              <a:cs typeface="Times New Roman" panose="02020603050405020304" pitchFamily="18" charset="0"/>
            </a:endParaRPr>
          </a:p>
        </p:txBody>
      </p:sp>
      <p:sp>
        <p:nvSpPr>
          <p:cNvPr id="7" name="Oval 6"/>
          <p:cNvSpPr/>
          <p:nvPr/>
        </p:nvSpPr>
        <p:spPr>
          <a:xfrm>
            <a:off x="440475" y="1108541"/>
            <a:ext cx="576064" cy="45509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6</a:t>
            </a:r>
            <a:endParaRPr lang="ru-RU" b="1" dirty="0">
              <a:solidFill>
                <a:schemeClr val="tx1"/>
              </a:solidFill>
            </a:endParaRPr>
          </a:p>
        </p:txBody>
      </p:sp>
      <p:sp>
        <p:nvSpPr>
          <p:cNvPr id="8" name="Rectangle 7"/>
          <p:cNvSpPr/>
          <p:nvPr/>
        </p:nvSpPr>
        <p:spPr>
          <a:xfrm>
            <a:off x="4788024" y="2692637"/>
            <a:ext cx="4104456" cy="1908215"/>
          </a:xfrm>
          <a:prstGeom prst="rect">
            <a:avLst/>
          </a:prstGeom>
          <a:solidFill>
            <a:schemeClr val="bg1">
              <a:lumMod val="85000"/>
              <a:alpha val="44000"/>
            </a:schemeClr>
          </a:solidFill>
        </p:spPr>
        <p:style>
          <a:lnRef idx="2">
            <a:schemeClr val="dk1"/>
          </a:lnRef>
          <a:fillRef idx="1">
            <a:schemeClr val="lt1"/>
          </a:fillRef>
          <a:effectRef idx="0">
            <a:schemeClr val="dk1"/>
          </a:effectRef>
          <a:fontRef idx="minor">
            <a:schemeClr val="dk1"/>
          </a:fontRef>
        </p:style>
        <p:txBody>
          <a:bodyPr wrap="square">
            <a:spAutoFit/>
          </a:bodyPr>
          <a:lstStyle/>
          <a:p>
            <a:r>
              <a:rPr lang="en-US" altLang="ru-RU" sz="2800" b="1" dirty="0">
                <a:latin typeface="Times New Roman" pitchFamily="18" charset="0"/>
                <a:cs typeface="Times New Roman" pitchFamily="18" charset="0"/>
              </a:rPr>
              <a:t>	</a:t>
            </a:r>
            <a:r>
              <a:rPr lang="en-US" altLang="ru-RU" sz="2800" b="1" dirty="0">
                <a:solidFill>
                  <a:srgbClr val="FF0000"/>
                </a:solidFill>
                <a:latin typeface="Times New Roman" pitchFamily="18" charset="0"/>
                <a:cs typeface="Times New Roman" pitchFamily="18" charset="0"/>
              </a:rPr>
              <a:t>T</a:t>
            </a:r>
            <a:r>
              <a:rPr lang="en-US" altLang="ru-RU" sz="1400" b="1" dirty="0">
                <a:solidFill>
                  <a:srgbClr val="FF0000"/>
                </a:solidFill>
                <a:latin typeface="Times New Roman" pitchFamily="18" charset="0"/>
                <a:cs typeface="Times New Roman" pitchFamily="18" charset="0"/>
              </a:rPr>
              <a:t>he</a:t>
            </a:r>
            <a:r>
              <a:rPr lang="en-US" sz="1400" dirty="0">
                <a:solidFill>
                  <a:srgbClr val="FF0000"/>
                </a:solidFill>
                <a:latin typeface="Times New Roman" panose="02020603050405020304" pitchFamily="18" charset="0"/>
                <a:cs typeface="Times New Roman" panose="02020603050405020304" pitchFamily="18" charset="0"/>
              </a:rPr>
              <a:t>  </a:t>
            </a:r>
            <a:r>
              <a:rPr lang="en-US" b="1" u="sng" dirty="0">
                <a:solidFill>
                  <a:srgbClr val="FF0000"/>
                </a:solidFill>
                <a:latin typeface="Times New Roman" panose="02020603050405020304" pitchFamily="18" charset="0"/>
                <a:cs typeface="Times New Roman" panose="02020603050405020304" pitchFamily="18" charset="0"/>
              </a:rPr>
              <a:t>transplant activit</a:t>
            </a:r>
            <a:r>
              <a:rPr lang="en-US" dirty="0">
                <a:solidFill>
                  <a:srgbClr val="FF0000"/>
                </a:solidFill>
                <a:latin typeface="Times New Roman" panose="02020603050405020304" pitchFamily="18" charset="0"/>
                <a:cs typeface="Times New Roman" panose="02020603050405020304" pitchFamily="18" charset="0"/>
              </a:rPr>
              <a:t>y with quality control and testing of all donation, procurement, testing, storage and distribution activities to ensure the quality and safety of organs, tissues and cells used for transplantation</a:t>
            </a:r>
            <a:endParaRPr lang="ru-RU" dirty="0">
              <a:solidFill>
                <a:srgbClr val="FF0000"/>
              </a:solidFill>
              <a:latin typeface="Times New Roman" panose="02020603050405020304" pitchFamily="18" charset="0"/>
              <a:cs typeface="Times New Roman" panose="02020603050405020304" pitchFamily="18" charset="0"/>
            </a:endParaRPr>
          </a:p>
        </p:txBody>
      </p:sp>
      <p:sp>
        <p:nvSpPr>
          <p:cNvPr id="9" name="Oval 8"/>
          <p:cNvSpPr/>
          <p:nvPr/>
        </p:nvSpPr>
        <p:spPr>
          <a:xfrm>
            <a:off x="5004048" y="2764725"/>
            <a:ext cx="576064" cy="45509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7</a:t>
            </a:r>
            <a:endParaRPr lang="ru-RU" b="1" dirty="0">
              <a:solidFill>
                <a:schemeClr val="tx1"/>
              </a:solidFill>
            </a:endParaRPr>
          </a:p>
        </p:txBody>
      </p:sp>
      <p:pic>
        <p:nvPicPr>
          <p:cNvPr id="10242" name="Picture 2" descr="C:\Users\Cristian NIGULEANU\Downloads\PinClipart.com_gymnasts-clip-art_2125948.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92347" y="1108541"/>
            <a:ext cx="1139693" cy="1114108"/>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s://kidney.org.au/cms_uploads/images_gallery/92_illustrations_all_4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48064" y="1355948"/>
            <a:ext cx="2520280" cy="1260141"/>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rawcreativeltd.com/wp-content/uploads/2011/06/6a00e550386733883301538f03453c970b-800wi.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92280" y="699542"/>
            <a:ext cx="1935708" cy="1219878"/>
          </a:xfrm>
          <a:prstGeom prst="rect">
            <a:avLst/>
          </a:prstGeom>
          <a:noFill/>
          <a:extLst>
            <a:ext uri="{909E8E84-426E-40DD-AFC4-6F175D3DCCD1}">
              <a14:hiddenFill xmlns:a14="http://schemas.microsoft.com/office/drawing/2010/main">
                <a:solidFill>
                  <a:srgbClr val="FFFFFF"/>
                </a:solidFill>
              </a14:hiddenFill>
            </a:ext>
          </a:extLst>
        </p:spPr>
      </p:pic>
      <p:pic>
        <p:nvPicPr>
          <p:cNvPr id="10247" name="Picture 7" descr="C:\Users\Cristian NIGULEANU\Downloads\pngguru.com-id-erbp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16539" y="47553"/>
            <a:ext cx="1012029" cy="1012029"/>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C:\Users\Cristian NIGULEANU\Downloads\End-to-End-Storage-and-Distribution-Cover-09-636x322.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951" y="2992273"/>
            <a:ext cx="4641426" cy="2027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8367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noChangeArrowheads="1"/>
          </p:cNvPicPr>
          <p:nvPr/>
        </p:nvPicPr>
        <p:blipFill>
          <a:blip r:embed="rId3" cstate="print"/>
          <a:srcRect/>
          <a:stretch>
            <a:fillRect/>
          </a:stretch>
        </p:blipFill>
        <p:spPr bwMode="auto">
          <a:xfrm>
            <a:off x="0" y="0"/>
            <a:ext cx="9144000" cy="5143500"/>
          </a:xfrm>
          <a:prstGeom prst="rect">
            <a:avLst/>
          </a:prstGeom>
          <a:solidFill>
            <a:schemeClr val="bg1"/>
          </a:solidFill>
          <a:ln w="9525">
            <a:noFill/>
            <a:miter lim="800000"/>
            <a:headEnd/>
            <a:tailEnd/>
          </a:ln>
          <a:effectLst/>
        </p:spPr>
      </p:pic>
      <p:sp>
        <p:nvSpPr>
          <p:cNvPr id="3" name="Content Placeholder 2"/>
          <p:cNvSpPr>
            <a:spLocks noGrp="1"/>
          </p:cNvSpPr>
          <p:nvPr>
            <p:ph sz="quarter" idx="1"/>
          </p:nvPr>
        </p:nvSpPr>
        <p:spPr>
          <a:xfrm>
            <a:off x="457200" y="1186434"/>
            <a:ext cx="4041648" cy="1817364"/>
          </a:xfrm>
        </p:spPr>
        <p:txBody>
          <a:bodyPr>
            <a:noAutofit/>
          </a:bodyPr>
          <a:lstStyle/>
          <a:p>
            <a:pPr marL="0" indent="0">
              <a:buNone/>
            </a:pPr>
            <a:r>
              <a:rPr lang="en-US" sz="1400" b="1" dirty="0">
                <a:latin typeface="Times New Roman" panose="02020603050405020304" pitchFamily="18" charset="0"/>
                <a:cs typeface="Times New Roman" panose="02020603050405020304" pitchFamily="18" charset="0"/>
              </a:rPr>
              <a:t>Strengths</a:t>
            </a:r>
          </a:p>
          <a:p>
            <a:r>
              <a:rPr lang="en-US" sz="1400" dirty="0">
                <a:latin typeface="Times New Roman" panose="02020603050405020304" pitchFamily="18" charset="0"/>
                <a:cs typeface="Times New Roman" panose="02020603050405020304" pitchFamily="18" charset="0"/>
              </a:rPr>
              <a:t>Connecting limited public health workforce into one network</a:t>
            </a:r>
          </a:p>
          <a:p>
            <a:r>
              <a:rPr lang="en-US" sz="1400" dirty="0">
                <a:latin typeface="Times New Roman" panose="02020603050405020304" pitchFamily="18" charset="0"/>
                <a:cs typeface="Times New Roman" panose="02020603050405020304" pitchFamily="18" charset="0"/>
              </a:rPr>
              <a:t>Pooling the supportive services (legal, finances)</a:t>
            </a:r>
          </a:p>
          <a:p>
            <a:r>
              <a:rPr lang="en-US" sz="1400" dirty="0">
                <a:latin typeface="Times New Roman" panose="02020603050405020304" pitchFamily="18" charset="0"/>
                <a:cs typeface="Times New Roman" panose="02020603050405020304" pitchFamily="18" charset="0"/>
              </a:rPr>
              <a:t>Better coordination of activities within the PH service</a:t>
            </a:r>
          </a:p>
          <a:p>
            <a:r>
              <a:rPr lang="en-US" sz="1400" dirty="0">
                <a:latin typeface="Times New Roman" panose="02020603050405020304" pitchFamily="18" charset="0"/>
                <a:cs typeface="Times New Roman" panose="02020603050405020304" pitchFamily="18" charset="0"/>
              </a:rPr>
              <a:t>Reduce some unnecessary costs </a:t>
            </a:r>
          </a:p>
        </p:txBody>
      </p:sp>
      <p:sp>
        <p:nvSpPr>
          <p:cNvPr id="5" name="Title 1"/>
          <p:cNvSpPr txBox="1">
            <a:spLocks/>
          </p:cNvSpPr>
          <p:nvPr/>
        </p:nvSpPr>
        <p:spPr>
          <a:xfrm>
            <a:off x="251520" y="2787774"/>
            <a:ext cx="8534400" cy="685800"/>
          </a:xfrm>
          <a:prstGeom prst="rect">
            <a:avLst/>
          </a:prstGeom>
        </p:spPr>
        <p:txBody>
          <a:bodyPr vert="horz" lIns="91440" tIns="45720" rIns="91440" bIns="45720" rtlCol="0" anchor="ctr">
            <a:noAutofit/>
          </a:bodyPr>
          <a:lstStyle/>
          <a:p>
            <a:pPr lvl="0" algn="ctr">
              <a:spcBef>
                <a:spcPct val="0"/>
              </a:spcBef>
            </a:pPr>
            <a:r>
              <a:rPr lang="en-US" sz="2100" b="1" dirty="0">
                <a:solidFill>
                  <a:srgbClr val="FF0000"/>
                </a:solidFill>
                <a:latin typeface="Times New Roman" panose="02020603050405020304" pitchFamily="18" charset="0"/>
                <a:ea typeface="+mj-ea"/>
                <a:cs typeface="Times New Roman" panose="02020603050405020304" pitchFamily="18" charset="0"/>
              </a:rPr>
              <a:t>Aims</a:t>
            </a:r>
            <a:endParaRPr kumimoji="0" lang="en-US" sz="21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endParaRPr>
          </a:p>
        </p:txBody>
      </p:sp>
      <p:sp>
        <p:nvSpPr>
          <p:cNvPr id="6" name="Прямоугольник 5"/>
          <p:cNvSpPr/>
          <p:nvPr/>
        </p:nvSpPr>
        <p:spPr>
          <a:xfrm>
            <a:off x="179512" y="3507854"/>
            <a:ext cx="4572000" cy="1169551"/>
          </a:xfrm>
          <a:prstGeom prst="rect">
            <a:avLst/>
          </a:prstGeom>
        </p:spPr>
        <p:txBody>
          <a:bodyPr>
            <a:spAutoFit/>
          </a:bodyPr>
          <a:lstStyle/>
          <a:p>
            <a:r>
              <a:rPr lang="en-US" sz="1400" dirty="0">
                <a:solidFill>
                  <a:srgbClr val="FF0000"/>
                </a:solidFill>
                <a:latin typeface="Times New Roman" panose="02020603050405020304" pitchFamily="18" charset="0"/>
                <a:cs typeface="Times New Roman" panose="02020603050405020304" pitchFamily="18" charset="0"/>
              </a:rPr>
              <a:t>Development of the Road – Map for implementation of the institutional reform of PH service</a:t>
            </a:r>
            <a:endParaRPr lang="x-none" sz="1400">
              <a:solidFill>
                <a:srgbClr val="FF0000"/>
              </a:solidFill>
              <a:latin typeface="Times New Roman" panose="02020603050405020304" pitchFamily="18" charset="0"/>
              <a:cs typeface="Times New Roman" panose="02020603050405020304" pitchFamily="18" charset="0"/>
            </a:endParaRPr>
          </a:p>
          <a:p>
            <a:endParaRPr lang="en-US" sz="1400" dirty="0">
              <a:solidFill>
                <a:srgbClr val="FF0000"/>
              </a:solidFill>
              <a:latin typeface="Times New Roman" panose="02020603050405020304" pitchFamily="18" charset="0"/>
              <a:cs typeface="Times New Roman" panose="02020603050405020304" pitchFamily="18" charset="0"/>
            </a:endParaRPr>
          </a:p>
          <a:p>
            <a:r>
              <a:rPr lang="en-US" sz="1400" dirty="0">
                <a:solidFill>
                  <a:srgbClr val="FF0000"/>
                </a:solidFill>
                <a:latin typeface="Times New Roman" panose="02020603050405020304" pitchFamily="18" charset="0"/>
                <a:cs typeface="Times New Roman" panose="02020603050405020304" pitchFamily="18" charset="0"/>
              </a:rPr>
              <a:t>Define the human resource action plan and empower workers to identify their opportunities in the new Agency</a:t>
            </a:r>
            <a:endParaRPr lang="x-none" sz="1400" dirty="0">
              <a:solidFill>
                <a:srgbClr val="FF0000"/>
              </a:solidFill>
              <a:latin typeface="Times New Roman" panose="02020603050405020304" pitchFamily="18" charset="0"/>
              <a:cs typeface="Times New Roman" panose="02020603050405020304" pitchFamily="18" charset="0"/>
            </a:endParaRPr>
          </a:p>
        </p:txBody>
      </p:sp>
      <p:pic>
        <p:nvPicPr>
          <p:cNvPr id="11265" name="Picture 1" descr="C:\Users\Cristian NIGULEANU\Downloads\pngguru.com-id-kszsv.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59811" y="466967"/>
            <a:ext cx="934909" cy="808639"/>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C:\Users\Cristian NIGULEANU\Downloads\—Pngtree—black ring aiming element_446909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15816" y="2355726"/>
            <a:ext cx="1296144" cy="1296144"/>
          </a:xfrm>
          <a:prstGeom prst="rect">
            <a:avLst/>
          </a:prstGeom>
          <a:noFill/>
          <a:extLst>
            <a:ext uri="{909E8E84-426E-40DD-AFC4-6F175D3DCCD1}">
              <a14:hiddenFill xmlns:a14="http://schemas.microsoft.com/office/drawing/2010/main">
                <a:solidFill>
                  <a:srgbClr val="FFFFFF"/>
                </a:solidFill>
              </a14:hiddenFill>
            </a:ext>
          </a:extLst>
        </p:spPr>
      </p:pic>
      <p:pic>
        <p:nvPicPr>
          <p:cNvPr id="1127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29808" y="483517"/>
            <a:ext cx="3762672" cy="79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0" y="0"/>
            <a:ext cx="9144000" cy="555526"/>
          </a:xfrm>
        </p:spPr>
        <p:txBody>
          <a:bodyPr>
            <a:noAutofit/>
          </a:bodyPr>
          <a:lstStyle/>
          <a:p>
            <a:r>
              <a:rPr lang="en-US" sz="2100" b="1" dirty="0">
                <a:solidFill>
                  <a:schemeClr val="tx1"/>
                </a:solidFill>
                <a:latin typeface="Times New Roman" panose="02020603050405020304" pitchFamily="18" charset="0"/>
                <a:cs typeface="Times New Roman" panose="02020603050405020304" pitchFamily="18" charset="0"/>
              </a:rPr>
              <a:t>Strengths and Weaknesses of the new PH Agency</a:t>
            </a:r>
          </a:p>
        </p:txBody>
      </p:sp>
      <p:pic>
        <p:nvPicPr>
          <p:cNvPr id="11273" name="Picture 9" descr="C:\Users\Cristian NIGULEANU\Downloads\—Pngtree—aim icon for your project_4818037.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28384" y="3984907"/>
            <a:ext cx="1042391" cy="1035115"/>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sz="quarter" idx="2"/>
          </p:nvPr>
        </p:nvSpPr>
        <p:spPr>
          <a:xfrm>
            <a:off x="4800600" y="1186434"/>
            <a:ext cx="4041648" cy="1944240"/>
          </a:xfrm>
        </p:spPr>
        <p:txBody>
          <a:bodyPr>
            <a:noAutofit/>
          </a:bodyPr>
          <a:lstStyle/>
          <a:p>
            <a:pPr marL="0" indent="0">
              <a:buNone/>
            </a:pPr>
            <a:r>
              <a:rPr lang="en-US" sz="1400" b="1" dirty="0">
                <a:latin typeface="Times New Roman" panose="02020603050405020304" pitchFamily="18" charset="0"/>
                <a:cs typeface="Times New Roman" panose="02020603050405020304" pitchFamily="18" charset="0"/>
              </a:rPr>
              <a:t>Weaknesses</a:t>
            </a:r>
          </a:p>
          <a:p>
            <a:r>
              <a:rPr lang="en-US" sz="1400" dirty="0">
                <a:latin typeface="Times New Roman" panose="02020603050405020304" pitchFamily="18" charset="0"/>
                <a:cs typeface="Times New Roman" panose="02020603050405020304" pitchFamily="18" charset="0"/>
              </a:rPr>
              <a:t>Many domains of activity that would be difficult to coordinate and accomplish </a:t>
            </a:r>
            <a:endParaRPr lang="x-none"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Vertical structure that have to identify appropriate mechanisms for horizontal coordination of activities</a:t>
            </a:r>
            <a:endParaRPr lang="x-none"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Inspection and service delivery in one institution (conflict of interests)</a:t>
            </a:r>
          </a:p>
        </p:txBody>
      </p:sp>
      <p:sp>
        <p:nvSpPr>
          <p:cNvPr id="7" name="Прямоугольник 6"/>
          <p:cNvSpPr/>
          <p:nvPr/>
        </p:nvSpPr>
        <p:spPr>
          <a:xfrm>
            <a:off x="4805660" y="3507854"/>
            <a:ext cx="4572000" cy="954107"/>
          </a:xfrm>
          <a:prstGeom prst="rect">
            <a:avLst/>
          </a:prstGeom>
        </p:spPr>
        <p:txBody>
          <a:bodyPr>
            <a:spAutoFit/>
          </a:bodyPr>
          <a:lstStyle/>
          <a:p>
            <a:r>
              <a:rPr lang="en-US" sz="1400" dirty="0">
                <a:solidFill>
                  <a:srgbClr val="FF0000"/>
                </a:solidFill>
                <a:latin typeface="Times New Roman" panose="02020603050405020304" pitchFamily="18" charset="0"/>
                <a:cs typeface="Times New Roman" panose="02020603050405020304" pitchFamily="18" charset="0"/>
              </a:rPr>
              <a:t>Define and implement appropriate changes (legislation, statutes, internal coordination mechanisms)</a:t>
            </a:r>
            <a:endParaRPr lang="x-none" sz="1400">
              <a:solidFill>
                <a:srgbClr val="FF0000"/>
              </a:solidFill>
              <a:latin typeface="Times New Roman" panose="02020603050405020304" pitchFamily="18" charset="0"/>
              <a:cs typeface="Times New Roman" panose="02020603050405020304" pitchFamily="18" charset="0"/>
            </a:endParaRPr>
          </a:p>
          <a:p>
            <a:endParaRPr lang="en-US" sz="1400" dirty="0">
              <a:solidFill>
                <a:srgbClr val="FF0000"/>
              </a:solidFill>
              <a:latin typeface="Times New Roman" panose="02020603050405020304" pitchFamily="18" charset="0"/>
              <a:cs typeface="Times New Roman" panose="02020603050405020304" pitchFamily="18" charset="0"/>
            </a:endParaRPr>
          </a:p>
          <a:p>
            <a:r>
              <a:rPr lang="en-US" sz="1400" dirty="0">
                <a:solidFill>
                  <a:srgbClr val="FF0000"/>
                </a:solidFill>
                <a:latin typeface="Times New Roman" panose="02020603050405020304" pitchFamily="18" charset="0"/>
                <a:cs typeface="Times New Roman" panose="02020603050405020304" pitchFamily="18" charset="0"/>
              </a:rPr>
              <a:t>Monitor, evaluate and apply corrective actions</a:t>
            </a:r>
            <a:endParaRPr lang="x-none" sz="1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30591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3" y="0"/>
            <a:ext cx="9178926"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1" name="Picture 4" descr="http://image.slidesharecdn.com/br06-17-2014-ibm-141020211733-conversion-gate02/95/forward-looking-bi-the-future-of-decision-making-33-638.jpg?cb=14138399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483518"/>
            <a:ext cx="8086849" cy="4432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6889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5"/>
          <p:cNvPicPr>
            <a:picLocks noChangeAspect="1" noChangeArrowheads="1"/>
          </p:cNvPicPr>
          <p:nvPr/>
        </p:nvPicPr>
        <p:blipFill>
          <a:blip r:embed="rId3" cstate="print"/>
          <a:srcRect/>
          <a:stretch>
            <a:fillRect/>
          </a:stretch>
        </p:blipFill>
        <p:spPr bwMode="auto">
          <a:xfrm>
            <a:off x="0" y="0"/>
            <a:ext cx="9144000" cy="5143500"/>
          </a:xfrm>
          <a:prstGeom prst="rect">
            <a:avLst/>
          </a:prstGeom>
          <a:noFill/>
          <a:ln w="9525">
            <a:noFill/>
            <a:miter lim="800000"/>
            <a:headEnd/>
            <a:tailEnd/>
          </a:ln>
          <a:effectLst/>
        </p:spPr>
      </p:pic>
      <p:sp>
        <p:nvSpPr>
          <p:cNvPr id="4100" name="Rectangle 4"/>
          <p:cNvSpPr>
            <a:spLocks noChangeArrowheads="1"/>
          </p:cNvSpPr>
          <p:nvPr/>
        </p:nvSpPr>
        <p:spPr bwMode="auto">
          <a:xfrm>
            <a:off x="0" y="3723878"/>
            <a:ext cx="4355976" cy="880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eaLnBrk="1" hangingPunct="1">
              <a:spcBef>
                <a:spcPct val="0"/>
              </a:spcBef>
              <a:buFont typeface="Wingdings" pitchFamily="2" charset="2"/>
              <a:buChar char="Ø"/>
            </a:pPr>
            <a:endParaRPr lang="ru-RU" altLang="en-US" sz="1200" dirty="0">
              <a:solidFill>
                <a:srgbClr val="424456"/>
              </a:solidFill>
              <a:latin typeface="Times New Roman" pitchFamily="18" charset="0"/>
              <a:cs typeface="Times New Roman" pitchFamily="18" charset="0"/>
            </a:endParaRPr>
          </a:p>
          <a:p>
            <a:pPr>
              <a:lnSpc>
                <a:spcPct val="80000"/>
              </a:lnSpc>
              <a:spcBef>
                <a:spcPct val="0"/>
              </a:spcBef>
              <a:buFont typeface="Wingdings" pitchFamily="2" charset="2"/>
              <a:buChar char="Ø"/>
            </a:pPr>
            <a:r>
              <a:rPr lang="en-US" altLang="en-US" sz="1400" dirty="0">
                <a:solidFill>
                  <a:srgbClr val="000000"/>
                </a:solidFill>
                <a:latin typeface="Times New Roman" pitchFamily="18" charset="0"/>
                <a:cs typeface="Times New Roman" pitchFamily="18" charset="0"/>
              </a:rPr>
              <a:t>Predominantly rural population (58.6%)</a:t>
            </a:r>
            <a:endParaRPr lang="ru-RU" altLang="en-US" sz="1400" b="1" dirty="0">
              <a:solidFill>
                <a:srgbClr val="000000"/>
              </a:solidFill>
              <a:latin typeface="Times New Roman" pitchFamily="18" charset="0"/>
              <a:cs typeface="Times New Roman" pitchFamily="18" charset="0"/>
            </a:endParaRPr>
          </a:p>
          <a:p>
            <a:pPr eaLnBrk="1" hangingPunct="1">
              <a:spcBef>
                <a:spcPct val="0"/>
              </a:spcBef>
              <a:buFont typeface="Wingdings" pitchFamily="2" charset="2"/>
              <a:buChar char="Ø"/>
            </a:pPr>
            <a:r>
              <a:rPr lang="en-US" altLang="en-US" sz="1400" dirty="0">
                <a:solidFill>
                  <a:srgbClr val="000000"/>
                </a:solidFill>
                <a:latin typeface="Times New Roman" pitchFamily="18" charset="0"/>
                <a:cs typeface="Times New Roman" pitchFamily="18" charset="0"/>
              </a:rPr>
              <a:t>The gross domestic product per capita – US$ 3,</a:t>
            </a:r>
            <a:r>
              <a:rPr lang="ru-RU" altLang="en-US" sz="1400" dirty="0">
                <a:solidFill>
                  <a:srgbClr val="000000"/>
                </a:solidFill>
                <a:latin typeface="Times New Roman" pitchFamily="18" charset="0"/>
                <a:cs typeface="Times New Roman" pitchFamily="18" charset="0"/>
              </a:rPr>
              <a:t>3</a:t>
            </a:r>
            <a:r>
              <a:rPr lang="en-US" altLang="en-US" sz="1400" dirty="0">
                <a:solidFill>
                  <a:srgbClr val="000000"/>
                </a:solidFill>
                <a:latin typeface="Times New Roman" pitchFamily="18" charset="0"/>
                <a:cs typeface="Times New Roman" pitchFamily="18" charset="0"/>
              </a:rPr>
              <a:t>00</a:t>
            </a:r>
          </a:p>
          <a:p>
            <a:pPr eaLnBrk="1" hangingPunct="1">
              <a:spcBef>
                <a:spcPct val="0"/>
              </a:spcBef>
              <a:buFont typeface="Wingdings" pitchFamily="2" charset="2"/>
              <a:buChar char="Ø"/>
            </a:pPr>
            <a:r>
              <a:rPr lang="en-US" altLang="en-US" sz="1400" dirty="0">
                <a:solidFill>
                  <a:srgbClr val="000000"/>
                </a:solidFill>
                <a:latin typeface="Times New Roman" pitchFamily="18" charset="0"/>
                <a:cs typeface="Times New Roman" pitchFamily="18" charset="0"/>
              </a:rPr>
              <a:t>GDP index increased to 100% from 2000. </a:t>
            </a:r>
            <a:endParaRPr lang="en-GB" altLang="en-US" sz="1400" dirty="0">
              <a:solidFill>
                <a:srgbClr val="000000"/>
              </a:solidFill>
              <a:latin typeface="Times New Roman" pitchFamily="18" charset="0"/>
              <a:cs typeface="Times New Roman" pitchFamily="18" charset="0"/>
            </a:endParaRPr>
          </a:p>
        </p:txBody>
      </p:sp>
      <p:sp>
        <p:nvSpPr>
          <p:cNvPr id="5" name="TextBox 4"/>
          <p:cNvSpPr txBox="1"/>
          <p:nvPr/>
        </p:nvSpPr>
        <p:spPr>
          <a:xfrm>
            <a:off x="0" y="1617062"/>
            <a:ext cx="1944216" cy="738664"/>
          </a:xfrm>
          <a:prstGeom prst="rect">
            <a:avLst/>
          </a:prstGeom>
          <a:noFill/>
        </p:spPr>
        <p:txBody>
          <a:bodyPr wrap="square" rtlCol="0">
            <a:spAutoFit/>
          </a:bodyPr>
          <a:lstStyle/>
          <a:p>
            <a:r>
              <a:rPr lang="en-US" sz="1400" b="1" dirty="0">
                <a:latin typeface="Times New Roman" panose="02020603050405020304" pitchFamily="18" charset="0"/>
                <a:cs typeface="Times New Roman" panose="02020603050405020304" pitchFamily="18" charset="0"/>
              </a:rPr>
              <a:t>Life expectancy: </a:t>
            </a:r>
          </a:p>
          <a:p>
            <a:r>
              <a:rPr lang="en-US" sz="1400" dirty="0">
                <a:latin typeface="Times New Roman" panose="02020603050405020304" pitchFamily="18" charset="0"/>
                <a:cs typeface="Times New Roman" panose="02020603050405020304" pitchFamily="18" charset="0"/>
              </a:rPr>
              <a:t>75.7 years for women </a:t>
            </a:r>
          </a:p>
          <a:p>
            <a:r>
              <a:rPr lang="en-US" sz="1400" dirty="0">
                <a:latin typeface="Times New Roman" panose="02020603050405020304" pitchFamily="18" charset="0"/>
                <a:cs typeface="Times New Roman" panose="02020603050405020304" pitchFamily="18" charset="0"/>
              </a:rPr>
              <a:t>and 67.6 years for men</a:t>
            </a:r>
            <a:endParaRPr lang="en-US" sz="1400" b="1" dirty="0">
              <a:latin typeface="Times New Roman" panose="02020603050405020304" pitchFamily="18" charset="0"/>
              <a:cs typeface="Times New Roman" panose="02020603050405020304" pitchFamily="18" charset="0"/>
            </a:endParaRPr>
          </a:p>
        </p:txBody>
      </p:sp>
      <p:sp>
        <p:nvSpPr>
          <p:cNvPr id="3074" name="Title 1"/>
          <p:cNvSpPr>
            <a:spLocks noGrp="1"/>
          </p:cNvSpPr>
          <p:nvPr>
            <p:ph type="title"/>
          </p:nvPr>
        </p:nvSpPr>
        <p:spPr>
          <a:xfrm>
            <a:off x="35496" y="92581"/>
            <a:ext cx="2952328" cy="606961"/>
          </a:xfrm>
        </p:spPr>
        <p:txBody>
          <a:bodyPr>
            <a:noAutofit/>
          </a:bodyPr>
          <a:lstStyle/>
          <a:p>
            <a:pPr>
              <a:defRPr/>
            </a:pPr>
            <a:r>
              <a:rPr lang="en-US" sz="2100" b="1" dirty="0">
                <a:solidFill>
                  <a:srgbClr val="005A9B"/>
                </a:solidFill>
                <a:latin typeface="Times New Roman" pitchFamily="18" charset="0"/>
                <a:cs typeface="Times New Roman" pitchFamily="18" charset="0"/>
              </a:rPr>
              <a:t>Country profile - Republic of Moldova</a:t>
            </a:r>
            <a:endParaRPr lang="ro-RO" sz="2100" b="1" dirty="0">
              <a:solidFill>
                <a:srgbClr val="005A9B"/>
              </a:solidFill>
              <a:latin typeface="Times New Roman" pitchFamily="18" charset="0"/>
              <a:cs typeface="Times New Roman" pitchFamily="18" charset="0"/>
            </a:endParaRPr>
          </a:p>
        </p:txBody>
      </p:sp>
      <p:sp>
        <p:nvSpPr>
          <p:cNvPr id="7" name="TextBox 6"/>
          <p:cNvSpPr txBox="1"/>
          <p:nvPr/>
        </p:nvSpPr>
        <p:spPr>
          <a:xfrm>
            <a:off x="0" y="3219822"/>
            <a:ext cx="1728192" cy="523220"/>
          </a:xfrm>
          <a:prstGeom prst="rect">
            <a:avLst/>
          </a:prstGeom>
          <a:noFill/>
        </p:spPr>
        <p:txBody>
          <a:bodyPr wrap="square" rtlCol="0">
            <a:spAutoFit/>
          </a:bodyPr>
          <a:lstStyle/>
          <a:p>
            <a:r>
              <a:rPr lang="en-US" sz="1400" b="1" dirty="0">
                <a:latin typeface="Times New Roman" panose="02020603050405020304" pitchFamily="18" charset="0"/>
                <a:cs typeface="Times New Roman" panose="02020603050405020304" pitchFamily="18" charset="0"/>
              </a:rPr>
              <a:t>NCDs </a:t>
            </a:r>
            <a:r>
              <a:rPr lang="en-US" sz="1400" dirty="0">
                <a:latin typeface="Times New Roman" panose="02020603050405020304" pitchFamily="18" charset="0"/>
                <a:cs typeface="Times New Roman" panose="02020603050405020304" pitchFamily="18" charset="0"/>
              </a:rPr>
              <a:t>account for </a:t>
            </a:r>
          </a:p>
          <a:p>
            <a:r>
              <a:rPr lang="en-US" sz="1400" dirty="0">
                <a:latin typeface="Times New Roman" panose="02020603050405020304" pitchFamily="18" charset="0"/>
                <a:cs typeface="Times New Roman" panose="02020603050405020304" pitchFamily="18" charset="0"/>
              </a:rPr>
              <a:t>89.0% of deaths</a:t>
            </a:r>
          </a:p>
        </p:txBody>
      </p:sp>
      <p:pic>
        <p:nvPicPr>
          <p:cNvPr id="10" name="Picture 2" descr="C:\Users\Envy\Desktop\500px-Flag_map_of_Moldova.svg.png"/>
          <p:cNvPicPr>
            <a:picLocks noChangeAspect="1" noChangeArrowheads="1"/>
          </p:cNvPicPr>
          <p:nvPr/>
        </p:nvPicPr>
        <p:blipFill>
          <a:blip r:embed="rId4" cstate="print"/>
          <a:srcRect/>
          <a:stretch>
            <a:fillRect/>
          </a:stretch>
        </p:blipFill>
        <p:spPr bwMode="auto">
          <a:xfrm rot="21019149">
            <a:off x="2657407" y="364464"/>
            <a:ext cx="3593845" cy="4312082"/>
          </a:xfrm>
          <a:prstGeom prst="rect">
            <a:avLst/>
          </a:prstGeom>
          <a:noFill/>
        </p:spPr>
      </p:pic>
      <p:sp>
        <p:nvSpPr>
          <p:cNvPr id="12" name="Прямоугольник 11"/>
          <p:cNvSpPr/>
          <p:nvPr/>
        </p:nvSpPr>
        <p:spPr>
          <a:xfrm>
            <a:off x="179512" y="843558"/>
            <a:ext cx="1944216" cy="523220"/>
          </a:xfrm>
          <a:prstGeom prst="rect">
            <a:avLst/>
          </a:prstGeom>
        </p:spPr>
        <p:txBody>
          <a:bodyPr wrap="square">
            <a:spAutoFit/>
          </a:bodyPr>
          <a:lstStyle/>
          <a:p>
            <a:pPr marL="342900" indent="-342900" algn="ctr"/>
            <a:r>
              <a:rPr lang="en-US" sz="1400" b="1" dirty="0">
                <a:latin typeface="Times New Roman" panose="02020603050405020304" pitchFamily="18" charset="0"/>
                <a:cs typeface="Times New Roman" panose="02020603050405020304" pitchFamily="18" charset="0"/>
              </a:rPr>
              <a:t>An independent </a:t>
            </a:r>
          </a:p>
          <a:p>
            <a:r>
              <a:rPr lang="en-US" sz="1400" b="1" dirty="0">
                <a:latin typeface="Times New Roman" panose="02020603050405020304" pitchFamily="18" charset="0"/>
                <a:cs typeface="Times New Roman" panose="02020603050405020304" pitchFamily="18" charset="0"/>
              </a:rPr>
              <a:t>Republic from 1991</a:t>
            </a:r>
          </a:p>
        </p:txBody>
      </p:sp>
      <p:sp>
        <p:nvSpPr>
          <p:cNvPr id="13" name="Прямоугольник 12"/>
          <p:cNvSpPr/>
          <p:nvPr/>
        </p:nvSpPr>
        <p:spPr>
          <a:xfrm>
            <a:off x="395536" y="1401038"/>
            <a:ext cx="1683410" cy="307777"/>
          </a:xfrm>
          <a:prstGeom prst="rect">
            <a:avLst/>
          </a:prstGeom>
        </p:spPr>
        <p:txBody>
          <a:bodyPr wrap="none">
            <a:spAutoFit/>
          </a:bodyPr>
          <a:lstStyle/>
          <a:p>
            <a:pPr>
              <a:spcBef>
                <a:spcPts val="600"/>
              </a:spcBef>
              <a:spcAft>
                <a:spcPts val="600"/>
              </a:spcAft>
            </a:pPr>
            <a:r>
              <a:rPr lang="en-US" sz="1400" b="1" dirty="0">
                <a:latin typeface="Times New Roman" panose="02020603050405020304" pitchFamily="18" charset="0"/>
                <a:cs typeface="Times New Roman" panose="02020603050405020304" pitchFamily="18" charset="0"/>
              </a:rPr>
              <a:t>Area: </a:t>
            </a:r>
            <a:r>
              <a:rPr lang="en-US" sz="1400" dirty="0">
                <a:latin typeface="Times New Roman" panose="02020603050405020304" pitchFamily="18" charset="0"/>
                <a:cs typeface="Times New Roman" panose="02020603050405020304" pitchFamily="18" charset="0"/>
              </a:rPr>
              <a:t>33,800  sq km</a:t>
            </a:r>
          </a:p>
        </p:txBody>
      </p:sp>
      <p:sp>
        <p:nvSpPr>
          <p:cNvPr id="14" name="Прямоугольник 13"/>
          <p:cNvSpPr/>
          <p:nvPr/>
        </p:nvSpPr>
        <p:spPr>
          <a:xfrm>
            <a:off x="179512" y="2427734"/>
            <a:ext cx="4572000" cy="738664"/>
          </a:xfrm>
          <a:prstGeom prst="rect">
            <a:avLst/>
          </a:prstGeom>
        </p:spPr>
        <p:txBody>
          <a:bodyPr>
            <a:spAutoFit/>
          </a:bodyPr>
          <a:lstStyle/>
          <a:p>
            <a:pPr>
              <a:spcBef>
                <a:spcPct val="0"/>
              </a:spcBef>
            </a:pPr>
            <a:r>
              <a:rPr lang="en-US" altLang="en-US" sz="1400" b="1" dirty="0">
                <a:solidFill>
                  <a:srgbClr val="000000"/>
                </a:solidFill>
                <a:latin typeface="Times New Roman" pitchFamily="18" charset="0"/>
                <a:cs typeface="Times New Roman" pitchFamily="18" charset="0"/>
              </a:rPr>
              <a:t>Inhabitants : </a:t>
            </a:r>
            <a:r>
              <a:rPr lang="en-US" altLang="en-US" sz="1400" dirty="0">
                <a:solidFill>
                  <a:srgbClr val="000000"/>
                </a:solidFill>
                <a:latin typeface="Times New Roman" pitchFamily="18" charset="0"/>
                <a:cs typeface="Times New Roman" pitchFamily="18" charset="0"/>
              </a:rPr>
              <a:t>4.0 mil, 3.5 mil. (without </a:t>
            </a:r>
            <a:r>
              <a:rPr lang="en-US" altLang="en-US" sz="1400" dirty="0" err="1">
                <a:solidFill>
                  <a:srgbClr val="000000"/>
                </a:solidFill>
                <a:latin typeface="Times New Roman" pitchFamily="18" charset="0"/>
                <a:cs typeface="Times New Roman" pitchFamily="18" charset="0"/>
              </a:rPr>
              <a:t>Transnistria</a:t>
            </a:r>
            <a:r>
              <a:rPr lang="en-US" altLang="en-US" sz="1400" dirty="0">
                <a:solidFill>
                  <a:srgbClr val="000000"/>
                </a:solidFill>
                <a:latin typeface="Times New Roman" pitchFamily="18" charset="0"/>
                <a:cs typeface="Times New Roman" pitchFamily="18" charset="0"/>
              </a:rPr>
              <a:t>)</a:t>
            </a:r>
          </a:p>
          <a:p>
            <a:pPr>
              <a:spcBef>
                <a:spcPct val="0"/>
              </a:spcBef>
              <a:buFont typeface="Wingdings" pitchFamily="2" charset="2"/>
              <a:buChar char="Ø"/>
            </a:pPr>
            <a:r>
              <a:rPr lang="en-US" altLang="en-US" sz="1400" dirty="0">
                <a:solidFill>
                  <a:srgbClr val="000000"/>
                </a:solidFill>
                <a:latin typeface="Times New Roman" pitchFamily="18" charset="0"/>
                <a:cs typeface="Times New Roman" pitchFamily="18" charset="0"/>
              </a:rPr>
              <a:t>Total 1531 </a:t>
            </a:r>
            <a:r>
              <a:rPr lang="en-US" altLang="en-US" sz="1400" b="1" dirty="0">
                <a:solidFill>
                  <a:srgbClr val="000000"/>
                </a:solidFill>
                <a:latin typeface="Times New Roman" pitchFamily="18" charset="0"/>
                <a:cs typeface="Times New Roman" pitchFamily="18" charset="0"/>
              </a:rPr>
              <a:t>settlements</a:t>
            </a:r>
          </a:p>
          <a:p>
            <a:pPr>
              <a:spcBef>
                <a:spcPct val="0"/>
              </a:spcBef>
            </a:pPr>
            <a:r>
              <a:rPr lang="en-US" altLang="en-US" sz="1400" dirty="0">
                <a:solidFill>
                  <a:srgbClr val="000000"/>
                </a:solidFill>
                <a:latin typeface="Times New Roman" pitchFamily="18" charset="0"/>
                <a:cs typeface="Times New Roman" pitchFamily="18" charset="0"/>
              </a:rPr>
              <a:t>	48.1% of men and 51.9% of women</a:t>
            </a:r>
            <a:endParaRPr lang="en-US" sz="1400" dirty="0"/>
          </a:p>
        </p:txBody>
      </p:sp>
      <p:sp>
        <p:nvSpPr>
          <p:cNvPr id="15" name="Прямоугольник 14"/>
          <p:cNvSpPr/>
          <p:nvPr/>
        </p:nvSpPr>
        <p:spPr>
          <a:xfrm>
            <a:off x="5220072" y="115927"/>
            <a:ext cx="3923928" cy="1015663"/>
          </a:xfrm>
          <a:prstGeom prst="rect">
            <a:avLst/>
          </a:prstGeom>
        </p:spPr>
        <p:txBody>
          <a:bodyPr wrap="square">
            <a:spAutoFit/>
          </a:bodyPr>
          <a:lstStyle/>
          <a:p>
            <a:pPr lvl="0" algn="ctr">
              <a:spcBef>
                <a:spcPct val="0"/>
              </a:spcBef>
              <a:defRPr/>
            </a:pPr>
            <a:r>
              <a:rPr lang="en-US" sz="2100" b="1" dirty="0">
                <a:latin typeface="Times New Roman" panose="02020603050405020304" pitchFamily="18" charset="0"/>
                <a:cs typeface="Times New Roman" panose="02020603050405020304" pitchFamily="18" charset="0"/>
              </a:rPr>
              <a:t>Background</a:t>
            </a:r>
          </a:p>
          <a:p>
            <a:pPr lvl="0" algn="ctr">
              <a:spcBef>
                <a:spcPct val="0"/>
              </a:spcBef>
              <a:defRPr/>
            </a:pPr>
            <a:r>
              <a:rPr lang="en-US" sz="2100" b="1"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of the state service</a:t>
            </a:r>
          </a:p>
          <a:p>
            <a:pPr lvl="0" algn="ctr">
              <a:spcBef>
                <a:spcPct val="0"/>
              </a:spcBef>
              <a:defRPr/>
            </a:pPr>
            <a:r>
              <a:rPr lang="en-US" b="1" dirty="0">
                <a:latin typeface="Times New Roman" panose="02020603050405020304" pitchFamily="18" charset="0"/>
                <a:cs typeface="Times New Roman" panose="02020603050405020304" pitchFamily="18" charset="0"/>
              </a:rPr>
              <a:t>on public health surveillance</a:t>
            </a:r>
          </a:p>
        </p:txBody>
      </p:sp>
      <p:sp>
        <p:nvSpPr>
          <p:cNvPr id="16" name="Прямоугольник 15"/>
          <p:cNvSpPr/>
          <p:nvPr/>
        </p:nvSpPr>
        <p:spPr>
          <a:xfrm>
            <a:off x="4860032" y="1184434"/>
            <a:ext cx="4283968" cy="523220"/>
          </a:xfrm>
          <a:prstGeom prst="rect">
            <a:avLst/>
          </a:prstGeom>
        </p:spPr>
        <p:txBody>
          <a:bodyPr wrap="square">
            <a:spAutoFit/>
          </a:bodyPr>
          <a:lstStyle/>
          <a:p>
            <a:pPr lvl="1">
              <a:buFont typeface="Wingdings" pitchFamily="2" charset="2"/>
              <a:buChar char="Ø"/>
            </a:pPr>
            <a:r>
              <a:rPr lang="en-US" sz="1400" dirty="0">
                <a:latin typeface="Times New Roman" panose="02020603050405020304" pitchFamily="18" charset="0"/>
                <a:cs typeface="Times New Roman" panose="02020603050405020304" pitchFamily="18" charset="0"/>
              </a:rPr>
              <a:t>Inherited </a:t>
            </a:r>
            <a:r>
              <a:rPr lang="en-US" sz="1400" dirty="0" err="1">
                <a:latin typeface="Times New Roman" panose="02020603050405020304" pitchFamily="18" charset="0"/>
                <a:cs typeface="Times New Roman" panose="02020603050405020304" pitchFamily="18" charset="0"/>
              </a:rPr>
              <a:t>Semashko</a:t>
            </a:r>
            <a:r>
              <a:rPr lang="en-US" sz="1400" dirty="0">
                <a:latin typeface="Times New Roman" panose="02020603050405020304" pitchFamily="18" charset="0"/>
                <a:cs typeface="Times New Roman" panose="02020603050405020304" pitchFamily="18" charset="0"/>
              </a:rPr>
              <a:t> system with an extensive infrastructure of sanitary-epidemiological stations</a:t>
            </a:r>
          </a:p>
        </p:txBody>
      </p:sp>
      <p:sp>
        <p:nvSpPr>
          <p:cNvPr id="17" name="Прямоугольник 16"/>
          <p:cNvSpPr/>
          <p:nvPr/>
        </p:nvSpPr>
        <p:spPr>
          <a:xfrm>
            <a:off x="6156176" y="1978843"/>
            <a:ext cx="2700808" cy="1384995"/>
          </a:xfrm>
          <a:prstGeom prst="rect">
            <a:avLst/>
          </a:prstGeom>
        </p:spPr>
        <p:txBody>
          <a:bodyPr wrap="square">
            <a:spAutoFit/>
          </a:bodyPr>
          <a:lstStyle/>
          <a:p>
            <a:pPr lvl="1">
              <a:buFont typeface="Wingdings" pitchFamily="2" charset="2"/>
              <a:buChar char="Ø"/>
            </a:pPr>
            <a:r>
              <a:rPr lang="en-US" sz="1400" dirty="0">
                <a:solidFill>
                  <a:schemeClr val="tx1">
                    <a:lumMod val="95000"/>
                    <a:lumOff val="5000"/>
                  </a:schemeClr>
                </a:solidFill>
                <a:latin typeface="Times New Roman" panose="02020603050405020304" pitchFamily="18" charset="0"/>
                <a:cs typeface="Times New Roman" panose="02020603050405020304" pitchFamily="18" charset="0"/>
              </a:rPr>
              <a:t>First structural reform in 1993 followed by 2 administrative reforms of the PH service (1998 and 2001) and one structural adjustment (2009)</a:t>
            </a:r>
          </a:p>
        </p:txBody>
      </p:sp>
      <p:sp>
        <p:nvSpPr>
          <p:cNvPr id="18" name="Прямоугольник 17"/>
          <p:cNvSpPr/>
          <p:nvPr/>
        </p:nvSpPr>
        <p:spPr>
          <a:xfrm>
            <a:off x="5508104" y="3704714"/>
            <a:ext cx="3635896" cy="523220"/>
          </a:xfrm>
          <a:prstGeom prst="rect">
            <a:avLst/>
          </a:prstGeom>
        </p:spPr>
        <p:txBody>
          <a:bodyPr wrap="square">
            <a:spAutoFit/>
          </a:bodyPr>
          <a:lstStyle/>
          <a:p>
            <a:pPr lvl="1">
              <a:buFont typeface="Wingdings" pitchFamily="2" charset="2"/>
              <a:buChar char="Ø"/>
            </a:pPr>
            <a:r>
              <a:rPr lang="en-US" sz="1400" dirty="0">
                <a:latin typeface="Times New Roman" panose="02020603050405020304" pitchFamily="18" charset="0"/>
                <a:cs typeface="Times New Roman" panose="02020603050405020304" pitchFamily="18" charset="0"/>
              </a:rPr>
              <a:t>Law on State Surveillance of Public Health (No. 10-XVI, 3 February 2009)</a:t>
            </a:r>
          </a:p>
        </p:txBody>
      </p:sp>
    </p:spTree>
    <p:extLst>
      <p:ext uri="{BB962C8B-B14F-4D97-AF65-F5344CB8AC3E}">
        <p14:creationId xmlns:p14="http://schemas.microsoft.com/office/powerpoint/2010/main" val="174147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cstate="print"/>
          <a:srcRect/>
          <a:stretch>
            <a:fillRect/>
          </a:stretch>
        </p:blipFill>
        <p:spPr bwMode="auto">
          <a:xfrm>
            <a:off x="0" y="0"/>
            <a:ext cx="9144000" cy="5143500"/>
          </a:xfrm>
          <a:prstGeom prst="rect">
            <a:avLst/>
          </a:prstGeom>
          <a:noFill/>
          <a:ln w="9525">
            <a:noFill/>
            <a:miter lim="800000"/>
            <a:headEnd/>
            <a:tailEnd/>
          </a:ln>
          <a:effectLst/>
        </p:spPr>
      </p:pic>
      <p:sp>
        <p:nvSpPr>
          <p:cNvPr id="5" name="Прямоугольник 4"/>
          <p:cNvSpPr/>
          <p:nvPr/>
        </p:nvSpPr>
        <p:spPr>
          <a:xfrm>
            <a:off x="395536" y="195486"/>
            <a:ext cx="2951385" cy="415498"/>
          </a:xfrm>
          <a:prstGeom prst="rect">
            <a:avLst/>
          </a:prstGeom>
        </p:spPr>
        <p:txBody>
          <a:bodyPr wrap="none">
            <a:spAutoFit/>
          </a:bodyPr>
          <a:lstStyle/>
          <a:p>
            <a:pPr algn="ctr"/>
            <a:r>
              <a:rPr lang="en-US" altLang="ru-RU" sz="2100" b="1" dirty="0">
                <a:solidFill>
                  <a:srgbClr val="005A9B"/>
                </a:solidFill>
                <a:latin typeface="Cambria" pitchFamily="18" charset="0"/>
                <a:cs typeface="Arial"/>
              </a:rPr>
              <a:t>Public Health Reforms</a:t>
            </a:r>
          </a:p>
        </p:txBody>
      </p:sp>
      <p:sp>
        <p:nvSpPr>
          <p:cNvPr id="6" name="Прямоугольник 5"/>
          <p:cNvSpPr/>
          <p:nvPr/>
        </p:nvSpPr>
        <p:spPr>
          <a:xfrm>
            <a:off x="5652120" y="267494"/>
            <a:ext cx="2194832" cy="415498"/>
          </a:xfrm>
          <a:prstGeom prst="rect">
            <a:avLst/>
          </a:prstGeom>
        </p:spPr>
        <p:txBody>
          <a:bodyPr wrap="none">
            <a:spAutoFit/>
          </a:bodyPr>
          <a:lstStyle/>
          <a:p>
            <a:r>
              <a:rPr lang="en-US" sz="2100" b="1" dirty="0">
                <a:latin typeface="Times New Roman" panose="02020603050405020304" pitchFamily="18" charset="0"/>
                <a:cs typeface="Times New Roman" panose="02020603050405020304" pitchFamily="18" charset="0"/>
              </a:rPr>
              <a:t>Undertaken steps</a:t>
            </a:r>
            <a:endParaRPr lang="en-US" sz="2100" dirty="0"/>
          </a:p>
        </p:txBody>
      </p:sp>
      <p:graphicFrame>
        <p:nvGraphicFramePr>
          <p:cNvPr id="7" name="Content Placeholder 4"/>
          <p:cNvGraphicFramePr>
            <a:graphicFrameLocks/>
          </p:cNvGraphicFramePr>
          <p:nvPr/>
        </p:nvGraphicFramePr>
        <p:xfrm>
          <a:off x="395536" y="411510"/>
          <a:ext cx="3816424" cy="51845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1" name="Группа 10"/>
          <p:cNvGrpSpPr/>
          <p:nvPr/>
        </p:nvGrpSpPr>
        <p:grpSpPr>
          <a:xfrm>
            <a:off x="2483768" y="2067694"/>
            <a:ext cx="1488405" cy="1296144"/>
            <a:chOff x="1965458" y="2921287"/>
            <a:chExt cx="1488405" cy="1488405"/>
          </a:xfrm>
          <a:scene3d>
            <a:camera prst="orthographicFront">
              <a:rot lat="0" lon="0" rev="0"/>
            </a:camera>
            <a:lightRig rig="contrasting" dir="t">
              <a:rot lat="0" lon="0" rev="1200000"/>
            </a:lightRig>
          </a:scene3d>
        </p:grpSpPr>
        <p:sp>
          <p:nvSpPr>
            <p:cNvPr id="12" name="Скругленный прямоугольник 11"/>
            <p:cNvSpPr/>
            <p:nvPr/>
          </p:nvSpPr>
          <p:spPr>
            <a:xfrm>
              <a:off x="1965458" y="2921287"/>
              <a:ext cx="1488405" cy="1488405"/>
            </a:xfrm>
            <a:prstGeom prst="roundRect">
              <a:avLst/>
            </a:prstGeom>
            <a:solidFill>
              <a:srgbClr val="F878DD"/>
            </a:solidFill>
            <a:sp3d contourW="19050" prstMaterial="metal">
              <a:bevelT w="88900" h="203200"/>
              <a:bevelB w="165100" h="254000"/>
            </a:sp3d>
          </p:spPr>
          <p:style>
            <a:lnRef idx="0">
              <a:schemeClr val="dk1">
                <a:shade val="80000"/>
                <a:hueOff val="0"/>
                <a:satOff val="0"/>
                <a:lumOff val="0"/>
                <a:alphaOff val="0"/>
              </a:schemeClr>
            </a:lnRef>
            <a:fillRef idx="1">
              <a:scrgbClr r="0" g="0" b="0"/>
            </a:fillRef>
            <a:effectRef idx="2">
              <a:schemeClr val="lt1">
                <a:hueOff val="0"/>
                <a:satOff val="0"/>
                <a:lumOff val="0"/>
                <a:alphaOff val="0"/>
              </a:schemeClr>
            </a:effectRef>
            <a:fontRef idx="minor">
              <a:schemeClr val="dk1">
                <a:hueOff val="0"/>
                <a:satOff val="0"/>
                <a:lumOff val="0"/>
                <a:alphaOff val="0"/>
              </a:schemeClr>
            </a:fontRef>
          </p:style>
        </p:sp>
        <p:sp>
          <p:nvSpPr>
            <p:cNvPr id="13" name="Скругленный прямоугольник 4"/>
            <p:cNvSpPr/>
            <p:nvPr/>
          </p:nvSpPr>
          <p:spPr>
            <a:xfrm>
              <a:off x="2038116" y="2993945"/>
              <a:ext cx="1343089" cy="1343089"/>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a:spcBef>
                  <a:spcPct val="20000"/>
                </a:spcBef>
              </a:pPr>
              <a:r>
                <a:rPr lang="en-US" altLang="ru-RU" sz="1200" dirty="0">
                  <a:latin typeface="Times New Roman" pitchFamily="18" charset="0"/>
                  <a:cs typeface="Times New Roman" pitchFamily="18" charset="0"/>
                </a:rPr>
                <a:t>National Centre of Public Health</a:t>
              </a:r>
              <a:endParaRPr lang="x-none" altLang="ru-RU" sz="1200" dirty="0">
                <a:latin typeface="Times New Roman" pitchFamily="18" charset="0"/>
                <a:cs typeface="Times New Roman" pitchFamily="18" charset="0"/>
              </a:endParaRPr>
            </a:p>
          </p:txBody>
        </p:sp>
      </p:grpSp>
      <p:grpSp>
        <p:nvGrpSpPr>
          <p:cNvPr id="8" name="Группа 7"/>
          <p:cNvGrpSpPr/>
          <p:nvPr/>
        </p:nvGrpSpPr>
        <p:grpSpPr>
          <a:xfrm>
            <a:off x="467544" y="2067695"/>
            <a:ext cx="1488405" cy="1296144"/>
            <a:chOff x="1965458" y="355078"/>
            <a:chExt cx="1488405" cy="1488405"/>
          </a:xfrm>
          <a:scene3d>
            <a:camera prst="orthographicFront">
              <a:rot lat="0" lon="0" rev="0"/>
            </a:camera>
            <a:lightRig rig="contrasting" dir="t">
              <a:rot lat="0" lon="0" rev="1200000"/>
            </a:lightRig>
          </a:scene3d>
        </p:grpSpPr>
        <p:sp>
          <p:nvSpPr>
            <p:cNvPr id="9" name="Скругленный прямоугольник 8"/>
            <p:cNvSpPr/>
            <p:nvPr/>
          </p:nvSpPr>
          <p:spPr>
            <a:xfrm>
              <a:off x="1965458" y="355078"/>
              <a:ext cx="1488405" cy="1488405"/>
            </a:xfrm>
            <a:prstGeom prst="roundRect">
              <a:avLst/>
            </a:prstGeom>
            <a:solidFill>
              <a:schemeClr val="accent2">
                <a:lumMod val="40000"/>
                <a:lumOff val="60000"/>
              </a:schemeClr>
            </a:solidFill>
            <a:sp3d contourW="19050" prstMaterial="metal">
              <a:bevelT w="88900" h="203200"/>
              <a:bevelB w="165100" h="254000"/>
            </a:sp3d>
          </p:spPr>
          <p:style>
            <a:lnRef idx="0">
              <a:schemeClr val="dk1">
                <a:shade val="80000"/>
                <a:hueOff val="0"/>
                <a:satOff val="0"/>
                <a:lumOff val="0"/>
                <a:alphaOff val="0"/>
              </a:schemeClr>
            </a:lnRef>
            <a:fillRef idx="1">
              <a:scrgbClr r="0" g="0" b="0"/>
            </a:fillRef>
            <a:effectRef idx="2">
              <a:schemeClr val="lt1">
                <a:hueOff val="0"/>
                <a:satOff val="0"/>
                <a:lumOff val="0"/>
                <a:alphaOff val="0"/>
              </a:schemeClr>
            </a:effectRef>
            <a:fontRef idx="minor">
              <a:schemeClr val="dk1">
                <a:hueOff val="0"/>
                <a:satOff val="0"/>
                <a:lumOff val="0"/>
                <a:alphaOff val="0"/>
              </a:schemeClr>
            </a:fontRef>
          </p:style>
        </p:sp>
        <p:sp>
          <p:nvSpPr>
            <p:cNvPr id="10" name="Скругленный прямоугольник 4"/>
            <p:cNvSpPr/>
            <p:nvPr/>
          </p:nvSpPr>
          <p:spPr>
            <a:xfrm>
              <a:off x="2038116" y="427736"/>
              <a:ext cx="1343089" cy="1343089"/>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a:spcBef>
                  <a:spcPct val="20000"/>
                </a:spcBef>
              </a:pPr>
              <a:r>
                <a:rPr lang="ro-RO" altLang="ru-RU" sz="1200" dirty="0">
                  <a:latin typeface="Times New Roman" pitchFamily="18" charset="0"/>
                  <a:cs typeface="Times New Roman" pitchFamily="18" charset="0"/>
                </a:rPr>
                <a:t>National Scientific and Practical Center of Preventive Medicine</a:t>
              </a:r>
              <a:endParaRPr lang="en-US" altLang="ru-RU" sz="1200" dirty="0">
                <a:latin typeface="Times New Roman" pitchFamily="18" charset="0"/>
                <a:cs typeface="Times New Roman" pitchFamily="18" charset="0"/>
              </a:endParaRPr>
            </a:p>
          </p:txBody>
        </p:sp>
      </p:grpSp>
      <p:pic>
        <p:nvPicPr>
          <p:cNvPr id="4099" name="Picture 3" descr="C:\Users\Envy\Desktop\turn-right-sign-png-image-94402.png"/>
          <p:cNvPicPr>
            <a:picLocks noChangeAspect="1" noChangeArrowheads="1"/>
          </p:cNvPicPr>
          <p:nvPr/>
        </p:nvPicPr>
        <p:blipFill>
          <a:blip r:embed="rId9" cstate="print"/>
          <a:srcRect/>
          <a:stretch>
            <a:fillRect/>
          </a:stretch>
        </p:blipFill>
        <p:spPr bwMode="auto">
          <a:xfrm>
            <a:off x="1619672" y="843558"/>
            <a:ext cx="1224136" cy="1224136"/>
          </a:xfrm>
          <a:prstGeom prst="rect">
            <a:avLst/>
          </a:prstGeom>
          <a:noFill/>
        </p:spPr>
      </p:pic>
      <p:pic>
        <p:nvPicPr>
          <p:cNvPr id="19" name="Picture 3" descr="C:\Users\Envy\Desktop\turn-right-sign-png-image-94402.png"/>
          <p:cNvPicPr>
            <a:picLocks noChangeAspect="1" noChangeArrowheads="1"/>
          </p:cNvPicPr>
          <p:nvPr/>
        </p:nvPicPr>
        <p:blipFill>
          <a:blip r:embed="rId9" cstate="print"/>
          <a:srcRect/>
          <a:stretch>
            <a:fillRect/>
          </a:stretch>
        </p:blipFill>
        <p:spPr bwMode="auto">
          <a:xfrm>
            <a:off x="1619672" y="2139702"/>
            <a:ext cx="1152128" cy="1152128"/>
          </a:xfrm>
          <a:prstGeom prst="rect">
            <a:avLst/>
          </a:prstGeom>
          <a:noFill/>
        </p:spPr>
      </p:pic>
      <p:pic>
        <p:nvPicPr>
          <p:cNvPr id="20" name="Picture 3" descr="C:\Users\Envy\Desktop\turn-right-sign-png-image-94402.png"/>
          <p:cNvPicPr>
            <a:picLocks noChangeAspect="1" noChangeArrowheads="1"/>
          </p:cNvPicPr>
          <p:nvPr/>
        </p:nvPicPr>
        <p:blipFill>
          <a:blip r:embed="rId9" cstate="print"/>
          <a:srcRect/>
          <a:stretch>
            <a:fillRect/>
          </a:stretch>
        </p:blipFill>
        <p:spPr bwMode="auto">
          <a:xfrm>
            <a:off x="1619672" y="3435846"/>
            <a:ext cx="1296144" cy="1080120"/>
          </a:xfrm>
          <a:prstGeom prst="rect">
            <a:avLst/>
          </a:prstGeom>
          <a:noFill/>
        </p:spPr>
      </p:pic>
      <p:cxnSp>
        <p:nvCxnSpPr>
          <p:cNvPr id="66" name="Прямая соединительная линия 65"/>
          <p:cNvCxnSpPr/>
          <p:nvPr/>
        </p:nvCxnSpPr>
        <p:spPr>
          <a:xfrm>
            <a:off x="4644008" y="195486"/>
            <a:ext cx="0" cy="475252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8" name="Прямоугольник 67"/>
          <p:cNvSpPr/>
          <p:nvPr/>
        </p:nvSpPr>
        <p:spPr>
          <a:xfrm>
            <a:off x="4932040" y="987574"/>
            <a:ext cx="3312368" cy="523220"/>
          </a:xfrm>
          <a:prstGeom prst="rect">
            <a:avLst/>
          </a:prstGeom>
        </p:spPr>
        <p:txBody>
          <a:bodyPr wrap="square">
            <a:spAutoFit/>
          </a:bodyPr>
          <a:lstStyle/>
          <a:p>
            <a:pPr marL="400050" indent="-400050">
              <a:buFont typeface="+mj-lt"/>
              <a:buAutoNum type="romanUcPeriod"/>
            </a:pPr>
            <a:r>
              <a:rPr lang="en-US" sz="1400" dirty="0">
                <a:latin typeface="Times New Roman" panose="02020603050405020304" pitchFamily="18" charset="0"/>
                <a:cs typeface="Times New Roman" panose="02020603050405020304" pitchFamily="18" charset="0"/>
              </a:rPr>
              <a:t>2012 – Analysis of public health operations, services and activities</a:t>
            </a:r>
          </a:p>
        </p:txBody>
      </p:sp>
      <p:sp>
        <p:nvSpPr>
          <p:cNvPr id="69" name="Прямоугольник 68"/>
          <p:cNvSpPr/>
          <p:nvPr/>
        </p:nvSpPr>
        <p:spPr>
          <a:xfrm>
            <a:off x="5220072" y="1563638"/>
            <a:ext cx="3312368" cy="523220"/>
          </a:xfrm>
          <a:prstGeom prst="rect">
            <a:avLst/>
          </a:prstGeom>
        </p:spPr>
        <p:txBody>
          <a:bodyPr wrap="square">
            <a:spAutoFit/>
          </a:bodyPr>
          <a:lstStyle/>
          <a:p>
            <a:pPr marL="400050" indent="-400050">
              <a:buFont typeface="+mj-lt"/>
              <a:buAutoNum type="romanUcPeriod" startAt="2"/>
            </a:pPr>
            <a:r>
              <a:rPr lang="en-US" sz="1400" dirty="0">
                <a:latin typeface="Times New Roman" panose="02020603050405020304" pitchFamily="18" charset="0"/>
                <a:cs typeface="Times New Roman" panose="02020603050405020304" pitchFamily="18" charset="0"/>
              </a:rPr>
              <a:t>2014 – National Public Health Strategy (2014 - 2020)</a:t>
            </a:r>
          </a:p>
        </p:txBody>
      </p:sp>
      <p:sp>
        <p:nvSpPr>
          <p:cNvPr id="70" name="Прямоугольник 69"/>
          <p:cNvSpPr/>
          <p:nvPr/>
        </p:nvSpPr>
        <p:spPr>
          <a:xfrm>
            <a:off x="5004048" y="2139702"/>
            <a:ext cx="3744416" cy="523220"/>
          </a:xfrm>
          <a:prstGeom prst="rect">
            <a:avLst/>
          </a:prstGeom>
        </p:spPr>
        <p:txBody>
          <a:bodyPr wrap="square">
            <a:spAutoFit/>
          </a:bodyPr>
          <a:lstStyle/>
          <a:p>
            <a:pPr marL="400050" indent="-400050">
              <a:buFont typeface="+mj-lt"/>
              <a:buAutoNum type="romanUcPeriod" startAt="3"/>
            </a:pPr>
            <a:r>
              <a:rPr lang="en-US" sz="1400" dirty="0">
                <a:latin typeface="Times New Roman" panose="02020603050405020304" pitchFamily="18" charset="0"/>
                <a:cs typeface="Times New Roman" panose="02020603050405020304" pitchFamily="18" charset="0"/>
              </a:rPr>
              <a:t>2016 – Regionalization of PH laboratories, from 36 district laboratories to 10 regional </a:t>
            </a:r>
          </a:p>
        </p:txBody>
      </p:sp>
      <p:sp>
        <p:nvSpPr>
          <p:cNvPr id="71" name="Прямоугольник 70"/>
          <p:cNvSpPr/>
          <p:nvPr/>
        </p:nvSpPr>
        <p:spPr>
          <a:xfrm>
            <a:off x="4716016" y="2787774"/>
            <a:ext cx="4427984" cy="523220"/>
          </a:xfrm>
          <a:prstGeom prst="rect">
            <a:avLst/>
          </a:prstGeom>
        </p:spPr>
        <p:txBody>
          <a:bodyPr wrap="square">
            <a:spAutoFit/>
          </a:bodyPr>
          <a:lstStyle/>
          <a:p>
            <a:pPr marL="400050" indent="-400050">
              <a:buFont typeface="+mj-lt"/>
              <a:buAutoNum type="romanUcPeriod" startAt="4"/>
            </a:pPr>
            <a:r>
              <a:rPr lang="en-US" sz="1400" dirty="0">
                <a:latin typeface="Times New Roman" panose="02020603050405020304" pitchFamily="18" charset="0"/>
                <a:cs typeface="Times New Roman" panose="02020603050405020304" pitchFamily="18" charset="0"/>
              </a:rPr>
              <a:t>2017, May – the concept of PH Reform was approved by the Government</a:t>
            </a:r>
          </a:p>
        </p:txBody>
      </p:sp>
      <p:sp>
        <p:nvSpPr>
          <p:cNvPr id="72" name="Прямоугольник 71"/>
          <p:cNvSpPr/>
          <p:nvPr/>
        </p:nvSpPr>
        <p:spPr>
          <a:xfrm>
            <a:off x="4932040" y="3363838"/>
            <a:ext cx="4355976" cy="738664"/>
          </a:xfrm>
          <a:prstGeom prst="rect">
            <a:avLst/>
          </a:prstGeom>
        </p:spPr>
        <p:txBody>
          <a:bodyPr wrap="square">
            <a:spAutoFit/>
          </a:bodyPr>
          <a:lstStyle/>
          <a:p>
            <a:pPr marL="400050" indent="-400050">
              <a:buFont typeface="+mj-lt"/>
              <a:buAutoNum type="romanUcPeriod" startAt="5"/>
            </a:pPr>
            <a:r>
              <a:rPr lang="en-US" sz="1400" dirty="0">
                <a:latin typeface="Times New Roman" panose="02020603050405020304" pitchFamily="18" charset="0"/>
                <a:cs typeface="Times New Roman" panose="02020603050405020304" pitchFamily="18" charset="0"/>
              </a:rPr>
              <a:t>2017, December – the statute of the National Agency for Public Health was endorsed by the Government</a:t>
            </a:r>
          </a:p>
        </p:txBody>
      </p:sp>
      <p:sp>
        <p:nvSpPr>
          <p:cNvPr id="73" name="Прямоугольник 72"/>
          <p:cNvSpPr/>
          <p:nvPr/>
        </p:nvSpPr>
        <p:spPr>
          <a:xfrm>
            <a:off x="4860032" y="4155926"/>
            <a:ext cx="3674404" cy="307777"/>
          </a:xfrm>
          <a:prstGeom prst="rect">
            <a:avLst/>
          </a:prstGeom>
        </p:spPr>
        <p:txBody>
          <a:bodyPr wrap="none">
            <a:spAutoFit/>
          </a:bodyPr>
          <a:lstStyle/>
          <a:p>
            <a:pPr marL="400050" indent="-400050">
              <a:buFont typeface="+mj-lt"/>
              <a:buAutoNum type="romanUcPeriod" startAt="6"/>
            </a:pPr>
            <a:r>
              <a:rPr lang="en-US" sz="1400" dirty="0">
                <a:latin typeface="Times New Roman" panose="02020603050405020304" pitchFamily="18" charset="0"/>
                <a:cs typeface="Times New Roman" panose="02020603050405020304" pitchFamily="18" charset="0"/>
              </a:rPr>
              <a:t>2018 – started to implement the PH reform</a:t>
            </a:r>
          </a:p>
        </p:txBody>
      </p:sp>
      <p:sp>
        <p:nvSpPr>
          <p:cNvPr id="74" name="Полилиния 73"/>
          <p:cNvSpPr/>
          <p:nvPr/>
        </p:nvSpPr>
        <p:spPr>
          <a:xfrm>
            <a:off x="4738255" y="1021278"/>
            <a:ext cx="760020" cy="3467595"/>
          </a:xfrm>
          <a:custGeom>
            <a:avLst/>
            <a:gdLst>
              <a:gd name="connsiteX0" fmla="*/ 249381 w 760020"/>
              <a:gd name="connsiteY0" fmla="*/ 0 h 3467595"/>
              <a:gd name="connsiteX1" fmla="*/ 463137 w 760020"/>
              <a:gd name="connsiteY1" fmla="*/ 0 h 3467595"/>
              <a:gd name="connsiteX2" fmla="*/ 760020 w 760020"/>
              <a:gd name="connsiteY2" fmla="*/ 629392 h 3467595"/>
              <a:gd name="connsiteX3" fmla="*/ 760020 w 760020"/>
              <a:gd name="connsiteY3" fmla="*/ 855023 h 3467595"/>
              <a:gd name="connsiteX4" fmla="*/ 593766 w 760020"/>
              <a:gd name="connsiteY4" fmla="*/ 1365662 h 3467595"/>
              <a:gd name="connsiteX5" fmla="*/ 356259 w 760020"/>
              <a:gd name="connsiteY5" fmla="*/ 1864426 h 3467595"/>
              <a:gd name="connsiteX6" fmla="*/ 486888 w 760020"/>
              <a:gd name="connsiteY6" fmla="*/ 2422566 h 3467595"/>
              <a:gd name="connsiteX7" fmla="*/ 486888 w 760020"/>
              <a:gd name="connsiteY7" fmla="*/ 2826327 h 3467595"/>
              <a:gd name="connsiteX8" fmla="*/ 463137 w 760020"/>
              <a:gd name="connsiteY8" fmla="*/ 3467595 h 3467595"/>
              <a:gd name="connsiteX9" fmla="*/ 118753 w 760020"/>
              <a:gd name="connsiteY9" fmla="*/ 3360717 h 3467595"/>
              <a:gd name="connsiteX10" fmla="*/ 237506 w 760020"/>
              <a:gd name="connsiteY10" fmla="*/ 2481943 h 3467595"/>
              <a:gd name="connsiteX11" fmla="*/ 0 w 760020"/>
              <a:gd name="connsiteY11" fmla="*/ 1923803 h 3467595"/>
              <a:gd name="connsiteX12" fmla="*/ 285007 w 760020"/>
              <a:gd name="connsiteY12" fmla="*/ 1175657 h 3467595"/>
              <a:gd name="connsiteX13" fmla="*/ 534389 w 760020"/>
              <a:gd name="connsiteY13" fmla="*/ 700644 h 3467595"/>
              <a:gd name="connsiteX14" fmla="*/ 118753 w 760020"/>
              <a:gd name="connsiteY14" fmla="*/ 71252 h 3467595"/>
              <a:gd name="connsiteX15" fmla="*/ 249381 w 760020"/>
              <a:gd name="connsiteY15" fmla="*/ 0 h 346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60020" h="3467595">
                <a:moveTo>
                  <a:pt x="249381" y="0"/>
                </a:moveTo>
                <a:lnTo>
                  <a:pt x="463137" y="0"/>
                </a:lnTo>
                <a:lnTo>
                  <a:pt x="760020" y="629392"/>
                </a:lnTo>
                <a:lnTo>
                  <a:pt x="760020" y="855023"/>
                </a:lnTo>
                <a:lnTo>
                  <a:pt x="593766" y="1365662"/>
                </a:lnTo>
                <a:lnTo>
                  <a:pt x="356259" y="1864426"/>
                </a:lnTo>
                <a:lnTo>
                  <a:pt x="486888" y="2422566"/>
                </a:lnTo>
                <a:lnTo>
                  <a:pt x="486888" y="2826327"/>
                </a:lnTo>
                <a:lnTo>
                  <a:pt x="463137" y="3467595"/>
                </a:lnTo>
                <a:lnTo>
                  <a:pt x="118753" y="3360717"/>
                </a:lnTo>
                <a:lnTo>
                  <a:pt x="237506" y="2481943"/>
                </a:lnTo>
                <a:lnTo>
                  <a:pt x="0" y="1923803"/>
                </a:lnTo>
                <a:lnTo>
                  <a:pt x="285007" y="1175657"/>
                </a:lnTo>
                <a:lnTo>
                  <a:pt x="534389" y="700644"/>
                </a:lnTo>
                <a:lnTo>
                  <a:pt x="118753" y="71252"/>
                </a:lnTo>
                <a:lnTo>
                  <a:pt x="249381" y="0"/>
                </a:lnTo>
                <a:close/>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5"/>
          <p:cNvPicPr>
            <a:picLocks noChangeAspect="1" noChangeArrowheads="1"/>
          </p:cNvPicPr>
          <p:nvPr/>
        </p:nvPicPr>
        <p:blipFill>
          <a:blip r:embed="rId3" cstate="print"/>
          <a:srcRect/>
          <a:stretch>
            <a:fillRect/>
          </a:stretch>
        </p:blipFill>
        <p:spPr bwMode="auto">
          <a:xfrm>
            <a:off x="0" y="0"/>
            <a:ext cx="9144000" cy="5143500"/>
          </a:xfrm>
          <a:prstGeom prst="rect">
            <a:avLst/>
          </a:prstGeom>
          <a:solidFill>
            <a:schemeClr val="bg1"/>
          </a:solidFill>
          <a:ln w="9525">
            <a:noFill/>
            <a:miter lim="800000"/>
            <a:headEnd/>
            <a:tailEnd/>
          </a:ln>
          <a:effectLst/>
        </p:spPr>
      </p:pic>
      <p:sp>
        <p:nvSpPr>
          <p:cNvPr id="20" name="Right Arrow 19"/>
          <p:cNvSpPr/>
          <p:nvPr/>
        </p:nvSpPr>
        <p:spPr>
          <a:xfrm rot="16200000">
            <a:off x="4489300" y="3363798"/>
            <a:ext cx="151253" cy="3809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1" name="TextBox 20"/>
          <p:cNvSpPr txBox="1"/>
          <p:nvPr/>
        </p:nvSpPr>
        <p:spPr>
          <a:xfrm>
            <a:off x="685800" y="4854011"/>
            <a:ext cx="7071840" cy="276999"/>
          </a:xfrm>
          <a:prstGeom prst="rect">
            <a:avLst/>
          </a:prstGeom>
          <a:noFill/>
        </p:spPr>
        <p:txBody>
          <a:bodyPr wrap="square" rtlCol="0">
            <a:spAutoFit/>
          </a:bodyPr>
          <a:lstStyle/>
          <a:p>
            <a:r>
              <a:rPr lang="en-US" sz="1200" dirty="0">
                <a:latin typeface="Times New Roman" pitchFamily="18" charset="0"/>
                <a:cs typeface="Times New Roman" pitchFamily="18" charset="0"/>
              </a:rPr>
              <a:t>*    From Medicines and  Medical Devices Agency </a:t>
            </a:r>
          </a:p>
        </p:txBody>
      </p:sp>
      <p:sp>
        <p:nvSpPr>
          <p:cNvPr id="4" name="Rectangle 3">
            <a:extLst>
              <a:ext uri="{FF2B5EF4-FFF2-40B4-BE49-F238E27FC236}">
                <a16:creationId xmlns:a16="http://schemas.microsoft.com/office/drawing/2014/main" id="{A22AA142-3089-4EF1-AB7B-252EDD33D694}"/>
              </a:ext>
            </a:extLst>
          </p:cNvPr>
          <p:cNvSpPr/>
          <p:nvPr/>
        </p:nvSpPr>
        <p:spPr>
          <a:xfrm>
            <a:off x="685800" y="103733"/>
            <a:ext cx="5182344" cy="307777"/>
          </a:xfrm>
          <a:prstGeom prst="rect">
            <a:avLst/>
          </a:prstGeom>
          <a:solidFill>
            <a:schemeClr val="bg1"/>
          </a:solidFill>
          <a:ln>
            <a:solidFill>
              <a:schemeClr val="tx1"/>
            </a:solidFill>
          </a:ln>
        </p:spPr>
        <p:txBody>
          <a:bodyPr wrap="square">
            <a:spAutoFit/>
          </a:bodyPr>
          <a:lstStyle/>
          <a:p>
            <a:r>
              <a:rPr lang="en-US" sz="1400" b="1" dirty="0">
                <a:latin typeface="Times New Roman" panose="02020603050405020304" pitchFamily="18" charset="0"/>
                <a:cs typeface="Times New Roman" panose="02020603050405020304" pitchFamily="18" charset="0"/>
              </a:rPr>
              <a:t>Institutions involved in the reform of the PH service </a:t>
            </a:r>
          </a:p>
        </p:txBody>
      </p:sp>
      <p:sp>
        <p:nvSpPr>
          <p:cNvPr id="10" name="Rectangle: Rounded Corners 9">
            <a:extLst>
              <a:ext uri="{FF2B5EF4-FFF2-40B4-BE49-F238E27FC236}">
                <a16:creationId xmlns:a16="http://schemas.microsoft.com/office/drawing/2014/main" id="{67D2F556-BD9F-45BF-A5D9-AE8F89D23B51}"/>
              </a:ext>
            </a:extLst>
          </p:cNvPr>
          <p:cNvSpPr/>
          <p:nvPr/>
        </p:nvSpPr>
        <p:spPr>
          <a:xfrm>
            <a:off x="246906" y="1314962"/>
            <a:ext cx="2642625" cy="1142271"/>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Times New Roman" panose="02020603050405020304" pitchFamily="18" charset="0"/>
                <a:cs typeface="Times New Roman" panose="02020603050405020304" pitchFamily="18" charset="0"/>
              </a:rPr>
              <a:t>National Center for Health Management</a:t>
            </a:r>
            <a:endParaRPr lang="x-none" sz="1400" dirty="0">
              <a:solidFill>
                <a:schemeClr val="tx1"/>
              </a:solidFill>
              <a:latin typeface="Times New Roman" panose="02020603050405020304" pitchFamily="18" charset="0"/>
              <a:cs typeface="Times New Roman" panose="02020603050405020304" pitchFamily="18" charset="0"/>
            </a:endParaRPr>
          </a:p>
          <a:p>
            <a:pPr algn="ctr"/>
            <a:r>
              <a:rPr lang="x-none" sz="1400" dirty="0">
                <a:solidFill>
                  <a:schemeClr val="tx1"/>
                </a:solidFill>
                <a:latin typeface="Times New Roman" panose="02020603050405020304" pitchFamily="18" charset="0"/>
                <a:cs typeface="Times New Roman" panose="02020603050405020304" pitchFamily="18" charset="0"/>
              </a:rPr>
              <a:t>(</a:t>
            </a:r>
            <a:r>
              <a:rPr lang="en-US" sz="1400" dirty="0">
                <a:solidFill>
                  <a:schemeClr val="tx1"/>
                </a:solidFill>
                <a:latin typeface="Times New Roman" panose="02020603050405020304" pitchFamily="18" charset="0"/>
                <a:cs typeface="Times New Roman" panose="02020603050405020304" pitchFamily="18" charset="0"/>
              </a:rPr>
              <a:t>135 staff positions</a:t>
            </a:r>
            <a:r>
              <a:rPr lang="x-none" sz="1400" dirty="0">
                <a:solidFill>
                  <a:schemeClr val="tx1"/>
                </a:solidFill>
                <a:latin typeface="Times New Roman" panose="02020603050405020304" pitchFamily="18" charset="0"/>
                <a:cs typeface="Times New Roman" panose="02020603050405020304" pitchFamily="18" charset="0"/>
              </a:rPr>
              <a:t>)</a:t>
            </a:r>
            <a:endParaRPr lang="en-US" sz="1400" dirty="0">
              <a:latin typeface="Times New Roman" panose="02020603050405020304" pitchFamily="18" charset="0"/>
              <a:cs typeface="Times New Roman" panose="02020603050405020304" pitchFamily="18" charset="0"/>
            </a:endParaRPr>
          </a:p>
        </p:txBody>
      </p:sp>
      <p:sp>
        <p:nvSpPr>
          <p:cNvPr id="34" name="Rectangle: Rounded Corners 33">
            <a:extLst>
              <a:ext uri="{FF2B5EF4-FFF2-40B4-BE49-F238E27FC236}">
                <a16:creationId xmlns:a16="http://schemas.microsoft.com/office/drawing/2014/main" id="{174E3E3F-607C-475B-8955-F9C0135668C9}"/>
              </a:ext>
            </a:extLst>
          </p:cNvPr>
          <p:cNvSpPr/>
          <p:nvPr/>
        </p:nvSpPr>
        <p:spPr>
          <a:xfrm>
            <a:off x="3232107" y="490805"/>
            <a:ext cx="2679786" cy="1141021"/>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Times New Roman" panose="02020603050405020304" pitchFamily="18" charset="0"/>
                <a:cs typeface="Times New Roman" panose="02020603050405020304" pitchFamily="18" charset="0"/>
              </a:rPr>
              <a:t>Inspectorate of pharmaceuticals and medical devices*</a:t>
            </a:r>
            <a:endParaRPr lang="x-none" sz="1400" dirty="0">
              <a:solidFill>
                <a:schemeClr val="tx1"/>
              </a:solidFill>
              <a:latin typeface="Times New Roman" panose="02020603050405020304" pitchFamily="18" charset="0"/>
              <a:cs typeface="Times New Roman" panose="02020603050405020304" pitchFamily="18" charset="0"/>
            </a:endParaRPr>
          </a:p>
          <a:p>
            <a:pPr algn="ctr"/>
            <a:r>
              <a:rPr lang="x-none" sz="1400" dirty="0">
                <a:solidFill>
                  <a:schemeClr val="tx1"/>
                </a:solidFill>
                <a:latin typeface="Times New Roman" panose="02020603050405020304" pitchFamily="18" charset="0"/>
                <a:cs typeface="Times New Roman" panose="02020603050405020304" pitchFamily="18" charset="0"/>
              </a:rPr>
              <a:t>(</a:t>
            </a:r>
            <a:r>
              <a:rPr lang="en-US" sz="1400" dirty="0">
                <a:solidFill>
                  <a:schemeClr val="tx1"/>
                </a:solidFill>
                <a:latin typeface="Times New Roman" panose="02020603050405020304" pitchFamily="18" charset="0"/>
                <a:cs typeface="Times New Roman" panose="02020603050405020304" pitchFamily="18" charset="0"/>
              </a:rPr>
              <a:t>4 staff positions</a:t>
            </a:r>
            <a:r>
              <a:rPr lang="x-none" sz="1400" dirty="0">
                <a:solidFill>
                  <a:schemeClr val="tx1"/>
                </a:solidFill>
                <a:latin typeface="Times New Roman" panose="02020603050405020304" pitchFamily="18" charset="0"/>
                <a:cs typeface="Times New Roman" panose="02020603050405020304" pitchFamily="18" charset="0"/>
              </a:rPr>
              <a:t>)</a:t>
            </a:r>
            <a:endParaRPr lang="en-US" sz="1400" dirty="0">
              <a:solidFill>
                <a:schemeClr val="tx1"/>
              </a:solidFill>
              <a:latin typeface="Times New Roman" panose="02020603050405020304" pitchFamily="18" charset="0"/>
              <a:cs typeface="Times New Roman" panose="02020603050405020304" pitchFamily="18" charset="0"/>
            </a:endParaRPr>
          </a:p>
        </p:txBody>
      </p:sp>
      <p:sp>
        <p:nvSpPr>
          <p:cNvPr id="35" name="Rectangle: Rounded Corners 34">
            <a:extLst>
              <a:ext uri="{FF2B5EF4-FFF2-40B4-BE49-F238E27FC236}">
                <a16:creationId xmlns:a16="http://schemas.microsoft.com/office/drawing/2014/main" id="{6A1CD451-32E5-4DE1-9F60-6C57D54FD982}"/>
              </a:ext>
            </a:extLst>
          </p:cNvPr>
          <p:cNvSpPr/>
          <p:nvPr/>
        </p:nvSpPr>
        <p:spPr>
          <a:xfrm>
            <a:off x="6182719" y="1296790"/>
            <a:ext cx="2645257" cy="1141801"/>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Times New Roman" panose="02020603050405020304" pitchFamily="18" charset="0"/>
                <a:cs typeface="Times New Roman" panose="02020603050405020304" pitchFamily="18" charset="0"/>
              </a:rPr>
              <a:t>National Council for Assessment and Accreditation in Health Care</a:t>
            </a:r>
            <a:endParaRPr lang="x-none" sz="1400" dirty="0">
              <a:solidFill>
                <a:schemeClr val="tx1"/>
              </a:solidFill>
              <a:latin typeface="Times New Roman" panose="02020603050405020304" pitchFamily="18" charset="0"/>
              <a:cs typeface="Times New Roman" panose="02020603050405020304" pitchFamily="18" charset="0"/>
            </a:endParaRPr>
          </a:p>
          <a:p>
            <a:pPr algn="ctr"/>
            <a:r>
              <a:rPr lang="x-none" sz="1400" dirty="0">
                <a:solidFill>
                  <a:schemeClr val="tx1"/>
                </a:solidFill>
                <a:latin typeface="Times New Roman" panose="02020603050405020304" pitchFamily="18" charset="0"/>
                <a:cs typeface="Times New Roman" panose="02020603050405020304" pitchFamily="18" charset="0"/>
              </a:rPr>
              <a:t>(</a:t>
            </a:r>
            <a:r>
              <a:rPr lang="en-US" sz="1400" dirty="0">
                <a:solidFill>
                  <a:schemeClr val="tx1"/>
                </a:solidFill>
                <a:latin typeface="Times New Roman" panose="02020603050405020304" pitchFamily="18" charset="0"/>
                <a:cs typeface="Times New Roman" panose="02020603050405020304" pitchFamily="18" charset="0"/>
              </a:rPr>
              <a:t>15 staff positions</a:t>
            </a:r>
            <a:r>
              <a:rPr lang="x-none" sz="1400" dirty="0">
                <a:solidFill>
                  <a:schemeClr val="tx1"/>
                </a:solidFill>
                <a:latin typeface="Times New Roman" panose="02020603050405020304" pitchFamily="18" charset="0"/>
                <a:cs typeface="Times New Roman" panose="02020603050405020304" pitchFamily="18" charset="0"/>
              </a:rPr>
              <a:t>)</a:t>
            </a:r>
            <a:endParaRPr lang="en-US" sz="1400" dirty="0">
              <a:solidFill>
                <a:schemeClr val="tx1"/>
              </a:solidFill>
              <a:latin typeface="Times New Roman" panose="02020603050405020304" pitchFamily="18" charset="0"/>
              <a:cs typeface="Times New Roman" panose="02020603050405020304" pitchFamily="18" charset="0"/>
            </a:endParaRPr>
          </a:p>
        </p:txBody>
      </p:sp>
      <p:sp>
        <p:nvSpPr>
          <p:cNvPr id="36" name="Rectangle: Rounded Corners 35">
            <a:extLst>
              <a:ext uri="{FF2B5EF4-FFF2-40B4-BE49-F238E27FC236}">
                <a16:creationId xmlns:a16="http://schemas.microsoft.com/office/drawing/2014/main" id="{596AD3E7-A4F5-493E-BBC9-23FE5E80D53E}"/>
              </a:ext>
            </a:extLst>
          </p:cNvPr>
          <p:cNvSpPr/>
          <p:nvPr/>
        </p:nvSpPr>
        <p:spPr>
          <a:xfrm>
            <a:off x="259307" y="2856806"/>
            <a:ext cx="2642625" cy="113545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None/>
            </a:pPr>
            <a:r>
              <a:rPr lang="en-US" sz="1400" dirty="0">
                <a:solidFill>
                  <a:sysClr val="windowText" lastClr="000000"/>
                </a:solidFill>
                <a:latin typeface="Times New Roman" panose="02020603050405020304" pitchFamily="18" charset="0"/>
                <a:cs typeface="Times New Roman" panose="02020603050405020304" pitchFamily="18" charset="0"/>
              </a:rPr>
              <a:t>Municipal </a:t>
            </a:r>
            <a:r>
              <a:rPr lang="en-US" sz="1400" dirty="0" err="1">
                <a:solidFill>
                  <a:sysClr val="windowText" lastClr="000000"/>
                </a:solidFill>
                <a:latin typeface="Times New Roman" panose="02020603050405020304" pitchFamily="18" charset="0"/>
                <a:cs typeface="Times New Roman" panose="02020603050405020304" pitchFamily="18" charset="0"/>
              </a:rPr>
              <a:t>Centres</a:t>
            </a:r>
            <a:r>
              <a:rPr lang="en-US" sz="1400" dirty="0">
                <a:solidFill>
                  <a:sysClr val="windowText" lastClr="000000"/>
                </a:solidFill>
                <a:latin typeface="Times New Roman" panose="02020603050405020304" pitchFamily="18" charset="0"/>
                <a:cs typeface="Times New Roman" panose="02020603050405020304" pitchFamily="18" charset="0"/>
              </a:rPr>
              <a:t> for Public Health</a:t>
            </a:r>
          </a:p>
          <a:p>
            <a:pPr algn="ctr"/>
            <a:r>
              <a:rPr lang="x-none" sz="1400" dirty="0">
                <a:solidFill>
                  <a:schemeClr val="tx1"/>
                </a:solidFill>
                <a:latin typeface="Times New Roman" panose="02020603050405020304" pitchFamily="18" charset="0"/>
                <a:cs typeface="Times New Roman" panose="02020603050405020304" pitchFamily="18" charset="0"/>
              </a:rPr>
              <a:t>(</a:t>
            </a:r>
            <a:r>
              <a:rPr lang="en-US" sz="1400" dirty="0">
                <a:solidFill>
                  <a:schemeClr val="tx1"/>
                </a:solidFill>
                <a:latin typeface="Times New Roman" panose="02020603050405020304" pitchFamily="18" charset="0"/>
                <a:cs typeface="Times New Roman" panose="02020603050405020304" pitchFamily="18" charset="0"/>
              </a:rPr>
              <a:t>624 staff positions</a:t>
            </a:r>
            <a:r>
              <a:rPr lang="x-none" sz="1400" dirty="0">
                <a:solidFill>
                  <a:schemeClr val="tx1"/>
                </a:solidFill>
                <a:latin typeface="Times New Roman" panose="02020603050405020304" pitchFamily="18" charset="0"/>
                <a:cs typeface="Times New Roman" panose="02020603050405020304" pitchFamily="18" charset="0"/>
              </a:rPr>
              <a:t>)</a:t>
            </a:r>
            <a:r>
              <a:rPr lang="en-US" sz="1400" dirty="0">
                <a:solidFill>
                  <a:schemeClr val="tx1"/>
                </a:solidFill>
                <a:latin typeface="Times New Roman" panose="02020603050405020304" pitchFamily="18" charset="0"/>
                <a:cs typeface="Times New Roman" panose="02020603050405020304" pitchFamily="18" charset="0"/>
              </a:rPr>
              <a:t> </a:t>
            </a:r>
          </a:p>
        </p:txBody>
      </p:sp>
      <p:sp>
        <p:nvSpPr>
          <p:cNvPr id="37" name="Rectangle: Rounded Corners 36">
            <a:extLst>
              <a:ext uri="{FF2B5EF4-FFF2-40B4-BE49-F238E27FC236}">
                <a16:creationId xmlns:a16="http://schemas.microsoft.com/office/drawing/2014/main" id="{F5B3743D-786C-4584-934F-9147FBBB3AAA}"/>
              </a:ext>
            </a:extLst>
          </p:cNvPr>
          <p:cNvSpPr/>
          <p:nvPr/>
        </p:nvSpPr>
        <p:spPr>
          <a:xfrm>
            <a:off x="3232110" y="3714023"/>
            <a:ext cx="2642625" cy="113218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None/>
            </a:pPr>
            <a:r>
              <a:rPr lang="en-US" sz="1400" dirty="0">
                <a:solidFill>
                  <a:sysClr val="windowText" lastClr="000000"/>
                </a:solidFill>
                <a:latin typeface="Times New Roman" panose="02020603050405020304" pitchFamily="18" charset="0"/>
                <a:cs typeface="Times New Roman" panose="02020603050405020304" pitchFamily="18" charset="0"/>
              </a:rPr>
              <a:t>National Centre for Public Health</a:t>
            </a:r>
            <a:endParaRPr lang="x-none" sz="1400" dirty="0">
              <a:solidFill>
                <a:sysClr val="windowText" lastClr="000000"/>
              </a:solidFill>
              <a:latin typeface="Times New Roman" panose="02020603050405020304" pitchFamily="18" charset="0"/>
              <a:cs typeface="Times New Roman" panose="02020603050405020304" pitchFamily="18" charset="0"/>
            </a:endParaRPr>
          </a:p>
          <a:p>
            <a:pPr algn="ctr"/>
            <a:r>
              <a:rPr lang="x-none" sz="1400" dirty="0">
                <a:solidFill>
                  <a:schemeClr val="tx1"/>
                </a:solidFill>
                <a:latin typeface="Times New Roman" panose="02020603050405020304" pitchFamily="18" charset="0"/>
                <a:cs typeface="Times New Roman" panose="02020603050405020304" pitchFamily="18" charset="0"/>
              </a:rPr>
              <a:t>(</a:t>
            </a:r>
            <a:r>
              <a:rPr lang="en-US" sz="1400" dirty="0">
                <a:solidFill>
                  <a:schemeClr val="tx1"/>
                </a:solidFill>
                <a:latin typeface="Times New Roman" panose="02020603050405020304" pitchFamily="18" charset="0"/>
                <a:cs typeface="Times New Roman" panose="02020603050405020304" pitchFamily="18" charset="0"/>
              </a:rPr>
              <a:t>379 staff positions</a:t>
            </a:r>
            <a:r>
              <a:rPr lang="x-none" sz="1400" dirty="0">
                <a:solidFill>
                  <a:schemeClr val="tx1"/>
                </a:solidFill>
                <a:latin typeface="Times New Roman" panose="02020603050405020304" pitchFamily="18" charset="0"/>
                <a:cs typeface="Times New Roman" panose="02020603050405020304" pitchFamily="18" charset="0"/>
              </a:rPr>
              <a:t>)</a:t>
            </a:r>
            <a:endParaRPr lang="en-US" sz="1400" dirty="0">
              <a:solidFill>
                <a:schemeClr val="tx1"/>
              </a:solidFill>
              <a:latin typeface="Times New Roman" panose="02020603050405020304" pitchFamily="18" charset="0"/>
              <a:cs typeface="Times New Roman" panose="02020603050405020304" pitchFamily="18" charset="0"/>
            </a:endParaRPr>
          </a:p>
        </p:txBody>
      </p:sp>
      <p:sp>
        <p:nvSpPr>
          <p:cNvPr id="38" name="Rectangle: Rounded Corners 37">
            <a:extLst>
              <a:ext uri="{FF2B5EF4-FFF2-40B4-BE49-F238E27FC236}">
                <a16:creationId xmlns:a16="http://schemas.microsoft.com/office/drawing/2014/main" id="{A8A5E4A4-89AB-4578-9E89-EE67B098E432}"/>
              </a:ext>
            </a:extLst>
          </p:cNvPr>
          <p:cNvSpPr/>
          <p:nvPr/>
        </p:nvSpPr>
        <p:spPr>
          <a:xfrm>
            <a:off x="6182719" y="2890467"/>
            <a:ext cx="2642625" cy="113545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None/>
            </a:pPr>
            <a:r>
              <a:rPr lang="en-US" sz="1400" dirty="0">
                <a:solidFill>
                  <a:sysClr val="windowText" lastClr="000000"/>
                </a:solidFill>
                <a:latin typeface="Times New Roman" panose="02020603050405020304" pitchFamily="18" charset="0"/>
                <a:cs typeface="Times New Roman" panose="02020603050405020304" pitchFamily="18" charset="0"/>
              </a:rPr>
              <a:t>District </a:t>
            </a:r>
            <a:r>
              <a:rPr lang="en-US" sz="1400" dirty="0" err="1">
                <a:solidFill>
                  <a:sysClr val="windowText" lastClr="000000"/>
                </a:solidFill>
                <a:latin typeface="Times New Roman" panose="02020603050405020304" pitchFamily="18" charset="0"/>
                <a:cs typeface="Times New Roman" panose="02020603050405020304" pitchFamily="18" charset="0"/>
              </a:rPr>
              <a:t>Centres</a:t>
            </a:r>
            <a:r>
              <a:rPr lang="en-US" sz="1400" dirty="0">
                <a:solidFill>
                  <a:sysClr val="windowText" lastClr="000000"/>
                </a:solidFill>
                <a:latin typeface="Times New Roman" panose="02020603050405020304" pitchFamily="18" charset="0"/>
                <a:cs typeface="Times New Roman" panose="02020603050405020304" pitchFamily="18" charset="0"/>
              </a:rPr>
              <a:t> for Public Health</a:t>
            </a:r>
            <a:endParaRPr lang="x-none" sz="1400" dirty="0">
              <a:solidFill>
                <a:sysClr val="windowText" lastClr="000000"/>
              </a:solidFill>
              <a:latin typeface="Times New Roman" panose="02020603050405020304" pitchFamily="18" charset="0"/>
              <a:cs typeface="Times New Roman" panose="02020603050405020304" pitchFamily="18" charset="0"/>
            </a:endParaRPr>
          </a:p>
          <a:p>
            <a:pPr algn="ctr"/>
            <a:r>
              <a:rPr lang="en-US" sz="1400" dirty="0">
                <a:solidFill>
                  <a:schemeClr val="tx1"/>
                </a:solidFill>
                <a:latin typeface="Times New Roman" panose="02020603050405020304" pitchFamily="18" charset="0"/>
                <a:cs typeface="Times New Roman" panose="02020603050405020304" pitchFamily="18" charset="0"/>
              </a:rPr>
              <a:t>1699 staff positions</a:t>
            </a:r>
          </a:p>
        </p:txBody>
      </p:sp>
      <p:sp>
        <p:nvSpPr>
          <p:cNvPr id="39" name="Right Arrow 19">
            <a:extLst>
              <a:ext uri="{FF2B5EF4-FFF2-40B4-BE49-F238E27FC236}">
                <a16:creationId xmlns:a16="http://schemas.microsoft.com/office/drawing/2014/main" id="{34A5E1B4-8A4C-45A7-A21C-B06A9ED933E8}"/>
              </a:ext>
            </a:extLst>
          </p:cNvPr>
          <p:cNvSpPr/>
          <p:nvPr/>
        </p:nvSpPr>
        <p:spPr>
          <a:xfrm rot="19452189">
            <a:off x="3156456" y="3198527"/>
            <a:ext cx="201671" cy="2856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0" name="Right Arrow 19">
            <a:extLst>
              <a:ext uri="{FF2B5EF4-FFF2-40B4-BE49-F238E27FC236}">
                <a16:creationId xmlns:a16="http://schemas.microsoft.com/office/drawing/2014/main" id="{464FF029-D6EE-48DB-9C57-E4C5708E3167}"/>
              </a:ext>
            </a:extLst>
          </p:cNvPr>
          <p:cNvSpPr/>
          <p:nvPr/>
        </p:nvSpPr>
        <p:spPr>
          <a:xfrm rot="2369782">
            <a:off x="3187196" y="1784463"/>
            <a:ext cx="201671" cy="2856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1" name="Right Arrow 19">
            <a:extLst>
              <a:ext uri="{FF2B5EF4-FFF2-40B4-BE49-F238E27FC236}">
                <a16:creationId xmlns:a16="http://schemas.microsoft.com/office/drawing/2014/main" id="{9F94996A-E85D-4283-8D1E-8F9F94EC052B}"/>
              </a:ext>
            </a:extLst>
          </p:cNvPr>
          <p:cNvSpPr/>
          <p:nvPr/>
        </p:nvSpPr>
        <p:spPr>
          <a:xfrm rot="9257328">
            <a:off x="5642002" y="1837353"/>
            <a:ext cx="201671" cy="2856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2" name="Right Arrow 19">
            <a:extLst>
              <a:ext uri="{FF2B5EF4-FFF2-40B4-BE49-F238E27FC236}">
                <a16:creationId xmlns:a16="http://schemas.microsoft.com/office/drawing/2014/main" id="{4F962E10-3C41-42F7-A1EA-6DE64A6FC829}"/>
              </a:ext>
            </a:extLst>
          </p:cNvPr>
          <p:cNvSpPr/>
          <p:nvPr/>
        </p:nvSpPr>
        <p:spPr>
          <a:xfrm rot="12637100">
            <a:off x="5731318" y="3180993"/>
            <a:ext cx="201671" cy="2856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3" name="Right Arrow 19">
            <a:extLst>
              <a:ext uri="{FF2B5EF4-FFF2-40B4-BE49-F238E27FC236}">
                <a16:creationId xmlns:a16="http://schemas.microsoft.com/office/drawing/2014/main" id="{BB97FFDD-3675-4A6F-AEB7-1DB5D23ED68E}"/>
              </a:ext>
            </a:extLst>
          </p:cNvPr>
          <p:cNvSpPr/>
          <p:nvPr/>
        </p:nvSpPr>
        <p:spPr>
          <a:xfrm rot="5400000">
            <a:off x="4506276" y="1620017"/>
            <a:ext cx="151253" cy="3809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3" name="Oval 12">
            <a:extLst>
              <a:ext uri="{FF2B5EF4-FFF2-40B4-BE49-F238E27FC236}">
                <a16:creationId xmlns:a16="http://schemas.microsoft.com/office/drawing/2014/main" id="{CBBB9A73-98BF-43BB-A438-66092B8A18EE}"/>
              </a:ext>
            </a:extLst>
          </p:cNvPr>
          <p:cNvSpPr/>
          <p:nvPr/>
        </p:nvSpPr>
        <p:spPr>
          <a:xfrm>
            <a:off x="2901929" y="1995056"/>
            <a:ext cx="3268386" cy="1297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Times New Roman" panose="02020603050405020304" pitchFamily="18" charset="0"/>
                <a:cs typeface="Times New Roman" panose="02020603050405020304" pitchFamily="18" charset="0"/>
              </a:rPr>
              <a:t>National Public Health Agency</a:t>
            </a:r>
          </a:p>
          <a:p>
            <a:pPr algn="ctr"/>
            <a:r>
              <a:rPr lang="x-none" sz="1400" dirty="0">
                <a:solidFill>
                  <a:schemeClr val="bg1"/>
                </a:solidFill>
                <a:latin typeface="Times New Roman" panose="02020603050405020304" pitchFamily="18" charset="0"/>
                <a:cs typeface="Times New Roman" panose="02020603050405020304" pitchFamily="18" charset="0"/>
              </a:rPr>
              <a:t>(</a:t>
            </a:r>
            <a:r>
              <a:rPr lang="en-US" sz="1400" dirty="0">
                <a:solidFill>
                  <a:schemeClr val="bg1"/>
                </a:solidFill>
                <a:latin typeface="Times New Roman" panose="02020603050405020304" pitchFamily="18" charset="0"/>
                <a:cs typeface="Times New Roman" panose="02020603050405020304" pitchFamily="18" charset="0"/>
              </a:rPr>
              <a:t>1665 staff</a:t>
            </a:r>
            <a:r>
              <a:rPr lang="x-none" sz="1400" dirty="0">
                <a:solidFill>
                  <a:schemeClr val="bg1"/>
                </a:solidFill>
                <a:latin typeface="Times New Roman" panose="02020603050405020304" pitchFamily="18" charset="0"/>
                <a:cs typeface="Times New Roman" panose="02020603050405020304" pitchFamily="18" charset="0"/>
              </a:rPr>
              <a:t>)</a:t>
            </a:r>
            <a:endParaRPr lang="en-US" sz="1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5055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Picture 5"/>
          <p:cNvPicPr>
            <a:picLocks noChangeAspect="1" noChangeArrowheads="1"/>
          </p:cNvPicPr>
          <p:nvPr/>
        </p:nvPicPr>
        <p:blipFill>
          <a:blip r:embed="rId3" cstate="print"/>
          <a:srcRect/>
          <a:stretch>
            <a:fillRect/>
          </a:stretch>
        </p:blipFill>
        <p:spPr bwMode="auto">
          <a:xfrm>
            <a:off x="0" y="0"/>
            <a:ext cx="9144000" cy="5143500"/>
          </a:xfrm>
          <a:prstGeom prst="rect">
            <a:avLst/>
          </a:prstGeom>
          <a:noFill/>
          <a:ln w="9525">
            <a:noFill/>
            <a:miter lim="800000"/>
            <a:headEnd/>
            <a:tailEnd/>
          </a:ln>
          <a:effectLst/>
        </p:spPr>
      </p:pic>
      <p:sp>
        <p:nvSpPr>
          <p:cNvPr id="2" name="Title 1"/>
          <p:cNvSpPr>
            <a:spLocks noGrp="1"/>
          </p:cNvSpPr>
          <p:nvPr>
            <p:ph type="title"/>
          </p:nvPr>
        </p:nvSpPr>
        <p:spPr>
          <a:xfrm>
            <a:off x="539552" y="123478"/>
            <a:ext cx="8064896" cy="432048"/>
          </a:xfrm>
          <a:solidFill>
            <a:schemeClr val="bg1"/>
          </a:solidFill>
        </p:spPr>
        <p:txBody>
          <a:bodyPr>
            <a:noAutofit/>
          </a:bodyPr>
          <a:lstStyle/>
          <a:p>
            <a:r>
              <a:rPr lang="en-US" sz="2100" b="1" dirty="0">
                <a:solidFill>
                  <a:schemeClr val="tx1"/>
                </a:solidFill>
                <a:latin typeface="Times New Roman" pitchFamily="18" charset="0"/>
                <a:cs typeface="Times New Roman" pitchFamily="18" charset="0"/>
              </a:rPr>
              <a:t>Territorial distribution of the institutions before and after reform</a:t>
            </a:r>
          </a:p>
        </p:txBody>
      </p:sp>
      <p:pic>
        <p:nvPicPr>
          <p:cNvPr id="3" name="Content Placeholder 4">
            <a:extLst>
              <a:ext uri="{FF2B5EF4-FFF2-40B4-BE49-F238E27FC236}">
                <a16:creationId xmlns:a16="http://schemas.microsoft.com/office/drawing/2014/main" id="{0CA26F43-4EB0-42AD-90AA-72709C99AB1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0088" t="8512" r="17292" b="9795"/>
          <a:stretch/>
        </p:blipFill>
        <p:spPr>
          <a:xfrm>
            <a:off x="49340" y="699542"/>
            <a:ext cx="4460168" cy="4176464"/>
          </a:xfrm>
          <a:prstGeom prst="rect">
            <a:avLst/>
          </a:prstGeom>
        </p:spPr>
      </p:pic>
      <p:grpSp>
        <p:nvGrpSpPr>
          <p:cNvPr id="4" name="Group 6"/>
          <p:cNvGrpSpPr/>
          <p:nvPr/>
        </p:nvGrpSpPr>
        <p:grpSpPr>
          <a:xfrm>
            <a:off x="553614" y="1157555"/>
            <a:ext cx="3324494" cy="3267990"/>
            <a:chOff x="6007144" y="1213619"/>
            <a:chExt cx="5099020" cy="4904030"/>
          </a:xfrm>
        </p:grpSpPr>
        <p:pic>
          <p:nvPicPr>
            <p:cNvPr id="8" name="Picture 7">
              <a:extLst>
                <a:ext uri="{FF2B5EF4-FFF2-40B4-BE49-F238E27FC236}">
                  <a16:creationId xmlns:a16="http://schemas.microsoft.com/office/drawing/2014/main" id="{468B5171-5418-426C-B8AD-FDCCF4CBE39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07144" y="1417245"/>
              <a:ext cx="213557" cy="203344"/>
            </a:xfrm>
            <a:prstGeom prst="rect">
              <a:avLst/>
            </a:prstGeom>
          </p:spPr>
        </p:pic>
        <p:pic>
          <p:nvPicPr>
            <p:cNvPr id="9" name="Picture 8">
              <a:extLst>
                <a:ext uri="{FF2B5EF4-FFF2-40B4-BE49-F238E27FC236}">
                  <a16:creationId xmlns:a16="http://schemas.microsoft.com/office/drawing/2014/main" id="{C7350005-CD8C-4FCC-865D-386C12CDCAE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48930" y="1213619"/>
              <a:ext cx="213557" cy="203344"/>
            </a:xfrm>
            <a:prstGeom prst="rect">
              <a:avLst/>
            </a:prstGeom>
          </p:spPr>
        </p:pic>
        <p:pic>
          <p:nvPicPr>
            <p:cNvPr id="10" name="Picture 9">
              <a:extLst>
                <a:ext uri="{FF2B5EF4-FFF2-40B4-BE49-F238E27FC236}">
                  <a16:creationId xmlns:a16="http://schemas.microsoft.com/office/drawing/2014/main" id="{8775722C-290A-43A7-9109-6FDB1ABDB8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91121" y="1728813"/>
              <a:ext cx="213557" cy="203344"/>
            </a:xfrm>
            <a:prstGeom prst="rect">
              <a:avLst/>
            </a:prstGeom>
          </p:spPr>
        </p:pic>
        <p:pic>
          <p:nvPicPr>
            <p:cNvPr id="11" name="Picture 10">
              <a:extLst>
                <a:ext uri="{FF2B5EF4-FFF2-40B4-BE49-F238E27FC236}">
                  <a16:creationId xmlns:a16="http://schemas.microsoft.com/office/drawing/2014/main" id="{7FEAC80D-8304-43AE-9C2B-C358C2C90C9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62139" y="1557031"/>
              <a:ext cx="213557" cy="203344"/>
            </a:xfrm>
            <a:prstGeom prst="rect">
              <a:avLst/>
            </a:prstGeom>
          </p:spPr>
        </p:pic>
        <p:pic>
          <p:nvPicPr>
            <p:cNvPr id="12" name="Picture 11">
              <a:extLst>
                <a:ext uri="{FF2B5EF4-FFF2-40B4-BE49-F238E27FC236}">
                  <a16:creationId xmlns:a16="http://schemas.microsoft.com/office/drawing/2014/main" id="{F3C4F216-C2BB-48D9-A1A3-D03B9AC72D4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22691" y="1931665"/>
              <a:ext cx="213557" cy="203344"/>
            </a:xfrm>
            <a:prstGeom prst="rect">
              <a:avLst/>
            </a:prstGeom>
          </p:spPr>
        </p:pic>
        <p:pic>
          <p:nvPicPr>
            <p:cNvPr id="13" name="Picture 12">
              <a:extLst>
                <a:ext uri="{FF2B5EF4-FFF2-40B4-BE49-F238E27FC236}">
                  <a16:creationId xmlns:a16="http://schemas.microsoft.com/office/drawing/2014/main" id="{47F953EA-551E-486A-AFA9-438CEE9B584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66913" y="1713279"/>
              <a:ext cx="213557" cy="203344"/>
            </a:xfrm>
            <a:prstGeom prst="rect">
              <a:avLst/>
            </a:prstGeom>
          </p:spPr>
        </p:pic>
        <p:pic>
          <p:nvPicPr>
            <p:cNvPr id="14" name="Picture 13">
              <a:extLst>
                <a:ext uri="{FF2B5EF4-FFF2-40B4-BE49-F238E27FC236}">
                  <a16:creationId xmlns:a16="http://schemas.microsoft.com/office/drawing/2014/main" id="{5EC804B6-60AD-41BF-9EC4-08B721DB45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95868" y="1976856"/>
              <a:ext cx="213557" cy="203344"/>
            </a:xfrm>
            <a:prstGeom prst="rect">
              <a:avLst/>
            </a:prstGeom>
          </p:spPr>
        </p:pic>
        <p:pic>
          <p:nvPicPr>
            <p:cNvPr id="15" name="Picture 14">
              <a:extLst>
                <a:ext uri="{FF2B5EF4-FFF2-40B4-BE49-F238E27FC236}">
                  <a16:creationId xmlns:a16="http://schemas.microsoft.com/office/drawing/2014/main" id="{76CEDB30-44AB-4B49-9BF1-3431AC95357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95868" y="2415777"/>
              <a:ext cx="213557" cy="203344"/>
            </a:xfrm>
            <a:prstGeom prst="rect">
              <a:avLst/>
            </a:prstGeom>
          </p:spPr>
        </p:pic>
        <p:pic>
          <p:nvPicPr>
            <p:cNvPr id="16" name="Picture 15">
              <a:extLst>
                <a:ext uri="{FF2B5EF4-FFF2-40B4-BE49-F238E27FC236}">
                  <a16:creationId xmlns:a16="http://schemas.microsoft.com/office/drawing/2014/main" id="{C77DCE9A-98E7-4894-A302-51CF012E1C2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84428" y="2619360"/>
              <a:ext cx="213557" cy="203344"/>
            </a:xfrm>
            <a:prstGeom prst="rect">
              <a:avLst/>
            </a:prstGeom>
          </p:spPr>
        </p:pic>
        <p:pic>
          <p:nvPicPr>
            <p:cNvPr id="17" name="Picture 16">
              <a:extLst>
                <a:ext uri="{FF2B5EF4-FFF2-40B4-BE49-F238E27FC236}">
                  <a16:creationId xmlns:a16="http://schemas.microsoft.com/office/drawing/2014/main" id="{E072B171-B128-49D8-AA6D-1942182B18C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89202" y="2619360"/>
              <a:ext cx="213557" cy="203344"/>
            </a:xfrm>
            <a:prstGeom prst="rect">
              <a:avLst/>
            </a:prstGeom>
          </p:spPr>
        </p:pic>
        <p:pic>
          <p:nvPicPr>
            <p:cNvPr id="18" name="Picture 17">
              <a:extLst>
                <a:ext uri="{FF2B5EF4-FFF2-40B4-BE49-F238E27FC236}">
                  <a16:creationId xmlns:a16="http://schemas.microsoft.com/office/drawing/2014/main" id="{F7913B76-20A9-4741-94B2-EE56815319C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98418" y="1985799"/>
              <a:ext cx="213557" cy="203344"/>
            </a:xfrm>
            <a:prstGeom prst="rect">
              <a:avLst/>
            </a:prstGeom>
          </p:spPr>
        </p:pic>
        <p:pic>
          <p:nvPicPr>
            <p:cNvPr id="19" name="Picture 18">
              <a:extLst>
                <a:ext uri="{FF2B5EF4-FFF2-40B4-BE49-F238E27FC236}">
                  <a16:creationId xmlns:a16="http://schemas.microsoft.com/office/drawing/2014/main" id="{211DD65D-0959-4DB1-822D-BC508D781DC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88546" y="2246565"/>
              <a:ext cx="213557" cy="203344"/>
            </a:xfrm>
            <a:prstGeom prst="rect">
              <a:avLst/>
            </a:prstGeom>
          </p:spPr>
        </p:pic>
        <p:pic>
          <p:nvPicPr>
            <p:cNvPr id="20" name="Picture 19">
              <a:extLst>
                <a:ext uri="{FF2B5EF4-FFF2-40B4-BE49-F238E27FC236}">
                  <a16:creationId xmlns:a16="http://schemas.microsoft.com/office/drawing/2014/main" id="{74D9CC28-93E4-4347-9A3B-0E99BB6D920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4381" y="2703966"/>
              <a:ext cx="213557" cy="203344"/>
            </a:xfrm>
            <a:prstGeom prst="rect">
              <a:avLst/>
            </a:prstGeom>
          </p:spPr>
        </p:pic>
        <p:pic>
          <p:nvPicPr>
            <p:cNvPr id="21" name="Picture 20">
              <a:extLst>
                <a:ext uri="{FF2B5EF4-FFF2-40B4-BE49-F238E27FC236}">
                  <a16:creationId xmlns:a16="http://schemas.microsoft.com/office/drawing/2014/main" id="{6AA28D3C-3322-48F9-B70F-8B6D4172BE2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26473" y="2542894"/>
              <a:ext cx="213557" cy="203344"/>
            </a:xfrm>
            <a:prstGeom prst="rect">
              <a:avLst/>
            </a:prstGeom>
          </p:spPr>
        </p:pic>
        <p:pic>
          <p:nvPicPr>
            <p:cNvPr id="22" name="Picture 21">
              <a:extLst>
                <a:ext uri="{FF2B5EF4-FFF2-40B4-BE49-F238E27FC236}">
                  <a16:creationId xmlns:a16="http://schemas.microsoft.com/office/drawing/2014/main" id="{5658F539-C7F5-4399-B2DB-0962DE26B9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09576" y="2876898"/>
              <a:ext cx="213557" cy="203344"/>
            </a:xfrm>
            <a:prstGeom prst="rect">
              <a:avLst/>
            </a:prstGeom>
          </p:spPr>
        </p:pic>
        <p:pic>
          <p:nvPicPr>
            <p:cNvPr id="23" name="Picture 22">
              <a:extLst>
                <a:ext uri="{FF2B5EF4-FFF2-40B4-BE49-F238E27FC236}">
                  <a16:creationId xmlns:a16="http://schemas.microsoft.com/office/drawing/2014/main" id="{644470A8-9AA7-4FAC-A3CE-1DC81D57B88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82546" y="3177058"/>
              <a:ext cx="213557" cy="203344"/>
            </a:xfrm>
            <a:prstGeom prst="rect">
              <a:avLst/>
            </a:prstGeom>
          </p:spPr>
        </p:pic>
        <p:pic>
          <p:nvPicPr>
            <p:cNvPr id="24" name="Picture 23">
              <a:extLst>
                <a:ext uri="{FF2B5EF4-FFF2-40B4-BE49-F238E27FC236}">
                  <a16:creationId xmlns:a16="http://schemas.microsoft.com/office/drawing/2014/main" id="{28392C6A-EAD9-43A3-A185-14E405DBBA1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44980" y="3275405"/>
              <a:ext cx="213557" cy="203344"/>
            </a:xfrm>
            <a:prstGeom prst="rect">
              <a:avLst/>
            </a:prstGeom>
          </p:spPr>
        </p:pic>
        <p:pic>
          <p:nvPicPr>
            <p:cNvPr id="25" name="Picture 24">
              <a:extLst>
                <a:ext uri="{FF2B5EF4-FFF2-40B4-BE49-F238E27FC236}">
                  <a16:creationId xmlns:a16="http://schemas.microsoft.com/office/drawing/2014/main" id="{7C362DA1-CF64-4254-AB5B-DAE247BDDE8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12944" y="3177058"/>
              <a:ext cx="213557" cy="203344"/>
            </a:xfrm>
            <a:prstGeom prst="rect">
              <a:avLst/>
            </a:prstGeom>
          </p:spPr>
        </p:pic>
        <p:pic>
          <p:nvPicPr>
            <p:cNvPr id="26" name="Picture 25">
              <a:extLst>
                <a:ext uri="{FF2B5EF4-FFF2-40B4-BE49-F238E27FC236}">
                  <a16:creationId xmlns:a16="http://schemas.microsoft.com/office/drawing/2014/main" id="{25CA60E9-4C3B-415D-A30F-03BAF394EF7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29148" y="3160831"/>
              <a:ext cx="213557" cy="203344"/>
            </a:xfrm>
            <a:prstGeom prst="rect">
              <a:avLst/>
            </a:prstGeom>
          </p:spPr>
        </p:pic>
        <p:pic>
          <p:nvPicPr>
            <p:cNvPr id="27" name="Picture 26">
              <a:extLst>
                <a:ext uri="{FF2B5EF4-FFF2-40B4-BE49-F238E27FC236}">
                  <a16:creationId xmlns:a16="http://schemas.microsoft.com/office/drawing/2014/main" id="{32A3F288-5648-46F8-9678-610ADB665D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71927" y="3553750"/>
              <a:ext cx="213557" cy="203344"/>
            </a:xfrm>
            <a:prstGeom prst="rect">
              <a:avLst/>
            </a:prstGeom>
          </p:spPr>
        </p:pic>
        <p:pic>
          <p:nvPicPr>
            <p:cNvPr id="28" name="Picture 27">
              <a:extLst>
                <a:ext uri="{FF2B5EF4-FFF2-40B4-BE49-F238E27FC236}">
                  <a16:creationId xmlns:a16="http://schemas.microsoft.com/office/drawing/2014/main" id="{330EAFBB-4A9E-4015-AF62-094A4B44234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06670" y="3684195"/>
              <a:ext cx="213557" cy="203344"/>
            </a:xfrm>
            <a:prstGeom prst="rect">
              <a:avLst/>
            </a:prstGeom>
          </p:spPr>
        </p:pic>
        <p:pic>
          <p:nvPicPr>
            <p:cNvPr id="29" name="Picture 28">
              <a:extLst>
                <a:ext uri="{FF2B5EF4-FFF2-40B4-BE49-F238E27FC236}">
                  <a16:creationId xmlns:a16="http://schemas.microsoft.com/office/drawing/2014/main" id="{D495A182-2F75-49F8-A582-5126145051C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08453" y="4121656"/>
              <a:ext cx="213557" cy="203344"/>
            </a:xfrm>
            <a:prstGeom prst="rect">
              <a:avLst/>
            </a:prstGeom>
          </p:spPr>
        </p:pic>
        <p:pic>
          <p:nvPicPr>
            <p:cNvPr id="30" name="Picture 29">
              <a:extLst>
                <a:ext uri="{FF2B5EF4-FFF2-40B4-BE49-F238E27FC236}">
                  <a16:creationId xmlns:a16="http://schemas.microsoft.com/office/drawing/2014/main" id="{63FB570C-880D-4CAC-8CE7-E875A7D1352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18699" y="4121656"/>
              <a:ext cx="213557" cy="203344"/>
            </a:xfrm>
            <a:prstGeom prst="rect">
              <a:avLst/>
            </a:prstGeom>
          </p:spPr>
        </p:pic>
        <p:pic>
          <p:nvPicPr>
            <p:cNvPr id="31" name="Picture 30">
              <a:extLst>
                <a:ext uri="{FF2B5EF4-FFF2-40B4-BE49-F238E27FC236}">
                  <a16:creationId xmlns:a16="http://schemas.microsoft.com/office/drawing/2014/main" id="{3E2891A1-8048-43AA-9CF0-2EC913A6499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67991" y="3952444"/>
              <a:ext cx="213557" cy="203344"/>
            </a:xfrm>
            <a:prstGeom prst="rect">
              <a:avLst/>
            </a:prstGeom>
          </p:spPr>
        </p:pic>
        <p:pic>
          <p:nvPicPr>
            <p:cNvPr id="32" name="Picture 31">
              <a:extLst>
                <a:ext uri="{FF2B5EF4-FFF2-40B4-BE49-F238E27FC236}">
                  <a16:creationId xmlns:a16="http://schemas.microsoft.com/office/drawing/2014/main" id="{20BA3AB7-8C80-4899-93E6-E9F7C4B326B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09742" y="4230602"/>
              <a:ext cx="213557" cy="203344"/>
            </a:xfrm>
            <a:prstGeom prst="rect">
              <a:avLst/>
            </a:prstGeom>
          </p:spPr>
        </p:pic>
        <p:pic>
          <p:nvPicPr>
            <p:cNvPr id="33" name="Picture 32">
              <a:extLst>
                <a:ext uri="{FF2B5EF4-FFF2-40B4-BE49-F238E27FC236}">
                  <a16:creationId xmlns:a16="http://schemas.microsoft.com/office/drawing/2014/main" id="{DDFC32F8-5368-4C61-B98F-878FE41EB4D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08452" y="4611771"/>
              <a:ext cx="213557" cy="203344"/>
            </a:xfrm>
            <a:prstGeom prst="rect">
              <a:avLst/>
            </a:prstGeom>
          </p:spPr>
        </p:pic>
        <p:pic>
          <p:nvPicPr>
            <p:cNvPr id="34" name="Picture 33">
              <a:extLst>
                <a:ext uri="{FF2B5EF4-FFF2-40B4-BE49-F238E27FC236}">
                  <a16:creationId xmlns:a16="http://schemas.microsoft.com/office/drawing/2014/main" id="{F97EF11C-6A5F-45A6-9149-A4AB2E9EA4A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77402" y="4961986"/>
              <a:ext cx="213557" cy="203344"/>
            </a:xfrm>
            <a:prstGeom prst="rect">
              <a:avLst/>
            </a:prstGeom>
          </p:spPr>
        </p:pic>
        <p:pic>
          <p:nvPicPr>
            <p:cNvPr id="35" name="Picture 34">
              <a:extLst>
                <a:ext uri="{FF2B5EF4-FFF2-40B4-BE49-F238E27FC236}">
                  <a16:creationId xmlns:a16="http://schemas.microsoft.com/office/drawing/2014/main" id="{98291EEE-B624-45F0-A534-8FF416DF714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73571" y="4877380"/>
              <a:ext cx="213557" cy="203344"/>
            </a:xfrm>
            <a:prstGeom prst="rect">
              <a:avLst/>
            </a:prstGeom>
          </p:spPr>
        </p:pic>
        <p:pic>
          <p:nvPicPr>
            <p:cNvPr id="36" name="Picture 35">
              <a:extLst>
                <a:ext uri="{FF2B5EF4-FFF2-40B4-BE49-F238E27FC236}">
                  <a16:creationId xmlns:a16="http://schemas.microsoft.com/office/drawing/2014/main" id="{A0F6C3C5-BD60-4C69-8FED-B75A21B3C00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64261" y="4395505"/>
              <a:ext cx="213557" cy="203344"/>
            </a:xfrm>
            <a:prstGeom prst="rect">
              <a:avLst/>
            </a:prstGeom>
          </p:spPr>
        </p:pic>
        <p:pic>
          <p:nvPicPr>
            <p:cNvPr id="37" name="Picture 36">
              <a:extLst>
                <a:ext uri="{FF2B5EF4-FFF2-40B4-BE49-F238E27FC236}">
                  <a16:creationId xmlns:a16="http://schemas.microsoft.com/office/drawing/2014/main" id="{F55DDE48-9818-4CFB-970A-11B74BF0A80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92607" y="4393872"/>
              <a:ext cx="213557" cy="203344"/>
            </a:xfrm>
            <a:prstGeom prst="rect">
              <a:avLst/>
            </a:prstGeom>
          </p:spPr>
        </p:pic>
        <p:pic>
          <p:nvPicPr>
            <p:cNvPr id="38" name="Picture 37">
              <a:extLst>
                <a:ext uri="{FF2B5EF4-FFF2-40B4-BE49-F238E27FC236}">
                  <a16:creationId xmlns:a16="http://schemas.microsoft.com/office/drawing/2014/main" id="{B1F54898-4FE4-401D-B452-5305A4EE853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51563" y="5189434"/>
              <a:ext cx="213557" cy="203344"/>
            </a:xfrm>
            <a:prstGeom prst="rect">
              <a:avLst/>
            </a:prstGeom>
          </p:spPr>
        </p:pic>
        <p:pic>
          <p:nvPicPr>
            <p:cNvPr id="39" name="Picture 38">
              <a:extLst>
                <a:ext uri="{FF2B5EF4-FFF2-40B4-BE49-F238E27FC236}">
                  <a16:creationId xmlns:a16="http://schemas.microsoft.com/office/drawing/2014/main" id="{54A5043C-8DAF-4A67-ABC9-A02EF5C1C52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50898" y="5348839"/>
              <a:ext cx="213557" cy="203344"/>
            </a:xfrm>
            <a:prstGeom prst="rect">
              <a:avLst/>
            </a:prstGeom>
          </p:spPr>
        </p:pic>
        <p:pic>
          <p:nvPicPr>
            <p:cNvPr id="40" name="Picture 39">
              <a:extLst>
                <a:ext uri="{FF2B5EF4-FFF2-40B4-BE49-F238E27FC236}">
                  <a16:creationId xmlns:a16="http://schemas.microsoft.com/office/drawing/2014/main" id="{B27D9D9D-4635-4454-A131-0DE2F0358E7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44624" y="5592000"/>
              <a:ext cx="213557" cy="203344"/>
            </a:xfrm>
            <a:prstGeom prst="rect">
              <a:avLst/>
            </a:prstGeom>
          </p:spPr>
        </p:pic>
        <p:pic>
          <p:nvPicPr>
            <p:cNvPr id="41" name="Picture 40">
              <a:extLst>
                <a:ext uri="{FF2B5EF4-FFF2-40B4-BE49-F238E27FC236}">
                  <a16:creationId xmlns:a16="http://schemas.microsoft.com/office/drawing/2014/main" id="{3728E124-4A1F-4689-91B8-09E9F035A7E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63845" y="5914305"/>
              <a:ext cx="213557" cy="203344"/>
            </a:xfrm>
            <a:prstGeom prst="rect">
              <a:avLst/>
            </a:prstGeom>
          </p:spPr>
        </p:pic>
        <p:pic>
          <p:nvPicPr>
            <p:cNvPr id="42" name="Picture 41">
              <a:extLst>
                <a:ext uri="{FF2B5EF4-FFF2-40B4-BE49-F238E27FC236}">
                  <a16:creationId xmlns:a16="http://schemas.microsoft.com/office/drawing/2014/main" id="{150EC22C-541A-49ED-8149-7A6C6F32031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33835" y="2404757"/>
              <a:ext cx="213557" cy="203344"/>
            </a:xfrm>
            <a:prstGeom prst="rect">
              <a:avLst/>
            </a:prstGeom>
          </p:spPr>
        </p:pic>
        <p:pic>
          <p:nvPicPr>
            <p:cNvPr id="43" name="Picture 42">
              <a:extLst>
                <a:ext uri="{FF2B5EF4-FFF2-40B4-BE49-F238E27FC236}">
                  <a16:creationId xmlns:a16="http://schemas.microsoft.com/office/drawing/2014/main" id="{2D677F9E-0EB0-423C-9F9D-FBE48832089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9351346" y="3333698"/>
              <a:ext cx="338229" cy="338229"/>
            </a:xfrm>
            <a:prstGeom prst="rect">
              <a:avLst/>
            </a:prstGeom>
          </p:spPr>
        </p:pic>
        <p:pic>
          <p:nvPicPr>
            <p:cNvPr id="44" name="Picture 43">
              <a:extLst>
                <a:ext uri="{FF2B5EF4-FFF2-40B4-BE49-F238E27FC236}">
                  <a16:creationId xmlns:a16="http://schemas.microsoft.com/office/drawing/2014/main" id="{788BC237-1B37-447F-8059-61510590F63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9532049" y="3782547"/>
              <a:ext cx="324284" cy="324284"/>
            </a:xfrm>
            <a:prstGeom prst="rect">
              <a:avLst/>
            </a:prstGeom>
          </p:spPr>
        </p:pic>
        <p:pic>
          <p:nvPicPr>
            <p:cNvPr id="45" name="Picture 44">
              <a:extLst>
                <a:ext uri="{FF2B5EF4-FFF2-40B4-BE49-F238E27FC236}">
                  <a16:creationId xmlns:a16="http://schemas.microsoft.com/office/drawing/2014/main" id="{FD4B8C77-4977-408F-A265-0BF568EE7FD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9736998" y="3368501"/>
              <a:ext cx="324286" cy="324286"/>
            </a:xfrm>
            <a:prstGeom prst="rect">
              <a:avLst/>
            </a:prstGeom>
          </p:spPr>
        </p:pic>
      </p:grpSp>
      <p:grpSp>
        <p:nvGrpSpPr>
          <p:cNvPr id="5" name="Group 46"/>
          <p:cNvGrpSpPr/>
          <p:nvPr/>
        </p:nvGrpSpPr>
        <p:grpSpPr>
          <a:xfrm>
            <a:off x="4572000" y="699542"/>
            <a:ext cx="4536504" cy="4176463"/>
            <a:chOff x="5340626" y="930917"/>
            <a:chExt cx="6599583" cy="5753303"/>
          </a:xfrm>
        </p:grpSpPr>
        <p:pic>
          <p:nvPicPr>
            <p:cNvPr id="48" name="Picture 47">
              <a:extLst>
                <a:ext uri="{FF2B5EF4-FFF2-40B4-BE49-F238E27FC236}">
                  <a16:creationId xmlns:a16="http://schemas.microsoft.com/office/drawing/2014/main" id="{024721DD-BDA0-4973-A509-5992B218A0C0}"/>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8291" t="1700" r="3756"/>
            <a:stretch/>
          </p:blipFill>
          <p:spPr>
            <a:xfrm>
              <a:off x="5340626" y="930917"/>
              <a:ext cx="6599583" cy="5753303"/>
            </a:xfrm>
            <a:prstGeom prst="rect">
              <a:avLst/>
            </a:prstGeom>
          </p:spPr>
        </p:pic>
        <p:pic>
          <p:nvPicPr>
            <p:cNvPr id="49" name="Picture 48">
              <a:extLst>
                <a:ext uri="{FF2B5EF4-FFF2-40B4-BE49-F238E27FC236}">
                  <a16:creationId xmlns:a16="http://schemas.microsoft.com/office/drawing/2014/main" id="{006F291C-2F2B-425F-B577-5DDB9B8AD75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39043" y="1398974"/>
              <a:ext cx="177711" cy="169212"/>
            </a:xfrm>
            <a:prstGeom prst="rect">
              <a:avLst/>
            </a:prstGeom>
          </p:spPr>
        </p:pic>
        <p:pic>
          <p:nvPicPr>
            <p:cNvPr id="50" name="Picture 49">
              <a:extLst>
                <a:ext uri="{FF2B5EF4-FFF2-40B4-BE49-F238E27FC236}">
                  <a16:creationId xmlns:a16="http://schemas.microsoft.com/office/drawing/2014/main" id="{BDFB0B2D-F6BF-4B2E-A056-CBB02FE9E01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230054" y="1800379"/>
              <a:ext cx="177711" cy="169212"/>
            </a:xfrm>
            <a:prstGeom prst="rect">
              <a:avLst/>
            </a:prstGeom>
          </p:spPr>
        </p:pic>
        <p:pic>
          <p:nvPicPr>
            <p:cNvPr id="51" name="Picture 50">
              <a:extLst>
                <a:ext uri="{FF2B5EF4-FFF2-40B4-BE49-F238E27FC236}">
                  <a16:creationId xmlns:a16="http://schemas.microsoft.com/office/drawing/2014/main" id="{596DD4EC-FFB1-4D73-B799-982D0F6B8E3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516838" y="2267741"/>
              <a:ext cx="177711" cy="169212"/>
            </a:xfrm>
            <a:prstGeom prst="rect">
              <a:avLst/>
            </a:prstGeom>
          </p:spPr>
        </p:pic>
        <p:pic>
          <p:nvPicPr>
            <p:cNvPr id="52" name="Picture 51">
              <a:extLst>
                <a:ext uri="{FF2B5EF4-FFF2-40B4-BE49-F238E27FC236}">
                  <a16:creationId xmlns:a16="http://schemas.microsoft.com/office/drawing/2014/main" id="{4EF9B0D2-60C4-4AFB-A46A-F8EF9A7ED59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050333" y="3209065"/>
              <a:ext cx="177711" cy="169212"/>
            </a:xfrm>
            <a:prstGeom prst="rect">
              <a:avLst/>
            </a:prstGeom>
          </p:spPr>
        </p:pic>
        <p:pic>
          <p:nvPicPr>
            <p:cNvPr id="53" name="Picture 52">
              <a:extLst>
                <a:ext uri="{FF2B5EF4-FFF2-40B4-BE49-F238E27FC236}">
                  <a16:creationId xmlns:a16="http://schemas.microsoft.com/office/drawing/2014/main" id="{46A62D2F-7837-448B-9355-6B2B2B1703E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166656" y="2627523"/>
              <a:ext cx="177711" cy="169212"/>
            </a:xfrm>
            <a:prstGeom prst="rect">
              <a:avLst/>
            </a:prstGeom>
          </p:spPr>
        </p:pic>
        <p:pic>
          <p:nvPicPr>
            <p:cNvPr id="54" name="Picture 53">
              <a:extLst>
                <a:ext uri="{FF2B5EF4-FFF2-40B4-BE49-F238E27FC236}">
                  <a16:creationId xmlns:a16="http://schemas.microsoft.com/office/drawing/2014/main" id="{E6CC7907-268A-4039-9135-C33D841B1B5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57978" y="3773283"/>
              <a:ext cx="177711" cy="169212"/>
            </a:xfrm>
            <a:prstGeom prst="rect">
              <a:avLst/>
            </a:prstGeom>
          </p:spPr>
        </p:pic>
        <p:pic>
          <p:nvPicPr>
            <p:cNvPr id="55" name="Picture 54">
              <a:extLst>
                <a:ext uri="{FF2B5EF4-FFF2-40B4-BE49-F238E27FC236}">
                  <a16:creationId xmlns:a16="http://schemas.microsoft.com/office/drawing/2014/main" id="{3AEE83D7-B69E-4703-A35D-1096F1C3B26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9181493" y="3377385"/>
              <a:ext cx="269854" cy="269854"/>
            </a:xfrm>
            <a:prstGeom prst="rect">
              <a:avLst/>
            </a:prstGeom>
          </p:spPr>
        </p:pic>
        <p:pic>
          <p:nvPicPr>
            <p:cNvPr id="56" name="Picture 55">
              <a:extLst>
                <a:ext uri="{FF2B5EF4-FFF2-40B4-BE49-F238E27FC236}">
                  <a16:creationId xmlns:a16="http://schemas.microsoft.com/office/drawing/2014/main" id="{E2029656-89B4-406A-AA4E-7CA904E7FE4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343451" y="4164386"/>
              <a:ext cx="177711" cy="169212"/>
            </a:xfrm>
            <a:prstGeom prst="rect">
              <a:avLst/>
            </a:prstGeom>
          </p:spPr>
        </p:pic>
        <p:pic>
          <p:nvPicPr>
            <p:cNvPr id="57" name="Picture 56">
              <a:extLst>
                <a:ext uri="{FF2B5EF4-FFF2-40B4-BE49-F238E27FC236}">
                  <a16:creationId xmlns:a16="http://schemas.microsoft.com/office/drawing/2014/main" id="{16CA4605-4DF3-4EDC-BCF1-3C5D908EB33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836928" y="4164386"/>
              <a:ext cx="177711" cy="169212"/>
            </a:xfrm>
            <a:prstGeom prst="rect">
              <a:avLst/>
            </a:prstGeom>
          </p:spPr>
        </p:pic>
        <p:pic>
          <p:nvPicPr>
            <p:cNvPr id="58" name="Picture 57">
              <a:extLst>
                <a:ext uri="{FF2B5EF4-FFF2-40B4-BE49-F238E27FC236}">
                  <a16:creationId xmlns:a16="http://schemas.microsoft.com/office/drawing/2014/main" id="{3943BE91-3CEE-4D96-9855-E999AD02939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077800" y="4952760"/>
              <a:ext cx="177711" cy="169212"/>
            </a:xfrm>
            <a:prstGeom prst="rect">
              <a:avLst/>
            </a:prstGeom>
          </p:spPr>
        </p:pic>
        <p:pic>
          <p:nvPicPr>
            <p:cNvPr id="59" name="Picture 58">
              <a:extLst>
                <a:ext uri="{FF2B5EF4-FFF2-40B4-BE49-F238E27FC236}">
                  <a16:creationId xmlns:a16="http://schemas.microsoft.com/office/drawing/2014/main" id="{225303BE-A3BA-4990-BE40-0EF4B907AE1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407765" y="5467134"/>
              <a:ext cx="177711" cy="169212"/>
            </a:xfrm>
            <a:prstGeom prst="rect">
              <a:avLst/>
            </a:prstGeom>
          </p:spPr>
        </p:pic>
      </p:grpSp>
      <p:sp>
        <p:nvSpPr>
          <p:cNvPr id="60" name="Rectangle 59"/>
          <p:cNvSpPr/>
          <p:nvPr/>
        </p:nvSpPr>
        <p:spPr>
          <a:xfrm>
            <a:off x="0" y="2931790"/>
            <a:ext cx="2089996" cy="707886"/>
          </a:xfrm>
          <a:prstGeom prst="rect">
            <a:avLst/>
          </a:prstGeom>
        </p:spPr>
        <p:txBody>
          <a:bodyPr wrap="none">
            <a:spAutoFit/>
          </a:bodyPr>
          <a:lstStyle/>
          <a:p>
            <a:r>
              <a:rPr lang="en-US" sz="2000" dirty="0">
                <a:solidFill>
                  <a:prstClr val="black"/>
                </a:solidFill>
                <a:latin typeface="Times New Roman" panose="02020603050405020304" pitchFamily="18" charset="0"/>
                <a:cs typeface="Times New Roman" panose="02020603050405020304" pitchFamily="18" charset="0"/>
              </a:rPr>
              <a:t>2009 – November,</a:t>
            </a:r>
          </a:p>
          <a:p>
            <a:r>
              <a:rPr lang="en-US" sz="2000" dirty="0">
                <a:solidFill>
                  <a:prstClr val="black"/>
                </a:solidFill>
                <a:latin typeface="Times New Roman" panose="02020603050405020304" pitchFamily="18" charset="0"/>
                <a:cs typeface="Times New Roman" panose="02020603050405020304" pitchFamily="18" charset="0"/>
              </a:rPr>
              <a:t>- 2017</a:t>
            </a:r>
            <a:endParaRPr lang="en-US" sz="2000" dirty="0">
              <a:latin typeface="Times New Roman" panose="02020603050405020304" pitchFamily="18" charset="0"/>
              <a:cs typeface="Times New Roman" panose="02020603050405020304" pitchFamily="18" charset="0"/>
            </a:endParaRPr>
          </a:p>
        </p:txBody>
      </p:sp>
      <p:sp>
        <p:nvSpPr>
          <p:cNvPr id="61" name="Rectangle 60"/>
          <p:cNvSpPr/>
          <p:nvPr/>
        </p:nvSpPr>
        <p:spPr>
          <a:xfrm>
            <a:off x="7233541" y="4227934"/>
            <a:ext cx="1910459" cy="707886"/>
          </a:xfrm>
          <a:prstGeom prst="rect">
            <a:avLst/>
          </a:prstGeom>
        </p:spPr>
        <p:txBody>
          <a:bodyPr wrap="none">
            <a:spAutoFit/>
          </a:bodyPr>
          <a:lstStyle/>
          <a:p>
            <a:r>
              <a:rPr lang="en-US" sz="2000" dirty="0">
                <a:solidFill>
                  <a:prstClr val="black"/>
                </a:solidFill>
                <a:latin typeface="Times New Roman" panose="02020603050405020304" pitchFamily="18" charset="0"/>
                <a:cs typeface="Times New Roman" panose="02020603050405020304" pitchFamily="18" charset="0"/>
              </a:rPr>
              <a:t>From December,</a:t>
            </a:r>
          </a:p>
          <a:p>
            <a:r>
              <a:rPr lang="en-US" sz="2000" dirty="0">
                <a:solidFill>
                  <a:prstClr val="black"/>
                </a:solidFill>
                <a:latin typeface="Times New Roman" panose="02020603050405020304" pitchFamily="18" charset="0"/>
                <a:cs typeface="Times New Roman" panose="02020603050405020304" pitchFamily="18" charset="0"/>
              </a:rPr>
              <a:t> 2017</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8169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p:cNvPicPr>
            <a:picLocks noChangeAspect="1" noChangeArrowheads="1"/>
          </p:cNvPicPr>
          <p:nvPr/>
        </p:nvPicPr>
        <p:blipFill>
          <a:blip r:embed="rId3" cstate="print"/>
          <a:srcRect/>
          <a:stretch>
            <a:fillRect/>
          </a:stretch>
        </p:blipFill>
        <p:spPr bwMode="auto">
          <a:xfrm>
            <a:off x="0" y="0"/>
            <a:ext cx="9144000" cy="5143500"/>
          </a:xfrm>
          <a:prstGeom prst="rect">
            <a:avLst/>
          </a:prstGeom>
          <a:noFill/>
          <a:ln w="9525">
            <a:noFill/>
            <a:miter lim="800000"/>
            <a:headEnd/>
            <a:tailEnd/>
          </a:ln>
          <a:effectLst/>
        </p:spPr>
      </p:pic>
      <p:grpSp>
        <p:nvGrpSpPr>
          <p:cNvPr id="4" name="Group 48"/>
          <p:cNvGrpSpPr>
            <a:grpSpLocks/>
          </p:cNvGrpSpPr>
          <p:nvPr/>
        </p:nvGrpSpPr>
        <p:grpSpPr bwMode="auto">
          <a:xfrm>
            <a:off x="107504" y="1276252"/>
            <a:ext cx="8935964" cy="3785390"/>
            <a:chOff x="278" y="1208"/>
            <a:chExt cx="5466" cy="2354"/>
          </a:xfrm>
        </p:grpSpPr>
        <p:sp>
          <p:nvSpPr>
            <p:cNvPr id="5" name="Line 3"/>
            <p:cNvSpPr>
              <a:spLocks noChangeShapeType="1"/>
            </p:cNvSpPr>
            <p:nvPr/>
          </p:nvSpPr>
          <p:spPr bwMode="gray">
            <a:xfrm>
              <a:off x="4538" y="1411"/>
              <a:ext cx="0" cy="1958"/>
            </a:xfrm>
            <a:prstGeom prst="line">
              <a:avLst/>
            </a:prstGeom>
            <a:noFill/>
            <a:ln w="12700">
              <a:solidFill>
                <a:srgbClr val="808080">
                  <a:alpha val="50195"/>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6" name="Rectangle 4"/>
            <p:cNvSpPr>
              <a:spLocks noChangeArrowheads="1"/>
            </p:cNvSpPr>
            <p:nvPr/>
          </p:nvSpPr>
          <p:spPr bwMode="auto">
            <a:xfrm>
              <a:off x="4612" y="1418"/>
              <a:ext cx="1132" cy="40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0" eaLnBrk="1" hangingPunct="1"/>
              <a:r>
                <a:rPr lang="en-US" b="1" dirty="0">
                  <a:latin typeface="Times New Roman" panose="02020603050405020304" pitchFamily="18" charset="0"/>
                  <a:cs typeface="Times New Roman" panose="02020603050405020304" pitchFamily="18" charset="0"/>
                </a:rPr>
                <a:t>Governance and organization</a:t>
              </a:r>
            </a:p>
          </p:txBody>
        </p:sp>
        <p:sp>
          <p:nvSpPr>
            <p:cNvPr id="9" name="Oval 10"/>
            <p:cNvSpPr>
              <a:spLocks noChangeArrowheads="1"/>
            </p:cNvSpPr>
            <p:nvPr/>
          </p:nvSpPr>
          <p:spPr bwMode="gray">
            <a:xfrm>
              <a:off x="500" y="1475"/>
              <a:ext cx="1792" cy="1806"/>
            </a:xfrm>
            <a:prstGeom prst="ellipse">
              <a:avLst/>
            </a:prstGeom>
            <a:noFill/>
            <a:ln w="9525">
              <a:solidFill>
                <a:srgbClr val="B2B2B2">
                  <a:alpha val="50195"/>
                </a:srgbClr>
              </a:solidFill>
              <a:round/>
              <a:headEnd/>
              <a:tailEnd/>
            </a:ln>
            <a:effectLst/>
            <a:extLst>
              <a:ext uri="{909E8E84-426E-40DD-AFC4-6F175D3DCCD1}">
                <a14:hiddenFill xmlns:a14="http://schemas.microsoft.com/office/drawing/2010/main">
                  <a:solidFill>
                    <a:schemeClr val="accent1">
                      <a:alpha val="65097"/>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ru-RU"/>
            </a:p>
          </p:txBody>
        </p:sp>
        <p:grpSp>
          <p:nvGrpSpPr>
            <p:cNvPr id="10" name="Group 11"/>
            <p:cNvGrpSpPr>
              <a:grpSpLocks/>
            </p:cNvGrpSpPr>
            <p:nvPr/>
          </p:nvGrpSpPr>
          <p:grpSpPr bwMode="auto">
            <a:xfrm>
              <a:off x="643" y="1632"/>
              <a:ext cx="1498" cy="1528"/>
              <a:chOff x="579" y="1589"/>
              <a:chExt cx="1358" cy="1358"/>
            </a:xfrm>
          </p:grpSpPr>
          <p:sp>
            <p:nvSpPr>
              <p:cNvPr id="43" name="Oval 12"/>
              <p:cNvSpPr>
                <a:spLocks noChangeArrowheads="1"/>
              </p:cNvSpPr>
              <p:nvPr/>
            </p:nvSpPr>
            <p:spPr bwMode="gray">
              <a:xfrm>
                <a:off x="579" y="1589"/>
                <a:ext cx="1358" cy="1358"/>
              </a:xfrm>
              <a:prstGeom prst="ellipse">
                <a:avLst/>
              </a:prstGeom>
              <a:gradFill rotWithShape="1">
                <a:gsLst>
                  <a:gs pos="0">
                    <a:schemeClr val="tx2">
                      <a:gamma/>
                      <a:tint val="10980"/>
                      <a:invGamma/>
                    </a:schemeClr>
                  </a:gs>
                  <a:gs pos="100000">
                    <a:schemeClr val="tx2"/>
                  </a:gs>
                </a:gsLst>
                <a:lin ang="2700000" scaled="1"/>
              </a:gradFill>
              <a:ln w="38100">
                <a:solidFill>
                  <a:srgbClr val="F8F8F8"/>
                </a:solidFill>
                <a:round/>
                <a:headEnd/>
                <a:tailEnd/>
              </a:ln>
              <a:effectLst>
                <a:outerShdw dist="45791" dir="3378596" algn="ctr" rotWithShape="0">
                  <a:srgbClr val="5F5F5F">
                    <a:alpha val="50000"/>
                  </a:srgbClr>
                </a:outerShdw>
              </a:effectLst>
            </p:spPr>
            <p:txBody>
              <a:bodyPr wrap="none" anchor="ctr"/>
              <a:lstStyle/>
              <a:p>
                <a:pPr>
                  <a:defRPr/>
                </a:pPr>
                <a:endParaRPr lang="en-US"/>
              </a:p>
            </p:txBody>
          </p:sp>
          <p:sp>
            <p:nvSpPr>
              <p:cNvPr id="44" name="Oval 13"/>
              <p:cNvSpPr>
                <a:spLocks noChangeArrowheads="1"/>
              </p:cNvSpPr>
              <p:nvPr/>
            </p:nvSpPr>
            <p:spPr bwMode="gray">
              <a:xfrm>
                <a:off x="635" y="1642"/>
                <a:ext cx="1245" cy="1246"/>
              </a:xfrm>
              <a:prstGeom prst="ellipse">
                <a:avLst/>
              </a:prstGeom>
              <a:gradFill rotWithShape="1">
                <a:gsLst>
                  <a:gs pos="0">
                    <a:schemeClr val="accent1"/>
                  </a:gs>
                  <a:gs pos="100000">
                    <a:schemeClr val="accent1">
                      <a:gamma/>
                      <a:tint val="53725"/>
                      <a:invGamma/>
                    </a:schemeClr>
                  </a:gs>
                </a:gsLst>
                <a:lin ang="2700000" scaled="1"/>
              </a:gradFill>
              <a:ln>
                <a:noFill/>
              </a:ln>
              <a:effectLst>
                <a:outerShdw algn="ctr" rotWithShape="0">
                  <a:srgbClr val="000000">
                    <a:alpha val="50000"/>
                  </a:srgbClr>
                </a:outerShdw>
              </a:effectLst>
              <a:extLst>
                <a:ext uri="{91240B29-F687-4F45-9708-019B960494DF}">
                  <a14:hiddenLine xmlns:a14="http://schemas.microsoft.com/office/drawing/2010/main" w="9525">
                    <a:solidFill>
                      <a:srgbClr val="DDDDDD"/>
                    </a:solidFill>
                    <a:round/>
                    <a:headEnd/>
                    <a:tailEnd/>
                  </a14:hiddenLine>
                </a:ext>
              </a:extLst>
            </p:spPr>
            <p:txBody>
              <a:bodyPr wrap="none" anchor="ctr"/>
              <a:lstStyle/>
              <a:p>
                <a:pPr>
                  <a:defRPr/>
                </a:pPr>
                <a:endParaRPr lang="en-US"/>
              </a:p>
            </p:txBody>
          </p:sp>
          <p:sp>
            <p:nvSpPr>
              <p:cNvPr id="45" name="Oval 14"/>
              <p:cNvSpPr>
                <a:spLocks noChangeArrowheads="1"/>
              </p:cNvSpPr>
              <p:nvPr/>
            </p:nvSpPr>
            <p:spPr bwMode="gray">
              <a:xfrm>
                <a:off x="865" y="1880"/>
                <a:ext cx="798" cy="798"/>
              </a:xfrm>
              <a:prstGeom prst="ellipse">
                <a:avLst/>
              </a:prstGeom>
              <a:gradFill rotWithShape="1">
                <a:gsLst>
                  <a:gs pos="0">
                    <a:schemeClr val="accent1">
                      <a:gamma/>
                      <a:shade val="69804"/>
                      <a:invGamma/>
                    </a:schemeClr>
                  </a:gs>
                  <a:gs pos="100000">
                    <a:schemeClr val="accent1"/>
                  </a:gs>
                </a:gsLst>
                <a:lin ang="5400000" scaled="1"/>
              </a:gradFill>
              <a:ln>
                <a:noFill/>
              </a:ln>
              <a:effectLst/>
              <a:extLst>
                <a:ext uri="{91240B29-F687-4F45-9708-019B960494DF}">
                  <a14:hiddenLine xmlns:a14="http://schemas.microsoft.com/office/drawing/2010/main" w="9525">
                    <a:solidFill>
                      <a:srgbClr val="B2B2B2"/>
                    </a:solidFill>
                    <a:round/>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none" anchor="ctr"/>
              <a:lstStyle/>
              <a:p>
                <a:pPr>
                  <a:defRPr/>
                </a:pPr>
                <a:endParaRPr lang="en-US"/>
              </a:p>
            </p:txBody>
          </p:sp>
        </p:grpSp>
        <p:sp>
          <p:nvSpPr>
            <p:cNvPr id="11" name="Oval 15"/>
            <p:cNvSpPr>
              <a:spLocks noChangeArrowheads="1"/>
            </p:cNvSpPr>
            <p:nvPr/>
          </p:nvSpPr>
          <p:spPr bwMode="auto">
            <a:xfrm>
              <a:off x="389" y="1359"/>
              <a:ext cx="2026" cy="2045"/>
            </a:xfrm>
            <a:prstGeom prst="ellipse">
              <a:avLst/>
            </a:prstGeom>
            <a:noFill/>
            <a:ln w="19050">
              <a:solidFill>
                <a:srgbClr val="B2B2B2">
                  <a:alpha val="50195"/>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ru-RU"/>
            </a:p>
          </p:txBody>
        </p:sp>
        <p:sp>
          <p:nvSpPr>
            <p:cNvPr id="12" name="Line 16"/>
            <p:cNvSpPr>
              <a:spLocks noChangeShapeType="1"/>
            </p:cNvSpPr>
            <p:nvPr/>
          </p:nvSpPr>
          <p:spPr bwMode="gray">
            <a:xfrm>
              <a:off x="278" y="2386"/>
              <a:ext cx="2238" cy="0"/>
            </a:xfrm>
            <a:prstGeom prst="line">
              <a:avLst/>
            </a:prstGeom>
            <a:noFill/>
            <a:ln w="12700">
              <a:solidFill>
                <a:srgbClr val="808080">
                  <a:alpha val="50195"/>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3" name="Line 17"/>
            <p:cNvSpPr>
              <a:spLocks noChangeShapeType="1"/>
            </p:cNvSpPr>
            <p:nvPr/>
          </p:nvSpPr>
          <p:spPr bwMode="gray">
            <a:xfrm>
              <a:off x="1397" y="1208"/>
              <a:ext cx="0" cy="2354"/>
            </a:xfrm>
            <a:prstGeom prst="line">
              <a:avLst/>
            </a:prstGeom>
            <a:noFill/>
            <a:ln w="12700">
              <a:solidFill>
                <a:srgbClr val="808080">
                  <a:alpha val="50195"/>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nvGrpSpPr>
            <p:cNvPr id="14" name="Group 18"/>
            <p:cNvGrpSpPr>
              <a:grpSpLocks/>
            </p:cNvGrpSpPr>
            <p:nvPr/>
          </p:nvGrpSpPr>
          <p:grpSpPr bwMode="auto">
            <a:xfrm>
              <a:off x="1290" y="1254"/>
              <a:ext cx="214" cy="213"/>
              <a:chOff x="2358" y="2095"/>
              <a:chExt cx="262" cy="261"/>
            </a:xfrm>
          </p:grpSpPr>
          <p:sp>
            <p:nvSpPr>
              <p:cNvPr id="41" name="Oval 19"/>
              <p:cNvSpPr>
                <a:spLocks noChangeArrowheads="1"/>
              </p:cNvSpPr>
              <p:nvPr/>
            </p:nvSpPr>
            <p:spPr bwMode="gray">
              <a:xfrm>
                <a:off x="2358" y="2095"/>
                <a:ext cx="262" cy="261"/>
              </a:xfrm>
              <a:prstGeom prst="ellipse">
                <a:avLst/>
              </a:prstGeom>
              <a:gradFill rotWithShape="1">
                <a:gsLst>
                  <a:gs pos="0">
                    <a:schemeClr val="tx2">
                      <a:gamma/>
                      <a:tint val="28627"/>
                      <a:invGamma/>
                    </a:schemeClr>
                  </a:gs>
                  <a:gs pos="100000">
                    <a:schemeClr val="tx2"/>
                  </a:gs>
                </a:gsLst>
                <a:lin ang="2700000" scaled="1"/>
              </a:gradFill>
              <a:ln w="12700">
                <a:solidFill>
                  <a:srgbClr val="F8F8F8"/>
                </a:solidFill>
                <a:round/>
                <a:headEnd/>
                <a:tailEnd/>
              </a:ln>
              <a:effectLst>
                <a:outerShdw dist="35921" dir="2700000" algn="ctr" rotWithShape="0">
                  <a:srgbClr val="1C1C1C">
                    <a:alpha val="50000"/>
                  </a:srgbClr>
                </a:outerShdw>
              </a:effectLst>
            </p:spPr>
            <p:txBody>
              <a:bodyPr wrap="none" anchor="ctr"/>
              <a:lstStyle/>
              <a:p>
                <a:pPr>
                  <a:defRPr/>
                </a:pPr>
                <a:endParaRPr lang="en-US"/>
              </a:p>
            </p:txBody>
          </p:sp>
          <p:sp>
            <p:nvSpPr>
              <p:cNvPr id="42" name="Oval 20"/>
              <p:cNvSpPr>
                <a:spLocks noChangeArrowheads="1"/>
              </p:cNvSpPr>
              <p:nvPr/>
            </p:nvSpPr>
            <p:spPr bwMode="gray">
              <a:xfrm>
                <a:off x="2379" y="2127"/>
                <a:ext cx="218" cy="217"/>
              </a:xfrm>
              <a:prstGeom prst="ellipse">
                <a:avLst/>
              </a:prstGeom>
              <a:gradFill rotWithShape="1">
                <a:gsLst>
                  <a:gs pos="0">
                    <a:schemeClr val="accent1"/>
                  </a:gs>
                  <a:gs pos="100000">
                    <a:schemeClr val="accent1">
                      <a:gamma/>
                      <a:tint val="63529"/>
                      <a:invGamma/>
                    </a:schemeClr>
                  </a:gs>
                </a:gsLst>
                <a:lin ang="2700000" scaled="1"/>
              </a:gradFill>
              <a:ln>
                <a:noFill/>
              </a:ln>
              <a:effectLst/>
              <a:extLst>
                <a:ext uri="{91240B29-F687-4F45-9708-019B960494DF}">
                  <a14:hiddenLine xmlns:a14="http://schemas.microsoft.com/office/drawing/2010/main" w="12700">
                    <a:solidFill>
                      <a:srgbClr val="DDDDDD"/>
                    </a:solidFill>
                    <a:round/>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none" anchor="ctr"/>
              <a:lstStyle/>
              <a:p>
                <a:pPr>
                  <a:defRPr/>
                </a:pPr>
                <a:endParaRPr lang="en-US"/>
              </a:p>
            </p:txBody>
          </p:sp>
        </p:grpSp>
        <p:sp>
          <p:nvSpPr>
            <p:cNvPr id="16" name="Rectangle 22"/>
            <p:cNvSpPr>
              <a:spLocks noChangeArrowheads="1"/>
            </p:cNvSpPr>
            <p:nvPr/>
          </p:nvSpPr>
          <p:spPr bwMode="black">
            <a:xfrm>
              <a:off x="2506" y="2026"/>
              <a:ext cx="1912" cy="861"/>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D17E7C"/>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85750" lvl="0" indent="-285750">
                <a:buFont typeface="Wingdings" panose="05000000000000000000" pitchFamily="2" charset="2"/>
                <a:buChar char="§"/>
              </a:pPr>
              <a:r>
                <a:rPr lang="en-US" sz="1400" dirty="0">
                  <a:latin typeface="Times New Roman" panose="02020603050405020304" pitchFamily="18" charset="0"/>
                  <a:cs typeface="Times New Roman" panose="02020603050405020304" pitchFamily="18" charset="0"/>
                </a:rPr>
                <a:t>Limited financing of public health institutions</a:t>
              </a:r>
            </a:p>
            <a:p>
              <a:pPr marL="1028700" lvl="1">
                <a:buFont typeface="Wingdings" panose="05000000000000000000" pitchFamily="2" charset="2"/>
                <a:buChar char="§"/>
              </a:pPr>
              <a:r>
                <a:rPr lang="en-US" sz="1400" dirty="0">
                  <a:latin typeface="Times New Roman" panose="02020603050405020304" pitchFamily="18" charset="0"/>
                  <a:cs typeface="Times New Roman" panose="02020603050405020304" pitchFamily="18" charset="0"/>
                </a:rPr>
                <a:t>Low and uncompetitive salaries of the PH servants</a:t>
              </a:r>
            </a:p>
            <a:p>
              <a:pPr marL="285750" lvl="0" indent="-285750">
                <a:buFont typeface="Wingdings" panose="05000000000000000000" pitchFamily="2" charset="2"/>
                <a:buChar char="§"/>
              </a:pPr>
              <a:r>
                <a:rPr lang="en-US" sz="1400" dirty="0">
                  <a:latin typeface="Times New Roman" panose="02020603050405020304" pitchFamily="18" charset="0"/>
                  <a:cs typeface="Times New Roman" panose="02020603050405020304" pitchFamily="18" charset="0"/>
                </a:rPr>
                <a:t>PH institutions deliver market-oriented activities</a:t>
              </a:r>
            </a:p>
          </p:txBody>
        </p:sp>
        <p:sp>
          <p:nvSpPr>
            <p:cNvPr id="19" name="Rectangle 25"/>
            <p:cNvSpPr>
              <a:spLocks noChangeArrowheads="1"/>
            </p:cNvSpPr>
            <p:nvPr/>
          </p:nvSpPr>
          <p:spPr bwMode="black">
            <a:xfrm>
              <a:off x="1071" y="3183"/>
              <a:ext cx="3317" cy="325"/>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D17E7C"/>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85750" lvl="0" indent="-285750">
                <a:buFont typeface="Wingdings" panose="05000000000000000000" pitchFamily="2" charset="2"/>
                <a:buChar char="v"/>
              </a:pPr>
              <a:r>
                <a:rPr lang="en-US" sz="1400" dirty="0">
                  <a:latin typeface="Times New Roman" panose="02020603050405020304" pitchFamily="18" charset="0"/>
                  <a:cs typeface="Times New Roman" panose="02020603050405020304" pitchFamily="18" charset="0"/>
                </a:rPr>
                <a:t>A lack of the well-trained workforce within PH system determined by uncompetitive salary and fragmented governance </a:t>
              </a:r>
            </a:p>
          </p:txBody>
        </p:sp>
        <p:grpSp>
          <p:nvGrpSpPr>
            <p:cNvPr id="21" name="Group 30"/>
            <p:cNvGrpSpPr>
              <a:grpSpLocks/>
            </p:cNvGrpSpPr>
            <p:nvPr/>
          </p:nvGrpSpPr>
          <p:grpSpPr bwMode="auto">
            <a:xfrm>
              <a:off x="2350" y="2276"/>
              <a:ext cx="214" cy="214"/>
              <a:chOff x="2928" y="2208"/>
              <a:chExt cx="262" cy="262"/>
            </a:xfrm>
          </p:grpSpPr>
          <p:sp>
            <p:nvSpPr>
              <p:cNvPr id="37" name="Oval 31"/>
              <p:cNvSpPr>
                <a:spLocks noChangeArrowheads="1"/>
              </p:cNvSpPr>
              <p:nvPr/>
            </p:nvSpPr>
            <p:spPr bwMode="gray">
              <a:xfrm>
                <a:off x="2928" y="2208"/>
                <a:ext cx="262" cy="262"/>
              </a:xfrm>
              <a:prstGeom prst="ellipse">
                <a:avLst/>
              </a:prstGeom>
              <a:gradFill rotWithShape="1">
                <a:gsLst>
                  <a:gs pos="0">
                    <a:schemeClr val="tx2">
                      <a:gamma/>
                      <a:tint val="28627"/>
                      <a:invGamma/>
                    </a:schemeClr>
                  </a:gs>
                  <a:gs pos="100000">
                    <a:schemeClr val="tx2"/>
                  </a:gs>
                </a:gsLst>
                <a:lin ang="2700000" scaled="1"/>
              </a:gradFill>
              <a:ln w="12700">
                <a:solidFill>
                  <a:srgbClr val="F8F8F8"/>
                </a:solidFill>
                <a:round/>
                <a:headEnd/>
                <a:tailEnd/>
              </a:ln>
              <a:effectLst>
                <a:outerShdw dist="35921" dir="2700000" algn="ctr" rotWithShape="0">
                  <a:srgbClr val="1C1C1C">
                    <a:alpha val="50000"/>
                  </a:srgbClr>
                </a:outerShdw>
              </a:effectLst>
            </p:spPr>
            <p:txBody>
              <a:bodyPr wrap="none" anchor="ctr"/>
              <a:lstStyle/>
              <a:p>
                <a:pPr>
                  <a:defRPr/>
                </a:pPr>
                <a:endParaRPr lang="en-US"/>
              </a:p>
            </p:txBody>
          </p:sp>
          <p:sp>
            <p:nvSpPr>
              <p:cNvPr id="38" name="Oval 32"/>
              <p:cNvSpPr>
                <a:spLocks noChangeArrowheads="1"/>
              </p:cNvSpPr>
              <p:nvPr/>
            </p:nvSpPr>
            <p:spPr bwMode="gray">
              <a:xfrm>
                <a:off x="2950" y="2230"/>
                <a:ext cx="218" cy="218"/>
              </a:xfrm>
              <a:prstGeom prst="ellipse">
                <a:avLst/>
              </a:prstGeom>
              <a:gradFill rotWithShape="1">
                <a:gsLst>
                  <a:gs pos="0">
                    <a:schemeClr val="accent1"/>
                  </a:gs>
                  <a:gs pos="100000">
                    <a:schemeClr val="accent1">
                      <a:gamma/>
                      <a:tint val="63529"/>
                      <a:invGamma/>
                    </a:schemeClr>
                  </a:gs>
                </a:gsLst>
                <a:lin ang="2700000" scaled="1"/>
              </a:gradFill>
              <a:ln>
                <a:noFill/>
              </a:ln>
              <a:effectLst/>
              <a:extLst>
                <a:ext uri="{91240B29-F687-4F45-9708-019B960494DF}">
                  <a14:hiddenLine xmlns:a14="http://schemas.microsoft.com/office/drawing/2010/main" w="12700">
                    <a:solidFill>
                      <a:srgbClr val="DDDDDD"/>
                    </a:solidFill>
                    <a:round/>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none" anchor="ctr"/>
              <a:lstStyle/>
              <a:p>
                <a:pPr>
                  <a:defRPr/>
                </a:pPr>
                <a:endParaRPr lang="en-US"/>
              </a:p>
            </p:txBody>
          </p:sp>
        </p:grpSp>
        <p:grpSp>
          <p:nvGrpSpPr>
            <p:cNvPr id="23" name="Group 36"/>
            <p:cNvGrpSpPr>
              <a:grpSpLocks/>
            </p:cNvGrpSpPr>
            <p:nvPr/>
          </p:nvGrpSpPr>
          <p:grpSpPr bwMode="auto">
            <a:xfrm>
              <a:off x="737" y="3194"/>
              <a:ext cx="215" cy="213"/>
              <a:chOff x="1620" y="2225"/>
              <a:chExt cx="263" cy="261"/>
            </a:xfrm>
          </p:grpSpPr>
          <p:sp>
            <p:nvSpPr>
              <p:cNvPr id="33" name="Oval 37"/>
              <p:cNvSpPr>
                <a:spLocks noChangeArrowheads="1"/>
              </p:cNvSpPr>
              <p:nvPr/>
            </p:nvSpPr>
            <p:spPr bwMode="gray">
              <a:xfrm>
                <a:off x="1620" y="2225"/>
                <a:ext cx="263" cy="261"/>
              </a:xfrm>
              <a:prstGeom prst="ellipse">
                <a:avLst/>
              </a:prstGeom>
              <a:gradFill rotWithShape="1">
                <a:gsLst>
                  <a:gs pos="0">
                    <a:schemeClr val="tx2">
                      <a:gamma/>
                      <a:tint val="28627"/>
                      <a:invGamma/>
                    </a:schemeClr>
                  </a:gs>
                  <a:gs pos="100000">
                    <a:schemeClr val="tx2"/>
                  </a:gs>
                </a:gsLst>
                <a:lin ang="2700000" scaled="1"/>
              </a:gradFill>
              <a:ln w="12700">
                <a:solidFill>
                  <a:srgbClr val="F8F8F8"/>
                </a:solidFill>
                <a:round/>
                <a:headEnd/>
                <a:tailEnd/>
              </a:ln>
              <a:effectLst>
                <a:outerShdw dist="35921" dir="2700000" algn="ctr" rotWithShape="0">
                  <a:srgbClr val="1C1C1C">
                    <a:alpha val="50000"/>
                  </a:srgbClr>
                </a:outerShdw>
              </a:effectLst>
            </p:spPr>
            <p:txBody>
              <a:bodyPr wrap="none" anchor="ctr"/>
              <a:lstStyle/>
              <a:p>
                <a:pPr>
                  <a:defRPr/>
                </a:pPr>
                <a:endParaRPr lang="en-US"/>
              </a:p>
            </p:txBody>
          </p:sp>
          <p:sp>
            <p:nvSpPr>
              <p:cNvPr id="34" name="Oval 38"/>
              <p:cNvSpPr>
                <a:spLocks noChangeArrowheads="1"/>
              </p:cNvSpPr>
              <p:nvPr/>
            </p:nvSpPr>
            <p:spPr bwMode="gray">
              <a:xfrm>
                <a:off x="1642" y="2263"/>
                <a:ext cx="219" cy="217"/>
              </a:xfrm>
              <a:prstGeom prst="ellipse">
                <a:avLst/>
              </a:prstGeom>
              <a:gradFill rotWithShape="1">
                <a:gsLst>
                  <a:gs pos="0">
                    <a:schemeClr val="accent1"/>
                  </a:gs>
                  <a:gs pos="100000">
                    <a:schemeClr val="accent1">
                      <a:gamma/>
                      <a:tint val="63529"/>
                      <a:invGamma/>
                    </a:schemeClr>
                  </a:gs>
                </a:gsLst>
                <a:lin ang="2700000" scaled="1"/>
              </a:gradFill>
              <a:ln>
                <a:noFill/>
              </a:ln>
              <a:effectLst/>
              <a:extLst>
                <a:ext uri="{91240B29-F687-4F45-9708-019B960494DF}">
                  <a14:hiddenLine xmlns:a14="http://schemas.microsoft.com/office/drawing/2010/main" w="12700">
                    <a:solidFill>
                      <a:srgbClr val="DDDDDD"/>
                    </a:solidFill>
                    <a:round/>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none" anchor="ctr"/>
              <a:lstStyle/>
              <a:p>
                <a:pPr>
                  <a:defRPr/>
                </a:pPr>
                <a:endParaRPr lang="en-US"/>
              </a:p>
            </p:txBody>
          </p:sp>
        </p:grpSp>
        <p:grpSp>
          <p:nvGrpSpPr>
            <p:cNvPr id="24" name="Group 39"/>
            <p:cNvGrpSpPr>
              <a:grpSpLocks/>
            </p:cNvGrpSpPr>
            <p:nvPr/>
          </p:nvGrpSpPr>
          <p:grpSpPr bwMode="auto">
            <a:xfrm>
              <a:off x="4482" y="1486"/>
              <a:ext cx="114" cy="117"/>
              <a:chOff x="4789" y="1801"/>
              <a:chExt cx="261" cy="269"/>
            </a:xfrm>
          </p:grpSpPr>
          <p:sp>
            <p:nvSpPr>
              <p:cNvPr id="31" name="Oval 40"/>
              <p:cNvSpPr>
                <a:spLocks noChangeArrowheads="1"/>
              </p:cNvSpPr>
              <p:nvPr/>
            </p:nvSpPr>
            <p:spPr bwMode="gray">
              <a:xfrm>
                <a:off x="4789" y="1801"/>
                <a:ext cx="261" cy="263"/>
              </a:xfrm>
              <a:prstGeom prst="ellipse">
                <a:avLst/>
              </a:prstGeom>
              <a:gradFill rotWithShape="1">
                <a:gsLst>
                  <a:gs pos="0">
                    <a:schemeClr val="tx2">
                      <a:gamma/>
                      <a:tint val="28627"/>
                      <a:invGamma/>
                    </a:schemeClr>
                  </a:gs>
                  <a:gs pos="100000">
                    <a:schemeClr val="tx2"/>
                  </a:gs>
                </a:gsLst>
                <a:lin ang="2700000" scaled="1"/>
              </a:gradFill>
              <a:ln w="12700">
                <a:solidFill>
                  <a:srgbClr val="F8F8F8"/>
                </a:solidFill>
                <a:round/>
                <a:headEnd/>
                <a:tailEnd/>
              </a:ln>
              <a:effectLst>
                <a:outerShdw dist="35921" dir="2700000" algn="ctr" rotWithShape="0">
                  <a:srgbClr val="1C1C1C">
                    <a:alpha val="50000"/>
                  </a:srgbClr>
                </a:outerShdw>
              </a:effectLst>
            </p:spPr>
            <p:txBody>
              <a:bodyPr wrap="none" anchor="ctr"/>
              <a:lstStyle/>
              <a:p>
                <a:pPr>
                  <a:defRPr/>
                </a:pPr>
                <a:endParaRPr lang="en-US"/>
              </a:p>
            </p:txBody>
          </p:sp>
          <p:sp>
            <p:nvSpPr>
              <p:cNvPr id="32" name="Oval 41"/>
              <p:cNvSpPr>
                <a:spLocks noChangeArrowheads="1"/>
              </p:cNvSpPr>
              <p:nvPr/>
            </p:nvSpPr>
            <p:spPr bwMode="gray">
              <a:xfrm>
                <a:off x="4831" y="1851"/>
                <a:ext cx="219" cy="219"/>
              </a:xfrm>
              <a:prstGeom prst="ellipse">
                <a:avLst/>
              </a:prstGeom>
              <a:gradFill rotWithShape="1">
                <a:gsLst>
                  <a:gs pos="0">
                    <a:schemeClr val="tx2"/>
                  </a:gs>
                  <a:gs pos="100000">
                    <a:schemeClr val="tx2">
                      <a:gamma/>
                      <a:tint val="63529"/>
                      <a:invGamma/>
                    </a:schemeClr>
                  </a:gs>
                </a:gsLst>
                <a:lin ang="2700000" scaled="1"/>
              </a:gradFill>
              <a:ln>
                <a:noFill/>
              </a:ln>
              <a:effectLst/>
              <a:extLst>
                <a:ext uri="{91240B29-F687-4F45-9708-019B960494DF}">
                  <a14:hiddenLine xmlns:a14="http://schemas.microsoft.com/office/drawing/2010/main" w="12700">
                    <a:solidFill>
                      <a:srgbClr val="DDDDDD"/>
                    </a:solidFill>
                    <a:round/>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none" anchor="ctr"/>
              <a:lstStyle/>
              <a:p>
                <a:pPr>
                  <a:defRPr/>
                </a:pPr>
                <a:endParaRPr lang="en-US"/>
              </a:p>
            </p:txBody>
          </p:sp>
        </p:grpSp>
        <p:grpSp>
          <p:nvGrpSpPr>
            <p:cNvPr id="25" name="Group 42"/>
            <p:cNvGrpSpPr>
              <a:grpSpLocks/>
            </p:cNvGrpSpPr>
            <p:nvPr/>
          </p:nvGrpSpPr>
          <p:grpSpPr bwMode="auto">
            <a:xfrm>
              <a:off x="4487" y="2271"/>
              <a:ext cx="125" cy="114"/>
              <a:chOff x="4746" y="2214"/>
              <a:chExt cx="283" cy="261"/>
            </a:xfrm>
          </p:grpSpPr>
          <p:sp>
            <p:nvSpPr>
              <p:cNvPr id="29" name="Oval 43"/>
              <p:cNvSpPr>
                <a:spLocks noChangeArrowheads="1"/>
              </p:cNvSpPr>
              <p:nvPr/>
            </p:nvSpPr>
            <p:spPr bwMode="gray">
              <a:xfrm>
                <a:off x="4746" y="2214"/>
                <a:ext cx="261" cy="261"/>
              </a:xfrm>
              <a:prstGeom prst="ellipse">
                <a:avLst/>
              </a:prstGeom>
              <a:gradFill rotWithShape="1">
                <a:gsLst>
                  <a:gs pos="0">
                    <a:schemeClr val="tx2">
                      <a:gamma/>
                      <a:tint val="28627"/>
                      <a:invGamma/>
                    </a:schemeClr>
                  </a:gs>
                  <a:gs pos="100000">
                    <a:schemeClr val="tx2"/>
                  </a:gs>
                </a:gsLst>
                <a:lin ang="2700000" scaled="1"/>
              </a:gradFill>
              <a:ln w="12700">
                <a:solidFill>
                  <a:srgbClr val="F8F8F8"/>
                </a:solidFill>
                <a:round/>
                <a:headEnd/>
                <a:tailEnd/>
              </a:ln>
              <a:effectLst>
                <a:outerShdw dist="35921" dir="2700000" algn="ctr" rotWithShape="0">
                  <a:srgbClr val="1C1C1C">
                    <a:alpha val="50000"/>
                  </a:srgbClr>
                </a:outerShdw>
              </a:effectLst>
            </p:spPr>
            <p:txBody>
              <a:bodyPr wrap="none" anchor="ctr"/>
              <a:lstStyle/>
              <a:p>
                <a:pPr>
                  <a:defRPr/>
                </a:pPr>
                <a:endParaRPr lang="en-US"/>
              </a:p>
            </p:txBody>
          </p:sp>
          <p:sp>
            <p:nvSpPr>
              <p:cNvPr id="30" name="Oval 44"/>
              <p:cNvSpPr>
                <a:spLocks noChangeArrowheads="1"/>
              </p:cNvSpPr>
              <p:nvPr/>
            </p:nvSpPr>
            <p:spPr bwMode="gray">
              <a:xfrm>
                <a:off x="4810" y="2231"/>
                <a:ext cx="219" cy="216"/>
              </a:xfrm>
              <a:prstGeom prst="ellipse">
                <a:avLst/>
              </a:prstGeom>
              <a:gradFill rotWithShape="1">
                <a:gsLst>
                  <a:gs pos="0">
                    <a:schemeClr val="tx2"/>
                  </a:gs>
                  <a:gs pos="100000">
                    <a:schemeClr val="tx2">
                      <a:gamma/>
                      <a:tint val="63529"/>
                      <a:invGamma/>
                    </a:schemeClr>
                  </a:gs>
                </a:gsLst>
                <a:lin ang="2700000" scaled="1"/>
              </a:gradFill>
              <a:ln>
                <a:noFill/>
              </a:ln>
              <a:effectLst/>
              <a:extLst>
                <a:ext uri="{91240B29-F687-4F45-9708-019B960494DF}">
                  <a14:hiddenLine xmlns:a14="http://schemas.microsoft.com/office/drawing/2010/main" w="12700">
                    <a:solidFill>
                      <a:srgbClr val="DDDDDD"/>
                    </a:solidFill>
                    <a:round/>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none" anchor="ctr"/>
              <a:lstStyle/>
              <a:p>
                <a:pPr>
                  <a:defRPr/>
                </a:pPr>
                <a:endParaRPr lang="en-US"/>
              </a:p>
            </p:txBody>
          </p:sp>
        </p:grpSp>
        <p:grpSp>
          <p:nvGrpSpPr>
            <p:cNvPr id="26" name="Group 45"/>
            <p:cNvGrpSpPr>
              <a:grpSpLocks/>
            </p:cNvGrpSpPr>
            <p:nvPr/>
          </p:nvGrpSpPr>
          <p:grpSpPr bwMode="auto">
            <a:xfrm>
              <a:off x="4486" y="2836"/>
              <a:ext cx="114" cy="118"/>
              <a:chOff x="4795" y="2176"/>
              <a:chExt cx="261" cy="272"/>
            </a:xfrm>
          </p:grpSpPr>
          <p:sp>
            <p:nvSpPr>
              <p:cNvPr id="27" name="Oval 46"/>
              <p:cNvSpPr>
                <a:spLocks noChangeArrowheads="1"/>
              </p:cNvSpPr>
              <p:nvPr/>
            </p:nvSpPr>
            <p:spPr bwMode="gray">
              <a:xfrm>
                <a:off x="4795" y="2176"/>
                <a:ext cx="261" cy="263"/>
              </a:xfrm>
              <a:prstGeom prst="ellipse">
                <a:avLst/>
              </a:prstGeom>
              <a:gradFill rotWithShape="1">
                <a:gsLst>
                  <a:gs pos="0">
                    <a:schemeClr val="tx2">
                      <a:gamma/>
                      <a:tint val="28627"/>
                      <a:invGamma/>
                    </a:schemeClr>
                  </a:gs>
                  <a:gs pos="100000">
                    <a:schemeClr val="tx2"/>
                  </a:gs>
                </a:gsLst>
                <a:lin ang="2700000" scaled="1"/>
              </a:gradFill>
              <a:ln w="12700">
                <a:solidFill>
                  <a:srgbClr val="F8F8F8"/>
                </a:solidFill>
                <a:round/>
                <a:headEnd/>
                <a:tailEnd/>
              </a:ln>
              <a:effectLst>
                <a:outerShdw dist="35921" dir="2700000" algn="ctr" rotWithShape="0">
                  <a:srgbClr val="1C1C1C">
                    <a:alpha val="50000"/>
                  </a:srgbClr>
                </a:outerShdw>
              </a:effectLst>
            </p:spPr>
            <p:txBody>
              <a:bodyPr wrap="none" anchor="ctr"/>
              <a:lstStyle/>
              <a:p>
                <a:pPr>
                  <a:defRPr/>
                </a:pPr>
                <a:endParaRPr lang="en-US"/>
              </a:p>
            </p:txBody>
          </p:sp>
          <p:sp>
            <p:nvSpPr>
              <p:cNvPr id="28" name="Oval 47"/>
              <p:cNvSpPr>
                <a:spLocks noChangeArrowheads="1"/>
              </p:cNvSpPr>
              <p:nvPr/>
            </p:nvSpPr>
            <p:spPr bwMode="gray">
              <a:xfrm>
                <a:off x="4810" y="2229"/>
                <a:ext cx="219" cy="219"/>
              </a:xfrm>
              <a:prstGeom prst="ellipse">
                <a:avLst/>
              </a:prstGeom>
              <a:gradFill rotWithShape="1">
                <a:gsLst>
                  <a:gs pos="0">
                    <a:schemeClr val="tx2"/>
                  </a:gs>
                  <a:gs pos="100000">
                    <a:schemeClr val="tx2">
                      <a:gamma/>
                      <a:tint val="63529"/>
                      <a:invGamma/>
                    </a:schemeClr>
                  </a:gs>
                </a:gsLst>
                <a:lin ang="2700000" scaled="1"/>
              </a:gradFill>
              <a:ln>
                <a:noFill/>
              </a:ln>
              <a:effectLst/>
              <a:extLst>
                <a:ext uri="{91240B29-F687-4F45-9708-019B960494DF}">
                  <a14:hiddenLine xmlns:a14="http://schemas.microsoft.com/office/drawing/2010/main" w="12700">
                    <a:solidFill>
                      <a:srgbClr val="DDDDDD"/>
                    </a:solidFill>
                    <a:round/>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none" anchor="ctr"/>
              <a:lstStyle/>
              <a:p>
                <a:pPr>
                  <a:defRPr/>
                </a:pPr>
                <a:endParaRPr lang="en-US"/>
              </a:p>
            </p:txBody>
          </p:sp>
        </p:grpSp>
      </p:grpSp>
      <p:sp>
        <p:nvSpPr>
          <p:cNvPr id="47" name="Title 1">
            <a:extLst>
              <a:ext uri="{FF2B5EF4-FFF2-40B4-BE49-F238E27FC236}">
                <a16:creationId xmlns:a16="http://schemas.microsoft.com/office/drawing/2014/main" id="{324BE9D2-8F01-4E60-9556-EA89B4CACCAB}"/>
              </a:ext>
            </a:extLst>
          </p:cNvPr>
          <p:cNvSpPr>
            <a:spLocks noGrp="1"/>
          </p:cNvSpPr>
          <p:nvPr>
            <p:ph type="title"/>
          </p:nvPr>
        </p:nvSpPr>
        <p:spPr>
          <a:xfrm>
            <a:off x="395536" y="98326"/>
            <a:ext cx="6336704" cy="457200"/>
          </a:xfrm>
          <a:solidFill>
            <a:schemeClr val="bg1"/>
          </a:solidFill>
          <a:ln>
            <a:solidFill>
              <a:schemeClr val="tx1"/>
            </a:solidFill>
          </a:ln>
        </p:spPr>
        <p:txBody>
          <a:bodyPr>
            <a:normAutofit/>
          </a:bodyPr>
          <a:lstStyle/>
          <a:p>
            <a:r>
              <a:rPr lang="en-US" sz="2100" b="1" dirty="0">
                <a:solidFill>
                  <a:schemeClr val="tx1"/>
                </a:solidFill>
                <a:latin typeface="Times New Roman" panose="02020603050405020304" pitchFamily="18" charset="0"/>
                <a:cs typeface="Times New Roman" panose="02020603050405020304" pitchFamily="18" charset="0"/>
              </a:rPr>
              <a:t>Key challenges and premises of PH service reform</a:t>
            </a:r>
            <a:endParaRPr lang="x-none" sz="2100" b="1" dirty="0">
              <a:solidFill>
                <a:schemeClr val="tx1"/>
              </a:solidFill>
            </a:endParaRPr>
          </a:p>
        </p:txBody>
      </p:sp>
      <p:sp>
        <p:nvSpPr>
          <p:cNvPr id="48" name="Rectangle 47"/>
          <p:cNvSpPr/>
          <p:nvPr/>
        </p:nvSpPr>
        <p:spPr>
          <a:xfrm>
            <a:off x="7600761" y="2785477"/>
            <a:ext cx="1172116" cy="369332"/>
          </a:xfrm>
          <a:prstGeom prst="rect">
            <a:avLst/>
          </a:prstGeom>
          <a:solidFill>
            <a:schemeClr val="bg1"/>
          </a:solidFill>
          <a:ln>
            <a:solidFill>
              <a:schemeClr val="tx1"/>
            </a:solidFill>
          </a:ln>
        </p:spPr>
        <p:txBody>
          <a:bodyPr wrap="none">
            <a:spAutoFit/>
          </a:bodyPr>
          <a:lstStyle/>
          <a:p>
            <a:pPr lvl="0" algn="ctr"/>
            <a:r>
              <a:rPr lang="en-US" b="1" dirty="0">
                <a:latin typeface="Times New Roman" panose="02020603050405020304" pitchFamily="18" charset="0"/>
                <a:cs typeface="Times New Roman" panose="02020603050405020304" pitchFamily="18" charset="0"/>
              </a:rPr>
              <a:t>Financing</a:t>
            </a:r>
          </a:p>
        </p:txBody>
      </p:sp>
      <p:sp>
        <p:nvSpPr>
          <p:cNvPr id="50" name="Rectangle 49"/>
          <p:cNvSpPr/>
          <p:nvPr/>
        </p:nvSpPr>
        <p:spPr>
          <a:xfrm>
            <a:off x="7302250" y="3775395"/>
            <a:ext cx="1571905" cy="369332"/>
          </a:xfrm>
          <a:prstGeom prst="rect">
            <a:avLst/>
          </a:prstGeom>
          <a:solidFill>
            <a:schemeClr val="bg1"/>
          </a:solidFill>
          <a:ln>
            <a:solidFill>
              <a:schemeClr val="tx1"/>
            </a:solidFill>
          </a:ln>
        </p:spPr>
        <p:txBody>
          <a:bodyPr wrap="none">
            <a:spAutoFit/>
          </a:bodyPr>
          <a:lstStyle/>
          <a:p>
            <a:pPr lvl="0" algn="ctr"/>
            <a:r>
              <a:rPr lang="en-US" b="1" dirty="0">
                <a:latin typeface="Times New Roman" panose="02020603050405020304" pitchFamily="18" charset="0"/>
                <a:cs typeface="Times New Roman" panose="02020603050405020304" pitchFamily="18" charset="0"/>
              </a:rPr>
              <a:t>PH workforce</a:t>
            </a:r>
          </a:p>
        </p:txBody>
      </p:sp>
      <p:sp>
        <p:nvSpPr>
          <p:cNvPr id="52" name="Rectangle 51"/>
          <p:cNvSpPr/>
          <p:nvPr/>
        </p:nvSpPr>
        <p:spPr>
          <a:xfrm>
            <a:off x="2016224" y="755288"/>
            <a:ext cx="4572000" cy="1815882"/>
          </a:xfrm>
          <a:prstGeom prst="rect">
            <a:avLst/>
          </a:prstGeom>
        </p:spPr>
        <p:txBody>
          <a:bodyPr>
            <a:spAutoFit/>
          </a:bodyPr>
          <a:lstStyle/>
          <a:p>
            <a:pPr marL="285750" indent="-285750">
              <a:buFont typeface="Wingdings" panose="05000000000000000000" pitchFamily="2" charset="2"/>
              <a:buChar char="ü"/>
            </a:pPr>
            <a:r>
              <a:rPr lang="en-US" sz="1400" dirty="0">
                <a:latin typeface="Times New Roman" panose="02020603050405020304" pitchFamily="18" charset="0"/>
                <a:cs typeface="Times New Roman" panose="02020603050405020304" pitchFamily="18" charset="0"/>
              </a:rPr>
              <a:t>The large network of PH </a:t>
            </a:r>
            <a:r>
              <a:rPr lang="en-US" sz="1400" dirty="0" err="1">
                <a:latin typeface="Times New Roman" panose="02020603050405020304" pitchFamily="18" charset="0"/>
                <a:cs typeface="Times New Roman" panose="02020603050405020304" pitchFamily="18" charset="0"/>
              </a:rPr>
              <a:t>centres</a:t>
            </a:r>
            <a:r>
              <a:rPr lang="en-US" sz="1400" dirty="0">
                <a:latin typeface="Times New Roman" panose="02020603050405020304" pitchFamily="18" charset="0"/>
                <a:cs typeface="Times New Roman" panose="02020603050405020304" pitchFamily="18" charset="0"/>
              </a:rPr>
              <a:t>. The limited capacity of the </a:t>
            </a:r>
            <a:r>
              <a:rPr lang="en-US" sz="1400" dirty="0" err="1">
                <a:latin typeface="Times New Roman" panose="02020603050405020304" pitchFamily="18" charset="0"/>
                <a:cs typeface="Times New Roman" panose="02020603050405020304" pitchFamily="18" charset="0"/>
              </a:rPr>
              <a:t>MoH</a:t>
            </a:r>
            <a:r>
              <a:rPr lang="en-US" sz="1400" dirty="0">
                <a:latin typeface="Times New Roman" panose="02020603050405020304" pitchFamily="18" charset="0"/>
                <a:cs typeface="Times New Roman" panose="02020603050405020304" pitchFamily="18" charset="0"/>
              </a:rPr>
              <a:t> to coordinate PH activities and subordinated institutions</a:t>
            </a:r>
            <a:endParaRPr lang="x-none" sz="1400">
              <a:latin typeface="Times New Roman" panose="02020603050405020304" pitchFamily="18" charset="0"/>
              <a:cs typeface="Times New Roman" panose="02020603050405020304" pitchFamily="18" charset="0"/>
            </a:endParaRPr>
          </a:p>
          <a:p>
            <a:pPr marL="742950" lvl="1" indent="-285750">
              <a:buFont typeface="Wingdings" panose="05000000000000000000" pitchFamily="2" charset="2"/>
              <a:buChar char="ü"/>
            </a:pPr>
            <a:r>
              <a:rPr lang="en-US" sz="1400" dirty="0">
                <a:latin typeface="Times New Roman" panose="02020603050405020304" pitchFamily="18" charset="0"/>
                <a:cs typeface="Times New Roman" panose="02020603050405020304" pitchFamily="18" charset="0"/>
              </a:rPr>
              <a:t>Unbalanced distribution of functions within PH service.</a:t>
            </a:r>
            <a:r>
              <a:rPr lang="x-none" sz="140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Core public health functions represent a small part of the activities. Duplications of functions with other services</a:t>
            </a:r>
            <a:endParaRPr lang="x-none" sz="1400">
              <a:latin typeface="Times New Roman" panose="02020603050405020304" pitchFamily="18" charset="0"/>
              <a:cs typeface="Times New Roman" panose="02020603050405020304" pitchFamily="18" charset="0"/>
            </a:endParaRPr>
          </a:p>
          <a:p>
            <a:pPr marL="285750" lvl="0" indent="-285750">
              <a:buFont typeface="Wingdings" panose="05000000000000000000" pitchFamily="2" charset="2"/>
              <a:buChar char="ü"/>
            </a:pPr>
            <a:r>
              <a:rPr lang="en-US" sz="1400" dirty="0">
                <a:latin typeface="Times New Roman" panose="02020603050405020304" pitchFamily="18" charset="0"/>
                <a:cs typeface="Times New Roman" panose="02020603050405020304" pitchFamily="18" charset="0"/>
              </a:rPr>
              <a:t>Reform of the Government structures </a:t>
            </a:r>
          </a:p>
        </p:txBody>
      </p:sp>
      <p:pic>
        <p:nvPicPr>
          <p:cNvPr id="53" name="Picture 3" descr="C:\Users\Envy\Desktop\turn-right-sign-png-image-94402.png"/>
          <p:cNvPicPr>
            <a:picLocks noChangeAspect="1" noChangeArrowheads="1"/>
          </p:cNvPicPr>
          <p:nvPr/>
        </p:nvPicPr>
        <p:blipFill>
          <a:blip r:embed="rId4" cstate="print"/>
          <a:srcRect/>
          <a:stretch>
            <a:fillRect/>
          </a:stretch>
        </p:blipFill>
        <p:spPr bwMode="auto">
          <a:xfrm rot="8733498">
            <a:off x="6277344" y="3557014"/>
            <a:ext cx="1224136" cy="1224136"/>
          </a:xfrm>
          <a:prstGeom prst="rect">
            <a:avLst/>
          </a:prstGeom>
          <a:noFill/>
        </p:spPr>
      </p:pic>
      <p:pic>
        <p:nvPicPr>
          <p:cNvPr id="54" name="Picture 3" descr="C:\Users\Envy\Desktop\turn-right-sign-png-image-94402.png"/>
          <p:cNvPicPr>
            <a:picLocks noChangeAspect="1" noChangeArrowheads="1"/>
          </p:cNvPicPr>
          <p:nvPr/>
        </p:nvPicPr>
        <p:blipFill>
          <a:blip r:embed="rId4" cstate="print"/>
          <a:srcRect/>
          <a:stretch>
            <a:fillRect/>
          </a:stretch>
        </p:blipFill>
        <p:spPr bwMode="auto">
          <a:xfrm rot="10344717">
            <a:off x="6296736" y="2496286"/>
            <a:ext cx="1224136" cy="1224136"/>
          </a:xfrm>
          <a:prstGeom prst="rect">
            <a:avLst/>
          </a:prstGeom>
          <a:noFill/>
        </p:spPr>
      </p:pic>
      <p:pic>
        <p:nvPicPr>
          <p:cNvPr id="55" name="Picture 3" descr="C:\Users\Envy\Desktop\turn-right-sign-png-image-94402.png"/>
          <p:cNvPicPr>
            <a:picLocks noChangeAspect="1" noChangeArrowheads="1"/>
          </p:cNvPicPr>
          <p:nvPr/>
        </p:nvPicPr>
        <p:blipFill>
          <a:blip r:embed="rId4" cstate="print"/>
          <a:srcRect/>
          <a:stretch>
            <a:fillRect/>
          </a:stretch>
        </p:blipFill>
        <p:spPr bwMode="auto">
          <a:xfrm rot="11397232">
            <a:off x="6252762" y="1179020"/>
            <a:ext cx="1224136" cy="1224136"/>
          </a:xfrm>
          <a:prstGeom prst="rect">
            <a:avLst/>
          </a:prstGeom>
          <a:noFill/>
        </p:spPr>
      </p:pic>
    </p:spTree>
    <p:extLst>
      <p:ext uri="{BB962C8B-B14F-4D97-AF65-F5344CB8AC3E}">
        <p14:creationId xmlns:p14="http://schemas.microsoft.com/office/powerpoint/2010/main" val="2101015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srcRect/>
          <a:stretch>
            <a:fillRect/>
          </a:stretch>
        </p:blipFill>
        <p:spPr bwMode="auto">
          <a:xfrm>
            <a:off x="0" y="0"/>
            <a:ext cx="9144000" cy="5143500"/>
          </a:xfrm>
          <a:prstGeom prst="rect">
            <a:avLst/>
          </a:prstGeom>
          <a:solidFill>
            <a:schemeClr val="bg1"/>
          </a:solidFill>
          <a:ln w="9525">
            <a:noFill/>
            <a:miter lim="800000"/>
            <a:headEnd/>
            <a:tailEnd/>
          </a:ln>
          <a:effectLst/>
        </p:spPr>
      </p:pic>
      <p:sp>
        <p:nvSpPr>
          <p:cNvPr id="4" name="Rectangle 4"/>
          <p:cNvSpPr>
            <a:spLocks noChangeArrowheads="1"/>
          </p:cNvSpPr>
          <p:nvPr/>
        </p:nvSpPr>
        <p:spPr bwMode="auto">
          <a:xfrm>
            <a:off x="179512" y="123478"/>
            <a:ext cx="8784976" cy="5232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sz="2800" b="1" dirty="0" err="1">
                <a:solidFill>
                  <a:srgbClr val="1E1C11"/>
                </a:solidFill>
                <a:latin typeface="Times New Roman" pitchFamily="18" charset="0"/>
                <a:cs typeface="Times New Roman" pitchFamily="18" charset="0"/>
              </a:rPr>
              <a:t>The</a:t>
            </a:r>
            <a:r>
              <a:rPr lang="ru-RU" altLang="ru-RU" sz="2800" b="1" dirty="0">
                <a:solidFill>
                  <a:srgbClr val="1E1C11"/>
                </a:solidFill>
                <a:latin typeface="Times New Roman" pitchFamily="18" charset="0"/>
                <a:cs typeface="Times New Roman" pitchFamily="18" charset="0"/>
              </a:rPr>
              <a:t> </a:t>
            </a:r>
            <a:r>
              <a:rPr lang="ru-RU" altLang="ru-RU" sz="2800" b="1" dirty="0" err="1">
                <a:solidFill>
                  <a:srgbClr val="1E1C11"/>
                </a:solidFill>
                <a:latin typeface="Times New Roman" pitchFamily="18" charset="0"/>
                <a:cs typeface="Times New Roman" pitchFamily="18" charset="0"/>
              </a:rPr>
              <a:t>main</a:t>
            </a:r>
            <a:r>
              <a:rPr lang="ru-RU" altLang="ru-RU" sz="2800" b="1" dirty="0">
                <a:solidFill>
                  <a:srgbClr val="1E1C11"/>
                </a:solidFill>
                <a:latin typeface="Times New Roman" pitchFamily="18" charset="0"/>
                <a:cs typeface="Times New Roman" pitchFamily="18" charset="0"/>
              </a:rPr>
              <a:t> </a:t>
            </a:r>
            <a:r>
              <a:rPr lang="en-US" altLang="ru-RU" sz="2800" b="1" dirty="0" err="1">
                <a:solidFill>
                  <a:srgbClr val="FF0000"/>
                </a:solidFill>
                <a:latin typeface="Times New Roman" pitchFamily="18" charset="0"/>
                <a:cs typeface="Times New Roman" pitchFamily="18" charset="0"/>
              </a:rPr>
              <a:t>R</a:t>
            </a:r>
            <a:r>
              <a:rPr lang="en-US" sz="2800" b="1" dirty="0" err="1">
                <a:solidFill>
                  <a:srgbClr val="FF0000"/>
                </a:solidFill>
                <a:latin typeface="Times New Roman" pitchFamily="18" charset="0"/>
                <a:cs typeface="Times New Roman" pitchFamily="18" charset="0"/>
              </a:rPr>
              <a:t>esponsibilitie</a:t>
            </a:r>
            <a:r>
              <a:rPr lang="ru-RU" altLang="ru-RU" sz="2800" b="1" dirty="0">
                <a:solidFill>
                  <a:srgbClr val="1E1C11"/>
                </a:solidFill>
                <a:latin typeface="Times New Roman" pitchFamily="18" charset="0"/>
                <a:cs typeface="Times New Roman" pitchFamily="18" charset="0"/>
              </a:rPr>
              <a:t> </a:t>
            </a:r>
            <a:r>
              <a:rPr lang="en-US" dirty="0">
                <a:solidFill>
                  <a:srgbClr val="1E1C11"/>
                </a:solidFill>
                <a:latin typeface="Times New Roman" pitchFamily="18" charset="0"/>
                <a:cs typeface="Times New Roman" pitchFamily="18" charset="0"/>
              </a:rPr>
              <a:t>of the National </a:t>
            </a:r>
            <a:r>
              <a:rPr lang="x-none">
                <a:solidFill>
                  <a:srgbClr val="1E1C11"/>
                </a:solidFill>
                <a:latin typeface="Times New Roman" pitchFamily="18" charset="0"/>
                <a:cs typeface="Times New Roman" pitchFamily="18" charset="0"/>
              </a:rPr>
              <a:t>Agency for </a:t>
            </a:r>
            <a:r>
              <a:rPr lang="en-US" dirty="0">
                <a:solidFill>
                  <a:srgbClr val="1E1C11"/>
                </a:solidFill>
                <a:latin typeface="Times New Roman" pitchFamily="18" charset="0"/>
                <a:cs typeface="Times New Roman" pitchFamily="18" charset="0"/>
              </a:rPr>
              <a:t>Public Health</a:t>
            </a:r>
            <a:endParaRPr lang="en-US" altLang="ru-RU" dirty="0">
              <a:solidFill>
                <a:srgbClr val="1E1C11"/>
              </a:solidFill>
              <a:latin typeface="Times New Roman" pitchFamily="18" charset="0"/>
              <a:cs typeface="Times New Roman" pitchFamily="18" charset="0"/>
            </a:endParaRPr>
          </a:p>
        </p:txBody>
      </p:sp>
      <p:sp>
        <p:nvSpPr>
          <p:cNvPr id="6" name="Rectangle 5"/>
          <p:cNvSpPr/>
          <p:nvPr/>
        </p:nvSpPr>
        <p:spPr>
          <a:xfrm>
            <a:off x="4139952" y="1419622"/>
            <a:ext cx="4716463" cy="3194721"/>
          </a:xfrm>
          <a:prstGeom prst="rect">
            <a:avLst/>
          </a:prstGeom>
          <a:solidFill>
            <a:schemeClr val="bg2">
              <a:lumMod val="90000"/>
              <a:alpha val="46000"/>
            </a:schemeClr>
          </a:solidFill>
        </p:spPr>
        <p:style>
          <a:lnRef idx="2">
            <a:schemeClr val="dk1"/>
          </a:lnRef>
          <a:fillRef idx="1">
            <a:schemeClr val="lt1"/>
          </a:fillRef>
          <a:effectRef idx="0">
            <a:schemeClr val="dk1"/>
          </a:effectRef>
          <a:fontRef idx="minor">
            <a:schemeClr val="dk1"/>
          </a:fontRef>
        </p:style>
        <p:txBody>
          <a:bodyPr>
            <a:spAutoFit/>
          </a:bodyPr>
          <a:lstStyle/>
          <a:p>
            <a:pPr marL="342900" lvl="0" indent="-342900">
              <a:lnSpc>
                <a:spcPct val="90000"/>
              </a:lnSpc>
              <a:spcBef>
                <a:spcPct val="20000"/>
              </a:spcBef>
              <a:buFont typeface="Arial" charset="0"/>
              <a:buChar char="•"/>
              <a:defRPr/>
            </a:pPr>
            <a:r>
              <a:rPr lang="x-none" altLang="ru-RU" sz="1600">
                <a:solidFill>
                  <a:srgbClr val="FF0000"/>
                </a:solidFill>
                <a:latin typeface="Times New Roman" panose="02020603050405020304" pitchFamily="18" charset="0"/>
                <a:cs typeface="Times New Roman" panose="02020603050405020304" pitchFamily="18" charset="0"/>
              </a:rPr>
              <a:t>Disease surveillance</a:t>
            </a:r>
          </a:p>
          <a:p>
            <a:pPr marL="342900" lvl="0" indent="-342900">
              <a:lnSpc>
                <a:spcPct val="90000"/>
              </a:lnSpc>
              <a:spcBef>
                <a:spcPct val="20000"/>
              </a:spcBef>
              <a:buFont typeface="Arial" charset="0"/>
              <a:buChar char="•"/>
              <a:defRPr/>
            </a:pPr>
            <a:r>
              <a:rPr lang="en-US" altLang="ru-RU" sz="1600" dirty="0">
                <a:solidFill>
                  <a:srgbClr val="FF0000"/>
                </a:solidFill>
                <a:latin typeface="Times New Roman" panose="02020603050405020304" pitchFamily="18" charset="0"/>
                <a:cs typeface="Times New Roman" panose="02020603050405020304" pitchFamily="18" charset="0"/>
              </a:rPr>
              <a:t>Science and Research in Public Health</a:t>
            </a:r>
          </a:p>
          <a:p>
            <a:pPr marL="342900" lvl="0" indent="-342900">
              <a:lnSpc>
                <a:spcPct val="90000"/>
              </a:lnSpc>
              <a:spcBef>
                <a:spcPct val="20000"/>
              </a:spcBef>
              <a:buFont typeface="Arial" charset="0"/>
              <a:buChar char="•"/>
              <a:defRPr/>
            </a:pPr>
            <a:r>
              <a:rPr lang="en-US" altLang="ru-RU" sz="1600" dirty="0">
                <a:solidFill>
                  <a:srgbClr val="FF0000"/>
                </a:solidFill>
                <a:latin typeface="Times New Roman" panose="02020603050405020304" pitchFamily="18" charset="0"/>
                <a:cs typeface="Times New Roman" panose="02020603050405020304" pitchFamily="18" charset="0"/>
              </a:rPr>
              <a:t>Health Promotion and NCD prevention and Control</a:t>
            </a:r>
          </a:p>
          <a:p>
            <a:pPr marL="342900" lvl="0" indent="-342900">
              <a:lnSpc>
                <a:spcPct val="90000"/>
              </a:lnSpc>
              <a:spcBef>
                <a:spcPct val="20000"/>
              </a:spcBef>
              <a:buFont typeface="Arial" charset="0"/>
              <a:buChar char="•"/>
              <a:defRPr/>
            </a:pPr>
            <a:r>
              <a:rPr lang="x-none" altLang="ru-RU" sz="1600">
                <a:solidFill>
                  <a:srgbClr val="FF0000"/>
                </a:solidFill>
                <a:latin typeface="Times New Roman" panose="02020603050405020304" pitchFamily="18" charset="0"/>
                <a:cs typeface="Times New Roman" panose="02020603050405020304" pitchFamily="18" charset="0"/>
              </a:rPr>
              <a:t>Response support</a:t>
            </a:r>
          </a:p>
          <a:p>
            <a:pPr marL="342900" lvl="0" indent="-342900">
              <a:lnSpc>
                <a:spcPct val="90000"/>
              </a:lnSpc>
              <a:spcBef>
                <a:spcPct val="20000"/>
              </a:spcBef>
              <a:buFont typeface="Arial" charset="0"/>
              <a:buChar char="•"/>
              <a:defRPr/>
            </a:pPr>
            <a:r>
              <a:rPr lang="en-US" altLang="ru-RU" sz="1600" dirty="0">
                <a:solidFill>
                  <a:srgbClr val="FF0000"/>
                </a:solidFill>
                <a:latin typeface="Times New Roman" panose="02020603050405020304" pitchFamily="18" charset="0"/>
                <a:cs typeface="Times New Roman" panose="02020603050405020304" pitchFamily="18" charset="0"/>
              </a:rPr>
              <a:t>Public health alerts monitoring division</a:t>
            </a:r>
            <a:endParaRPr lang="x-none" altLang="ru-RU" sz="1600">
              <a:solidFill>
                <a:srgbClr val="FF0000"/>
              </a:solidFill>
              <a:latin typeface="Times New Roman" panose="02020603050405020304" pitchFamily="18" charset="0"/>
              <a:cs typeface="Times New Roman" panose="02020603050405020304" pitchFamily="18" charset="0"/>
            </a:endParaRPr>
          </a:p>
          <a:p>
            <a:pPr marL="342900" lvl="0" indent="-342900">
              <a:lnSpc>
                <a:spcPct val="90000"/>
              </a:lnSpc>
              <a:spcBef>
                <a:spcPct val="20000"/>
              </a:spcBef>
              <a:buFont typeface="Arial" charset="0"/>
              <a:buChar char="•"/>
              <a:defRPr/>
            </a:pPr>
            <a:r>
              <a:rPr lang="en-US" altLang="ru-RU" sz="1600" dirty="0">
                <a:solidFill>
                  <a:srgbClr val="FF0000"/>
                </a:solidFill>
                <a:latin typeface="Times New Roman" panose="02020603050405020304" pitchFamily="18" charset="0"/>
                <a:cs typeface="Times New Roman" panose="02020603050405020304" pitchFamily="18" charset="0"/>
              </a:rPr>
              <a:t>Risk assessment</a:t>
            </a:r>
          </a:p>
          <a:p>
            <a:pPr marL="342900" lvl="0" indent="-342900">
              <a:lnSpc>
                <a:spcPct val="90000"/>
              </a:lnSpc>
              <a:spcBef>
                <a:spcPct val="20000"/>
              </a:spcBef>
              <a:buFont typeface="Arial" charset="0"/>
              <a:buChar char="•"/>
              <a:defRPr/>
            </a:pPr>
            <a:r>
              <a:rPr lang="en-US" altLang="ru-RU" sz="1600" dirty="0">
                <a:solidFill>
                  <a:srgbClr val="FF0000"/>
                </a:solidFill>
                <a:latin typeface="Times New Roman" panose="02020603050405020304" pitchFamily="18" charset="0"/>
                <a:cs typeface="Times New Roman" panose="02020603050405020304" pitchFamily="18" charset="0"/>
              </a:rPr>
              <a:t>Laboratory coordination division (quality control, equipment maintenance) </a:t>
            </a:r>
            <a:endParaRPr lang="x-none" altLang="ru-RU" sz="1600">
              <a:solidFill>
                <a:srgbClr val="FF0000"/>
              </a:solidFill>
              <a:latin typeface="Times New Roman" panose="02020603050405020304" pitchFamily="18" charset="0"/>
              <a:cs typeface="Times New Roman" panose="02020603050405020304" pitchFamily="18" charset="0"/>
            </a:endParaRPr>
          </a:p>
          <a:p>
            <a:pPr marL="342900" lvl="0" indent="-342900">
              <a:lnSpc>
                <a:spcPct val="90000"/>
              </a:lnSpc>
              <a:spcBef>
                <a:spcPct val="20000"/>
              </a:spcBef>
              <a:buFont typeface="Arial" charset="0"/>
              <a:buChar char="•"/>
              <a:defRPr/>
            </a:pPr>
            <a:r>
              <a:rPr lang="en-US" altLang="ru-RU" sz="1600" dirty="0">
                <a:solidFill>
                  <a:srgbClr val="FF0000"/>
                </a:solidFill>
                <a:latin typeface="Times New Roman" panose="02020603050405020304" pitchFamily="18" charset="0"/>
                <a:cs typeface="Times New Roman" panose="02020603050405020304" pitchFamily="18" charset="0"/>
              </a:rPr>
              <a:t>Preparedness and capacity strengthening</a:t>
            </a:r>
            <a:r>
              <a:rPr lang="x-none" altLang="ru-RU" sz="1600">
                <a:solidFill>
                  <a:srgbClr val="FF0000"/>
                </a:solidFill>
                <a:latin typeface="Times New Roman" panose="02020603050405020304" pitchFamily="18" charset="0"/>
                <a:cs typeface="Times New Roman" panose="02020603050405020304" pitchFamily="18" charset="0"/>
              </a:rPr>
              <a:t> </a:t>
            </a:r>
            <a:r>
              <a:rPr lang="en-US" altLang="ru-RU" sz="1600" dirty="0">
                <a:solidFill>
                  <a:srgbClr val="FF0000"/>
                </a:solidFill>
                <a:latin typeface="Times New Roman" panose="02020603050405020304" pitchFamily="18" charset="0"/>
                <a:cs typeface="Times New Roman" panose="02020603050405020304" pitchFamily="18" charset="0"/>
              </a:rPr>
              <a:t>training</a:t>
            </a:r>
          </a:p>
          <a:p>
            <a:pPr marL="342900" lvl="0" indent="-342900">
              <a:lnSpc>
                <a:spcPct val="90000"/>
              </a:lnSpc>
              <a:spcBef>
                <a:spcPct val="20000"/>
              </a:spcBef>
              <a:buFont typeface="Arial" charset="0"/>
              <a:buChar char="•"/>
              <a:defRPr/>
            </a:pPr>
            <a:r>
              <a:rPr lang="en-US" altLang="ru-RU" sz="1600" dirty="0">
                <a:solidFill>
                  <a:srgbClr val="FF0000"/>
                </a:solidFill>
                <a:latin typeface="Times New Roman" panose="02020603050405020304" pitchFamily="18" charset="0"/>
                <a:cs typeface="Times New Roman" panose="02020603050405020304" pitchFamily="18" charset="0"/>
              </a:rPr>
              <a:t>Communication</a:t>
            </a:r>
            <a:endParaRPr lang="ro-MO" altLang="ru-RU" sz="1600" dirty="0">
              <a:solidFill>
                <a:srgbClr val="FF0000"/>
              </a:solidFill>
              <a:latin typeface="Times New Roman" panose="02020603050405020304" pitchFamily="18" charset="0"/>
              <a:cs typeface="Times New Roman" panose="02020603050405020304" pitchFamily="18" charset="0"/>
            </a:endParaRPr>
          </a:p>
          <a:p>
            <a:pPr marL="342900" lvl="0" indent="-342900">
              <a:lnSpc>
                <a:spcPct val="90000"/>
              </a:lnSpc>
              <a:spcBef>
                <a:spcPct val="20000"/>
              </a:spcBef>
              <a:buFont typeface="Arial" charset="0"/>
              <a:buChar char="•"/>
              <a:defRPr/>
            </a:pPr>
            <a:endParaRPr lang="en-US" altLang="ru-RU" sz="1600" dirty="0">
              <a:solidFill>
                <a:schemeClr val="tx1"/>
              </a:solidFill>
              <a:latin typeface="Times New Roman" panose="02020603050405020304" pitchFamily="18" charset="0"/>
              <a:cs typeface="Times New Roman" panose="02020603050405020304" pitchFamily="18" charset="0"/>
            </a:endParaRPr>
          </a:p>
        </p:txBody>
      </p:sp>
      <p:pic>
        <p:nvPicPr>
          <p:cNvPr id="1027" name="Picture 3" descr="C:\Users\Cristian NIGULEANU\Downloads\trzcacak.rs-php-icon-png-229022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6997" y="1164536"/>
            <a:ext cx="3572915" cy="3780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6020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p:cNvPicPr>
            <a:picLocks noChangeAspect="1" noChangeArrowheads="1"/>
          </p:cNvPicPr>
          <p:nvPr/>
        </p:nvPicPr>
        <p:blipFill>
          <a:blip r:embed="rId3" cstate="print"/>
          <a:srcRect/>
          <a:stretch>
            <a:fillRect/>
          </a:stretch>
        </p:blipFill>
        <p:spPr bwMode="auto">
          <a:xfrm>
            <a:off x="0" y="0"/>
            <a:ext cx="9144000" cy="5143500"/>
          </a:xfrm>
          <a:prstGeom prst="rect">
            <a:avLst/>
          </a:prstGeom>
          <a:solidFill>
            <a:schemeClr val="bg1"/>
          </a:solidFill>
          <a:ln w="9525">
            <a:noFill/>
            <a:miter lim="800000"/>
            <a:headEnd/>
            <a:tailEnd/>
          </a:ln>
          <a:effectLst/>
        </p:spPr>
      </p:pic>
      <p:sp>
        <p:nvSpPr>
          <p:cNvPr id="2" name="Title 1"/>
          <p:cNvSpPr>
            <a:spLocks noGrp="1"/>
          </p:cNvSpPr>
          <p:nvPr>
            <p:ph type="title"/>
          </p:nvPr>
        </p:nvSpPr>
        <p:spPr>
          <a:xfrm>
            <a:off x="609600" y="114300"/>
            <a:ext cx="8534400" cy="742950"/>
          </a:xfrm>
        </p:spPr>
        <p:txBody>
          <a:bodyPr>
            <a:noAutofit/>
          </a:bodyPr>
          <a:lstStyle/>
          <a:p>
            <a:r>
              <a:rPr lang="en-US" sz="3200" b="1" dirty="0">
                <a:solidFill>
                  <a:prstClr val="black"/>
                </a:solidFill>
                <a:latin typeface="Times New Roman" panose="02020603050405020304" pitchFamily="18" charset="0"/>
                <a:cs typeface="Times New Roman" panose="02020603050405020304" pitchFamily="18" charset="0"/>
              </a:rPr>
              <a:t>Organizational structure of the National Public Health Agency</a:t>
            </a:r>
          </a:p>
        </p:txBody>
      </p:sp>
      <p:sp>
        <p:nvSpPr>
          <p:cNvPr id="3" name="Rectangle 2">
            <a:extLst>
              <a:ext uri="{FF2B5EF4-FFF2-40B4-BE49-F238E27FC236}">
                <a16:creationId xmlns:a16="http://schemas.microsoft.com/office/drawing/2014/main" id="{2FFC1EC9-2CD2-479C-B70D-734F2618A431}"/>
              </a:ext>
            </a:extLst>
          </p:cNvPr>
          <p:cNvSpPr/>
          <p:nvPr/>
        </p:nvSpPr>
        <p:spPr>
          <a:xfrm>
            <a:off x="3259999" y="1114371"/>
            <a:ext cx="2621433" cy="4403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1200" dirty="0">
                <a:solidFill>
                  <a:schemeClr val="tx1"/>
                </a:solidFill>
                <a:latin typeface="Times New Roman" panose="02020603050405020304" pitchFamily="18" charset="0"/>
                <a:cs typeface="Times New Roman" panose="02020603050405020304" pitchFamily="18" charset="0"/>
              </a:rPr>
              <a:t>Administration</a:t>
            </a:r>
          </a:p>
        </p:txBody>
      </p:sp>
      <p:sp>
        <p:nvSpPr>
          <p:cNvPr id="24" name="Rectangle 23">
            <a:extLst>
              <a:ext uri="{FF2B5EF4-FFF2-40B4-BE49-F238E27FC236}">
                <a16:creationId xmlns:a16="http://schemas.microsoft.com/office/drawing/2014/main" id="{B19B8DA8-78E3-4969-9454-17F5760C9720}"/>
              </a:ext>
            </a:extLst>
          </p:cNvPr>
          <p:cNvSpPr/>
          <p:nvPr/>
        </p:nvSpPr>
        <p:spPr>
          <a:xfrm>
            <a:off x="6124061" y="1162244"/>
            <a:ext cx="2735447" cy="33813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latin typeface="Times New Roman" panose="02020603050405020304" pitchFamily="18" charset="0"/>
                <a:cs typeface="Times New Roman" panose="02020603050405020304" pitchFamily="18" charset="0"/>
              </a:rPr>
              <a:t>Dispute Resolution Council</a:t>
            </a:r>
          </a:p>
        </p:txBody>
      </p:sp>
      <p:sp>
        <p:nvSpPr>
          <p:cNvPr id="25" name="Rectangle 24">
            <a:extLst>
              <a:ext uri="{FF2B5EF4-FFF2-40B4-BE49-F238E27FC236}">
                <a16:creationId xmlns:a16="http://schemas.microsoft.com/office/drawing/2014/main" id="{4681589C-7A16-442E-A942-EF4BFA58D153}"/>
              </a:ext>
            </a:extLst>
          </p:cNvPr>
          <p:cNvSpPr/>
          <p:nvPr/>
        </p:nvSpPr>
        <p:spPr>
          <a:xfrm>
            <a:off x="281923" y="1165466"/>
            <a:ext cx="2735447" cy="33813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Coordination Council</a:t>
            </a:r>
          </a:p>
        </p:txBody>
      </p:sp>
      <p:sp>
        <p:nvSpPr>
          <p:cNvPr id="4" name="Rectangle 3">
            <a:extLst>
              <a:ext uri="{FF2B5EF4-FFF2-40B4-BE49-F238E27FC236}">
                <a16:creationId xmlns:a16="http://schemas.microsoft.com/office/drawing/2014/main" id="{49D5F7D1-5D3F-4975-883F-9C5BCD9582AF}"/>
              </a:ext>
            </a:extLst>
          </p:cNvPr>
          <p:cNvSpPr/>
          <p:nvPr/>
        </p:nvSpPr>
        <p:spPr>
          <a:xfrm>
            <a:off x="518804" y="1956035"/>
            <a:ext cx="1676400" cy="6322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Times New Roman" panose="02020603050405020304" pitchFamily="18" charset="0"/>
                <a:cs typeface="Times New Roman" panose="02020603050405020304" pitchFamily="18" charset="0"/>
              </a:rPr>
              <a:t>NCD Department</a:t>
            </a:r>
          </a:p>
        </p:txBody>
      </p:sp>
      <p:sp>
        <p:nvSpPr>
          <p:cNvPr id="26" name="Rectangle 25">
            <a:extLst>
              <a:ext uri="{FF2B5EF4-FFF2-40B4-BE49-F238E27FC236}">
                <a16:creationId xmlns:a16="http://schemas.microsoft.com/office/drawing/2014/main" id="{350FEDD4-5FBB-4772-9A45-EAEF5A6FA618}"/>
              </a:ext>
            </a:extLst>
          </p:cNvPr>
          <p:cNvSpPr/>
          <p:nvPr/>
        </p:nvSpPr>
        <p:spPr>
          <a:xfrm>
            <a:off x="2624492" y="1952559"/>
            <a:ext cx="1676400" cy="6191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Times New Roman" panose="02020603050405020304" pitchFamily="18" charset="0"/>
                <a:cs typeface="Times New Roman" panose="02020603050405020304" pitchFamily="18" charset="0"/>
              </a:rPr>
              <a:t>Department of Communicable Diseases</a:t>
            </a:r>
          </a:p>
        </p:txBody>
      </p:sp>
      <p:sp>
        <p:nvSpPr>
          <p:cNvPr id="27" name="Rectangle 26">
            <a:extLst>
              <a:ext uri="{FF2B5EF4-FFF2-40B4-BE49-F238E27FC236}">
                <a16:creationId xmlns:a16="http://schemas.microsoft.com/office/drawing/2014/main" id="{EDD35162-1A1C-48BD-B069-356588CF8B41}"/>
              </a:ext>
            </a:extLst>
          </p:cNvPr>
          <p:cNvSpPr/>
          <p:nvPr/>
        </p:nvSpPr>
        <p:spPr>
          <a:xfrm>
            <a:off x="2620956" y="2679841"/>
            <a:ext cx="1676400" cy="6191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Times New Roman" panose="02020603050405020304" pitchFamily="18" charset="0"/>
                <a:cs typeface="Times New Roman" panose="02020603050405020304" pitchFamily="18" charset="0"/>
              </a:rPr>
              <a:t>Department of</a:t>
            </a:r>
          </a:p>
          <a:p>
            <a:pPr algn="ctr"/>
            <a:r>
              <a:rPr lang="en-US" sz="1200" dirty="0">
                <a:solidFill>
                  <a:schemeClr val="tx1"/>
                </a:solidFill>
                <a:latin typeface="Times New Roman" panose="02020603050405020304" pitchFamily="18" charset="0"/>
                <a:cs typeface="Times New Roman" panose="02020603050405020304" pitchFamily="18" charset="0"/>
              </a:rPr>
              <a:t>PH Emergency</a:t>
            </a:r>
          </a:p>
          <a:p>
            <a:pPr algn="ctr"/>
            <a:r>
              <a:rPr lang="en-US" sz="1200" dirty="0">
                <a:solidFill>
                  <a:schemeClr val="tx1"/>
                </a:solidFill>
                <a:latin typeface="Times New Roman" panose="02020603050405020304" pitchFamily="18" charset="0"/>
                <a:cs typeface="Times New Roman" panose="02020603050405020304" pitchFamily="18" charset="0"/>
              </a:rPr>
              <a:t>Management</a:t>
            </a:r>
          </a:p>
        </p:txBody>
      </p:sp>
      <p:sp>
        <p:nvSpPr>
          <p:cNvPr id="28" name="Rectangle 27">
            <a:extLst>
              <a:ext uri="{FF2B5EF4-FFF2-40B4-BE49-F238E27FC236}">
                <a16:creationId xmlns:a16="http://schemas.microsoft.com/office/drawing/2014/main" id="{95902B68-06DD-4955-B146-D319E929B1C5}"/>
              </a:ext>
            </a:extLst>
          </p:cNvPr>
          <p:cNvSpPr/>
          <p:nvPr/>
        </p:nvSpPr>
        <p:spPr>
          <a:xfrm>
            <a:off x="503545" y="2675511"/>
            <a:ext cx="1676400" cy="6191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Times New Roman" panose="02020603050405020304" pitchFamily="18" charset="0"/>
                <a:cs typeface="Times New Roman" panose="02020603050405020304" pitchFamily="18" charset="0"/>
              </a:rPr>
              <a:t>Health Promotion</a:t>
            </a:r>
          </a:p>
          <a:p>
            <a:pPr algn="ctr"/>
            <a:r>
              <a:rPr lang="en-US" sz="1200" dirty="0">
                <a:solidFill>
                  <a:schemeClr val="tx1"/>
                </a:solidFill>
                <a:latin typeface="Times New Roman" panose="02020603050405020304" pitchFamily="18" charset="0"/>
                <a:cs typeface="Times New Roman" panose="02020603050405020304" pitchFamily="18" charset="0"/>
              </a:rPr>
              <a:t>Department</a:t>
            </a:r>
          </a:p>
        </p:txBody>
      </p:sp>
      <p:sp>
        <p:nvSpPr>
          <p:cNvPr id="29" name="Rectangle 28">
            <a:extLst>
              <a:ext uri="{FF2B5EF4-FFF2-40B4-BE49-F238E27FC236}">
                <a16:creationId xmlns:a16="http://schemas.microsoft.com/office/drawing/2014/main" id="{2FD3AD92-909D-4AE9-9543-C4E875F0347A}"/>
              </a:ext>
            </a:extLst>
          </p:cNvPr>
          <p:cNvSpPr/>
          <p:nvPr/>
        </p:nvSpPr>
        <p:spPr>
          <a:xfrm>
            <a:off x="518804" y="3383223"/>
            <a:ext cx="1676400" cy="6191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Times New Roman" panose="02020603050405020304" pitchFamily="18" charset="0"/>
                <a:cs typeface="Times New Roman" panose="02020603050405020304" pitchFamily="18" charset="0"/>
              </a:rPr>
              <a:t>Health Protection</a:t>
            </a:r>
          </a:p>
          <a:p>
            <a:pPr algn="ctr"/>
            <a:r>
              <a:rPr lang="en-US" sz="1200" dirty="0">
                <a:solidFill>
                  <a:schemeClr val="tx1"/>
                </a:solidFill>
                <a:latin typeface="Times New Roman" panose="02020603050405020304" pitchFamily="18" charset="0"/>
                <a:cs typeface="Times New Roman" panose="02020603050405020304" pitchFamily="18" charset="0"/>
              </a:rPr>
              <a:t>Department</a:t>
            </a:r>
          </a:p>
        </p:txBody>
      </p:sp>
      <p:sp>
        <p:nvSpPr>
          <p:cNvPr id="30" name="Rectangle 29">
            <a:extLst>
              <a:ext uri="{FF2B5EF4-FFF2-40B4-BE49-F238E27FC236}">
                <a16:creationId xmlns:a16="http://schemas.microsoft.com/office/drawing/2014/main" id="{50A90BBF-DDFE-4415-8488-79D4626C9B60}"/>
              </a:ext>
            </a:extLst>
          </p:cNvPr>
          <p:cNvSpPr/>
          <p:nvPr/>
        </p:nvSpPr>
        <p:spPr>
          <a:xfrm>
            <a:off x="2620956" y="3386352"/>
            <a:ext cx="1676400" cy="6191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Times New Roman" panose="02020603050405020304" pitchFamily="18" charset="0"/>
                <a:cs typeface="Times New Roman" panose="02020603050405020304" pitchFamily="18" charset="0"/>
              </a:rPr>
              <a:t>PH Laboratories</a:t>
            </a:r>
          </a:p>
        </p:txBody>
      </p:sp>
      <p:sp>
        <p:nvSpPr>
          <p:cNvPr id="31" name="Rectangle 30">
            <a:extLst>
              <a:ext uri="{FF2B5EF4-FFF2-40B4-BE49-F238E27FC236}">
                <a16:creationId xmlns:a16="http://schemas.microsoft.com/office/drawing/2014/main" id="{72AD6F5A-9D5B-4037-826F-EAC4A0765B9C}"/>
              </a:ext>
            </a:extLst>
          </p:cNvPr>
          <p:cNvSpPr/>
          <p:nvPr/>
        </p:nvSpPr>
        <p:spPr>
          <a:xfrm>
            <a:off x="4819204" y="1950045"/>
            <a:ext cx="1676400" cy="6191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200" dirty="0">
                <a:solidFill>
                  <a:schemeClr val="tx1"/>
                </a:solidFill>
                <a:latin typeface="Times New Roman" panose="02020603050405020304" pitchFamily="18" charset="0"/>
                <a:cs typeface="Times New Roman" panose="02020603050405020304" pitchFamily="18" charset="0"/>
              </a:rPr>
              <a:t>Health Care Accreditation Department</a:t>
            </a:r>
          </a:p>
        </p:txBody>
      </p:sp>
      <p:sp>
        <p:nvSpPr>
          <p:cNvPr id="32" name="Rectangle 31">
            <a:extLst>
              <a:ext uri="{FF2B5EF4-FFF2-40B4-BE49-F238E27FC236}">
                <a16:creationId xmlns:a16="http://schemas.microsoft.com/office/drawing/2014/main" id="{05CFA77D-55F4-46BE-BA79-A147D76A3D71}"/>
              </a:ext>
            </a:extLst>
          </p:cNvPr>
          <p:cNvSpPr/>
          <p:nvPr/>
        </p:nvSpPr>
        <p:spPr>
          <a:xfrm>
            <a:off x="4819204" y="2677704"/>
            <a:ext cx="1676400" cy="6191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Times New Roman" panose="02020603050405020304" pitchFamily="18" charset="0"/>
                <a:cs typeface="Times New Roman" panose="02020603050405020304" pitchFamily="18" charset="0"/>
              </a:rPr>
              <a:t>Quality</a:t>
            </a:r>
          </a:p>
          <a:p>
            <a:pPr algn="ctr"/>
            <a:r>
              <a:rPr lang="en-US" sz="1200" dirty="0">
                <a:solidFill>
                  <a:schemeClr val="tx1"/>
                </a:solidFill>
                <a:latin typeface="Times New Roman" panose="02020603050405020304" pitchFamily="18" charset="0"/>
                <a:cs typeface="Times New Roman" panose="02020603050405020304" pitchFamily="18" charset="0"/>
              </a:rPr>
              <a:t>Health Services</a:t>
            </a:r>
          </a:p>
        </p:txBody>
      </p:sp>
      <p:sp>
        <p:nvSpPr>
          <p:cNvPr id="33" name="Rectangle 32">
            <a:extLst>
              <a:ext uri="{FF2B5EF4-FFF2-40B4-BE49-F238E27FC236}">
                <a16:creationId xmlns:a16="http://schemas.microsoft.com/office/drawing/2014/main" id="{6AB8A0B3-9AF9-4E6C-88E6-B2136E6E05EE}"/>
              </a:ext>
            </a:extLst>
          </p:cNvPr>
          <p:cNvSpPr/>
          <p:nvPr/>
        </p:nvSpPr>
        <p:spPr>
          <a:xfrm>
            <a:off x="4840240" y="3386352"/>
            <a:ext cx="1676400" cy="6191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Times New Roman" panose="02020603050405020304" pitchFamily="18" charset="0"/>
                <a:cs typeface="Times New Roman" panose="02020603050405020304" pitchFamily="18" charset="0"/>
              </a:rPr>
              <a:t>Health </a:t>
            </a:r>
            <a:endParaRPr lang="x-none" sz="1200" dirty="0">
              <a:solidFill>
                <a:schemeClr val="tx1"/>
              </a:solidFill>
              <a:latin typeface="Times New Roman" panose="02020603050405020304" pitchFamily="18" charset="0"/>
              <a:cs typeface="Times New Roman" panose="02020603050405020304" pitchFamily="18" charset="0"/>
            </a:endParaRPr>
          </a:p>
          <a:p>
            <a:pPr algn="ctr"/>
            <a:r>
              <a:rPr lang="en-US" sz="1200" dirty="0">
                <a:solidFill>
                  <a:schemeClr val="tx1"/>
                </a:solidFill>
                <a:latin typeface="Times New Roman" panose="02020603050405020304" pitchFamily="18" charset="0"/>
                <a:cs typeface="Times New Roman" panose="02020603050405020304" pitchFamily="18" charset="0"/>
              </a:rPr>
              <a:t>Statistics</a:t>
            </a:r>
          </a:p>
        </p:txBody>
      </p:sp>
      <p:sp>
        <p:nvSpPr>
          <p:cNvPr id="34" name="Rectangle 33">
            <a:extLst>
              <a:ext uri="{FF2B5EF4-FFF2-40B4-BE49-F238E27FC236}">
                <a16:creationId xmlns:a16="http://schemas.microsoft.com/office/drawing/2014/main" id="{A3AC36D3-436F-48F7-B212-C62B1BCB8E61}"/>
              </a:ext>
            </a:extLst>
          </p:cNvPr>
          <p:cNvSpPr/>
          <p:nvPr/>
        </p:nvSpPr>
        <p:spPr>
          <a:xfrm>
            <a:off x="6936615" y="1942008"/>
            <a:ext cx="1676400" cy="6191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FF0000"/>
                </a:solidFill>
                <a:latin typeface="Times New Roman" panose="02020603050405020304" pitchFamily="18" charset="0"/>
                <a:cs typeface="Times New Roman" panose="02020603050405020304" pitchFamily="18" charset="0"/>
              </a:rPr>
              <a:t>Health Inspectorate</a:t>
            </a:r>
          </a:p>
        </p:txBody>
      </p:sp>
      <p:sp>
        <p:nvSpPr>
          <p:cNvPr id="35" name="Rectangle 34">
            <a:extLst>
              <a:ext uri="{FF2B5EF4-FFF2-40B4-BE49-F238E27FC236}">
                <a16:creationId xmlns:a16="http://schemas.microsoft.com/office/drawing/2014/main" id="{14C28352-ADD6-4FFE-B4BE-E4D0DD7E289D}"/>
              </a:ext>
            </a:extLst>
          </p:cNvPr>
          <p:cNvSpPr/>
          <p:nvPr/>
        </p:nvSpPr>
        <p:spPr>
          <a:xfrm>
            <a:off x="4840240" y="4086581"/>
            <a:ext cx="1676400" cy="6191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Times New Roman" panose="02020603050405020304" pitchFamily="18" charset="0"/>
                <a:cs typeface="Times New Roman" panose="02020603050405020304" pitchFamily="18" charset="0"/>
              </a:rPr>
              <a:t>Human Resources</a:t>
            </a:r>
          </a:p>
        </p:txBody>
      </p:sp>
      <p:sp>
        <p:nvSpPr>
          <p:cNvPr id="36" name="Rectangle 35">
            <a:extLst>
              <a:ext uri="{FF2B5EF4-FFF2-40B4-BE49-F238E27FC236}">
                <a16:creationId xmlns:a16="http://schemas.microsoft.com/office/drawing/2014/main" id="{C54EB4F6-AF97-4FB5-9C66-653AE370EBA8}"/>
              </a:ext>
            </a:extLst>
          </p:cNvPr>
          <p:cNvSpPr/>
          <p:nvPr/>
        </p:nvSpPr>
        <p:spPr>
          <a:xfrm>
            <a:off x="2579597" y="4092864"/>
            <a:ext cx="1676400" cy="6191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Times New Roman" panose="02020603050405020304" pitchFamily="18" charset="0"/>
                <a:cs typeface="Times New Roman" panose="02020603050405020304" pitchFamily="18" charset="0"/>
              </a:rPr>
              <a:t>Research Directorate</a:t>
            </a:r>
          </a:p>
        </p:txBody>
      </p:sp>
      <p:sp>
        <p:nvSpPr>
          <p:cNvPr id="37" name="Rectangle 36">
            <a:extLst>
              <a:ext uri="{FF2B5EF4-FFF2-40B4-BE49-F238E27FC236}">
                <a16:creationId xmlns:a16="http://schemas.microsoft.com/office/drawing/2014/main" id="{3791F9D5-4CC4-41CB-99D3-481E9D3FA6C4}"/>
              </a:ext>
            </a:extLst>
          </p:cNvPr>
          <p:cNvSpPr/>
          <p:nvPr/>
        </p:nvSpPr>
        <p:spPr>
          <a:xfrm>
            <a:off x="6936615" y="2677704"/>
            <a:ext cx="1676400" cy="6191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200" dirty="0">
                <a:solidFill>
                  <a:schemeClr val="tx1"/>
                </a:solidFill>
                <a:latin typeface="Times New Roman" panose="02020603050405020304" pitchFamily="18" charset="0"/>
                <a:cs typeface="Times New Roman" panose="02020603050405020304" pitchFamily="18" charset="0"/>
              </a:rPr>
              <a:t>Support Services</a:t>
            </a:r>
          </a:p>
        </p:txBody>
      </p:sp>
      <p:sp>
        <p:nvSpPr>
          <p:cNvPr id="38" name="Rectangle 37">
            <a:extLst>
              <a:ext uri="{FF2B5EF4-FFF2-40B4-BE49-F238E27FC236}">
                <a16:creationId xmlns:a16="http://schemas.microsoft.com/office/drawing/2014/main" id="{641590A1-60DC-4A1F-893C-5F28AB4D7B53}"/>
              </a:ext>
            </a:extLst>
          </p:cNvPr>
          <p:cNvSpPr/>
          <p:nvPr/>
        </p:nvSpPr>
        <p:spPr>
          <a:xfrm>
            <a:off x="6936615" y="3383223"/>
            <a:ext cx="1676400" cy="6191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Times New Roman" panose="02020603050405020304" pitchFamily="18" charset="0"/>
                <a:cs typeface="Times New Roman" panose="02020603050405020304" pitchFamily="18" charset="0"/>
              </a:rPr>
              <a:t>10 regional branches  </a:t>
            </a:r>
          </a:p>
        </p:txBody>
      </p:sp>
      <p:cxnSp>
        <p:nvCxnSpPr>
          <p:cNvPr id="8" name="Straight Connector 7">
            <a:extLst>
              <a:ext uri="{FF2B5EF4-FFF2-40B4-BE49-F238E27FC236}">
                <a16:creationId xmlns:a16="http://schemas.microsoft.com/office/drawing/2014/main" id="{CDA1F220-8973-41DD-8FA3-9F3AD0F26A60}"/>
              </a:ext>
            </a:extLst>
          </p:cNvPr>
          <p:cNvCxnSpPr>
            <a:cxnSpLocks/>
          </p:cNvCxnSpPr>
          <p:nvPr/>
        </p:nvCxnSpPr>
        <p:spPr>
          <a:xfrm>
            <a:off x="281923" y="1709225"/>
            <a:ext cx="857758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9101CAD1-B375-4B88-93BB-B38EEA952451}"/>
              </a:ext>
            </a:extLst>
          </p:cNvPr>
          <p:cNvCxnSpPr>
            <a:cxnSpLocks/>
            <a:stCxn id="3" idx="2"/>
          </p:cNvCxnSpPr>
          <p:nvPr/>
        </p:nvCxnSpPr>
        <p:spPr>
          <a:xfrm>
            <a:off x="4570716" y="1554692"/>
            <a:ext cx="1287" cy="28414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34DE68B9-CE8F-4697-9ECE-3304B1B258F5}"/>
              </a:ext>
            </a:extLst>
          </p:cNvPr>
          <p:cNvCxnSpPr>
            <a:cxnSpLocks/>
          </p:cNvCxnSpPr>
          <p:nvPr/>
        </p:nvCxnSpPr>
        <p:spPr>
          <a:xfrm>
            <a:off x="8859505" y="1714501"/>
            <a:ext cx="0" cy="1978319"/>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B5991D5C-B1B8-4911-8A01-F0162B341BC5}"/>
              </a:ext>
            </a:extLst>
          </p:cNvPr>
          <p:cNvCxnSpPr/>
          <p:nvPr/>
        </p:nvCxnSpPr>
        <p:spPr>
          <a:xfrm flipH="1">
            <a:off x="8686803" y="2259640"/>
            <a:ext cx="17270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65843F98-CBD1-4039-90F5-8868A273235C}"/>
              </a:ext>
            </a:extLst>
          </p:cNvPr>
          <p:cNvCxnSpPr>
            <a:cxnSpLocks/>
          </p:cNvCxnSpPr>
          <p:nvPr/>
        </p:nvCxnSpPr>
        <p:spPr>
          <a:xfrm flipH="1">
            <a:off x="8686800" y="2987299"/>
            <a:ext cx="17270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00F477AA-E40C-4AF5-BF18-9AA628F47776}"/>
              </a:ext>
            </a:extLst>
          </p:cNvPr>
          <p:cNvCxnSpPr/>
          <p:nvPr/>
        </p:nvCxnSpPr>
        <p:spPr>
          <a:xfrm flipH="1">
            <a:off x="8686803" y="3692819"/>
            <a:ext cx="17270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139B7C7-D9EE-41A2-8A17-B69BC72B9F99}"/>
              </a:ext>
            </a:extLst>
          </p:cNvPr>
          <p:cNvCxnSpPr>
            <a:cxnSpLocks/>
          </p:cNvCxnSpPr>
          <p:nvPr/>
        </p:nvCxnSpPr>
        <p:spPr>
          <a:xfrm>
            <a:off x="281920" y="1709224"/>
            <a:ext cx="0" cy="1983594"/>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1ED053DA-58C2-4ABD-A64B-01747EE7015B}"/>
              </a:ext>
            </a:extLst>
          </p:cNvPr>
          <p:cNvCxnSpPr>
            <a:cxnSpLocks/>
          </p:cNvCxnSpPr>
          <p:nvPr/>
        </p:nvCxnSpPr>
        <p:spPr>
          <a:xfrm>
            <a:off x="281923" y="2251604"/>
            <a:ext cx="15665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FE7FC3D0-1643-424D-8A30-9D6F2F273774}"/>
              </a:ext>
            </a:extLst>
          </p:cNvPr>
          <p:cNvCxnSpPr>
            <a:cxnSpLocks/>
          </p:cNvCxnSpPr>
          <p:nvPr/>
        </p:nvCxnSpPr>
        <p:spPr>
          <a:xfrm>
            <a:off x="281920" y="2985107"/>
            <a:ext cx="14430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44FF877B-ED43-4E4F-9AEB-C1B750A40D3D}"/>
              </a:ext>
            </a:extLst>
          </p:cNvPr>
          <p:cNvCxnSpPr>
            <a:cxnSpLocks/>
          </p:cNvCxnSpPr>
          <p:nvPr/>
        </p:nvCxnSpPr>
        <p:spPr>
          <a:xfrm>
            <a:off x="281923" y="3692819"/>
            <a:ext cx="15665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520F80E2-57F4-42A2-A13F-CEB7E4995289}"/>
              </a:ext>
            </a:extLst>
          </p:cNvPr>
          <p:cNvCxnSpPr/>
          <p:nvPr/>
        </p:nvCxnSpPr>
        <p:spPr>
          <a:xfrm>
            <a:off x="4572000" y="2251604"/>
            <a:ext cx="1524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C95742BC-D68C-47D4-8179-31A524D386B5}"/>
              </a:ext>
            </a:extLst>
          </p:cNvPr>
          <p:cNvCxnSpPr>
            <a:cxnSpLocks/>
          </p:cNvCxnSpPr>
          <p:nvPr/>
        </p:nvCxnSpPr>
        <p:spPr>
          <a:xfrm>
            <a:off x="4572000" y="2985107"/>
            <a:ext cx="1524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CA0C7438-0E86-4E57-8F4D-5AF7B998325C}"/>
              </a:ext>
            </a:extLst>
          </p:cNvPr>
          <p:cNvCxnSpPr>
            <a:cxnSpLocks/>
          </p:cNvCxnSpPr>
          <p:nvPr/>
        </p:nvCxnSpPr>
        <p:spPr>
          <a:xfrm flipH="1">
            <a:off x="4439949" y="2249089"/>
            <a:ext cx="1587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1FE7A7F5-6EB2-4345-BD00-359838B1D9E1}"/>
              </a:ext>
            </a:extLst>
          </p:cNvPr>
          <p:cNvCxnSpPr/>
          <p:nvPr/>
        </p:nvCxnSpPr>
        <p:spPr>
          <a:xfrm>
            <a:off x="4572000" y="3692819"/>
            <a:ext cx="1524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35E3F48A-0F30-4FDA-90E9-DCE6CD26DC06}"/>
              </a:ext>
            </a:extLst>
          </p:cNvPr>
          <p:cNvCxnSpPr>
            <a:cxnSpLocks/>
          </p:cNvCxnSpPr>
          <p:nvPr/>
        </p:nvCxnSpPr>
        <p:spPr>
          <a:xfrm>
            <a:off x="4598702" y="4396175"/>
            <a:ext cx="1257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487F0F75-EFAF-4ECD-BB4A-76D8B3D82E10}"/>
              </a:ext>
            </a:extLst>
          </p:cNvPr>
          <p:cNvCxnSpPr/>
          <p:nvPr/>
        </p:nvCxnSpPr>
        <p:spPr>
          <a:xfrm flipH="1">
            <a:off x="4439952" y="2985107"/>
            <a:ext cx="13205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B954F749-B109-41FF-8A2F-AE59840F54EC}"/>
              </a:ext>
            </a:extLst>
          </p:cNvPr>
          <p:cNvCxnSpPr/>
          <p:nvPr/>
        </p:nvCxnSpPr>
        <p:spPr>
          <a:xfrm flipH="1">
            <a:off x="4439952" y="3692819"/>
            <a:ext cx="13205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9EE02FE5-807D-403F-B404-7ADF4637923D}"/>
              </a:ext>
            </a:extLst>
          </p:cNvPr>
          <p:cNvCxnSpPr/>
          <p:nvPr/>
        </p:nvCxnSpPr>
        <p:spPr>
          <a:xfrm flipH="1">
            <a:off x="4439952" y="4396175"/>
            <a:ext cx="13205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69BE773F-3E28-4544-A1F2-5C3BCDF3B2ED}"/>
              </a:ext>
            </a:extLst>
          </p:cNvPr>
          <p:cNvCxnSpPr>
            <a:stCxn id="3" idx="1"/>
            <a:endCxn id="25" idx="3"/>
          </p:cNvCxnSpPr>
          <p:nvPr/>
        </p:nvCxnSpPr>
        <p:spPr>
          <a:xfrm flipH="1">
            <a:off x="3017370" y="1334531"/>
            <a:ext cx="24262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9AB4E859-4A37-44B1-B1A5-8059F8EC4106}"/>
              </a:ext>
            </a:extLst>
          </p:cNvPr>
          <p:cNvCxnSpPr>
            <a:cxnSpLocks/>
            <a:stCxn id="3" idx="3"/>
            <a:endCxn id="24" idx="1"/>
          </p:cNvCxnSpPr>
          <p:nvPr/>
        </p:nvCxnSpPr>
        <p:spPr>
          <a:xfrm flipV="1">
            <a:off x="5881432" y="1331310"/>
            <a:ext cx="242629" cy="322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26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p:cNvPicPr>
            <a:picLocks noChangeAspect="1" noChangeArrowheads="1"/>
          </p:cNvPicPr>
          <p:nvPr/>
        </p:nvPicPr>
        <p:blipFill>
          <a:blip r:embed="rId3" cstate="print"/>
          <a:srcRect/>
          <a:stretch>
            <a:fillRect/>
          </a:stretch>
        </p:blipFill>
        <p:spPr bwMode="auto">
          <a:xfrm>
            <a:off x="0" y="0"/>
            <a:ext cx="9144000" cy="5143500"/>
          </a:xfrm>
          <a:prstGeom prst="rect">
            <a:avLst/>
          </a:prstGeom>
          <a:solidFill>
            <a:schemeClr val="bg1"/>
          </a:solidFill>
          <a:ln w="9525">
            <a:noFill/>
            <a:miter lim="800000"/>
            <a:headEnd/>
            <a:tailEnd/>
          </a:ln>
          <a:effectLst/>
        </p:spPr>
      </p:pic>
      <p:sp>
        <p:nvSpPr>
          <p:cNvPr id="2" name="Title 1"/>
          <p:cNvSpPr>
            <a:spLocks noGrp="1"/>
          </p:cNvSpPr>
          <p:nvPr>
            <p:ph type="title"/>
          </p:nvPr>
        </p:nvSpPr>
        <p:spPr>
          <a:xfrm>
            <a:off x="2022084" y="114301"/>
            <a:ext cx="5142204" cy="455012"/>
          </a:xfrm>
          <a:solidFill>
            <a:schemeClr val="bg1"/>
          </a:solidFill>
          <a:ln>
            <a:solidFill>
              <a:schemeClr val="tx1"/>
            </a:solidFill>
          </a:ln>
        </p:spPr>
        <p:txBody>
          <a:bodyPr>
            <a:noAutofit/>
          </a:bodyPr>
          <a:lstStyle/>
          <a:p>
            <a:r>
              <a:rPr lang="en-US" sz="2100" b="1" dirty="0">
                <a:solidFill>
                  <a:prstClr val="black"/>
                </a:solidFill>
                <a:latin typeface="Times New Roman" panose="02020603050405020304" pitchFamily="18" charset="0"/>
                <a:cs typeface="Times New Roman" panose="02020603050405020304" pitchFamily="18" charset="0"/>
              </a:rPr>
              <a:t>Distribution of human resources </a:t>
            </a:r>
          </a:p>
        </p:txBody>
      </p:sp>
      <p:sp>
        <p:nvSpPr>
          <p:cNvPr id="25" name="Oval 24"/>
          <p:cNvSpPr/>
          <p:nvPr/>
        </p:nvSpPr>
        <p:spPr>
          <a:xfrm>
            <a:off x="7315200" y="2514600"/>
            <a:ext cx="1710035" cy="22288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Times New Roman" panose="02020603050405020304" pitchFamily="18" charset="0"/>
                <a:cs typeface="Times New Roman" panose="02020603050405020304" pitchFamily="18" charset="0"/>
              </a:rPr>
              <a:t>Research in Public Health </a:t>
            </a:r>
            <a:r>
              <a:rPr lang="en-US" sz="1200" dirty="0">
                <a:solidFill>
                  <a:schemeClr val="tx1"/>
                </a:solidFill>
                <a:latin typeface="Times New Roman" panose="02020603050405020304" pitchFamily="18" charset="0"/>
                <a:cs typeface="Times New Roman" panose="02020603050405020304" pitchFamily="18" charset="0"/>
              </a:rPr>
              <a:t>- </a:t>
            </a:r>
          </a:p>
          <a:p>
            <a:pPr algn="ctr"/>
            <a:r>
              <a:rPr lang="en-US" sz="1200" dirty="0">
                <a:solidFill>
                  <a:schemeClr val="tx1"/>
                </a:solidFill>
                <a:latin typeface="Times New Roman" panose="02020603050405020304" pitchFamily="18" charset="0"/>
                <a:cs typeface="Times New Roman" panose="02020603050405020304" pitchFamily="18" charset="0"/>
              </a:rPr>
              <a:t>209 staff position</a:t>
            </a:r>
          </a:p>
        </p:txBody>
      </p:sp>
      <p:sp>
        <p:nvSpPr>
          <p:cNvPr id="28" name="TextBox 27"/>
          <p:cNvSpPr txBox="1"/>
          <p:nvPr/>
        </p:nvSpPr>
        <p:spPr>
          <a:xfrm>
            <a:off x="6641070" y="914402"/>
            <a:ext cx="369332" cy="3771899"/>
          </a:xfrm>
          <a:prstGeom prst="rect">
            <a:avLst/>
          </a:prstGeom>
          <a:noFill/>
        </p:spPr>
        <p:txBody>
          <a:bodyPr vert="vert" wrap="square" rtlCol="0">
            <a:spAutoFit/>
          </a:bodyPr>
          <a:lstStyle/>
          <a:p>
            <a:pPr algn="ctr"/>
            <a:r>
              <a:rPr lang="en-US" sz="1200" b="1" dirty="0">
                <a:latin typeface="Times New Roman" panose="02020603050405020304" pitchFamily="18" charset="0"/>
                <a:cs typeface="Times New Roman" panose="02020603050405020304" pitchFamily="18" charset="0"/>
              </a:rPr>
              <a:t>Public Health Service, 2016</a:t>
            </a:r>
          </a:p>
        </p:txBody>
      </p:sp>
      <p:sp>
        <p:nvSpPr>
          <p:cNvPr id="30" name="TextBox 29"/>
          <p:cNvSpPr txBox="1"/>
          <p:nvPr/>
        </p:nvSpPr>
        <p:spPr>
          <a:xfrm>
            <a:off x="528936" y="1085852"/>
            <a:ext cx="369332" cy="3543299"/>
          </a:xfrm>
          <a:prstGeom prst="rect">
            <a:avLst/>
          </a:prstGeom>
          <a:noFill/>
        </p:spPr>
        <p:txBody>
          <a:bodyPr vert="vert270" wrap="square" rtlCol="0">
            <a:spAutoFit/>
          </a:bodyPr>
          <a:lstStyle/>
          <a:p>
            <a:pPr algn="ctr"/>
            <a:r>
              <a:rPr lang="en-US" sz="1200" b="1" dirty="0">
                <a:latin typeface="Times New Roman" panose="02020603050405020304" pitchFamily="18" charset="0"/>
                <a:cs typeface="Times New Roman" panose="02020603050405020304" pitchFamily="18" charset="0"/>
              </a:rPr>
              <a:t>National Public Health Agency, 2018</a:t>
            </a:r>
          </a:p>
        </p:txBody>
      </p:sp>
      <p:grpSp>
        <p:nvGrpSpPr>
          <p:cNvPr id="3" name="Group 70"/>
          <p:cNvGrpSpPr/>
          <p:nvPr/>
        </p:nvGrpSpPr>
        <p:grpSpPr>
          <a:xfrm>
            <a:off x="1126742" y="857250"/>
            <a:ext cx="5197861" cy="3886200"/>
            <a:chOff x="1371600" y="1143000"/>
            <a:chExt cx="5197861" cy="5181600"/>
          </a:xfrm>
        </p:grpSpPr>
        <p:sp>
          <p:nvSpPr>
            <p:cNvPr id="6" name="Oval 5"/>
            <p:cNvSpPr/>
            <p:nvPr/>
          </p:nvSpPr>
          <p:spPr>
            <a:xfrm>
              <a:off x="5715000" y="1981200"/>
              <a:ext cx="854461" cy="609600"/>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27%</a:t>
              </a:r>
            </a:p>
          </p:txBody>
        </p:sp>
        <p:cxnSp>
          <p:nvCxnSpPr>
            <p:cNvPr id="9" name="Straight Arrow Connector 8"/>
            <p:cNvCxnSpPr/>
            <p:nvPr/>
          </p:nvCxnSpPr>
          <p:spPr>
            <a:xfrm>
              <a:off x="5410200" y="2286000"/>
              <a:ext cx="228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5714999" y="1219200"/>
              <a:ext cx="854461"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4%</a:t>
              </a:r>
            </a:p>
          </p:txBody>
        </p:sp>
        <p:cxnSp>
          <p:nvCxnSpPr>
            <p:cNvPr id="11" name="Straight Arrow Connector 10"/>
            <p:cNvCxnSpPr/>
            <p:nvPr/>
          </p:nvCxnSpPr>
          <p:spPr>
            <a:xfrm>
              <a:off x="5410200" y="1600200"/>
              <a:ext cx="228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5715000" y="5791200"/>
              <a:ext cx="838200" cy="533400"/>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31%</a:t>
              </a:r>
            </a:p>
          </p:txBody>
        </p:sp>
        <p:sp>
          <p:nvSpPr>
            <p:cNvPr id="18" name="Oval 17"/>
            <p:cNvSpPr/>
            <p:nvPr/>
          </p:nvSpPr>
          <p:spPr>
            <a:xfrm>
              <a:off x="5715000" y="4498717"/>
              <a:ext cx="821940" cy="60668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10%</a:t>
              </a:r>
            </a:p>
          </p:txBody>
        </p:sp>
        <p:sp>
          <p:nvSpPr>
            <p:cNvPr id="23" name="Oval 22"/>
            <p:cNvSpPr/>
            <p:nvPr/>
          </p:nvSpPr>
          <p:spPr>
            <a:xfrm>
              <a:off x="5715000" y="2667000"/>
              <a:ext cx="838201"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16%</a:t>
              </a:r>
            </a:p>
          </p:txBody>
        </p:sp>
        <p:sp>
          <p:nvSpPr>
            <p:cNvPr id="24" name="Oval 23"/>
            <p:cNvSpPr/>
            <p:nvPr/>
          </p:nvSpPr>
          <p:spPr>
            <a:xfrm>
              <a:off x="5715000" y="3352800"/>
              <a:ext cx="8382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12%</a:t>
              </a:r>
            </a:p>
          </p:txBody>
        </p:sp>
        <p:sp>
          <p:nvSpPr>
            <p:cNvPr id="32" name="Oval 31"/>
            <p:cNvSpPr/>
            <p:nvPr/>
          </p:nvSpPr>
          <p:spPr>
            <a:xfrm>
              <a:off x="1371600" y="1905000"/>
              <a:ext cx="838200" cy="609600"/>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24%</a:t>
              </a:r>
            </a:p>
          </p:txBody>
        </p:sp>
        <p:cxnSp>
          <p:nvCxnSpPr>
            <p:cNvPr id="34" name="Straight Arrow Connector 33"/>
            <p:cNvCxnSpPr/>
            <p:nvPr/>
          </p:nvCxnSpPr>
          <p:spPr>
            <a:xfrm flipH="1">
              <a:off x="2266942" y="2286000"/>
              <a:ext cx="247658"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1371600" y="2590800"/>
              <a:ext cx="8382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15%</a:t>
              </a:r>
            </a:p>
          </p:txBody>
        </p:sp>
        <p:cxnSp>
          <p:nvCxnSpPr>
            <p:cNvPr id="36" name="Straight Arrow Connector 35"/>
            <p:cNvCxnSpPr/>
            <p:nvPr/>
          </p:nvCxnSpPr>
          <p:spPr>
            <a:xfrm flipH="1">
              <a:off x="2286000" y="2971800"/>
              <a:ext cx="247658"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590800" y="1143000"/>
              <a:ext cx="27432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Times New Roman" panose="02020603050405020304" pitchFamily="18" charset="0"/>
                  <a:cs typeface="Times New Roman" panose="02020603050405020304" pitchFamily="18" charset="0"/>
                </a:rPr>
                <a:t>Data monitoring and analysis/Surveillance of population health</a:t>
              </a:r>
            </a:p>
          </p:txBody>
        </p:sp>
        <p:sp>
          <p:nvSpPr>
            <p:cNvPr id="45" name="Rounded Rectangle 44"/>
            <p:cNvSpPr/>
            <p:nvPr/>
          </p:nvSpPr>
          <p:spPr>
            <a:xfrm>
              <a:off x="2590800" y="1981200"/>
              <a:ext cx="2743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Times New Roman" panose="02020603050405020304" pitchFamily="18" charset="0"/>
                  <a:cs typeface="Times New Roman" panose="02020603050405020304" pitchFamily="18" charset="0"/>
                </a:rPr>
                <a:t>Laboratory Service</a:t>
              </a:r>
            </a:p>
          </p:txBody>
        </p:sp>
        <p:sp>
          <p:nvSpPr>
            <p:cNvPr id="49" name="Rounded Rectangle 48"/>
            <p:cNvSpPr/>
            <p:nvPr/>
          </p:nvSpPr>
          <p:spPr>
            <a:xfrm>
              <a:off x="2590800" y="2590800"/>
              <a:ext cx="27432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Times New Roman" panose="02020603050405020304" pitchFamily="18" charset="0"/>
                  <a:cs typeface="Times New Roman" panose="02020603050405020304" pitchFamily="18" charset="0"/>
                </a:rPr>
                <a:t>Control of communicable diseases</a:t>
              </a:r>
            </a:p>
          </p:txBody>
        </p:sp>
        <p:cxnSp>
          <p:nvCxnSpPr>
            <p:cNvPr id="50" name="Straight Arrow Connector 49"/>
            <p:cNvCxnSpPr/>
            <p:nvPr/>
          </p:nvCxnSpPr>
          <p:spPr>
            <a:xfrm>
              <a:off x="5410200" y="2971800"/>
              <a:ext cx="228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51" name="Rounded Rectangle 50"/>
            <p:cNvSpPr/>
            <p:nvPr/>
          </p:nvSpPr>
          <p:spPr>
            <a:xfrm>
              <a:off x="2590800" y="3352800"/>
              <a:ext cx="2743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Times New Roman" panose="02020603050405020304" pitchFamily="18" charset="0"/>
                  <a:cs typeface="Times New Roman" panose="02020603050405020304" pitchFamily="18" charset="0"/>
                </a:rPr>
                <a:t>Health Protection</a:t>
              </a:r>
            </a:p>
          </p:txBody>
        </p:sp>
        <p:cxnSp>
          <p:nvCxnSpPr>
            <p:cNvPr id="52" name="Straight Arrow Connector 51"/>
            <p:cNvCxnSpPr/>
            <p:nvPr/>
          </p:nvCxnSpPr>
          <p:spPr>
            <a:xfrm>
              <a:off x="5410200" y="3657600"/>
              <a:ext cx="228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53" name="Oval 52"/>
            <p:cNvSpPr/>
            <p:nvPr/>
          </p:nvSpPr>
          <p:spPr>
            <a:xfrm>
              <a:off x="1371600" y="3276600"/>
              <a:ext cx="838200" cy="53339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13%</a:t>
              </a:r>
            </a:p>
          </p:txBody>
        </p:sp>
        <p:cxnSp>
          <p:nvCxnSpPr>
            <p:cNvPr id="54" name="Straight Arrow Connector 53"/>
            <p:cNvCxnSpPr/>
            <p:nvPr/>
          </p:nvCxnSpPr>
          <p:spPr>
            <a:xfrm flipH="1">
              <a:off x="2286000" y="3657600"/>
              <a:ext cx="247658"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55" name="Rounded Rectangle 54"/>
            <p:cNvSpPr/>
            <p:nvPr/>
          </p:nvSpPr>
          <p:spPr>
            <a:xfrm>
              <a:off x="2590800" y="3962400"/>
              <a:ext cx="2743200" cy="533400"/>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Times New Roman" panose="02020603050405020304" pitchFamily="18" charset="0"/>
                  <a:cs typeface="Times New Roman" panose="02020603050405020304" pitchFamily="18" charset="0"/>
                </a:rPr>
                <a:t>Health Inspection</a:t>
              </a:r>
            </a:p>
          </p:txBody>
        </p:sp>
        <p:sp>
          <p:nvSpPr>
            <p:cNvPr id="56" name="Oval 55"/>
            <p:cNvSpPr/>
            <p:nvPr/>
          </p:nvSpPr>
          <p:spPr>
            <a:xfrm>
              <a:off x="1371600" y="3962400"/>
              <a:ext cx="8382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16%</a:t>
              </a:r>
            </a:p>
          </p:txBody>
        </p:sp>
        <p:sp>
          <p:nvSpPr>
            <p:cNvPr id="57" name="Rounded Rectangle 56"/>
            <p:cNvSpPr/>
            <p:nvPr/>
          </p:nvSpPr>
          <p:spPr>
            <a:xfrm>
              <a:off x="2590800" y="4572000"/>
              <a:ext cx="2743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Times New Roman" panose="02020603050405020304" pitchFamily="18" charset="0"/>
                  <a:cs typeface="Times New Roman" panose="02020603050405020304" pitchFamily="18" charset="0"/>
                </a:rPr>
                <a:t>Control of NCDs and health promotion</a:t>
              </a:r>
            </a:p>
          </p:txBody>
        </p:sp>
        <p:cxnSp>
          <p:nvCxnSpPr>
            <p:cNvPr id="58" name="Straight Arrow Connector 57"/>
            <p:cNvCxnSpPr/>
            <p:nvPr/>
          </p:nvCxnSpPr>
          <p:spPr>
            <a:xfrm>
              <a:off x="5410200" y="4800600"/>
              <a:ext cx="228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H="1">
              <a:off x="2286000" y="4191000"/>
              <a:ext cx="247658"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60" name="Rounded Rectangle 59"/>
            <p:cNvSpPr/>
            <p:nvPr/>
          </p:nvSpPr>
          <p:spPr>
            <a:xfrm>
              <a:off x="2590800" y="5181600"/>
              <a:ext cx="2743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Times New Roman" panose="02020603050405020304" pitchFamily="18" charset="0"/>
                  <a:cs typeface="Times New Roman" panose="02020603050405020304" pitchFamily="18" charset="0"/>
                </a:rPr>
                <a:t>IT Service</a:t>
              </a:r>
            </a:p>
          </p:txBody>
        </p:sp>
        <p:sp>
          <p:nvSpPr>
            <p:cNvPr id="61" name="Oval 60"/>
            <p:cNvSpPr/>
            <p:nvPr/>
          </p:nvSpPr>
          <p:spPr>
            <a:xfrm>
              <a:off x="1371600" y="4572000"/>
              <a:ext cx="8382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7%</a:t>
              </a:r>
            </a:p>
          </p:txBody>
        </p:sp>
        <p:cxnSp>
          <p:nvCxnSpPr>
            <p:cNvPr id="62" name="Straight Arrow Connector 61"/>
            <p:cNvCxnSpPr/>
            <p:nvPr/>
          </p:nvCxnSpPr>
          <p:spPr>
            <a:xfrm flipH="1">
              <a:off x="2286000" y="4876800"/>
              <a:ext cx="247658"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63" name="Oval 62"/>
            <p:cNvSpPr/>
            <p:nvPr/>
          </p:nvSpPr>
          <p:spPr>
            <a:xfrm>
              <a:off x="1371600" y="1219200"/>
              <a:ext cx="8382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1%</a:t>
              </a:r>
            </a:p>
          </p:txBody>
        </p:sp>
        <p:sp>
          <p:nvSpPr>
            <p:cNvPr id="64" name="Oval 63"/>
            <p:cNvSpPr/>
            <p:nvPr/>
          </p:nvSpPr>
          <p:spPr>
            <a:xfrm>
              <a:off x="1371600" y="5181600"/>
              <a:ext cx="8382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3%</a:t>
              </a:r>
            </a:p>
          </p:txBody>
        </p:sp>
        <p:cxnSp>
          <p:nvCxnSpPr>
            <p:cNvPr id="65" name="Straight Arrow Connector 64"/>
            <p:cNvCxnSpPr/>
            <p:nvPr/>
          </p:nvCxnSpPr>
          <p:spPr>
            <a:xfrm flipH="1">
              <a:off x="2286000" y="5486400"/>
              <a:ext cx="247658"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H="1">
              <a:off x="2286000" y="1524000"/>
              <a:ext cx="247658"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67" name="Rounded Rectangle 66"/>
            <p:cNvSpPr/>
            <p:nvPr/>
          </p:nvSpPr>
          <p:spPr>
            <a:xfrm>
              <a:off x="2590800" y="5791200"/>
              <a:ext cx="2743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Times New Roman" panose="02020603050405020304" pitchFamily="18" charset="0"/>
                  <a:cs typeface="Times New Roman" panose="02020603050405020304" pitchFamily="18" charset="0"/>
                </a:rPr>
                <a:t>Management and support</a:t>
              </a:r>
            </a:p>
          </p:txBody>
        </p:sp>
        <p:cxnSp>
          <p:nvCxnSpPr>
            <p:cNvPr id="68" name="Straight Arrow Connector 67"/>
            <p:cNvCxnSpPr/>
            <p:nvPr/>
          </p:nvCxnSpPr>
          <p:spPr>
            <a:xfrm>
              <a:off x="5410200" y="6096000"/>
              <a:ext cx="228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69" name="Oval 68"/>
            <p:cNvSpPr/>
            <p:nvPr/>
          </p:nvSpPr>
          <p:spPr>
            <a:xfrm>
              <a:off x="1371600" y="5791200"/>
              <a:ext cx="8382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21%</a:t>
              </a:r>
            </a:p>
          </p:txBody>
        </p:sp>
        <p:cxnSp>
          <p:nvCxnSpPr>
            <p:cNvPr id="70" name="Straight Arrow Connector 69"/>
            <p:cNvCxnSpPr/>
            <p:nvPr/>
          </p:nvCxnSpPr>
          <p:spPr>
            <a:xfrm flipH="1">
              <a:off x="2286000" y="6096000"/>
              <a:ext cx="247658"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cxnSp>
        <p:nvCxnSpPr>
          <p:cNvPr id="73" name="Straight Connector 72"/>
          <p:cNvCxnSpPr>
            <a:stCxn id="25" idx="4"/>
          </p:cNvCxnSpPr>
          <p:nvPr/>
        </p:nvCxnSpPr>
        <p:spPr>
          <a:xfrm flipH="1">
            <a:off x="8170217" y="4743450"/>
            <a:ext cx="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764532" y="4972050"/>
            <a:ext cx="740568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cxnSpLocks/>
          </p:cNvCxnSpPr>
          <p:nvPr/>
        </p:nvCxnSpPr>
        <p:spPr>
          <a:xfrm flipV="1">
            <a:off x="762000" y="4857750"/>
            <a:ext cx="0" cy="114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cxnSpLocks/>
          </p:cNvCxnSpPr>
          <p:nvPr/>
        </p:nvCxnSpPr>
        <p:spPr>
          <a:xfrm flipV="1">
            <a:off x="6705600" y="4857750"/>
            <a:ext cx="0" cy="114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040877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464</TotalTime>
  <Words>1578</Words>
  <Application>Microsoft Office PowerPoint</Application>
  <PresentationFormat>On-screen Show (16:9)</PresentationFormat>
  <Paragraphs>221</Paragraphs>
  <Slides>19</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Cambria</vt:lpstr>
      <vt:lpstr>Times New Roman</vt:lpstr>
      <vt:lpstr>Wingdings</vt:lpstr>
      <vt:lpstr>Тема Office</vt:lpstr>
      <vt:lpstr>PowerPoint Presentation</vt:lpstr>
      <vt:lpstr>Country profile - Republic of Moldova</vt:lpstr>
      <vt:lpstr>PowerPoint Presentation</vt:lpstr>
      <vt:lpstr>PowerPoint Presentation</vt:lpstr>
      <vt:lpstr>Territorial distribution of the institutions before and after reform</vt:lpstr>
      <vt:lpstr>Key challenges and premises of PH service reform</vt:lpstr>
      <vt:lpstr>PowerPoint Presentation</vt:lpstr>
      <vt:lpstr>Organizational structure of the National Public Health Agency</vt:lpstr>
      <vt:lpstr>Distribution of human resources </vt:lpstr>
      <vt:lpstr>Finanțare</vt:lpstr>
      <vt:lpstr>PowerPoint Presentation</vt:lpstr>
      <vt:lpstr>Directorate of state control in Health ( INSPECTORATE ) </vt:lpstr>
      <vt:lpstr>PowerPoint Presentation</vt:lpstr>
      <vt:lpstr>PowerPoint Presentation</vt:lpstr>
      <vt:lpstr>PowerPoint Presentation</vt:lpstr>
      <vt:lpstr>PowerPoint Presentation</vt:lpstr>
      <vt:lpstr>Directorate of state control in Health ( INSPECTORATE ) </vt:lpstr>
      <vt:lpstr>Strengths and Weaknesses of the new PH Agency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Envy</dc:creator>
  <cp:lastModifiedBy>Ardita Baraku</cp:lastModifiedBy>
  <cp:revision>45</cp:revision>
  <dcterms:created xsi:type="dcterms:W3CDTF">2019-09-15T18:59:03Z</dcterms:created>
  <dcterms:modified xsi:type="dcterms:W3CDTF">2019-09-25T13:54:43Z</dcterms:modified>
</cp:coreProperties>
</file>