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92" r:id="rId10"/>
    <p:sldId id="264" r:id="rId11"/>
    <p:sldId id="265" r:id="rId12"/>
    <p:sldId id="300"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149432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D92D15-12BA-4ECE-8783-BCBD3E827598}"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228612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4086986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366734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8445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6D92D15-12BA-4ECE-8783-BCBD3E827598}" type="datetimeFigureOut">
              <a:rPr lang="en-GB" smtClean="0"/>
              <a:t>10/04/2019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417154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6D92D15-12BA-4ECE-8783-BCBD3E827598}" type="datetimeFigureOut">
              <a:rPr lang="en-GB" smtClean="0"/>
              <a:t>10/04/2019</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3529633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760878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3593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42033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D92D15-12BA-4ECE-8783-BCBD3E827598}"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279148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D92D15-12BA-4ECE-8783-BCBD3E827598}"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183476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D92D15-12BA-4ECE-8783-BCBD3E827598}" type="datetimeFigureOut">
              <a:rPr lang="en-GB" smtClean="0"/>
              <a:t>10/04/2019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204187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D92D15-12BA-4ECE-8783-BCBD3E827598}" type="datetimeFigureOut">
              <a:rPr lang="en-GB" smtClean="0"/>
              <a:t>10/04/2019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306159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92D15-12BA-4ECE-8783-BCBD3E827598}" type="datetimeFigureOut">
              <a:rPr lang="en-GB" smtClean="0"/>
              <a:t>10/04/2019</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118156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D92D15-12BA-4ECE-8783-BCBD3E827598}"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79944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D92D15-12BA-4ECE-8783-BCBD3E827598}"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E2F7183-1F25-4A9E-943A-F15933598B92}" type="slidenum">
              <a:rPr lang="en-GB" smtClean="0"/>
              <a:t>‹#›</a:t>
            </a:fld>
            <a:endParaRPr lang="en-GB"/>
          </a:p>
        </p:txBody>
      </p:sp>
    </p:spTree>
    <p:extLst>
      <p:ext uri="{BB962C8B-B14F-4D97-AF65-F5344CB8AC3E}">
        <p14:creationId xmlns:p14="http://schemas.microsoft.com/office/powerpoint/2010/main" val="242386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6D92D15-12BA-4ECE-8783-BCBD3E827598}" type="datetimeFigureOut">
              <a:rPr lang="en-GB" smtClean="0"/>
              <a:t>10/04/2019</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E2F7183-1F25-4A9E-943A-F15933598B92}" type="slidenum">
              <a:rPr lang="en-GB" smtClean="0"/>
              <a:t>‹#›</a:t>
            </a:fld>
            <a:endParaRPr lang="en-GB"/>
          </a:p>
        </p:txBody>
      </p:sp>
    </p:spTree>
    <p:extLst>
      <p:ext uri="{BB962C8B-B14F-4D97-AF65-F5344CB8AC3E}">
        <p14:creationId xmlns:p14="http://schemas.microsoft.com/office/powerpoint/2010/main" val="689031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ME" b="1" dirty="0" smtClean="0">
                <a:solidFill>
                  <a:srgbClr val="FFCC66"/>
                </a:solidFill>
                <a:effectLst>
                  <a:outerShdw blurRad="38100" dist="38100" dir="2700000" algn="tl">
                    <a:srgbClr val="000000">
                      <a:alpha val="43137"/>
                    </a:srgbClr>
                  </a:outerShdw>
                </a:effectLst>
              </a:rPr>
              <a:t>Administration for Inspection Affairs of Montenegro</a:t>
            </a:r>
            <a:endParaRPr lang="en-GB" dirty="0"/>
          </a:p>
        </p:txBody>
      </p:sp>
      <p:sp>
        <p:nvSpPr>
          <p:cNvPr id="3" name="Subtitle 2"/>
          <p:cNvSpPr>
            <a:spLocks noGrp="1"/>
          </p:cNvSpPr>
          <p:nvPr>
            <p:ph type="subTitle" idx="1"/>
          </p:nvPr>
        </p:nvSpPr>
        <p:spPr/>
        <p:txBody>
          <a:bodyPr/>
          <a:lstStyle/>
          <a:p>
            <a:endParaRPr lang="sr-Latn-ME" dirty="0" smtClean="0"/>
          </a:p>
          <a:p>
            <a:r>
              <a:rPr lang="sr-Latn-ME" dirty="0">
                <a:solidFill>
                  <a:srgbClr val="FFC000"/>
                </a:solidFill>
              </a:rPr>
              <a:t> </a:t>
            </a:r>
            <a:r>
              <a:rPr lang="sr-Latn-ME" dirty="0" smtClean="0">
                <a:solidFill>
                  <a:srgbClr val="FFC000"/>
                </a:solidFill>
              </a:rPr>
              <a:t>   10 – 12 A</a:t>
            </a:r>
            <a:r>
              <a:rPr lang="sr-Latn-ME" sz="1600" cap="none" dirty="0" smtClean="0">
                <a:solidFill>
                  <a:srgbClr val="FFC000"/>
                </a:solidFill>
              </a:rPr>
              <a:t>pril</a:t>
            </a:r>
            <a:r>
              <a:rPr lang="sr-Latn-ME" dirty="0" smtClean="0">
                <a:solidFill>
                  <a:srgbClr val="FFC000"/>
                </a:solidFill>
              </a:rPr>
              <a:t> 2019 </a:t>
            </a:r>
            <a:r>
              <a:rPr lang="sr-Latn-ME" cap="none" dirty="0" smtClean="0">
                <a:solidFill>
                  <a:srgbClr val="FFC000"/>
                </a:solidFill>
              </a:rPr>
              <a:t>in</a:t>
            </a:r>
            <a:r>
              <a:rPr lang="sr-Latn-ME" dirty="0" smtClean="0">
                <a:solidFill>
                  <a:srgbClr val="FFC000"/>
                </a:solidFill>
              </a:rPr>
              <a:t> P</a:t>
            </a:r>
            <a:r>
              <a:rPr lang="sr-Latn-ME" cap="none" dirty="0" smtClean="0">
                <a:solidFill>
                  <a:srgbClr val="FFC000"/>
                </a:solidFill>
              </a:rPr>
              <a:t>orto</a:t>
            </a:r>
            <a:r>
              <a:rPr lang="sr-Latn-ME" dirty="0" smtClean="0">
                <a:solidFill>
                  <a:srgbClr val="FFC000"/>
                </a:solidFill>
              </a:rPr>
              <a:t>, P</a:t>
            </a:r>
            <a:r>
              <a:rPr lang="sr-Latn-ME" cap="none" dirty="0" smtClean="0">
                <a:solidFill>
                  <a:srgbClr val="FFC000"/>
                </a:solidFill>
              </a:rPr>
              <a:t>ortugal</a:t>
            </a:r>
            <a:endParaRPr lang="en-GB" cap="none" dirty="0">
              <a:solidFill>
                <a:srgbClr val="FFC000"/>
              </a:solidFill>
            </a:endParaRPr>
          </a:p>
        </p:txBody>
      </p:sp>
    </p:spTree>
    <p:extLst>
      <p:ext uri="{BB962C8B-B14F-4D97-AF65-F5344CB8AC3E}">
        <p14:creationId xmlns:p14="http://schemas.microsoft.com/office/powerpoint/2010/main" val="1004330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724" y="986828"/>
            <a:ext cx="9582456" cy="947301"/>
          </a:xfrm>
        </p:spPr>
        <p:txBody>
          <a:bodyPr/>
          <a:lstStyle/>
          <a:p>
            <a:pPr algn="ctr"/>
            <a:r>
              <a:rPr lang="sr-Latn-R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Inspection of Social and Child Protection- </a:t>
            </a:r>
            <a:r>
              <a:rPr lang="en-GB"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indicators used</a:t>
            </a:r>
            <a: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br>
            <a:endParaRPr lang="en-GB" dirty="0"/>
          </a:p>
        </p:txBody>
      </p:sp>
      <p:sp>
        <p:nvSpPr>
          <p:cNvPr id="3" name="Content Placeholder 2"/>
          <p:cNvSpPr>
            <a:spLocks noGrp="1"/>
          </p:cNvSpPr>
          <p:nvPr>
            <p:ph idx="1"/>
          </p:nvPr>
        </p:nvSpPr>
        <p:spPr>
          <a:xfrm>
            <a:off x="1037259" y="2648767"/>
            <a:ext cx="9745418" cy="3416300"/>
          </a:xfrm>
        </p:spPr>
        <p:txBody>
          <a:bodyPr>
            <a:normAutofit/>
          </a:bodyPr>
          <a:lstStyle/>
          <a:p>
            <a:pPr>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 accordance with the Law on Social and Child Protection and the Law on Inspection, </a:t>
            </a:r>
            <a:r>
              <a:rPr lang="en-GB" sz="2000" dirty="0" smtClean="0">
                <a:solidFill>
                  <a:schemeClr val="accent1">
                    <a:lumMod val="50000"/>
                  </a:schemeClr>
                </a:solidFill>
                <a:latin typeface="Arial" panose="020B0604020202020204" pitchFamily="34" charset="0"/>
                <a:cs typeface="Arial" panose="020B0604020202020204" pitchFamily="34" charset="0"/>
              </a:rPr>
              <a:t>inspectors </a:t>
            </a:r>
            <a:r>
              <a:rPr lang="en-GB" sz="2000" dirty="0">
                <a:solidFill>
                  <a:schemeClr val="accent1">
                    <a:lumMod val="50000"/>
                  </a:schemeClr>
                </a:solidFill>
                <a:latin typeface="Arial" panose="020B0604020202020204" pitchFamily="34" charset="0"/>
                <a:cs typeface="Arial" panose="020B0604020202020204" pitchFamily="34" charset="0"/>
              </a:rPr>
              <a:t>control whether institutions </a:t>
            </a:r>
            <a:r>
              <a:rPr lang="en-GB" sz="2000" dirty="0" err="1" smtClean="0">
                <a:solidFill>
                  <a:schemeClr val="accent1">
                    <a:lumMod val="50000"/>
                  </a:schemeClr>
                </a:solidFill>
                <a:latin typeface="Arial" panose="020B0604020202020204" pitchFamily="34" charset="0"/>
                <a:cs typeface="Arial" panose="020B0604020202020204" pitchFamily="34" charset="0"/>
              </a:rPr>
              <a:t>fulfill</a:t>
            </a:r>
            <a:r>
              <a:rPr lang="en-GB" sz="2000" dirty="0" smtClean="0">
                <a:solidFill>
                  <a:schemeClr val="accent1">
                    <a:lumMod val="50000"/>
                  </a:schemeClr>
                </a:solidFill>
                <a:latin typeface="Arial" panose="020B0604020202020204" pitchFamily="34" charset="0"/>
                <a:cs typeface="Arial" panose="020B0604020202020204" pitchFamily="34" charset="0"/>
              </a:rPr>
              <a:t> </a:t>
            </a:r>
            <a:r>
              <a:rPr lang="en-GB" sz="2000" dirty="0">
                <a:solidFill>
                  <a:schemeClr val="accent1">
                    <a:lumMod val="50000"/>
                  </a:schemeClr>
                </a:solidFill>
                <a:latin typeface="Arial" panose="020B0604020202020204" pitchFamily="34" charset="0"/>
                <a:cs typeface="Arial" panose="020B0604020202020204" pitchFamily="34" charset="0"/>
              </a:rPr>
              <a:t>legal requirements for functioning and </a:t>
            </a:r>
            <a:r>
              <a:rPr lang="en-GB" sz="2000" dirty="0" smtClean="0">
                <a:solidFill>
                  <a:schemeClr val="accent1">
                    <a:lumMod val="50000"/>
                  </a:schemeClr>
                </a:solidFill>
                <a:latin typeface="Arial" panose="020B0604020202020204" pitchFamily="34" charset="0"/>
                <a:cs typeface="Arial" panose="020B0604020202020204" pitchFamily="34" charset="0"/>
              </a:rPr>
              <a:t>set </a:t>
            </a:r>
            <a:r>
              <a:rPr lang="en-GB" sz="2000" dirty="0">
                <a:solidFill>
                  <a:schemeClr val="accent1">
                    <a:lumMod val="50000"/>
                  </a:schemeClr>
                </a:solidFill>
                <a:latin typeface="Arial" panose="020B0604020202020204" pitchFamily="34" charset="0"/>
                <a:cs typeface="Arial" panose="020B0604020202020204" pitchFamily="34" charset="0"/>
              </a:rPr>
              <a:t>standards. In relations to this, violations may be </a:t>
            </a:r>
            <a:r>
              <a:rPr lang="en-GB" sz="20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minor and serious </a:t>
            </a:r>
            <a:r>
              <a:rPr lang="en-GB" sz="2000" dirty="0">
                <a:solidFill>
                  <a:schemeClr val="accent1">
                    <a:lumMod val="50000"/>
                  </a:schemeClr>
                </a:solidFill>
                <a:latin typeface="Arial" panose="020B0604020202020204" pitchFamily="34" charset="0"/>
                <a:cs typeface="Arial" panose="020B0604020202020204" pitchFamily="34" charset="0"/>
              </a:rPr>
              <a:t>ones</a:t>
            </a:r>
            <a:r>
              <a:rPr lang="en-GB" sz="2000" dirty="0" smtClean="0">
                <a:solidFill>
                  <a:schemeClr val="accent1">
                    <a:lumMod val="50000"/>
                  </a:schemeClr>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en-GB" sz="10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000" b="1" u="sng" dirty="0">
                <a:solidFill>
                  <a:schemeClr val="accent1">
                    <a:lumMod val="50000"/>
                  </a:schemeClr>
                </a:solidFill>
                <a:latin typeface="Arial" panose="020B0604020202020204" pitchFamily="34" charset="0"/>
                <a:cs typeface="Arial" panose="020B0604020202020204" pitchFamily="34" charset="0"/>
              </a:rPr>
              <a:t>Minor violation indicators:</a:t>
            </a:r>
            <a:r>
              <a:rPr lang="en-GB" sz="2000" b="1" dirty="0">
                <a:solidFill>
                  <a:schemeClr val="accent1">
                    <a:lumMod val="50000"/>
                  </a:schemeClr>
                </a:solidFill>
                <a:latin typeface="Arial" panose="020B0604020202020204" pitchFamily="34" charset="0"/>
                <a:cs typeface="Arial" panose="020B0604020202020204" pitchFamily="34" charset="0"/>
              </a:rPr>
              <a:t> </a:t>
            </a:r>
            <a:r>
              <a:rPr lang="en-GB" sz="2000" dirty="0">
                <a:solidFill>
                  <a:schemeClr val="accent1">
                    <a:lumMod val="50000"/>
                  </a:schemeClr>
                </a:solidFill>
                <a:latin typeface="Arial" panose="020B0604020202020204" pitchFamily="34" charset="0"/>
                <a:cs typeface="Arial" panose="020B0604020202020204" pitchFamily="34" charset="0"/>
              </a:rPr>
              <a:t>Minor violations are those that may not endanger beneficiaries' health and life, such as lack of certain equipment in the </a:t>
            </a:r>
            <a:r>
              <a:rPr lang="en-GB" sz="2000" dirty="0" smtClean="0">
                <a:solidFill>
                  <a:schemeClr val="accent1">
                    <a:lumMod val="50000"/>
                  </a:schemeClr>
                </a:solidFill>
                <a:latin typeface="Arial" panose="020B0604020202020204" pitchFamily="34" charset="0"/>
                <a:cs typeface="Arial" panose="020B0604020202020204" pitchFamily="34" charset="0"/>
              </a:rPr>
              <a:t>space in which they </a:t>
            </a:r>
            <a:r>
              <a:rPr lang="en-GB" sz="2000" dirty="0">
                <a:solidFill>
                  <a:schemeClr val="accent1">
                    <a:lumMod val="50000"/>
                  </a:schemeClr>
                </a:solidFill>
                <a:latin typeface="Arial" panose="020B0604020202020204" pitchFamily="34" charset="0"/>
                <a:cs typeface="Arial" panose="020B0604020202020204" pitchFamily="34" charset="0"/>
              </a:rPr>
              <a:t>live</a:t>
            </a:r>
            <a:r>
              <a:rPr lang="en-GB" sz="2000" dirty="0" smtClean="0">
                <a:solidFill>
                  <a:schemeClr val="accent1">
                    <a:lumMod val="50000"/>
                  </a:schemeClr>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en-GB"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263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473" y="2480649"/>
            <a:ext cx="10098503" cy="3801701"/>
          </a:xfrm>
        </p:spPr>
        <p:txBody>
          <a:bodyPr>
            <a:normAutofit lnSpcReduction="10000"/>
          </a:bodyPr>
          <a:lstStyle/>
          <a:p>
            <a:pPr>
              <a:buFont typeface="Wingdings" panose="05000000000000000000" pitchFamily="2" charset="2"/>
              <a:buChar char="Ø"/>
            </a:pPr>
            <a:r>
              <a:rPr lang="en-GB" sz="2000" u="sng"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Serious violation indicators</a:t>
            </a:r>
            <a:r>
              <a:rPr lang="en-GB" sz="2000" dirty="0">
                <a:solidFill>
                  <a:schemeClr val="accent1">
                    <a:lumMod val="50000"/>
                  </a:schemeClr>
                </a:solidFill>
                <a:latin typeface="Arial" panose="020B0604020202020204" pitchFamily="34" charset="0"/>
                <a:cs typeface="Arial" panose="020B0604020202020204" pitchFamily="34" charset="0"/>
              </a:rPr>
              <a:t>: </a:t>
            </a:r>
            <a:r>
              <a:rPr lang="en-GB" sz="2000" dirty="0" smtClean="0">
                <a:solidFill>
                  <a:schemeClr val="accent1">
                    <a:lumMod val="50000"/>
                  </a:schemeClr>
                </a:solidFill>
                <a:latin typeface="Arial" panose="020B0604020202020204" pitchFamily="34" charset="0"/>
                <a:cs typeface="Arial" panose="020B0604020202020204" pitchFamily="34" charset="0"/>
              </a:rPr>
              <a:t>Serious </a:t>
            </a:r>
            <a:r>
              <a:rPr lang="en-GB" sz="2000" dirty="0">
                <a:solidFill>
                  <a:schemeClr val="accent1">
                    <a:lumMod val="50000"/>
                  </a:schemeClr>
                </a:solidFill>
                <a:latin typeface="Arial" panose="020B0604020202020204" pitchFamily="34" charset="0"/>
                <a:cs typeface="Arial" panose="020B0604020202020204" pitchFamily="34" charset="0"/>
              </a:rPr>
              <a:t>violations are those which may (directly or indirectly) endanger beneficiaries' health and life. The examples of such violations are:</a:t>
            </a:r>
          </a:p>
          <a:p>
            <a:pPr marL="987425">
              <a:buFont typeface="Wingdings" panose="05000000000000000000" pitchFamily="2" charset="2"/>
              <a:buChar char="v"/>
            </a:pPr>
            <a:r>
              <a:rPr lang="en-GB" sz="2000" dirty="0" smtClean="0">
                <a:solidFill>
                  <a:schemeClr val="accent1">
                    <a:lumMod val="50000"/>
                  </a:schemeClr>
                </a:solidFill>
                <a:latin typeface="Arial" panose="020B0604020202020204" pitchFamily="34" charset="0"/>
                <a:cs typeface="Arial" panose="020B0604020202020204" pitchFamily="34" charset="0"/>
              </a:rPr>
              <a:t>Bad </a:t>
            </a:r>
            <a:r>
              <a:rPr lang="en-GB" sz="2000" dirty="0">
                <a:solidFill>
                  <a:schemeClr val="accent1">
                    <a:lumMod val="50000"/>
                  </a:schemeClr>
                </a:solidFill>
                <a:latin typeface="Arial" panose="020B0604020202020204" pitchFamily="34" charset="0"/>
                <a:cs typeface="Arial" panose="020B0604020202020204" pitchFamily="34" charset="0"/>
              </a:rPr>
              <a:t>living conditions </a:t>
            </a:r>
            <a:endParaRPr lang="en-GB" sz="2000" dirty="0" smtClean="0">
              <a:solidFill>
                <a:schemeClr val="accent1">
                  <a:lumMod val="50000"/>
                </a:schemeClr>
              </a:solidFill>
              <a:latin typeface="Arial" panose="020B0604020202020204" pitchFamily="34" charset="0"/>
              <a:cs typeface="Arial" panose="020B0604020202020204" pitchFamily="34" charset="0"/>
            </a:endParaRPr>
          </a:p>
          <a:p>
            <a:pPr marL="987425">
              <a:buFont typeface="Wingdings" panose="05000000000000000000" pitchFamily="2" charset="2"/>
              <a:buChar char="v"/>
            </a:pPr>
            <a:r>
              <a:rPr lang="en-GB" sz="2000" dirty="0">
                <a:solidFill>
                  <a:schemeClr val="accent1">
                    <a:lumMod val="50000"/>
                  </a:schemeClr>
                </a:solidFill>
                <a:latin typeface="Arial" panose="020B0604020202020204" pitchFamily="34" charset="0"/>
                <a:cs typeface="Arial" panose="020B0604020202020204" pitchFamily="34" charset="0"/>
              </a:rPr>
              <a:t>E</a:t>
            </a:r>
            <a:r>
              <a:rPr lang="en-GB" sz="2000" dirty="0" smtClean="0">
                <a:solidFill>
                  <a:schemeClr val="accent1">
                    <a:lumMod val="50000"/>
                  </a:schemeClr>
                </a:solidFill>
                <a:latin typeface="Arial" panose="020B0604020202020204" pitchFamily="34" charset="0"/>
                <a:cs typeface="Arial" panose="020B0604020202020204" pitchFamily="34" charset="0"/>
              </a:rPr>
              <a:t>xtremely </a:t>
            </a:r>
            <a:r>
              <a:rPr lang="en-GB" sz="2000" dirty="0">
                <a:solidFill>
                  <a:schemeClr val="accent1">
                    <a:lumMod val="50000"/>
                  </a:schemeClr>
                </a:solidFill>
                <a:latin typeface="Arial" panose="020B0604020202020204" pitchFamily="34" charset="0"/>
                <a:cs typeface="Arial" panose="020B0604020202020204" pitchFamily="34" charset="0"/>
              </a:rPr>
              <a:t>poor standards of </a:t>
            </a:r>
            <a:r>
              <a:rPr lang="en-GB" sz="2000" dirty="0" smtClean="0">
                <a:solidFill>
                  <a:schemeClr val="accent1">
                    <a:lumMod val="50000"/>
                  </a:schemeClr>
                </a:solidFill>
                <a:latin typeface="Arial" panose="020B0604020202020204" pitchFamily="34" charset="0"/>
                <a:cs typeface="Arial" panose="020B0604020202020204" pitchFamily="34" charset="0"/>
              </a:rPr>
              <a:t>hygiene</a:t>
            </a:r>
            <a:endParaRPr lang="en-GB" sz="2000" dirty="0">
              <a:solidFill>
                <a:schemeClr val="accent1">
                  <a:lumMod val="50000"/>
                </a:schemeClr>
              </a:solidFill>
              <a:latin typeface="Arial" panose="020B0604020202020204" pitchFamily="34" charset="0"/>
              <a:cs typeface="Arial" panose="020B0604020202020204" pitchFamily="34" charset="0"/>
            </a:endParaRPr>
          </a:p>
          <a:p>
            <a:pPr marL="987425">
              <a:buFont typeface="Wingdings" panose="05000000000000000000" pitchFamily="2" charset="2"/>
              <a:buChar char="v"/>
            </a:pPr>
            <a:r>
              <a:rPr lang="en-GB" sz="2000" dirty="0" smtClean="0">
                <a:solidFill>
                  <a:schemeClr val="accent1">
                    <a:lumMod val="50000"/>
                  </a:schemeClr>
                </a:solidFill>
                <a:latin typeface="Arial" panose="020B0604020202020204" pitchFamily="34" charset="0"/>
                <a:cs typeface="Arial" panose="020B0604020202020204" pitchFamily="34" charset="0"/>
              </a:rPr>
              <a:t>Work </a:t>
            </a:r>
            <a:r>
              <a:rPr lang="en-GB" sz="2000" dirty="0">
                <a:solidFill>
                  <a:schemeClr val="accent1">
                    <a:lumMod val="50000"/>
                  </a:schemeClr>
                </a:solidFill>
                <a:latin typeface="Arial" panose="020B0604020202020204" pitchFamily="34" charset="0"/>
                <a:cs typeface="Arial" panose="020B0604020202020204" pitchFamily="34" charset="0"/>
              </a:rPr>
              <a:t>of a social or child protection institution without a </a:t>
            </a:r>
            <a:r>
              <a:rPr lang="en-GB" sz="2000" dirty="0" smtClean="0">
                <a:solidFill>
                  <a:schemeClr val="accent1">
                    <a:lumMod val="50000"/>
                  </a:schemeClr>
                </a:solidFill>
                <a:latin typeface="Arial" panose="020B0604020202020204" pitchFamily="34" charset="0"/>
                <a:cs typeface="Arial" panose="020B0604020202020204" pitchFamily="34" charset="0"/>
              </a:rPr>
              <a:t>permit</a:t>
            </a:r>
          </a:p>
          <a:p>
            <a:pPr marL="987425">
              <a:buFont typeface="Wingdings" panose="05000000000000000000" pitchFamily="2" charset="2"/>
              <a:buChar char="v"/>
            </a:pPr>
            <a:r>
              <a:rPr lang="en-GB" sz="2000" dirty="0" smtClean="0">
                <a:solidFill>
                  <a:schemeClr val="accent1">
                    <a:lumMod val="50000"/>
                  </a:schemeClr>
                </a:solidFill>
                <a:latin typeface="Arial" panose="020B0604020202020204" pitchFamily="34" charset="0"/>
                <a:cs typeface="Arial" panose="020B0604020202020204" pitchFamily="34" charset="0"/>
              </a:rPr>
              <a:t>A change in standards after obtaining a work permit</a:t>
            </a:r>
          </a:p>
          <a:p>
            <a:pPr marL="987425">
              <a:buFont typeface="Wingdings" panose="05000000000000000000" pitchFamily="2" charset="2"/>
              <a:buChar char="v"/>
            </a:pPr>
            <a:r>
              <a:rPr lang="en-GB" sz="2000" dirty="0" smtClean="0">
                <a:solidFill>
                  <a:schemeClr val="accent1">
                    <a:lumMod val="50000"/>
                  </a:schemeClr>
                </a:solidFill>
                <a:latin typeface="Arial" panose="020B0604020202020204" pitchFamily="34" charset="0"/>
                <a:cs typeface="Arial" panose="020B0604020202020204" pitchFamily="34" charset="0"/>
              </a:rPr>
              <a:t>Providing </a:t>
            </a:r>
            <a:r>
              <a:rPr lang="en-GB" sz="2000" dirty="0">
                <a:solidFill>
                  <a:schemeClr val="accent1">
                    <a:lumMod val="50000"/>
                  </a:schemeClr>
                </a:solidFill>
                <a:latin typeface="Arial" panose="020B0604020202020204" pitchFamily="34" charset="0"/>
                <a:cs typeface="Arial" panose="020B0604020202020204" pitchFamily="34" charset="0"/>
              </a:rPr>
              <a:t>social and child protection without having concluded an agreement with a </a:t>
            </a:r>
            <a:r>
              <a:rPr lang="en-GB" sz="2000" dirty="0" smtClean="0">
                <a:solidFill>
                  <a:schemeClr val="accent1">
                    <a:lumMod val="50000"/>
                  </a:schemeClr>
                </a:solidFill>
                <a:latin typeface="Arial" panose="020B0604020202020204" pitchFamily="34" charset="0"/>
                <a:cs typeface="Arial" panose="020B0604020202020204" pitchFamily="34" charset="0"/>
              </a:rPr>
              <a:t>beneficiary</a:t>
            </a:r>
          </a:p>
          <a:p>
            <a:pPr marL="987425">
              <a:buFont typeface="Wingdings" panose="05000000000000000000" pitchFamily="2" charset="2"/>
              <a:buChar char="v"/>
            </a:pPr>
            <a:r>
              <a:rPr lang="en-GB" sz="2000" dirty="0" smtClean="0">
                <a:solidFill>
                  <a:schemeClr val="accent1">
                    <a:lumMod val="50000"/>
                  </a:schemeClr>
                </a:solidFill>
                <a:latin typeface="Arial" panose="020B0604020202020204" pitchFamily="34" charset="0"/>
                <a:cs typeface="Arial" panose="020B0604020202020204" pitchFamily="34" charset="0"/>
              </a:rPr>
              <a:t>Lack </a:t>
            </a:r>
            <a:r>
              <a:rPr lang="en-GB" sz="2000" dirty="0">
                <a:solidFill>
                  <a:schemeClr val="accent1">
                    <a:lumMod val="50000"/>
                  </a:schemeClr>
                </a:solidFill>
                <a:latin typeface="Arial" panose="020B0604020202020204" pitchFamily="34" charset="0"/>
                <a:cs typeface="Arial" panose="020B0604020202020204" pitchFamily="34" charset="0"/>
              </a:rPr>
              <a:t>of expert staff in social and child protection institutions</a:t>
            </a:r>
            <a:endParaRPr lang="en-GB" sz="2000" dirty="0" smtClean="0">
              <a:solidFill>
                <a:schemeClr val="accent1">
                  <a:lumMod val="50000"/>
                </a:schemeClr>
              </a:solidFill>
              <a:latin typeface="Arial" panose="020B0604020202020204" pitchFamily="34" charset="0"/>
              <a:cs typeface="Arial" panose="020B0604020202020204" pitchFamily="34" charset="0"/>
            </a:endParaRPr>
          </a:p>
          <a:p>
            <a:pPr marL="987425">
              <a:buFont typeface="Wingdings" panose="05000000000000000000" pitchFamily="2" charset="2"/>
              <a:buChar char="v"/>
            </a:pPr>
            <a:endParaRPr lang="en-GB" sz="2000" dirty="0">
              <a:solidFill>
                <a:schemeClr val="accent1">
                  <a:lumMod val="50000"/>
                </a:schemeClr>
              </a:solidFill>
              <a:latin typeface="Arial" panose="020B0604020202020204" pitchFamily="34" charset="0"/>
              <a:cs typeface="Arial" panose="020B0604020202020204" pitchFamily="34" charset="0"/>
            </a:endParaRPr>
          </a:p>
          <a:p>
            <a:pPr marL="987425">
              <a:buFont typeface="Wingdings" panose="05000000000000000000" pitchFamily="2" charset="2"/>
              <a:buChar char="v"/>
            </a:pPr>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gray">
          <a:xfrm>
            <a:off x="946724" y="986828"/>
            <a:ext cx="9582456" cy="9473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R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Inspection of Social and Child Protection- indicators used</a:t>
            </a:r>
            <a:r>
              <a:rPr lang="en-US"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endParaRPr lang="en-GB" dirty="0"/>
          </a:p>
        </p:txBody>
      </p:sp>
    </p:spTree>
    <p:extLst>
      <p:ext uri="{BB962C8B-B14F-4D97-AF65-F5344CB8AC3E}">
        <p14:creationId xmlns:p14="http://schemas.microsoft.com/office/powerpoint/2010/main" val="1858263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473" y="2842788"/>
            <a:ext cx="10098503" cy="3801701"/>
          </a:xfrm>
        </p:spPr>
        <p:txBody>
          <a:bodyPr>
            <a:normAutofit/>
          </a:bodyPr>
          <a:lstStyle/>
          <a:p>
            <a:pPr>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 cases of minor violations, inspectors take a measure of indication. If a subject of control does not act upon this measure within the given timeframe, inspectors impose </a:t>
            </a:r>
            <a:r>
              <a:rPr lang="en-GB" sz="2000" dirty="0" smtClean="0">
                <a:solidFill>
                  <a:schemeClr val="accent1">
                    <a:lumMod val="50000"/>
                  </a:schemeClr>
                </a:solidFill>
                <a:latin typeface="Arial" panose="020B0604020202020204" pitchFamily="34" charset="0"/>
                <a:cs typeface="Arial" panose="020B0604020202020204" pitchFamily="34" charset="0"/>
              </a:rPr>
              <a:t>fines.</a:t>
            </a:r>
          </a:p>
          <a:p>
            <a:pPr>
              <a:buFont typeface="Wingdings" panose="05000000000000000000" pitchFamily="2" charset="2"/>
              <a:buChar char="Ø"/>
            </a:pPr>
            <a:endParaRPr lang="en-GB" sz="1000" dirty="0" smtClean="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 case of serious violations, inspectors forbid further work of the institution</a:t>
            </a:r>
            <a:r>
              <a:rPr lang="en-GB" sz="2000" dirty="0" smtClean="0">
                <a:solidFill>
                  <a:schemeClr val="accent1">
                    <a:lumMod val="50000"/>
                  </a:schemeClr>
                </a:solidFill>
                <a:latin typeface="Arial" panose="020B0604020202020204" pitchFamily="34" charset="0"/>
                <a:cs typeface="Arial" panose="020B0604020202020204" pitchFamily="34" charset="0"/>
              </a:rPr>
              <a:t>.</a:t>
            </a:r>
          </a:p>
          <a:p>
            <a:pPr>
              <a:buFont typeface="Wingdings" panose="05000000000000000000" pitchFamily="2" charset="2"/>
              <a:buChar char="Ø"/>
            </a:pPr>
            <a:endParaRPr lang="en-GB" sz="1000" dirty="0" smtClean="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000" dirty="0" smtClean="0">
                <a:solidFill>
                  <a:schemeClr val="accent1">
                    <a:lumMod val="50000"/>
                  </a:schemeClr>
                </a:solidFill>
                <a:latin typeface="Arial" panose="020B0604020202020204" pitchFamily="34" charset="0"/>
                <a:cs typeface="Arial" panose="020B0604020202020204" pitchFamily="34" charset="0"/>
              </a:rPr>
              <a:t>Inspection </a:t>
            </a:r>
            <a:r>
              <a:rPr lang="en-GB" sz="2000" dirty="0">
                <a:solidFill>
                  <a:schemeClr val="accent1">
                    <a:lumMod val="50000"/>
                  </a:schemeClr>
                </a:solidFill>
                <a:latin typeface="Arial" panose="020B0604020202020204" pitchFamily="34" charset="0"/>
                <a:cs typeface="Arial" panose="020B0604020202020204" pitchFamily="34" charset="0"/>
              </a:rPr>
              <a:t>of Social and Child Protection informs the line ministry in issues related to control of expert service </a:t>
            </a:r>
            <a:r>
              <a:rPr lang="en-GB" sz="2000" dirty="0" smtClean="0">
                <a:solidFill>
                  <a:schemeClr val="accent1">
                    <a:lumMod val="50000"/>
                  </a:schemeClr>
                </a:solidFill>
                <a:latin typeface="Arial" panose="020B0604020202020204" pitchFamily="34" charset="0"/>
                <a:cs typeface="Arial" panose="020B0604020202020204" pitchFamily="34" charset="0"/>
              </a:rPr>
              <a:t>providing </a:t>
            </a:r>
            <a:r>
              <a:rPr lang="en-GB" sz="2000" dirty="0">
                <a:solidFill>
                  <a:schemeClr val="accent1">
                    <a:lumMod val="50000"/>
                  </a:schemeClr>
                </a:solidFill>
                <a:latin typeface="Arial" panose="020B0604020202020204" pitchFamily="34" charset="0"/>
                <a:cs typeface="Arial" panose="020B0604020202020204" pitchFamily="34" charset="0"/>
              </a:rPr>
              <a:t>and in situations in which inspectors identify improper implementation of set procedures.</a:t>
            </a:r>
          </a:p>
          <a:p>
            <a:pPr>
              <a:buFont typeface="Wingdings" panose="05000000000000000000" pitchFamily="2" charset="2"/>
              <a:buChar char="Ø"/>
            </a:pPr>
            <a:endParaRPr lang="en-GB" sz="20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000" dirty="0">
              <a:solidFill>
                <a:schemeClr val="accent1">
                  <a:lumMod val="50000"/>
                </a:schemeClr>
              </a:solidFill>
              <a:latin typeface="Arial" panose="020B0604020202020204" pitchFamily="34" charset="0"/>
              <a:cs typeface="Arial" panose="020B0604020202020204" pitchFamily="34" charset="0"/>
            </a:endParaRPr>
          </a:p>
          <a:p>
            <a:pPr marL="987425">
              <a:buFont typeface="Wingdings" panose="05000000000000000000" pitchFamily="2" charset="2"/>
              <a:buChar char="v"/>
            </a:pPr>
            <a:endParaRPr lang="en-GB" sz="2000" dirty="0">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gray">
          <a:xfrm>
            <a:off x="946724" y="986828"/>
            <a:ext cx="9582456" cy="9473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sr-Latn-R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Inspection of Social and Child Protection- measures taken</a:t>
            </a:r>
            <a:r>
              <a:rPr lang="en-US"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dirty="0" smtClean="0">
                <a:solidFill>
                  <a:srgbClr val="C00000"/>
                </a:solidFill>
                <a:effectLst>
                  <a:outerShdw blurRad="38100" dist="38100" dir="2700000" algn="tl">
                    <a:srgbClr val="000000">
                      <a:alpha val="43137"/>
                    </a:srgbClr>
                  </a:outerShdw>
                </a:effectLst>
                <a:latin typeface="Arial" pitchFamily="34" charset="0"/>
                <a:cs typeface="Arial" pitchFamily="34" charset="0"/>
              </a:rPr>
            </a:br>
            <a:endParaRPr lang="en-GB" dirty="0"/>
          </a:p>
        </p:txBody>
      </p:sp>
    </p:spTree>
    <p:extLst>
      <p:ext uri="{BB962C8B-B14F-4D97-AF65-F5344CB8AC3E}">
        <p14:creationId xmlns:p14="http://schemas.microsoft.com/office/powerpoint/2010/main" val="264240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457200"/>
            <a:ext cx="10972800" cy="697230"/>
          </a:xfrm>
        </p:spPr>
        <p:txBody>
          <a:bodyPr/>
          <a:lstStyle/>
          <a:p>
            <a:pPr eaLnBrk="1" hangingPunct="1"/>
            <a:r>
              <a:rPr lang="sr-Latn-ME" altLang="en-US" dirty="0" smtClean="0">
                <a:solidFill>
                  <a:srgbClr val="FFC000"/>
                </a:solidFill>
              </a:rPr>
              <a:t>PODGORICA</a:t>
            </a:r>
            <a:r>
              <a:rPr lang="en-GB" altLang="en-US" dirty="0" smtClean="0">
                <a:solidFill>
                  <a:srgbClr val="FFC000"/>
                </a:solidFill>
              </a:rPr>
              <a:t>- THE CAPITAL</a:t>
            </a:r>
            <a:endParaRPr lang="en-US" altLang="en-US" dirty="0" smtClean="0">
              <a:solidFill>
                <a:srgbClr val="FFC000"/>
              </a:solidFill>
            </a:endParaRPr>
          </a:p>
        </p:txBody>
      </p:sp>
      <p:sp>
        <p:nvSpPr>
          <p:cNvPr id="4099" name="Content Placeholder 2"/>
          <p:cNvSpPr>
            <a:spLocks noGrp="1"/>
          </p:cNvSpPr>
          <p:nvPr>
            <p:ph idx="1"/>
          </p:nvPr>
        </p:nvSpPr>
        <p:spPr/>
        <p:txBody>
          <a:bodyPr/>
          <a:lstStyle/>
          <a:p>
            <a:pPr eaLnBrk="1" hangingPunct="1"/>
            <a:endParaRPr lang="en-US" altLang="en-US" smtClean="0"/>
          </a:p>
        </p:txBody>
      </p:sp>
      <p:pic>
        <p:nvPicPr>
          <p:cNvPr id="4100" name="Picture 2" descr="C:\Users\orban visnja\Desktop\Podgorica_millen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4430"/>
            <a:ext cx="5791200" cy="265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C:\Users\orban visnja\Desktop\{E7650672-8A3D-4BE2-9D52-F41B35A285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9364"/>
            <a:ext cx="57912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C:\Users\orban visnja\Desktop\hill-view-podgorica-monteneg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154430"/>
            <a:ext cx="6400800" cy="26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C:\Users\orban visnja\Desktop\13407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1" y="3800476"/>
            <a:ext cx="6421967"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495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5780" y="445770"/>
            <a:ext cx="11666220" cy="708660"/>
          </a:xfrm>
        </p:spPr>
        <p:txBody>
          <a:bodyPr/>
          <a:lstStyle/>
          <a:p>
            <a:pPr eaLnBrk="1" hangingPunct="1"/>
            <a:r>
              <a:rPr lang="sr-Latn-ME" altLang="en-US" dirty="0" smtClean="0">
                <a:solidFill>
                  <a:srgbClr val="FFC000"/>
                </a:solidFill>
              </a:rPr>
              <a:t>CETINJE</a:t>
            </a:r>
            <a:r>
              <a:rPr lang="en-GB" altLang="en-US" dirty="0" smtClean="0">
                <a:solidFill>
                  <a:srgbClr val="FFC000"/>
                </a:solidFill>
              </a:rPr>
              <a:t> – THE OLD ROYAL CAPITAL</a:t>
            </a:r>
            <a:endParaRPr lang="en-US" altLang="en-US" dirty="0" smtClean="0">
              <a:solidFill>
                <a:srgbClr val="FFC000"/>
              </a:solidFill>
            </a:endParaRPr>
          </a:p>
        </p:txBody>
      </p:sp>
      <p:sp>
        <p:nvSpPr>
          <p:cNvPr id="5123" name="Content Placeholder 2"/>
          <p:cNvSpPr>
            <a:spLocks noGrp="1"/>
          </p:cNvSpPr>
          <p:nvPr>
            <p:ph idx="1"/>
          </p:nvPr>
        </p:nvSpPr>
        <p:spPr/>
        <p:txBody>
          <a:bodyPr/>
          <a:lstStyle/>
          <a:p>
            <a:pPr eaLnBrk="1" hangingPunct="1"/>
            <a:endParaRPr lang="en-US" altLang="en-US" smtClean="0"/>
          </a:p>
        </p:txBody>
      </p:sp>
      <p:pic>
        <p:nvPicPr>
          <p:cNvPr id="5124" name="Picture 2" descr="C:\Users\orban visnja\Desktop\177_fotodnevni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4430"/>
            <a:ext cx="5791200" cy="257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C:\Users\orban visnja\Desktop\Montenegro Snow in Cetinj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154430"/>
            <a:ext cx="6705600" cy="257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C:\Users\orban visnja\Desktop\Cetinje-kraljev Dv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33800"/>
            <a:ext cx="5577417"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C:\Users\orban visnja\Desktop\cetinje_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733801"/>
            <a:ext cx="6705600"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5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08610"/>
            <a:ext cx="11506200" cy="834390"/>
          </a:xfrm>
        </p:spPr>
        <p:txBody>
          <a:bodyPr/>
          <a:lstStyle/>
          <a:p>
            <a:pPr eaLnBrk="1" hangingPunct="1"/>
            <a:r>
              <a:rPr lang="en-US" altLang="en-US" dirty="0" smtClean="0">
                <a:solidFill>
                  <a:srgbClr val="FFC000"/>
                </a:solidFill>
              </a:rPr>
              <a:t>Bay of Kotor</a:t>
            </a:r>
          </a:p>
        </p:txBody>
      </p:sp>
      <p:sp>
        <p:nvSpPr>
          <p:cNvPr id="6147" name="Content Placeholder 2"/>
          <p:cNvSpPr>
            <a:spLocks noGrp="1"/>
          </p:cNvSpPr>
          <p:nvPr>
            <p:ph idx="1"/>
          </p:nvPr>
        </p:nvSpPr>
        <p:spPr/>
        <p:txBody>
          <a:bodyPr/>
          <a:lstStyle/>
          <a:p>
            <a:pPr eaLnBrk="1" hangingPunct="1"/>
            <a:endParaRPr lang="en-US" altLang="en-US" smtClean="0"/>
          </a:p>
        </p:txBody>
      </p:sp>
      <p:pic>
        <p:nvPicPr>
          <p:cNvPr id="6148" name="Picture 2" descr="C:\Users\orban visnja\Desktop\8-gospa-od-skrpjela-Montenegro-Serb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1219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41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11530" y="480060"/>
            <a:ext cx="11380470" cy="822960"/>
          </a:xfrm>
        </p:spPr>
        <p:txBody>
          <a:bodyPr/>
          <a:lstStyle/>
          <a:p>
            <a:pPr eaLnBrk="1" hangingPunct="1"/>
            <a:r>
              <a:rPr lang="sr-Latn-ME" altLang="en-US" dirty="0" smtClean="0">
                <a:solidFill>
                  <a:srgbClr val="FFC000"/>
                </a:solidFill>
              </a:rPr>
              <a:t>KOTOR</a:t>
            </a:r>
            <a:endParaRPr lang="en-US" altLang="en-US" dirty="0" smtClean="0">
              <a:solidFill>
                <a:srgbClr val="FFC000"/>
              </a:solidFill>
            </a:endParaRPr>
          </a:p>
        </p:txBody>
      </p:sp>
      <p:sp>
        <p:nvSpPr>
          <p:cNvPr id="7171" name="Content Placeholder 2"/>
          <p:cNvSpPr>
            <a:spLocks noGrp="1"/>
          </p:cNvSpPr>
          <p:nvPr>
            <p:ph idx="1"/>
          </p:nvPr>
        </p:nvSpPr>
        <p:spPr/>
        <p:txBody>
          <a:bodyPr/>
          <a:lstStyle/>
          <a:p>
            <a:pPr eaLnBrk="1" hangingPunct="1"/>
            <a:endParaRPr lang="en-US" altLang="en-US" smtClean="0"/>
          </a:p>
        </p:txBody>
      </p:sp>
      <p:pic>
        <p:nvPicPr>
          <p:cNvPr id="7172" name="Picture 2" descr="C:\Users\orban visnja\Desktop\bay_of_kotor_montenegro_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3020"/>
            <a:ext cx="12192000" cy="55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381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97230" y="457200"/>
            <a:ext cx="11494770" cy="777240"/>
          </a:xfrm>
        </p:spPr>
        <p:txBody>
          <a:bodyPr/>
          <a:lstStyle/>
          <a:p>
            <a:pPr eaLnBrk="1" hangingPunct="1"/>
            <a:r>
              <a:rPr lang="sr-Latn-ME" altLang="en-US" dirty="0" smtClean="0">
                <a:solidFill>
                  <a:srgbClr val="FFC000"/>
                </a:solidFill>
              </a:rPr>
              <a:t>SVETI STEFAN</a:t>
            </a:r>
            <a:endParaRPr lang="en-US" altLang="en-US" dirty="0" smtClean="0">
              <a:solidFill>
                <a:srgbClr val="FFC000"/>
              </a:solidFill>
            </a:endParaRPr>
          </a:p>
        </p:txBody>
      </p:sp>
      <p:sp>
        <p:nvSpPr>
          <p:cNvPr id="8195" name="Content Placeholder 2"/>
          <p:cNvSpPr>
            <a:spLocks noGrp="1"/>
          </p:cNvSpPr>
          <p:nvPr>
            <p:ph idx="1"/>
          </p:nvPr>
        </p:nvSpPr>
        <p:spPr/>
        <p:txBody>
          <a:bodyPr/>
          <a:lstStyle/>
          <a:p>
            <a:pPr eaLnBrk="1" hangingPunct="1"/>
            <a:endParaRPr lang="en-US" altLang="en-US" smtClean="0"/>
          </a:p>
        </p:txBody>
      </p:sp>
      <p:pic>
        <p:nvPicPr>
          <p:cNvPr id="8196" name="Picture 4" descr="C:\Users\orban visnja\Desktop\Sveti-Stefa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4440"/>
            <a:ext cx="12192000" cy="562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709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14350" y="422910"/>
            <a:ext cx="11677650" cy="960120"/>
          </a:xfrm>
        </p:spPr>
        <p:txBody>
          <a:bodyPr/>
          <a:lstStyle/>
          <a:p>
            <a:pPr eaLnBrk="1" hangingPunct="1"/>
            <a:r>
              <a:rPr lang="en-US" altLang="en-US" dirty="0" smtClean="0">
                <a:solidFill>
                  <a:srgbClr val="FFC000"/>
                </a:solidFill>
              </a:rPr>
              <a:t>Long beach - </a:t>
            </a:r>
            <a:r>
              <a:rPr lang="en-US" altLang="en-US" dirty="0" err="1" smtClean="0">
                <a:solidFill>
                  <a:srgbClr val="FFC000"/>
                </a:solidFill>
              </a:rPr>
              <a:t>Ulcinj</a:t>
            </a:r>
            <a:endParaRPr lang="en-US" altLang="en-US" dirty="0" smtClean="0">
              <a:solidFill>
                <a:srgbClr val="FFC000"/>
              </a:solidFill>
            </a:endParaRPr>
          </a:p>
        </p:txBody>
      </p:sp>
      <p:sp>
        <p:nvSpPr>
          <p:cNvPr id="9219" name="Content Placeholder 2"/>
          <p:cNvSpPr>
            <a:spLocks noGrp="1"/>
          </p:cNvSpPr>
          <p:nvPr>
            <p:ph idx="1"/>
          </p:nvPr>
        </p:nvSpPr>
        <p:spPr/>
        <p:txBody>
          <a:bodyPr/>
          <a:lstStyle/>
          <a:p>
            <a:pPr eaLnBrk="1" hangingPunct="1"/>
            <a:endParaRPr lang="en-US" altLang="en-US" smtClean="0"/>
          </a:p>
        </p:txBody>
      </p:sp>
      <p:pic>
        <p:nvPicPr>
          <p:cNvPr id="9220" name="Picture 2" descr="C:\Users\orban visnja\Desktop\Velika Plaza_4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3030"/>
            <a:ext cx="12192000" cy="547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759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1490" y="434340"/>
            <a:ext cx="11700510" cy="948690"/>
          </a:xfrm>
        </p:spPr>
        <p:txBody>
          <a:bodyPr/>
          <a:lstStyle/>
          <a:p>
            <a:pPr eaLnBrk="1" hangingPunct="1"/>
            <a:r>
              <a:rPr lang="en-US" altLang="en-US" smtClean="0">
                <a:solidFill>
                  <a:srgbClr val="FFC000"/>
                </a:solidFill>
              </a:rPr>
              <a:t>SKADAR </a:t>
            </a:r>
            <a:r>
              <a:rPr lang="en-US" altLang="en-US" dirty="0" smtClean="0">
                <a:solidFill>
                  <a:srgbClr val="FFC000"/>
                </a:solidFill>
              </a:rPr>
              <a:t>LAKE</a:t>
            </a:r>
          </a:p>
        </p:txBody>
      </p:sp>
      <p:sp>
        <p:nvSpPr>
          <p:cNvPr id="10243" name="Content Placeholder 2"/>
          <p:cNvSpPr>
            <a:spLocks noGrp="1"/>
          </p:cNvSpPr>
          <p:nvPr>
            <p:ph idx="1"/>
          </p:nvPr>
        </p:nvSpPr>
        <p:spPr/>
        <p:txBody>
          <a:bodyPr/>
          <a:lstStyle/>
          <a:p>
            <a:pPr eaLnBrk="1" hangingPunct="1"/>
            <a:endParaRPr lang="en-US" altLang="en-US" smtClean="0"/>
          </a:p>
        </p:txBody>
      </p:sp>
      <p:pic>
        <p:nvPicPr>
          <p:cNvPr id="10244" name="Picture 2" descr="C:\Users\orban visnja\Desktop\SJezero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3040"/>
            <a:ext cx="1219200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65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03" y="964615"/>
            <a:ext cx="8549294" cy="706964"/>
          </a:xfrm>
        </p:spPr>
        <p:txBody>
          <a:bodyPr/>
          <a:lstStyle/>
          <a:p>
            <a:r>
              <a:rPr lang="sr-Latn-ME" dirty="0" smtClean="0"/>
              <a:t>                          </a:t>
            </a:r>
            <a:r>
              <a:rPr lang="sr-Latn-ME" b="1" dirty="0">
                <a:solidFill>
                  <a:srgbClr val="FFC000"/>
                </a:solidFill>
                <a:effectLst>
                  <a:outerShdw blurRad="38100" dist="38100" dir="2700000" algn="tl">
                    <a:srgbClr val="000000">
                      <a:alpha val="43137"/>
                    </a:srgbClr>
                  </a:outerShdw>
                </a:effectLst>
                <a:latin typeface="Arial" pitchFamily="34" charset="0"/>
                <a:cs typeface="Arial" pitchFamily="34" charset="0"/>
              </a:rPr>
              <a:t>About us - reminder</a:t>
            </a:r>
            <a:endParaRPr lang="en-GB" b="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defRPr/>
            </a:pPr>
            <a:r>
              <a:rPr lang="sr-Latn-ME" altLang="sr-Latn-RS" sz="2000" dirty="0" smtClean="0">
                <a:solidFill>
                  <a:schemeClr val="accent1">
                    <a:lumMod val="50000"/>
                  </a:schemeClr>
                </a:solidFill>
                <a:latin typeface="Arial" pitchFamily="34" charset="0"/>
                <a:cs typeface="Arial" pitchFamily="34" charset="0"/>
              </a:rPr>
              <a:t>Administration for Inspection Affairs (AIA) was established in June, 2012 </a:t>
            </a:r>
          </a:p>
          <a:p>
            <a:pPr>
              <a:buFont typeface="Wingdings" panose="05000000000000000000" pitchFamily="2" charset="2"/>
              <a:buChar char="Ø"/>
              <a:defRPr/>
            </a:pPr>
            <a:r>
              <a:rPr lang="sr-Latn-ME" altLang="sr-Latn-RS" sz="2000" b="1" dirty="0" smtClean="0">
                <a:solidFill>
                  <a:schemeClr val="accent1">
                    <a:lumMod val="50000"/>
                  </a:schemeClr>
                </a:solidFill>
                <a:latin typeface="Arial" pitchFamily="34" charset="0"/>
                <a:cs typeface="Arial" pitchFamily="34" charset="0"/>
              </a:rPr>
              <a:t>It consists of six departments and two services. Inspection sectors belong to four different departments. </a:t>
            </a:r>
          </a:p>
          <a:p>
            <a:pPr>
              <a:buFont typeface="Wingdings" panose="05000000000000000000" pitchFamily="2" charset="2"/>
              <a:buChar char="Ø"/>
              <a:defRPr/>
            </a:pPr>
            <a:r>
              <a:rPr lang="sr-Latn-ME" altLang="sr-Latn-RS" sz="2000" dirty="0" smtClean="0">
                <a:solidFill>
                  <a:schemeClr val="accent1">
                    <a:lumMod val="50000"/>
                  </a:schemeClr>
                </a:solidFill>
                <a:latin typeface="Arial" pitchFamily="34" charset="0"/>
                <a:cs typeface="Arial" pitchFamily="34" charset="0"/>
              </a:rPr>
              <a:t>282 employees </a:t>
            </a:r>
            <a:r>
              <a:rPr lang="sr-Latn-ME" altLang="sr-Latn-RS" sz="2000" dirty="0">
                <a:solidFill>
                  <a:schemeClr val="accent1">
                    <a:lumMod val="50000"/>
                  </a:schemeClr>
                </a:solidFill>
                <a:latin typeface="Arial" pitchFamily="34" charset="0"/>
                <a:cs typeface="Arial" pitchFamily="34" charset="0"/>
              </a:rPr>
              <a:t>– 220 </a:t>
            </a:r>
            <a:r>
              <a:rPr lang="sr-Latn-ME" altLang="sr-Latn-RS" sz="2000" dirty="0" smtClean="0">
                <a:solidFill>
                  <a:schemeClr val="accent1">
                    <a:lumMod val="50000"/>
                  </a:schemeClr>
                </a:solidFill>
                <a:latin typeface="Arial" pitchFamily="34" charset="0"/>
                <a:cs typeface="Arial" pitchFamily="34" charset="0"/>
              </a:rPr>
              <a:t>inspectors within 22 inspection sectors</a:t>
            </a:r>
            <a:endParaRPr lang="sr-Latn-ME" altLang="sr-Latn-RS" sz="2000" dirty="0">
              <a:solidFill>
                <a:schemeClr val="accent1">
                  <a:lumMod val="50000"/>
                </a:schemeClr>
              </a:solidFill>
              <a:latin typeface="Arial" pitchFamily="34" charset="0"/>
              <a:cs typeface="Arial" pitchFamily="34" charset="0"/>
            </a:endParaRPr>
          </a:p>
          <a:p>
            <a:pPr>
              <a:buFont typeface="Wingdings" panose="05000000000000000000" pitchFamily="2" charset="2"/>
              <a:buChar char="Ø"/>
              <a:defRPr/>
            </a:pPr>
            <a:r>
              <a:rPr lang="sr-Latn-ME" altLang="sr-Latn-RS" sz="2000" b="1" u="sng" dirty="0">
                <a:solidFill>
                  <a:schemeClr val="accent1">
                    <a:lumMod val="50000"/>
                  </a:schemeClr>
                </a:solidFill>
                <a:latin typeface="Arial" pitchFamily="34" charset="0"/>
                <a:cs typeface="Arial" pitchFamily="34" charset="0"/>
              </a:rPr>
              <a:t>28</a:t>
            </a:r>
            <a:r>
              <a:rPr lang="sr-Latn-ME" altLang="sr-Latn-RS" sz="2000" dirty="0">
                <a:solidFill>
                  <a:schemeClr val="accent1">
                    <a:lumMod val="50000"/>
                  </a:schemeClr>
                </a:solidFill>
                <a:latin typeface="Arial" pitchFamily="34" charset="0"/>
                <a:cs typeface="Arial" pitchFamily="34" charset="0"/>
              </a:rPr>
              <a:t> </a:t>
            </a:r>
            <a:r>
              <a:rPr lang="sr-Latn-ME" altLang="sr-Latn-RS" sz="2000" dirty="0" smtClean="0">
                <a:solidFill>
                  <a:schemeClr val="accent1">
                    <a:lumMod val="50000"/>
                  </a:schemeClr>
                </a:solidFill>
                <a:latin typeface="Arial" pitchFamily="34" charset="0"/>
                <a:cs typeface="Arial" pitchFamily="34" charset="0"/>
              </a:rPr>
              <a:t>health and sanitary inspectors</a:t>
            </a:r>
          </a:p>
          <a:p>
            <a:pPr>
              <a:buFont typeface="Wingdings" panose="05000000000000000000" pitchFamily="2" charset="2"/>
              <a:buChar char="Ø"/>
              <a:defRPr/>
            </a:pPr>
            <a:r>
              <a:rPr lang="sr-Latn-ME" altLang="sr-Latn-RS" sz="2000" b="1" u="sng" dirty="0" smtClean="0">
                <a:solidFill>
                  <a:schemeClr val="accent1">
                    <a:lumMod val="50000"/>
                  </a:schemeClr>
                </a:solidFill>
                <a:latin typeface="Arial" pitchFamily="34" charset="0"/>
                <a:cs typeface="Arial" pitchFamily="34" charset="0"/>
              </a:rPr>
              <a:t>4</a:t>
            </a:r>
            <a:r>
              <a:rPr lang="sr-Latn-ME" altLang="sr-Latn-RS" sz="2000" dirty="0" smtClean="0">
                <a:solidFill>
                  <a:schemeClr val="accent1">
                    <a:lumMod val="50000"/>
                  </a:schemeClr>
                </a:solidFill>
                <a:latin typeface="Arial" pitchFamily="34" charset="0"/>
                <a:cs typeface="Arial" pitchFamily="34" charset="0"/>
              </a:rPr>
              <a:t> inspectors for social and child protection</a:t>
            </a:r>
            <a:endParaRPr lang="sr-Latn-ME" altLang="sr-Latn-RS" sz="2000" dirty="0">
              <a:solidFill>
                <a:schemeClr val="accent1">
                  <a:lumMod val="50000"/>
                </a:schemeClr>
              </a:solidFill>
              <a:latin typeface="Arial" pitchFamily="34" charset="0"/>
              <a:cs typeface="Arial" pitchFamily="34" charset="0"/>
            </a:endParaRPr>
          </a:p>
          <a:p>
            <a:pPr>
              <a:buFont typeface="Wingdings" panose="05000000000000000000" pitchFamily="2" charset="2"/>
              <a:buChar char="Ø"/>
              <a:defRPr/>
            </a:pPr>
            <a:r>
              <a:rPr lang="sr-Latn-ME" altLang="sr-Latn-RS" sz="2000" b="1" u="sng" dirty="0" smtClean="0">
                <a:solidFill>
                  <a:schemeClr val="accent1">
                    <a:lumMod val="50000"/>
                  </a:schemeClr>
                </a:solidFill>
                <a:latin typeface="Arial" pitchFamily="34" charset="0"/>
                <a:cs typeface="Arial" pitchFamily="34" charset="0"/>
              </a:rPr>
              <a:t>One</a:t>
            </a:r>
            <a:r>
              <a:rPr lang="sr-Latn-ME" altLang="sr-Latn-RS" sz="2000" b="1" dirty="0" smtClean="0">
                <a:solidFill>
                  <a:schemeClr val="accent1">
                    <a:lumMod val="50000"/>
                  </a:schemeClr>
                </a:solidFill>
                <a:latin typeface="Arial" pitchFamily="34" charset="0"/>
                <a:cs typeface="Arial" pitchFamily="34" charset="0"/>
              </a:rPr>
              <a:t> </a:t>
            </a:r>
            <a:r>
              <a:rPr lang="sr-Latn-ME" altLang="sr-Latn-RS" sz="2000" dirty="0" smtClean="0">
                <a:solidFill>
                  <a:schemeClr val="accent1">
                    <a:lumMod val="50000"/>
                  </a:schemeClr>
                </a:solidFill>
                <a:latin typeface="Arial" pitchFamily="34" charset="0"/>
                <a:cs typeface="Arial" pitchFamily="34" charset="0"/>
              </a:rPr>
              <a:t>budget for all inspection sectors.</a:t>
            </a:r>
            <a:endParaRPr lang="sr-Latn-ME" altLang="sr-Latn-RS" sz="20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506501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5790" y="297180"/>
            <a:ext cx="11586210" cy="994410"/>
          </a:xfrm>
        </p:spPr>
        <p:txBody>
          <a:bodyPr/>
          <a:lstStyle/>
          <a:p>
            <a:pPr eaLnBrk="1" hangingPunct="1"/>
            <a:r>
              <a:rPr lang="sr-Latn-ME" altLang="en-US" dirty="0" smtClean="0">
                <a:solidFill>
                  <a:srgbClr val="FFC000"/>
                </a:solidFill>
              </a:rPr>
              <a:t>RIJEKA CRNOJEVICA</a:t>
            </a:r>
            <a:endParaRPr lang="en-US" altLang="en-US" dirty="0" smtClean="0">
              <a:solidFill>
                <a:srgbClr val="FFC000"/>
              </a:solidFill>
            </a:endParaRPr>
          </a:p>
        </p:txBody>
      </p:sp>
      <p:sp>
        <p:nvSpPr>
          <p:cNvPr id="11267" name="Content Placeholder 2"/>
          <p:cNvSpPr>
            <a:spLocks noGrp="1"/>
          </p:cNvSpPr>
          <p:nvPr>
            <p:ph idx="1"/>
          </p:nvPr>
        </p:nvSpPr>
        <p:spPr/>
        <p:txBody>
          <a:bodyPr/>
          <a:lstStyle/>
          <a:p>
            <a:pPr eaLnBrk="1" hangingPunct="1"/>
            <a:endParaRPr lang="en-US" altLang="en-US" smtClean="0"/>
          </a:p>
        </p:txBody>
      </p:sp>
      <p:pic>
        <p:nvPicPr>
          <p:cNvPr id="11268" name="Picture 2" descr="C:\Users\orban visnja\Desktop\SJezero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1590"/>
            <a:ext cx="12192000" cy="55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37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77240" y="342900"/>
            <a:ext cx="11414760" cy="937260"/>
          </a:xfrm>
        </p:spPr>
        <p:txBody>
          <a:bodyPr/>
          <a:lstStyle/>
          <a:p>
            <a:pPr eaLnBrk="1" hangingPunct="1"/>
            <a:r>
              <a:rPr lang="sr-Latn-ME" altLang="en-US" dirty="0" smtClean="0">
                <a:solidFill>
                  <a:srgbClr val="FFC000"/>
                </a:solidFill>
              </a:rPr>
              <a:t>DURMITOR</a:t>
            </a:r>
            <a:endParaRPr lang="en-US" altLang="en-US" dirty="0" smtClean="0">
              <a:solidFill>
                <a:srgbClr val="FFC000"/>
              </a:solidFill>
            </a:endParaRPr>
          </a:p>
        </p:txBody>
      </p:sp>
      <p:sp>
        <p:nvSpPr>
          <p:cNvPr id="12291" name="Content Placeholder 2"/>
          <p:cNvSpPr>
            <a:spLocks noGrp="1"/>
          </p:cNvSpPr>
          <p:nvPr>
            <p:ph idx="1"/>
          </p:nvPr>
        </p:nvSpPr>
        <p:spPr/>
        <p:txBody>
          <a:bodyPr/>
          <a:lstStyle/>
          <a:p>
            <a:pPr eaLnBrk="1" hangingPunct="1"/>
            <a:endParaRPr lang="en-US" altLang="en-US" smtClean="0"/>
          </a:p>
        </p:txBody>
      </p:sp>
      <p:pic>
        <p:nvPicPr>
          <p:cNvPr id="12292" name="Picture 2" descr="C:\Users\orban visnja\Desktop\Durmitor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7330"/>
            <a:ext cx="12192000" cy="5360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485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71500" y="445770"/>
            <a:ext cx="11620500" cy="960120"/>
          </a:xfrm>
        </p:spPr>
        <p:txBody>
          <a:bodyPr/>
          <a:lstStyle/>
          <a:p>
            <a:pPr eaLnBrk="1" hangingPunct="1"/>
            <a:r>
              <a:rPr lang="sr-Latn-ME" altLang="en-US" dirty="0" smtClean="0">
                <a:solidFill>
                  <a:srgbClr val="FFC000"/>
                </a:solidFill>
              </a:rPr>
              <a:t>BIOGRADSKA GORA</a:t>
            </a:r>
            <a:endParaRPr lang="en-US" altLang="en-US" dirty="0" smtClean="0">
              <a:solidFill>
                <a:srgbClr val="FFC000"/>
              </a:solidFill>
            </a:endParaRPr>
          </a:p>
        </p:txBody>
      </p:sp>
      <p:sp>
        <p:nvSpPr>
          <p:cNvPr id="13315" name="Content Placeholder 2"/>
          <p:cNvSpPr>
            <a:spLocks noGrp="1"/>
          </p:cNvSpPr>
          <p:nvPr>
            <p:ph idx="1"/>
          </p:nvPr>
        </p:nvSpPr>
        <p:spPr/>
        <p:txBody>
          <a:bodyPr/>
          <a:lstStyle/>
          <a:p>
            <a:pPr eaLnBrk="1" hangingPunct="1"/>
            <a:endParaRPr lang="en-US" altLang="en-US" smtClean="0"/>
          </a:p>
        </p:txBody>
      </p:sp>
      <p:pic>
        <p:nvPicPr>
          <p:cNvPr id="13316" name="Picture 2" descr="C:\Users\orban visnja\Desktop\BGor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4950"/>
            <a:ext cx="1217083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92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94360" y="411480"/>
            <a:ext cx="11597640" cy="960120"/>
          </a:xfrm>
        </p:spPr>
        <p:txBody>
          <a:bodyPr/>
          <a:lstStyle/>
          <a:p>
            <a:pPr eaLnBrk="1" hangingPunct="1"/>
            <a:r>
              <a:rPr lang="sr-Latn-ME" altLang="en-US" dirty="0" smtClean="0">
                <a:solidFill>
                  <a:srgbClr val="FFC000"/>
                </a:solidFill>
              </a:rPr>
              <a:t>LOVCEN</a:t>
            </a:r>
            <a:endParaRPr lang="en-US" altLang="en-US" dirty="0" smtClean="0">
              <a:solidFill>
                <a:srgbClr val="FFC000"/>
              </a:solidFill>
            </a:endParaRPr>
          </a:p>
        </p:txBody>
      </p:sp>
      <p:sp>
        <p:nvSpPr>
          <p:cNvPr id="14339" name="Content Placeholder 2"/>
          <p:cNvSpPr>
            <a:spLocks noGrp="1"/>
          </p:cNvSpPr>
          <p:nvPr>
            <p:ph idx="1"/>
          </p:nvPr>
        </p:nvSpPr>
        <p:spPr/>
        <p:txBody>
          <a:bodyPr/>
          <a:lstStyle/>
          <a:p>
            <a:pPr eaLnBrk="1" hangingPunct="1"/>
            <a:endParaRPr lang="en-US" altLang="en-US" smtClean="0"/>
          </a:p>
        </p:txBody>
      </p:sp>
      <p:pic>
        <p:nvPicPr>
          <p:cNvPr id="14340" name="Picture 2" descr="C:\Users\orban visnja\Desktop\lovc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5910"/>
            <a:ext cx="12192000" cy="52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80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7210" y="502920"/>
            <a:ext cx="11654790" cy="857250"/>
          </a:xfrm>
        </p:spPr>
        <p:txBody>
          <a:bodyPr/>
          <a:lstStyle/>
          <a:p>
            <a:pPr eaLnBrk="1" hangingPunct="1"/>
            <a:r>
              <a:rPr lang="en-GB" altLang="en-US" dirty="0" smtClean="0">
                <a:solidFill>
                  <a:srgbClr val="FFC000"/>
                </a:solidFill>
              </a:rPr>
              <a:t>THE </a:t>
            </a:r>
            <a:r>
              <a:rPr lang="sr-Latn-ME" altLang="en-US" dirty="0" smtClean="0">
                <a:solidFill>
                  <a:srgbClr val="FFC000"/>
                </a:solidFill>
              </a:rPr>
              <a:t>TARA</a:t>
            </a:r>
            <a:r>
              <a:rPr lang="en-GB" altLang="en-US" dirty="0" smtClean="0">
                <a:solidFill>
                  <a:srgbClr val="FFC000"/>
                </a:solidFill>
              </a:rPr>
              <a:t> RIVER</a:t>
            </a:r>
            <a:endParaRPr lang="en-US" altLang="en-US" dirty="0" smtClean="0">
              <a:solidFill>
                <a:srgbClr val="FFC000"/>
              </a:solidFill>
            </a:endParaRPr>
          </a:p>
        </p:txBody>
      </p:sp>
      <p:sp>
        <p:nvSpPr>
          <p:cNvPr id="15363" name="Content Placeholder 2"/>
          <p:cNvSpPr>
            <a:spLocks noGrp="1"/>
          </p:cNvSpPr>
          <p:nvPr>
            <p:ph idx="1"/>
          </p:nvPr>
        </p:nvSpPr>
        <p:spPr/>
        <p:txBody>
          <a:bodyPr/>
          <a:lstStyle/>
          <a:p>
            <a:pPr eaLnBrk="1" hangingPunct="1"/>
            <a:endParaRPr lang="en-US" altLang="en-US" smtClean="0"/>
          </a:p>
        </p:txBody>
      </p:sp>
      <p:pic>
        <p:nvPicPr>
          <p:cNvPr id="15364" name="Picture 3" descr="C:\Users\orban visnja\Desktop\Tara-Rafting_2010-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35430"/>
            <a:ext cx="1219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226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02920" y="480060"/>
            <a:ext cx="11689080" cy="1108710"/>
          </a:xfrm>
        </p:spPr>
        <p:txBody>
          <a:bodyPr/>
          <a:lstStyle/>
          <a:p>
            <a:pPr eaLnBrk="1" hangingPunct="1"/>
            <a:r>
              <a:rPr lang="en-GB" altLang="en-US" dirty="0" smtClean="0">
                <a:solidFill>
                  <a:srgbClr val="FFC000"/>
                </a:solidFill>
              </a:rPr>
              <a:t>THE </a:t>
            </a:r>
            <a:r>
              <a:rPr lang="sr-Latn-ME" altLang="en-US" dirty="0" smtClean="0">
                <a:solidFill>
                  <a:srgbClr val="FFC000"/>
                </a:solidFill>
              </a:rPr>
              <a:t> TARA</a:t>
            </a:r>
            <a:r>
              <a:rPr lang="en-GB" altLang="en-US" dirty="0" smtClean="0">
                <a:solidFill>
                  <a:srgbClr val="FFC000"/>
                </a:solidFill>
              </a:rPr>
              <a:t> RIVER</a:t>
            </a:r>
            <a:endParaRPr lang="en-US" altLang="en-US" dirty="0" smtClean="0">
              <a:solidFill>
                <a:srgbClr val="FFC000"/>
              </a:solidFill>
            </a:endParaRPr>
          </a:p>
        </p:txBody>
      </p:sp>
      <p:sp>
        <p:nvSpPr>
          <p:cNvPr id="16387" name="Content Placeholder 2"/>
          <p:cNvSpPr>
            <a:spLocks noGrp="1"/>
          </p:cNvSpPr>
          <p:nvPr>
            <p:ph idx="1"/>
          </p:nvPr>
        </p:nvSpPr>
        <p:spPr/>
        <p:txBody>
          <a:bodyPr/>
          <a:lstStyle/>
          <a:p>
            <a:pPr eaLnBrk="1" hangingPunct="1"/>
            <a:endParaRPr lang="en-US" altLang="en-US" smtClean="0"/>
          </a:p>
        </p:txBody>
      </p:sp>
      <p:pic>
        <p:nvPicPr>
          <p:cNvPr id="16388" name="Picture 2" descr="C:\Users\orban visnja\Desktop\Most na Tari, Pljevlj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770"/>
            <a:ext cx="12192000" cy="52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1048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7210" y="445770"/>
            <a:ext cx="11734800" cy="994410"/>
          </a:xfrm>
        </p:spPr>
        <p:txBody>
          <a:bodyPr/>
          <a:lstStyle/>
          <a:p>
            <a:pPr eaLnBrk="1" hangingPunct="1"/>
            <a:r>
              <a:rPr lang="sr-Latn-ME" altLang="en-US" dirty="0" smtClean="0">
                <a:solidFill>
                  <a:srgbClr val="FFC000"/>
                </a:solidFill>
              </a:rPr>
              <a:t>OSTROG</a:t>
            </a:r>
            <a:r>
              <a:rPr lang="en-GB" altLang="en-US" dirty="0" smtClean="0">
                <a:solidFill>
                  <a:srgbClr val="FFC000"/>
                </a:solidFill>
              </a:rPr>
              <a:t> MONASTERY</a:t>
            </a:r>
            <a:endParaRPr lang="en-US" altLang="en-US" dirty="0" smtClean="0">
              <a:solidFill>
                <a:srgbClr val="FFC000"/>
              </a:solidFill>
            </a:endParaRPr>
          </a:p>
        </p:txBody>
      </p:sp>
      <p:sp>
        <p:nvSpPr>
          <p:cNvPr id="17411" name="Content Placeholder 2"/>
          <p:cNvSpPr>
            <a:spLocks noGrp="1"/>
          </p:cNvSpPr>
          <p:nvPr>
            <p:ph idx="1"/>
          </p:nvPr>
        </p:nvSpPr>
        <p:spPr/>
        <p:txBody>
          <a:bodyPr/>
          <a:lstStyle/>
          <a:p>
            <a:pPr eaLnBrk="1" hangingPunct="1"/>
            <a:endParaRPr lang="en-US" altLang="en-US" smtClean="0"/>
          </a:p>
        </p:txBody>
      </p:sp>
      <p:pic>
        <p:nvPicPr>
          <p:cNvPr id="17412" name="Picture 2" descr="C:\Users\orban visnja\Desktop\Andrija10-ManastirOstrog30decem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0180"/>
            <a:ext cx="1219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683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sp>
        <p:nvSpPr>
          <p:cNvPr id="18435" name="Content Placeholder 2"/>
          <p:cNvSpPr>
            <a:spLocks noGrp="1"/>
          </p:cNvSpPr>
          <p:nvPr>
            <p:ph idx="1"/>
          </p:nvPr>
        </p:nvSpPr>
        <p:spPr/>
        <p:txBody>
          <a:bodyPr/>
          <a:lstStyle/>
          <a:p>
            <a:pPr eaLnBrk="1" hangingPunct="1"/>
            <a:endParaRPr lang="en-US" altLang="en-US" smtClean="0"/>
          </a:p>
        </p:txBody>
      </p:sp>
      <p:pic>
        <p:nvPicPr>
          <p:cNvPr id="18436" name="Picture 2" descr="C:\Users\orban visnja\Desktop\istorija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7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62" y="773723"/>
            <a:ext cx="8843705" cy="906909"/>
          </a:xfrm>
        </p:spPr>
        <p:txBody>
          <a:bodyPr/>
          <a:lstStyle/>
          <a:p>
            <a:pPr algn="ctr"/>
            <a:r>
              <a:rPr lang="sr-Latn-R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sr-Latn-R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r-Latn-R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Inspection offices around Montenegro</a:t>
            </a:r>
            <a: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br>
            <a:endParaRPr lang="en-GB" dirty="0"/>
          </a:p>
        </p:txBody>
      </p:sp>
      <p:pic>
        <p:nvPicPr>
          <p:cNvPr id="4" name="Content Placeholder 3"/>
          <p:cNvPicPr>
            <a:picLocks noGrp="1" noChangeAspect="1"/>
          </p:cNvPicPr>
          <p:nvPr>
            <p:ph idx="1"/>
          </p:nvPr>
        </p:nvPicPr>
        <p:blipFill>
          <a:blip r:embed="rId2"/>
          <a:stretch>
            <a:fillRect/>
          </a:stretch>
        </p:blipFill>
        <p:spPr>
          <a:xfrm>
            <a:off x="3042138" y="2250831"/>
            <a:ext cx="4312427" cy="4325815"/>
          </a:xfrm>
          <a:prstGeom prst="rect">
            <a:avLst/>
          </a:prstGeom>
        </p:spPr>
      </p:pic>
    </p:spTree>
    <p:extLst>
      <p:ext uri="{BB962C8B-B14F-4D97-AF65-F5344CB8AC3E}">
        <p14:creationId xmlns:p14="http://schemas.microsoft.com/office/powerpoint/2010/main" val="2125805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62" y="650631"/>
            <a:ext cx="8843705" cy="1030001"/>
          </a:xfrm>
        </p:spPr>
        <p:txBody>
          <a:bodyPr/>
          <a:lstStyle/>
          <a:p>
            <a:pPr algn="ctr"/>
            <a:r>
              <a:rPr lang="sr-Latn-CS"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Principles and methods of control</a:t>
            </a:r>
            <a:endParaRPr lang="en-GB" dirty="0">
              <a:solidFill>
                <a:srgbClr val="FFC000"/>
              </a:solidFill>
            </a:endParaRPr>
          </a:p>
        </p:txBody>
      </p:sp>
      <p:sp>
        <p:nvSpPr>
          <p:cNvPr id="3" name="Content Placeholder 2"/>
          <p:cNvSpPr>
            <a:spLocks noGrp="1"/>
          </p:cNvSpPr>
          <p:nvPr>
            <p:ph idx="1"/>
          </p:nvPr>
        </p:nvSpPr>
        <p:spPr>
          <a:xfrm>
            <a:off x="1535199" y="2612553"/>
            <a:ext cx="8825659" cy="3416300"/>
          </a:xfrm>
        </p:spPr>
        <p:txBody>
          <a:bodyPr/>
          <a:lstStyle/>
          <a:p>
            <a:pPr>
              <a:buFont typeface="Wingdings" panose="05000000000000000000" pitchFamily="2" charset="2"/>
              <a:buChar char="Ø"/>
              <a:defRPr/>
            </a:pPr>
            <a:r>
              <a:rPr lang="sr-Latn-CS" altLang="sr-Latn-RS" sz="2400" dirty="0" smtClean="0">
                <a:solidFill>
                  <a:schemeClr val="accent1">
                    <a:lumMod val="50000"/>
                  </a:schemeClr>
                </a:solidFill>
                <a:latin typeface="Arial" pitchFamily="34" charset="0"/>
                <a:cs typeface="Arial" pitchFamily="34" charset="0"/>
              </a:rPr>
              <a:t>Transparency</a:t>
            </a:r>
            <a:endParaRPr lang="sr-Latn-CS" altLang="sr-Latn-RS" sz="2400" dirty="0">
              <a:solidFill>
                <a:schemeClr val="accent1">
                  <a:lumMod val="50000"/>
                </a:schemeClr>
              </a:solidFill>
              <a:latin typeface="Arial" pitchFamily="34" charset="0"/>
              <a:cs typeface="Arial" pitchFamily="34" charset="0"/>
            </a:endParaRPr>
          </a:p>
          <a:p>
            <a:pPr>
              <a:buFont typeface="Wingdings" panose="05000000000000000000" pitchFamily="2" charset="2"/>
              <a:buChar char="Ø"/>
              <a:defRPr/>
            </a:pPr>
            <a:r>
              <a:rPr lang="sr-Latn-CS" altLang="sr-Latn-RS" sz="2400" dirty="0" smtClean="0">
                <a:solidFill>
                  <a:schemeClr val="accent1">
                    <a:lumMod val="50000"/>
                  </a:schemeClr>
                </a:solidFill>
                <a:latin typeface="Arial" pitchFamily="34" charset="0"/>
                <a:cs typeface="Arial" pitchFamily="34" charset="0"/>
              </a:rPr>
              <a:t>Efficacy</a:t>
            </a:r>
            <a:endParaRPr lang="sr-Latn-CS" altLang="sr-Latn-RS" sz="2400" dirty="0">
              <a:solidFill>
                <a:schemeClr val="accent1">
                  <a:lumMod val="50000"/>
                </a:schemeClr>
              </a:solidFill>
              <a:latin typeface="Arial" pitchFamily="34" charset="0"/>
              <a:cs typeface="Arial" pitchFamily="34" charset="0"/>
            </a:endParaRPr>
          </a:p>
          <a:p>
            <a:pPr>
              <a:buFont typeface="Wingdings" panose="05000000000000000000" pitchFamily="2" charset="2"/>
              <a:buChar char="Ø"/>
              <a:defRPr/>
            </a:pPr>
            <a:r>
              <a:rPr lang="sr-Latn-CS" altLang="sr-Latn-RS" sz="2400" dirty="0" smtClean="0">
                <a:solidFill>
                  <a:schemeClr val="accent1">
                    <a:lumMod val="50000"/>
                  </a:schemeClr>
                </a:solidFill>
                <a:latin typeface="Arial" pitchFamily="34" charset="0"/>
                <a:cs typeface="Arial" pitchFamily="34" charset="0"/>
              </a:rPr>
              <a:t>Prevention</a:t>
            </a:r>
            <a:endParaRPr lang="sr-Latn-CS" altLang="sr-Latn-RS" sz="2400" dirty="0">
              <a:solidFill>
                <a:schemeClr val="accent1">
                  <a:lumMod val="50000"/>
                </a:schemeClr>
              </a:solidFill>
              <a:latin typeface="Arial" pitchFamily="34" charset="0"/>
              <a:cs typeface="Arial" pitchFamily="34" charset="0"/>
            </a:endParaRPr>
          </a:p>
          <a:p>
            <a:pPr>
              <a:buFont typeface="Wingdings" panose="05000000000000000000" pitchFamily="2" charset="2"/>
              <a:buChar char="Ø"/>
              <a:defRPr/>
            </a:pPr>
            <a:r>
              <a:rPr lang="sr-Latn-CS" altLang="sr-Latn-RS" sz="2400" dirty="0" smtClean="0">
                <a:solidFill>
                  <a:schemeClr val="accent1">
                    <a:lumMod val="50000"/>
                  </a:schemeClr>
                </a:solidFill>
                <a:latin typeface="Arial" pitchFamily="34" charset="0"/>
                <a:cs typeface="Arial" pitchFamily="34" charset="0"/>
              </a:rPr>
              <a:t>Sameness of rules and procedures</a:t>
            </a:r>
            <a:endParaRPr lang="sr-Latn-CS" altLang="sr-Latn-RS" sz="2400" dirty="0">
              <a:solidFill>
                <a:schemeClr val="accent1">
                  <a:lumMod val="50000"/>
                </a:schemeClr>
              </a:solidFill>
              <a:latin typeface="Arial" pitchFamily="34" charset="0"/>
              <a:cs typeface="Arial" pitchFamily="34" charset="0"/>
            </a:endParaRPr>
          </a:p>
          <a:p>
            <a:pPr>
              <a:buFont typeface="Wingdings" panose="05000000000000000000" pitchFamily="2" charset="2"/>
              <a:buChar char="Ø"/>
              <a:defRPr/>
            </a:pPr>
            <a:r>
              <a:rPr lang="sr-Latn-CS" altLang="sr-Latn-RS" sz="2400" dirty="0" smtClean="0">
                <a:solidFill>
                  <a:schemeClr val="accent1">
                    <a:lumMod val="50000"/>
                  </a:schemeClr>
                </a:solidFill>
                <a:latin typeface="Arial" pitchFamily="34" charset="0"/>
                <a:cs typeface="Arial" pitchFamily="34" charset="0"/>
              </a:rPr>
              <a:t>Non-discrimination on any ground</a:t>
            </a:r>
            <a:endParaRPr lang="sr-Latn-CS" altLang="sr-Latn-RS" sz="2400" dirty="0">
              <a:solidFill>
                <a:schemeClr val="accent1">
                  <a:lumMod val="50000"/>
                </a:schemeClr>
              </a:solidFill>
              <a:latin typeface="Arial" pitchFamily="34" charset="0"/>
              <a:cs typeface="Arial" pitchFamily="34" charset="0"/>
            </a:endParaRPr>
          </a:p>
          <a:p>
            <a:pPr>
              <a:buFont typeface="Wingdings" panose="05000000000000000000" pitchFamily="2" charset="2"/>
              <a:buChar char="Ø"/>
              <a:defRPr/>
            </a:pPr>
            <a:r>
              <a:rPr lang="sr-Latn-CS" altLang="sr-Latn-RS" sz="2400" dirty="0" smtClean="0">
                <a:solidFill>
                  <a:schemeClr val="accent1">
                    <a:lumMod val="50000"/>
                  </a:schemeClr>
                </a:solidFill>
                <a:latin typeface="Arial" pitchFamily="34" charset="0"/>
                <a:cs typeface="Arial" pitchFamily="34" charset="0"/>
              </a:rPr>
              <a:t>Public interest protection</a:t>
            </a:r>
          </a:p>
          <a:p>
            <a:endParaRPr lang="en-GB" dirty="0"/>
          </a:p>
        </p:txBody>
      </p:sp>
    </p:spTree>
    <p:extLst>
      <p:ext uri="{BB962C8B-B14F-4D97-AF65-F5344CB8AC3E}">
        <p14:creationId xmlns:p14="http://schemas.microsoft.com/office/powerpoint/2010/main" val="498011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ME"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Inspections – priorities and indicators</a:t>
            </a:r>
            <a:endParaRPr lang="en-GB" dirty="0"/>
          </a:p>
        </p:txBody>
      </p:sp>
      <p:sp>
        <p:nvSpPr>
          <p:cNvPr id="3" name="Content Placeholder 2"/>
          <p:cNvSpPr>
            <a:spLocks noGrp="1"/>
          </p:cNvSpPr>
          <p:nvPr>
            <p:ph idx="1"/>
          </p:nvPr>
        </p:nvSpPr>
        <p:spPr>
          <a:xfrm>
            <a:off x="1154954" y="2603499"/>
            <a:ext cx="9428547" cy="3718169"/>
          </a:xfrm>
        </p:spPr>
        <p:txBody>
          <a:bodyPr/>
          <a:lstStyle/>
          <a:p>
            <a:pPr>
              <a:buFont typeface="Wingdings" panose="05000000000000000000" pitchFamily="2" charset="2"/>
              <a:buChar char="Ø"/>
            </a:pPr>
            <a:r>
              <a:rPr lang="sr-Latn-CS" altLang="sr-Latn-RS" sz="2000" dirty="0">
                <a:solidFill>
                  <a:schemeClr val="accent1">
                    <a:lumMod val="50000"/>
                  </a:schemeClr>
                </a:solidFill>
                <a:latin typeface="Arial" panose="020B0604020202020204" pitchFamily="34" charset="0"/>
                <a:cs typeface="Arial" panose="020B0604020202020204" pitchFamily="34" charset="0"/>
              </a:rPr>
              <a:t>All inspection sectors carry out inspection according to </a:t>
            </a:r>
            <a:r>
              <a:rPr lang="sr-Latn-CS" altLang="sr-Latn-RS" sz="2000" b="1" dirty="0">
                <a:solidFill>
                  <a:schemeClr val="accent1">
                    <a:lumMod val="50000"/>
                  </a:schemeClr>
                </a:solidFill>
                <a:latin typeface="Arial" panose="020B0604020202020204" pitchFamily="34" charset="0"/>
                <a:cs typeface="Arial" panose="020B0604020202020204" pitchFamily="34" charset="0"/>
              </a:rPr>
              <a:t>an annual plan, upon the order of director, deputy director or chief inspector, upon initiatives of health institutions, legal or natural entities, upon citizens’ complaints and in order to check whether the subject has removed previously identified irregularities. </a:t>
            </a:r>
            <a:endParaRPr lang="en-GB" altLang="sr-Latn-RS" sz="2000" b="1" dirty="0" smtClean="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endParaRPr lang="sr-Latn-CS" altLang="sr-Latn-RS" sz="10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sr-Latn-CS" altLang="sr-Latn-RS" sz="2000" dirty="0">
                <a:solidFill>
                  <a:schemeClr val="accent1">
                    <a:lumMod val="50000"/>
                  </a:schemeClr>
                </a:solidFill>
                <a:latin typeface="Arial" panose="020B0604020202020204" pitchFamily="34" charset="0"/>
                <a:cs typeface="Arial" panose="020B0604020202020204" pitchFamily="34" charset="0"/>
              </a:rPr>
              <a:t>Inspectors always </a:t>
            </a:r>
            <a:r>
              <a:rPr lang="sr-Latn-CS" altLang="sr-Latn-RS" sz="2000" b="1" u="sng" dirty="0">
                <a:solidFill>
                  <a:schemeClr val="accent1">
                    <a:lumMod val="50000"/>
                  </a:schemeClr>
                </a:solidFill>
                <a:latin typeface="Arial" panose="020B0604020202020204" pitchFamily="34" charset="0"/>
                <a:cs typeface="Arial" panose="020B0604020202020204" pitchFamily="34" charset="0"/>
              </a:rPr>
              <a:t>give priorities </a:t>
            </a:r>
            <a:r>
              <a:rPr lang="sr-Latn-CS" altLang="sr-Latn-RS" sz="2000" dirty="0">
                <a:solidFill>
                  <a:schemeClr val="accent1">
                    <a:lumMod val="50000"/>
                  </a:schemeClr>
                </a:solidFill>
                <a:latin typeface="Arial" panose="020B0604020202020204" pitchFamily="34" charset="0"/>
                <a:cs typeface="Arial" panose="020B0604020202020204" pitchFamily="34" charset="0"/>
              </a:rPr>
              <a:t>to complaints over the regular inspections.</a:t>
            </a:r>
          </a:p>
          <a:p>
            <a:endParaRPr lang="sr-Latn-CS" altLang="sr-Latn-RS" dirty="0" smtClean="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sr-Latn-CS" altLang="sr-Latn-RS" dirty="0" smtClean="0">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30084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altLang="sr-Latn-R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Health and Sanitary Inspection</a:t>
            </a:r>
            <a:endParaRPr lang="en-GB"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5892" y="2306543"/>
            <a:ext cx="10536741" cy="4397548"/>
          </a:xfrm>
        </p:spPr>
        <p:txBody>
          <a:bodyPr>
            <a:normAutofit fontScale="32500" lnSpcReduction="20000"/>
          </a:bodyPr>
          <a:lstStyle/>
          <a:p>
            <a:pPr marL="0" indent="0">
              <a:lnSpc>
                <a:spcPct val="120000"/>
              </a:lnSpc>
              <a:buNone/>
            </a:pPr>
            <a:r>
              <a:rPr lang="pl-PL" altLang="en-US" sz="7200" dirty="0">
                <a:solidFill>
                  <a:schemeClr val="accent1">
                    <a:lumMod val="50000"/>
                  </a:schemeClr>
                </a:solidFill>
                <a:latin typeface="Arial" panose="020B0604020202020204" pitchFamily="34" charset="0"/>
                <a:cs typeface="Arial" panose="020B0604020202020204" pitchFamily="34" charset="0"/>
              </a:rPr>
              <a:t>According to the Law on Health Protection, this inspection controls the following types of health care institutions: </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Infirmaries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Laboratories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Pharmacies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Polyclinics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Health centres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Hospitals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Health retreats and healing resorts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Clinics</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Clinical and hospital centre</a:t>
            </a:r>
          </a:p>
          <a:p>
            <a:pPr marL="715963" indent="-433388">
              <a:lnSpc>
                <a:spcPct val="120000"/>
              </a:lnSpc>
              <a:spcBef>
                <a:spcPts val="0"/>
              </a:spcBef>
              <a:buFont typeface="Wingdings" panose="05000000000000000000" pitchFamily="2" charset="2"/>
              <a:buChar char="Ø"/>
            </a:pPr>
            <a:r>
              <a:rPr lang="pl-PL" altLang="en-US" sz="7200" dirty="0">
                <a:solidFill>
                  <a:schemeClr val="accent1">
                    <a:lumMod val="50000"/>
                  </a:schemeClr>
                </a:solidFill>
                <a:latin typeface="Arial" panose="020B0604020202020204" pitchFamily="34" charset="0"/>
                <a:cs typeface="Arial" panose="020B0604020202020204" pitchFamily="34" charset="0"/>
              </a:rPr>
              <a:t>Public Health Institute</a:t>
            </a:r>
          </a:p>
          <a:p>
            <a:pPr>
              <a:lnSpc>
                <a:spcPct val="170000"/>
              </a:lnSpc>
              <a:buFont typeface="Arial" panose="020B0604020202020204" pitchFamily="34" charset="0"/>
              <a:buChar char="•"/>
            </a:pPr>
            <a:endParaRPr lang="pl-PL" altLang="en-US" dirty="0" smtClean="0">
              <a:solidFill>
                <a:schemeClr val="accent1">
                  <a:lumMod val="50000"/>
                </a:schemeClr>
              </a:solidFill>
              <a:latin typeface="Arial" pitchFamily="34" charset="0"/>
              <a:cs typeface="Arial" pitchFamily="34" charset="0"/>
            </a:endParaRPr>
          </a:p>
          <a:p>
            <a:pPr>
              <a:buFont typeface="Arial" panose="020B0604020202020204" pitchFamily="34" charset="0"/>
              <a:buChar char="•"/>
            </a:pPr>
            <a:endParaRPr lang="pl-PL" altLang="en-US" dirty="0" smtClean="0">
              <a:solidFill>
                <a:schemeClr val="accent1">
                  <a:lumMod val="50000"/>
                </a:schemeClr>
              </a:solidFill>
              <a:latin typeface="Arial" pitchFamily="34" charset="0"/>
              <a:cs typeface="Arial" pitchFamily="34" charset="0"/>
            </a:endParaRPr>
          </a:p>
          <a:p>
            <a:pPr>
              <a:buFont typeface="Arial" panose="020B0604020202020204" pitchFamily="34" charset="0"/>
              <a:buChar char="•"/>
            </a:pPr>
            <a:endParaRPr lang="pl-PL" altLang="en-US" dirty="0" smtClean="0">
              <a:solidFill>
                <a:schemeClr val="accent1">
                  <a:lumMod val="50000"/>
                </a:schemeClr>
              </a:solidFill>
              <a:latin typeface="Arial" pitchFamily="34" charset="0"/>
              <a:cs typeface="Arial" pitchFamily="34" charset="0"/>
            </a:endParaRPr>
          </a:p>
          <a:p>
            <a:pPr>
              <a:buFont typeface="Arial" panose="020B0604020202020204" pitchFamily="34" charset="0"/>
              <a:buChar char="•"/>
            </a:pPr>
            <a:endParaRPr lang="pl-PL" altLang="en-US" dirty="0" smtClean="0">
              <a:solidFill>
                <a:schemeClr val="accent1">
                  <a:lumMod val="50000"/>
                </a:schemeClr>
              </a:solidFill>
              <a:latin typeface="Arial" pitchFamily="34" charset="0"/>
              <a:cs typeface="Arial" pitchFamily="34" charset="0"/>
            </a:endParaRPr>
          </a:p>
          <a:p>
            <a:pPr marL="0" indent="0">
              <a:buNone/>
            </a:pPr>
            <a:endParaRPr lang="pl-PL" altLang="en-US"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275263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30823"/>
            <a:ext cx="8761413" cy="1249809"/>
          </a:xfrm>
        </p:spPr>
        <p:txBody>
          <a:bodyPr/>
          <a:lstStyle/>
          <a:p>
            <a:pPr algn="ctr"/>
            <a:r>
              <a:rPr lang="sr-Latn-R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br>
            <a:r>
              <a:rPr lang="sr-Latn-M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r-Latn-C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 and Sanitary Inspection – indicators used</a:t>
            </a:r>
            <a:endParaRPr lang="en-GB"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97115" y="2364870"/>
            <a:ext cx="10963748" cy="4316587"/>
          </a:xfrm>
        </p:spPr>
        <p:txBody>
          <a:bodyPr>
            <a:noAutofit/>
          </a:bodyPr>
          <a:lstStyle/>
          <a:p>
            <a:pPr>
              <a:buFont typeface="Wingdings" panose="05000000000000000000" pitchFamily="2" charset="2"/>
              <a:buChar char="Ø"/>
            </a:pPr>
            <a:r>
              <a:rPr lang="en-GB" sz="1600" dirty="0">
                <a:solidFill>
                  <a:schemeClr val="accent1">
                    <a:lumMod val="50000"/>
                  </a:schemeClr>
                </a:solidFill>
                <a:latin typeface="Arial" panose="020B0604020202020204" pitchFamily="34" charset="0"/>
                <a:cs typeface="Arial" panose="020B0604020202020204" pitchFamily="34" charset="0"/>
              </a:rPr>
              <a:t>All types of health care institutions are obliged to </a:t>
            </a:r>
            <a:r>
              <a:rPr lang="en-GB" sz="1600" dirty="0" err="1">
                <a:solidFill>
                  <a:schemeClr val="accent1">
                    <a:lumMod val="50000"/>
                  </a:schemeClr>
                </a:solidFill>
                <a:latin typeface="Arial" panose="020B0604020202020204" pitchFamily="34" charset="0"/>
                <a:cs typeface="Arial" panose="020B0604020202020204" pitchFamily="34" charset="0"/>
              </a:rPr>
              <a:t>fulfill</a:t>
            </a:r>
            <a:r>
              <a:rPr lang="en-GB" sz="1600" dirty="0">
                <a:solidFill>
                  <a:schemeClr val="accent1">
                    <a:lumMod val="50000"/>
                  </a:schemeClr>
                </a:solidFill>
                <a:latin typeface="Arial" panose="020B0604020202020204" pitchFamily="34" charset="0"/>
                <a:cs typeface="Arial" panose="020B0604020202020204" pitchFamily="34" charset="0"/>
              </a:rPr>
              <a:t> the requirements related to premises, staff and equipment, prescribed by the Ministry of Health.</a:t>
            </a:r>
          </a:p>
          <a:p>
            <a:pPr>
              <a:buFont typeface="Wingdings" panose="05000000000000000000" pitchFamily="2" charset="2"/>
              <a:buChar char="Ø"/>
            </a:pPr>
            <a:r>
              <a:rPr lang="sr-Latn-ME" sz="1600" u="sng" dirty="0" smtClean="0">
                <a:solidFill>
                  <a:schemeClr val="accent1">
                    <a:lumMod val="50000"/>
                  </a:schemeClr>
                </a:solidFill>
                <a:latin typeface="Arial" panose="020B0604020202020204" pitchFamily="34" charset="0"/>
                <a:cs typeface="Arial" panose="020B0604020202020204" pitchFamily="34" charset="0"/>
              </a:rPr>
              <a:t>Minor violation indicator</a:t>
            </a:r>
            <a:r>
              <a:rPr lang="sr-Latn-ME" sz="1600" dirty="0" smtClean="0">
                <a:solidFill>
                  <a:schemeClr val="accent1">
                    <a:lumMod val="50000"/>
                  </a:schemeClr>
                </a:solidFill>
                <a:latin typeface="Arial" panose="020B0604020202020204" pitchFamily="34" charset="0"/>
                <a:cs typeface="Arial" panose="020B0604020202020204" pitchFamily="34" charset="0"/>
              </a:rPr>
              <a:t>: Minor violations may not endanger people’s lives. Such violations are lack of documentation; non-display of working hours etc.</a:t>
            </a:r>
          </a:p>
          <a:p>
            <a:pPr>
              <a:buFont typeface="Wingdings" panose="05000000000000000000" pitchFamily="2" charset="2"/>
              <a:buChar char="Ø"/>
            </a:pPr>
            <a:r>
              <a:rPr lang="sr-Latn-ME" sz="1600" u="sng" dirty="0" smtClean="0">
                <a:solidFill>
                  <a:schemeClr val="accent1">
                    <a:lumMod val="50000"/>
                  </a:schemeClr>
                </a:solidFill>
                <a:latin typeface="Arial" panose="020B0604020202020204" pitchFamily="34" charset="0"/>
                <a:cs typeface="Arial" panose="020B0604020202020204" pitchFamily="34" charset="0"/>
              </a:rPr>
              <a:t>Serious violation indicator</a:t>
            </a:r>
            <a:r>
              <a:rPr lang="sr-Latn-ME" sz="1600" dirty="0" smtClean="0">
                <a:solidFill>
                  <a:schemeClr val="accent1">
                    <a:lumMod val="50000"/>
                  </a:schemeClr>
                </a:solidFill>
                <a:latin typeface="Arial" panose="020B0604020202020204" pitchFamily="34" charset="0"/>
                <a:cs typeface="Arial" panose="020B0604020202020204" pitchFamily="34" charset="0"/>
              </a:rPr>
              <a:t>: Serious violation may have a negative (direct or indirect) effect on </a:t>
            </a:r>
            <a:r>
              <a:rPr lang="sr-Latn-ME" sz="1600" dirty="0">
                <a:solidFill>
                  <a:schemeClr val="accent1">
                    <a:lumMod val="50000"/>
                  </a:schemeClr>
                </a:solidFill>
                <a:latin typeface="Arial" panose="020B0604020202020204" pitchFamily="34" charset="0"/>
                <a:cs typeface="Arial" panose="020B0604020202020204" pitchFamily="34" charset="0"/>
              </a:rPr>
              <a:t>people’s lives</a:t>
            </a:r>
            <a:r>
              <a:rPr lang="sr-Latn-ME" sz="1600" dirty="0" smtClean="0">
                <a:solidFill>
                  <a:schemeClr val="accent1">
                    <a:lumMod val="50000"/>
                  </a:schemeClr>
                </a:solidFill>
                <a:latin typeface="Arial" panose="020B0604020202020204" pitchFamily="34" charset="0"/>
                <a:cs typeface="Arial" panose="020B0604020202020204" pitchFamily="34" charset="0"/>
              </a:rPr>
              <a:t>. The examples of such violations are: </a:t>
            </a:r>
          </a:p>
          <a:p>
            <a:pPr marL="715963">
              <a:buFont typeface="Wingdings" panose="05000000000000000000" pitchFamily="2" charset="2"/>
              <a:buChar char="v"/>
            </a:pPr>
            <a:r>
              <a:rPr lang="sr-Latn-ME" sz="1600" dirty="0" smtClean="0">
                <a:solidFill>
                  <a:schemeClr val="accent1">
                    <a:lumMod val="50000"/>
                  </a:schemeClr>
                </a:solidFill>
                <a:latin typeface="Arial" panose="020B0604020202020204" pitchFamily="34" charset="0"/>
                <a:cs typeface="Arial" panose="020B0604020202020204" pitchFamily="34" charset="0"/>
              </a:rPr>
              <a:t>A doctor is not in a infirmary</a:t>
            </a:r>
          </a:p>
          <a:p>
            <a:pPr marL="715963">
              <a:buFont typeface="Wingdings" panose="05000000000000000000" pitchFamily="2" charset="2"/>
              <a:buChar char="v"/>
            </a:pPr>
            <a:r>
              <a:rPr lang="sr-Latn-ME" sz="1600" dirty="0" smtClean="0">
                <a:solidFill>
                  <a:schemeClr val="accent1">
                    <a:lumMod val="50000"/>
                  </a:schemeClr>
                </a:solidFill>
                <a:latin typeface="Arial" panose="020B0604020202020204" pitchFamily="34" charset="0"/>
                <a:cs typeface="Arial" panose="020B0604020202020204" pitchFamily="34" charset="0"/>
              </a:rPr>
              <a:t>A pharmacist is not in a pharmacy</a:t>
            </a:r>
          </a:p>
          <a:p>
            <a:pPr marL="715963">
              <a:buFont typeface="Wingdings" panose="05000000000000000000" pitchFamily="2" charset="2"/>
              <a:buChar char="v"/>
            </a:pPr>
            <a:r>
              <a:rPr lang="sr-Latn-ME" sz="1600" dirty="0" smtClean="0">
                <a:solidFill>
                  <a:schemeClr val="accent1">
                    <a:lumMod val="50000"/>
                  </a:schemeClr>
                </a:solidFill>
                <a:latin typeface="Arial" panose="020B0604020202020204" pitchFamily="34" charset="0"/>
                <a:cs typeface="Arial" panose="020B0604020202020204" pitchFamily="34" charset="0"/>
              </a:rPr>
              <a:t>Opening a health centre without a permit</a:t>
            </a:r>
          </a:p>
          <a:p>
            <a:pPr marL="715963">
              <a:buFont typeface="Wingdings" panose="05000000000000000000" pitchFamily="2" charset="2"/>
              <a:buChar char="v"/>
            </a:pPr>
            <a:r>
              <a:rPr lang="sr-Latn-ME" sz="1600" dirty="0" smtClean="0">
                <a:solidFill>
                  <a:schemeClr val="accent1">
                    <a:lumMod val="50000"/>
                  </a:schemeClr>
                </a:solidFill>
                <a:latin typeface="Arial" panose="020B0604020202020204" pitchFamily="34" charset="0"/>
                <a:cs typeface="Arial" panose="020B0604020202020204" pitchFamily="34" charset="0"/>
              </a:rPr>
              <a:t>Lack of important health records</a:t>
            </a:r>
          </a:p>
          <a:p>
            <a:pPr marL="715963">
              <a:buFont typeface="Wingdings" panose="05000000000000000000" pitchFamily="2" charset="2"/>
              <a:buChar char="v"/>
            </a:pPr>
            <a:r>
              <a:rPr lang="sr-Latn-ME" sz="1600" dirty="0" smtClean="0">
                <a:solidFill>
                  <a:schemeClr val="accent1">
                    <a:lumMod val="50000"/>
                  </a:schemeClr>
                </a:solidFill>
                <a:latin typeface="Arial" panose="020B0604020202020204" pitchFamily="34" charset="0"/>
                <a:cs typeface="Arial" panose="020B0604020202020204" pitchFamily="34" charset="0"/>
              </a:rPr>
              <a:t>Etc.</a:t>
            </a:r>
            <a:endParaRPr lang="en-GB" sz="1600" dirty="0" smtClean="0">
              <a:solidFill>
                <a:schemeClr val="accent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sr-Latn-ME" sz="1600" dirty="0" smtClean="0">
                <a:solidFill>
                  <a:schemeClr val="accent1">
                    <a:lumMod val="50000"/>
                  </a:schemeClr>
                </a:solidFill>
                <a:latin typeface="Arial" panose="020B0604020202020204" pitchFamily="34" charset="0"/>
                <a:cs typeface="Arial" panose="020B0604020202020204" pitchFamily="34" charset="0"/>
              </a:rPr>
              <a:t>The </a:t>
            </a:r>
            <a:r>
              <a:rPr lang="sr-Latn-ME" sz="1600" dirty="0">
                <a:solidFill>
                  <a:schemeClr val="accent1">
                    <a:lumMod val="50000"/>
                  </a:schemeClr>
                </a:solidFill>
                <a:latin typeface="Arial" panose="020B0604020202020204" pitchFamily="34" charset="0"/>
                <a:cs typeface="Arial" panose="020B0604020202020204" pitchFamily="34" charset="0"/>
              </a:rPr>
              <a:t>Administration for Inspection Affairs regularly informs the Ministry of </a:t>
            </a:r>
            <a:r>
              <a:rPr lang="sr-Latn-ME" sz="1600" dirty="0" smtClean="0">
                <a:solidFill>
                  <a:schemeClr val="accent1">
                    <a:lumMod val="50000"/>
                  </a:schemeClr>
                </a:solidFill>
                <a:latin typeface="Arial" panose="020B0604020202020204" pitchFamily="34" charset="0"/>
                <a:cs typeface="Arial" panose="020B0604020202020204" pitchFamily="34" charset="0"/>
              </a:rPr>
              <a:t>Health </a:t>
            </a:r>
            <a:r>
              <a:rPr lang="sr-Latn-ME" sz="1600" dirty="0">
                <a:solidFill>
                  <a:schemeClr val="accent1">
                    <a:lumMod val="50000"/>
                  </a:schemeClr>
                </a:solidFill>
                <a:latin typeface="Arial" panose="020B0604020202020204" pitchFamily="34" charset="0"/>
                <a:cs typeface="Arial" panose="020B0604020202020204" pitchFamily="34" charset="0"/>
              </a:rPr>
              <a:t>in a written form as well as on meetings.</a:t>
            </a:r>
          </a:p>
          <a:p>
            <a:pPr>
              <a:buFont typeface="Arial" panose="020B0604020202020204" pitchFamily="34" charset="0"/>
              <a:buChar char="•"/>
            </a:pPr>
            <a:endParaRPr lang="sr-Latn-ME"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263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23" y="648281"/>
            <a:ext cx="10221362" cy="950870"/>
          </a:xfrm>
        </p:spPr>
        <p:txBody>
          <a:bodyPr/>
          <a:lstStyle/>
          <a:p>
            <a:pPr algn="ctr">
              <a:defRPr/>
            </a:pPr>
            <a:r>
              <a:rPr lang="sr-Latn-R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r-Latn-ME"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Inspection of Social and Child Protection</a:t>
            </a:r>
            <a:endParaRPr lang="en-GB"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sz="1900" dirty="0" smtClean="0">
              <a:latin typeface="Arial" panose="020B0604020202020204" pitchFamily="34" charset="0"/>
              <a:cs typeface="Arial" panose="020B0604020202020204" pitchFamily="34" charset="0"/>
            </a:endParaRPr>
          </a:p>
          <a:p>
            <a:endParaRPr lang="en-US" sz="1900" dirty="0" smtClean="0">
              <a:latin typeface="Arial" panose="020B0604020202020204" pitchFamily="34" charset="0"/>
              <a:cs typeface="Arial" panose="020B0604020202020204" pitchFamily="34" charset="0"/>
            </a:endParaRPr>
          </a:p>
          <a:p>
            <a:pPr marL="0" indent="0">
              <a:buNone/>
            </a:pPr>
            <a:endParaRPr lang="en-US" sz="1900" dirty="0">
              <a:latin typeface="Arial" panose="020B0604020202020204" pitchFamily="34" charset="0"/>
              <a:cs typeface="Arial" panose="020B0604020202020204" pitchFamily="34" charset="0"/>
            </a:endParaRPr>
          </a:p>
          <a:p>
            <a:endParaRPr lang="en-GB" dirty="0"/>
          </a:p>
        </p:txBody>
      </p:sp>
      <p:sp>
        <p:nvSpPr>
          <p:cNvPr id="4" name="Content Placeholder 2"/>
          <p:cNvSpPr txBox="1">
            <a:spLocks/>
          </p:cNvSpPr>
          <p:nvPr/>
        </p:nvSpPr>
        <p:spPr>
          <a:xfrm>
            <a:off x="1006364" y="2603500"/>
            <a:ext cx="10017022" cy="38169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 Montenegro there are both public and private institutions of social and child protection. These institutions can be organised as business entities, NGOs</a:t>
            </a:r>
            <a:r>
              <a:rPr lang="en-GB" sz="2000" dirty="0" smtClean="0">
                <a:solidFill>
                  <a:schemeClr val="accent1">
                    <a:lumMod val="50000"/>
                  </a:schemeClr>
                </a:solidFill>
                <a:latin typeface="Arial" panose="020B0604020202020204" pitchFamily="34" charset="0"/>
                <a:cs typeface="Arial" panose="020B0604020202020204" pitchFamily="34" charset="0"/>
              </a:rPr>
              <a:t>, etc</a:t>
            </a:r>
            <a:r>
              <a:rPr lang="en-GB" sz="2000" dirty="0">
                <a:solidFill>
                  <a:schemeClr val="accent1">
                    <a:lumMod val="50000"/>
                  </a:schemeClr>
                </a:solidFill>
                <a:latin typeface="Arial" panose="020B0604020202020204" pitchFamily="34" charset="0"/>
                <a:cs typeface="Arial" panose="020B0604020202020204" pitchFamily="34" charset="0"/>
              </a:rPr>
              <a:t>.</a:t>
            </a:r>
            <a:endParaRPr lang="sr-Latn-ME" sz="20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According to Law on Social </a:t>
            </a:r>
            <a:r>
              <a:rPr lang="en-GB" sz="2000" dirty="0" smtClean="0">
                <a:solidFill>
                  <a:schemeClr val="accent1">
                    <a:lumMod val="50000"/>
                  </a:schemeClr>
                </a:solidFill>
                <a:latin typeface="Arial" panose="020B0604020202020204" pitchFamily="34" charset="0"/>
                <a:cs typeface="Arial" panose="020B0604020202020204" pitchFamily="34" charset="0"/>
              </a:rPr>
              <a:t>and Child Protection</a:t>
            </a:r>
            <a:r>
              <a:rPr lang="en-GB" sz="2000" dirty="0">
                <a:solidFill>
                  <a:schemeClr val="accent1">
                    <a:lumMod val="50000"/>
                  </a:schemeClr>
                </a:solidFill>
                <a:latin typeface="Arial" panose="020B0604020202020204" pitchFamily="34" charset="0"/>
                <a:cs typeface="Arial" panose="020B0604020202020204" pitchFamily="34" charset="0"/>
              </a:rPr>
              <a:t>, Inspection of Social and Child Protection controls the following types of </a:t>
            </a:r>
            <a:r>
              <a:rPr lang="en-GB" sz="2000" dirty="0" smtClean="0">
                <a:solidFill>
                  <a:schemeClr val="accent1">
                    <a:lumMod val="50000"/>
                  </a:schemeClr>
                </a:solidFill>
                <a:latin typeface="Arial" panose="020B0604020202020204" pitchFamily="34" charset="0"/>
                <a:cs typeface="Arial" panose="020B0604020202020204" pitchFamily="34" charset="0"/>
              </a:rPr>
              <a:t>institutions</a:t>
            </a:r>
            <a:r>
              <a:rPr lang="en-GB" sz="2000" dirty="0">
                <a:solidFill>
                  <a:schemeClr val="accent1">
                    <a:lumMod val="50000"/>
                  </a:schemeClr>
                </a:solidFill>
                <a:latin typeface="Arial" panose="020B0604020202020204" pitchFamily="34" charset="0"/>
                <a:cs typeface="Arial" panose="020B0604020202020204" pitchFamily="34" charset="0"/>
              </a:rPr>
              <a:t>:</a:t>
            </a:r>
          </a:p>
          <a:p>
            <a:pPr lvl="2">
              <a:buFont typeface="Wingdings" panose="05000000000000000000" pitchFamily="2" charset="2"/>
              <a:buChar char="v"/>
            </a:pPr>
            <a:r>
              <a:rPr lang="en-GB" sz="2000" dirty="0">
                <a:solidFill>
                  <a:schemeClr val="accent1">
                    <a:lumMod val="50000"/>
                  </a:schemeClr>
                </a:solidFill>
                <a:latin typeface="Arial" panose="020B0604020202020204" pitchFamily="34" charset="0"/>
                <a:cs typeface="Arial" panose="020B0604020202020204" pitchFamily="34" charset="0"/>
              </a:rPr>
              <a:t>Social Work Centre</a:t>
            </a:r>
          </a:p>
          <a:p>
            <a:pPr lvl="2">
              <a:buFont typeface="Wingdings" panose="05000000000000000000" pitchFamily="2" charset="2"/>
              <a:buChar char="v"/>
            </a:pPr>
            <a:r>
              <a:rPr lang="en-GB" sz="2000" dirty="0">
                <a:solidFill>
                  <a:schemeClr val="accent1">
                    <a:lumMod val="50000"/>
                  </a:schemeClr>
                </a:solidFill>
                <a:latin typeface="Arial" panose="020B0604020202020204" pitchFamily="34" charset="0"/>
                <a:cs typeface="Arial" panose="020B0604020202020204" pitchFamily="34" charset="0"/>
              </a:rPr>
              <a:t>Orphanages</a:t>
            </a:r>
          </a:p>
          <a:p>
            <a:pPr lvl="2">
              <a:buFont typeface="Wingdings" panose="05000000000000000000" pitchFamily="2" charset="2"/>
              <a:buChar char="v"/>
            </a:pPr>
            <a:r>
              <a:rPr lang="en-GB" sz="2000" dirty="0">
                <a:solidFill>
                  <a:schemeClr val="accent1">
                    <a:lumMod val="50000"/>
                  </a:schemeClr>
                </a:solidFill>
                <a:latin typeface="Arial" panose="020B0604020202020204" pitchFamily="34" charset="0"/>
                <a:cs typeface="Arial" panose="020B0604020202020204" pitchFamily="34" charset="0"/>
              </a:rPr>
              <a:t>Elderly Home Care Institutions</a:t>
            </a:r>
          </a:p>
          <a:p>
            <a:pPr lvl="2">
              <a:buFont typeface="Wingdings" panose="05000000000000000000" pitchFamily="2" charset="2"/>
              <a:buChar char="v"/>
            </a:pPr>
            <a:r>
              <a:rPr lang="en-GB" sz="2000" dirty="0">
                <a:solidFill>
                  <a:schemeClr val="accent1">
                    <a:lumMod val="50000"/>
                  </a:schemeClr>
                </a:solidFill>
                <a:latin typeface="Arial" panose="020B0604020202020204" pitchFamily="34" charset="0"/>
                <a:cs typeface="Arial" panose="020B0604020202020204" pitchFamily="34" charset="0"/>
              </a:rPr>
              <a:t>Daily Centres for Children with Disabilities</a:t>
            </a:r>
          </a:p>
        </p:txBody>
      </p:sp>
    </p:spTree>
    <p:extLst>
      <p:ext uri="{BB962C8B-B14F-4D97-AF65-F5344CB8AC3E}">
        <p14:creationId xmlns:p14="http://schemas.microsoft.com/office/powerpoint/2010/main" val="1858263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919" y="796704"/>
            <a:ext cx="9560459" cy="1282280"/>
          </a:xfrm>
        </p:spPr>
        <p:txBody>
          <a:bodyPr/>
          <a:lstStyle/>
          <a:p>
            <a:pPr algn="ctr"/>
            <a:r>
              <a:rPr lang="sr-Latn-R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Inspection of Social and Child Protection- priorities</a:t>
            </a:r>
            <a: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t/>
            </a:r>
            <a:br>
              <a:rPr lang="en-US" dirty="0">
                <a:solidFill>
                  <a:srgbClr val="C00000"/>
                </a:solidFill>
                <a:effectLst>
                  <a:outerShdw blurRad="38100" dist="38100" dir="2700000" algn="tl">
                    <a:srgbClr val="000000">
                      <a:alpha val="43137"/>
                    </a:srgbClr>
                  </a:outerShdw>
                </a:effectLst>
                <a:latin typeface="Arial" pitchFamily="34" charset="0"/>
                <a:cs typeface="Arial" pitchFamily="34" charset="0"/>
              </a:rPr>
            </a:br>
            <a:endParaRPr lang="en-GB" dirty="0"/>
          </a:p>
        </p:txBody>
      </p:sp>
      <p:sp>
        <p:nvSpPr>
          <p:cNvPr id="3" name="Content Placeholder 2"/>
          <p:cNvSpPr>
            <a:spLocks noGrp="1"/>
          </p:cNvSpPr>
          <p:nvPr>
            <p:ph idx="1"/>
          </p:nvPr>
        </p:nvSpPr>
        <p:spPr>
          <a:xfrm>
            <a:off x="1136847" y="2585393"/>
            <a:ext cx="8825659" cy="3416300"/>
          </a:xfrm>
        </p:spPr>
        <p:txBody>
          <a:bodyPr/>
          <a:lstStyle/>
          <a:p>
            <a:pPr marL="0" indent="0">
              <a:buNone/>
            </a:pPr>
            <a:r>
              <a:rPr lang="pl-PL" dirty="0"/>
              <a:t> </a:t>
            </a:r>
            <a:r>
              <a:rPr lang="en-GB" sz="2000" dirty="0">
                <a:solidFill>
                  <a:schemeClr val="accent1">
                    <a:lumMod val="50000"/>
                  </a:schemeClr>
                </a:solidFill>
                <a:latin typeface="Arial" panose="020B0604020202020204" pitchFamily="34" charset="0"/>
                <a:cs typeface="Arial" panose="020B0604020202020204" pitchFamily="34" charset="0"/>
              </a:rPr>
              <a:t>This inspection sector gives priority to:</a:t>
            </a:r>
          </a:p>
          <a:p>
            <a:pPr marL="625475">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Complaints of beneficiaries of social and child protection,</a:t>
            </a:r>
          </a:p>
          <a:p>
            <a:pPr marL="625475">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Citizens’ initiatives,</a:t>
            </a:r>
          </a:p>
          <a:p>
            <a:pPr marL="625475">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Initiatives of legal entities,</a:t>
            </a:r>
          </a:p>
          <a:p>
            <a:pPr marL="625475">
              <a:buFont typeface="Wingdings" panose="05000000000000000000" pitchFamily="2" charset="2"/>
              <a:buChar char="Ø"/>
            </a:pPr>
            <a:r>
              <a:rPr lang="en-GB" sz="2000" dirty="0">
                <a:solidFill>
                  <a:schemeClr val="accent1">
                    <a:lumMod val="50000"/>
                  </a:schemeClr>
                </a:solidFill>
                <a:latin typeface="Arial" panose="020B0604020202020204" pitchFamily="34" charset="0"/>
                <a:cs typeface="Arial" panose="020B0604020202020204" pitchFamily="34" charset="0"/>
              </a:rPr>
              <a:t>Initiatives of state </a:t>
            </a:r>
            <a:r>
              <a:rPr lang="en-GB" sz="2000" dirty="0" smtClean="0">
                <a:solidFill>
                  <a:schemeClr val="accent1">
                    <a:lumMod val="50000"/>
                  </a:schemeClr>
                </a:solidFill>
                <a:latin typeface="Arial" panose="020B0604020202020204" pitchFamily="34" charset="0"/>
                <a:cs typeface="Arial" panose="020B0604020202020204" pitchFamily="34" charset="0"/>
              </a:rPr>
              <a:t>bodies.</a:t>
            </a:r>
          </a:p>
          <a:p>
            <a:pPr marL="190500" indent="0">
              <a:buNone/>
            </a:pPr>
            <a:endParaRPr lang="en-GB" sz="800" dirty="0" smtClean="0">
              <a:solidFill>
                <a:schemeClr val="accent1">
                  <a:lumMod val="50000"/>
                </a:schemeClr>
              </a:solidFill>
              <a:latin typeface="Arial" panose="020B0604020202020204" pitchFamily="34" charset="0"/>
              <a:cs typeface="Arial" panose="020B0604020202020204" pitchFamily="34" charset="0"/>
            </a:endParaRPr>
          </a:p>
          <a:p>
            <a:pPr marL="190500" indent="0">
              <a:buNone/>
            </a:pPr>
            <a:r>
              <a:rPr lang="en-GB" sz="2000" dirty="0" smtClean="0">
                <a:solidFill>
                  <a:schemeClr val="accent1">
                    <a:lumMod val="50000"/>
                  </a:schemeClr>
                </a:solidFill>
                <a:latin typeface="Arial" panose="020B0604020202020204" pitchFamily="34" charset="0"/>
                <a:cs typeface="Arial" panose="020B0604020202020204" pitchFamily="34" charset="0"/>
              </a:rPr>
              <a:t>In addition, this inspection gives priority to those institutions that were facing difficulties during previous years.</a:t>
            </a:r>
          </a:p>
        </p:txBody>
      </p:sp>
    </p:spTree>
    <p:extLst>
      <p:ext uri="{BB962C8B-B14F-4D97-AF65-F5344CB8AC3E}">
        <p14:creationId xmlns:p14="http://schemas.microsoft.com/office/powerpoint/2010/main" val="3838486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2599</TotalTime>
  <Words>765</Words>
  <Application>Microsoft Office PowerPoint</Application>
  <PresentationFormat>Widescreen</PresentationFormat>
  <Paragraphs>97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Wingdings</vt:lpstr>
      <vt:lpstr>Wingdings 3</vt:lpstr>
      <vt:lpstr>Ion Boardroom</vt:lpstr>
      <vt:lpstr>Administration for Inspection Affairs of Montenegro</vt:lpstr>
      <vt:lpstr>                          About us - reminder</vt:lpstr>
      <vt:lpstr> Inspection offices around Montenegro </vt:lpstr>
      <vt:lpstr>Principles and methods of control</vt:lpstr>
      <vt:lpstr>Inspections – priorities and indicators</vt:lpstr>
      <vt:lpstr>              Health and Sanitary Inspection</vt:lpstr>
      <vt:lpstr>                          Health and Sanitary Inspection – indicators used</vt:lpstr>
      <vt:lpstr>        Inspection of Social and Child Protection</vt:lpstr>
      <vt:lpstr> Inspection of Social and Child Protection- priorities </vt:lpstr>
      <vt:lpstr> Inspection of Social and Child Protection- indicators used </vt:lpstr>
      <vt:lpstr>PowerPoint Presentation</vt:lpstr>
      <vt:lpstr>PowerPoint Presentation</vt:lpstr>
      <vt:lpstr>PODGORICA- THE CAPITAL</vt:lpstr>
      <vt:lpstr>CETINJE – THE OLD ROYAL CAPITAL</vt:lpstr>
      <vt:lpstr>Bay of Kotor</vt:lpstr>
      <vt:lpstr>KOTOR</vt:lpstr>
      <vt:lpstr>SVETI STEFAN</vt:lpstr>
      <vt:lpstr>Long beach - Ulcinj</vt:lpstr>
      <vt:lpstr>SKADAR LAKE</vt:lpstr>
      <vt:lpstr>RIJEKA CRNOJEVICA</vt:lpstr>
      <vt:lpstr>DURMITOR</vt:lpstr>
      <vt:lpstr>BIOGRADSKA GORA</vt:lpstr>
      <vt:lpstr>LOVCEN</vt:lpstr>
      <vt:lpstr>THE TARA RIVER</vt:lpstr>
      <vt:lpstr>THE  TARA RIVER</vt:lpstr>
      <vt:lpstr>OSTROG MONASTERY</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Snezana Drobnjak</dc:creator>
  <cp:lastModifiedBy>servicepack</cp:lastModifiedBy>
  <cp:revision>57</cp:revision>
  <dcterms:created xsi:type="dcterms:W3CDTF">2019-03-05T08:09:38Z</dcterms:created>
  <dcterms:modified xsi:type="dcterms:W3CDTF">2019-04-10T13:05:34Z</dcterms:modified>
</cp:coreProperties>
</file>