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46" r:id="rId4"/>
    <p:sldId id="347" r:id="rId5"/>
    <p:sldId id="339" r:id="rId6"/>
    <p:sldId id="340" r:id="rId7"/>
    <p:sldId id="260" r:id="rId8"/>
    <p:sldId id="350" r:id="rId9"/>
    <p:sldId id="283" r:id="rId10"/>
    <p:sldId id="342" r:id="rId11"/>
    <p:sldId id="337" r:id="rId12"/>
    <p:sldId id="327" r:id="rId13"/>
    <p:sldId id="351" r:id="rId14"/>
    <p:sldId id="352" r:id="rId15"/>
    <p:sldId id="332" r:id="rId16"/>
    <p:sldId id="335" r:id="rId17"/>
    <p:sldId id="329" r:id="rId18"/>
    <p:sldId id="354" r:id="rId19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F6A"/>
    <a:srgbClr val="23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B16CF-532C-40FB-943D-FC868FC0AF5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D077BDC-F074-464D-B94E-7AA758171429}">
      <dgm:prSet phldrT="[Text]"/>
      <dgm:spPr/>
      <dgm:t>
        <a:bodyPr/>
        <a:lstStyle/>
        <a:p>
          <a:r>
            <a:rPr lang="en-GB" b="1" dirty="0"/>
            <a:t>Early learning and childcare</a:t>
          </a:r>
        </a:p>
      </dgm:t>
    </dgm:pt>
    <dgm:pt modelId="{7C895D63-9359-4251-A5C1-F5EAEC368E43}" type="parTrans" cxnId="{2CE59BD5-E42E-4E20-A6E2-C46ECC3400B0}">
      <dgm:prSet/>
      <dgm:spPr/>
      <dgm:t>
        <a:bodyPr/>
        <a:lstStyle/>
        <a:p>
          <a:endParaRPr lang="en-GB"/>
        </a:p>
      </dgm:t>
    </dgm:pt>
    <dgm:pt modelId="{93E06759-2904-4BAA-B364-B680FE904D7C}" type="sibTrans" cxnId="{2CE59BD5-E42E-4E20-A6E2-C46ECC3400B0}">
      <dgm:prSet/>
      <dgm:spPr/>
      <dgm:t>
        <a:bodyPr/>
        <a:lstStyle/>
        <a:p>
          <a:endParaRPr lang="en-GB"/>
        </a:p>
      </dgm:t>
    </dgm:pt>
    <dgm:pt modelId="{D0736623-995E-4060-B561-B27CFF436C57}">
      <dgm:prSet phldrT="[Text]"/>
      <dgm:spPr/>
      <dgm:t>
        <a:bodyPr/>
        <a:lstStyle/>
        <a:p>
          <a:r>
            <a:rPr lang="en-GB" b="1" dirty="0"/>
            <a:t>Services for older people</a:t>
          </a:r>
        </a:p>
      </dgm:t>
    </dgm:pt>
    <dgm:pt modelId="{2D74FCB0-85C7-47AA-A9C2-C458BDB3E157}" type="parTrans" cxnId="{EBAC890D-9D57-4B46-B00F-FB74C7297587}">
      <dgm:prSet/>
      <dgm:spPr/>
      <dgm:t>
        <a:bodyPr/>
        <a:lstStyle/>
        <a:p>
          <a:endParaRPr lang="en-GB"/>
        </a:p>
      </dgm:t>
    </dgm:pt>
    <dgm:pt modelId="{E6207E38-4487-41DD-B972-3348C6A0F2D3}" type="sibTrans" cxnId="{EBAC890D-9D57-4B46-B00F-FB74C7297587}">
      <dgm:prSet/>
      <dgm:spPr/>
      <dgm:t>
        <a:bodyPr/>
        <a:lstStyle/>
        <a:p>
          <a:endParaRPr lang="en-GB"/>
        </a:p>
      </dgm:t>
    </dgm:pt>
    <dgm:pt modelId="{D5FD1FE7-B0A5-4DD9-9597-4139DAE37686}">
      <dgm:prSet/>
      <dgm:spPr/>
      <dgm:t>
        <a:bodyPr/>
        <a:lstStyle/>
        <a:p>
          <a:r>
            <a:rPr lang="en-GB" b="1" dirty="0"/>
            <a:t>Children’s services</a:t>
          </a:r>
        </a:p>
      </dgm:t>
    </dgm:pt>
    <dgm:pt modelId="{BF164C7A-C9F0-48C3-ADF0-4C996520A175}" type="parTrans" cxnId="{3C2D47E6-CCE1-4C25-B459-B30D7B7A4725}">
      <dgm:prSet/>
      <dgm:spPr/>
      <dgm:t>
        <a:bodyPr/>
        <a:lstStyle/>
        <a:p>
          <a:endParaRPr lang="en-GB"/>
        </a:p>
      </dgm:t>
    </dgm:pt>
    <dgm:pt modelId="{23ADCA28-E1DF-4324-8CC1-E613EC3B581C}" type="sibTrans" cxnId="{3C2D47E6-CCE1-4C25-B459-B30D7B7A4725}">
      <dgm:prSet/>
      <dgm:spPr/>
      <dgm:t>
        <a:bodyPr/>
        <a:lstStyle/>
        <a:p>
          <a:endParaRPr lang="en-GB"/>
        </a:p>
      </dgm:t>
    </dgm:pt>
    <dgm:pt modelId="{8DD31458-B176-4D1E-8A8C-841C940E3964}">
      <dgm:prSet/>
      <dgm:spPr/>
      <dgm:t>
        <a:bodyPr/>
        <a:lstStyle/>
        <a:p>
          <a:r>
            <a:rPr lang="en-GB" b="1" dirty="0"/>
            <a:t>Community justice &amp; social work criminal justice</a:t>
          </a:r>
        </a:p>
      </dgm:t>
    </dgm:pt>
    <dgm:pt modelId="{3D8B5327-B8EB-444A-B692-5BE7713C0E3E}" type="parTrans" cxnId="{EC6F0750-B48E-453E-BC79-10CE106AF60D}">
      <dgm:prSet/>
      <dgm:spPr/>
      <dgm:t>
        <a:bodyPr/>
        <a:lstStyle/>
        <a:p>
          <a:endParaRPr lang="en-GB"/>
        </a:p>
      </dgm:t>
    </dgm:pt>
    <dgm:pt modelId="{B1469502-F46E-48DE-8242-5095C5567E55}" type="sibTrans" cxnId="{EC6F0750-B48E-453E-BC79-10CE106AF60D}">
      <dgm:prSet/>
      <dgm:spPr/>
      <dgm:t>
        <a:bodyPr/>
        <a:lstStyle/>
        <a:p>
          <a:endParaRPr lang="en-GB"/>
        </a:p>
      </dgm:t>
    </dgm:pt>
    <dgm:pt modelId="{2AE3538B-6224-45D0-B8C9-CB3FC6C87942}">
      <dgm:prSet/>
      <dgm:spPr/>
      <dgm:t>
        <a:bodyPr/>
        <a:lstStyle/>
        <a:p>
          <a:r>
            <a:rPr lang="en-GB" b="1" dirty="0"/>
            <a:t>Services for adults</a:t>
          </a:r>
        </a:p>
      </dgm:t>
    </dgm:pt>
    <dgm:pt modelId="{3ED0F2C5-81EF-485D-AAD5-788A6F709D9E}" type="parTrans" cxnId="{4A4D8264-2A91-4155-8E75-3EF7591444CD}">
      <dgm:prSet/>
      <dgm:spPr/>
      <dgm:t>
        <a:bodyPr/>
        <a:lstStyle/>
        <a:p>
          <a:endParaRPr lang="en-GB"/>
        </a:p>
      </dgm:t>
    </dgm:pt>
    <dgm:pt modelId="{BFC02E55-B26C-4018-B14C-0E23F16DE753}" type="sibTrans" cxnId="{4A4D8264-2A91-4155-8E75-3EF7591444CD}">
      <dgm:prSet/>
      <dgm:spPr/>
      <dgm:t>
        <a:bodyPr/>
        <a:lstStyle/>
        <a:p>
          <a:endParaRPr lang="en-GB"/>
        </a:p>
      </dgm:t>
    </dgm:pt>
    <dgm:pt modelId="{478107A4-63A8-44FB-A484-6207D1ACBC0C}" type="pres">
      <dgm:prSet presAssocID="{2C5B16CF-532C-40FB-943D-FC868FC0AF5F}" presName="Name0" presStyleCnt="0">
        <dgm:presLayoutVars>
          <dgm:dir/>
          <dgm:resizeHandles val="exact"/>
        </dgm:presLayoutVars>
      </dgm:prSet>
      <dgm:spPr/>
    </dgm:pt>
    <dgm:pt modelId="{924C5B2C-6B4E-4D9B-A720-2E7074D9E8A7}" type="pres">
      <dgm:prSet presAssocID="{2C5B16CF-532C-40FB-943D-FC868FC0AF5F}" presName="arrow" presStyleLbl="bgShp" presStyleIdx="0" presStyleCnt="1"/>
      <dgm:spPr/>
    </dgm:pt>
    <dgm:pt modelId="{8237AEAD-7467-4568-A40C-A3F3B821D395}" type="pres">
      <dgm:prSet presAssocID="{2C5B16CF-532C-40FB-943D-FC868FC0AF5F}" presName="points" presStyleCnt="0"/>
      <dgm:spPr/>
    </dgm:pt>
    <dgm:pt modelId="{08010343-BFFC-42C1-89D5-8AC59EFEFAB8}" type="pres">
      <dgm:prSet presAssocID="{CD077BDC-F074-464D-B94E-7AA758171429}" presName="compositeA" presStyleCnt="0"/>
      <dgm:spPr/>
    </dgm:pt>
    <dgm:pt modelId="{D7CD3BCE-38BB-40EE-964E-1982AF244146}" type="pres">
      <dgm:prSet presAssocID="{CD077BDC-F074-464D-B94E-7AA75817142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16CFA-083E-4B4E-9174-7E8C221EECB2}" type="pres">
      <dgm:prSet presAssocID="{CD077BDC-F074-464D-B94E-7AA758171429}" presName="circleA" presStyleLbl="node1" presStyleIdx="0" presStyleCnt="5"/>
      <dgm:spPr/>
    </dgm:pt>
    <dgm:pt modelId="{5C0C9FDA-C55D-40AA-98C3-EDB4A083DD87}" type="pres">
      <dgm:prSet presAssocID="{CD077BDC-F074-464D-B94E-7AA758171429}" presName="spaceA" presStyleCnt="0"/>
      <dgm:spPr/>
    </dgm:pt>
    <dgm:pt modelId="{618F1014-7ED5-4D9F-9016-C13F41C36F62}" type="pres">
      <dgm:prSet presAssocID="{93E06759-2904-4BAA-B364-B680FE904D7C}" presName="space" presStyleCnt="0"/>
      <dgm:spPr/>
    </dgm:pt>
    <dgm:pt modelId="{730B5BCF-85D6-46D4-BFE1-B34E117B4BB7}" type="pres">
      <dgm:prSet presAssocID="{D5FD1FE7-B0A5-4DD9-9597-4139DAE37686}" presName="compositeB" presStyleCnt="0"/>
      <dgm:spPr/>
    </dgm:pt>
    <dgm:pt modelId="{D73CFDD8-EF5B-47FB-9A0A-44E2AE5E89AE}" type="pres">
      <dgm:prSet presAssocID="{D5FD1FE7-B0A5-4DD9-9597-4139DAE37686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9B56F7-B86E-4FE3-B872-2A8F3E001037}" type="pres">
      <dgm:prSet presAssocID="{D5FD1FE7-B0A5-4DD9-9597-4139DAE37686}" presName="circleB" presStyleLbl="node1" presStyleIdx="1" presStyleCnt="5"/>
      <dgm:spPr/>
    </dgm:pt>
    <dgm:pt modelId="{4F45183B-B86C-4914-BF07-5CF5A2D4F0E6}" type="pres">
      <dgm:prSet presAssocID="{D5FD1FE7-B0A5-4DD9-9597-4139DAE37686}" presName="spaceB" presStyleCnt="0"/>
      <dgm:spPr/>
    </dgm:pt>
    <dgm:pt modelId="{629D89D4-5FD4-436B-B223-687A6CC0D89D}" type="pres">
      <dgm:prSet presAssocID="{23ADCA28-E1DF-4324-8CC1-E613EC3B581C}" presName="space" presStyleCnt="0"/>
      <dgm:spPr/>
    </dgm:pt>
    <dgm:pt modelId="{F33B22C4-CCF7-4360-90C4-3A503D7EF9A6}" type="pres">
      <dgm:prSet presAssocID="{8DD31458-B176-4D1E-8A8C-841C940E3964}" presName="compositeA" presStyleCnt="0"/>
      <dgm:spPr/>
    </dgm:pt>
    <dgm:pt modelId="{C43CCC4A-C781-43DB-9FB8-75B1C05738CF}" type="pres">
      <dgm:prSet presAssocID="{8DD31458-B176-4D1E-8A8C-841C940E396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FAE818-A302-494F-9A67-AA7B8C103F84}" type="pres">
      <dgm:prSet presAssocID="{8DD31458-B176-4D1E-8A8C-841C940E3964}" presName="circleA" presStyleLbl="node1" presStyleIdx="2" presStyleCnt="5"/>
      <dgm:spPr/>
    </dgm:pt>
    <dgm:pt modelId="{285527AA-9123-4066-BA26-2C0AB7E06482}" type="pres">
      <dgm:prSet presAssocID="{8DD31458-B176-4D1E-8A8C-841C940E3964}" presName="spaceA" presStyleCnt="0"/>
      <dgm:spPr/>
    </dgm:pt>
    <dgm:pt modelId="{A2E9BF60-85FA-473F-A26B-4DBD8BBA0138}" type="pres">
      <dgm:prSet presAssocID="{B1469502-F46E-48DE-8242-5095C5567E55}" presName="space" presStyleCnt="0"/>
      <dgm:spPr/>
    </dgm:pt>
    <dgm:pt modelId="{86F1B151-4B5B-4D03-AE46-BD8616DAEC97}" type="pres">
      <dgm:prSet presAssocID="{2AE3538B-6224-45D0-B8C9-CB3FC6C87942}" presName="compositeB" presStyleCnt="0"/>
      <dgm:spPr/>
    </dgm:pt>
    <dgm:pt modelId="{3C35E64F-9DC9-4796-BBA9-C5F308AF378D}" type="pres">
      <dgm:prSet presAssocID="{2AE3538B-6224-45D0-B8C9-CB3FC6C87942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220AA-36E2-448A-A94B-0F202A897C67}" type="pres">
      <dgm:prSet presAssocID="{2AE3538B-6224-45D0-B8C9-CB3FC6C87942}" presName="circleB" presStyleLbl="node1" presStyleIdx="3" presStyleCnt="5"/>
      <dgm:spPr/>
    </dgm:pt>
    <dgm:pt modelId="{9EF28517-E3C4-4E02-AB02-875B74E6CA7B}" type="pres">
      <dgm:prSet presAssocID="{2AE3538B-6224-45D0-B8C9-CB3FC6C87942}" presName="spaceB" presStyleCnt="0"/>
      <dgm:spPr/>
    </dgm:pt>
    <dgm:pt modelId="{6C5AF383-E1A4-4930-B9D5-668E5D2EBD7B}" type="pres">
      <dgm:prSet presAssocID="{BFC02E55-B26C-4018-B14C-0E23F16DE753}" presName="space" presStyleCnt="0"/>
      <dgm:spPr/>
    </dgm:pt>
    <dgm:pt modelId="{E597F38E-BE94-4D59-A732-92364CDA487D}" type="pres">
      <dgm:prSet presAssocID="{D0736623-995E-4060-B561-B27CFF436C57}" presName="compositeA" presStyleCnt="0"/>
      <dgm:spPr/>
    </dgm:pt>
    <dgm:pt modelId="{60AB0684-FDDD-45D9-A598-B0BD088616BB}" type="pres">
      <dgm:prSet presAssocID="{D0736623-995E-4060-B561-B27CFF436C57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674965-9AA7-4B87-9E43-4865D059C1B6}" type="pres">
      <dgm:prSet presAssocID="{D0736623-995E-4060-B561-B27CFF436C57}" presName="circleA" presStyleLbl="node1" presStyleIdx="4" presStyleCnt="5"/>
      <dgm:spPr/>
    </dgm:pt>
    <dgm:pt modelId="{7C280E05-8CCA-4D98-92F4-A78D43E5F00C}" type="pres">
      <dgm:prSet presAssocID="{D0736623-995E-4060-B561-B27CFF436C57}" presName="spaceA" presStyleCnt="0"/>
      <dgm:spPr/>
    </dgm:pt>
  </dgm:ptLst>
  <dgm:cxnLst>
    <dgm:cxn modelId="{3C2D47E6-CCE1-4C25-B459-B30D7B7A4725}" srcId="{2C5B16CF-532C-40FB-943D-FC868FC0AF5F}" destId="{D5FD1FE7-B0A5-4DD9-9597-4139DAE37686}" srcOrd="1" destOrd="0" parTransId="{BF164C7A-C9F0-48C3-ADF0-4C996520A175}" sibTransId="{23ADCA28-E1DF-4324-8CC1-E613EC3B581C}"/>
    <dgm:cxn modelId="{1825F5C3-0A88-4CD3-B649-BDBB5246E864}" type="presOf" srcId="{CD077BDC-F074-464D-B94E-7AA758171429}" destId="{D7CD3BCE-38BB-40EE-964E-1982AF244146}" srcOrd="0" destOrd="0" presId="urn:microsoft.com/office/officeart/2005/8/layout/hProcess11"/>
    <dgm:cxn modelId="{980A2913-75FF-4478-B414-CC18067343A1}" type="presOf" srcId="{D5FD1FE7-B0A5-4DD9-9597-4139DAE37686}" destId="{D73CFDD8-EF5B-47FB-9A0A-44E2AE5E89AE}" srcOrd="0" destOrd="0" presId="urn:microsoft.com/office/officeart/2005/8/layout/hProcess11"/>
    <dgm:cxn modelId="{27FCE9FB-CAE7-46AE-B06F-65886D859ABC}" type="presOf" srcId="{2C5B16CF-532C-40FB-943D-FC868FC0AF5F}" destId="{478107A4-63A8-44FB-A484-6207D1ACBC0C}" srcOrd="0" destOrd="0" presId="urn:microsoft.com/office/officeart/2005/8/layout/hProcess11"/>
    <dgm:cxn modelId="{EBAC890D-9D57-4B46-B00F-FB74C7297587}" srcId="{2C5B16CF-532C-40FB-943D-FC868FC0AF5F}" destId="{D0736623-995E-4060-B561-B27CFF436C57}" srcOrd="4" destOrd="0" parTransId="{2D74FCB0-85C7-47AA-A9C2-C458BDB3E157}" sibTransId="{E6207E38-4487-41DD-B972-3348C6A0F2D3}"/>
    <dgm:cxn modelId="{5E8D41C9-FB43-4631-9146-E93DCAFC9E25}" type="presOf" srcId="{8DD31458-B176-4D1E-8A8C-841C940E3964}" destId="{C43CCC4A-C781-43DB-9FB8-75B1C05738CF}" srcOrd="0" destOrd="0" presId="urn:microsoft.com/office/officeart/2005/8/layout/hProcess11"/>
    <dgm:cxn modelId="{D2AE19C0-AFD8-4D0A-BA85-30153E1D19BC}" type="presOf" srcId="{D0736623-995E-4060-B561-B27CFF436C57}" destId="{60AB0684-FDDD-45D9-A598-B0BD088616BB}" srcOrd="0" destOrd="0" presId="urn:microsoft.com/office/officeart/2005/8/layout/hProcess11"/>
    <dgm:cxn modelId="{79B03EC3-7760-440B-ABA8-2AAA9094F709}" type="presOf" srcId="{2AE3538B-6224-45D0-B8C9-CB3FC6C87942}" destId="{3C35E64F-9DC9-4796-BBA9-C5F308AF378D}" srcOrd="0" destOrd="0" presId="urn:microsoft.com/office/officeart/2005/8/layout/hProcess11"/>
    <dgm:cxn modelId="{4A4D8264-2A91-4155-8E75-3EF7591444CD}" srcId="{2C5B16CF-532C-40FB-943D-FC868FC0AF5F}" destId="{2AE3538B-6224-45D0-B8C9-CB3FC6C87942}" srcOrd="3" destOrd="0" parTransId="{3ED0F2C5-81EF-485D-AAD5-788A6F709D9E}" sibTransId="{BFC02E55-B26C-4018-B14C-0E23F16DE753}"/>
    <dgm:cxn modelId="{2CE59BD5-E42E-4E20-A6E2-C46ECC3400B0}" srcId="{2C5B16CF-532C-40FB-943D-FC868FC0AF5F}" destId="{CD077BDC-F074-464D-B94E-7AA758171429}" srcOrd="0" destOrd="0" parTransId="{7C895D63-9359-4251-A5C1-F5EAEC368E43}" sibTransId="{93E06759-2904-4BAA-B364-B680FE904D7C}"/>
    <dgm:cxn modelId="{EC6F0750-B48E-453E-BC79-10CE106AF60D}" srcId="{2C5B16CF-532C-40FB-943D-FC868FC0AF5F}" destId="{8DD31458-B176-4D1E-8A8C-841C940E3964}" srcOrd="2" destOrd="0" parTransId="{3D8B5327-B8EB-444A-B692-5BE7713C0E3E}" sibTransId="{B1469502-F46E-48DE-8242-5095C5567E55}"/>
    <dgm:cxn modelId="{8FDF1532-3388-4369-A55B-5F053D4ADBC3}" type="presParOf" srcId="{478107A4-63A8-44FB-A484-6207D1ACBC0C}" destId="{924C5B2C-6B4E-4D9B-A720-2E7074D9E8A7}" srcOrd="0" destOrd="0" presId="urn:microsoft.com/office/officeart/2005/8/layout/hProcess11"/>
    <dgm:cxn modelId="{4EA2B314-F43E-4222-A127-10D2F4D358D6}" type="presParOf" srcId="{478107A4-63A8-44FB-A484-6207D1ACBC0C}" destId="{8237AEAD-7467-4568-A40C-A3F3B821D395}" srcOrd="1" destOrd="0" presId="urn:microsoft.com/office/officeart/2005/8/layout/hProcess11"/>
    <dgm:cxn modelId="{B49E2024-ECBA-4161-86C4-FFAC3FAC563E}" type="presParOf" srcId="{8237AEAD-7467-4568-A40C-A3F3B821D395}" destId="{08010343-BFFC-42C1-89D5-8AC59EFEFAB8}" srcOrd="0" destOrd="0" presId="urn:microsoft.com/office/officeart/2005/8/layout/hProcess11"/>
    <dgm:cxn modelId="{EC3F2E49-162E-4B70-AFD9-588AA79A5862}" type="presParOf" srcId="{08010343-BFFC-42C1-89D5-8AC59EFEFAB8}" destId="{D7CD3BCE-38BB-40EE-964E-1982AF244146}" srcOrd="0" destOrd="0" presId="urn:microsoft.com/office/officeart/2005/8/layout/hProcess11"/>
    <dgm:cxn modelId="{BAEF0112-DE63-4B9F-A7FB-4209AF27492F}" type="presParOf" srcId="{08010343-BFFC-42C1-89D5-8AC59EFEFAB8}" destId="{6B416CFA-083E-4B4E-9174-7E8C221EECB2}" srcOrd="1" destOrd="0" presId="urn:microsoft.com/office/officeart/2005/8/layout/hProcess11"/>
    <dgm:cxn modelId="{D967CD00-78DE-4239-B14C-527562987ECB}" type="presParOf" srcId="{08010343-BFFC-42C1-89D5-8AC59EFEFAB8}" destId="{5C0C9FDA-C55D-40AA-98C3-EDB4A083DD87}" srcOrd="2" destOrd="0" presId="urn:microsoft.com/office/officeart/2005/8/layout/hProcess11"/>
    <dgm:cxn modelId="{BC1ECF02-9172-4089-BADD-11CD96D36A0D}" type="presParOf" srcId="{8237AEAD-7467-4568-A40C-A3F3B821D395}" destId="{618F1014-7ED5-4D9F-9016-C13F41C36F62}" srcOrd="1" destOrd="0" presId="urn:microsoft.com/office/officeart/2005/8/layout/hProcess11"/>
    <dgm:cxn modelId="{F3128DB4-C934-4F75-8B92-37656AC95CC3}" type="presParOf" srcId="{8237AEAD-7467-4568-A40C-A3F3B821D395}" destId="{730B5BCF-85D6-46D4-BFE1-B34E117B4BB7}" srcOrd="2" destOrd="0" presId="urn:microsoft.com/office/officeart/2005/8/layout/hProcess11"/>
    <dgm:cxn modelId="{856EFBEF-4692-40B8-9490-C766603FFD39}" type="presParOf" srcId="{730B5BCF-85D6-46D4-BFE1-B34E117B4BB7}" destId="{D73CFDD8-EF5B-47FB-9A0A-44E2AE5E89AE}" srcOrd="0" destOrd="0" presId="urn:microsoft.com/office/officeart/2005/8/layout/hProcess11"/>
    <dgm:cxn modelId="{8E4C4AD3-A640-4ECA-B7AF-7B71F673DF19}" type="presParOf" srcId="{730B5BCF-85D6-46D4-BFE1-B34E117B4BB7}" destId="{179B56F7-B86E-4FE3-B872-2A8F3E001037}" srcOrd="1" destOrd="0" presId="urn:microsoft.com/office/officeart/2005/8/layout/hProcess11"/>
    <dgm:cxn modelId="{7D3DE36B-3B5E-4C54-89CD-29CFFBB6A84C}" type="presParOf" srcId="{730B5BCF-85D6-46D4-BFE1-B34E117B4BB7}" destId="{4F45183B-B86C-4914-BF07-5CF5A2D4F0E6}" srcOrd="2" destOrd="0" presId="urn:microsoft.com/office/officeart/2005/8/layout/hProcess11"/>
    <dgm:cxn modelId="{169E6F43-7E75-4F25-8F7F-65233C47CA06}" type="presParOf" srcId="{8237AEAD-7467-4568-A40C-A3F3B821D395}" destId="{629D89D4-5FD4-436B-B223-687A6CC0D89D}" srcOrd="3" destOrd="0" presId="urn:microsoft.com/office/officeart/2005/8/layout/hProcess11"/>
    <dgm:cxn modelId="{1FE16719-F1B7-4579-A4BE-CBD812076DFB}" type="presParOf" srcId="{8237AEAD-7467-4568-A40C-A3F3B821D395}" destId="{F33B22C4-CCF7-4360-90C4-3A503D7EF9A6}" srcOrd="4" destOrd="0" presId="urn:microsoft.com/office/officeart/2005/8/layout/hProcess11"/>
    <dgm:cxn modelId="{A74E96A5-C587-4BFD-B638-A0528176997C}" type="presParOf" srcId="{F33B22C4-CCF7-4360-90C4-3A503D7EF9A6}" destId="{C43CCC4A-C781-43DB-9FB8-75B1C05738CF}" srcOrd="0" destOrd="0" presId="urn:microsoft.com/office/officeart/2005/8/layout/hProcess11"/>
    <dgm:cxn modelId="{E3939C90-75CD-443B-A653-4BB2DF314909}" type="presParOf" srcId="{F33B22C4-CCF7-4360-90C4-3A503D7EF9A6}" destId="{66FAE818-A302-494F-9A67-AA7B8C103F84}" srcOrd="1" destOrd="0" presId="urn:microsoft.com/office/officeart/2005/8/layout/hProcess11"/>
    <dgm:cxn modelId="{F9E64421-7743-489E-B05F-E4F4FD785B74}" type="presParOf" srcId="{F33B22C4-CCF7-4360-90C4-3A503D7EF9A6}" destId="{285527AA-9123-4066-BA26-2C0AB7E06482}" srcOrd="2" destOrd="0" presId="urn:microsoft.com/office/officeart/2005/8/layout/hProcess11"/>
    <dgm:cxn modelId="{34C9AAA9-8CA7-4EE6-80F2-18E093D9D947}" type="presParOf" srcId="{8237AEAD-7467-4568-A40C-A3F3B821D395}" destId="{A2E9BF60-85FA-473F-A26B-4DBD8BBA0138}" srcOrd="5" destOrd="0" presId="urn:microsoft.com/office/officeart/2005/8/layout/hProcess11"/>
    <dgm:cxn modelId="{EBFE8155-B6CA-467F-BFA9-28435E3FBAE7}" type="presParOf" srcId="{8237AEAD-7467-4568-A40C-A3F3B821D395}" destId="{86F1B151-4B5B-4D03-AE46-BD8616DAEC97}" srcOrd="6" destOrd="0" presId="urn:microsoft.com/office/officeart/2005/8/layout/hProcess11"/>
    <dgm:cxn modelId="{49EDE429-EE52-454D-8F71-CD9F54D77D3D}" type="presParOf" srcId="{86F1B151-4B5B-4D03-AE46-BD8616DAEC97}" destId="{3C35E64F-9DC9-4796-BBA9-C5F308AF378D}" srcOrd="0" destOrd="0" presId="urn:microsoft.com/office/officeart/2005/8/layout/hProcess11"/>
    <dgm:cxn modelId="{F632523E-C816-4BA7-8DA8-C8B085C72697}" type="presParOf" srcId="{86F1B151-4B5B-4D03-AE46-BD8616DAEC97}" destId="{F3B220AA-36E2-448A-A94B-0F202A897C67}" srcOrd="1" destOrd="0" presId="urn:microsoft.com/office/officeart/2005/8/layout/hProcess11"/>
    <dgm:cxn modelId="{C70D1DBE-201B-41A0-8F7C-783BF231424F}" type="presParOf" srcId="{86F1B151-4B5B-4D03-AE46-BD8616DAEC97}" destId="{9EF28517-E3C4-4E02-AB02-875B74E6CA7B}" srcOrd="2" destOrd="0" presId="urn:microsoft.com/office/officeart/2005/8/layout/hProcess11"/>
    <dgm:cxn modelId="{DCAFF16E-0E2B-472F-AD1C-6C9AC8F22E68}" type="presParOf" srcId="{8237AEAD-7467-4568-A40C-A3F3B821D395}" destId="{6C5AF383-E1A4-4930-B9D5-668E5D2EBD7B}" srcOrd="7" destOrd="0" presId="urn:microsoft.com/office/officeart/2005/8/layout/hProcess11"/>
    <dgm:cxn modelId="{117A7CEE-1BC7-44ED-B4D9-50A1CA02EA36}" type="presParOf" srcId="{8237AEAD-7467-4568-A40C-A3F3B821D395}" destId="{E597F38E-BE94-4D59-A732-92364CDA487D}" srcOrd="8" destOrd="0" presId="urn:microsoft.com/office/officeart/2005/8/layout/hProcess11"/>
    <dgm:cxn modelId="{F2D131B9-E0BA-44E9-AE5C-5A3878D1470A}" type="presParOf" srcId="{E597F38E-BE94-4D59-A732-92364CDA487D}" destId="{60AB0684-FDDD-45D9-A598-B0BD088616BB}" srcOrd="0" destOrd="0" presId="urn:microsoft.com/office/officeart/2005/8/layout/hProcess11"/>
    <dgm:cxn modelId="{3B3BBFF8-C9D8-4C91-B580-5EF320C73806}" type="presParOf" srcId="{E597F38E-BE94-4D59-A732-92364CDA487D}" destId="{09674965-9AA7-4B87-9E43-4865D059C1B6}" srcOrd="1" destOrd="0" presId="urn:microsoft.com/office/officeart/2005/8/layout/hProcess11"/>
    <dgm:cxn modelId="{4245F406-F0BB-49B9-B8CC-7637527270A2}" type="presParOf" srcId="{E597F38E-BE94-4D59-A732-92364CDA487D}" destId="{7C280E05-8CCA-4D98-92F4-A78D43E5F0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C5B2C-6B4E-4D9B-A720-2E7074D9E8A7}">
      <dsp:nvSpPr>
        <dsp:cNvPr id="0" name=""/>
        <dsp:cNvSpPr/>
      </dsp:nvSpPr>
      <dsp:spPr>
        <a:xfrm>
          <a:off x="0" y="1098560"/>
          <a:ext cx="8229600" cy="14647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3BCE-38BB-40EE-964E-1982AF244146}">
      <dsp:nvSpPr>
        <dsp:cNvPr id="0" name=""/>
        <dsp:cNvSpPr/>
      </dsp:nvSpPr>
      <dsp:spPr>
        <a:xfrm>
          <a:off x="3254" y="0"/>
          <a:ext cx="1423101" cy="146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Early learning and childcare</a:t>
          </a:r>
        </a:p>
      </dsp:txBody>
      <dsp:txXfrm>
        <a:off x="3254" y="0"/>
        <a:ext cx="1423101" cy="1464746"/>
      </dsp:txXfrm>
    </dsp:sp>
    <dsp:sp modelId="{6B416CFA-083E-4B4E-9174-7E8C221EECB2}">
      <dsp:nvSpPr>
        <dsp:cNvPr id="0" name=""/>
        <dsp:cNvSpPr/>
      </dsp:nvSpPr>
      <dsp:spPr>
        <a:xfrm>
          <a:off x="531712" y="1647840"/>
          <a:ext cx="366186" cy="36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CFDD8-EF5B-47FB-9A0A-44E2AE5E89AE}">
      <dsp:nvSpPr>
        <dsp:cNvPr id="0" name=""/>
        <dsp:cNvSpPr/>
      </dsp:nvSpPr>
      <dsp:spPr>
        <a:xfrm>
          <a:off x="1497511" y="2197120"/>
          <a:ext cx="1423101" cy="146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Children’s services</a:t>
          </a:r>
        </a:p>
      </dsp:txBody>
      <dsp:txXfrm>
        <a:off x="1497511" y="2197120"/>
        <a:ext cx="1423101" cy="1464746"/>
      </dsp:txXfrm>
    </dsp:sp>
    <dsp:sp modelId="{179B56F7-B86E-4FE3-B872-2A8F3E001037}">
      <dsp:nvSpPr>
        <dsp:cNvPr id="0" name=""/>
        <dsp:cNvSpPr/>
      </dsp:nvSpPr>
      <dsp:spPr>
        <a:xfrm>
          <a:off x="2025969" y="1647840"/>
          <a:ext cx="366186" cy="36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CC4A-C781-43DB-9FB8-75B1C05738CF}">
      <dsp:nvSpPr>
        <dsp:cNvPr id="0" name=""/>
        <dsp:cNvSpPr/>
      </dsp:nvSpPr>
      <dsp:spPr>
        <a:xfrm>
          <a:off x="2991769" y="0"/>
          <a:ext cx="1423101" cy="146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Community justice &amp; social work criminal justice</a:t>
          </a:r>
        </a:p>
      </dsp:txBody>
      <dsp:txXfrm>
        <a:off x="2991769" y="0"/>
        <a:ext cx="1423101" cy="1464746"/>
      </dsp:txXfrm>
    </dsp:sp>
    <dsp:sp modelId="{66FAE818-A302-494F-9A67-AA7B8C103F84}">
      <dsp:nvSpPr>
        <dsp:cNvPr id="0" name=""/>
        <dsp:cNvSpPr/>
      </dsp:nvSpPr>
      <dsp:spPr>
        <a:xfrm>
          <a:off x="3520226" y="1647840"/>
          <a:ext cx="366186" cy="36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5E64F-9DC9-4796-BBA9-C5F308AF378D}">
      <dsp:nvSpPr>
        <dsp:cNvPr id="0" name=""/>
        <dsp:cNvSpPr/>
      </dsp:nvSpPr>
      <dsp:spPr>
        <a:xfrm>
          <a:off x="4486026" y="2197120"/>
          <a:ext cx="1423101" cy="146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Services for adults</a:t>
          </a:r>
        </a:p>
      </dsp:txBody>
      <dsp:txXfrm>
        <a:off x="4486026" y="2197120"/>
        <a:ext cx="1423101" cy="1464746"/>
      </dsp:txXfrm>
    </dsp:sp>
    <dsp:sp modelId="{F3B220AA-36E2-448A-A94B-0F202A897C67}">
      <dsp:nvSpPr>
        <dsp:cNvPr id="0" name=""/>
        <dsp:cNvSpPr/>
      </dsp:nvSpPr>
      <dsp:spPr>
        <a:xfrm>
          <a:off x="5014483" y="1647840"/>
          <a:ext cx="366186" cy="36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B0684-FDDD-45D9-A598-B0BD088616BB}">
      <dsp:nvSpPr>
        <dsp:cNvPr id="0" name=""/>
        <dsp:cNvSpPr/>
      </dsp:nvSpPr>
      <dsp:spPr>
        <a:xfrm>
          <a:off x="5980283" y="0"/>
          <a:ext cx="1423101" cy="146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Services for older people</a:t>
          </a:r>
        </a:p>
      </dsp:txBody>
      <dsp:txXfrm>
        <a:off x="5980283" y="0"/>
        <a:ext cx="1423101" cy="1464746"/>
      </dsp:txXfrm>
    </dsp:sp>
    <dsp:sp modelId="{09674965-9AA7-4B87-9E43-4865D059C1B6}">
      <dsp:nvSpPr>
        <dsp:cNvPr id="0" name=""/>
        <dsp:cNvSpPr/>
      </dsp:nvSpPr>
      <dsp:spPr>
        <a:xfrm>
          <a:off x="6508740" y="1647840"/>
          <a:ext cx="366186" cy="36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03E8-BEF6-4F8D-9F72-347801602F8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ABCE-3B3A-4B4E-845B-F3AF1C35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41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D512-E719-4176-B9D8-09186B318F0A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EE48-DE6F-439E-B6A2-495E9205C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09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11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86887-ACD8-4FE7-8E54-30A63D23F2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86887-ACD8-4FE7-8E54-30A63D23F2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1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6E91-A950-4285-8B65-A784CDD532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3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6E91-A950-4285-8B65-A784CDD532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8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6E91-A950-4285-8B65-A784CDD532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1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6E91-A950-4285-8B65-A784CDD532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8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6E91-A950-4285-8B65-A784CDD532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8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2FD3-9453-49B3-A0DB-D0ED6FF0DF60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4" y="4400406"/>
            <a:ext cx="840899" cy="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528-951D-4A57-BC62-0EE6335A06F6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3968-7835-42E4-86C4-D6A9D6663C55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F7D-8AD0-4C2C-99E1-D5CA43208441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4" y="4400406"/>
            <a:ext cx="840899" cy="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ED8-AEC7-44F8-A4E0-59E5A75DC78A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745D-0F5F-4AF1-9824-60F58F256C18}" type="datetime1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5BEE-91B9-489D-8382-7F165D404724}" type="datetime1">
              <a:rPr lang="en-GB" smtClean="0"/>
              <a:t>04/04/2019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DDC3-45FE-4B63-B586-558221576C7B}" type="datetime1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1AA8-A264-40E6-AA68-0CF4DE537C38}" type="datetime1">
              <a:rPr lang="en-GB" smtClean="0"/>
              <a:t>04/04/2019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F44-B335-4532-B694-9E42651C1B43}" type="datetime1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7BA9-FAE9-40E2-B847-B534A8F1CBFD}" type="datetime1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7B09-44CA-4123-BA3D-12FF7264E2A5}" type="datetime1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3C3E-9C5B-4624-9136-EA224E4F9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mitchell@careinspectorate.gov.sc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833" y="339502"/>
            <a:ext cx="7763607" cy="3672408"/>
          </a:xfrm>
          <a:solidFill>
            <a:srgbClr val="232050"/>
          </a:solidFill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Inspecting Care at Home (Domiciliary Care) in Scotland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/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EPSO Conference – Porto, Portugal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12 April 2019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212833"/>
            <a:ext cx="1128933" cy="7351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829" y="4117031"/>
            <a:ext cx="5976664" cy="8640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Kevin Mitchell</a:t>
            </a:r>
            <a:br>
              <a:rPr lang="en-GB" sz="2800" b="1" dirty="0"/>
            </a:br>
            <a:r>
              <a:rPr lang="en-GB" sz="2000" dirty="0"/>
              <a:t>Executive Director of Scrutiny &amp; Assurance</a:t>
            </a:r>
          </a:p>
        </p:txBody>
      </p:sp>
    </p:spTree>
    <p:extLst>
      <p:ext uri="{BB962C8B-B14F-4D97-AF65-F5344CB8AC3E}">
        <p14:creationId xmlns:p14="http://schemas.microsoft.com/office/powerpoint/2010/main" val="135252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33286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232050"/>
                </a:solidFill>
              </a:rPr>
              <a:t>How are the new standards different?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6127" y="1292285"/>
            <a:ext cx="2519849" cy="1452304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1836127" y="2744589"/>
            <a:ext cx="2519849" cy="1452304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4320403" y="1295623"/>
            <a:ext cx="2519849" cy="1452304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/>
        </p:nvSpPr>
        <p:spPr>
          <a:xfrm>
            <a:off x="4320403" y="2744588"/>
            <a:ext cx="2519849" cy="1452304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/>
          <p:cNvSpPr txBox="1"/>
          <p:nvPr/>
        </p:nvSpPr>
        <p:spPr>
          <a:xfrm>
            <a:off x="1830121" y="1469963"/>
            <a:ext cx="18237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 rights and wellbeing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1004" y="3315722"/>
            <a:ext cx="196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Outcome focused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0072" y="1424542"/>
            <a:ext cx="2358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Person-led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2516" y="3324621"/>
            <a:ext cx="194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Decoupled </a:t>
            </a:r>
          </a:p>
          <a:p>
            <a:pPr algn="r"/>
            <a:r>
              <a:rPr lang="en-GB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settings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01"/>
          <a:stretch/>
        </p:blipFill>
        <p:spPr>
          <a:xfrm>
            <a:off x="3369532" y="1828343"/>
            <a:ext cx="1850540" cy="200475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534198" y="4294416"/>
            <a:ext cx="196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Outcome focused</a:t>
            </a:r>
          </a:p>
        </p:txBody>
      </p:sp>
    </p:spTree>
    <p:extLst>
      <p:ext uri="{BB962C8B-B14F-4D97-AF65-F5344CB8AC3E}">
        <p14:creationId xmlns:p14="http://schemas.microsoft.com/office/powerpoint/2010/main" val="10089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25343" y="3985656"/>
            <a:ext cx="1175657" cy="115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2808" y="141480"/>
            <a:ext cx="5642264" cy="857250"/>
          </a:xfrm>
        </p:spPr>
        <p:txBody>
          <a:bodyPr>
            <a:normAutofit/>
          </a:bodyPr>
          <a:lstStyle/>
          <a:p>
            <a:pPr algn="l"/>
            <a:r>
              <a:rPr lang="en-GB" altLang="en-US" b="1" dirty="0">
                <a:solidFill>
                  <a:srgbClr val="232050"/>
                </a:solidFill>
              </a:rPr>
              <a:t>Five general standards</a:t>
            </a:r>
            <a:endParaRPr lang="en-GB" b="1" dirty="0">
              <a:solidFill>
                <a:srgbClr val="232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3775" y="999489"/>
            <a:ext cx="6561572" cy="6744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/>
              <a:t>I experience high quality care and support that is right for me.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3775" y="1819946"/>
            <a:ext cx="6561572" cy="674479"/>
          </a:xfrm>
          <a:prstGeom prst="rect">
            <a:avLst/>
          </a:prstGeom>
          <a:solidFill>
            <a:srgbClr val="C34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/>
              <a:t>I am fully involved in all decisions about my care and support.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3775" y="2631203"/>
            <a:ext cx="6561572" cy="67447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/>
              <a:t>I have confidence in the people who support and care for me.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3775" y="3422462"/>
            <a:ext cx="6561572" cy="6744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/>
              <a:t>I have confidence in the organisation providing my care and support.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3775" y="4227339"/>
            <a:ext cx="6561572" cy="674479"/>
          </a:xfrm>
          <a:prstGeom prst="rect">
            <a:avLst/>
          </a:prstGeom>
          <a:solidFill>
            <a:srgbClr val="39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/>
              <a:t>I experience a high quality environment if the organisation provides the premises.</a:t>
            </a:r>
          </a:p>
        </p:txBody>
      </p:sp>
    </p:spTree>
    <p:extLst>
      <p:ext uri="{BB962C8B-B14F-4D97-AF65-F5344CB8AC3E}">
        <p14:creationId xmlns:p14="http://schemas.microsoft.com/office/powerpoint/2010/main" val="9388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3738" y="195638"/>
            <a:ext cx="4490256" cy="529568"/>
          </a:xfrm>
          <a:prstGeom prst="rect">
            <a:avLst/>
          </a:prstGeom>
          <a:solidFill>
            <a:srgbClr val="1E1E5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100" b="1" dirty="0">
                <a:solidFill>
                  <a:prstClr val="white"/>
                </a:solidFill>
              </a:rPr>
              <a:t>New Care Standards</a:t>
            </a:r>
            <a:endParaRPr lang="en-GB" sz="21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733"/>
            <a:ext cx="2398377" cy="10618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7399" y="1059582"/>
            <a:ext cx="8829202" cy="3949947"/>
          </a:xfrm>
          <a:prstGeom prst="rect">
            <a:avLst/>
          </a:prstGeom>
          <a:solidFill>
            <a:srgbClr val="C925A6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1.17 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 can choose from as wide a range of services and providers as possible, which have been planned, commissioned and procured to meet my needs.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 can build a trusting relationship with the person supporting and caring for me in a way that we both feel comfortable with.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3.11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 know who provides my care and support on a day to day basis and what they are expected to do. If possible, I can have a say on who provides my care and support.</a:t>
            </a:r>
          </a:p>
          <a:p>
            <a:pPr algn="l"/>
            <a:endParaRPr lang="en-GB" sz="6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4.15 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 experience stability in my care and support from people who know my needs, choices and wishes, even if there are changes in the service or organisation.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3.15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My needs are met by the right number of people. 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4.16 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 am supported and cared for by people I know so that I experience consistency and continuity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3.16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People have time to support and care for me and to speak with me.</a:t>
            </a:r>
          </a:p>
          <a:p>
            <a:pPr algn="l"/>
            <a:endParaRPr lang="en-GB" sz="5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3.19</a:t>
            </a:r>
            <a:r>
              <a:rPr lang="en-GB" sz="5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My care and support is consistent and stable because people work together well.</a:t>
            </a:r>
          </a:p>
          <a:p>
            <a:pPr algn="l"/>
            <a:endParaRPr lang="en-GB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-v- Time and Task / What providers are funded/contracted to do</a:t>
            </a:r>
            <a:endParaRPr lang="en-GB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-v- late, short or missed ‘visits’ &amp; consistency and continuity of care </a:t>
            </a:r>
          </a:p>
          <a:p>
            <a:pPr algn="l"/>
            <a:endParaRPr lang="en-GB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GB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9906" y="627534"/>
            <a:ext cx="4490256" cy="529568"/>
          </a:xfrm>
          <a:prstGeom prst="rect">
            <a:avLst/>
          </a:prstGeom>
          <a:solidFill>
            <a:srgbClr val="1E1E5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100" b="1" dirty="0" smtClean="0">
                <a:solidFill>
                  <a:prstClr val="white"/>
                </a:solidFill>
              </a:rPr>
              <a:t>Quality Framework</a:t>
            </a:r>
            <a:endParaRPr lang="en-GB" sz="21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36" y="205978"/>
            <a:ext cx="2398377" cy="10618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39906" y="2112699"/>
            <a:ext cx="6188787" cy="918102"/>
          </a:xfrm>
          <a:prstGeom prst="rect">
            <a:avLst/>
          </a:prstGeom>
          <a:solidFill>
            <a:srgbClr val="C925A6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1.4 </a:t>
            </a:r>
            <a:r>
              <a:rPr lang="en-GB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GB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are getting the right service for them ? </a:t>
            </a:r>
          </a:p>
          <a:p>
            <a:pPr algn="l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06" y="4677984"/>
            <a:ext cx="540639" cy="3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48">
            <a:off x="5813920" y="1436331"/>
            <a:ext cx="1797959" cy="260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06" y="4677984"/>
            <a:ext cx="540639" cy="34632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29398" y="205978"/>
            <a:ext cx="6220944" cy="529568"/>
          </a:xfrm>
          <a:prstGeom prst="rect">
            <a:avLst/>
          </a:prstGeom>
          <a:solidFill>
            <a:srgbClr val="1E1E5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100" b="1" dirty="0">
                <a:latin typeface="+mj-lt"/>
              </a:rPr>
              <a:t>‘Above and Beyond’ – The experience from Wales</a:t>
            </a:r>
            <a:endParaRPr lang="en-GB" sz="21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6258" y="1005576"/>
            <a:ext cx="3895832" cy="540060"/>
          </a:xfrm>
          <a:prstGeom prst="rect">
            <a:avLst/>
          </a:prstGeom>
          <a:solidFill>
            <a:srgbClr val="BD0DA8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How do local councils commission domiciliary care services?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3658" y="1653648"/>
            <a:ext cx="3888432" cy="540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What is working well and what could be improved?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6258" y="2301720"/>
            <a:ext cx="3895832" cy="540060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How do domiciliary care services organise the care they provide?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6258" y="2949792"/>
            <a:ext cx="3895832" cy="540060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What quality of care do people receive?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86258" y="3597864"/>
            <a:ext cx="3895832" cy="54006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What are </a:t>
            </a:r>
            <a:r>
              <a:rPr lang="en-GB" sz="1500" b="1" dirty="0" smtClean="0">
                <a:solidFill>
                  <a:schemeClr val="bg1"/>
                </a:solidFill>
                <a:cs typeface="Arial" pitchFamily="34" charset="0"/>
              </a:rPr>
              <a:t>care </a:t>
            </a:r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GB" sz="1500" b="1" dirty="0" smtClean="0">
                <a:solidFill>
                  <a:schemeClr val="bg1"/>
                </a:solidFill>
                <a:cs typeface="Arial" pitchFamily="34" charset="0"/>
              </a:rPr>
              <a:t>orkers pay </a:t>
            </a:r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and conditions like and what challenges do they face?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86258" y="4245936"/>
            <a:ext cx="3895832" cy="5400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500" b="1" dirty="0">
                <a:solidFill>
                  <a:schemeClr val="bg1"/>
                </a:solidFill>
                <a:cs typeface="Arial" pitchFamily="34" charset="0"/>
              </a:rPr>
              <a:t>What quality assurance systems are in place?</a:t>
            </a:r>
          </a:p>
        </p:txBody>
      </p:sp>
    </p:spTree>
    <p:extLst>
      <p:ext uri="{BB962C8B-B14F-4D97-AF65-F5344CB8AC3E}">
        <p14:creationId xmlns:p14="http://schemas.microsoft.com/office/powerpoint/2010/main" val="41178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06" y="4677984"/>
            <a:ext cx="540639" cy="34632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29398" y="205978"/>
            <a:ext cx="6220944" cy="529568"/>
          </a:xfrm>
          <a:prstGeom prst="rect">
            <a:avLst/>
          </a:prstGeom>
          <a:solidFill>
            <a:srgbClr val="1E1E52"/>
          </a:solidFill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en-GB" sz="2100" b="1" dirty="0"/>
          </a:p>
          <a:p>
            <a:pPr algn="l"/>
            <a:r>
              <a:rPr lang="en-GB" sz="2100" b="1" dirty="0"/>
              <a:t>Opportunities for ‘Above and Beyond’ in Scotland?</a:t>
            </a:r>
          </a:p>
          <a:p>
            <a:pPr algn="l"/>
            <a:endParaRPr lang="en-GB" sz="21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94625" y="1419622"/>
            <a:ext cx="5831681" cy="31313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Inspection Methodology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Quality Framework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Care Standards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Joint Inspections of Strategic Commissioning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Thematic Inspections of Key Policy Arears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altLang="en-US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GB" altLang="en-US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06" y="4677984"/>
            <a:ext cx="540639" cy="34632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29398" y="205978"/>
            <a:ext cx="6220944" cy="529568"/>
          </a:xfrm>
          <a:prstGeom prst="rect">
            <a:avLst/>
          </a:prstGeom>
          <a:solidFill>
            <a:srgbClr val="1E1E52"/>
          </a:solidFill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en-GB" sz="2100" b="1" dirty="0"/>
          </a:p>
          <a:p>
            <a:pPr algn="l"/>
            <a:r>
              <a:rPr lang="en-GB" sz="2100" b="1" dirty="0">
                <a:latin typeface="+mj-lt"/>
              </a:rPr>
              <a:t>Opportunities for ‘Above and Beyond’ in Scotland?</a:t>
            </a:r>
          </a:p>
          <a:p>
            <a:pPr algn="l"/>
            <a:endParaRPr lang="en-GB" sz="21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0849" y="4029912"/>
            <a:ext cx="6199493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en-GB" sz="2100" b="1" dirty="0">
              <a:latin typeface="+mj-lt"/>
            </a:endParaRPr>
          </a:p>
          <a:p>
            <a:r>
              <a:rPr lang="en-GB" sz="2100" b="1" i="1" dirty="0">
                <a:solidFill>
                  <a:schemeClr val="tx1"/>
                </a:solidFill>
                <a:latin typeface="+mj-lt"/>
              </a:rPr>
              <a:t>The intention is to develop this model and </a:t>
            </a:r>
          </a:p>
          <a:p>
            <a:r>
              <a:rPr lang="en-GB" sz="2100" b="1" i="1" dirty="0">
                <a:solidFill>
                  <a:schemeClr val="tx1"/>
                </a:solidFill>
                <a:latin typeface="+mj-lt"/>
              </a:rPr>
              <a:t>test this approach in </a:t>
            </a:r>
            <a:r>
              <a:rPr lang="en-GB" sz="2100" b="1" i="1" dirty="0" smtClean="0">
                <a:solidFill>
                  <a:schemeClr val="tx1"/>
                </a:solidFill>
                <a:latin typeface="+mj-lt"/>
              </a:rPr>
              <a:t>2019/20</a:t>
            </a:r>
            <a:endParaRPr lang="en-GB" sz="2100" b="1" i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21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0849" y="843558"/>
            <a:ext cx="6156684" cy="432048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>
                <a:latin typeface="+mj-lt"/>
              </a:rPr>
              <a:t>New Inspection Methodology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5557" y="1383618"/>
            <a:ext cx="6156683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 smtClean="0">
                <a:latin typeface="+mj-lt"/>
              </a:rPr>
              <a:t>Application of New </a:t>
            </a:r>
            <a:r>
              <a:rPr lang="en-GB" sz="1800" b="1" dirty="0">
                <a:latin typeface="+mj-lt"/>
              </a:rPr>
              <a:t>Health and Care Standards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74563" y="1939275"/>
            <a:ext cx="6124373" cy="421650"/>
          </a:xfrm>
          <a:prstGeom prst="rect">
            <a:avLst/>
          </a:prstGeom>
          <a:solidFill>
            <a:srgbClr val="BD0DA8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 smtClean="0">
                <a:latin typeface="+mj-lt"/>
              </a:rPr>
              <a:t>Develop a New (Service Specific) Quality </a:t>
            </a:r>
            <a:r>
              <a:rPr lang="en-GB" sz="1800" b="1" dirty="0">
                <a:latin typeface="+mj-lt"/>
              </a:rPr>
              <a:t>Framework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3504" y="2474656"/>
            <a:ext cx="6132731" cy="432048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 smtClean="0">
                <a:latin typeface="+mj-lt"/>
              </a:rPr>
              <a:t>Link to Strategic </a:t>
            </a:r>
            <a:r>
              <a:rPr lang="en-GB" sz="1800" b="1" dirty="0">
                <a:latin typeface="+mj-lt"/>
              </a:rPr>
              <a:t>Scrutiny of Integration Authorities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9615" y="3003798"/>
            <a:ext cx="6132731" cy="432048"/>
          </a:xfrm>
          <a:prstGeom prst="rect">
            <a:avLst/>
          </a:prstGeom>
          <a:solidFill>
            <a:srgbClr val="FBA3AB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>
                <a:latin typeface="+mj-lt"/>
              </a:rPr>
              <a:t>Thematic Scrutiny of Policy  Areas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4844" y="3507854"/>
            <a:ext cx="6156683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sz="1800" b="1" dirty="0" smtClean="0">
                <a:latin typeface="+mj-lt"/>
              </a:rPr>
              <a:t>Greater emphasis on self-evaluation </a:t>
            </a:r>
            <a:endParaRPr lang="en-GB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9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kashar\AppData\Local\Microsoft\Windows\Temporary Internet Files\Content.Outlook\IJJNJVEA\IMG_88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3307502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5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833" y="339502"/>
            <a:ext cx="7763607" cy="3168352"/>
          </a:xfrm>
          <a:solidFill>
            <a:srgbClr val="232050"/>
          </a:solidFill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Inspecting Care at Home (Domiciliary Care) in Scotland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/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EPSO Conference – Porto, Portugal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Thank You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212833"/>
            <a:ext cx="1128933" cy="7351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829" y="3969535"/>
            <a:ext cx="5976664" cy="11852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Kevin Mitchell</a:t>
            </a:r>
            <a:br>
              <a:rPr lang="en-GB" sz="2800" b="1" dirty="0"/>
            </a:br>
            <a:r>
              <a:rPr lang="en-GB" sz="2000" dirty="0"/>
              <a:t>Executive Director of Scrutiny &amp; </a:t>
            </a:r>
            <a:r>
              <a:rPr lang="en-GB" sz="2000" dirty="0" smtClean="0"/>
              <a:t>Assurance</a:t>
            </a:r>
          </a:p>
          <a:p>
            <a:pPr algn="l"/>
            <a:r>
              <a:rPr lang="en-GB" sz="2000" dirty="0" smtClean="0">
                <a:hlinkClick r:id="rId3"/>
              </a:rPr>
              <a:t>kevin.mitchell@careinspectorate.gov.scot</a:t>
            </a:r>
            <a:endParaRPr lang="en-GB" sz="2000" dirty="0" smtClean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97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91631"/>
            <a:ext cx="558464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dirty="0"/>
              <a:t>Public body funded by Scottish Government</a:t>
            </a:r>
          </a:p>
        </p:txBody>
      </p:sp>
      <p:sp>
        <p:nvSpPr>
          <p:cNvPr id="7" name="AutoShape 2" descr="Image result for scotland map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scotland map outlin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scotland map out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83519"/>
            <a:ext cx="261082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2283718"/>
            <a:ext cx="1584176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dirty="0" smtClean="0"/>
              <a:t>630 </a:t>
            </a:r>
            <a:r>
              <a:rPr lang="en-GB" sz="2400" dirty="0"/>
              <a:t>staff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1720" y="2283718"/>
            <a:ext cx="378444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dirty="0"/>
              <a:t>£37.5M budget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699543"/>
            <a:ext cx="558464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The Care Inspectorate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671" y="3147814"/>
            <a:ext cx="558464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>
                <a:solidFill>
                  <a:srgbClr val="232050"/>
                </a:solidFill>
              </a:rPr>
              <a:t>Core Purpose:</a:t>
            </a:r>
          </a:p>
          <a:p>
            <a:r>
              <a:rPr lang="en-GB" sz="2400" dirty="0">
                <a:solidFill>
                  <a:srgbClr val="232050"/>
                </a:solidFill>
              </a:rPr>
              <a:t>Scrutiny and assurance that supports improvement in achieving world class care for the people of Scotland </a:t>
            </a:r>
          </a:p>
        </p:txBody>
      </p:sp>
    </p:spTree>
    <p:extLst>
      <p:ext uri="{BB962C8B-B14F-4D97-AF65-F5344CB8AC3E}">
        <p14:creationId xmlns:p14="http://schemas.microsoft.com/office/powerpoint/2010/main" val="40686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6" y="4400406"/>
            <a:ext cx="840899" cy="547608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6856" y="1059582"/>
          <a:ext cx="8229600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395536" y="26749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13,230 Registered Care Services</a:t>
            </a:r>
          </a:p>
        </p:txBody>
      </p:sp>
    </p:spTree>
    <p:extLst>
      <p:ext uri="{BB962C8B-B14F-4D97-AF65-F5344CB8AC3E}">
        <p14:creationId xmlns:p14="http://schemas.microsoft.com/office/powerpoint/2010/main" val="1763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05978"/>
            <a:ext cx="6912768" cy="121364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Care at Home (Domiciliary Care) </a:t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>(registered as support service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2814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100" b="1" dirty="0">
                <a:solidFill>
                  <a:srgbClr val="0070C0"/>
                </a:solidFill>
              </a:rPr>
              <a:t>‘... </a:t>
            </a:r>
            <a:r>
              <a:rPr lang="en-GB" sz="4500" b="1" dirty="0">
                <a:solidFill>
                  <a:srgbClr val="0070C0"/>
                </a:solidFill>
              </a:rPr>
              <a:t>a service which provides support, assistance, advice or counselling to a vulnerable person to enable a person to live in their own home or in the community… It does not include a care home service or service providing overnight accommodation…. </a:t>
            </a:r>
          </a:p>
          <a:p>
            <a:pPr marL="0" indent="0">
              <a:buNone/>
            </a:pPr>
            <a:endParaRPr lang="en-GB" sz="195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9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366" y="486544"/>
            <a:ext cx="7617001" cy="56033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Care at Home Provided by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128440"/>
            <a:ext cx="7625704" cy="63968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Health Board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67" y="1822996"/>
            <a:ext cx="7625704" cy="63968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Local Authorities	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664" y="2568600"/>
            <a:ext cx="7625704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Private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664" y="3314204"/>
            <a:ext cx="7625704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Voluntary / 3rd Sector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64" y="4092302"/>
            <a:ext cx="7625704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 smtClean="0"/>
              <a:t>Total Number of Services  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588224" y="407194"/>
            <a:ext cx="1236836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128440"/>
            <a:ext cx="1452860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5  (0.5%)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0191" y="1844328"/>
            <a:ext cx="1800201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127 (12.4%)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190" y="2568600"/>
            <a:ext cx="1530673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390 (38%)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0190" y="3314204"/>
            <a:ext cx="1530674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505 (49%)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94028" y="4092302"/>
            <a:ext cx="1236836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1,027</a:t>
            </a:r>
          </a:p>
        </p:txBody>
      </p:sp>
    </p:spTree>
    <p:extLst>
      <p:ext uri="{BB962C8B-B14F-4D97-AF65-F5344CB8AC3E}">
        <p14:creationId xmlns:p14="http://schemas.microsoft.com/office/powerpoint/2010/main" val="257808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407194"/>
            <a:ext cx="5904656" cy="63968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                                   Complaints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1128440"/>
            <a:ext cx="5904656" cy="63968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We receive about 400 complaints each month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6499" y="1849660"/>
            <a:ext cx="5910594" cy="63968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50% of those are about care homes 	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792" y="2568600"/>
            <a:ext cx="5897512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18% are about care at home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040" y="3323701"/>
            <a:ext cx="5897512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Most reported by friend, relative or visitor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7687" y="4062026"/>
            <a:ext cx="5897512" cy="63968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Complaints about staffing are increasing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8224" y="407194"/>
            <a:ext cx="1236836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128440"/>
            <a:ext cx="1452860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300191" y="1844328"/>
            <a:ext cx="1800201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300190" y="2568600"/>
            <a:ext cx="1530673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300190" y="3314204"/>
            <a:ext cx="1530674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594028" y="4092302"/>
            <a:ext cx="1236836" cy="63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3606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23528" y="2571750"/>
            <a:ext cx="8424936" cy="0"/>
          </a:xfrm>
          <a:prstGeom prst="line">
            <a:avLst/>
          </a:prstGeom>
          <a:ln w="38100">
            <a:solidFill>
              <a:srgbClr val="C3418B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3519"/>
            <a:ext cx="87302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3201045"/>
            <a:ext cx="4392488" cy="1098889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86% inspections show good, very good or excellent management leadership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4" y="915567"/>
            <a:ext cx="4392488" cy="115212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/>
              <a:t>92% inspections show good, very good or excellent care</a:t>
            </a:r>
          </a:p>
        </p:txBody>
      </p:sp>
    </p:spTree>
    <p:extLst>
      <p:ext uri="{BB962C8B-B14F-4D97-AF65-F5344CB8AC3E}">
        <p14:creationId xmlns:p14="http://schemas.microsoft.com/office/powerpoint/2010/main" val="13164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030" y="33468"/>
            <a:ext cx="5829300" cy="982809"/>
          </a:xfrm>
        </p:spPr>
        <p:txBody>
          <a:bodyPr>
            <a:noAutofit/>
          </a:bodyPr>
          <a:lstStyle/>
          <a:p>
            <a:r>
              <a:rPr lang="en-GB" sz="4050" dirty="0"/>
              <a:t>Good Quality Care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6259" y="957415"/>
            <a:ext cx="6179232" cy="8212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Relationship based practice – interaction a person receiving the support has with the staff who support them</a:t>
            </a:r>
            <a:endParaRPr lang="en-GB" sz="33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6259" y="1892947"/>
            <a:ext cx="6179232" cy="8212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…linked to how well recruited, trained, supervised , supported and resourced these staff are to fulfil their role…</a:t>
            </a:r>
            <a:endParaRPr lang="en-GB" sz="33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9954" y="2843916"/>
            <a:ext cx="6179232" cy="8942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… contingent on the effectiveness of the service provider’s back-office arrangements in terms of </a:t>
            </a:r>
            <a:r>
              <a:rPr lang="en-GB" sz="3600" b="1" dirty="0" smtClean="0">
                <a:solidFill>
                  <a:schemeClr val="bg1"/>
                </a:solidFill>
              </a:rPr>
              <a:t>co-ordination</a:t>
            </a:r>
            <a:r>
              <a:rPr lang="en-GB" sz="3600" b="1" dirty="0">
                <a:solidFill>
                  <a:schemeClr val="bg1"/>
                </a:solidFill>
              </a:rPr>
              <a:t>, communication, continuity and contingency ….</a:t>
            </a:r>
            <a:endParaRPr lang="en-GB" sz="33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6259" y="3867894"/>
            <a:ext cx="6179232" cy="89424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... which can be impacted by how the provider’s services are contracted and commissioned….</a:t>
            </a:r>
            <a:endParaRPr lang="en-GB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06" y="4677984"/>
            <a:ext cx="540639" cy="346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4" y="1329612"/>
            <a:ext cx="6526451" cy="28894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85900" y="141480"/>
            <a:ext cx="56422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50" b="1" dirty="0">
                <a:solidFill>
                  <a:srgbClr val="232050"/>
                </a:solidFill>
              </a:rPr>
              <a:t>The new Health and Care Standards</a:t>
            </a:r>
          </a:p>
        </p:txBody>
      </p:sp>
    </p:spTree>
    <p:extLst>
      <p:ext uri="{BB962C8B-B14F-4D97-AF65-F5344CB8AC3E}">
        <p14:creationId xmlns:p14="http://schemas.microsoft.com/office/powerpoint/2010/main" val="9086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795</Words>
  <Application>Microsoft Office PowerPoint</Application>
  <PresentationFormat>On-screen Show (16:9)</PresentationFormat>
  <Paragraphs>126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Inspecting Care at Home (Domiciliary Care) in Scotland  EPSO Conference – Porto, Portugal  12 April 2019</vt:lpstr>
      <vt:lpstr>PowerPoint Presentation</vt:lpstr>
      <vt:lpstr>PowerPoint Presentation</vt:lpstr>
      <vt:lpstr>Care at Home (Domiciliary Care)  (registered as support service )  </vt:lpstr>
      <vt:lpstr>PowerPoint Presentation</vt:lpstr>
      <vt:lpstr>PowerPoint Presentation</vt:lpstr>
      <vt:lpstr>PowerPoint Presentation</vt:lpstr>
      <vt:lpstr>Good Quality Care </vt:lpstr>
      <vt:lpstr>PowerPoint Presentation</vt:lpstr>
      <vt:lpstr>How are the new standards different?</vt:lpstr>
      <vt:lpstr>Five general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Inspecting Care at Home (Domiciliary Care) in Scotland  EPSO Conference – Porto, Portugal  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scrutiny body which supports improvement: the experience from Scotland</dc:title>
  <dc:creator>Rami</dc:creator>
  <cp:lastModifiedBy>#</cp:lastModifiedBy>
  <cp:revision>128</cp:revision>
  <cp:lastPrinted>2018-08-21T18:38:29Z</cp:lastPrinted>
  <dcterms:created xsi:type="dcterms:W3CDTF">2017-09-08T20:10:25Z</dcterms:created>
  <dcterms:modified xsi:type="dcterms:W3CDTF">2019-04-04T06:22:00Z</dcterms:modified>
</cp:coreProperties>
</file>