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2" r:id="rId3"/>
    <p:sldId id="298" r:id="rId4"/>
    <p:sldId id="277" r:id="rId5"/>
    <p:sldId id="303" r:id="rId6"/>
    <p:sldId id="302" r:id="rId7"/>
  </p:sldIdLst>
  <p:sldSz cx="9144000" cy="6858000" type="screen4x3"/>
  <p:notesSz cx="6797675" cy="98726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3A"/>
    <a:srgbClr val="202062"/>
    <a:srgbClr val="F4F4F4"/>
    <a:srgbClr val="E0E0E0"/>
    <a:srgbClr val="AF001E"/>
    <a:srgbClr val="003E9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81179" autoAdjust="0"/>
  </p:normalViewPr>
  <p:slideViewPr>
    <p:cSldViewPr>
      <p:cViewPr varScale="1">
        <p:scale>
          <a:sx n="114" d="100"/>
          <a:sy n="114" d="100"/>
        </p:scale>
        <p:origin x="155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6E1A8D7B-A70A-49C0-A9BD-0AE16BC69F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73" cy="493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74" tIns="45487" rIns="90974" bIns="45487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13C667A8-8DE6-46ED-9B94-7A433991508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118" y="0"/>
            <a:ext cx="2944972" cy="493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74" tIns="45487" rIns="90974" bIns="45487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134148" name="Rectangle 4">
            <a:extLst>
              <a:ext uri="{FF2B5EF4-FFF2-40B4-BE49-F238E27FC236}">
                <a16:creationId xmlns:a16="http://schemas.microsoft.com/office/drawing/2014/main" id="{43584BAE-5BD8-4D46-A7FC-120F5AEC3BE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691"/>
            <a:ext cx="2944973" cy="493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74" tIns="45487" rIns="90974" bIns="45487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134149" name="Rectangle 5">
            <a:extLst>
              <a:ext uri="{FF2B5EF4-FFF2-40B4-BE49-F238E27FC236}">
                <a16:creationId xmlns:a16="http://schemas.microsoft.com/office/drawing/2014/main" id="{8BF48BB0-060D-4298-9D05-416152D8CC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118" y="9377691"/>
            <a:ext cx="2944972" cy="493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74" tIns="45487" rIns="90974" bIns="45487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401AA324-3A2A-43C7-A5C2-67625DED6794}" type="slidenum">
              <a:rPr lang="is-IS" altLang="is-IS"/>
              <a:pPr/>
              <a:t>‹#›</a:t>
            </a:fld>
            <a:endParaRPr lang="is-IS" alt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22AFF5F8-3F37-4BFA-BF28-E3366996227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73" cy="493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74" tIns="45487" rIns="90974" bIns="45487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5E62D36F-3EB0-4A8E-9B3B-8F3194EB222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118" y="0"/>
            <a:ext cx="2944972" cy="493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74" tIns="45487" rIns="90974" bIns="45487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D85F0CD-6076-48A2-9DF0-F5C186FB753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5EAF637F-030D-4F68-A1C0-77EBFC2E254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10" y="4689634"/>
            <a:ext cx="5438456" cy="4442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74" tIns="45487" rIns="90974" bIns="454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s-IS" noProof="0"/>
              <a:t>Click to edit Master text styles</a:t>
            </a:r>
          </a:p>
          <a:p>
            <a:pPr lvl="1"/>
            <a:r>
              <a:rPr lang="is-IS" noProof="0"/>
              <a:t>Second level</a:t>
            </a:r>
          </a:p>
          <a:p>
            <a:pPr lvl="2"/>
            <a:r>
              <a:rPr lang="is-IS" noProof="0"/>
              <a:t>Third level</a:t>
            </a:r>
          </a:p>
          <a:p>
            <a:pPr lvl="3"/>
            <a:r>
              <a:rPr lang="is-IS" noProof="0"/>
              <a:t>Fourth level</a:t>
            </a:r>
          </a:p>
          <a:p>
            <a:pPr lvl="4"/>
            <a:r>
              <a:rPr lang="is-IS" noProof="0"/>
              <a:t>Fifth level</a:t>
            </a:r>
          </a:p>
        </p:txBody>
      </p:sp>
      <p:sp>
        <p:nvSpPr>
          <p:cNvPr id="54278" name="Rectangle 6">
            <a:extLst>
              <a:ext uri="{FF2B5EF4-FFF2-40B4-BE49-F238E27FC236}">
                <a16:creationId xmlns:a16="http://schemas.microsoft.com/office/drawing/2014/main" id="{7897171F-D477-4749-AFA1-92377E8C73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691"/>
            <a:ext cx="2944973" cy="493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74" tIns="45487" rIns="90974" bIns="45487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54279" name="Rectangle 7">
            <a:extLst>
              <a:ext uri="{FF2B5EF4-FFF2-40B4-BE49-F238E27FC236}">
                <a16:creationId xmlns:a16="http://schemas.microsoft.com/office/drawing/2014/main" id="{95C79C2A-79AD-4CE1-A723-3AE41C7B93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118" y="9377691"/>
            <a:ext cx="2944972" cy="493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74" tIns="45487" rIns="90974" bIns="45487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BC26D331-314E-4CF8-955D-30F42388C7F3}" type="slidenum">
              <a:rPr lang="is-IS" altLang="is-IS"/>
              <a:pPr/>
              <a:t>‹#›</a:t>
            </a:fld>
            <a:endParaRPr lang="is-IS" alt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5FF7D9B6-AEA2-420D-B413-C568D21F13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9161" indent="-284293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7171" indent="-227434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2039" indent="-227434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6907" indent="-227434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1776" indent="-2274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6644" indent="-2274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1512" indent="-2274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6380" indent="-2274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88AA0D-BBFE-4C80-8763-D28955FC96D8}" type="slidenum">
              <a:rPr lang="is-IS" altLang="is-IS" b="0"/>
              <a:pPr eaLnBrk="1" hangingPunct="1"/>
              <a:t>1</a:t>
            </a:fld>
            <a:endParaRPr lang="is-IS" altLang="is-IS" b="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BACE8C2-A604-4507-A5AE-CD288C560B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68BADBB3-DD5D-4121-8E5F-92659A0FB1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s-IS" altLang="is-I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2DD9DEA9-6CE0-4135-A117-F40C535A93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9161" indent="-284293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7171" indent="-227434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2039" indent="-227434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6907" indent="-227434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1776" indent="-2274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6644" indent="-2274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1512" indent="-2274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6380" indent="-2274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C8E55C-779D-4C2D-AD2A-FEAB57E138BA}" type="slidenum">
              <a:rPr lang="is-IS" altLang="is-IS" b="0"/>
              <a:pPr eaLnBrk="1" hangingPunct="1"/>
              <a:t>2</a:t>
            </a:fld>
            <a:endParaRPr lang="is-IS" altLang="is-IS" b="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C613573-7030-4BBF-ACFE-F85C675241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08E43FE7-B4F9-424B-9C3C-072D6B765E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s-IS" altLang="is-I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ilskygg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>
            <a:extLst>
              <a:ext uri="{FF2B5EF4-FFF2-40B4-BE49-F238E27FC236}">
                <a16:creationId xmlns:a16="http://schemas.microsoft.com/office/drawing/2014/main" id="{D6C0F7D1-DABE-4AB0-8128-B2233E344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0">
            <a:extLst>
              <a:ext uri="{FF2B5EF4-FFF2-40B4-BE49-F238E27FC236}">
                <a16:creationId xmlns:a16="http://schemas.microsoft.com/office/drawing/2014/main" id="{6CF98939-1691-4D13-ACAA-BEBA4CD50EC6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963" y="6165850"/>
            <a:ext cx="5399087" cy="1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13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1412875"/>
            <a:ext cx="7772400" cy="1971675"/>
          </a:xfrm>
        </p:spPr>
        <p:txBody>
          <a:bodyPr/>
          <a:lstStyle>
            <a:lvl1pPr algn="ctr">
              <a:defRPr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44900"/>
            <a:ext cx="6400800" cy="19939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s-IS"/>
              <a:t>Smelltu til að breyta stíl aðalundirtitla</a:t>
            </a:r>
          </a:p>
        </p:txBody>
      </p:sp>
      <p:pic>
        <p:nvPicPr>
          <p:cNvPr id="3" name="Mynd 2">
            <a:extLst>
              <a:ext uri="{FF2B5EF4-FFF2-40B4-BE49-F238E27FC236}">
                <a16:creationId xmlns:a16="http://schemas.microsoft.com/office/drawing/2014/main" id="{C385F987-3167-4A06-A310-0A7809245E3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12869"/>
            <a:ext cx="2658442" cy="54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986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ill og lóðréttur 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/>
              <a:t>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F835D2E9-5B79-4A81-863C-A528A643746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2D53EEB-C15A-4328-A2F1-2D1832E1F87F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58BA2-7F1D-412D-A13D-1D67F831507B}" type="datetime4">
              <a:rPr lang="is-IS"/>
              <a:pPr>
                <a:defRPr/>
              </a:pPr>
              <a:t>8. apríl 2019</a:t>
            </a:fld>
            <a:endParaRPr lang="is-I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8DCF29B-C413-434A-9C32-7BC2601A14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11CF52-7250-4E96-8AFE-D6EDDCE1BBE3}" type="slidenum">
              <a:rPr lang="is-IS" altLang="is-IS"/>
              <a:pPr/>
              <a:t>‹#›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15063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óðréttur titill og 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260350"/>
            <a:ext cx="2071687" cy="5545138"/>
          </a:xfrm>
        </p:spPr>
        <p:txBody>
          <a:bodyPr vert="eaVert"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260350"/>
            <a:ext cx="6067425" cy="5545138"/>
          </a:xfrm>
        </p:spPr>
        <p:txBody>
          <a:bodyPr vert="eaVert"/>
          <a:lstStyle/>
          <a:p>
            <a:pPr lvl="0"/>
            <a:r>
              <a:rPr lang="is-IS"/>
              <a:t>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D5E672D0-F435-4702-A734-D4C15B6E493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BFEC2C5-235D-4720-A3E8-FB9AE7293627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C2281-ECAD-45FA-A4C0-FEC82DB27F4B}" type="datetime4">
              <a:rPr lang="is-IS"/>
              <a:pPr>
                <a:defRPr/>
              </a:pPr>
              <a:t>8. apríl 2019</a:t>
            </a:fld>
            <a:endParaRPr lang="is-I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71F5C84-E2B3-4895-9F0B-49516C4466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7FA1FD-3F54-447A-BD38-448FCE77FE02}" type="slidenum">
              <a:rPr lang="is-IS" altLang="is-IS"/>
              <a:pPr/>
              <a:t>‹#›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413405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ill og ef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/>
              <a:t>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FB428553-14DC-481A-94E0-07B53471048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7C6C3FC-1F9B-46BC-97EE-7022B4CBDA07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D15AD-68AB-4372-BE09-02DD53A86EDD}" type="datetime4">
              <a:rPr lang="is-IS"/>
              <a:pPr>
                <a:defRPr/>
              </a:pPr>
              <a:t>8. apríl 2019</a:t>
            </a:fld>
            <a:endParaRPr lang="is-I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A24CF97-9431-4778-B683-66CAF8D562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3993D-0C84-4E4E-850D-1F4ED86F7139}" type="slidenum">
              <a:rPr lang="is-IS" altLang="is-IS"/>
              <a:pPr/>
              <a:t>‹#›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901618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flafyrirsö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s-IS"/>
              <a:t>Breyta stílum aðaltexta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F0540453-47AA-4B90-B54E-B4EC1DE4D51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806837A-13D4-43CD-833B-B9694A89DA60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87792-C3A2-4925-8C1C-EC186539431A}" type="datetime4">
              <a:rPr lang="is-IS"/>
              <a:pPr>
                <a:defRPr/>
              </a:pPr>
              <a:t>8. apríl 2019</a:t>
            </a:fld>
            <a:endParaRPr lang="is-I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AAE91F3-589E-4F38-93E5-4DC9AB0B0C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D348B2-703C-406C-BD85-7521D0E7B994}" type="slidenum">
              <a:rPr lang="is-IS" altLang="is-IS"/>
              <a:pPr/>
              <a:t>‹#›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3336802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ö efnisatrið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/>
              <a:t>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/>
              <a:t>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3FCE5DCA-D6E1-4BFE-B98E-41887E026AA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20A7839-1DB4-4A17-AFA4-52064470EBA2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EAC33-BC29-404C-9CAE-98ED67FBDC09}" type="datetime4">
              <a:rPr lang="is-IS"/>
              <a:pPr>
                <a:defRPr/>
              </a:pPr>
              <a:t>8. apríl 2019</a:t>
            </a:fld>
            <a:endParaRPr lang="is-I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B28461C-CBA4-42D5-9CBC-468570EA42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7CF12-8B02-46F6-A56C-5D1ADDC2205C}" type="slidenum">
              <a:rPr lang="is-IS" altLang="is-IS"/>
              <a:pPr/>
              <a:t>‹#›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326343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anburð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Breyta stílum aðaltexta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/>
              <a:t>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Breyta stílum aðaltexta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/>
              <a:t>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138FDF12-3AFF-406A-8EAC-EF42C247341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BBF8A08D-B933-49CE-8251-F78358081243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625BA-1232-4FE5-AEFF-94A177121831}" type="datetime4">
              <a:rPr lang="is-IS"/>
              <a:pPr>
                <a:defRPr/>
              </a:pPr>
              <a:t>8. apríl 2019</a:t>
            </a:fld>
            <a:endParaRPr lang="is-I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DD9450AD-39CD-4361-91A4-4B8DCE2E02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D37EC2-DABD-4102-9EE1-4BCF21F542EC}" type="slidenum">
              <a:rPr lang="is-IS" altLang="is-IS"/>
              <a:pPr/>
              <a:t>‹#›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186752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ðeins tit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416BE3A5-787F-4E3F-909D-5469683C268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DD36217D-F670-4920-9032-00E5A867F17C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1DDC9-C056-4D55-87E2-B87B95704E26}" type="datetime4">
              <a:rPr lang="is-IS"/>
              <a:pPr>
                <a:defRPr/>
              </a:pPr>
              <a:t>8. apríl 2019</a:t>
            </a:fld>
            <a:endParaRPr lang="is-I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FA7D7848-B25A-43A2-A1B2-F92CA1AB8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5DBCDE-FD2F-4B29-BE26-D71BCDDB7ED6}" type="slidenum">
              <a:rPr lang="is-IS" altLang="is-IS"/>
              <a:pPr/>
              <a:t>‹#›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2633878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u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307C89F0-8297-410A-AAD9-E94239BEBE1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A1DF46E5-A8F6-47B5-8CBF-1102B32084D4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D383D-95F4-41A5-84DE-9B2E91F1F59D}" type="datetime4">
              <a:rPr lang="is-IS"/>
              <a:pPr>
                <a:defRPr/>
              </a:pPr>
              <a:t>8. apríl 2019</a:t>
            </a:fld>
            <a:endParaRPr lang="is-I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26BD79A2-1F25-406B-A26F-F5E402899D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E3E52A-DBDB-4165-9593-8DCD5F9A7E89}" type="slidenum">
              <a:rPr lang="is-IS" altLang="is-IS"/>
              <a:pPr/>
              <a:t>‹#›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2806771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Efni með skýringar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/>
              <a:t>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/>
              <a:t>Breyta stílum aðaltexta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AB70963F-9D35-4D11-AAF1-CB335715FFD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A3F3496-ECBD-4F88-90FF-E80D32A22D96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28859-928C-4235-981B-084CEC6C3B4E}" type="datetime4">
              <a:rPr lang="is-IS"/>
              <a:pPr>
                <a:defRPr/>
              </a:pPr>
              <a:t>8. apríl 2019</a:t>
            </a:fld>
            <a:endParaRPr lang="is-I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1EFB9E7-4CB0-4741-8B72-1C174A3F2B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2B87BA-9090-41A0-9C87-5A7B5863A6D0}" type="slidenum">
              <a:rPr lang="is-IS" altLang="is-IS"/>
              <a:pPr/>
              <a:t>‹#›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339837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Mynd með skýringar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s-IS" noProof="0"/>
              <a:t>Smelltu á tákn til að bæta við mynd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/>
              <a:t>Breyta stílum aðaltexta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374B91F6-C755-4C73-9A64-BD03935C0C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6E69DA1-2AC7-4E3C-8AFD-FDB582ECE682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D64F6-212B-458E-BE15-8AB06A207F9B}" type="datetime4">
              <a:rPr lang="is-IS"/>
              <a:pPr>
                <a:defRPr/>
              </a:pPr>
              <a:t>8. apríl 2019</a:t>
            </a:fld>
            <a:endParaRPr lang="is-I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31E61F2-AB8E-430F-BA95-09367F7D8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402B0-4B92-457C-83D9-3A98FE2ADF2A}" type="slidenum">
              <a:rPr lang="is-IS" altLang="is-IS"/>
              <a:pPr/>
              <a:t>‹#›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146404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>
            <a:extLst>
              <a:ext uri="{FF2B5EF4-FFF2-40B4-BE49-F238E27FC236}">
                <a16:creationId xmlns:a16="http://schemas.microsoft.com/office/drawing/2014/main" id="{C562AEC0-497C-4BAB-8310-8891E88BD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tangle 2">
            <a:extLst>
              <a:ext uri="{FF2B5EF4-FFF2-40B4-BE49-F238E27FC236}">
                <a16:creationId xmlns:a16="http://schemas.microsoft.com/office/drawing/2014/main" id="{D013A7F5-9D01-4C34-AD9B-AE9A0D29E4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4450"/>
            <a:ext cx="8229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s-IS" altLang="is-IS"/>
              <a:t>Smelltu til að breyta stíl aðaltitils</a:t>
            </a:r>
            <a:endParaRPr lang="en-GB" altLang="is-IS"/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DE9965DB-888A-4305-B694-097E225B72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08050"/>
            <a:ext cx="8229600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s-IS" altLang="is-IS"/>
              <a:t>Breyta stílum aðaltexta</a:t>
            </a:r>
          </a:p>
          <a:p>
            <a:pPr lvl="1"/>
            <a:r>
              <a:rPr lang="is-IS" altLang="is-IS"/>
              <a:t>Annað stig</a:t>
            </a:r>
          </a:p>
          <a:p>
            <a:pPr lvl="2"/>
            <a:r>
              <a:rPr lang="is-IS" altLang="is-IS"/>
              <a:t>Þriðja stig</a:t>
            </a:r>
          </a:p>
          <a:p>
            <a:pPr lvl="3"/>
            <a:r>
              <a:rPr lang="is-IS" altLang="is-IS"/>
              <a:t>Fjórða stig</a:t>
            </a:r>
          </a:p>
          <a:p>
            <a:pPr lvl="4"/>
            <a:r>
              <a:rPr lang="is-IS" altLang="is-IS"/>
              <a:t>Fimmta stig</a:t>
            </a:r>
            <a:endParaRPr lang="en-GB" altLang="is-IS"/>
          </a:p>
        </p:txBody>
      </p:sp>
      <p:sp>
        <p:nvSpPr>
          <p:cNvPr id="1048" name="Rectangle 24">
            <a:extLst>
              <a:ext uri="{FF2B5EF4-FFF2-40B4-BE49-F238E27FC236}">
                <a16:creationId xmlns:a16="http://schemas.microsoft.com/office/drawing/2014/main" id="{C99EA270-EBE4-4E10-ADFC-DDB37ED0913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02100" y="6453188"/>
            <a:ext cx="4862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0DC1DAD7-C1B6-4D4B-85DD-442D4FD96AD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02450" y="6596063"/>
            <a:ext cx="2133600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b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616841E9-0411-4015-ABE8-F8C6FA0571FB}" type="datetime4">
              <a:rPr lang="is-IS"/>
              <a:pPr>
                <a:defRPr/>
              </a:pPr>
              <a:t>8. apríl 2019</a:t>
            </a:fld>
            <a:endParaRPr lang="is-IS"/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3CAC967E-37B9-4CBB-8146-5EC5D2EEFE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02450" y="6237288"/>
            <a:ext cx="21336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b="0">
                <a:solidFill>
                  <a:schemeClr val="bg2"/>
                </a:solidFill>
              </a:defRPr>
            </a:lvl1pPr>
          </a:lstStyle>
          <a:p>
            <a:fld id="{CC1CDC3F-93B7-4455-9260-1FEFC632D5D2}" type="slidenum">
              <a:rPr lang="is-IS" altLang="is-IS"/>
              <a:pPr/>
              <a:t>‹#›</a:t>
            </a:fld>
            <a:endParaRPr lang="is-IS" altLang="is-IS"/>
          </a:p>
        </p:txBody>
      </p:sp>
      <p:sp>
        <p:nvSpPr>
          <p:cNvPr id="1032" name="Rectangle 27">
            <a:extLst>
              <a:ext uri="{FF2B5EF4-FFF2-40B4-BE49-F238E27FC236}">
                <a16:creationId xmlns:a16="http://schemas.microsoft.com/office/drawing/2014/main" id="{D7DD9322-3850-4E9C-B500-4480533C6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908050"/>
            <a:ext cx="8856663" cy="5113338"/>
          </a:xfrm>
          <a:prstGeom prst="rect">
            <a:avLst/>
          </a:prstGeom>
          <a:solidFill>
            <a:srgbClr val="F4F4F4"/>
          </a:solidFill>
          <a:ln w="9525">
            <a:solidFill>
              <a:srgbClr val="E0E0E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is-IS" altLang="is-IS"/>
          </a:p>
        </p:txBody>
      </p:sp>
      <p:pic>
        <p:nvPicPr>
          <p:cNvPr id="1033" name="Picture 28">
            <a:extLst>
              <a:ext uri="{FF2B5EF4-FFF2-40B4-BE49-F238E27FC236}">
                <a16:creationId xmlns:a16="http://schemas.microsoft.com/office/drawing/2014/main" id="{DFBC3502-9DB6-4EA3-8711-4C9CD669CCB1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963" y="6165850"/>
            <a:ext cx="5399087" cy="1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Mynd 10">
            <a:extLst>
              <a:ext uri="{FF2B5EF4-FFF2-40B4-BE49-F238E27FC236}">
                <a16:creationId xmlns:a16="http://schemas.microsoft.com/office/drawing/2014/main" id="{0F7783AD-5E7C-4415-A66D-A839C64973F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12869"/>
            <a:ext cx="2658442" cy="5418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F001E"/>
        </a:buClr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F00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F001E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F001E"/>
        </a:buClr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F001E"/>
        </a:buClr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447FCC2-DBE5-47C8-A0C2-A954E977EA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5650" y="1601788"/>
            <a:ext cx="7772400" cy="1971675"/>
          </a:xfrm>
        </p:spPr>
        <p:txBody>
          <a:bodyPr/>
          <a:lstStyle/>
          <a:p>
            <a:r>
              <a:rPr lang="is-IS" altLang="is-IS" sz="3600" dirty="0" err="1">
                <a:solidFill>
                  <a:srgbClr val="003E90"/>
                </a:solidFill>
                <a:latin typeface="Arial" panose="020B0604020202020204" pitchFamily="34" charset="0"/>
              </a:rPr>
              <a:t>Input</a:t>
            </a:r>
            <a:r>
              <a:rPr lang="is-IS" altLang="is-IS" sz="3600" dirty="0">
                <a:solidFill>
                  <a:srgbClr val="003E90"/>
                </a:solidFill>
                <a:latin typeface="Arial" panose="020B0604020202020204" pitchFamily="34" charset="0"/>
              </a:rPr>
              <a:t> from users </a:t>
            </a:r>
            <a:r>
              <a:rPr lang="is-IS" altLang="is-IS" sz="3600" dirty="0" err="1">
                <a:solidFill>
                  <a:srgbClr val="003E90"/>
                </a:solidFill>
                <a:latin typeface="Arial" panose="020B0604020202020204" pitchFamily="34" charset="0"/>
              </a:rPr>
              <a:t>in</a:t>
            </a:r>
            <a:r>
              <a:rPr lang="is-IS" altLang="is-IS" sz="3600" dirty="0">
                <a:solidFill>
                  <a:srgbClr val="003E90"/>
                </a:solidFill>
                <a:latin typeface="Arial" panose="020B0604020202020204" pitchFamily="34" charset="0"/>
              </a:rPr>
              <a:t> </a:t>
            </a:r>
            <a:r>
              <a:rPr lang="is-IS" altLang="is-IS" sz="3600" dirty="0" err="1">
                <a:solidFill>
                  <a:srgbClr val="003E90"/>
                </a:solidFill>
                <a:latin typeface="Arial" panose="020B0604020202020204" pitchFamily="34" charset="0"/>
              </a:rPr>
              <a:t>inspections</a:t>
            </a:r>
            <a:endParaRPr lang="is-IS" altLang="is-IS" sz="3600" dirty="0">
              <a:solidFill>
                <a:srgbClr val="003E90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357992A-CD3D-409C-B7CF-4A5A0493FA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44900"/>
            <a:ext cx="6400800" cy="2664420"/>
          </a:xfrm>
        </p:spPr>
        <p:txBody>
          <a:bodyPr/>
          <a:lstStyle/>
          <a:p>
            <a:pPr>
              <a:buClrTx/>
            </a:pPr>
            <a:r>
              <a:rPr lang="is-IS" alt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27th EPSO-</a:t>
            </a:r>
            <a:r>
              <a:rPr lang="is-IS" alt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Conference</a:t>
            </a:r>
            <a:r>
              <a:rPr lang="is-IS" alt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is-IS" alt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Working</a:t>
            </a:r>
            <a:r>
              <a:rPr lang="is-IS" alt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alt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groups</a:t>
            </a:r>
            <a:r>
              <a:rPr lang="is-IS" alt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ClrTx/>
            </a:pPr>
            <a:endParaRPr lang="is-IS" altLang="is-I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</a:pPr>
            <a:r>
              <a:rPr lang="is-IS" alt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10-12th </a:t>
            </a:r>
            <a:r>
              <a:rPr lang="is-IS" alt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April</a:t>
            </a:r>
            <a:r>
              <a:rPr lang="is-IS" alt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 2019</a:t>
            </a:r>
          </a:p>
          <a:p>
            <a:pPr>
              <a:buClrTx/>
            </a:pPr>
            <a:r>
              <a:rPr lang="is-IS" alt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Porto, </a:t>
            </a:r>
            <a:r>
              <a:rPr lang="is-IS" alt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Portugal</a:t>
            </a:r>
            <a:endParaRPr lang="is-IS" altLang="is-IS" dirty="0"/>
          </a:p>
          <a:p>
            <a:pPr algn="r">
              <a:buClrTx/>
            </a:pPr>
            <a:r>
              <a:rPr lang="is-IS" alt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Sigríður Jónsdóttir</a:t>
            </a:r>
          </a:p>
          <a:p>
            <a:pPr algn="r">
              <a:buClrTx/>
            </a:pPr>
            <a:r>
              <a:rPr lang="is-IS" alt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>
            <a:extLst>
              <a:ext uri="{FF2B5EF4-FFF2-40B4-BE49-F238E27FC236}">
                <a16:creationId xmlns:a16="http://schemas.microsoft.com/office/drawing/2014/main" id="{AB6AD94E-2E45-44FA-8042-8688071C995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DA5EDA-A444-4EAE-9D7E-78D0CD265399}" type="datetime4">
              <a:rPr lang="is-IS" altLang="is-IS" b="0" smtClean="0">
                <a:solidFill>
                  <a:schemeClr val="bg2"/>
                </a:solidFill>
              </a:rPr>
              <a:pPr/>
              <a:t>8. apríl 2019</a:t>
            </a:fld>
            <a:endParaRPr lang="is-IS" altLang="is-IS" b="0">
              <a:solidFill>
                <a:schemeClr val="bg2"/>
              </a:solidFill>
            </a:endParaRPr>
          </a:p>
        </p:txBody>
      </p:sp>
      <p:sp>
        <p:nvSpPr>
          <p:cNvPr id="4099" name="Rectangle 13">
            <a:extLst>
              <a:ext uri="{FF2B5EF4-FFF2-40B4-BE49-F238E27FC236}">
                <a16:creationId xmlns:a16="http://schemas.microsoft.com/office/drawing/2014/main" id="{366A710B-85B1-456E-8B01-57C1AFA2ED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E2D4D1-39E7-430D-B07E-BB274467ECB8}" type="slidenum">
              <a:rPr lang="is-IS" altLang="is-IS" b="0">
                <a:solidFill>
                  <a:schemeClr val="bg2"/>
                </a:solidFill>
              </a:rPr>
              <a:pPr/>
              <a:t>2</a:t>
            </a:fld>
            <a:endParaRPr lang="is-IS" altLang="is-IS" b="0">
              <a:solidFill>
                <a:schemeClr val="bg2"/>
              </a:solidFill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559D76DF-3D38-43DE-A843-C4F85217F8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/>
              <a:t>Monitoring</a:t>
            </a:r>
            <a:r>
              <a:rPr lang="is-IS" dirty="0"/>
              <a:t> </a:t>
            </a:r>
            <a:r>
              <a:rPr lang="is-IS" dirty="0" err="1"/>
              <a:t>and</a:t>
            </a:r>
            <a:r>
              <a:rPr lang="is-IS" dirty="0"/>
              <a:t> </a:t>
            </a:r>
            <a:r>
              <a:rPr lang="is-IS" dirty="0" err="1"/>
              <a:t>Inspection</a:t>
            </a:r>
            <a:r>
              <a:rPr lang="is-IS" dirty="0"/>
              <a:t> </a:t>
            </a:r>
            <a:r>
              <a:rPr lang="is-IS" dirty="0" err="1"/>
              <a:t>settings</a:t>
            </a:r>
            <a:endParaRPr lang="is-IS" altLang="is-IS" dirty="0"/>
          </a:p>
        </p:txBody>
      </p:sp>
      <p:sp>
        <p:nvSpPr>
          <p:cNvPr id="4101" name="Rectangle 6">
            <a:extLst>
              <a:ext uri="{FF2B5EF4-FFF2-40B4-BE49-F238E27FC236}">
                <a16:creationId xmlns:a16="http://schemas.microsoft.com/office/drawing/2014/main" id="{2A159D0F-B39E-4B3A-8D43-0C5CC23A23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362950" cy="5329238"/>
          </a:xfrm>
        </p:spPr>
        <p:txBody>
          <a:bodyPr/>
          <a:lstStyle/>
          <a:p>
            <a:r>
              <a:rPr lang="is-I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Care</a:t>
            </a:r>
            <a:r>
              <a:rPr lang="is-I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is-I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Inspectorate</a:t>
            </a:r>
            <a:r>
              <a:rPr lang="is-I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is-I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Social</a:t>
            </a:r>
            <a:r>
              <a:rPr lang="is-I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Services </a:t>
            </a:r>
            <a:r>
              <a:rPr lang="is-I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s-I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Child</a:t>
            </a:r>
            <a:r>
              <a:rPr lang="is-I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Protection 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less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than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year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old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is-I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s-I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is-I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inspect</a:t>
            </a:r>
            <a:r>
              <a:rPr lang="is-I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s-I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monitor</a:t>
            </a:r>
            <a:r>
              <a:rPr lang="is-I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services</a:t>
            </a:r>
            <a:r>
              <a:rPr lang="is-I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is-I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is-I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following</a:t>
            </a:r>
            <a:r>
              <a:rPr lang="is-I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acts</a:t>
            </a:r>
            <a:endParaRPr lang="is-I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Local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Authority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Social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Services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on Services for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Persons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with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Disabilities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with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prolonged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service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needs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is-I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72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Local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Authorities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ranging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from 40 to 129.000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inhabitants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is-I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s-I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Types</a:t>
            </a:r>
            <a:r>
              <a:rPr lang="is-I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s-I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services</a:t>
            </a:r>
            <a:r>
              <a:rPr lang="is-IS" sz="16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/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Institutions for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children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youth</a:t>
            </a:r>
            <a:endParaRPr lang="is-I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Residential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care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institutions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community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children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adults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with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disabilities</a:t>
            </a:r>
            <a:endParaRPr lang="is-I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Persons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with user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led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personal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assistance</a:t>
            </a:r>
            <a:endParaRPr lang="is-I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Social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Home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Care</a:t>
            </a:r>
            <a:endParaRPr lang="is-I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Community </a:t>
            </a:r>
            <a:r>
              <a:rPr lang="is-I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services</a:t>
            </a:r>
            <a:r>
              <a:rPr lang="is-I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is-IS" sz="1600" dirty="0"/>
          </a:p>
          <a:p>
            <a:pPr marL="725488" lvl="2" indent="-458788" fontAlgn="auto">
              <a:spcAft>
                <a:spcPts val="460"/>
              </a:spcAft>
              <a:buClr>
                <a:srgbClr val="123253"/>
              </a:buClr>
              <a:buSzPct val="140000"/>
              <a:buFont typeface="Arial" pitchFamily="34" charset="0"/>
              <a:buChar char="•"/>
            </a:pPr>
            <a:endParaRPr lang="is-IS" sz="1600" kern="1200" dirty="0">
              <a:solidFill>
                <a:srgbClr val="123253"/>
              </a:solidFill>
              <a:latin typeface="Calibri"/>
              <a:ea typeface="+mn-ea"/>
              <a:cs typeface="+mn-cs"/>
            </a:endParaRPr>
          </a:p>
          <a:p>
            <a:pPr eaLnBrk="1" hangingPunct="1"/>
            <a:endParaRPr lang="is-IS" altLang="is-I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E1502C0E-9C91-4851-A3CA-BBB464B54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/>
              <a:t>Different</a:t>
            </a:r>
            <a:r>
              <a:rPr lang="is-IS" dirty="0"/>
              <a:t> </a:t>
            </a:r>
            <a:r>
              <a:rPr lang="is-IS" dirty="0" err="1"/>
              <a:t>methods</a:t>
            </a:r>
            <a:r>
              <a:rPr lang="is-IS" dirty="0"/>
              <a:t> </a:t>
            </a:r>
            <a:r>
              <a:rPr lang="is-IS" dirty="0" err="1"/>
              <a:t>and</a:t>
            </a:r>
            <a:r>
              <a:rPr lang="is-IS" dirty="0"/>
              <a:t> </a:t>
            </a:r>
            <a:r>
              <a:rPr lang="is-IS" dirty="0" err="1"/>
              <a:t>ways</a:t>
            </a:r>
            <a:r>
              <a:rPr lang="is-IS" dirty="0"/>
              <a:t> of </a:t>
            </a:r>
            <a:r>
              <a:rPr lang="is-IS" dirty="0" err="1"/>
              <a:t>gathering</a:t>
            </a:r>
            <a:r>
              <a:rPr lang="is-IS" dirty="0"/>
              <a:t> </a:t>
            </a:r>
            <a:r>
              <a:rPr lang="is-IS" dirty="0" err="1"/>
              <a:t>data</a:t>
            </a:r>
            <a:r>
              <a:rPr lang="is-IS" dirty="0"/>
              <a:t> from users. </a:t>
            </a:r>
            <a:r>
              <a:rPr lang="is-IS" dirty="0" err="1"/>
              <a:t>Empowerment</a:t>
            </a:r>
            <a:r>
              <a:rPr lang="is-IS" dirty="0"/>
              <a:t> </a:t>
            </a:r>
            <a:r>
              <a:rPr lang="is-IS" dirty="0" err="1"/>
              <a:t>and</a:t>
            </a:r>
            <a:r>
              <a:rPr lang="is-IS" dirty="0"/>
              <a:t> user </a:t>
            </a:r>
            <a:r>
              <a:rPr lang="is-IS" dirty="0" err="1"/>
              <a:t>involvement</a:t>
            </a:r>
            <a:r>
              <a:rPr lang="is-IS" dirty="0"/>
              <a:t>.  </a:t>
            </a:r>
            <a:endParaRPr lang="LID4096" dirty="0"/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77D37C6C-0DBA-433F-A71A-6B3BCAD98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CQI is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developing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Standards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co-operation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with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Authority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Services,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Interest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Groups, User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Associations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Institutions.</a:t>
            </a:r>
          </a:p>
          <a:p>
            <a:endParaRPr lang="is-I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built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on user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surveys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Social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Science Research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Institute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s-I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Evidence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best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practises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good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working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is-I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Rights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Protection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Officers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disabled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persons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is-I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Specialist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team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avoiding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coercion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provision.</a:t>
            </a:r>
          </a:p>
          <a:p>
            <a:endParaRPr lang="LID4096" dirty="0"/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068706AD-AF87-415B-A00D-6D8CF143C1C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0C7D15AD-68AB-4372-BE09-02DD53A86EDD}" type="datetime4">
              <a:rPr lang="is-IS" smtClean="0"/>
              <a:pPr>
                <a:defRPr/>
              </a:pPr>
              <a:t>8. apríl 2019</a:t>
            </a:fld>
            <a:endParaRPr lang="is-IS"/>
          </a:p>
        </p:txBody>
      </p:sp>
      <p:sp>
        <p:nvSpPr>
          <p:cNvPr id="5" name="Skyggnunúmersstaðgengill 4">
            <a:extLst>
              <a:ext uri="{FF2B5EF4-FFF2-40B4-BE49-F238E27FC236}">
                <a16:creationId xmlns:a16="http://schemas.microsoft.com/office/drawing/2014/main" id="{3644CBFC-C38A-42E4-A7A2-72BC5393E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3993D-0C84-4E4E-850D-1F4ED86F7139}" type="slidenum">
              <a:rPr lang="is-IS" altLang="is-IS" smtClean="0"/>
              <a:pPr/>
              <a:t>3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384701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56AE0E69-FF7B-4A44-8423-767A0080E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Examples of user </a:t>
            </a:r>
            <a:r>
              <a:rPr lang="is-IS" dirty="0" err="1"/>
              <a:t>input</a:t>
            </a:r>
            <a:r>
              <a:rPr lang="is-IS" dirty="0"/>
              <a:t> </a:t>
            </a:r>
            <a:r>
              <a:rPr lang="is-IS" dirty="0" err="1"/>
              <a:t>in</a:t>
            </a:r>
            <a:r>
              <a:rPr lang="is-IS" dirty="0"/>
              <a:t> </a:t>
            </a:r>
            <a:r>
              <a:rPr lang="is-IS" dirty="0" err="1"/>
              <a:t>inspections</a:t>
            </a:r>
            <a:r>
              <a:rPr lang="is-IS" dirty="0"/>
              <a:t>.</a:t>
            </a:r>
            <a:endParaRPr lang="LID4096" dirty="0"/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7A0F0BBE-2171-4BE8-9E3A-97062A254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041230"/>
          </a:xfrm>
        </p:spPr>
        <p:txBody>
          <a:bodyPr/>
          <a:lstStyle/>
          <a:p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Inspection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gathered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from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Child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Protection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Committees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Iceland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Government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Agency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Child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Protection,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quantiative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survey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method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1st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qualitative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study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follow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endParaRPr lang="is-I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Inspection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small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authority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users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interviewed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is-I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Inspection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residential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home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Interview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technique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with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pictures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Disabled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person,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spokesmen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relatives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partners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from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interviewed</a:t>
            </a:r>
            <a:r>
              <a:rPr lang="is-I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is-I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Inspections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institutions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children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youth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Interviews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with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young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persons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parents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LID4096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D6BD8F21-E367-42D7-BDD5-52E38067C2A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0C7D15AD-68AB-4372-BE09-02DD53A86EDD}" type="datetime4">
              <a:rPr lang="is-IS" smtClean="0"/>
              <a:pPr>
                <a:defRPr/>
              </a:pPr>
              <a:t>8. apríl 2019</a:t>
            </a:fld>
            <a:endParaRPr lang="is-IS"/>
          </a:p>
        </p:txBody>
      </p:sp>
      <p:sp>
        <p:nvSpPr>
          <p:cNvPr id="5" name="Skyggnunúmersstaðgengill 4">
            <a:extLst>
              <a:ext uri="{FF2B5EF4-FFF2-40B4-BE49-F238E27FC236}">
                <a16:creationId xmlns:a16="http://schemas.microsoft.com/office/drawing/2014/main" id="{EF87A304-7509-4B7C-B4D6-A8F9EE750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3993D-0C84-4E4E-850D-1F4ED86F7139}" type="slidenum">
              <a:rPr lang="is-IS" altLang="is-IS" smtClean="0"/>
              <a:pPr/>
              <a:t>4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3248064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EAD006EE-A52A-44B7-A9CC-B0A550F67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A3810FD9-AA08-4C0B-A127-A8E23729C4E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0C7D15AD-68AB-4372-BE09-02DD53A86EDD}" type="datetime4">
              <a:rPr lang="is-IS" smtClean="0"/>
              <a:pPr>
                <a:defRPr/>
              </a:pPr>
              <a:t>8. apríl 2019</a:t>
            </a:fld>
            <a:endParaRPr lang="is-IS"/>
          </a:p>
        </p:txBody>
      </p:sp>
      <p:sp>
        <p:nvSpPr>
          <p:cNvPr id="5" name="Skyggnunúmersstaðgengill 4">
            <a:extLst>
              <a:ext uri="{FF2B5EF4-FFF2-40B4-BE49-F238E27FC236}">
                <a16:creationId xmlns:a16="http://schemas.microsoft.com/office/drawing/2014/main" id="{23BB7D42-82F1-4C76-B4EB-2F379BFE5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3993D-0C84-4E4E-850D-1F4ED86F7139}" type="slidenum">
              <a:rPr lang="is-IS" altLang="is-IS" smtClean="0"/>
              <a:pPr/>
              <a:t>5</a:t>
            </a:fld>
            <a:endParaRPr lang="is-IS" altLang="is-IS"/>
          </a:p>
        </p:txBody>
      </p:sp>
      <p:pic>
        <p:nvPicPr>
          <p:cNvPr id="6" name="Staðgengill efnis 5">
            <a:extLst>
              <a:ext uri="{FF2B5EF4-FFF2-40B4-BE49-F238E27FC236}">
                <a16:creationId xmlns:a16="http://schemas.microsoft.com/office/drawing/2014/main" id="{58A648DD-1097-4A53-B1C1-555D98B7E2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041" y="908050"/>
            <a:ext cx="6529917" cy="489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26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D0D27BAE-EB01-43F6-B399-52D160FEE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/>
              <a:t>Questions</a:t>
            </a:r>
            <a:r>
              <a:rPr lang="is-IS" dirty="0"/>
              <a:t> for </a:t>
            </a:r>
            <a:r>
              <a:rPr lang="is-IS" dirty="0" err="1"/>
              <a:t>discussion</a:t>
            </a:r>
            <a:endParaRPr lang="LID4096" dirty="0"/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5C895DB1-2BF0-475C-A1F9-049AB387A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 best </a:t>
            </a:r>
            <a:r>
              <a:rPr 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  <a:r>
              <a:rPr 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obtaining</a:t>
            </a:r>
            <a:r>
              <a:rPr 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 from users/</a:t>
            </a:r>
            <a:r>
              <a:rPr 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patients</a:t>
            </a:r>
            <a:r>
              <a:rPr 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endParaRPr lang="is-I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Give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that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have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worked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well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obtaining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from users/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patients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/>
            <a:endParaRPr lang="is-I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 can users/</a:t>
            </a:r>
            <a:r>
              <a:rPr 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patients</a:t>
            </a:r>
            <a:r>
              <a:rPr 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involved</a:t>
            </a:r>
            <a:r>
              <a:rPr 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directly</a:t>
            </a:r>
            <a:r>
              <a:rPr 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inspection</a:t>
            </a:r>
            <a:r>
              <a:rPr 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s-I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services</a:t>
            </a:r>
            <a:r>
              <a:rPr lang="is-IS" sz="24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endParaRPr lang="is-I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share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experience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involving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users/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patients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inspection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lvl="1"/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main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benefits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involving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 users/</a:t>
            </a:r>
            <a:r>
              <a:rPr lang="is-IS" dirty="0" err="1">
                <a:latin typeface="Calibri" panose="020F0502020204030204" pitchFamily="34" charset="0"/>
                <a:cs typeface="Calibri" panose="020F0502020204030204" pitchFamily="34" charset="0"/>
              </a:rPr>
              <a:t>patients</a:t>
            </a:r>
            <a:r>
              <a:rPr lang="is-IS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endParaRPr lang="LID4096" dirty="0"/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0B83766D-B933-4F80-8544-DC8519B33D8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0C7D15AD-68AB-4372-BE09-02DD53A86EDD}" type="datetime4">
              <a:rPr lang="is-IS" smtClean="0"/>
              <a:pPr>
                <a:defRPr/>
              </a:pPr>
              <a:t>8. apríl 2019</a:t>
            </a:fld>
            <a:endParaRPr lang="is-IS"/>
          </a:p>
        </p:txBody>
      </p:sp>
      <p:sp>
        <p:nvSpPr>
          <p:cNvPr id="5" name="Skyggnunúmersstaðgengill 4">
            <a:extLst>
              <a:ext uri="{FF2B5EF4-FFF2-40B4-BE49-F238E27FC236}">
                <a16:creationId xmlns:a16="http://schemas.microsoft.com/office/drawing/2014/main" id="{66ADB747-851D-4372-A20C-609540358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3993D-0C84-4E4E-850D-1F4ED86F7139}" type="slidenum">
              <a:rPr lang="is-IS" altLang="is-IS" smtClean="0"/>
              <a:pPr/>
              <a:t>6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400934031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ynning Réttindavakt 180614" id="{9E413CF9-0C2F-49B6-A9CB-36982B7E88C0}" vid="{126EB948-4C76-4769-BE3B-71418F79113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Kynning Réttindavakt 180614</Template>
  <TotalTime>0</TotalTime>
  <Words>381</Words>
  <Application>Microsoft Office PowerPoint</Application>
  <PresentationFormat>Sýnt á skjá (4:3)</PresentationFormat>
  <Paragraphs>64</Paragraphs>
  <Slides>6</Slides>
  <Notes>2</Notes>
  <HiddenSlides>0</HiddenSlides>
  <MMClips>0</MMClips>
  <ScaleCrop>false</ScaleCrop>
  <HeadingPairs>
    <vt:vector size="6" baseType="variant">
      <vt:variant>
        <vt:lpstr>Notaðar leturgerðir</vt:lpstr>
      </vt:variant>
      <vt:variant>
        <vt:i4>4</vt:i4>
      </vt:variant>
      <vt:variant>
        <vt:lpstr>Þema</vt:lpstr>
      </vt:variant>
      <vt:variant>
        <vt:i4>1</vt:i4>
      </vt:variant>
      <vt:variant>
        <vt:lpstr>Skyggnutitlar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Wingdings</vt:lpstr>
      <vt:lpstr>Default Design</vt:lpstr>
      <vt:lpstr>Input from users in inspections</vt:lpstr>
      <vt:lpstr>Monitoring and Inspection settings</vt:lpstr>
      <vt:lpstr>Different methods and ways of gathering data from users. Empowerment and user involvement.  </vt:lpstr>
      <vt:lpstr>Examples of user input in inspections.</vt:lpstr>
      <vt:lpstr>PowerPoint-kynning</vt:lpstr>
      <vt:lpstr>Questions for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2018-06-14T13:43:21Z</dcterms:created>
  <dcterms:modified xsi:type="dcterms:W3CDTF">2019-04-08T09:44:59Z</dcterms:modified>
</cp:coreProperties>
</file>