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4"/>
    <p:sldMasterId id="2147483731" r:id="rId5"/>
    <p:sldMasterId id="2147483684" r:id="rId6"/>
    <p:sldMasterId id="2147483692" r:id="rId7"/>
    <p:sldMasterId id="2147483700" r:id="rId8"/>
    <p:sldMasterId id="2147483708" r:id="rId9"/>
    <p:sldMasterId id="2147483716" r:id="rId10"/>
    <p:sldMasterId id="2147483724" r:id="rId11"/>
  </p:sldMasterIdLst>
  <p:notesMasterIdLst>
    <p:notesMasterId r:id="rId18"/>
  </p:notesMasterIdLst>
  <p:sldIdLst>
    <p:sldId id="256" r:id="rId12"/>
    <p:sldId id="258" r:id="rId13"/>
    <p:sldId id="259" r:id="rId14"/>
    <p:sldId id="260" r:id="rId15"/>
    <p:sldId id="261" r:id="rId16"/>
    <p:sldId id="262" r:id="rId17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105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D317B-672C-45A7-8952-48E887578667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BCC42-0713-4A35-91B3-BBA7278D14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77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200399" y="1122363"/>
            <a:ext cx="5544589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1" y="3602038"/>
            <a:ext cx="5544588" cy="215868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16" name="Suorakulmio 15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elinoloihin.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14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64F76-B57D-4E96-9436-5828E261E0C7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0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7E3F-3151-436E-8766-560BC8F8720E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2262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E767F-4D45-46A7-9189-E6CD4B829F7C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666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200400" y="1122363"/>
            <a:ext cx="52578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1" name="Suorakulmio 20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2" y="3674228"/>
            <a:ext cx="5257799" cy="2244437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elinoloihin.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3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CEF7-3956-4198-A48B-4E5B58C70B17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3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C4BCB-2A26-444D-AD02-D0B21DF1C595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FF1-4832-4679-992F-AF21A9728DCA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59AA-3E1F-4F56-91A9-98D3246DB36F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7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ED42-34D0-4D6C-A3B2-ED11A59E6B78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200400" y="1122363"/>
            <a:ext cx="52578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1" name="Suorakulmio 20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3" y="3602038"/>
            <a:ext cx="5257799" cy="231662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elinoloihin.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3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0452D-5014-4F80-8932-356D9C3849AC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8564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921E-8895-4C83-BC6D-EB878DF8F5E0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8389-77EC-49F9-B3C0-78D46D6C3760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975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CBC02-E1C7-4F3F-A269-17CA0824E061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8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C37E8-2D90-452E-8B56-7FEA4BB2284C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1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95C6-6FB9-4711-B977-FFAE13B04B9B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32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200400" y="1122363"/>
            <a:ext cx="52578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1" name="Suorakulmio 20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2" y="3674228"/>
            <a:ext cx="5257799" cy="2244437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elinoloihin.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009A-4E3B-483E-AF10-A7556BEC205D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84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5927-9C5B-4C1A-B9F1-C725AC53FF15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A63A3-4DF6-4A7C-8FB0-9D88615893DE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1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0CCA-0681-48FF-A11A-DEB377708946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9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6FDC-8083-41A6-9296-0228B06D55B3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447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4EC4-47C4-4809-B2E2-78DB9456C03E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69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16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200400" y="1122363"/>
            <a:ext cx="52578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1" name="Suorakulmio 20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2" y="3674228"/>
            <a:ext cx="5257799" cy="2244437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elinehtoihin.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1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7A0D-BE30-4154-8134-A8FD3A1ECBD9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90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3AFAE-E484-4600-A51D-21142C4FDCAF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756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0F74B-3A25-4EDF-8AAD-575B8EF481D8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-141316" y="6207859"/>
            <a:ext cx="3278331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8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68C4-03DA-404E-B2DD-0B5266FD7CB6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3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4E91-D5B7-4FCF-A765-EEE8A3B94735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54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200400" y="1122363"/>
            <a:ext cx="52578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1" name="Suorakulmio 20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2" y="3674228"/>
            <a:ext cx="5257799" cy="2244437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elinehtoihin.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12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E32D-DB99-47C7-A589-58143F40D580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7370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E736-DEF3-424B-93D9-819B5A6229DD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918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F8B0-8372-4DDB-988E-053DF9AB3024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8451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B2E92-1897-4B95-A043-6979DADB83F6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95260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EAFF2-E34A-40CC-A0B6-7ADDD371B787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19717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CE98-ECBE-4FA6-BE91-2DB281360B74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4417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3032729" cy="6858000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200400" y="1122363"/>
            <a:ext cx="5257800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1" name="Suorakulmio 20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0402" y="3674228"/>
            <a:ext cx="5257799" cy="2244437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elinehtoihin.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281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57BC-6DD5-4F84-97EA-41B1B478DAC1}" type="datetime1">
              <a:rPr lang="fi-FI" smtClean="0"/>
              <a:t>3.4.2019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7218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E0548-D778-4FF8-8112-C03F9D3AB849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3568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2" y="365129"/>
            <a:ext cx="732782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8720" y="1681163"/>
            <a:ext cx="345809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722" y="2505075"/>
            <a:ext cx="3458095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9699" y="1681163"/>
            <a:ext cx="368684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9698" y="2505075"/>
            <a:ext cx="3686846" cy="3684588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6CF23-9124-4E14-A358-20EDFB30D314}" type="datetime1">
              <a:rPr lang="fi-FI" smtClean="0"/>
              <a:t>3.4.2019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3474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D0008-4C25-4ECF-B289-609EBEA33881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478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3795-55B6-4370-9E29-D7B93E8F7943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282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A040-9D5D-4212-A004-56CAAD7E6A65}" type="datetime1">
              <a:rPr lang="fi-FI" smtClean="0"/>
              <a:t>3.4.2019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818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095" y="457200"/>
            <a:ext cx="3108960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746" y="987432"/>
            <a:ext cx="4110796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2095" y="2057400"/>
            <a:ext cx="3108960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34CC-4DB1-47AE-B8C8-48176B7BDF23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5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-1" y="0"/>
            <a:ext cx="1135725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479667" y="1122363"/>
            <a:ext cx="7265323" cy="23876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9665" y="3602038"/>
            <a:ext cx="7265324" cy="2158682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l"/>
            <a:r>
              <a:rPr lang="fi-FI" sz="1800" dirty="0"/>
              <a:t>Paikka</a:t>
            </a:r>
            <a:br>
              <a:rPr lang="fi-FI" sz="1800" dirty="0"/>
            </a:br>
            <a:r>
              <a:rPr lang="fi-FI" sz="1800" dirty="0"/>
              <a:t>Päiväys</a:t>
            </a:r>
            <a:br>
              <a:rPr lang="fi-FI" sz="1800" dirty="0"/>
            </a:br>
            <a:r>
              <a:rPr lang="fi-FI" sz="1800" dirty="0"/>
              <a:t>Tekijä</a:t>
            </a:r>
            <a:br>
              <a:rPr lang="fi-FI" sz="1800" dirty="0"/>
            </a:br>
            <a:r>
              <a:rPr lang="fi-FI" sz="1800" dirty="0"/>
              <a:t>@</a:t>
            </a:r>
          </a:p>
        </p:txBody>
      </p:sp>
      <p:sp>
        <p:nvSpPr>
          <p:cNvPr id="16" name="Suorakulmio 15"/>
          <p:cNvSpPr/>
          <p:nvPr userDrawn="1"/>
        </p:nvSpPr>
        <p:spPr>
          <a:xfrm>
            <a:off x="3" y="6207859"/>
            <a:ext cx="313701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3137019" y="6277956"/>
            <a:ext cx="5607971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/>
              <a:t>Valvira valvoo valtakunnallisesti jokaisen oikeutta hyvinvointiin, laadukkaisiin palveluihin ja turvallisiin elinoloihin.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37017" y="5882824"/>
            <a:ext cx="4402628" cy="37701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900" dirty="0">
                <a:solidFill>
                  <a:schemeClr val="tx2"/>
                </a:solidFill>
              </a:rPr>
              <a:t>Valvira.fi, @</a:t>
            </a:r>
            <a:r>
              <a:rPr lang="fi-FI" sz="900" dirty="0" err="1">
                <a:solidFill>
                  <a:schemeClr val="tx2"/>
                </a:solidFill>
              </a:rPr>
              <a:t>ValviraViestii</a:t>
            </a:r>
            <a:endParaRPr lang="fi-FI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2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40389-69F0-4CB9-B107-79936012EC03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151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3533" y="1825625"/>
            <a:ext cx="339159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4512" y="1825625"/>
            <a:ext cx="3610841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ABD9-DF9A-4148-B17A-8C84245449E2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Tekijän nimi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591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4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43128"/>
          <a:stretch/>
        </p:blipFill>
        <p:spPr>
          <a:xfrm>
            <a:off x="2" y="0"/>
            <a:ext cx="11357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0F99-8B24-4470-A3BB-F89617AD8D95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3" y="6207859"/>
            <a:ext cx="2593570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39328"/>
            <a:ext cx="1269768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554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D4D3-F2E3-4575-8B75-38AD245ED9EB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3" y="6207859"/>
            <a:ext cx="2593570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39328"/>
            <a:ext cx="1269768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/>
          <a:stretch/>
        </p:blipFill>
        <p:spPr>
          <a:xfrm>
            <a:off x="4" y="0"/>
            <a:ext cx="11357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3B-EB76-4EDA-8056-6CAAAF4F5633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3" y="6207859"/>
            <a:ext cx="2593570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39328"/>
            <a:ext cx="1269768" cy="29686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</p:spTree>
    <p:extLst>
      <p:ext uri="{BB962C8B-B14F-4D97-AF65-F5344CB8AC3E}">
        <p14:creationId xmlns:p14="http://schemas.microsoft.com/office/powerpoint/2010/main" val="75843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r="2454"/>
          <a:stretch/>
        </p:blipFill>
        <p:spPr>
          <a:xfrm>
            <a:off x="3" y="0"/>
            <a:ext cx="11357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8E40-9DC9-4D86-AE3C-BAE7D84DAF9C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2" y="6207859"/>
            <a:ext cx="2385753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</p:spTree>
    <p:extLst>
      <p:ext uri="{BB962C8B-B14F-4D97-AF65-F5344CB8AC3E}">
        <p14:creationId xmlns:p14="http://schemas.microsoft.com/office/powerpoint/2010/main" val="32332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357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61363-A892-4391-B281-02317C0AA7B9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2" y="6207859"/>
            <a:ext cx="2618508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</p:spTree>
    <p:extLst>
      <p:ext uri="{BB962C8B-B14F-4D97-AF65-F5344CB8AC3E}">
        <p14:creationId xmlns:p14="http://schemas.microsoft.com/office/powerpoint/2010/main" val="332879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81"/>
          <a:stretch/>
        </p:blipFill>
        <p:spPr>
          <a:xfrm>
            <a:off x="-17817" y="0"/>
            <a:ext cx="1173286" cy="66054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15881-F9A6-46EA-A446-FD541907DFA4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-17818" y="6207859"/>
            <a:ext cx="2607345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</p:spTree>
    <p:extLst>
      <p:ext uri="{BB962C8B-B14F-4D97-AF65-F5344CB8AC3E}">
        <p14:creationId xmlns:p14="http://schemas.microsoft.com/office/powerpoint/2010/main" val="362164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113572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F335-8FAE-4C8E-9A83-CF5F718CE7D0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2" y="6207859"/>
            <a:ext cx="2635134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</p:spTree>
    <p:extLst>
      <p:ext uri="{BB962C8B-B14F-4D97-AF65-F5344CB8AC3E}">
        <p14:creationId xmlns:p14="http://schemas.microsoft.com/office/powerpoint/2010/main" val="16950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3794"/>
          <a:stretch/>
        </p:blipFill>
        <p:spPr>
          <a:xfrm>
            <a:off x="2" y="1"/>
            <a:ext cx="1143571" cy="61728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3537" y="365129"/>
            <a:ext cx="72518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3534" y="1825625"/>
            <a:ext cx="72518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2858" y="6356357"/>
            <a:ext cx="12718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E838-5DE0-4D5C-A72B-C026FC9EE4A7}" type="datetime1">
              <a:rPr lang="fi-FI" smtClean="0"/>
              <a:t>3.4.2019</a:t>
            </a:fld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2773" y="6356357"/>
            <a:ext cx="892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313E6-C95E-4FBE-9594-D227C4763D70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69663"/>
            <a:ext cx="421870" cy="42243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31" y="6356357"/>
            <a:ext cx="959743" cy="249055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2" y="6207859"/>
            <a:ext cx="2635134" cy="5136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bg1"/>
              </a:solidFill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7" y="6277956"/>
            <a:ext cx="1493240" cy="349108"/>
          </a:xfrm>
          <a:prstGeom prst="rect">
            <a:avLst/>
          </a:prstGeom>
        </p:spPr>
      </p:pic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2831" y="6356357"/>
            <a:ext cx="322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Tekijän nimi</a:t>
            </a:r>
          </a:p>
        </p:txBody>
      </p:sp>
    </p:spTree>
    <p:extLst>
      <p:ext uri="{BB962C8B-B14F-4D97-AF65-F5344CB8AC3E}">
        <p14:creationId xmlns:p14="http://schemas.microsoft.com/office/powerpoint/2010/main" val="123798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5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33BC94A3-702C-4379-9D7D-A18FCA5B4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9" y="141402"/>
            <a:ext cx="5755065" cy="4308050"/>
          </a:xfrm>
        </p:spPr>
        <p:txBody>
          <a:bodyPr>
            <a:normAutofit fontScale="90000"/>
          </a:bodyPr>
          <a:lstStyle/>
          <a:p>
            <a:r>
              <a:rPr lang="fi-FI" dirty="0"/>
              <a:t>Health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professionals</a:t>
            </a:r>
            <a:r>
              <a:rPr lang="fi-FI" dirty="0"/>
              <a:t> </a:t>
            </a:r>
            <a:r>
              <a:rPr lang="fi-FI" dirty="0" err="1"/>
              <a:t>duty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their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- </a:t>
            </a:r>
            <a:r>
              <a:rPr lang="fi-FI" dirty="0" err="1"/>
              <a:t>Effectiveness</a:t>
            </a:r>
            <a:r>
              <a:rPr lang="fi-FI" dirty="0"/>
              <a:t> of an </a:t>
            </a:r>
            <a:r>
              <a:rPr lang="fi-FI" dirty="0" err="1"/>
              <a:t>oblication</a:t>
            </a:r>
            <a:br>
              <a:rPr lang="fi-FI" dirty="0"/>
            </a:br>
            <a:endParaRPr lang="fi-FI" dirty="0"/>
          </a:p>
        </p:txBody>
      </p:sp>
      <p:sp>
        <p:nvSpPr>
          <p:cNvPr id="23" name="Alaotsikko 22">
            <a:extLst>
              <a:ext uri="{FF2B5EF4-FFF2-40B4-BE49-F238E27FC236}">
                <a16:creationId xmlns:a16="http://schemas.microsoft.com/office/drawing/2014/main" id="{27CBBA75-AE0A-4F22-8838-E503D3DB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449452"/>
            <a:ext cx="5544588" cy="1311268"/>
          </a:xfrm>
        </p:spPr>
        <p:txBody>
          <a:bodyPr>
            <a:normAutofit lnSpcReduction="10000"/>
          </a:bodyPr>
          <a:lstStyle/>
          <a:p>
            <a:r>
              <a:rPr lang="fi-FI" dirty="0"/>
              <a:t>Epso</a:t>
            </a:r>
          </a:p>
          <a:p>
            <a:r>
              <a:rPr lang="fi-FI" dirty="0"/>
              <a:t>10.-12.4.2019</a:t>
            </a:r>
          </a:p>
          <a:p>
            <a:r>
              <a:rPr lang="fi-FI" dirty="0"/>
              <a:t>Porto, Portugal</a:t>
            </a:r>
          </a:p>
          <a:p>
            <a:r>
              <a:rPr lang="fi-FI" dirty="0"/>
              <a:t>Leena Kinnunen</a:t>
            </a:r>
          </a:p>
        </p:txBody>
      </p:sp>
    </p:spTree>
    <p:extLst>
      <p:ext uri="{BB962C8B-B14F-4D97-AF65-F5344CB8AC3E}">
        <p14:creationId xmlns:p14="http://schemas.microsoft.com/office/powerpoint/2010/main" val="404207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Duty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place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1263534" y="1018095"/>
            <a:ext cx="7251816" cy="5158868"/>
          </a:xfrm>
        </p:spPr>
        <p:txBody>
          <a:bodyPr anchor="ctr">
            <a:normAutofit/>
          </a:bodyPr>
          <a:lstStyle/>
          <a:p>
            <a:r>
              <a:rPr lang="fi-FI" dirty="0"/>
              <a:t>Valvira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oblicate</a:t>
            </a:r>
            <a:r>
              <a:rPr lang="fi-FI" dirty="0"/>
              <a:t> a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professional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/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</a:t>
            </a:r>
            <a:r>
              <a:rPr lang="fi-FI" dirty="0" err="1"/>
              <a:t>if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professional</a:t>
            </a:r>
            <a:r>
              <a:rPr lang="fi-FI" dirty="0"/>
              <a:t> </a:t>
            </a:r>
            <a:r>
              <a:rPr lang="fi-FI" dirty="0" err="1"/>
              <a:t>starts</a:t>
            </a:r>
            <a:r>
              <a:rPr lang="fi-FI" dirty="0"/>
              <a:t> to </a:t>
            </a:r>
            <a:r>
              <a:rPr lang="fi-FI" dirty="0" err="1"/>
              <a:t>work</a:t>
            </a:r>
            <a:r>
              <a:rPr lang="fi-FI" dirty="0"/>
              <a:t> as a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professional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changes</a:t>
            </a:r>
            <a:r>
              <a:rPr lang="fi-FI" dirty="0"/>
              <a:t> </a:t>
            </a:r>
            <a:r>
              <a:rPr lang="fi-FI" dirty="0" err="1"/>
              <a:t>his</a:t>
            </a:r>
            <a:r>
              <a:rPr lang="fi-FI" dirty="0"/>
              <a:t>/</a:t>
            </a:r>
            <a:r>
              <a:rPr lang="fi-FI" dirty="0" err="1"/>
              <a:t>her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place</a:t>
            </a:r>
            <a:endParaRPr lang="fi-FI" dirty="0"/>
          </a:p>
          <a:p>
            <a:pPr lvl="1"/>
            <a:r>
              <a:rPr lang="fi-FI" dirty="0" err="1"/>
              <a:t>Purpose</a:t>
            </a:r>
            <a:r>
              <a:rPr lang="fi-FI" dirty="0"/>
              <a:t> is to </a:t>
            </a:r>
            <a:r>
              <a:rPr lang="fi-FI" dirty="0" err="1"/>
              <a:t>ensure</a:t>
            </a:r>
            <a:r>
              <a:rPr lang="fi-FI" dirty="0"/>
              <a:t> </a:t>
            </a:r>
            <a:r>
              <a:rPr lang="fi-FI" dirty="0" err="1"/>
              <a:t>patient</a:t>
            </a:r>
            <a:r>
              <a:rPr lang="fi-FI" dirty="0"/>
              <a:t> </a:t>
            </a:r>
            <a:r>
              <a:rPr lang="fi-FI" dirty="0" err="1"/>
              <a:t>safety</a:t>
            </a:r>
            <a:r>
              <a:rPr lang="fi-FI" dirty="0"/>
              <a:t> and </a:t>
            </a:r>
            <a:r>
              <a:rPr lang="fi-FI" dirty="0" err="1"/>
              <a:t>continuity</a:t>
            </a:r>
            <a:r>
              <a:rPr lang="fi-FI" dirty="0"/>
              <a:t> of supervision</a:t>
            </a:r>
          </a:p>
          <a:p>
            <a:pPr lvl="1"/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needs</a:t>
            </a:r>
            <a:r>
              <a:rPr lang="fi-FI" dirty="0"/>
              <a:t> to </a:t>
            </a:r>
            <a:r>
              <a:rPr lang="fi-FI" dirty="0" err="1"/>
              <a:t>be</a:t>
            </a:r>
            <a:r>
              <a:rPr lang="fi-FI" dirty="0"/>
              <a:t> in </a:t>
            </a:r>
            <a:r>
              <a:rPr lang="fi-FI" dirty="0" err="1"/>
              <a:t>writing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 err="1"/>
              <a:t>Oblication</a:t>
            </a:r>
            <a:r>
              <a:rPr lang="fi-FI" dirty="0"/>
              <a:t> </a:t>
            </a:r>
            <a:r>
              <a:rPr lang="fi-FI" dirty="0" err="1"/>
              <a:t>can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set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fixed</a:t>
            </a:r>
            <a:r>
              <a:rPr lang="fi-FI" dirty="0"/>
              <a:t> </a:t>
            </a:r>
            <a:r>
              <a:rPr lang="fi-FI" dirty="0" err="1"/>
              <a:t>period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until</a:t>
            </a:r>
            <a:r>
              <a:rPr lang="fi-FI" dirty="0"/>
              <a:t> </a:t>
            </a:r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notice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4A02-30F5-4651-A83C-3007CDED3BA0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1783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Analysis of </a:t>
            </a:r>
            <a:r>
              <a:rPr lang="fi-FI" dirty="0" err="1"/>
              <a:t>decisions</a:t>
            </a:r>
            <a:endParaRPr lang="fi-FI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1263534" y="867266"/>
            <a:ext cx="7251816" cy="5309697"/>
          </a:xfrm>
        </p:spPr>
        <p:txBody>
          <a:bodyPr anchor="ctr"/>
          <a:lstStyle/>
          <a:p>
            <a:r>
              <a:rPr lang="fi-FI" dirty="0" err="1"/>
              <a:t>Seach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database</a:t>
            </a:r>
            <a:r>
              <a:rPr lang="fi-FI" dirty="0"/>
              <a:t> of </a:t>
            </a:r>
            <a:r>
              <a:rPr lang="fi-FI" dirty="0" err="1"/>
              <a:t>all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decisions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contained</a:t>
            </a:r>
            <a:r>
              <a:rPr lang="fi-FI" dirty="0"/>
              <a:t> </a:t>
            </a:r>
            <a:r>
              <a:rPr lang="fi-FI" dirty="0" err="1"/>
              <a:t>oblication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years</a:t>
            </a:r>
            <a:r>
              <a:rPr lang="fi-FI" dirty="0"/>
              <a:t> 2016-2017</a:t>
            </a:r>
          </a:p>
          <a:p>
            <a:r>
              <a:rPr lang="fi-FI" dirty="0"/>
              <a:t>41 </a:t>
            </a:r>
            <a:r>
              <a:rPr lang="fi-FI" dirty="0" err="1"/>
              <a:t>decisions</a:t>
            </a:r>
            <a:r>
              <a:rPr lang="fi-FI" dirty="0"/>
              <a:t> </a:t>
            </a:r>
            <a:r>
              <a:rPr lang="fi-FI" dirty="0" err="1"/>
              <a:t>where</a:t>
            </a:r>
            <a:r>
              <a:rPr lang="fi-FI" dirty="0"/>
              <a:t> </a:t>
            </a:r>
            <a:r>
              <a:rPr lang="fi-FI" dirty="0" err="1"/>
              <a:t>obligation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valid</a:t>
            </a:r>
            <a:endParaRPr lang="fi-FI" dirty="0"/>
          </a:p>
          <a:p>
            <a:pPr lvl="1"/>
            <a:r>
              <a:rPr lang="fi-FI" dirty="0" err="1"/>
              <a:t>until</a:t>
            </a:r>
            <a:r>
              <a:rPr lang="fi-FI" dirty="0"/>
              <a:t> </a:t>
            </a:r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notice</a:t>
            </a:r>
            <a:r>
              <a:rPr lang="fi-FI" dirty="0"/>
              <a:t> 24</a:t>
            </a:r>
          </a:p>
          <a:p>
            <a:pPr lvl="1"/>
            <a:r>
              <a:rPr lang="fi-FI" dirty="0" err="1"/>
              <a:t>fixed</a:t>
            </a:r>
            <a:r>
              <a:rPr lang="fi-FI" dirty="0"/>
              <a:t> </a:t>
            </a:r>
            <a:r>
              <a:rPr lang="fi-FI" dirty="0" err="1"/>
              <a:t>period</a:t>
            </a:r>
            <a:r>
              <a:rPr lang="fi-FI" dirty="0"/>
              <a:t> 17 </a:t>
            </a:r>
          </a:p>
          <a:p>
            <a:r>
              <a:rPr lang="fi-FI" dirty="0" err="1"/>
              <a:t>Oblication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Primary</a:t>
            </a:r>
            <a:r>
              <a:rPr lang="fi-FI" dirty="0"/>
              <a:t> action in 34 </a:t>
            </a:r>
            <a:r>
              <a:rPr lang="fi-FI" dirty="0" err="1"/>
              <a:t>cases</a:t>
            </a:r>
            <a:endParaRPr lang="fi-FI" dirty="0"/>
          </a:p>
          <a:p>
            <a:pPr lvl="1"/>
            <a:r>
              <a:rPr lang="fi-FI" dirty="0" err="1"/>
              <a:t>Secondary</a:t>
            </a:r>
            <a:r>
              <a:rPr lang="fi-FI" dirty="0"/>
              <a:t> action in 7 </a:t>
            </a:r>
            <a:r>
              <a:rPr lang="fi-FI" dirty="0" err="1"/>
              <a:t>cases</a:t>
            </a:r>
            <a:r>
              <a:rPr lang="fi-FI" dirty="0"/>
              <a:t> (</a:t>
            </a:r>
            <a:r>
              <a:rPr lang="fi-FI" dirty="0" err="1"/>
              <a:t>also</a:t>
            </a:r>
            <a:r>
              <a:rPr lang="fi-FI" dirty="0"/>
              <a:t> </a:t>
            </a:r>
            <a:r>
              <a:rPr lang="fi-FI" dirty="0" err="1"/>
              <a:t>e.g</a:t>
            </a:r>
            <a:r>
              <a:rPr lang="fi-FI" dirty="0"/>
              <a:t>. </a:t>
            </a:r>
            <a:r>
              <a:rPr lang="fi-FI" dirty="0" err="1"/>
              <a:t>right</a:t>
            </a:r>
            <a:r>
              <a:rPr lang="fi-FI" dirty="0"/>
              <a:t> to </a:t>
            </a:r>
            <a:r>
              <a:rPr lang="fi-FI" dirty="0" err="1"/>
              <a:t>practise</a:t>
            </a:r>
            <a:r>
              <a:rPr lang="fi-FI" dirty="0"/>
              <a:t> a </a:t>
            </a:r>
            <a:r>
              <a:rPr lang="fi-FI" dirty="0" err="1"/>
              <a:t>profession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restricted</a:t>
            </a:r>
            <a:r>
              <a:rPr lang="fi-FI" dirty="0"/>
              <a:t>)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3183-2963-460A-9175-183DD0D26911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542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12F1E8-B77F-40C1-972A-40B2305CE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Analysis of </a:t>
            </a:r>
            <a:r>
              <a:rPr lang="fi-FI" dirty="0" err="1"/>
              <a:t>decisions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ADF024-4D4C-474F-A35B-8E0CAFECF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decisions</a:t>
            </a:r>
            <a:r>
              <a:rPr lang="fi-FI" dirty="0"/>
              <a:t> </a:t>
            </a:r>
            <a:r>
              <a:rPr lang="fi-FI" dirty="0" err="1"/>
              <a:t>were</a:t>
            </a:r>
            <a:r>
              <a:rPr lang="fi-FI" dirty="0"/>
              <a:t> </a:t>
            </a:r>
            <a:r>
              <a:rPr lang="fi-FI" dirty="0" err="1"/>
              <a:t>classified</a:t>
            </a:r>
            <a:r>
              <a:rPr lang="fi-FI" dirty="0"/>
              <a:t> </a:t>
            </a:r>
            <a:r>
              <a:rPr lang="fi-FI" dirty="0" err="1"/>
              <a:t>according</a:t>
            </a:r>
            <a:r>
              <a:rPr lang="fi-FI" dirty="0"/>
              <a:t> to</a:t>
            </a:r>
          </a:p>
          <a:p>
            <a:pPr lvl="1"/>
            <a:r>
              <a:rPr lang="fi-FI" dirty="0" err="1"/>
              <a:t>Information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professional</a:t>
            </a:r>
            <a:endParaRPr lang="fi-FI" dirty="0"/>
          </a:p>
          <a:p>
            <a:pPr lvl="1"/>
            <a:r>
              <a:rPr lang="fi-FI" dirty="0" err="1"/>
              <a:t>Reason</a:t>
            </a:r>
            <a:r>
              <a:rPr lang="fi-FI" dirty="0"/>
              <a:t> for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oblication</a:t>
            </a:r>
            <a:endParaRPr lang="fi-FI" dirty="0"/>
          </a:p>
          <a:p>
            <a:pPr lvl="1"/>
            <a:r>
              <a:rPr lang="fi-FI" dirty="0" err="1"/>
              <a:t>Lenght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oblication</a:t>
            </a:r>
            <a:endParaRPr lang="fi-FI" dirty="0"/>
          </a:p>
          <a:p>
            <a:pPr lvl="1"/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previous</a:t>
            </a:r>
            <a:r>
              <a:rPr lang="fi-FI" dirty="0"/>
              <a:t> </a:t>
            </a:r>
            <a:r>
              <a:rPr lang="fi-FI" dirty="0" err="1"/>
              <a:t>sanctions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supervision </a:t>
            </a:r>
            <a:r>
              <a:rPr lang="fi-FI" dirty="0" err="1"/>
              <a:t>cases</a:t>
            </a:r>
            <a:endParaRPr lang="fi-FI" dirty="0"/>
          </a:p>
          <a:p>
            <a:pPr lvl="1"/>
            <a:r>
              <a:rPr lang="fi-FI" dirty="0"/>
              <a:t>Supervision </a:t>
            </a:r>
            <a:r>
              <a:rPr lang="fi-FI" dirty="0" err="1"/>
              <a:t>cases</a:t>
            </a:r>
            <a:r>
              <a:rPr lang="fi-FI" dirty="0"/>
              <a:t> </a:t>
            </a:r>
            <a:r>
              <a:rPr lang="fi-FI" dirty="0" err="1"/>
              <a:t>after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oblication</a:t>
            </a:r>
            <a:r>
              <a:rPr lang="fi-FI" dirty="0"/>
              <a:t> and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reason</a:t>
            </a:r>
            <a:r>
              <a:rPr lang="fi-FI" dirty="0"/>
              <a:t> for it</a:t>
            </a:r>
          </a:p>
          <a:p>
            <a:pPr lvl="1"/>
            <a:endParaRPr lang="fi-FI" dirty="0"/>
          </a:p>
          <a:p>
            <a:pPr marL="342900" lvl="1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 in 24 </a:t>
            </a:r>
            <a:r>
              <a:rPr lang="fi-FI" dirty="0" err="1"/>
              <a:t>decisions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oblication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valid</a:t>
            </a:r>
            <a:r>
              <a:rPr lang="fi-FI" dirty="0"/>
              <a:t>, Valvira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continued</a:t>
            </a:r>
            <a:r>
              <a:rPr lang="fi-FI" dirty="0"/>
              <a:t> supervision and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received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place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425157-CC10-4C0B-86FD-E282C8B8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9A0F-DC66-496E-AB33-C09192825890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2D23EC3-CB9C-4FE0-B384-717E6296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1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E14B40-2369-4259-826F-A4229F8A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Working</a:t>
            </a:r>
            <a:r>
              <a:rPr lang="fi-FI" dirty="0"/>
              <a:t>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oblication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valid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6E70CA2-57C9-47D2-856B-50B4602E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24 </a:t>
            </a:r>
            <a:r>
              <a:rPr lang="fi-FI" dirty="0" err="1"/>
              <a:t>professionals</a:t>
            </a:r>
            <a:r>
              <a:rPr lang="fi-FI" dirty="0"/>
              <a:t> </a:t>
            </a:r>
            <a:r>
              <a:rPr lang="fi-FI" dirty="0" err="1"/>
              <a:t>icome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gathered</a:t>
            </a:r>
            <a:r>
              <a:rPr lang="fi-FI" dirty="0"/>
              <a:t> (</a:t>
            </a:r>
            <a:r>
              <a:rPr lang="fi-FI" dirty="0" err="1"/>
              <a:t>extract</a:t>
            </a:r>
            <a:r>
              <a:rPr lang="fi-FI" dirty="0"/>
              <a:t> of </a:t>
            </a:r>
            <a:r>
              <a:rPr lang="fi-FI" dirty="0" err="1"/>
              <a:t>employment</a:t>
            </a:r>
            <a:r>
              <a:rPr lang="fi-FI" dirty="0"/>
              <a:t> </a:t>
            </a:r>
            <a:r>
              <a:rPr lang="fi-FI" dirty="0" err="1"/>
              <a:t>pension</a:t>
            </a:r>
            <a:r>
              <a:rPr lang="fi-FI" dirty="0"/>
              <a:t>) </a:t>
            </a:r>
          </a:p>
          <a:p>
            <a:r>
              <a:rPr lang="fi-FI" dirty="0"/>
              <a:t>8 </a:t>
            </a:r>
            <a:r>
              <a:rPr lang="fi-FI" dirty="0" err="1"/>
              <a:t>persons</a:t>
            </a:r>
            <a:r>
              <a:rPr lang="fi-FI" dirty="0"/>
              <a:t>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income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</a:t>
            </a:r>
            <a:r>
              <a:rPr lang="fi-FI" dirty="0" err="1"/>
              <a:t>more</a:t>
            </a:r>
            <a:r>
              <a:rPr lang="fi-FI" dirty="0"/>
              <a:t> </a:t>
            </a:r>
            <a:r>
              <a:rPr lang="fi-FI" dirty="0" err="1"/>
              <a:t>detailed</a:t>
            </a:r>
            <a:r>
              <a:rPr lang="fi-FI" dirty="0"/>
              <a:t> </a:t>
            </a:r>
            <a:r>
              <a:rPr lang="fi-FI" dirty="0" err="1"/>
              <a:t>investigation</a:t>
            </a:r>
            <a:endParaRPr lang="fi-FI" dirty="0"/>
          </a:p>
          <a:p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one</a:t>
            </a:r>
            <a:r>
              <a:rPr lang="fi-FI" dirty="0"/>
              <a:t>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nurse</a:t>
            </a:r>
            <a:r>
              <a:rPr lang="fi-FI" dirty="0"/>
              <a:t> </a:t>
            </a:r>
            <a:r>
              <a:rPr lang="fi-FI" dirty="0" err="1"/>
              <a:t>was</a:t>
            </a:r>
            <a:r>
              <a:rPr lang="fi-FI" dirty="0"/>
              <a:t> </a:t>
            </a:r>
            <a:r>
              <a:rPr lang="fi-FI" dirty="0" err="1"/>
              <a:t>working</a:t>
            </a:r>
            <a:r>
              <a:rPr lang="fi-FI" dirty="0"/>
              <a:t> as a </a:t>
            </a:r>
            <a:r>
              <a:rPr lang="fi-FI" dirty="0" err="1"/>
              <a:t>health</a:t>
            </a:r>
            <a:r>
              <a:rPr lang="fi-FI" dirty="0"/>
              <a:t> </a:t>
            </a:r>
            <a:r>
              <a:rPr lang="fi-FI" dirty="0" err="1"/>
              <a:t>care</a:t>
            </a:r>
            <a:r>
              <a:rPr lang="fi-FI" dirty="0"/>
              <a:t> </a:t>
            </a:r>
            <a:r>
              <a:rPr lang="fi-FI" dirty="0" err="1"/>
              <a:t>professional</a:t>
            </a:r>
            <a:r>
              <a:rPr lang="fi-FI" dirty="0"/>
              <a:t> and </a:t>
            </a:r>
            <a:r>
              <a:rPr lang="fi-FI" dirty="0" err="1"/>
              <a:t>had</a:t>
            </a:r>
            <a:r>
              <a:rPr lang="fi-FI" dirty="0"/>
              <a:t>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informed</a:t>
            </a:r>
            <a:r>
              <a:rPr lang="fi-FI" dirty="0"/>
              <a:t> Valvira </a:t>
            </a:r>
            <a:r>
              <a:rPr lang="fi-FI" dirty="0" err="1"/>
              <a:t>about</a:t>
            </a:r>
            <a:r>
              <a:rPr lang="fi-FI" dirty="0"/>
              <a:t>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 Supervision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practical</a:t>
            </a:r>
            <a:r>
              <a:rPr lang="fi-FI" dirty="0"/>
              <a:t> </a:t>
            </a:r>
            <a:r>
              <a:rPr lang="fi-FI" dirty="0" err="1"/>
              <a:t>nurse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35406D-2CCC-435C-8A1D-D2991EEF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82E-701A-4171-8805-2A67253155BC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EA572A-B83E-4558-B3A9-AD2AB2EC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6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F97A33-9A0B-48C4-A5C5-EA9A7228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Conclusions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1303A1-A40E-493D-A282-A1CF4C4D5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534" y="1348033"/>
            <a:ext cx="7251816" cy="48289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/>
              <a:t>Oblication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is </a:t>
            </a:r>
            <a:r>
              <a:rPr lang="fi-FI" dirty="0" err="1"/>
              <a:t>followed</a:t>
            </a:r>
            <a:r>
              <a:rPr lang="fi-FI" dirty="0"/>
              <a:t>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well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>
              <a:buFont typeface="Wingdings" panose="05000000000000000000" pitchFamily="2" charset="2"/>
              <a:buChar char="Ø"/>
            </a:pPr>
            <a:r>
              <a:rPr lang="fi-FI" dirty="0" err="1"/>
              <a:t>Oblication</a:t>
            </a:r>
            <a:r>
              <a:rPr lang="fi-FI" dirty="0"/>
              <a:t> to </a:t>
            </a:r>
            <a:r>
              <a:rPr lang="fi-FI" dirty="0" err="1"/>
              <a:t>report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work</a:t>
            </a:r>
            <a:r>
              <a:rPr lang="fi-FI" dirty="0"/>
              <a:t> </a:t>
            </a:r>
            <a:r>
              <a:rPr lang="fi-FI" dirty="0" err="1"/>
              <a:t>place</a:t>
            </a:r>
            <a:r>
              <a:rPr lang="fi-FI" dirty="0"/>
              <a:t> is an </a:t>
            </a:r>
            <a:r>
              <a:rPr lang="fi-FI" dirty="0" err="1"/>
              <a:t>effective</a:t>
            </a:r>
            <a:r>
              <a:rPr lang="fi-FI" dirty="0"/>
              <a:t> </a:t>
            </a:r>
            <a:r>
              <a:rPr lang="fi-FI" dirty="0" err="1"/>
              <a:t>method</a:t>
            </a:r>
            <a:r>
              <a:rPr lang="fi-FI" dirty="0"/>
              <a:t> to </a:t>
            </a:r>
            <a:r>
              <a:rPr lang="fi-FI" dirty="0" err="1"/>
              <a:t>ensure</a:t>
            </a:r>
            <a:r>
              <a:rPr lang="fi-FI" dirty="0"/>
              <a:t> </a:t>
            </a:r>
            <a:r>
              <a:rPr lang="fi-FI" dirty="0" err="1"/>
              <a:t>patient</a:t>
            </a:r>
            <a:r>
              <a:rPr lang="fi-FI" dirty="0"/>
              <a:t> </a:t>
            </a:r>
            <a:r>
              <a:rPr lang="fi-FI" dirty="0" err="1"/>
              <a:t>saftey</a:t>
            </a:r>
            <a:r>
              <a:rPr lang="fi-FI" dirty="0"/>
              <a:t> and </a:t>
            </a:r>
            <a:r>
              <a:rPr lang="fi-FI" dirty="0" err="1"/>
              <a:t>continuity</a:t>
            </a:r>
            <a:r>
              <a:rPr lang="fi-FI" dirty="0"/>
              <a:t> of supervision </a:t>
            </a:r>
            <a:r>
              <a:rPr lang="fi-FI" dirty="0" err="1"/>
              <a:t>when</a:t>
            </a:r>
            <a:r>
              <a:rPr lang="fi-FI" dirty="0"/>
              <a:t> </a:t>
            </a:r>
            <a:r>
              <a:rPr lang="fi-FI" dirty="0" err="1"/>
              <a:t>restriction</a:t>
            </a:r>
            <a:r>
              <a:rPr lang="fi-FI" dirty="0"/>
              <a:t> to </a:t>
            </a:r>
            <a:r>
              <a:rPr lang="fi-FI" dirty="0" err="1"/>
              <a:t>practise</a:t>
            </a:r>
            <a:r>
              <a:rPr lang="fi-FI" dirty="0"/>
              <a:t> a </a:t>
            </a:r>
            <a:r>
              <a:rPr lang="fi-FI" dirty="0" err="1"/>
              <a:t>profession</a:t>
            </a:r>
            <a:r>
              <a:rPr lang="fi-FI" dirty="0"/>
              <a:t> is </a:t>
            </a:r>
            <a:r>
              <a:rPr lang="fi-FI" dirty="0" err="1"/>
              <a:t>not</a:t>
            </a:r>
            <a:r>
              <a:rPr lang="fi-FI" dirty="0"/>
              <a:t> </a:t>
            </a:r>
            <a:r>
              <a:rPr lang="fi-FI" dirty="0" err="1"/>
              <a:t>justified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06A73B-01D1-4A13-B359-2B8B31D18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B8FC-174C-4A00-B934-550FE0C4BE3B}" type="datetime1">
              <a:rPr lang="fi-FI" smtClean="0"/>
              <a:t>3.4.2019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13CCCF-282E-4A26-9008-4D41141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313E6-C95E-4FBE-9594-D227C4763D7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548097"/>
      </p:ext>
    </p:extLst>
  </p:cSld>
  <p:clrMapOvr>
    <a:masterClrMapping/>
  </p:clrMapOvr>
</p:sld>
</file>

<file path=ppt/theme/theme1.xml><?xml version="1.0" encoding="utf-8"?>
<a:theme xmlns:a="http://schemas.openxmlformats.org/drawingml/2006/main" name="1_Valvira-teema_Valvira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291B83BE-FA83-443C-9791-AEB4CF35007F}"/>
    </a:ext>
  </a:extLst>
</a:theme>
</file>

<file path=ppt/theme/theme2.xml><?xml version="1.0" encoding="utf-8"?>
<a:theme xmlns:a="http://schemas.openxmlformats.org/drawingml/2006/main" name="2_Valvira-teema_ilman_reunakuvaa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291B83BE-FA83-443C-9791-AEB4CF35007F}"/>
    </a:ext>
  </a:extLst>
</a:theme>
</file>

<file path=ppt/theme/theme3.xml><?xml version="1.0" encoding="utf-8"?>
<a:theme xmlns:a="http://schemas.openxmlformats.org/drawingml/2006/main" name="3_Valvira-teema_ymparistoterveys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000EEBD7-5B6B-42C7-9871-FD04ADEA5071}"/>
    </a:ext>
  </a:extLst>
</a:theme>
</file>

<file path=ppt/theme/theme4.xml><?xml version="1.0" encoding="utf-8"?>
<a:theme xmlns:a="http://schemas.openxmlformats.org/drawingml/2006/main" name="4_Valvira-teema_alkoholi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70935E05-E2DC-4674-920A-6B5B2793548D}"/>
    </a:ext>
  </a:extLst>
</a:theme>
</file>

<file path=ppt/theme/theme5.xml><?xml version="1.0" encoding="utf-8"?>
<a:theme xmlns:a="http://schemas.openxmlformats.org/drawingml/2006/main" name="5_Valvira-teema_sosiaalihuolto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763DE1F3-EBFF-4598-9417-39A0F1BD6544}"/>
    </a:ext>
  </a:extLst>
</a:theme>
</file>

<file path=ppt/theme/theme6.xml><?xml version="1.0" encoding="utf-8"?>
<a:theme xmlns:a="http://schemas.openxmlformats.org/drawingml/2006/main" name="6_Valvira-teema_terveysteknologia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982C2002-886F-4120-995A-B7D8F336FB6B}"/>
    </a:ext>
  </a:extLst>
</a:theme>
</file>

<file path=ppt/theme/theme7.xml><?xml version="1.0" encoding="utf-8"?>
<a:theme xmlns:a="http://schemas.openxmlformats.org/drawingml/2006/main" name="7_Valvira-teema_tupakka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563D7187-7DEE-4079-BC86-EB4686C1436E}"/>
    </a:ext>
  </a:extLst>
</a:theme>
</file>

<file path=ppt/theme/theme8.xml><?xml version="1.0" encoding="utf-8"?>
<a:theme xmlns:a="http://schemas.openxmlformats.org/drawingml/2006/main" name="8_Valvira-teema_terveyhenhuolto2">
  <a:themeElements>
    <a:clrScheme name="Valvira">
      <a:dk1>
        <a:sysClr val="windowText" lastClr="000000"/>
      </a:dk1>
      <a:lt1>
        <a:sysClr val="window" lastClr="FFFFFF"/>
      </a:lt1>
      <a:dk2>
        <a:srgbClr val="006A8E"/>
      </a:dk2>
      <a:lt2>
        <a:srgbClr val="D1D3D4"/>
      </a:lt2>
      <a:accent1>
        <a:srgbClr val="59ABC7"/>
      </a:accent1>
      <a:accent2>
        <a:srgbClr val="E37500"/>
      </a:accent2>
      <a:accent3>
        <a:srgbClr val="6D6E71"/>
      </a:accent3>
      <a:accent4>
        <a:srgbClr val="68A510"/>
      </a:accent4>
      <a:accent5>
        <a:srgbClr val="CE1D7A"/>
      </a:accent5>
      <a:accent6>
        <a:srgbClr val="62C2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vira_ppt_osa3_logo_alhaalla" id="{530EEC0A-64FD-421A-8238-96C2F0B6912F}" vid="{563D7187-7DEE-4079-BC86-EB4686C1436E}"/>
    </a:ext>
  </a:extLst>
</a:theme>
</file>

<file path=ppt/theme/theme9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3E023AD5E09754B93F333E0504F688E" ma:contentTypeVersion="3" ma:contentTypeDescription="Luo uusi asiakirja." ma:contentTypeScope="" ma:versionID="7b3259805b1b4ce2d50df51e206fea22">
  <xsd:schema xmlns:xsd="http://www.w3.org/2001/XMLSchema" xmlns:xs="http://www.w3.org/2001/XMLSchema" xmlns:p="http://schemas.microsoft.com/office/2006/metadata/properties" xmlns:ns2="20306f91-2cbf-447d-90ef-c6bc6dbcb900" targetNamespace="http://schemas.microsoft.com/office/2006/metadata/properties" ma:root="true" ma:fieldsID="dba509715ba8cd7614d10cb1165eddde" ns2:_="">
    <xsd:import namespace="20306f91-2cbf-447d-90ef-c6bc6dbcb9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06f91-2cbf-447d-90ef-c6bc6dbcb9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7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7E80B28-6C4F-4EA3-823D-3754980831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306f91-2cbf-447d-90ef-c6bc6dbcb9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CF3106-0DB9-448F-AFA4-C223E0394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12553-290F-438E-8BBA-1E0A9D0AB76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0306f91-2cbf-447d-90ef-c6bc6dbcb90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303</Words>
  <Application>Microsoft Office PowerPoint</Application>
  <PresentationFormat>Näytössä katseltava diaesitys (4:3)</PresentationFormat>
  <Paragraphs>50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8</vt:i4>
      </vt:variant>
      <vt:variant>
        <vt:lpstr>Dian otsikot</vt:lpstr>
      </vt:variant>
      <vt:variant>
        <vt:i4>6</vt:i4>
      </vt:variant>
    </vt:vector>
  </HeadingPairs>
  <TitlesOfParts>
    <vt:vector size="17" baseType="lpstr">
      <vt:lpstr>Arial</vt:lpstr>
      <vt:lpstr>Calibri</vt:lpstr>
      <vt:lpstr>Wingdings</vt:lpstr>
      <vt:lpstr>1_Valvira-teema_Valvira</vt:lpstr>
      <vt:lpstr>2_Valvira-teema_ilman_reunakuvaa</vt:lpstr>
      <vt:lpstr>3_Valvira-teema_ymparistoterveys</vt:lpstr>
      <vt:lpstr>4_Valvira-teema_alkoholi</vt:lpstr>
      <vt:lpstr>5_Valvira-teema_sosiaalihuolto</vt:lpstr>
      <vt:lpstr>6_Valvira-teema_terveysteknologia</vt:lpstr>
      <vt:lpstr>7_Valvira-teema_tupakka</vt:lpstr>
      <vt:lpstr>8_Valvira-teema_terveyhenhuolto2</vt:lpstr>
      <vt:lpstr>Health care professionals duty to report their work place  - Effectiveness of an oblication </vt:lpstr>
      <vt:lpstr>Duty to report the work place</vt:lpstr>
      <vt:lpstr>Analysis of decisions</vt:lpstr>
      <vt:lpstr>Analysis of decisions</vt:lpstr>
      <vt:lpstr>Working when the oblication was valid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Saija Lehtonen</dc:creator>
  <cp:lastModifiedBy>Kinnunen Leena</cp:lastModifiedBy>
  <cp:revision>60</cp:revision>
  <cp:lastPrinted>2019-04-03T12:12:00Z</cp:lastPrinted>
  <dcterms:created xsi:type="dcterms:W3CDTF">2017-06-01T17:17:52Z</dcterms:created>
  <dcterms:modified xsi:type="dcterms:W3CDTF">2019-04-03T12:16:45Z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0x01010023E023AD5E09754B93F333E0504F688E</vt:lpwstr>
  </property>
  <property fmtid="{D5CDD505-2E9C-101B-9397-08002B2CF9AE}" pid="3" name="AuthorIds_UIVersion_1024">
    <vt:lpwstr>119</vt:lpwstr>
  </property>
</Properties>
</file>