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3" r:id="rId1"/>
  </p:sldMasterIdLst>
  <p:sldIdLst>
    <p:sldId id="256" r:id="rId2"/>
    <p:sldId id="268" r:id="rId3"/>
    <p:sldId id="270" r:id="rId4"/>
    <p:sldId id="257" r:id="rId5"/>
    <p:sldId id="259" r:id="rId6"/>
    <p:sldId id="262" r:id="rId7"/>
    <p:sldId id="260" r:id="rId8"/>
    <p:sldId id="261" r:id="rId9"/>
    <p:sldId id="264" r:id="rId10"/>
    <p:sldId id="265" r:id="rId11"/>
    <p:sldId id="269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846038339553143E-2"/>
          <c:y val="8.5448144724625114E-2"/>
          <c:w val="0.887528225837527"/>
          <c:h val="0.750501897049180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Sheet1!$F$2:$F$6</c:f>
              <c:strCache>
                <c:ptCount val="5"/>
                <c:pt idx="0">
                  <c:v>Primary Public</c:v>
                </c:pt>
                <c:pt idx="1">
                  <c:v>Secondary Public</c:v>
                </c:pt>
                <c:pt idx="2">
                  <c:v>Tertiary Public</c:v>
                </c:pt>
                <c:pt idx="3">
                  <c:v>Private</c:v>
                </c:pt>
                <c:pt idx="4">
                  <c:v>Prisons</c:v>
                </c:pt>
              </c:strCache>
            </c:strRef>
          </c:cat>
          <c:val>
            <c:numRef>
              <c:f>Sheet1!$G$2:$G$6</c:f>
              <c:numCache>
                <c:formatCode>General</c:formatCode>
                <c:ptCount val="5"/>
                <c:pt idx="0">
                  <c:v>104</c:v>
                </c:pt>
                <c:pt idx="1">
                  <c:v>38</c:v>
                </c:pt>
                <c:pt idx="2">
                  <c:v>66</c:v>
                </c:pt>
                <c:pt idx="3">
                  <c:v>848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B2-4E07-A22C-F412DFCE92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0647040"/>
        <c:axId val="160702464"/>
      </c:barChart>
      <c:catAx>
        <c:axId val="160647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60702464"/>
        <c:crosses val="autoZero"/>
        <c:auto val="1"/>
        <c:lblAlgn val="ctr"/>
        <c:lblOffset val="100"/>
        <c:noMultiLvlLbl val="0"/>
      </c:catAx>
      <c:valAx>
        <c:axId val="160702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60647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latin typeface="Book Antiqua" panose="02040602050305030304" pitchFamily="18" charset="0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10-Apr-19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532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10-Apr-19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20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10-Apr-19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15758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10-Apr-19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305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10-Apr-19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05699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10-Apr-19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878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10-Apr-19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73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10-Apr-19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506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10-Apr-19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663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10-Apr-19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56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10-Apr-19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687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10-Apr-19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842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10-Apr-19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078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10-Apr-19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835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10-Apr-19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451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10-Apr-19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784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10-Apr-19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062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  <p:sldLayoutId id="2147483708" r:id="rId15"/>
    <p:sldLayoutId id="214748370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808518"/>
            <a:ext cx="8242663" cy="1227907"/>
          </a:xfrm>
        </p:spPr>
        <p:txBody>
          <a:bodyPr>
            <a:noAutofit/>
          </a:bodyPr>
          <a:lstStyle/>
          <a:p>
            <a:r>
              <a:rPr lang="sq-AL" sz="32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Health</a:t>
            </a:r>
            <a:r>
              <a:rPr lang="sq-AL" sz="32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sq-AL" sz="32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Inspectorate</a:t>
            </a:r>
            <a:r>
              <a:rPr lang="sq-AL" sz="32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sq-AL" sz="32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of</a:t>
            </a:r>
            <a:r>
              <a:rPr lang="sq-AL" sz="32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sq-AL" sz="32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Republic</a:t>
            </a:r>
            <a:r>
              <a:rPr lang="sq-AL" sz="32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sq-AL" sz="32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of</a:t>
            </a:r>
            <a:r>
              <a:rPr lang="sq-AL" sz="32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Kosova</a:t>
            </a:r>
            <a:br>
              <a:rPr lang="sq-AL" sz="32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sq-AL" sz="3200" b="1" dirty="0" err="1" smtClean="0">
                <a:solidFill>
                  <a:srgbClr val="C00000"/>
                </a:solidFill>
                <a:latin typeface="Book Antiqua" panose="02040602050305030304" pitchFamily="18" charset="0"/>
              </a:rPr>
              <a:t>Work</a:t>
            </a:r>
            <a:r>
              <a:rPr lang="sq-AL" sz="32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 Plan 2019</a:t>
            </a:r>
            <a:endParaRPr lang="en-US" sz="3200" b="1" dirty="0">
              <a:solidFill>
                <a:srgbClr val="C00000"/>
              </a:solidFill>
              <a:latin typeface="Book Antiqua" panose="0204060205030503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388" y="796834"/>
            <a:ext cx="783637" cy="813980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83722" y="796834"/>
            <a:ext cx="3848100" cy="813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kstboks 16"/>
          <p:cNvSpPr txBox="1"/>
          <p:nvPr/>
        </p:nvSpPr>
        <p:spPr>
          <a:xfrm>
            <a:off x="1397583" y="794664"/>
            <a:ext cx="31482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latin typeface="Book Antiqua" panose="02040602050305030304" pitchFamily="18" charset="0"/>
                <a:ea typeface="Cambria" panose="02040503050406030204" pitchFamily="18" charset="0"/>
              </a:rPr>
              <a:t>Republika </a:t>
            </a:r>
            <a:r>
              <a:rPr lang="da-DK" sz="1400" dirty="0" smtClean="0">
                <a:latin typeface="Book Antiqua" panose="02040602050305030304" pitchFamily="18" charset="0"/>
                <a:ea typeface="Cambria" panose="02040503050406030204" pitchFamily="18" charset="0"/>
              </a:rPr>
              <a:t>e </a:t>
            </a:r>
            <a:r>
              <a:rPr lang="da-DK" sz="1400" dirty="0" smtClean="0">
                <a:latin typeface="Book Antiqua" panose="02040602050305030304" pitchFamily="18" charset="0"/>
                <a:ea typeface="Cambria" panose="02040503050406030204" pitchFamily="18" charset="0"/>
              </a:rPr>
              <a:t>Kosovës/Qeveria</a:t>
            </a:r>
          </a:p>
          <a:p>
            <a:r>
              <a:rPr lang="da-DK" sz="1400" dirty="0" smtClean="0">
                <a:latin typeface="Book Antiqua" panose="02040602050305030304" pitchFamily="18" charset="0"/>
                <a:ea typeface="Cambria" panose="02040503050406030204" pitchFamily="18" charset="0"/>
              </a:rPr>
              <a:t>Ministria </a:t>
            </a:r>
            <a:r>
              <a:rPr lang="da-DK" sz="1400" dirty="0">
                <a:latin typeface="Book Antiqua" panose="02040602050305030304" pitchFamily="18" charset="0"/>
                <a:ea typeface="Cambria" panose="02040503050406030204" pitchFamily="18" charset="0"/>
              </a:rPr>
              <a:t>e </a:t>
            </a:r>
            <a:r>
              <a:rPr lang="da-DK" sz="1400" dirty="0" smtClean="0">
                <a:latin typeface="Book Antiqua" panose="02040602050305030304" pitchFamily="18" charset="0"/>
                <a:ea typeface="Cambria" panose="02040503050406030204" pitchFamily="18" charset="0"/>
              </a:rPr>
              <a:t>Shendetësisë</a:t>
            </a:r>
          </a:p>
          <a:p>
            <a:r>
              <a:rPr lang="da-DK" sz="1400" dirty="0" smtClean="0">
                <a:latin typeface="Book Antiqua" panose="02040602050305030304" pitchFamily="18" charset="0"/>
                <a:ea typeface="Cambria" panose="02040503050406030204" pitchFamily="18" charset="0"/>
              </a:rPr>
              <a:t>Inspektorati Sh</a:t>
            </a:r>
            <a:r>
              <a:rPr lang="sq-AL" sz="1400" dirty="0" err="1" smtClean="0">
                <a:latin typeface="Book Antiqua" panose="02040602050305030304" pitchFamily="18" charset="0"/>
                <a:ea typeface="Cambria" panose="02040503050406030204" pitchFamily="18" charset="0"/>
              </a:rPr>
              <a:t>ëndetësor</a:t>
            </a:r>
            <a:endParaRPr lang="da-DK" sz="1400" dirty="0">
              <a:latin typeface="Book Antiqua" panose="02040602050305030304" pitchFamily="18" charset="0"/>
              <a:ea typeface="Cambria" panose="02040503050406030204" pitchFamily="18" charset="0"/>
            </a:endParaRPr>
          </a:p>
          <a:p>
            <a:endParaRPr lang="da-DK" sz="1400" dirty="0">
              <a:latin typeface="Book Antiqua" panose="02040602050305030304" pitchFamily="18" charset="0"/>
              <a:ea typeface="Cambria" panose="02040503050406030204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2068" y="4620174"/>
            <a:ext cx="8702088" cy="12279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sq-AL" sz="2000" dirty="0" smtClean="0">
                <a:latin typeface="Book Antiqua" panose="02040602050305030304" pitchFamily="18" charset="0"/>
              </a:rPr>
              <a:t>Dr. </a:t>
            </a:r>
            <a:r>
              <a:rPr lang="sq-AL" sz="2000" dirty="0" err="1" smtClean="0">
                <a:latin typeface="Book Antiqua" panose="02040602050305030304" pitchFamily="18" charset="0"/>
              </a:rPr>
              <a:t>Ardita</a:t>
            </a:r>
            <a:r>
              <a:rPr lang="sq-AL" sz="2000" dirty="0" smtClean="0">
                <a:latin typeface="Book Antiqua" panose="02040602050305030304" pitchFamily="18" charset="0"/>
              </a:rPr>
              <a:t> </a:t>
            </a:r>
            <a:r>
              <a:rPr lang="sq-AL" sz="2000" dirty="0" err="1" smtClean="0">
                <a:latin typeface="Book Antiqua" panose="02040602050305030304" pitchFamily="18" charset="0"/>
              </a:rPr>
              <a:t>Baraku</a:t>
            </a:r>
            <a:endParaRPr lang="sq-AL" sz="2000" dirty="0" smtClean="0">
              <a:latin typeface="Book Antiqua" panose="02040602050305030304" pitchFamily="18" charset="0"/>
            </a:endParaRPr>
          </a:p>
          <a:p>
            <a:r>
              <a:rPr lang="sq-AL" sz="2000" dirty="0" smtClean="0">
                <a:latin typeface="Book Antiqua" panose="02040602050305030304" pitchFamily="18" charset="0"/>
              </a:rPr>
              <a:t>Prishtina, Kosova</a:t>
            </a:r>
            <a:endParaRPr lang="en-US" sz="20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53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dirty="0" err="1" smtClean="0"/>
              <a:t>Work</a:t>
            </a:r>
            <a:r>
              <a:rPr lang="sq-AL" dirty="0" smtClean="0"/>
              <a:t> Plan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416424"/>
            <a:ext cx="8044295" cy="5303031"/>
          </a:xfrm>
        </p:spPr>
        <p:txBody>
          <a:bodyPr>
            <a:normAutofit fontScale="92500" lnSpcReduction="10000"/>
          </a:bodyPr>
          <a:lstStyle/>
          <a:p>
            <a:r>
              <a:rPr lang="sq-AL" dirty="0" err="1" smtClean="0"/>
              <a:t>Sectorial</a:t>
            </a:r>
            <a:r>
              <a:rPr lang="sq-AL" dirty="0" smtClean="0"/>
              <a:t> </a:t>
            </a:r>
            <a:r>
              <a:rPr lang="sq-AL" dirty="0" err="1" smtClean="0"/>
              <a:t>Strategy</a:t>
            </a:r>
            <a:r>
              <a:rPr lang="sq-AL" dirty="0" smtClean="0"/>
              <a:t> 2017-2022</a:t>
            </a:r>
          </a:p>
          <a:p>
            <a:r>
              <a:rPr lang="sq-AL" dirty="0" err="1" smtClean="0"/>
              <a:t>Work</a:t>
            </a:r>
            <a:r>
              <a:rPr lang="sq-AL" dirty="0" smtClean="0"/>
              <a:t> </a:t>
            </a:r>
            <a:r>
              <a:rPr lang="sq-AL" dirty="0" err="1" smtClean="0"/>
              <a:t>priorities</a:t>
            </a:r>
            <a:r>
              <a:rPr lang="sq-AL" dirty="0" smtClean="0"/>
              <a:t> </a:t>
            </a:r>
            <a:r>
              <a:rPr lang="sq-AL" dirty="0" err="1" smtClean="0"/>
              <a:t>of</a:t>
            </a:r>
            <a:r>
              <a:rPr lang="sq-AL" dirty="0" smtClean="0"/>
              <a:t> the </a:t>
            </a:r>
            <a:r>
              <a:rPr lang="sq-AL" dirty="0" err="1" smtClean="0"/>
              <a:t>Ministry</a:t>
            </a:r>
            <a:endParaRPr lang="sq-AL" dirty="0" smtClean="0"/>
          </a:p>
          <a:p>
            <a:r>
              <a:rPr lang="sq-AL" dirty="0" err="1" smtClean="0"/>
              <a:t>Experience</a:t>
            </a:r>
            <a:r>
              <a:rPr lang="sq-AL" dirty="0" smtClean="0"/>
              <a:t> </a:t>
            </a:r>
            <a:r>
              <a:rPr lang="sq-AL" dirty="0" err="1" smtClean="0"/>
              <a:t>from</a:t>
            </a:r>
            <a:r>
              <a:rPr lang="sq-AL" dirty="0" smtClean="0"/>
              <a:t> the </a:t>
            </a:r>
            <a:r>
              <a:rPr lang="sq-AL" dirty="0" err="1" smtClean="0"/>
              <a:t>field</a:t>
            </a:r>
            <a:endParaRPr lang="sq-AL" dirty="0" smtClean="0"/>
          </a:p>
          <a:p>
            <a:r>
              <a:rPr lang="sq-AL" dirty="0" err="1" smtClean="0"/>
              <a:t>Continuation</a:t>
            </a:r>
            <a:r>
              <a:rPr lang="sq-AL" dirty="0" smtClean="0"/>
              <a:t> </a:t>
            </a:r>
            <a:r>
              <a:rPr lang="sq-AL" dirty="0" err="1" smtClean="0"/>
              <a:t>of</a:t>
            </a:r>
            <a:r>
              <a:rPr lang="sq-AL" dirty="0" smtClean="0"/>
              <a:t> </a:t>
            </a:r>
            <a:r>
              <a:rPr lang="sq-AL" dirty="0" err="1" smtClean="0"/>
              <a:t>what</a:t>
            </a:r>
            <a:r>
              <a:rPr lang="sq-AL" dirty="0" smtClean="0"/>
              <a:t> </a:t>
            </a:r>
            <a:r>
              <a:rPr lang="sq-AL" dirty="0" err="1" smtClean="0"/>
              <a:t>was</a:t>
            </a:r>
            <a:r>
              <a:rPr lang="sq-AL" dirty="0" smtClean="0"/>
              <a:t> done in 2018</a:t>
            </a:r>
          </a:p>
          <a:p>
            <a:pPr marL="0" indent="0">
              <a:buNone/>
            </a:pPr>
            <a:r>
              <a:rPr lang="sq-AL" dirty="0" smtClean="0"/>
              <a:t>The plan</a:t>
            </a:r>
          </a:p>
          <a:p>
            <a:r>
              <a:rPr lang="sq-AL" dirty="0" err="1" smtClean="0"/>
              <a:t>Follow</a:t>
            </a:r>
            <a:r>
              <a:rPr lang="sq-AL" dirty="0" smtClean="0"/>
              <a:t> </a:t>
            </a:r>
            <a:r>
              <a:rPr lang="sq-AL" dirty="0" err="1"/>
              <a:t>up</a:t>
            </a:r>
            <a:r>
              <a:rPr lang="sq-AL" dirty="0"/>
              <a:t> </a:t>
            </a:r>
            <a:r>
              <a:rPr lang="sq-AL" dirty="0" err="1"/>
              <a:t>inspectons</a:t>
            </a:r>
            <a:r>
              <a:rPr lang="sq-AL" dirty="0"/>
              <a:t> </a:t>
            </a:r>
            <a:r>
              <a:rPr lang="sq-AL" dirty="0" err="1"/>
              <a:t>of</a:t>
            </a:r>
            <a:r>
              <a:rPr lang="sq-AL" dirty="0"/>
              <a:t> 2018 (</a:t>
            </a:r>
            <a:r>
              <a:rPr lang="sq-AL" dirty="0" err="1"/>
              <a:t>primary</a:t>
            </a:r>
            <a:r>
              <a:rPr lang="sq-AL" dirty="0"/>
              <a:t> </a:t>
            </a:r>
            <a:r>
              <a:rPr lang="sq-AL" dirty="0" err="1"/>
              <a:t>care</a:t>
            </a:r>
            <a:r>
              <a:rPr lang="sq-AL" dirty="0"/>
              <a:t>, UCCK, private </a:t>
            </a:r>
            <a:r>
              <a:rPr lang="sq-AL" dirty="0" err="1"/>
              <a:t>practice</a:t>
            </a:r>
            <a:r>
              <a:rPr lang="sq-AL" dirty="0"/>
              <a:t>)</a:t>
            </a:r>
          </a:p>
          <a:p>
            <a:r>
              <a:rPr lang="sq-AL" dirty="0" err="1" smtClean="0"/>
              <a:t>Foreign</a:t>
            </a:r>
            <a:r>
              <a:rPr lang="sq-AL" dirty="0" smtClean="0"/>
              <a:t> </a:t>
            </a:r>
            <a:r>
              <a:rPr lang="sq-AL" dirty="0" err="1" smtClean="0"/>
              <a:t>doctors</a:t>
            </a:r>
            <a:r>
              <a:rPr lang="sq-AL" dirty="0" smtClean="0"/>
              <a:t> (72 </a:t>
            </a:r>
            <a:r>
              <a:rPr lang="sq-AL" dirty="0" err="1" smtClean="0"/>
              <a:t>foreing</a:t>
            </a:r>
            <a:r>
              <a:rPr lang="sq-AL" dirty="0" smtClean="0"/>
              <a:t> </a:t>
            </a:r>
            <a:r>
              <a:rPr lang="sq-AL" dirty="0" err="1" smtClean="0"/>
              <a:t>doctors</a:t>
            </a:r>
            <a:r>
              <a:rPr lang="sq-AL" dirty="0" smtClean="0"/>
              <a:t> in end </a:t>
            </a:r>
            <a:r>
              <a:rPr lang="sq-AL" dirty="0" err="1" smtClean="0"/>
              <a:t>of</a:t>
            </a:r>
            <a:r>
              <a:rPr lang="sq-AL" dirty="0" smtClean="0"/>
              <a:t> 2018)</a:t>
            </a:r>
          </a:p>
          <a:p>
            <a:r>
              <a:rPr lang="sq-AL" dirty="0" err="1" smtClean="0"/>
              <a:t>Inspections</a:t>
            </a:r>
            <a:r>
              <a:rPr lang="sq-AL" dirty="0" smtClean="0"/>
              <a:t> in </a:t>
            </a:r>
            <a:r>
              <a:rPr lang="sq-AL" dirty="0" err="1" smtClean="0"/>
              <a:t>SoHO</a:t>
            </a:r>
            <a:r>
              <a:rPr lang="sq-AL" dirty="0" smtClean="0"/>
              <a:t> (TAIEX </a:t>
            </a:r>
            <a:r>
              <a:rPr lang="sq-AL" dirty="0" err="1" smtClean="0"/>
              <a:t>support</a:t>
            </a:r>
            <a:r>
              <a:rPr lang="sq-AL" dirty="0" smtClean="0"/>
              <a:t> in </a:t>
            </a:r>
            <a:r>
              <a:rPr lang="sq-AL" dirty="0" err="1" smtClean="0"/>
              <a:t>March</a:t>
            </a:r>
            <a:r>
              <a:rPr lang="sq-AL" dirty="0" smtClean="0"/>
              <a:t>, </a:t>
            </a:r>
            <a:r>
              <a:rPr lang="sq-AL" dirty="0" err="1" smtClean="0"/>
              <a:t>blood</a:t>
            </a:r>
            <a:r>
              <a:rPr lang="sq-AL" dirty="0" smtClean="0"/>
              <a:t> </a:t>
            </a:r>
            <a:r>
              <a:rPr lang="sq-AL" dirty="0" err="1" smtClean="0"/>
              <a:t>and</a:t>
            </a:r>
            <a:r>
              <a:rPr lang="sq-AL" dirty="0" smtClean="0"/>
              <a:t> </a:t>
            </a:r>
            <a:r>
              <a:rPr lang="sq-AL" dirty="0" err="1" smtClean="0"/>
              <a:t>ivf</a:t>
            </a:r>
            <a:r>
              <a:rPr lang="sq-AL" dirty="0" smtClean="0"/>
              <a:t>). </a:t>
            </a:r>
            <a:r>
              <a:rPr lang="sq-AL" dirty="0" err="1" smtClean="0"/>
              <a:t>One</a:t>
            </a:r>
            <a:r>
              <a:rPr lang="sq-AL" dirty="0" smtClean="0"/>
              <a:t> </a:t>
            </a:r>
            <a:r>
              <a:rPr lang="sq-AL" dirty="0" err="1" smtClean="0"/>
              <a:t>inspection</a:t>
            </a:r>
            <a:r>
              <a:rPr lang="sq-AL" dirty="0" smtClean="0"/>
              <a:t> </a:t>
            </a:r>
            <a:r>
              <a:rPr lang="sq-AL" dirty="0" err="1" smtClean="0"/>
              <a:t>made</a:t>
            </a:r>
            <a:r>
              <a:rPr lang="sq-AL" dirty="0" smtClean="0"/>
              <a:t> </a:t>
            </a:r>
            <a:r>
              <a:rPr lang="sq-AL" dirty="0" err="1" smtClean="0"/>
              <a:t>for</a:t>
            </a:r>
            <a:r>
              <a:rPr lang="sq-AL" dirty="0" smtClean="0"/>
              <a:t> IVF – </a:t>
            </a:r>
            <a:r>
              <a:rPr lang="sq-AL" dirty="0" err="1" smtClean="0"/>
              <a:t>with</a:t>
            </a:r>
            <a:r>
              <a:rPr lang="sq-AL" dirty="0" smtClean="0"/>
              <a:t> legal </a:t>
            </a:r>
            <a:r>
              <a:rPr lang="sq-AL" dirty="0" err="1" smtClean="0"/>
              <a:t>consequences</a:t>
            </a:r>
            <a:r>
              <a:rPr lang="sq-AL" dirty="0" smtClean="0"/>
              <a:t>.</a:t>
            </a:r>
          </a:p>
          <a:p>
            <a:r>
              <a:rPr lang="sq-AL" dirty="0" err="1"/>
              <a:t>Patient</a:t>
            </a:r>
            <a:r>
              <a:rPr lang="sq-AL" dirty="0"/>
              <a:t> </a:t>
            </a:r>
            <a:r>
              <a:rPr lang="sq-AL" dirty="0" err="1"/>
              <a:t>Complaints</a:t>
            </a:r>
            <a:endParaRPr lang="sq-AL" dirty="0"/>
          </a:p>
          <a:p>
            <a:r>
              <a:rPr lang="sq-AL" dirty="0" err="1" smtClean="0"/>
              <a:t>Biochemical</a:t>
            </a:r>
            <a:r>
              <a:rPr lang="sq-AL" dirty="0" smtClean="0"/>
              <a:t> </a:t>
            </a:r>
            <a:r>
              <a:rPr lang="sq-AL" dirty="0" err="1" smtClean="0"/>
              <a:t>laboratories</a:t>
            </a:r>
            <a:r>
              <a:rPr lang="sq-AL" dirty="0" smtClean="0"/>
              <a:t> in </a:t>
            </a:r>
            <a:r>
              <a:rPr lang="sq-AL" dirty="0" err="1" smtClean="0"/>
              <a:t>Primary</a:t>
            </a:r>
            <a:r>
              <a:rPr lang="sq-AL" dirty="0" smtClean="0"/>
              <a:t> </a:t>
            </a:r>
            <a:r>
              <a:rPr lang="sq-AL" dirty="0" err="1" smtClean="0"/>
              <a:t>Care</a:t>
            </a:r>
            <a:endParaRPr lang="sq-AL" dirty="0" smtClean="0"/>
          </a:p>
          <a:p>
            <a:r>
              <a:rPr lang="sq-AL" dirty="0" err="1" smtClean="0"/>
              <a:t>For</a:t>
            </a:r>
            <a:r>
              <a:rPr lang="sq-AL" dirty="0" smtClean="0"/>
              <a:t> the </a:t>
            </a:r>
            <a:r>
              <a:rPr lang="sq-AL" dirty="0" err="1" smtClean="0"/>
              <a:t>first</a:t>
            </a:r>
            <a:r>
              <a:rPr lang="sq-AL" dirty="0" smtClean="0"/>
              <a:t> time, </a:t>
            </a:r>
            <a:r>
              <a:rPr lang="sq-AL" dirty="0" err="1" smtClean="0"/>
              <a:t>internal</a:t>
            </a:r>
            <a:r>
              <a:rPr lang="sq-AL" dirty="0" smtClean="0"/>
              <a:t> </a:t>
            </a:r>
            <a:r>
              <a:rPr lang="sq-AL" dirty="0" err="1" smtClean="0"/>
              <a:t>development</a:t>
            </a:r>
            <a:r>
              <a:rPr lang="sq-AL" dirty="0" smtClean="0"/>
              <a:t> </a:t>
            </a:r>
          </a:p>
          <a:p>
            <a:pPr lvl="1"/>
            <a:r>
              <a:rPr lang="sq-AL" dirty="0" err="1" smtClean="0"/>
              <a:t>Language</a:t>
            </a:r>
            <a:endParaRPr lang="sq-AL" dirty="0" smtClean="0"/>
          </a:p>
          <a:p>
            <a:pPr lvl="1"/>
            <a:r>
              <a:rPr lang="sq-AL" dirty="0" err="1" smtClean="0"/>
              <a:t>SoHO</a:t>
            </a:r>
            <a:endParaRPr lang="sq-AL" dirty="0" smtClean="0"/>
          </a:p>
          <a:p>
            <a:pPr lvl="1"/>
            <a:r>
              <a:rPr lang="sq-AL" dirty="0" smtClean="0"/>
              <a:t>Administrative </a:t>
            </a:r>
            <a:r>
              <a:rPr lang="sq-AL" dirty="0" err="1" smtClean="0"/>
              <a:t>procedures</a:t>
            </a:r>
            <a:r>
              <a:rPr lang="sq-AL" dirty="0" smtClean="0"/>
              <a:t>, </a:t>
            </a:r>
            <a:r>
              <a:rPr lang="sq-AL" dirty="0" err="1" smtClean="0"/>
              <a:t>etc</a:t>
            </a:r>
            <a:r>
              <a:rPr lang="sq-AL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57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826" y="609600"/>
            <a:ext cx="6957312" cy="1320800"/>
          </a:xfrm>
        </p:spPr>
        <p:txBody>
          <a:bodyPr/>
          <a:lstStyle/>
          <a:p>
            <a:r>
              <a:rPr lang="sq-AL" dirty="0" err="1" smtClean="0"/>
              <a:t>Communication</a:t>
            </a:r>
            <a:r>
              <a:rPr lang="sq-AL" dirty="0" smtClean="0"/>
              <a:t> </a:t>
            </a:r>
            <a:r>
              <a:rPr lang="sq-AL" dirty="0" err="1" smtClean="0"/>
              <a:t>of</a:t>
            </a:r>
            <a:r>
              <a:rPr lang="sq-AL" dirty="0" smtClean="0"/>
              <a:t> the Plan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q-AL" dirty="0" smtClean="0"/>
              <a:t>It </a:t>
            </a:r>
            <a:r>
              <a:rPr lang="sq-AL" dirty="0" err="1" smtClean="0"/>
              <a:t>is</a:t>
            </a:r>
            <a:r>
              <a:rPr lang="sq-AL" dirty="0" smtClean="0"/>
              <a:t> a </a:t>
            </a:r>
            <a:r>
              <a:rPr lang="sq-AL" dirty="0" err="1" smtClean="0"/>
              <a:t>part</a:t>
            </a:r>
            <a:r>
              <a:rPr lang="sq-AL" dirty="0" smtClean="0"/>
              <a:t> </a:t>
            </a:r>
            <a:r>
              <a:rPr lang="sq-AL" dirty="0" err="1" smtClean="0"/>
              <a:t>of</a:t>
            </a:r>
            <a:r>
              <a:rPr lang="sq-AL" dirty="0" smtClean="0"/>
              <a:t> the </a:t>
            </a:r>
            <a:r>
              <a:rPr lang="sq-AL" dirty="0" err="1" smtClean="0"/>
              <a:t>work</a:t>
            </a:r>
            <a:r>
              <a:rPr lang="sq-AL" dirty="0" smtClean="0"/>
              <a:t> plan </a:t>
            </a:r>
            <a:r>
              <a:rPr lang="sq-AL" dirty="0" err="1" smtClean="0"/>
              <a:t>of</a:t>
            </a:r>
            <a:r>
              <a:rPr lang="sq-AL" dirty="0" smtClean="0"/>
              <a:t> the </a:t>
            </a:r>
            <a:r>
              <a:rPr lang="sq-AL" dirty="0" err="1" smtClean="0"/>
              <a:t>Ministry</a:t>
            </a:r>
            <a:endParaRPr lang="sq-AL" dirty="0" smtClean="0"/>
          </a:p>
          <a:p>
            <a:r>
              <a:rPr lang="sq-AL" dirty="0" err="1" smtClean="0"/>
              <a:t>Director</a:t>
            </a:r>
            <a:r>
              <a:rPr lang="sq-AL" dirty="0" smtClean="0"/>
              <a:t> </a:t>
            </a:r>
            <a:r>
              <a:rPr lang="sq-AL" dirty="0" err="1" smtClean="0"/>
              <a:t>of</a:t>
            </a:r>
            <a:r>
              <a:rPr lang="sq-AL" dirty="0" smtClean="0"/>
              <a:t> the </a:t>
            </a:r>
            <a:r>
              <a:rPr lang="sq-AL" dirty="0" err="1" smtClean="0"/>
              <a:t>University</a:t>
            </a:r>
            <a:r>
              <a:rPr lang="sq-AL" dirty="0" smtClean="0"/>
              <a:t> </a:t>
            </a:r>
            <a:r>
              <a:rPr lang="sq-AL" dirty="0" err="1" smtClean="0"/>
              <a:t>Clinical</a:t>
            </a:r>
            <a:r>
              <a:rPr lang="sq-AL" dirty="0" smtClean="0"/>
              <a:t> </a:t>
            </a:r>
            <a:r>
              <a:rPr lang="sq-AL" dirty="0" err="1" smtClean="0"/>
              <a:t>Service</a:t>
            </a:r>
            <a:r>
              <a:rPr lang="sq-AL" dirty="0" smtClean="0"/>
              <a:t> </a:t>
            </a:r>
            <a:r>
              <a:rPr lang="sq-AL" dirty="0" err="1" smtClean="0"/>
              <a:t>of</a:t>
            </a:r>
            <a:r>
              <a:rPr lang="sq-AL" dirty="0" smtClean="0"/>
              <a:t> Kosova </a:t>
            </a:r>
            <a:r>
              <a:rPr lang="sq-AL" dirty="0" err="1" smtClean="0"/>
              <a:t>for</a:t>
            </a:r>
            <a:r>
              <a:rPr lang="sq-AL" dirty="0" smtClean="0"/>
              <a:t> the plan</a:t>
            </a:r>
          </a:p>
          <a:p>
            <a:pPr lvl="1"/>
            <a:r>
              <a:rPr lang="sq-AL" dirty="0" err="1" smtClean="0"/>
              <a:t>Visits</a:t>
            </a:r>
            <a:r>
              <a:rPr lang="sq-AL" dirty="0" smtClean="0"/>
              <a:t> to </a:t>
            </a:r>
            <a:r>
              <a:rPr lang="sq-AL" dirty="0" err="1" smtClean="0"/>
              <a:t>directors</a:t>
            </a:r>
            <a:r>
              <a:rPr lang="sq-AL" dirty="0" smtClean="0"/>
              <a:t> </a:t>
            </a:r>
            <a:r>
              <a:rPr lang="sq-AL" dirty="0" err="1" smtClean="0"/>
              <a:t>of</a:t>
            </a:r>
            <a:r>
              <a:rPr lang="sq-AL" dirty="0" smtClean="0"/>
              <a:t> the </a:t>
            </a:r>
            <a:r>
              <a:rPr lang="sq-AL" dirty="0" err="1" smtClean="0"/>
              <a:t>hospitals</a:t>
            </a:r>
            <a:r>
              <a:rPr lang="sq-AL" dirty="0" smtClean="0"/>
              <a:t> are </a:t>
            </a:r>
            <a:r>
              <a:rPr lang="sq-AL" dirty="0" err="1" smtClean="0"/>
              <a:t>planned</a:t>
            </a:r>
            <a:endParaRPr lang="sq-AL" dirty="0" smtClean="0"/>
          </a:p>
          <a:p>
            <a:r>
              <a:rPr lang="sq-AL" dirty="0" err="1" smtClean="0"/>
              <a:t>Communication</a:t>
            </a:r>
            <a:r>
              <a:rPr lang="sq-AL" dirty="0" smtClean="0"/>
              <a:t> </a:t>
            </a:r>
            <a:r>
              <a:rPr lang="sq-AL" dirty="0" err="1" smtClean="0"/>
              <a:t>with</a:t>
            </a:r>
            <a:r>
              <a:rPr lang="sq-AL" dirty="0" smtClean="0"/>
              <a:t> the </a:t>
            </a:r>
            <a:r>
              <a:rPr lang="sq-AL" dirty="0" err="1" smtClean="0"/>
              <a:t>Director</a:t>
            </a:r>
            <a:r>
              <a:rPr lang="sq-AL" dirty="0" smtClean="0"/>
              <a:t> </a:t>
            </a:r>
            <a:r>
              <a:rPr lang="sq-AL" dirty="0" err="1" smtClean="0"/>
              <a:t>of</a:t>
            </a:r>
            <a:r>
              <a:rPr lang="sq-AL" dirty="0" smtClean="0"/>
              <a:t> the </a:t>
            </a:r>
            <a:r>
              <a:rPr lang="sq-AL" dirty="0" err="1" smtClean="0"/>
              <a:t>National</a:t>
            </a:r>
            <a:r>
              <a:rPr lang="sq-AL" dirty="0" smtClean="0"/>
              <a:t> </a:t>
            </a:r>
            <a:r>
              <a:rPr lang="sq-AL" dirty="0" err="1" smtClean="0"/>
              <a:t>Transfusion</a:t>
            </a:r>
            <a:r>
              <a:rPr lang="sq-AL" dirty="0" smtClean="0"/>
              <a:t> </a:t>
            </a:r>
            <a:r>
              <a:rPr lang="sq-AL" dirty="0" err="1"/>
              <a:t>C</a:t>
            </a:r>
            <a:r>
              <a:rPr lang="sq-AL" dirty="0" err="1" smtClean="0"/>
              <a:t>enter</a:t>
            </a:r>
            <a:r>
              <a:rPr lang="sq-AL" dirty="0" smtClean="0"/>
              <a:t> </a:t>
            </a:r>
          </a:p>
          <a:p>
            <a:r>
              <a:rPr lang="sq-AL" dirty="0" err="1" smtClean="0"/>
              <a:t>Inspected</a:t>
            </a:r>
            <a:r>
              <a:rPr lang="sq-AL" dirty="0" smtClean="0"/>
              <a:t> </a:t>
            </a:r>
            <a:r>
              <a:rPr lang="sq-AL" dirty="0" err="1" smtClean="0"/>
              <a:t>partied</a:t>
            </a:r>
            <a:r>
              <a:rPr lang="sq-AL" dirty="0" smtClean="0"/>
              <a:t> </a:t>
            </a:r>
            <a:r>
              <a:rPr lang="sq-AL" dirty="0" err="1" smtClean="0"/>
              <a:t>were</a:t>
            </a:r>
            <a:r>
              <a:rPr lang="sq-AL" dirty="0" smtClean="0"/>
              <a:t> </a:t>
            </a:r>
            <a:r>
              <a:rPr lang="sq-AL" dirty="0" err="1" smtClean="0"/>
              <a:t>informed</a:t>
            </a:r>
            <a:r>
              <a:rPr lang="sq-AL" dirty="0" smtClean="0"/>
              <a:t> </a:t>
            </a:r>
            <a:r>
              <a:rPr lang="sq-AL" dirty="0" err="1" smtClean="0"/>
              <a:t>during</a:t>
            </a:r>
            <a:r>
              <a:rPr lang="sq-AL" dirty="0" smtClean="0"/>
              <a:t> </a:t>
            </a:r>
            <a:r>
              <a:rPr lang="sq-AL" dirty="0" err="1" smtClean="0"/>
              <a:t>inspections</a:t>
            </a:r>
            <a:r>
              <a:rPr lang="sq-AL" dirty="0" smtClean="0"/>
              <a:t> </a:t>
            </a:r>
            <a:r>
              <a:rPr lang="sq-AL" dirty="0" err="1" smtClean="0"/>
              <a:t>that</a:t>
            </a:r>
            <a:r>
              <a:rPr lang="sq-AL" dirty="0" smtClean="0"/>
              <a:t> </a:t>
            </a:r>
            <a:r>
              <a:rPr lang="sq-AL" dirty="0" err="1" smtClean="0"/>
              <a:t>they</a:t>
            </a:r>
            <a:r>
              <a:rPr lang="sq-AL" dirty="0" smtClean="0"/>
              <a:t> </a:t>
            </a:r>
            <a:r>
              <a:rPr lang="sq-AL" dirty="0" err="1" smtClean="0"/>
              <a:t>will</a:t>
            </a:r>
            <a:r>
              <a:rPr lang="sq-AL" dirty="0" smtClean="0"/>
              <a:t> be </a:t>
            </a:r>
            <a:r>
              <a:rPr lang="sq-AL" dirty="0" err="1" smtClean="0"/>
              <a:t>reinspected</a:t>
            </a:r>
            <a:r>
              <a:rPr lang="sq-AL" dirty="0" smtClean="0"/>
              <a:t>, the </a:t>
            </a:r>
            <a:r>
              <a:rPr lang="sq-AL" dirty="0" err="1" smtClean="0"/>
              <a:t>same</a:t>
            </a:r>
            <a:r>
              <a:rPr lang="sq-AL" dirty="0" smtClean="0"/>
              <a:t> in </a:t>
            </a:r>
            <a:r>
              <a:rPr lang="sq-AL" dirty="0" err="1" smtClean="0"/>
              <a:t>written</a:t>
            </a:r>
            <a:r>
              <a:rPr lang="sq-AL" dirty="0" smtClean="0"/>
              <a:t> </a:t>
            </a:r>
            <a:r>
              <a:rPr lang="sq-AL" dirty="0" err="1" smtClean="0"/>
              <a:t>report</a:t>
            </a:r>
            <a:r>
              <a:rPr lang="sq-AL" dirty="0" smtClean="0"/>
              <a:t>.</a:t>
            </a:r>
          </a:p>
          <a:p>
            <a:r>
              <a:rPr lang="sq-AL" dirty="0" err="1" smtClean="0"/>
              <a:t>Report</a:t>
            </a:r>
            <a:r>
              <a:rPr lang="sq-AL" dirty="0" smtClean="0"/>
              <a:t> </a:t>
            </a:r>
            <a:r>
              <a:rPr lang="sq-AL" dirty="0" err="1" smtClean="0"/>
              <a:t>of</a:t>
            </a:r>
            <a:r>
              <a:rPr lang="sq-AL" dirty="0" smtClean="0"/>
              <a:t> the </a:t>
            </a:r>
            <a:r>
              <a:rPr lang="sq-AL" dirty="0" err="1" smtClean="0"/>
              <a:t>activites</a:t>
            </a:r>
            <a:r>
              <a:rPr lang="sq-AL" dirty="0" smtClean="0"/>
              <a:t> </a:t>
            </a:r>
            <a:r>
              <a:rPr lang="sq-AL" dirty="0" err="1" smtClean="0"/>
              <a:t>quarterly</a:t>
            </a:r>
            <a:endParaRPr lang="sq-AL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408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609600"/>
            <a:ext cx="8645236" cy="1320800"/>
          </a:xfrm>
        </p:spPr>
        <p:txBody>
          <a:bodyPr/>
          <a:lstStyle/>
          <a:p>
            <a:r>
              <a:rPr lang="sq-AL" dirty="0" err="1" smtClean="0"/>
              <a:t>Challenges</a:t>
            </a:r>
            <a:r>
              <a:rPr lang="sq-AL" dirty="0" smtClean="0"/>
              <a:t> </a:t>
            </a:r>
            <a:r>
              <a:rPr lang="sq-AL" dirty="0" err="1" smtClean="0"/>
              <a:t>for</a:t>
            </a:r>
            <a:r>
              <a:rPr lang="sq-AL" dirty="0" smtClean="0"/>
              <a:t> the </a:t>
            </a:r>
            <a:r>
              <a:rPr lang="sq-AL" dirty="0" err="1" smtClean="0"/>
              <a:t>Health</a:t>
            </a:r>
            <a:r>
              <a:rPr lang="sq-AL" dirty="0" smtClean="0"/>
              <a:t> </a:t>
            </a:r>
            <a:r>
              <a:rPr lang="sq-AL" dirty="0" err="1" smtClean="0"/>
              <a:t>Inspectorate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16727"/>
            <a:ext cx="8210550" cy="4327508"/>
          </a:xfrm>
        </p:spPr>
        <p:txBody>
          <a:bodyPr>
            <a:normAutofit/>
          </a:bodyPr>
          <a:lstStyle/>
          <a:p>
            <a:r>
              <a:rPr lang="sq-AL" sz="2000" dirty="0" smtClean="0"/>
              <a:t>Future </a:t>
            </a:r>
            <a:r>
              <a:rPr lang="sq-AL" sz="2000" dirty="0" err="1" smtClean="0"/>
              <a:t>of</a:t>
            </a:r>
            <a:r>
              <a:rPr lang="sq-AL" sz="2000" dirty="0" smtClean="0"/>
              <a:t> the </a:t>
            </a:r>
            <a:r>
              <a:rPr lang="sq-AL" sz="2000" dirty="0" err="1" smtClean="0"/>
              <a:t>Inspectorate</a:t>
            </a:r>
            <a:r>
              <a:rPr lang="sq-AL" sz="2000" dirty="0" smtClean="0"/>
              <a:t> – </a:t>
            </a:r>
            <a:r>
              <a:rPr lang="sq-AL" sz="2000" dirty="0" err="1" smtClean="0"/>
              <a:t>joint</a:t>
            </a:r>
            <a:r>
              <a:rPr lang="sq-AL" sz="2000" dirty="0" smtClean="0"/>
              <a:t> </a:t>
            </a:r>
            <a:r>
              <a:rPr lang="sq-AL" sz="2000" dirty="0" err="1" smtClean="0"/>
              <a:t>with</a:t>
            </a:r>
            <a:r>
              <a:rPr lang="sq-AL" sz="2000" dirty="0" smtClean="0"/>
              <a:t> </a:t>
            </a:r>
            <a:r>
              <a:rPr lang="sq-AL" sz="2000" dirty="0" err="1" smtClean="0"/>
              <a:t>Pharmaceutical</a:t>
            </a:r>
            <a:r>
              <a:rPr lang="sq-AL" sz="2000" dirty="0" smtClean="0"/>
              <a:t> or not</a:t>
            </a:r>
          </a:p>
          <a:p>
            <a:r>
              <a:rPr lang="sq-AL" sz="2000" dirty="0" smtClean="0"/>
              <a:t>Legal </a:t>
            </a:r>
            <a:r>
              <a:rPr lang="sq-AL" sz="2000" dirty="0" err="1" smtClean="0"/>
              <a:t>infrastructure</a:t>
            </a:r>
            <a:r>
              <a:rPr lang="sq-AL" sz="2000" dirty="0" smtClean="0"/>
              <a:t> </a:t>
            </a:r>
            <a:r>
              <a:rPr lang="sq-AL" sz="2000" dirty="0" err="1" smtClean="0"/>
              <a:t>of</a:t>
            </a:r>
            <a:r>
              <a:rPr lang="sq-AL" sz="2000" dirty="0" smtClean="0"/>
              <a:t> the </a:t>
            </a:r>
            <a:r>
              <a:rPr lang="sq-AL" sz="2000" dirty="0" err="1" smtClean="0"/>
              <a:t>Inspectorate</a:t>
            </a:r>
            <a:r>
              <a:rPr lang="sq-AL" sz="2000" dirty="0" smtClean="0"/>
              <a:t> – </a:t>
            </a:r>
            <a:r>
              <a:rPr lang="sq-AL" sz="2000" dirty="0" err="1" smtClean="0"/>
              <a:t>depending</a:t>
            </a:r>
            <a:r>
              <a:rPr lang="sq-AL" sz="2000" dirty="0" smtClean="0"/>
              <a:t> </a:t>
            </a:r>
            <a:r>
              <a:rPr lang="sq-AL" sz="2000" dirty="0" err="1" smtClean="0"/>
              <a:t>on</a:t>
            </a:r>
            <a:r>
              <a:rPr lang="sq-AL" sz="2000" dirty="0" smtClean="0"/>
              <a:t> the </a:t>
            </a:r>
            <a:r>
              <a:rPr lang="sq-AL" sz="2000" dirty="0" err="1" smtClean="0"/>
              <a:t>previous</a:t>
            </a:r>
            <a:r>
              <a:rPr lang="sq-AL" sz="2000" dirty="0" smtClean="0"/>
              <a:t> </a:t>
            </a:r>
            <a:r>
              <a:rPr lang="sq-AL" sz="2000" dirty="0" err="1" smtClean="0"/>
              <a:t>point</a:t>
            </a:r>
            <a:endParaRPr lang="sq-AL" sz="2000" dirty="0" smtClean="0"/>
          </a:p>
          <a:p>
            <a:r>
              <a:rPr lang="sq-AL" sz="2000" dirty="0" err="1" smtClean="0"/>
              <a:t>Working</a:t>
            </a:r>
            <a:r>
              <a:rPr lang="sq-AL" sz="2000" dirty="0" smtClean="0"/>
              <a:t> </a:t>
            </a:r>
            <a:r>
              <a:rPr lang="sq-AL" sz="2000" dirty="0" err="1" smtClean="0"/>
              <a:t>conditions</a:t>
            </a:r>
            <a:r>
              <a:rPr lang="sq-AL" sz="2000" dirty="0"/>
              <a:t>:</a:t>
            </a:r>
            <a:endParaRPr lang="sq-AL" sz="2000" dirty="0" smtClean="0"/>
          </a:p>
          <a:p>
            <a:pPr lvl="1"/>
            <a:r>
              <a:rPr lang="sq-AL" sz="2000" dirty="0" err="1" smtClean="0"/>
              <a:t>Personnel</a:t>
            </a:r>
            <a:r>
              <a:rPr lang="sq-AL" sz="2000" dirty="0" smtClean="0"/>
              <a:t>: </a:t>
            </a:r>
            <a:r>
              <a:rPr lang="sq-AL" sz="2000" dirty="0" err="1" smtClean="0"/>
              <a:t>position</a:t>
            </a:r>
            <a:r>
              <a:rPr lang="sq-AL" sz="2000" dirty="0" smtClean="0"/>
              <a:t>, </a:t>
            </a:r>
            <a:r>
              <a:rPr lang="sq-AL" sz="2000" dirty="0" err="1" smtClean="0"/>
              <a:t>staffing</a:t>
            </a:r>
            <a:r>
              <a:rPr lang="sq-AL" sz="2000" dirty="0" smtClean="0"/>
              <a:t>, </a:t>
            </a:r>
            <a:r>
              <a:rPr lang="sq-AL" sz="2000" dirty="0" err="1" smtClean="0"/>
              <a:t>payment</a:t>
            </a:r>
            <a:r>
              <a:rPr lang="sq-AL" sz="2000" dirty="0" smtClean="0"/>
              <a:t>, licence, </a:t>
            </a:r>
            <a:r>
              <a:rPr lang="sq-AL" sz="2000" dirty="0" err="1" smtClean="0"/>
              <a:t>trainings</a:t>
            </a:r>
            <a:endParaRPr lang="sq-AL" sz="2000" dirty="0" smtClean="0"/>
          </a:p>
          <a:p>
            <a:pPr lvl="1"/>
            <a:r>
              <a:rPr lang="sq-AL" sz="2000" dirty="0" err="1" smtClean="0"/>
              <a:t>Equipment</a:t>
            </a:r>
            <a:r>
              <a:rPr lang="sq-AL" sz="2000" dirty="0" smtClean="0"/>
              <a:t>: </a:t>
            </a:r>
            <a:r>
              <a:rPr lang="sq-AL" sz="2000" dirty="0" err="1" smtClean="0"/>
              <a:t>database</a:t>
            </a:r>
            <a:r>
              <a:rPr lang="sq-AL" sz="2000" dirty="0" smtClean="0"/>
              <a:t>, </a:t>
            </a:r>
            <a:r>
              <a:rPr lang="sq-AL" sz="2000" dirty="0" err="1" smtClean="0"/>
              <a:t>analysis</a:t>
            </a:r>
            <a:r>
              <a:rPr lang="sq-AL" sz="2000" dirty="0" smtClean="0"/>
              <a:t> </a:t>
            </a:r>
            <a:r>
              <a:rPr lang="sq-AL" sz="2000" dirty="0" err="1" smtClean="0"/>
              <a:t>tools</a:t>
            </a:r>
            <a:r>
              <a:rPr lang="sq-AL" sz="2000" dirty="0" smtClean="0"/>
              <a:t>, </a:t>
            </a:r>
            <a:r>
              <a:rPr lang="sq-AL" sz="2000" dirty="0" err="1" smtClean="0"/>
              <a:t>field</a:t>
            </a:r>
            <a:r>
              <a:rPr lang="sq-AL" sz="2000" dirty="0" smtClean="0"/>
              <a:t> </a:t>
            </a:r>
            <a:r>
              <a:rPr lang="sq-AL" sz="2000" dirty="0" err="1" smtClean="0"/>
              <a:t>vehicles</a:t>
            </a:r>
            <a:r>
              <a:rPr lang="sq-AL" sz="2000" dirty="0" smtClean="0"/>
              <a:t>, </a:t>
            </a:r>
            <a:r>
              <a:rPr lang="sq-AL" sz="2000" dirty="0" err="1" smtClean="0"/>
              <a:t>check</a:t>
            </a:r>
            <a:r>
              <a:rPr lang="sq-AL" sz="2000" dirty="0" smtClean="0"/>
              <a:t> </a:t>
            </a:r>
            <a:r>
              <a:rPr lang="sq-AL" sz="2000" dirty="0" err="1" smtClean="0"/>
              <a:t>lists</a:t>
            </a:r>
            <a:endParaRPr lang="sq-AL" sz="2000" dirty="0"/>
          </a:p>
          <a:p>
            <a:pPr lvl="1"/>
            <a:endParaRPr lang="sq-AL" sz="2000" dirty="0"/>
          </a:p>
        </p:txBody>
      </p:sp>
    </p:spTree>
    <p:extLst>
      <p:ext uri="{BB962C8B-B14F-4D97-AF65-F5344CB8AC3E}">
        <p14:creationId xmlns:p14="http://schemas.microsoft.com/office/powerpoint/2010/main" val="170325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dirty="0" err="1" smtClean="0"/>
              <a:t>Thank</a:t>
            </a:r>
            <a:r>
              <a:rPr lang="sq-AL" dirty="0" smtClean="0"/>
              <a:t> </a:t>
            </a:r>
            <a:r>
              <a:rPr lang="sq-AL" dirty="0" err="1" smtClean="0"/>
              <a:t>you</a:t>
            </a:r>
            <a:r>
              <a:rPr lang="sq-AL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q-AL" dirty="0" err="1" smtClean="0"/>
              <a:t>Questions</a:t>
            </a:r>
            <a:r>
              <a:rPr lang="sq-AL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28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239" y="942110"/>
            <a:ext cx="7495309" cy="1320800"/>
          </a:xfrm>
        </p:spPr>
        <p:txBody>
          <a:bodyPr/>
          <a:lstStyle/>
          <a:p>
            <a:r>
              <a:rPr lang="sq-AL" dirty="0" err="1" smtClean="0"/>
              <a:t>Responsibilities</a:t>
            </a:r>
            <a:r>
              <a:rPr lang="sq-AL" dirty="0" smtClean="0"/>
              <a:t>, </a:t>
            </a:r>
            <a:r>
              <a:rPr lang="sq-AL" dirty="0"/>
              <a:t/>
            </a:r>
            <a:br>
              <a:rPr lang="sq-AL" dirty="0"/>
            </a:br>
            <a:r>
              <a:rPr lang="sq-AL" dirty="0" smtClean="0"/>
              <a:t>the </a:t>
            </a:r>
            <a:r>
              <a:rPr lang="sq-AL" dirty="0" err="1" smtClean="0"/>
              <a:t>Law</a:t>
            </a:r>
            <a:r>
              <a:rPr lang="sq-AL" dirty="0" smtClean="0"/>
              <a:t> </a:t>
            </a:r>
            <a:r>
              <a:rPr lang="sq-AL" dirty="0" err="1" smtClean="0"/>
              <a:t>on</a:t>
            </a:r>
            <a:r>
              <a:rPr lang="sq-AL" dirty="0" smtClean="0"/>
              <a:t> </a:t>
            </a:r>
            <a:r>
              <a:rPr lang="sq-AL" dirty="0" err="1" smtClean="0"/>
              <a:t>Health</a:t>
            </a:r>
            <a:r>
              <a:rPr lang="sq-AL" dirty="0" smtClean="0"/>
              <a:t> </a:t>
            </a:r>
            <a:r>
              <a:rPr lang="sq-AL" dirty="0" err="1" smtClean="0"/>
              <a:t>Inspectorate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38400"/>
            <a:ext cx="7707085" cy="423949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sq-AL" sz="2000" dirty="0" err="1" smtClean="0"/>
              <a:t>External</a:t>
            </a:r>
            <a:r>
              <a:rPr lang="sq-AL" sz="2000" dirty="0" smtClean="0"/>
              <a:t> </a:t>
            </a:r>
            <a:r>
              <a:rPr lang="sq-AL" sz="2000" dirty="0" err="1" smtClean="0"/>
              <a:t>professional</a:t>
            </a:r>
            <a:r>
              <a:rPr lang="sq-AL" sz="2000" dirty="0" smtClean="0"/>
              <a:t> </a:t>
            </a:r>
            <a:r>
              <a:rPr lang="sq-AL" sz="2000" dirty="0" err="1" smtClean="0"/>
              <a:t>monitoring</a:t>
            </a:r>
            <a:r>
              <a:rPr lang="sq-AL" sz="2000" dirty="0" smtClean="0"/>
              <a:t> </a:t>
            </a:r>
            <a:r>
              <a:rPr lang="sq-AL" sz="2000" dirty="0" err="1" smtClean="0"/>
              <a:t>of</a:t>
            </a:r>
            <a:r>
              <a:rPr lang="sq-AL" sz="2000" dirty="0" smtClean="0"/>
              <a:t> all </a:t>
            </a:r>
            <a:r>
              <a:rPr lang="sq-AL" sz="2000" dirty="0" err="1" smtClean="0"/>
              <a:t>health</a:t>
            </a:r>
            <a:r>
              <a:rPr lang="sq-AL" sz="2000" dirty="0" smtClean="0"/>
              <a:t> </a:t>
            </a:r>
            <a:r>
              <a:rPr lang="sq-AL" sz="2000" dirty="0" err="1" smtClean="0"/>
              <a:t>institutions</a:t>
            </a:r>
            <a:endParaRPr lang="sq-AL" sz="2000" dirty="0" smtClean="0"/>
          </a:p>
          <a:p>
            <a:pPr>
              <a:spcBef>
                <a:spcPts val="0"/>
              </a:spcBef>
            </a:pPr>
            <a:endParaRPr lang="sq-AL" sz="2000" dirty="0" smtClean="0"/>
          </a:p>
          <a:p>
            <a:pPr>
              <a:spcBef>
                <a:spcPts val="0"/>
              </a:spcBef>
            </a:pPr>
            <a:r>
              <a:rPr lang="sq-AL" sz="2000" dirty="0" err="1" smtClean="0"/>
              <a:t>Implementation</a:t>
            </a:r>
            <a:r>
              <a:rPr lang="sq-AL" sz="2000" dirty="0" smtClean="0"/>
              <a:t> </a:t>
            </a:r>
            <a:r>
              <a:rPr lang="sq-AL" sz="2000" dirty="0" err="1" smtClean="0"/>
              <a:t>of</a:t>
            </a:r>
            <a:r>
              <a:rPr lang="sq-AL" sz="2000" dirty="0" smtClean="0"/>
              <a:t> </a:t>
            </a:r>
            <a:r>
              <a:rPr lang="sq-AL" sz="2000" dirty="0" err="1" smtClean="0"/>
              <a:t>health</a:t>
            </a:r>
            <a:r>
              <a:rPr lang="sq-AL" sz="2000" dirty="0" smtClean="0"/>
              <a:t> </a:t>
            </a:r>
            <a:r>
              <a:rPr lang="sq-AL" sz="2000" dirty="0" err="1" smtClean="0"/>
              <a:t>legislation</a:t>
            </a:r>
            <a:r>
              <a:rPr lang="sq-AL" sz="2000" dirty="0" smtClean="0"/>
              <a:t>, </a:t>
            </a:r>
            <a:r>
              <a:rPr lang="sq-AL" sz="2000" dirty="0" err="1" smtClean="0"/>
              <a:t>ethical</a:t>
            </a:r>
            <a:r>
              <a:rPr lang="sq-AL" sz="2000" dirty="0" smtClean="0"/>
              <a:t> </a:t>
            </a:r>
            <a:r>
              <a:rPr lang="sq-AL" sz="2000" dirty="0" err="1" smtClean="0"/>
              <a:t>and</a:t>
            </a:r>
            <a:r>
              <a:rPr lang="sq-AL" sz="2000" dirty="0" smtClean="0"/>
              <a:t> </a:t>
            </a:r>
            <a:r>
              <a:rPr lang="sq-AL" sz="2000" dirty="0" err="1" smtClean="0"/>
              <a:t>professional</a:t>
            </a:r>
            <a:r>
              <a:rPr lang="sq-AL" sz="2000" dirty="0" smtClean="0"/>
              <a:t> </a:t>
            </a:r>
            <a:r>
              <a:rPr lang="sq-AL" sz="2000" dirty="0" err="1" smtClean="0"/>
              <a:t>norms</a:t>
            </a:r>
            <a:r>
              <a:rPr lang="sq-AL" sz="2000" dirty="0" smtClean="0"/>
              <a:t> </a:t>
            </a:r>
            <a:r>
              <a:rPr lang="sq-AL" sz="2000" dirty="0" err="1" smtClean="0"/>
              <a:t>and</a:t>
            </a:r>
            <a:r>
              <a:rPr lang="sq-AL" sz="2000" dirty="0" smtClean="0"/>
              <a:t> </a:t>
            </a:r>
            <a:r>
              <a:rPr lang="sq-AL" sz="2000" dirty="0" err="1" smtClean="0"/>
              <a:t>standards</a:t>
            </a:r>
            <a:r>
              <a:rPr lang="sq-AL" sz="20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sq-AL" sz="2000" dirty="0" smtClean="0"/>
          </a:p>
          <a:p>
            <a:pPr>
              <a:spcBef>
                <a:spcPts val="0"/>
              </a:spcBef>
            </a:pPr>
            <a:r>
              <a:rPr lang="sq-AL" sz="2000" dirty="0" err="1" smtClean="0"/>
              <a:t>Purpose</a:t>
            </a:r>
            <a:r>
              <a:rPr lang="sq-AL" sz="2000" dirty="0" smtClean="0"/>
              <a:t>: </a:t>
            </a:r>
            <a:r>
              <a:rPr lang="en-US" sz="2000" dirty="0" smtClean="0"/>
              <a:t>to </a:t>
            </a:r>
            <a:r>
              <a:rPr lang="en-US" sz="2000" dirty="0"/>
              <a:t>increase the quality of medical services and care towards citizens in the health care </a:t>
            </a:r>
            <a:r>
              <a:rPr lang="en-US" sz="2000" dirty="0" smtClean="0"/>
              <a:t>institutions</a:t>
            </a:r>
            <a:endParaRPr lang="sq-AL" sz="2000" dirty="0" smtClean="0"/>
          </a:p>
          <a:p>
            <a:endParaRPr lang="sq-AL" sz="2000" dirty="0" smtClean="0"/>
          </a:p>
        </p:txBody>
      </p:sp>
    </p:spTree>
    <p:extLst>
      <p:ext uri="{BB962C8B-B14F-4D97-AF65-F5344CB8AC3E}">
        <p14:creationId xmlns:p14="http://schemas.microsoft.com/office/powerpoint/2010/main" val="3392021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dirty="0" err="1"/>
              <a:t>Specifically</a:t>
            </a:r>
            <a:r>
              <a:rPr lang="sq-AL" dirty="0"/>
              <a:t/>
            </a:r>
            <a:br>
              <a:rPr lang="sq-AL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674" y="1703390"/>
            <a:ext cx="7301344" cy="5029919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</a:pPr>
            <a:r>
              <a:rPr lang="en-US" sz="2000" dirty="0" smtClean="0"/>
              <a:t>Method </a:t>
            </a:r>
            <a:r>
              <a:rPr lang="en-US" sz="2000" dirty="0"/>
              <a:t>of admission, treatment and discharge of patients from health care institutions;</a:t>
            </a:r>
            <a:endParaRPr lang="sq-AL" sz="2000" dirty="0"/>
          </a:p>
          <a:p>
            <a:pPr lvl="1">
              <a:spcBef>
                <a:spcPts val="0"/>
              </a:spcBef>
            </a:pPr>
            <a:r>
              <a:rPr lang="en-US" sz="2000" dirty="0"/>
              <a:t>Reports from health staff and supportive staff in relation to patients, citizens and visitors within health care institutions; </a:t>
            </a:r>
            <a:endParaRPr lang="sq-AL" sz="2000" dirty="0"/>
          </a:p>
          <a:p>
            <a:pPr lvl="1">
              <a:spcBef>
                <a:spcPts val="0"/>
              </a:spcBef>
            </a:pPr>
            <a:r>
              <a:rPr lang="en-US" sz="2000" dirty="0"/>
              <a:t>Prescription and the method of utilization of drugs and expiration dates as well as transport, warehousing and storage of drugs; </a:t>
            </a:r>
            <a:endParaRPr lang="sq-AL" sz="2000" dirty="0"/>
          </a:p>
          <a:p>
            <a:pPr lvl="1">
              <a:spcBef>
                <a:spcPts val="0"/>
              </a:spcBef>
            </a:pPr>
            <a:r>
              <a:rPr lang="en-US" sz="2000" dirty="0"/>
              <a:t>Adequate manner to apply prevention, diagnostic, therapeutic and rehabilitation methods; </a:t>
            </a:r>
            <a:endParaRPr lang="sq-AL" sz="2000" dirty="0"/>
          </a:p>
          <a:p>
            <a:pPr lvl="1"/>
            <a:r>
              <a:rPr lang="en-US" sz="2000" dirty="0"/>
              <a:t>Maintenance of medical documents and evidences as well as other reporting forms in conformity with the determined rules. </a:t>
            </a:r>
            <a:endParaRPr lang="sq-AL" sz="2000" dirty="0"/>
          </a:p>
          <a:p>
            <a:pPr lvl="1"/>
            <a:r>
              <a:rPr lang="en-US" sz="2000" dirty="0"/>
              <a:t>Method of health staff reaction in emergency situations;</a:t>
            </a:r>
            <a:endParaRPr lang="sq-AL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89225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705601" cy="1320800"/>
          </a:xfrm>
        </p:spPr>
        <p:txBody>
          <a:bodyPr>
            <a:normAutofit fontScale="90000"/>
          </a:bodyPr>
          <a:lstStyle/>
          <a:p>
            <a:r>
              <a:rPr lang="sq-AL" dirty="0" smtClean="0"/>
              <a:t>In 2018:</a:t>
            </a:r>
            <a:br>
              <a:rPr lang="sq-AL" dirty="0" smtClean="0"/>
            </a:br>
            <a:r>
              <a:rPr lang="sq-AL" dirty="0" smtClean="0"/>
              <a:t>9 </a:t>
            </a:r>
            <a:r>
              <a:rPr lang="sq-AL" dirty="0" err="1" smtClean="0"/>
              <a:t>Inspectors</a:t>
            </a:r>
            <a:r>
              <a:rPr lang="sq-AL" dirty="0" smtClean="0"/>
              <a:t>, </a:t>
            </a:r>
            <a:r>
              <a:rPr lang="sq-AL" dirty="0" err="1" smtClean="0"/>
              <a:t>no</a:t>
            </a:r>
            <a:r>
              <a:rPr lang="sq-AL" dirty="0" smtClean="0"/>
              <a:t> </a:t>
            </a:r>
            <a:r>
              <a:rPr lang="sq-AL" dirty="0" err="1" smtClean="0"/>
              <a:t>Lawyer</a:t>
            </a:r>
            <a:r>
              <a:rPr lang="sq-AL" dirty="0" smtClean="0"/>
              <a:t>, 1 </a:t>
            </a:r>
            <a:r>
              <a:rPr lang="sq-AL" dirty="0" err="1" smtClean="0"/>
              <a:t>Assistant</a:t>
            </a:r>
            <a:r>
              <a:rPr lang="sq-AL" dirty="0" smtClean="0"/>
              <a:t/>
            </a:r>
            <a:br>
              <a:rPr lang="sq-AL" dirty="0" smtClean="0"/>
            </a:br>
            <a:r>
              <a:rPr lang="sq-AL" dirty="0"/>
              <a:t/>
            </a:r>
            <a:br>
              <a:rPr lang="sq-AL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6469304"/>
              </p:ext>
            </p:extLst>
          </p:nvPr>
        </p:nvGraphicFramePr>
        <p:xfrm>
          <a:off x="609599" y="2222631"/>
          <a:ext cx="6229657" cy="32378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3653">
                  <a:extLst>
                    <a:ext uri="{9D8B030D-6E8A-4147-A177-3AD203B41FA5}">
                      <a16:colId xmlns:a16="http://schemas.microsoft.com/office/drawing/2014/main" val="4260495790"/>
                    </a:ext>
                  </a:extLst>
                </a:gridCol>
                <a:gridCol w="1428002">
                  <a:extLst>
                    <a:ext uri="{9D8B030D-6E8A-4147-A177-3AD203B41FA5}">
                      <a16:colId xmlns:a16="http://schemas.microsoft.com/office/drawing/2014/main" val="934855604"/>
                    </a:ext>
                  </a:extLst>
                </a:gridCol>
                <a:gridCol w="1428002">
                  <a:extLst>
                    <a:ext uri="{9D8B030D-6E8A-4147-A177-3AD203B41FA5}">
                      <a16:colId xmlns:a16="http://schemas.microsoft.com/office/drawing/2014/main" val="3597042237"/>
                    </a:ext>
                  </a:extLst>
                </a:gridCol>
              </a:tblGrid>
              <a:tr h="5396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400" dirty="0">
                          <a:effectLst/>
                        </a:rPr>
                        <a:t>Lloji i Inspektimit</a:t>
                      </a:r>
                      <a:endParaRPr lang="en-US" sz="2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400">
                          <a:effectLst/>
                        </a:rPr>
                        <a:t>N</a:t>
                      </a:r>
                      <a:endParaRPr lang="en-US" sz="24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400">
                          <a:effectLst/>
                        </a:rPr>
                        <a:t>%</a:t>
                      </a:r>
                      <a:endParaRPr lang="en-US" sz="24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27765860"/>
                  </a:ext>
                </a:extLst>
              </a:tr>
              <a:tr h="5396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400" dirty="0" err="1" smtClean="0">
                          <a:effectLst/>
                        </a:rPr>
                        <a:t>Planned</a:t>
                      </a:r>
                      <a:endParaRPr lang="en-US" sz="2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400">
                          <a:effectLst/>
                        </a:rPr>
                        <a:t>707</a:t>
                      </a:r>
                      <a:endParaRPr lang="en-US" sz="24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400">
                          <a:effectLst/>
                        </a:rPr>
                        <a:t>66.5</a:t>
                      </a:r>
                      <a:endParaRPr lang="en-US" sz="24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01076892"/>
                  </a:ext>
                </a:extLst>
              </a:tr>
              <a:tr h="5396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400" dirty="0" err="1" smtClean="0">
                          <a:effectLst/>
                        </a:rPr>
                        <a:t>Follow</a:t>
                      </a:r>
                      <a:r>
                        <a:rPr lang="sq-AL" sz="2400" dirty="0" smtClean="0">
                          <a:effectLst/>
                        </a:rPr>
                        <a:t> </a:t>
                      </a:r>
                      <a:r>
                        <a:rPr lang="sq-AL" sz="2400" dirty="0" err="1" smtClean="0">
                          <a:effectLst/>
                        </a:rPr>
                        <a:t>up</a:t>
                      </a:r>
                      <a:endParaRPr lang="en-US" sz="2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400">
                          <a:effectLst/>
                        </a:rPr>
                        <a:t>158</a:t>
                      </a:r>
                      <a:endParaRPr lang="en-US" sz="24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400" dirty="0">
                          <a:effectLst/>
                        </a:rPr>
                        <a:t>14.9</a:t>
                      </a:r>
                      <a:endParaRPr lang="en-US" sz="2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06231873"/>
                  </a:ext>
                </a:extLst>
              </a:tr>
              <a:tr h="5396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400" dirty="0" err="1" smtClean="0">
                          <a:effectLst/>
                        </a:rPr>
                        <a:t>Specific</a:t>
                      </a:r>
                      <a:r>
                        <a:rPr lang="sq-AL" sz="2400" dirty="0" smtClean="0">
                          <a:effectLst/>
                        </a:rPr>
                        <a:t> - </a:t>
                      </a:r>
                      <a:r>
                        <a:rPr lang="sq-AL" sz="2400" dirty="0" err="1" smtClean="0">
                          <a:effectLst/>
                        </a:rPr>
                        <a:t>unplanned</a:t>
                      </a:r>
                      <a:endParaRPr lang="en-US" sz="2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400">
                          <a:effectLst/>
                        </a:rPr>
                        <a:t>88</a:t>
                      </a:r>
                      <a:endParaRPr lang="en-US" sz="24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400" dirty="0">
                          <a:effectLst/>
                        </a:rPr>
                        <a:t>8.3</a:t>
                      </a:r>
                      <a:endParaRPr lang="en-US" sz="2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80578055"/>
                  </a:ext>
                </a:extLst>
              </a:tr>
              <a:tr h="5396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400" dirty="0" err="1" smtClean="0">
                          <a:effectLst/>
                        </a:rPr>
                        <a:t>Tematic</a:t>
                      </a:r>
                      <a:endParaRPr lang="en-US" sz="2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400">
                          <a:effectLst/>
                        </a:rPr>
                        <a:t>110</a:t>
                      </a:r>
                      <a:endParaRPr lang="en-US" sz="24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400" dirty="0">
                          <a:effectLst/>
                        </a:rPr>
                        <a:t>10.3</a:t>
                      </a:r>
                      <a:endParaRPr lang="en-US" sz="2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673324773"/>
                  </a:ext>
                </a:extLst>
              </a:tr>
              <a:tr h="5396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400">
                          <a:effectLst/>
                        </a:rPr>
                        <a:t>Gjithsej</a:t>
                      </a:r>
                      <a:endParaRPr lang="en-US" sz="24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400">
                          <a:effectLst/>
                        </a:rPr>
                        <a:t>1063</a:t>
                      </a:r>
                      <a:endParaRPr lang="en-US" sz="24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400" dirty="0">
                          <a:effectLst/>
                        </a:rPr>
                        <a:t>100</a:t>
                      </a:r>
                      <a:endParaRPr lang="en-US" sz="2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564532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790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q-AL" dirty="0" err="1" smtClean="0"/>
              <a:t>Inspections</a:t>
            </a:r>
            <a:r>
              <a:rPr lang="sq-AL" dirty="0" smtClean="0"/>
              <a:t> </a:t>
            </a:r>
            <a:r>
              <a:rPr lang="sq-AL" dirty="0" err="1" smtClean="0"/>
              <a:t>based</a:t>
            </a:r>
            <a:r>
              <a:rPr lang="sq-AL" dirty="0" smtClean="0"/>
              <a:t> </a:t>
            </a:r>
            <a:r>
              <a:rPr lang="sq-AL" dirty="0" err="1" smtClean="0"/>
              <a:t>on</a:t>
            </a:r>
            <a:r>
              <a:rPr lang="sq-AL" dirty="0" smtClean="0"/>
              <a:t> </a:t>
            </a:r>
            <a:r>
              <a:rPr lang="sq-AL" dirty="0" err="1" smtClean="0"/>
              <a:t>level</a:t>
            </a:r>
            <a:r>
              <a:rPr lang="sq-AL" dirty="0" smtClean="0"/>
              <a:t> </a:t>
            </a:r>
            <a:r>
              <a:rPr lang="sq-AL" dirty="0" err="1" smtClean="0"/>
              <a:t>of</a:t>
            </a:r>
            <a:r>
              <a:rPr lang="sq-AL" dirty="0" smtClean="0"/>
              <a:t> </a:t>
            </a:r>
            <a:r>
              <a:rPr lang="sq-AL" dirty="0" err="1" smtClean="0"/>
              <a:t>health</a:t>
            </a:r>
            <a:r>
              <a:rPr lang="sq-AL" dirty="0" smtClean="0"/>
              <a:t> </a:t>
            </a:r>
            <a:r>
              <a:rPr lang="sq-AL" dirty="0" err="1" smtClean="0"/>
              <a:t>care</a:t>
            </a:r>
            <a:r>
              <a:rPr lang="sq-AL" dirty="0" smtClean="0"/>
              <a:t>/</a:t>
            </a:r>
            <a:r>
              <a:rPr lang="sq-AL" dirty="0" err="1" smtClean="0"/>
              <a:t>ownership</a:t>
            </a:r>
            <a:r>
              <a:rPr lang="sq-AL" dirty="0" smtClean="0"/>
              <a:t> </a:t>
            </a:r>
            <a:r>
              <a:rPr lang="en-US" dirty="0" smtClean="0"/>
              <a:t>(N)</a:t>
            </a:r>
            <a:r>
              <a:rPr lang="sq-AL" dirty="0" smtClean="0"/>
              <a:t>, 2018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3026432"/>
              </p:ext>
            </p:extLst>
          </p:nvPr>
        </p:nvGraphicFramePr>
        <p:xfrm>
          <a:off x="340659" y="1825624"/>
          <a:ext cx="8174691" cy="4808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382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9278" y="471052"/>
            <a:ext cx="8756072" cy="1320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1911 </a:t>
            </a:r>
            <a:r>
              <a:rPr lang="en-US" sz="2400" dirty="0" smtClean="0"/>
              <a:t>re</a:t>
            </a:r>
            <a:r>
              <a:rPr lang="sq-AL" sz="2400" dirty="0" err="1" smtClean="0"/>
              <a:t>cc</a:t>
            </a:r>
            <a:r>
              <a:rPr lang="en-US" sz="2400" dirty="0" smtClean="0"/>
              <a:t>om</a:t>
            </a:r>
            <a:r>
              <a:rPr lang="sq-AL" sz="2400" dirty="0" smtClean="0"/>
              <a:t>e</a:t>
            </a:r>
            <a:r>
              <a:rPr lang="en-US" sz="2400" dirty="0" err="1" smtClean="0"/>
              <a:t>nd</a:t>
            </a:r>
            <a:r>
              <a:rPr lang="sq-AL" sz="2400" dirty="0" err="1" smtClean="0"/>
              <a:t>ations</a:t>
            </a:r>
            <a:r>
              <a:rPr lang="sq-AL" sz="2400" dirty="0" smtClean="0"/>
              <a:t> in 2018</a:t>
            </a:r>
            <a:r>
              <a:rPr lang="sq-AL" sz="2400" dirty="0" smtClean="0"/>
              <a:t>:</a:t>
            </a:r>
            <a:br>
              <a:rPr lang="sq-AL" sz="2400" dirty="0" smtClean="0"/>
            </a:br>
            <a:r>
              <a:rPr lang="en-US" sz="2400" dirty="0" smtClean="0"/>
              <a:t>1 </a:t>
            </a:r>
            <a:r>
              <a:rPr lang="en-US" sz="2400" dirty="0" smtClean="0"/>
              <a:t>per </a:t>
            </a:r>
            <a:r>
              <a:rPr lang="sq-AL" sz="2400" dirty="0" err="1" smtClean="0"/>
              <a:t>public</a:t>
            </a:r>
            <a:r>
              <a:rPr lang="sq-AL" sz="2400" dirty="0" smtClean="0"/>
              <a:t> </a:t>
            </a:r>
            <a:r>
              <a:rPr lang="sq-AL" sz="2400" dirty="0" err="1" smtClean="0"/>
              <a:t>institution</a:t>
            </a:r>
            <a:r>
              <a:rPr lang="sq-AL" sz="2400" dirty="0" smtClean="0"/>
              <a:t> </a:t>
            </a:r>
            <a:r>
              <a:rPr lang="sq-AL" sz="2400" dirty="0" err="1" smtClean="0"/>
              <a:t>vs</a:t>
            </a:r>
            <a:r>
              <a:rPr lang="sq-AL" sz="2400" dirty="0" smtClean="0"/>
              <a:t>. 2</a:t>
            </a:r>
            <a:r>
              <a:rPr lang="en-US" sz="2400" dirty="0" smtClean="0"/>
              <a:t> </a:t>
            </a:r>
            <a:r>
              <a:rPr lang="en-US" sz="2400" dirty="0" smtClean="0"/>
              <a:t>per </a:t>
            </a:r>
            <a:r>
              <a:rPr lang="en-US" sz="2400" dirty="0" err="1" smtClean="0"/>
              <a:t>privat</a:t>
            </a:r>
            <a:r>
              <a:rPr lang="sq-AL" sz="2400" dirty="0" smtClean="0"/>
              <a:t>e</a:t>
            </a:r>
            <a:r>
              <a:rPr lang="en-US" sz="2400" dirty="0" smtClean="0"/>
              <a:t> (</a:t>
            </a:r>
            <a:r>
              <a:rPr lang="sq-AL" sz="2400" dirty="0" err="1" smtClean="0"/>
              <a:t>rounded</a:t>
            </a:r>
            <a:r>
              <a:rPr lang="sq-AL" sz="2400" dirty="0" smtClean="0"/>
              <a:t> </a:t>
            </a:r>
            <a:r>
              <a:rPr lang="en-US" sz="2400" dirty="0" smtClean="0"/>
              <a:t>%)</a:t>
            </a:r>
            <a:endParaRPr lang="en-US" sz="2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09599" y="1786906"/>
            <a:ext cx="3090672" cy="576262"/>
          </a:xfrm>
        </p:spPr>
        <p:txBody>
          <a:bodyPr/>
          <a:lstStyle/>
          <a:p>
            <a:r>
              <a:rPr lang="sq-AL" dirty="0" err="1" smtClean="0"/>
              <a:t>Public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14338" y="2417652"/>
            <a:ext cx="3494971" cy="3623712"/>
          </a:xfrm>
        </p:spPr>
        <p:txBody>
          <a:bodyPr/>
          <a:lstStyle/>
          <a:p>
            <a:r>
              <a:rPr lang="sq-AL" dirty="0" err="1" smtClean="0"/>
              <a:t>Health</a:t>
            </a:r>
            <a:r>
              <a:rPr lang="sq-AL" dirty="0" smtClean="0"/>
              <a:t> </a:t>
            </a:r>
            <a:r>
              <a:rPr lang="sq-AL" dirty="0" err="1" smtClean="0"/>
              <a:t>documentation</a:t>
            </a:r>
            <a:r>
              <a:rPr lang="sq-AL" dirty="0" smtClean="0"/>
              <a:t> (24)</a:t>
            </a:r>
          </a:p>
          <a:p>
            <a:r>
              <a:rPr lang="sq-AL" dirty="0" err="1" smtClean="0"/>
              <a:t>Work</a:t>
            </a:r>
            <a:r>
              <a:rPr lang="sq-AL" dirty="0" smtClean="0"/>
              <a:t> </a:t>
            </a:r>
            <a:r>
              <a:rPr lang="sq-AL" dirty="0" err="1" smtClean="0"/>
              <a:t>resources</a:t>
            </a:r>
            <a:r>
              <a:rPr lang="sq-AL" dirty="0" smtClean="0"/>
              <a:t> (19)</a:t>
            </a:r>
          </a:p>
          <a:p>
            <a:r>
              <a:rPr lang="sq-AL" dirty="0" err="1" smtClean="0"/>
              <a:t>Patient</a:t>
            </a:r>
            <a:r>
              <a:rPr lang="sq-AL" dirty="0" smtClean="0"/>
              <a:t> </a:t>
            </a:r>
            <a:r>
              <a:rPr lang="sq-AL" dirty="0" err="1" smtClean="0"/>
              <a:t>information</a:t>
            </a:r>
            <a:r>
              <a:rPr lang="sq-AL" dirty="0" smtClean="0"/>
              <a:t> (15)</a:t>
            </a:r>
          </a:p>
          <a:p>
            <a:r>
              <a:rPr lang="sq-AL" dirty="0" err="1" smtClean="0"/>
              <a:t>Hygiene</a:t>
            </a:r>
            <a:r>
              <a:rPr lang="sq-AL" dirty="0" smtClean="0"/>
              <a:t> (9)</a:t>
            </a:r>
          </a:p>
          <a:p>
            <a:r>
              <a:rPr lang="sq-AL" dirty="0" err="1" smtClean="0"/>
              <a:t>Medicines</a:t>
            </a:r>
            <a:r>
              <a:rPr lang="sq-AL" dirty="0" smtClean="0"/>
              <a:t> (7)</a:t>
            </a:r>
          </a:p>
          <a:p>
            <a:r>
              <a:rPr lang="sq-AL" dirty="0" err="1" smtClean="0"/>
              <a:t>Medical</a:t>
            </a:r>
            <a:r>
              <a:rPr lang="sq-AL" dirty="0" smtClean="0"/>
              <a:t> </a:t>
            </a:r>
            <a:r>
              <a:rPr lang="sq-AL" dirty="0" err="1" smtClean="0"/>
              <a:t>waste</a:t>
            </a:r>
            <a:r>
              <a:rPr lang="sq-AL" dirty="0" smtClean="0"/>
              <a:t> (1)</a:t>
            </a:r>
          </a:p>
          <a:p>
            <a:r>
              <a:rPr lang="sq-AL" dirty="0" err="1" smtClean="0"/>
              <a:t>No</a:t>
            </a:r>
            <a:r>
              <a:rPr lang="sq-AL" dirty="0" smtClean="0"/>
              <a:t> </a:t>
            </a:r>
            <a:r>
              <a:rPr lang="sq-AL" dirty="0" err="1" smtClean="0"/>
              <a:t>objections</a:t>
            </a:r>
            <a:r>
              <a:rPr lang="sq-AL" dirty="0" smtClean="0"/>
              <a:t> (0)</a:t>
            </a:r>
          </a:p>
          <a:p>
            <a:r>
              <a:rPr lang="sq-AL" dirty="0" err="1" smtClean="0"/>
              <a:t>Other</a:t>
            </a:r>
            <a:r>
              <a:rPr lang="sq-AL" dirty="0" smtClean="0"/>
              <a:t> (26)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448531" y="1786906"/>
            <a:ext cx="3090672" cy="562691"/>
          </a:xfrm>
        </p:spPr>
        <p:txBody>
          <a:bodyPr/>
          <a:lstStyle/>
          <a:p>
            <a:r>
              <a:rPr lang="sq-AL" dirty="0" smtClean="0"/>
              <a:t>Private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239492" y="2417652"/>
            <a:ext cx="3435926" cy="3637859"/>
          </a:xfrm>
        </p:spPr>
        <p:txBody>
          <a:bodyPr/>
          <a:lstStyle/>
          <a:p>
            <a:r>
              <a:rPr lang="sq-AL" dirty="0" err="1" smtClean="0"/>
              <a:t>Patient</a:t>
            </a:r>
            <a:r>
              <a:rPr lang="sq-AL" dirty="0" smtClean="0"/>
              <a:t> </a:t>
            </a:r>
            <a:r>
              <a:rPr lang="sq-AL" dirty="0" err="1" smtClean="0"/>
              <a:t>information</a:t>
            </a:r>
            <a:r>
              <a:rPr lang="sq-AL" dirty="0" smtClean="0"/>
              <a:t> (32)</a:t>
            </a:r>
          </a:p>
          <a:p>
            <a:r>
              <a:rPr lang="sq-AL" dirty="0" err="1" smtClean="0"/>
              <a:t>Health</a:t>
            </a:r>
            <a:r>
              <a:rPr lang="sq-AL" dirty="0" smtClean="0"/>
              <a:t> </a:t>
            </a:r>
            <a:r>
              <a:rPr lang="sq-AL" dirty="0" err="1" smtClean="0"/>
              <a:t>documentation</a:t>
            </a:r>
            <a:r>
              <a:rPr lang="sq-AL" dirty="0" smtClean="0"/>
              <a:t> (18)</a:t>
            </a:r>
          </a:p>
          <a:p>
            <a:r>
              <a:rPr lang="sq-AL" dirty="0" err="1" smtClean="0"/>
              <a:t>Medical</a:t>
            </a:r>
            <a:r>
              <a:rPr lang="sq-AL" dirty="0" smtClean="0"/>
              <a:t> </a:t>
            </a:r>
            <a:r>
              <a:rPr lang="sq-AL" dirty="0" err="1" smtClean="0"/>
              <a:t>waste</a:t>
            </a:r>
            <a:r>
              <a:rPr lang="sq-AL" dirty="0" smtClean="0"/>
              <a:t> (12)</a:t>
            </a:r>
          </a:p>
          <a:p>
            <a:r>
              <a:rPr lang="sq-AL" dirty="0" err="1" smtClean="0"/>
              <a:t>Medicines</a:t>
            </a:r>
            <a:r>
              <a:rPr lang="sq-AL" dirty="0" smtClean="0"/>
              <a:t> (8)</a:t>
            </a:r>
          </a:p>
          <a:p>
            <a:r>
              <a:rPr lang="sq-AL" dirty="0" err="1" smtClean="0"/>
              <a:t>Work</a:t>
            </a:r>
            <a:r>
              <a:rPr lang="sq-AL" dirty="0" smtClean="0"/>
              <a:t> </a:t>
            </a:r>
            <a:r>
              <a:rPr lang="sq-AL" dirty="0" err="1" smtClean="0"/>
              <a:t>resources</a:t>
            </a:r>
            <a:r>
              <a:rPr lang="sq-AL" dirty="0"/>
              <a:t> </a:t>
            </a:r>
            <a:r>
              <a:rPr lang="sq-AL" dirty="0" smtClean="0"/>
              <a:t>(7)</a:t>
            </a:r>
          </a:p>
          <a:p>
            <a:r>
              <a:rPr lang="sq-AL" dirty="0" err="1"/>
              <a:t>No</a:t>
            </a:r>
            <a:r>
              <a:rPr lang="sq-AL" dirty="0"/>
              <a:t> </a:t>
            </a:r>
            <a:r>
              <a:rPr lang="sq-AL" dirty="0" err="1"/>
              <a:t>objections</a:t>
            </a:r>
            <a:r>
              <a:rPr lang="sq-AL" dirty="0"/>
              <a:t> (5)</a:t>
            </a:r>
          </a:p>
          <a:p>
            <a:r>
              <a:rPr lang="sq-AL" dirty="0" err="1" smtClean="0"/>
              <a:t>Hygiene</a:t>
            </a:r>
            <a:r>
              <a:rPr lang="sq-AL" dirty="0" smtClean="0"/>
              <a:t> (1)</a:t>
            </a:r>
          </a:p>
          <a:p>
            <a:r>
              <a:rPr lang="sq-AL" dirty="0" err="1" smtClean="0"/>
              <a:t>Other</a:t>
            </a:r>
            <a:r>
              <a:rPr lang="sq-AL" dirty="0" smtClean="0"/>
              <a:t> (18)</a:t>
            </a:r>
          </a:p>
          <a:p>
            <a:endParaRPr lang="sq-AL" dirty="0" smtClean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31566" y="1381124"/>
            <a:ext cx="10945274" cy="630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29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7"/>
            <a:ext cx="8515350" cy="961650"/>
          </a:xfrm>
        </p:spPr>
        <p:txBody>
          <a:bodyPr/>
          <a:lstStyle/>
          <a:p>
            <a:pPr algn="ctr"/>
            <a:r>
              <a:rPr lang="sq-AL" dirty="0" err="1" smtClean="0"/>
              <a:t>Financial</a:t>
            </a:r>
            <a:r>
              <a:rPr lang="sq-AL" dirty="0" smtClean="0"/>
              <a:t> fines</a:t>
            </a:r>
            <a:r>
              <a:rPr lang="en-US" dirty="0" smtClean="0"/>
              <a:t> </a:t>
            </a:r>
            <a:r>
              <a:rPr lang="en-US" dirty="0" smtClean="0"/>
              <a:t>- 6.6 % </a:t>
            </a:r>
            <a:r>
              <a:rPr lang="sq-AL" dirty="0" err="1" smtClean="0"/>
              <a:t>of</a:t>
            </a:r>
            <a:r>
              <a:rPr lang="sq-AL" dirty="0" smtClean="0"/>
              <a:t> </a:t>
            </a:r>
            <a:r>
              <a:rPr lang="sq-AL" dirty="0" err="1" smtClean="0"/>
              <a:t>inspections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447" y="1326777"/>
            <a:ext cx="8390965" cy="5289177"/>
          </a:xfrm>
        </p:spPr>
        <p:txBody>
          <a:bodyPr>
            <a:noAutofit/>
          </a:bodyPr>
          <a:lstStyle/>
          <a:p>
            <a:r>
              <a:rPr lang="sq-AL" sz="2000" dirty="0" smtClean="0"/>
              <a:t>71 fines in 2018:</a:t>
            </a:r>
            <a:endParaRPr lang="en-US" sz="2000" dirty="0"/>
          </a:p>
          <a:p>
            <a:pPr lvl="1"/>
            <a:r>
              <a:rPr lang="sq-AL" sz="2000" dirty="0" smtClean="0"/>
              <a:t>35 </a:t>
            </a:r>
            <a:r>
              <a:rPr lang="sq-AL" sz="2000" dirty="0" err="1" smtClean="0"/>
              <a:t>lack</a:t>
            </a:r>
            <a:r>
              <a:rPr lang="sq-AL" sz="2000" dirty="0" smtClean="0"/>
              <a:t> </a:t>
            </a:r>
            <a:r>
              <a:rPr lang="sq-AL" sz="2000" dirty="0" err="1" smtClean="0"/>
              <a:t>of</a:t>
            </a:r>
            <a:r>
              <a:rPr lang="sq-AL" sz="2000" dirty="0" smtClean="0"/>
              <a:t> licence </a:t>
            </a:r>
            <a:r>
              <a:rPr lang="sq-AL" sz="2000" dirty="0" err="1" smtClean="0"/>
              <a:t>of</a:t>
            </a:r>
            <a:r>
              <a:rPr lang="sq-AL" sz="2000" dirty="0" smtClean="0"/>
              <a:t> the </a:t>
            </a:r>
            <a:r>
              <a:rPr lang="sq-AL" sz="2000" dirty="0" err="1" smtClean="0"/>
              <a:t>health</a:t>
            </a:r>
            <a:r>
              <a:rPr lang="sq-AL" sz="2000" dirty="0" smtClean="0"/>
              <a:t> </a:t>
            </a:r>
            <a:r>
              <a:rPr lang="sq-AL" sz="2000" dirty="0" err="1" smtClean="0"/>
              <a:t>institutions</a:t>
            </a:r>
            <a:r>
              <a:rPr lang="sq-AL" sz="2000" dirty="0" smtClean="0"/>
              <a:t>,</a:t>
            </a:r>
            <a:endParaRPr lang="en-US" sz="2000" dirty="0"/>
          </a:p>
          <a:p>
            <a:pPr lvl="1"/>
            <a:r>
              <a:rPr lang="sq-AL" sz="2000" dirty="0"/>
              <a:t>9 </a:t>
            </a:r>
            <a:r>
              <a:rPr lang="sq-AL" sz="2000" dirty="0" err="1" smtClean="0"/>
              <a:t>for</a:t>
            </a:r>
            <a:r>
              <a:rPr lang="sq-AL" sz="2000" dirty="0" smtClean="0"/>
              <a:t> </a:t>
            </a:r>
            <a:r>
              <a:rPr lang="sq-AL" sz="2000" dirty="0" err="1" smtClean="0"/>
              <a:t>foreign</a:t>
            </a:r>
            <a:r>
              <a:rPr lang="sq-AL" sz="2000" dirty="0" smtClean="0"/>
              <a:t> </a:t>
            </a:r>
            <a:r>
              <a:rPr lang="sq-AL" sz="2000" dirty="0" err="1" smtClean="0"/>
              <a:t>doctors</a:t>
            </a:r>
            <a:r>
              <a:rPr lang="sq-AL" sz="2000" dirty="0" smtClean="0"/>
              <a:t> </a:t>
            </a:r>
            <a:r>
              <a:rPr lang="sq-AL" sz="2000" dirty="0" err="1" smtClean="0"/>
              <a:t>working</a:t>
            </a:r>
            <a:r>
              <a:rPr lang="sq-AL" sz="2000" dirty="0" smtClean="0"/>
              <a:t> </a:t>
            </a:r>
            <a:r>
              <a:rPr lang="sq-AL" sz="2000" dirty="0" err="1" smtClean="0"/>
              <a:t>without</a:t>
            </a:r>
            <a:r>
              <a:rPr lang="sq-AL" sz="2000" dirty="0" smtClean="0"/>
              <a:t> licence</a:t>
            </a:r>
            <a:endParaRPr lang="en-US" sz="2000" dirty="0"/>
          </a:p>
          <a:p>
            <a:pPr lvl="1"/>
            <a:r>
              <a:rPr lang="sq-AL" sz="2000" dirty="0" smtClean="0"/>
              <a:t>4</a:t>
            </a:r>
            <a:r>
              <a:rPr lang="sq-AL" sz="2000" dirty="0" smtClean="0"/>
              <a:t> </a:t>
            </a:r>
            <a:r>
              <a:rPr lang="sq-AL" sz="2000" dirty="0" err="1" smtClean="0"/>
              <a:t>for</a:t>
            </a:r>
            <a:r>
              <a:rPr lang="sq-AL" sz="2000" dirty="0" smtClean="0"/>
              <a:t> </a:t>
            </a:r>
            <a:r>
              <a:rPr lang="sq-AL" sz="2000" dirty="0" err="1" smtClean="0"/>
              <a:t>offering</a:t>
            </a:r>
            <a:r>
              <a:rPr lang="sq-AL" sz="2000" dirty="0" smtClean="0"/>
              <a:t> </a:t>
            </a:r>
            <a:r>
              <a:rPr lang="sq-AL" sz="2000" dirty="0" err="1" smtClean="0"/>
              <a:t>unlinced</a:t>
            </a:r>
            <a:r>
              <a:rPr lang="sq-AL" sz="2000" dirty="0" smtClean="0"/>
              <a:t> </a:t>
            </a:r>
            <a:r>
              <a:rPr lang="sq-AL" sz="2000" dirty="0" err="1" smtClean="0"/>
              <a:t>service</a:t>
            </a:r>
            <a:endParaRPr lang="sq-AL" sz="2000" dirty="0" smtClean="0"/>
          </a:p>
          <a:p>
            <a:pPr lvl="1"/>
            <a:r>
              <a:rPr lang="sq-AL" sz="2000" dirty="0" smtClean="0"/>
              <a:t>12</a:t>
            </a:r>
            <a:r>
              <a:rPr lang="sq-AL" sz="2000" dirty="0" smtClean="0"/>
              <a:t> </a:t>
            </a:r>
            <a:r>
              <a:rPr lang="sq-AL" sz="2000" dirty="0" err="1" smtClean="0"/>
              <a:t>for</a:t>
            </a:r>
            <a:r>
              <a:rPr lang="sq-AL" sz="2000" dirty="0" smtClean="0"/>
              <a:t> </a:t>
            </a:r>
            <a:r>
              <a:rPr lang="sq-AL" sz="2000" dirty="0" err="1" smtClean="0"/>
              <a:t>impromer</a:t>
            </a:r>
            <a:r>
              <a:rPr lang="sq-AL" sz="2000" dirty="0" smtClean="0"/>
              <a:t> </a:t>
            </a:r>
            <a:r>
              <a:rPr lang="sq-AL" sz="2000" dirty="0" err="1" smtClean="0"/>
              <a:t>handling</a:t>
            </a:r>
            <a:r>
              <a:rPr lang="sq-AL" sz="2000" dirty="0" smtClean="0"/>
              <a:t> </a:t>
            </a:r>
            <a:r>
              <a:rPr lang="sq-AL" sz="2000" dirty="0" err="1" smtClean="0"/>
              <a:t>of</a:t>
            </a:r>
            <a:r>
              <a:rPr lang="sq-AL" sz="2000" dirty="0" smtClean="0"/>
              <a:t> </a:t>
            </a:r>
            <a:r>
              <a:rPr lang="sq-AL" sz="2000" dirty="0" err="1" smtClean="0"/>
              <a:t>medical</a:t>
            </a:r>
            <a:r>
              <a:rPr lang="sq-AL" sz="2000" dirty="0" smtClean="0"/>
              <a:t> </a:t>
            </a:r>
            <a:r>
              <a:rPr lang="sq-AL" sz="2000" dirty="0" err="1" smtClean="0"/>
              <a:t>documentation</a:t>
            </a:r>
            <a:r>
              <a:rPr lang="sq-AL" sz="2000" dirty="0" smtClean="0"/>
              <a:t> </a:t>
            </a:r>
          </a:p>
          <a:p>
            <a:pPr lvl="1"/>
            <a:r>
              <a:rPr lang="sq-AL" sz="2000" dirty="0"/>
              <a:t>5</a:t>
            </a:r>
            <a:r>
              <a:rPr lang="sq-AL" sz="2000" dirty="0" smtClean="0"/>
              <a:t> </a:t>
            </a:r>
            <a:r>
              <a:rPr lang="sq-AL" sz="2000" dirty="0" err="1" smtClean="0"/>
              <a:t>for</a:t>
            </a:r>
            <a:r>
              <a:rPr lang="sq-AL" sz="2000" dirty="0" smtClean="0"/>
              <a:t> </a:t>
            </a:r>
            <a:r>
              <a:rPr lang="sq-AL" sz="2000" dirty="0" err="1" smtClean="0"/>
              <a:t>breaching</a:t>
            </a:r>
            <a:r>
              <a:rPr lang="sq-AL" sz="2000" dirty="0" smtClean="0"/>
              <a:t> the </a:t>
            </a:r>
            <a:r>
              <a:rPr lang="sq-AL" sz="2000" dirty="0" err="1" smtClean="0"/>
              <a:t>law</a:t>
            </a:r>
            <a:r>
              <a:rPr lang="sq-AL" sz="2000" dirty="0" smtClean="0"/>
              <a:t> (</a:t>
            </a:r>
            <a:r>
              <a:rPr lang="sq-AL" sz="2000" dirty="0" err="1" smtClean="0"/>
              <a:t>breastfeeding</a:t>
            </a:r>
            <a:r>
              <a:rPr lang="sq-AL" sz="2000" dirty="0" smtClean="0"/>
              <a:t>, </a:t>
            </a:r>
            <a:r>
              <a:rPr lang="sq-AL" sz="2000" dirty="0" err="1" smtClean="0"/>
              <a:t>tobacco</a:t>
            </a:r>
            <a:r>
              <a:rPr lang="sq-AL" sz="2000" dirty="0" smtClean="0"/>
              <a:t> </a:t>
            </a:r>
            <a:r>
              <a:rPr lang="sq-AL" sz="2000" dirty="0" err="1" smtClean="0"/>
              <a:t>and</a:t>
            </a:r>
            <a:r>
              <a:rPr lang="sq-AL" sz="2000" dirty="0" smtClean="0"/>
              <a:t> IVF)</a:t>
            </a:r>
            <a:endParaRPr lang="en-US" sz="2000" dirty="0"/>
          </a:p>
          <a:p>
            <a:pPr lvl="1"/>
            <a:r>
              <a:rPr lang="sq-AL" sz="2000" dirty="0" smtClean="0"/>
              <a:t>2 </a:t>
            </a:r>
            <a:r>
              <a:rPr lang="sq-AL" sz="2000" dirty="0" err="1" smtClean="0"/>
              <a:t>for</a:t>
            </a:r>
            <a:r>
              <a:rPr lang="sq-AL" sz="2000" dirty="0" smtClean="0"/>
              <a:t> </a:t>
            </a:r>
            <a:r>
              <a:rPr lang="sq-AL" sz="2000" dirty="0" err="1" smtClean="0"/>
              <a:t>lack</a:t>
            </a:r>
            <a:r>
              <a:rPr lang="sq-AL" sz="2000" dirty="0" smtClean="0"/>
              <a:t> </a:t>
            </a:r>
            <a:r>
              <a:rPr lang="sq-AL" sz="2000" dirty="0" err="1" smtClean="0"/>
              <a:t>of</a:t>
            </a:r>
            <a:r>
              <a:rPr lang="sq-AL" sz="2000" dirty="0" smtClean="0"/>
              <a:t> </a:t>
            </a:r>
            <a:r>
              <a:rPr lang="sq-AL" sz="2000" dirty="0" err="1" smtClean="0"/>
              <a:t>health</a:t>
            </a:r>
            <a:r>
              <a:rPr lang="sq-AL" sz="2000" dirty="0" smtClean="0"/>
              <a:t> </a:t>
            </a:r>
            <a:r>
              <a:rPr lang="sq-AL" sz="2000" dirty="0" err="1" smtClean="0"/>
              <a:t>personnel</a:t>
            </a:r>
            <a:endParaRPr lang="en-US" sz="2000" dirty="0"/>
          </a:p>
          <a:p>
            <a:pPr lvl="1"/>
            <a:r>
              <a:rPr lang="sq-AL" sz="2000" dirty="0" smtClean="0"/>
              <a:t>4 </a:t>
            </a:r>
            <a:r>
              <a:rPr lang="sq-AL" sz="2000" dirty="0" err="1" smtClean="0"/>
              <a:t>for</a:t>
            </a:r>
            <a:r>
              <a:rPr lang="sq-AL" sz="2000" dirty="0" smtClean="0"/>
              <a:t> </a:t>
            </a:r>
            <a:r>
              <a:rPr lang="sq-AL" sz="2000" dirty="0" err="1" smtClean="0"/>
              <a:t>negligent</a:t>
            </a:r>
            <a:r>
              <a:rPr lang="sq-AL" sz="2000" dirty="0" smtClean="0"/>
              <a:t> </a:t>
            </a:r>
            <a:r>
              <a:rPr lang="sq-AL" sz="2000" dirty="0" err="1" smtClean="0"/>
              <a:t>health</a:t>
            </a:r>
            <a:r>
              <a:rPr lang="sq-AL" sz="2000" dirty="0" smtClean="0"/>
              <a:t> </a:t>
            </a:r>
            <a:r>
              <a:rPr lang="sq-AL" sz="2000" dirty="0" err="1" smtClean="0"/>
              <a:t>care</a:t>
            </a:r>
            <a:r>
              <a:rPr lang="sq-AL" sz="2000" dirty="0" smtClean="0"/>
              <a:t> </a:t>
            </a:r>
            <a:r>
              <a:rPr lang="sq-AL" sz="2000" dirty="0" err="1" smtClean="0"/>
              <a:t>of</a:t>
            </a:r>
            <a:r>
              <a:rPr lang="sq-AL" sz="2000" dirty="0" smtClean="0"/>
              <a:t> a </a:t>
            </a:r>
            <a:r>
              <a:rPr lang="sq-AL" sz="2000" dirty="0" err="1" smtClean="0"/>
              <a:t>baby</a:t>
            </a:r>
            <a:endParaRPr lang="sq-AL" sz="2000" dirty="0"/>
          </a:p>
          <a:p>
            <a:pPr marL="457200" lvl="1" indent="0">
              <a:buNone/>
            </a:pPr>
            <a:endParaRPr lang="sq-AL" sz="2000" dirty="0"/>
          </a:p>
          <a:p>
            <a:pPr marL="457200" lvl="1" indent="0">
              <a:buNone/>
            </a:pPr>
            <a:r>
              <a:rPr lang="sq-AL" sz="2000" dirty="0" smtClean="0"/>
              <a:t>Plus: </a:t>
            </a:r>
            <a:r>
              <a:rPr lang="sq-AL" sz="2000" dirty="0" err="1" smtClean="0"/>
              <a:t>Cases</a:t>
            </a:r>
            <a:r>
              <a:rPr lang="sq-AL" sz="2000" dirty="0" smtClean="0"/>
              <a:t> </a:t>
            </a:r>
            <a:r>
              <a:rPr lang="sq-AL" sz="2000" dirty="0" err="1" smtClean="0"/>
              <a:t>refered</a:t>
            </a:r>
            <a:r>
              <a:rPr lang="sq-AL" sz="2000" dirty="0" smtClean="0"/>
              <a:t> to </a:t>
            </a:r>
            <a:r>
              <a:rPr lang="sq-AL" sz="2000" dirty="0" err="1" smtClean="0"/>
              <a:t>Chambers</a:t>
            </a:r>
            <a:r>
              <a:rPr lang="sq-AL" sz="2000" dirty="0" smtClean="0"/>
              <a:t> </a:t>
            </a:r>
            <a:r>
              <a:rPr lang="sq-AL" sz="2000" dirty="0" err="1" smtClean="0"/>
              <a:t>of</a:t>
            </a:r>
            <a:r>
              <a:rPr lang="sq-AL" sz="2000" dirty="0" smtClean="0"/>
              <a:t> </a:t>
            </a:r>
            <a:r>
              <a:rPr lang="sq-AL" sz="2000" dirty="0" err="1" smtClean="0"/>
              <a:t>health</a:t>
            </a:r>
            <a:r>
              <a:rPr lang="sq-AL" sz="2000" dirty="0" smtClean="0"/>
              <a:t> </a:t>
            </a:r>
            <a:r>
              <a:rPr lang="sq-AL" sz="2000" dirty="0" err="1" smtClean="0"/>
              <a:t>professionals</a:t>
            </a:r>
            <a:r>
              <a:rPr lang="sq-AL" sz="2000" dirty="0" smtClean="0"/>
              <a:t>                          (</a:t>
            </a:r>
            <a:r>
              <a:rPr lang="sq-AL" sz="2000" dirty="0" err="1" smtClean="0"/>
              <a:t>doctors</a:t>
            </a:r>
            <a:r>
              <a:rPr lang="sq-AL" sz="2000" dirty="0" smtClean="0"/>
              <a:t> </a:t>
            </a:r>
            <a:r>
              <a:rPr lang="sq-AL" sz="2000" dirty="0" err="1" smtClean="0"/>
              <a:t>and</a:t>
            </a:r>
            <a:r>
              <a:rPr lang="sq-AL" sz="2000" dirty="0" smtClean="0"/>
              <a:t> </a:t>
            </a:r>
            <a:r>
              <a:rPr lang="sq-AL" sz="2000" dirty="0" err="1" smtClean="0"/>
              <a:t>nurses</a:t>
            </a:r>
            <a:r>
              <a:rPr lang="sq-AL" sz="2000" dirty="0" smtClean="0"/>
              <a:t>)</a:t>
            </a:r>
            <a:endParaRPr lang="sq-AL" sz="2000" dirty="0" smtClean="0"/>
          </a:p>
        </p:txBody>
      </p:sp>
    </p:spTree>
    <p:extLst>
      <p:ext uri="{BB962C8B-B14F-4D97-AF65-F5344CB8AC3E}">
        <p14:creationId xmlns:p14="http://schemas.microsoft.com/office/powerpoint/2010/main" val="281451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779" y="609600"/>
            <a:ext cx="6555534" cy="1320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151 </a:t>
            </a:r>
            <a:r>
              <a:rPr lang="sq-AL" dirty="0" err="1" smtClean="0"/>
              <a:t>patient</a:t>
            </a:r>
            <a:r>
              <a:rPr lang="sq-AL" dirty="0" smtClean="0"/>
              <a:t> </a:t>
            </a:r>
            <a:r>
              <a:rPr lang="sq-AL" dirty="0" err="1" smtClean="0"/>
              <a:t>complaints</a:t>
            </a:r>
            <a:r>
              <a:rPr lang="sq-AL" dirty="0" smtClean="0"/>
              <a:t> in 2018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28649" y="1458351"/>
            <a:ext cx="9185579" cy="50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3134701"/>
              </p:ext>
            </p:extLst>
          </p:nvPr>
        </p:nvGraphicFramePr>
        <p:xfrm>
          <a:off x="401778" y="1489357"/>
          <a:ext cx="6719112" cy="4047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Worksheet" r:id="rId3" imgW="4000550" imgH="2409868" progId="Excel.Sheet.12">
                  <p:embed/>
                </p:oleObj>
              </mc:Choice>
              <mc:Fallback>
                <p:oleObj name="Worksheet" r:id="rId3" imgW="4000550" imgH="240986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1778" y="1489357"/>
                        <a:ext cx="6719112" cy="4047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538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46498"/>
          </a:xfrm>
        </p:spPr>
        <p:txBody>
          <a:bodyPr/>
          <a:lstStyle/>
          <a:p>
            <a:r>
              <a:rPr lang="sq-AL" dirty="0" err="1" smtClean="0"/>
              <a:t>Other</a:t>
            </a:r>
            <a:r>
              <a:rPr lang="sq-AL" dirty="0" smtClean="0"/>
              <a:t> major </a:t>
            </a:r>
            <a:r>
              <a:rPr lang="sq-AL" dirty="0" err="1" smtClean="0"/>
              <a:t>activities</a:t>
            </a:r>
            <a:r>
              <a:rPr lang="sq-AL" dirty="0" smtClean="0"/>
              <a:t> in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250" y="1399308"/>
            <a:ext cx="7841673" cy="5458691"/>
          </a:xfrm>
        </p:spPr>
        <p:txBody>
          <a:bodyPr>
            <a:normAutofit/>
          </a:bodyPr>
          <a:lstStyle/>
          <a:p>
            <a:pPr lvl="0" algn="just"/>
            <a:r>
              <a:rPr lang="sq-AL" dirty="0" err="1" smtClean="0"/>
              <a:t>Health</a:t>
            </a:r>
            <a:r>
              <a:rPr lang="sq-AL" dirty="0" smtClean="0"/>
              <a:t> </a:t>
            </a:r>
            <a:r>
              <a:rPr lang="sq-AL" dirty="0" err="1" smtClean="0"/>
              <a:t>services</a:t>
            </a:r>
            <a:r>
              <a:rPr lang="sq-AL" dirty="0" smtClean="0"/>
              <a:t> in 5 </a:t>
            </a:r>
            <a:r>
              <a:rPr lang="sq-AL" dirty="0" err="1" smtClean="0"/>
              <a:t>correction</a:t>
            </a:r>
            <a:r>
              <a:rPr lang="sq-AL" dirty="0" smtClean="0"/>
              <a:t> </a:t>
            </a:r>
            <a:r>
              <a:rPr lang="sq-AL" dirty="0" err="1" smtClean="0"/>
              <a:t>centers</a:t>
            </a:r>
            <a:r>
              <a:rPr lang="sq-AL" dirty="0" smtClean="0"/>
              <a:t> </a:t>
            </a:r>
            <a:r>
              <a:rPr lang="sq-AL" dirty="0" err="1" smtClean="0"/>
              <a:t>were</a:t>
            </a:r>
            <a:r>
              <a:rPr lang="sq-AL" dirty="0" smtClean="0"/>
              <a:t> </a:t>
            </a:r>
            <a:r>
              <a:rPr lang="sq-AL" dirty="0" err="1" smtClean="0"/>
              <a:t>inspected</a:t>
            </a:r>
            <a:r>
              <a:rPr lang="sq-AL" dirty="0" smtClean="0"/>
              <a:t>.</a:t>
            </a:r>
            <a:endParaRPr lang="en-US" dirty="0"/>
          </a:p>
          <a:p>
            <a:pPr lvl="0" algn="just"/>
            <a:r>
              <a:rPr lang="sq-AL" dirty="0" smtClean="0"/>
              <a:t>5 </a:t>
            </a:r>
            <a:r>
              <a:rPr lang="sq-AL" dirty="0" err="1" smtClean="0"/>
              <a:t>follow</a:t>
            </a:r>
            <a:r>
              <a:rPr lang="sq-AL" dirty="0" smtClean="0"/>
              <a:t> </a:t>
            </a:r>
            <a:r>
              <a:rPr lang="sq-AL" dirty="0" err="1" smtClean="0"/>
              <a:t>up</a:t>
            </a:r>
            <a:r>
              <a:rPr lang="sq-AL" dirty="0" smtClean="0"/>
              <a:t> </a:t>
            </a:r>
            <a:r>
              <a:rPr lang="sq-AL" dirty="0" err="1" smtClean="0"/>
              <a:t>inspection</a:t>
            </a:r>
            <a:r>
              <a:rPr lang="sq-AL" dirty="0" smtClean="0"/>
              <a:t> in </a:t>
            </a:r>
            <a:r>
              <a:rPr lang="sq-AL" dirty="0" err="1" smtClean="0"/>
              <a:t>municipalities</a:t>
            </a:r>
            <a:r>
              <a:rPr lang="sq-AL" dirty="0" smtClean="0"/>
              <a:t> </a:t>
            </a:r>
            <a:r>
              <a:rPr lang="sq-AL" dirty="0" err="1" smtClean="0"/>
              <a:t>that</a:t>
            </a:r>
            <a:r>
              <a:rPr lang="sq-AL" dirty="0" smtClean="0"/>
              <a:t> </a:t>
            </a:r>
            <a:r>
              <a:rPr lang="sq-AL" dirty="0" err="1" smtClean="0"/>
              <a:t>provide</a:t>
            </a:r>
            <a:r>
              <a:rPr lang="sq-AL" dirty="0" smtClean="0"/>
              <a:t> </a:t>
            </a:r>
            <a:r>
              <a:rPr lang="sq-AL" dirty="0" err="1" smtClean="0"/>
              <a:t>services</a:t>
            </a:r>
            <a:r>
              <a:rPr lang="sq-AL" dirty="0" smtClean="0"/>
              <a:t> </a:t>
            </a:r>
            <a:r>
              <a:rPr lang="sq-AL" dirty="0" err="1" smtClean="0"/>
              <a:t>for</a:t>
            </a:r>
            <a:r>
              <a:rPr lang="sq-AL" dirty="0" smtClean="0"/>
              <a:t> </a:t>
            </a:r>
            <a:r>
              <a:rPr lang="sq-AL" dirty="0" err="1" smtClean="0"/>
              <a:t>serbian</a:t>
            </a:r>
            <a:r>
              <a:rPr lang="sq-AL" dirty="0" smtClean="0"/>
              <a:t> </a:t>
            </a:r>
            <a:r>
              <a:rPr lang="sq-AL" dirty="0" err="1" smtClean="0"/>
              <a:t>minority</a:t>
            </a:r>
            <a:r>
              <a:rPr lang="sq-AL" dirty="0" smtClean="0"/>
              <a:t> </a:t>
            </a:r>
            <a:r>
              <a:rPr lang="sq-AL" dirty="0" err="1" smtClean="0"/>
              <a:t>population</a:t>
            </a:r>
            <a:r>
              <a:rPr lang="sq-AL" dirty="0" smtClean="0"/>
              <a:t> .</a:t>
            </a:r>
          </a:p>
          <a:p>
            <a:pPr lvl="0" algn="just"/>
            <a:r>
              <a:rPr lang="sq-AL" dirty="0" err="1" smtClean="0"/>
              <a:t>Tematic</a:t>
            </a:r>
            <a:r>
              <a:rPr lang="sq-AL" dirty="0" smtClean="0"/>
              <a:t> </a:t>
            </a:r>
            <a:r>
              <a:rPr lang="sq-AL" dirty="0" err="1" smtClean="0"/>
              <a:t>inspections</a:t>
            </a:r>
            <a:r>
              <a:rPr lang="sq-AL" dirty="0" smtClean="0"/>
              <a:t> </a:t>
            </a:r>
            <a:r>
              <a:rPr lang="sq-AL" dirty="0" err="1" smtClean="0"/>
              <a:t>regarding</a:t>
            </a:r>
            <a:r>
              <a:rPr lang="sq-AL" dirty="0" smtClean="0"/>
              <a:t> </a:t>
            </a:r>
            <a:r>
              <a:rPr lang="sq-AL" dirty="0" err="1" smtClean="0"/>
              <a:t>respecting</a:t>
            </a:r>
            <a:r>
              <a:rPr lang="sq-AL" dirty="0" smtClean="0"/>
              <a:t> AI </a:t>
            </a:r>
            <a:r>
              <a:rPr lang="sq-AL" dirty="0"/>
              <a:t>05/2011 </a:t>
            </a:r>
            <a:r>
              <a:rPr lang="sq-AL" dirty="0" err="1" smtClean="0"/>
              <a:t>for</a:t>
            </a:r>
            <a:r>
              <a:rPr lang="sq-AL" dirty="0" smtClean="0"/>
              <a:t> </a:t>
            </a:r>
            <a:r>
              <a:rPr lang="sq-AL" dirty="0" err="1" smtClean="0"/>
              <a:t>prevention</a:t>
            </a:r>
            <a:r>
              <a:rPr lang="sq-AL" dirty="0" smtClean="0"/>
              <a:t> </a:t>
            </a:r>
            <a:r>
              <a:rPr lang="sq-AL" dirty="0" err="1" smtClean="0"/>
              <a:t>and</a:t>
            </a:r>
            <a:r>
              <a:rPr lang="sq-AL" dirty="0" smtClean="0"/>
              <a:t> </a:t>
            </a:r>
            <a:r>
              <a:rPr lang="sq-AL" dirty="0" err="1" smtClean="0"/>
              <a:t>control</a:t>
            </a:r>
            <a:r>
              <a:rPr lang="sq-AL" dirty="0" smtClean="0"/>
              <a:t> </a:t>
            </a:r>
            <a:r>
              <a:rPr lang="sq-AL" dirty="0" err="1" smtClean="0"/>
              <a:t>of</a:t>
            </a:r>
            <a:r>
              <a:rPr lang="sq-AL" dirty="0" smtClean="0"/>
              <a:t> </a:t>
            </a:r>
            <a:r>
              <a:rPr lang="sq-AL" dirty="0" err="1" smtClean="0"/>
              <a:t>intrahospital</a:t>
            </a:r>
            <a:r>
              <a:rPr lang="sq-AL" dirty="0" smtClean="0"/>
              <a:t> </a:t>
            </a:r>
            <a:r>
              <a:rPr lang="sq-AL" dirty="0" err="1" smtClean="0"/>
              <a:t>infections</a:t>
            </a:r>
            <a:r>
              <a:rPr lang="sq-AL" dirty="0"/>
              <a:t>.</a:t>
            </a:r>
            <a:endParaRPr lang="en-US" dirty="0"/>
          </a:p>
          <a:p>
            <a:pPr lvl="0" algn="just"/>
            <a:r>
              <a:rPr lang="sq-AL" dirty="0" smtClean="0"/>
              <a:t>At the </a:t>
            </a:r>
            <a:r>
              <a:rPr lang="sq-AL" dirty="0" err="1" smtClean="0"/>
              <a:t>primary</a:t>
            </a:r>
            <a:r>
              <a:rPr lang="sq-AL" dirty="0" smtClean="0"/>
              <a:t> </a:t>
            </a:r>
            <a:r>
              <a:rPr lang="sq-AL" dirty="0" err="1" smtClean="0"/>
              <a:t>health</a:t>
            </a:r>
            <a:r>
              <a:rPr lang="sq-AL" dirty="0" smtClean="0"/>
              <a:t> </a:t>
            </a:r>
            <a:r>
              <a:rPr lang="sq-AL" dirty="0" err="1" smtClean="0"/>
              <a:t>care</a:t>
            </a:r>
            <a:r>
              <a:rPr lang="sq-AL" dirty="0" smtClean="0"/>
              <a:t> </a:t>
            </a:r>
            <a:r>
              <a:rPr lang="sq-AL" dirty="0" err="1" smtClean="0"/>
              <a:t>level</a:t>
            </a:r>
            <a:r>
              <a:rPr lang="sq-AL" dirty="0" smtClean="0"/>
              <a:t> (</a:t>
            </a:r>
            <a:r>
              <a:rPr lang="sq-AL" dirty="0" err="1" smtClean="0"/>
              <a:t>public</a:t>
            </a:r>
            <a:r>
              <a:rPr lang="sq-AL" dirty="0" smtClean="0"/>
              <a:t>), </a:t>
            </a:r>
            <a:r>
              <a:rPr lang="sq-AL" dirty="0" err="1" smtClean="0"/>
              <a:t>for</a:t>
            </a:r>
            <a:r>
              <a:rPr lang="sq-AL" dirty="0" smtClean="0"/>
              <a:t> the </a:t>
            </a:r>
            <a:r>
              <a:rPr lang="sq-AL" dirty="0" err="1" smtClean="0"/>
              <a:t>first</a:t>
            </a:r>
            <a:r>
              <a:rPr lang="sq-AL" dirty="0" smtClean="0"/>
              <a:t> time 34 </a:t>
            </a:r>
            <a:r>
              <a:rPr lang="sq-AL" dirty="0" err="1" smtClean="0"/>
              <a:t>municipalities</a:t>
            </a:r>
            <a:r>
              <a:rPr lang="sq-AL" dirty="0" smtClean="0"/>
              <a:t> (</a:t>
            </a:r>
            <a:r>
              <a:rPr lang="sq-AL" dirty="0" err="1" smtClean="0"/>
              <a:t>including</a:t>
            </a:r>
            <a:r>
              <a:rPr lang="sq-AL" dirty="0" smtClean="0"/>
              <a:t> </a:t>
            </a:r>
            <a:r>
              <a:rPr lang="sq-AL" dirty="0" err="1" smtClean="0"/>
              <a:t>minorities</a:t>
            </a:r>
            <a:r>
              <a:rPr lang="sq-AL" dirty="0" smtClean="0"/>
              <a:t>) </a:t>
            </a:r>
            <a:r>
              <a:rPr lang="sq-AL" dirty="0" err="1" smtClean="0"/>
              <a:t>have</a:t>
            </a:r>
            <a:r>
              <a:rPr lang="sq-AL" dirty="0" smtClean="0"/>
              <a:t> </a:t>
            </a:r>
            <a:r>
              <a:rPr lang="sq-AL" dirty="0" err="1" smtClean="0"/>
              <a:t>reported</a:t>
            </a:r>
            <a:r>
              <a:rPr lang="sq-AL" dirty="0" smtClean="0"/>
              <a:t> </a:t>
            </a:r>
            <a:r>
              <a:rPr lang="sq-AL" dirty="0" err="1" smtClean="0"/>
              <a:t>daily</a:t>
            </a:r>
            <a:r>
              <a:rPr lang="sq-AL" dirty="0" smtClean="0"/>
              <a:t> </a:t>
            </a:r>
            <a:r>
              <a:rPr lang="sq-AL" dirty="0" err="1" smtClean="0"/>
              <a:t>on</a:t>
            </a:r>
            <a:r>
              <a:rPr lang="sq-AL" dirty="0" smtClean="0"/>
              <a:t> </a:t>
            </a:r>
            <a:r>
              <a:rPr lang="sq-AL" dirty="0" err="1" smtClean="0"/>
              <a:t>Cardiovascuar</a:t>
            </a:r>
            <a:r>
              <a:rPr lang="sq-AL" dirty="0" smtClean="0"/>
              <a:t> </a:t>
            </a:r>
            <a:r>
              <a:rPr lang="sq-AL" dirty="0" err="1" smtClean="0"/>
              <a:t>and</a:t>
            </a:r>
            <a:r>
              <a:rPr lang="sq-AL" dirty="0" smtClean="0"/>
              <a:t> </a:t>
            </a:r>
            <a:r>
              <a:rPr lang="sq-AL" dirty="0" err="1" smtClean="0"/>
              <a:t>Respiratory</a:t>
            </a:r>
            <a:r>
              <a:rPr lang="sq-AL" dirty="0" smtClean="0"/>
              <a:t> </a:t>
            </a:r>
            <a:r>
              <a:rPr lang="sq-AL" dirty="0" err="1" smtClean="0"/>
              <a:t>diseases</a:t>
            </a:r>
            <a:r>
              <a:rPr lang="sq-AL" dirty="0" smtClean="0"/>
              <a:t>, </a:t>
            </a:r>
            <a:r>
              <a:rPr lang="sq-AL" dirty="0" err="1" smtClean="0"/>
              <a:t>upon</a:t>
            </a:r>
            <a:r>
              <a:rPr lang="sq-AL" dirty="0" smtClean="0"/>
              <a:t> </a:t>
            </a:r>
            <a:r>
              <a:rPr lang="sq-AL" dirty="0" err="1" smtClean="0"/>
              <a:t>request</a:t>
            </a:r>
            <a:r>
              <a:rPr lang="sq-AL" dirty="0" smtClean="0"/>
              <a:t> </a:t>
            </a:r>
            <a:r>
              <a:rPr lang="sq-AL" dirty="0" err="1" smtClean="0"/>
              <a:t>of</a:t>
            </a:r>
            <a:r>
              <a:rPr lang="sq-AL" dirty="0" smtClean="0"/>
              <a:t> </a:t>
            </a:r>
            <a:r>
              <a:rPr lang="sq-AL" dirty="0" err="1" smtClean="0"/>
              <a:t>National</a:t>
            </a:r>
            <a:r>
              <a:rPr lang="sq-AL" dirty="0" smtClean="0"/>
              <a:t> Institute </a:t>
            </a:r>
            <a:r>
              <a:rPr lang="sq-AL" dirty="0" err="1" smtClean="0"/>
              <a:t>of</a:t>
            </a:r>
            <a:r>
              <a:rPr lang="sq-AL" dirty="0" smtClean="0"/>
              <a:t> </a:t>
            </a:r>
            <a:r>
              <a:rPr lang="sq-AL" dirty="0" err="1" smtClean="0"/>
              <a:t>Public</a:t>
            </a:r>
            <a:r>
              <a:rPr lang="sq-AL" dirty="0" smtClean="0"/>
              <a:t> </a:t>
            </a:r>
            <a:r>
              <a:rPr lang="sq-AL" dirty="0" err="1" smtClean="0"/>
              <a:t>Health</a:t>
            </a:r>
            <a:r>
              <a:rPr lang="sq-AL" dirty="0" smtClean="0"/>
              <a:t> </a:t>
            </a:r>
            <a:r>
              <a:rPr lang="sq-AL" dirty="0" err="1" smtClean="0"/>
              <a:t>made</a:t>
            </a:r>
            <a:r>
              <a:rPr lang="sq-AL" dirty="0" smtClean="0"/>
              <a:t> to the </a:t>
            </a:r>
            <a:r>
              <a:rPr lang="sq-AL" dirty="0" err="1" smtClean="0"/>
              <a:t>Health</a:t>
            </a:r>
            <a:r>
              <a:rPr lang="sq-AL" dirty="0" smtClean="0"/>
              <a:t> </a:t>
            </a:r>
            <a:r>
              <a:rPr lang="sq-AL" dirty="0" err="1" smtClean="0"/>
              <a:t>Inspectorate</a:t>
            </a:r>
            <a:r>
              <a:rPr lang="sq-AL" dirty="0" smtClean="0"/>
              <a:t> to </a:t>
            </a:r>
            <a:r>
              <a:rPr lang="sq-AL" dirty="0" err="1" smtClean="0"/>
              <a:t>controll</a:t>
            </a:r>
            <a:r>
              <a:rPr lang="sq-AL" dirty="0" smtClean="0"/>
              <a:t> the </a:t>
            </a:r>
            <a:r>
              <a:rPr lang="sq-AL" dirty="0" err="1" smtClean="0"/>
              <a:t>level</a:t>
            </a:r>
            <a:r>
              <a:rPr lang="sq-AL" dirty="0" smtClean="0"/>
              <a:t> </a:t>
            </a:r>
            <a:r>
              <a:rPr lang="sq-AL" dirty="0" err="1" smtClean="0"/>
              <a:t>of</a:t>
            </a:r>
            <a:r>
              <a:rPr lang="sq-AL" dirty="0" smtClean="0"/>
              <a:t> </a:t>
            </a:r>
            <a:r>
              <a:rPr lang="sq-AL" dirty="0" err="1" smtClean="0"/>
              <a:t>air</a:t>
            </a:r>
            <a:r>
              <a:rPr lang="sq-AL" dirty="0" smtClean="0"/>
              <a:t> </a:t>
            </a:r>
            <a:r>
              <a:rPr lang="sq-AL" dirty="0" err="1" smtClean="0"/>
              <a:t>pollution</a:t>
            </a:r>
            <a:r>
              <a:rPr lang="sq-AL" dirty="0" smtClean="0"/>
              <a:t> </a:t>
            </a:r>
            <a:r>
              <a:rPr lang="sq-AL" dirty="0" err="1" smtClean="0"/>
              <a:t>and</a:t>
            </a:r>
            <a:r>
              <a:rPr lang="sq-AL" dirty="0" smtClean="0"/>
              <a:t> </a:t>
            </a:r>
            <a:r>
              <a:rPr lang="sq-AL" dirty="0" err="1" smtClean="0"/>
              <a:t>its</a:t>
            </a:r>
            <a:r>
              <a:rPr lang="sq-AL" dirty="0" smtClean="0"/>
              <a:t> </a:t>
            </a:r>
            <a:r>
              <a:rPr lang="sq-AL" dirty="0" err="1" smtClean="0"/>
              <a:t>impact</a:t>
            </a:r>
            <a:r>
              <a:rPr lang="sq-AL" dirty="0" smtClean="0"/>
              <a:t> </a:t>
            </a:r>
            <a:r>
              <a:rPr lang="sq-AL" dirty="0" err="1" smtClean="0"/>
              <a:t>on</a:t>
            </a:r>
            <a:r>
              <a:rPr lang="sq-AL" dirty="0" smtClean="0"/>
              <a:t> </a:t>
            </a:r>
            <a:r>
              <a:rPr lang="sq-AL" dirty="0" err="1" smtClean="0"/>
              <a:t>health</a:t>
            </a:r>
            <a:r>
              <a:rPr lang="sq-AL" dirty="0" smtClean="0"/>
              <a:t>. </a:t>
            </a:r>
          </a:p>
          <a:p>
            <a:pPr lvl="0" algn="just"/>
            <a:r>
              <a:rPr lang="sq-AL" dirty="0" err="1" smtClean="0"/>
              <a:t>Official</a:t>
            </a:r>
            <a:r>
              <a:rPr lang="sq-AL" dirty="0" smtClean="0"/>
              <a:t> </a:t>
            </a:r>
            <a:r>
              <a:rPr lang="sq-AL" dirty="0" err="1" smtClean="0"/>
              <a:t>meeting</a:t>
            </a:r>
            <a:r>
              <a:rPr lang="sq-AL" dirty="0" smtClean="0"/>
              <a:t> </a:t>
            </a:r>
            <a:r>
              <a:rPr lang="sq-AL" dirty="0" err="1" smtClean="0"/>
              <a:t>with</a:t>
            </a:r>
            <a:r>
              <a:rPr lang="sq-AL" dirty="0" smtClean="0"/>
              <a:t> the </a:t>
            </a:r>
            <a:r>
              <a:rPr lang="sq-AL" dirty="0" err="1" smtClean="0"/>
              <a:t>Health</a:t>
            </a:r>
            <a:r>
              <a:rPr lang="sq-AL" dirty="0" smtClean="0"/>
              <a:t> </a:t>
            </a:r>
            <a:r>
              <a:rPr lang="sq-AL" dirty="0" err="1" smtClean="0"/>
              <a:t>Inspectorate</a:t>
            </a:r>
            <a:r>
              <a:rPr lang="sq-AL" dirty="0" smtClean="0"/>
              <a:t> </a:t>
            </a:r>
            <a:r>
              <a:rPr lang="sq-AL" dirty="0" err="1" smtClean="0"/>
              <a:t>of</a:t>
            </a:r>
            <a:r>
              <a:rPr lang="sq-AL" dirty="0" smtClean="0"/>
              <a:t> </a:t>
            </a:r>
            <a:r>
              <a:rPr lang="sq-AL" dirty="0" err="1" smtClean="0"/>
              <a:t>Albania</a:t>
            </a:r>
            <a:r>
              <a:rPr lang="sq-AL" dirty="0" smtClean="0"/>
              <a:t>, </a:t>
            </a:r>
            <a:r>
              <a:rPr lang="sq-AL" dirty="0" err="1" smtClean="0"/>
              <a:t>Macedonia</a:t>
            </a:r>
            <a:r>
              <a:rPr lang="sq-AL" dirty="0" smtClean="0"/>
              <a:t>, </a:t>
            </a:r>
            <a:r>
              <a:rPr lang="sq-AL" dirty="0" err="1" smtClean="0"/>
              <a:t>Montenegro</a:t>
            </a:r>
            <a:r>
              <a:rPr lang="sq-AL" dirty="0"/>
              <a:t> </a:t>
            </a:r>
            <a:r>
              <a:rPr lang="sq-AL" dirty="0" smtClean="0"/>
              <a:t>(as a </a:t>
            </a:r>
            <a:r>
              <a:rPr lang="sq-AL" dirty="0" err="1" smtClean="0"/>
              <a:t>part</a:t>
            </a:r>
            <a:r>
              <a:rPr lang="sq-AL" dirty="0" smtClean="0"/>
              <a:t> </a:t>
            </a:r>
            <a:r>
              <a:rPr lang="sq-AL" dirty="0" err="1" smtClean="0"/>
              <a:t>of</a:t>
            </a:r>
            <a:r>
              <a:rPr lang="sq-AL" dirty="0" smtClean="0"/>
              <a:t> </a:t>
            </a:r>
            <a:r>
              <a:rPr lang="sq-AL" dirty="0" err="1" smtClean="0"/>
              <a:t>MoH</a:t>
            </a:r>
            <a:r>
              <a:rPr lang="sq-AL" dirty="0" smtClean="0"/>
              <a:t>, </a:t>
            </a:r>
            <a:r>
              <a:rPr lang="sq-AL" dirty="0" err="1" smtClean="0"/>
              <a:t>and</a:t>
            </a:r>
            <a:r>
              <a:rPr lang="sq-AL" dirty="0" smtClean="0"/>
              <a:t> EPSO).</a:t>
            </a:r>
            <a:endParaRPr lang="sq-AL" dirty="0" smtClean="0"/>
          </a:p>
          <a:p>
            <a:pPr lvl="0" algn="just"/>
            <a:r>
              <a:rPr lang="sq-AL" dirty="0" err="1" smtClean="0"/>
              <a:t>Official</a:t>
            </a:r>
            <a:r>
              <a:rPr lang="sq-AL" dirty="0" smtClean="0"/>
              <a:t> visit to </a:t>
            </a:r>
            <a:r>
              <a:rPr lang="sq-AL" dirty="0" err="1" smtClean="0"/>
              <a:t>Croatian</a:t>
            </a:r>
            <a:r>
              <a:rPr lang="sq-AL" dirty="0" smtClean="0"/>
              <a:t> </a:t>
            </a:r>
            <a:r>
              <a:rPr lang="sq-AL" dirty="0" err="1" smtClean="0"/>
              <a:t>Health</a:t>
            </a:r>
            <a:r>
              <a:rPr lang="sq-AL" dirty="0" smtClean="0"/>
              <a:t> </a:t>
            </a:r>
            <a:r>
              <a:rPr lang="sq-AL" dirty="0" err="1" smtClean="0"/>
              <a:t>Inspectorate</a:t>
            </a:r>
            <a:r>
              <a:rPr lang="sq-AL" dirty="0" smtClean="0"/>
              <a:t> – </a:t>
            </a:r>
            <a:r>
              <a:rPr lang="sq-AL" dirty="0" err="1" smtClean="0"/>
              <a:t>inspection</a:t>
            </a:r>
            <a:r>
              <a:rPr lang="sq-AL" dirty="0" smtClean="0"/>
              <a:t> </a:t>
            </a:r>
            <a:r>
              <a:rPr lang="sq-AL" dirty="0" err="1" smtClean="0"/>
              <a:t>of</a:t>
            </a:r>
            <a:r>
              <a:rPr lang="sq-AL" dirty="0" smtClean="0"/>
              <a:t> </a:t>
            </a:r>
            <a:r>
              <a:rPr lang="sq-AL" dirty="0" err="1" smtClean="0"/>
              <a:t>SoHO</a:t>
            </a:r>
            <a:r>
              <a:rPr lang="sq-AL" dirty="0" smtClean="0"/>
              <a:t> (</a:t>
            </a:r>
            <a:r>
              <a:rPr lang="sq-AL" dirty="0" err="1" smtClean="0"/>
              <a:t>blood</a:t>
            </a:r>
            <a:r>
              <a:rPr lang="sq-AL" dirty="0" smtClean="0"/>
              <a:t>, </a:t>
            </a:r>
            <a:r>
              <a:rPr lang="sq-AL" dirty="0" err="1" smtClean="0"/>
              <a:t>tissues</a:t>
            </a:r>
            <a:r>
              <a:rPr lang="sq-AL" dirty="0" smtClean="0"/>
              <a:t>, </a:t>
            </a:r>
            <a:r>
              <a:rPr lang="sq-AL" dirty="0" err="1" smtClean="0"/>
              <a:t>organs</a:t>
            </a:r>
            <a:r>
              <a:rPr lang="sq-AL" dirty="0" smtClean="0"/>
              <a:t>, </a:t>
            </a:r>
            <a:r>
              <a:rPr lang="sq-AL" dirty="0" err="1" smtClean="0"/>
              <a:t>medically</a:t>
            </a:r>
            <a:r>
              <a:rPr lang="sq-AL" dirty="0" smtClean="0"/>
              <a:t> </a:t>
            </a:r>
            <a:r>
              <a:rPr lang="sq-AL" dirty="0" err="1" smtClean="0"/>
              <a:t>assisted</a:t>
            </a:r>
            <a:r>
              <a:rPr lang="sq-AL" dirty="0" smtClean="0"/>
              <a:t> </a:t>
            </a:r>
            <a:r>
              <a:rPr lang="sq-AL" dirty="0" err="1" smtClean="0"/>
              <a:t>reproduction</a:t>
            </a:r>
            <a:r>
              <a:rPr lang="sq-AL" dirty="0" smtClean="0"/>
              <a:t>)</a:t>
            </a:r>
            <a:endParaRPr lang="en-US" dirty="0" smtClean="0"/>
          </a:p>
          <a:p>
            <a:pPr lvl="0" algn="just"/>
            <a:endParaRPr lang="en-US" dirty="0" smtClean="0"/>
          </a:p>
          <a:p>
            <a:pPr lvl="0"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83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178</TotalTime>
  <Words>717</Words>
  <Application>Microsoft Office PowerPoint</Application>
  <PresentationFormat>On-screen Show (4:3)</PresentationFormat>
  <Paragraphs>108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Book Antiqua</vt:lpstr>
      <vt:lpstr>Calibri</vt:lpstr>
      <vt:lpstr>Cambria</vt:lpstr>
      <vt:lpstr>Times New Roman</vt:lpstr>
      <vt:lpstr>Trebuchet MS</vt:lpstr>
      <vt:lpstr>Wingdings 3</vt:lpstr>
      <vt:lpstr>Facet</vt:lpstr>
      <vt:lpstr>Microsoft Excel Worksheet</vt:lpstr>
      <vt:lpstr>Health Inspectorate of Republic of Kosova Work Plan 2019</vt:lpstr>
      <vt:lpstr>Responsibilities,  the Law on Health Inspectorate</vt:lpstr>
      <vt:lpstr>Specifically </vt:lpstr>
      <vt:lpstr>In 2018: 9 Inspectors, no Lawyer, 1 Assistant  </vt:lpstr>
      <vt:lpstr>Inspections based on level of health care/ownership (N), 2018</vt:lpstr>
      <vt:lpstr>1911 reccomendations in 2018: 1 per public institution vs. 2 per private (rounded %)</vt:lpstr>
      <vt:lpstr>Financial fines - 6.6 % of inspections</vt:lpstr>
      <vt:lpstr>151 patient complaints in 2018</vt:lpstr>
      <vt:lpstr>Other major activities in 2018</vt:lpstr>
      <vt:lpstr>Work Plan 2019</vt:lpstr>
      <vt:lpstr>Communication of the Plan 2019</vt:lpstr>
      <vt:lpstr>Challenges for the Health Inspectorate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Republika e Kosovës Republika Kosova-Republic of Kosovo Qeveria –Vlada-Government   MINISTRIA E SHËNDETËSISË/MINISTARSTVO ZDRAVSTVA/MINISTRY OF  HEALTH   Inspektorati Shëndetësor/ Zdravstveni Inspektorat/ Health Inspectorate   Raport i punës së  Inspektoratit Shëndetësor  2018</dc:title>
  <dc:creator>Windows User</dc:creator>
  <cp:lastModifiedBy>Windows User</cp:lastModifiedBy>
  <cp:revision>23</cp:revision>
  <dcterms:created xsi:type="dcterms:W3CDTF">2019-02-12T22:00:58Z</dcterms:created>
  <dcterms:modified xsi:type="dcterms:W3CDTF">2019-04-10T10:27:27Z</dcterms:modified>
</cp:coreProperties>
</file>