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0"/>
  </p:notesMasterIdLst>
  <p:sldIdLst>
    <p:sldId id="256" r:id="rId5"/>
    <p:sldId id="355" r:id="rId6"/>
    <p:sldId id="356" r:id="rId7"/>
    <p:sldId id="358" r:id="rId8"/>
    <p:sldId id="339" r:id="rId9"/>
  </p:sldIdLst>
  <p:sldSz cx="9144000" cy="6858000" type="screen4x3"/>
  <p:notesSz cx="6858000" cy="9144000"/>
  <p:defaultTextStyle>
    <a:defPPr>
      <a:defRPr lang="en-US"/>
    </a:defPPr>
    <a:lvl1pPr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68313" indent="-111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38213" indent="-238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408113" indent="-365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78013" indent="-492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9A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360DDEF-057F-44C3-B482-398EFE1221F2}" type="datetimeFigureOut">
              <a:rPr lang="lv-LV"/>
              <a:pPr>
                <a:defRPr/>
              </a:pPr>
              <a:t>16.09.2019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lv-LV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D5397B4C-EADA-4C63-ACF7-02A9248B66C9}" type="slidenum">
              <a:rPr lang="lv-LV" altLang="en-US"/>
              <a:pPr>
                <a:defRPr/>
              </a:pPr>
              <a:t>‹nr.›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24446464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83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382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4081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780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0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65B1D9EE-7C6E-4AE4-B21E-711AE95D8E0E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657600"/>
            <a:ext cx="6096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0800" y="381000"/>
            <a:ext cx="6096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F37194C8-F710-4899-9B4A-8763640E601B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1752600"/>
            <a:ext cx="28956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752600"/>
            <a:ext cx="29718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6EDB069C-7A98-4395-9161-7ABE2BA82C5B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2386940"/>
            <a:ext cx="28956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386940"/>
            <a:ext cx="29718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590800" y="1852613"/>
            <a:ext cx="28956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5715000" y="1851953"/>
            <a:ext cx="2971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18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A359BF38-0E20-4372-8CDF-42DCA2BACF48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EB907939-A3CB-49F7-9CCE-C4B88D074781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9DF24178-654A-459B-A740-21959F60A8F2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72975"/>
            <a:ext cx="2751026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9527" y="273054"/>
            <a:ext cx="3269672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90800" y="1435119"/>
            <a:ext cx="2751026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4B4C69B4-CC18-45AF-84BA-142776E46433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6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42B1FA0-464C-42ED-900D-0DF232E0867E}" type="datetime1">
              <a:rPr lang="en-US"/>
              <a:pPr>
                <a:defRPr/>
              </a:pPr>
              <a:t>9/16/2019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5E15C66-1542-4098-A625-B7CD681952A6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4" r:id="rId1"/>
    <p:sldLayoutId id="2147483895" r:id="rId2"/>
    <p:sldLayoutId id="2147483896" r:id="rId3"/>
    <p:sldLayoutId id="2147483897" r:id="rId4"/>
    <p:sldLayoutId id="2147483898" r:id="rId5"/>
    <p:sldLayoutId id="2147483899" r:id="rId6"/>
    <p:sldLayoutId id="2147483900" r:id="rId7"/>
    <p:sldLayoutId id="2147483901" r:id="rId8"/>
    <p:sldLayoutId id="2147483902" r:id="rId9"/>
  </p:sldLayoutIdLst>
  <p:hf hdr="0" ftr="0" dt="0"/>
  <p:txStyles>
    <p:titleStyle>
      <a:lvl1pPr algn="ctr" defTabSz="938213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2pPr>
      <a:lvl3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3pPr>
      <a:lvl4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4pPr>
      <a:lvl5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62000" indent="-292100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73163" indent="-233363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43063" indent="-233363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112963" indent="-233363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685800" y="3282215"/>
            <a:ext cx="7772400" cy="1183423"/>
          </a:xfrm>
          <a:noFill/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sz="2400" dirty="0"/>
              <a:t>Performance indicators for </a:t>
            </a:r>
            <a:br>
              <a:rPr lang="en-GB" sz="2400" dirty="0"/>
            </a:br>
            <a:r>
              <a:rPr lang="en-GB" sz="2400" dirty="0"/>
              <a:t>healthcare supervision</a:t>
            </a:r>
            <a:br>
              <a:rPr lang="en-GB" sz="2400" dirty="0"/>
            </a:br>
            <a:r>
              <a:rPr lang="en-GB" sz="2400" b="0" dirty="0"/>
              <a:t>EPSO 28</a:t>
            </a:r>
            <a:r>
              <a:rPr lang="en-GB" sz="2400" b="0" baseline="30000" dirty="0"/>
              <a:t>th</a:t>
            </a:r>
            <a:r>
              <a:rPr lang="en-GB" sz="2400" b="0" dirty="0"/>
              <a:t> Conference</a:t>
            </a:r>
            <a:endParaRPr lang="en-GB" altLang="en-US" sz="2400" b="0" dirty="0"/>
          </a:p>
        </p:txBody>
      </p:sp>
      <p:sp>
        <p:nvSpPr>
          <p:cNvPr id="13315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lv-LV" altLang="en-US" b="1" dirty="0"/>
          </a:p>
          <a:p>
            <a:pPr>
              <a:lnSpc>
                <a:spcPct val="80000"/>
              </a:lnSpc>
            </a:pPr>
            <a:r>
              <a:rPr lang="lv-LV" altLang="en-US" sz="1800" b="1" dirty="0"/>
              <a:t>Evija Palčeja</a:t>
            </a:r>
          </a:p>
          <a:p>
            <a:pPr>
              <a:lnSpc>
                <a:spcPct val="80000"/>
              </a:lnSpc>
            </a:pPr>
            <a:r>
              <a:rPr lang="en-GB" altLang="en-US" dirty="0"/>
              <a:t>Head of Strategic Planning and Development Department</a:t>
            </a:r>
            <a:endParaRPr lang="lv-LV" altLang="en-US" dirty="0"/>
          </a:p>
        </p:txBody>
      </p:sp>
      <p:sp>
        <p:nvSpPr>
          <p:cNvPr id="13316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lv-LV" altLang="en-US" dirty="0"/>
              <a:t>25.10.2019.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657725"/>
          </a:xfrm>
        </p:spPr>
        <p:txBody>
          <a:bodyPr>
            <a:noAutofit/>
          </a:bodyPr>
          <a:lstStyle/>
          <a:p>
            <a:r>
              <a:rPr lang="lv-LV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</a:t>
            </a:r>
            <a:r>
              <a:rPr lang="en-US" sz="28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roactive</a:t>
            </a:r>
            <a:r>
              <a:rPr lang="en-US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supervisory system</a:t>
            </a:r>
            <a:r>
              <a:rPr lang="en-GB" sz="2800" dirty="0"/>
              <a:t> </a:t>
            </a:r>
            <a:br>
              <a:rPr lang="lv-LV" sz="2800" dirty="0"/>
            </a:br>
            <a:endParaRPr lang="en-GB" sz="28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3749332"/>
              </p:ext>
            </p:extLst>
          </p:nvPr>
        </p:nvGraphicFramePr>
        <p:xfrm>
          <a:off x="206946" y="1470211"/>
          <a:ext cx="8479854" cy="4980192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49491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90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63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71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81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62860">
                <a:tc>
                  <a:txBody>
                    <a:bodyPr/>
                    <a:lstStyle/>
                    <a:p>
                      <a:r>
                        <a:rPr lang="en-GB" sz="1300" noProof="0" dirty="0">
                          <a:latin typeface="Verdana" pitchFamily="34" charset="0"/>
                          <a:ea typeface="Verdana" pitchFamily="34" charset="0"/>
                        </a:rPr>
                        <a:t>Indicators:</a:t>
                      </a:r>
                      <a:r>
                        <a:rPr lang="en-GB" sz="1300" baseline="0" noProof="0" dirty="0">
                          <a:latin typeface="Verdana" pitchFamily="34" charset="0"/>
                          <a:ea typeface="Verdana" pitchFamily="34" charset="0"/>
                        </a:rPr>
                        <a:t> </a:t>
                      </a:r>
                      <a:r>
                        <a:rPr lang="en-GB" sz="1300" noProof="0" dirty="0">
                          <a:latin typeface="Verdana" pitchFamily="34" charset="0"/>
                          <a:ea typeface="Verdana" pitchFamily="34" charset="0"/>
                        </a:rPr>
                        <a:t>proactive supervisory system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200" dirty="0">
                          <a:latin typeface="Verdana" pitchFamily="34" charset="0"/>
                          <a:ea typeface="Verdana" pitchFamily="34" charset="0"/>
                        </a:rPr>
                        <a:t>2018</a:t>
                      </a:r>
                      <a:endParaRPr lang="en-US" sz="1200" dirty="0">
                        <a:latin typeface="Verdana" pitchFamily="34" charset="0"/>
                        <a:ea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200" dirty="0">
                          <a:latin typeface="Verdana" pitchFamily="34" charset="0"/>
                          <a:ea typeface="Verdana" pitchFamily="34" charset="0"/>
                        </a:rPr>
                        <a:t>2019</a:t>
                      </a:r>
                      <a:endParaRPr lang="en-US" sz="1200" dirty="0">
                        <a:latin typeface="Verdana" pitchFamily="34" charset="0"/>
                        <a:ea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200" dirty="0">
                          <a:latin typeface="Verdana" pitchFamily="34" charset="0"/>
                          <a:ea typeface="Verdana" pitchFamily="34" charset="0"/>
                        </a:rPr>
                        <a:t>2020</a:t>
                      </a:r>
                      <a:endParaRPr lang="en-US" sz="1200" dirty="0">
                        <a:latin typeface="Verdana" pitchFamily="34" charset="0"/>
                        <a:ea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200" dirty="0">
                          <a:latin typeface="Verdana" pitchFamily="34" charset="0"/>
                          <a:ea typeface="Verdana" pitchFamily="34" charset="0"/>
                        </a:rPr>
                        <a:t>2021</a:t>
                      </a:r>
                      <a:endParaRPr lang="en-US" sz="1200" dirty="0">
                        <a:latin typeface="Verdana" pitchFamily="34" charset="0"/>
                        <a:ea typeface="Verdan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7241">
                <a:tc>
                  <a:txBody>
                    <a:bodyPr/>
                    <a:lstStyle/>
                    <a:p>
                      <a:r>
                        <a:rPr lang="en-GB" sz="1300" noProof="0" dirty="0">
                          <a:latin typeface="Verdana" pitchFamily="34" charset="0"/>
                          <a:ea typeface="Verdana" pitchFamily="34" charset="0"/>
                        </a:rPr>
                        <a:t>Object proportion (%), which found in C-level  (high) non-compliance</a:t>
                      </a:r>
                    </a:p>
                  </a:txBody>
                  <a:tcPr>
                    <a:solidFill>
                      <a:schemeClr val="accent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 dirty="0">
                          <a:latin typeface="Verdana" pitchFamily="34" charset="0"/>
                          <a:ea typeface="Verdana" pitchFamily="34" charset="0"/>
                        </a:rPr>
                        <a:t>3</a:t>
                      </a:r>
                      <a:endParaRPr lang="en-US" sz="1100" dirty="0">
                        <a:latin typeface="Verdana" pitchFamily="34" charset="0"/>
                        <a:ea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noProof="0" dirty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+mn-cs"/>
                        </a:rPr>
                        <a:t>decreases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noProof="0" dirty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+mn-cs"/>
                        </a:rPr>
                        <a:t>decreases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noProof="0" dirty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+mn-cs"/>
                        </a:rPr>
                        <a:t>decreases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8994">
                <a:tc>
                  <a:txBody>
                    <a:bodyPr/>
                    <a:lstStyle/>
                    <a:p>
                      <a:pPr marL="0" marR="0" indent="0" algn="l" defTabSz="939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kern="1200" noProof="0" dirty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+mn-cs"/>
                        </a:rPr>
                        <a:t>Object proportion (%), which found in B-level (medium) non-compliance/risks identified</a:t>
                      </a:r>
                    </a:p>
                    <a:p>
                      <a:endParaRPr lang="en-GB" sz="1300" kern="1200" noProof="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 dirty="0">
                          <a:latin typeface="Verdana" pitchFamily="34" charset="0"/>
                          <a:ea typeface="Verdana" pitchFamily="34" charset="0"/>
                        </a:rPr>
                        <a:t>54</a:t>
                      </a:r>
                      <a:endParaRPr lang="en-US" sz="1100" dirty="0">
                        <a:latin typeface="Verdana" pitchFamily="34" charset="0"/>
                        <a:ea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Verdana" pitchFamily="34" charset="0"/>
                          <a:ea typeface="Verdana" pitchFamily="34" charset="0"/>
                        </a:rPr>
                        <a:t>does not decrease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Verdana" pitchFamily="34" charset="0"/>
                          <a:ea typeface="Verdana" pitchFamily="34" charset="0"/>
                        </a:rPr>
                        <a:t>does not decrease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Verdana" pitchFamily="34" charset="0"/>
                          <a:ea typeface="Verdana" pitchFamily="34" charset="0"/>
                        </a:rPr>
                        <a:t>does not decrease or increase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7241">
                <a:tc>
                  <a:txBody>
                    <a:bodyPr/>
                    <a:lstStyle/>
                    <a:p>
                      <a:r>
                        <a:rPr lang="en-GB" sz="1300" noProof="0" dirty="0">
                          <a:latin typeface="Verdana" pitchFamily="34" charset="0"/>
                          <a:ea typeface="Verdana" pitchFamily="34" charset="0"/>
                        </a:rPr>
                        <a:t>Non-compliances proportion (%) corrected within the time limit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noProof="0" dirty="0">
                          <a:latin typeface="Verdana" pitchFamily="34" charset="0"/>
                          <a:ea typeface="Verdana" pitchFamily="34" charset="0"/>
                        </a:rPr>
                        <a:t>was not measured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Verdana" pitchFamily="34" charset="0"/>
                          <a:ea typeface="Verdana" pitchFamily="34" charset="0"/>
                        </a:rPr>
                        <a:t>the base 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Verdana" pitchFamily="34" charset="0"/>
                          <a:ea typeface="Verdana" pitchFamily="34" charset="0"/>
                        </a:rPr>
                        <a:t>increases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Verdana" pitchFamily="34" charset="0"/>
                          <a:ea typeface="Verdana" pitchFamily="34" charset="0"/>
                        </a:rPr>
                        <a:t>increases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8205">
                <a:tc>
                  <a:txBody>
                    <a:bodyPr/>
                    <a:lstStyle/>
                    <a:p>
                      <a:r>
                        <a:rPr lang="en-US" sz="1300" kern="1200" noProof="0" dirty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+mn-cs"/>
                        </a:rPr>
                        <a:t>Number of recorded signal events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noProof="0" dirty="0">
                          <a:latin typeface="Verdana" pitchFamily="34" charset="0"/>
                          <a:ea typeface="Verdana" pitchFamily="34" charset="0"/>
                        </a:rPr>
                        <a:t>was not measured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Verdana" pitchFamily="34" charset="0"/>
                          <a:ea typeface="Verdana" pitchFamily="34" charset="0"/>
                        </a:rPr>
                        <a:t>the base 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Verdana" pitchFamily="34" charset="0"/>
                          <a:ea typeface="Verdana" pitchFamily="34" charset="0"/>
                        </a:rPr>
                        <a:t>increases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Verdana" pitchFamily="34" charset="0"/>
                          <a:ea typeface="Verdana" pitchFamily="34" charset="0"/>
                        </a:rPr>
                        <a:t>increases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3132">
                <a:tc>
                  <a:txBody>
                    <a:bodyPr/>
                    <a:lstStyle/>
                    <a:p>
                      <a:r>
                        <a:rPr lang="en-GB" sz="1300" kern="1200" noProof="0" dirty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+mn-cs"/>
                        </a:rPr>
                        <a:t>Proportion</a:t>
                      </a:r>
                      <a:r>
                        <a:rPr lang="en-GB" sz="1300" kern="1200" baseline="0" noProof="0" dirty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+mn-cs"/>
                        </a:rPr>
                        <a:t> (%) </a:t>
                      </a:r>
                      <a:r>
                        <a:rPr lang="en-GB" sz="1300" kern="1200" noProof="0" dirty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+mn-cs"/>
                        </a:rPr>
                        <a:t>of highly significant adverse events analyzed by root cause analysis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noProof="0" dirty="0">
                          <a:latin typeface="Verdana" pitchFamily="34" charset="0"/>
                          <a:ea typeface="Verdana" pitchFamily="34" charset="0"/>
                        </a:rPr>
                        <a:t>was not measured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Verdana" pitchFamily="34" charset="0"/>
                          <a:ea typeface="Verdana" pitchFamily="34" charset="0"/>
                        </a:rPr>
                        <a:t>the base 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Verdana" pitchFamily="34" charset="0"/>
                          <a:ea typeface="Verdana" pitchFamily="34" charset="0"/>
                        </a:rPr>
                        <a:t>increases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Verdana" pitchFamily="34" charset="0"/>
                          <a:ea typeface="Verdana" pitchFamily="34" charset="0"/>
                        </a:rPr>
                        <a:t>increases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03767">
                <a:tc>
                  <a:txBody>
                    <a:bodyPr/>
                    <a:lstStyle/>
                    <a:p>
                      <a:r>
                        <a:rPr lang="en-GB" sz="1300" kern="1200" noProof="0" dirty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+mn-cs"/>
                        </a:rPr>
                        <a:t>Percentage of systemic improvement</a:t>
                      </a:r>
                      <a:r>
                        <a:rPr lang="lv-LV" sz="1300" kern="1200" noProof="0" dirty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+mn-cs"/>
                        </a:rPr>
                        <a:t>s</a:t>
                      </a:r>
                      <a:r>
                        <a:rPr lang="en-GB" sz="1300" kern="1200" noProof="0" dirty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+mn-cs"/>
                        </a:rPr>
                        <a:t> identified by the Inspectorate following thematic </a:t>
                      </a:r>
                      <a:r>
                        <a:rPr lang="lv-LV" sz="1300" kern="1200" noProof="0" dirty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+mn-cs"/>
                        </a:rPr>
                        <a:t>audits</a:t>
                      </a:r>
                      <a:r>
                        <a:rPr lang="en-GB" sz="1300" kern="1200" noProof="0" dirty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+mn-cs"/>
                        </a:rPr>
                        <a:t> included in policy planning documents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noProof="0" dirty="0">
                          <a:latin typeface="Verdana" pitchFamily="34" charset="0"/>
                          <a:ea typeface="Verdana" pitchFamily="34" charset="0"/>
                        </a:rPr>
                        <a:t>was not measured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Verdana" pitchFamily="34" charset="0"/>
                          <a:ea typeface="Verdana" pitchFamily="34" charset="0"/>
                        </a:rPr>
                        <a:t>the base 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 dirty="0">
                          <a:latin typeface="Verdana" pitchFamily="34" charset="0"/>
                          <a:ea typeface="Verdana" pitchFamily="34" charset="0"/>
                        </a:rPr>
                        <a:t>80</a:t>
                      </a:r>
                      <a:endParaRPr lang="en-US" sz="1100" dirty="0">
                        <a:latin typeface="Verdana" pitchFamily="34" charset="0"/>
                        <a:ea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 dirty="0">
                          <a:latin typeface="Verdana" pitchFamily="34" charset="0"/>
                          <a:ea typeface="Verdana" pitchFamily="34" charset="0"/>
                        </a:rPr>
                        <a:t>85</a:t>
                      </a:r>
                      <a:endParaRPr lang="en-US" sz="1100" dirty="0">
                        <a:latin typeface="Verdana" pitchFamily="34" charset="0"/>
                        <a:ea typeface="Verdan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29046">
                <a:tc>
                  <a:txBody>
                    <a:bodyPr/>
                    <a:lstStyle/>
                    <a:p>
                      <a:r>
                        <a:rPr lang="en-GB" sz="1300" kern="1200" noProof="0" dirty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+mn-cs"/>
                        </a:rPr>
                        <a:t>Complaints about quality of health care </a:t>
                      </a:r>
                      <a:r>
                        <a:rPr lang="lv-LV" sz="1300" kern="1200" noProof="0" dirty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+mn-cs"/>
                        </a:rPr>
                        <a:t>(%) </a:t>
                      </a:r>
                      <a:r>
                        <a:rPr lang="en-GB" sz="1300" kern="1200" noProof="0" dirty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+mn-cs"/>
                        </a:rPr>
                        <a:t>with identified systemic causes and identified improvements at national level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noProof="0" dirty="0">
                          <a:latin typeface="Verdana" pitchFamily="34" charset="0"/>
                          <a:ea typeface="Verdana" pitchFamily="34" charset="0"/>
                        </a:rPr>
                        <a:t>was not measured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Verdana" pitchFamily="34" charset="0"/>
                          <a:ea typeface="Verdana" pitchFamily="34" charset="0"/>
                        </a:rPr>
                        <a:t>the base 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Verdana" pitchFamily="34" charset="0"/>
                          <a:ea typeface="Verdana" pitchFamily="34" charset="0"/>
                        </a:rPr>
                        <a:t>increases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Verdana" pitchFamily="34" charset="0"/>
                          <a:ea typeface="Verdana" pitchFamily="34" charset="0"/>
                        </a:rPr>
                        <a:t>increases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3708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8189" y="381000"/>
            <a:ext cx="6328611" cy="1036642"/>
          </a:xfrm>
        </p:spPr>
        <p:txBody>
          <a:bodyPr>
            <a:noAutofit/>
          </a:bodyPr>
          <a:lstStyle/>
          <a:p>
            <a:r>
              <a:rPr lang="en-GB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Effectiveness of supervision</a:t>
            </a:r>
            <a:br>
              <a:rPr lang="en-GB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3425" y="1417642"/>
            <a:ext cx="7953375" cy="4708531"/>
          </a:xfrm>
        </p:spPr>
        <p:txBody>
          <a:bodyPr>
            <a:normAutofit/>
          </a:bodyPr>
          <a:lstStyle/>
          <a:p>
            <a:endParaRPr lang="lv-LV" sz="16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5B1D9EE-7C6E-4AE4-B21E-711AE95D8E0E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9733965"/>
              </p:ext>
            </p:extLst>
          </p:nvPr>
        </p:nvGraphicFramePr>
        <p:xfrm>
          <a:off x="346509" y="1748117"/>
          <a:ext cx="8492691" cy="4401116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4956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04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75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84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95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1275">
                <a:tc>
                  <a:txBody>
                    <a:bodyPr/>
                    <a:lstStyle/>
                    <a:p>
                      <a:r>
                        <a:rPr lang="en-GB" sz="1400" noProof="0" dirty="0">
                          <a:latin typeface="Verdana" pitchFamily="34" charset="0"/>
                          <a:ea typeface="Verdana" pitchFamily="34" charset="0"/>
                        </a:rPr>
                        <a:t>Indicators: effectiveness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200" dirty="0">
                          <a:latin typeface="Verdana" pitchFamily="34" charset="0"/>
                          <a:ea typeface="Verdana" pitchFamily="34" charset="0"/>
                        </a:rPr>
                        <a:t>2018</a:t>
                      </a:r>
                      <a:endParaRPr lang="en-US" sz="1200" dirty="0">
                        <a:latin typeface="Verdana" pitchFamily="34" charset="0"/>
                        <a:ea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200" dirty="0">
                          <a:latin typeface="Verdana" pitchFamily="34" charset="0"/>
                          <a:ea typeface="Verdana" pitchFamily="34" charset="0"/>
                        </a:rPr>
                        <a:t>2019</a:t>
                      </a:r>
                      <a:endParaRPr lang="en-US" sz="1200" dirty="0">
                        <a:latin typeface="Verdana" pitchFamily="34" charset="0"/>
                        <a:ea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200" dirty="0">
                          <a:latin typeface="Verdana" pitchFamily="34" charset="0"/>
                          <a:ea typeface="Verdana" pitchFamily="34" charset="0"/>
                        </a:rPr>
                        <a:t>2020</a:t>
                      </a:r>
                      <a:endParaRPr lang="en-US" sz="1200" dirty="0">
                        <a:latin typeface="Verdana" pitchFamily="34" charset="0"/>
                        <a:ea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200" dirty="0">
                          <a:latin typeface="Verdana" pitchFamily="34" charset="0"/>
                          <a:ea typeface="Verdana" pitchFamily="34" charset="0"/>
                        </a:rPr>
                        <a:t>2021</a:t>
                      </a:r>
                      <a:endParaRPr lang="en-US" sz="1200" dirty="0">
                        <a:latin typeface="Verdana" pitchFamily="34" charset="0"/>
                        <a:ea typeface="Verdan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4627">
                <a:tc>
                  <a:txBody>
                    <a:bodyPr/>
                    <a:lstStyle/>
                    <a:p>
                      <a:r>
                        <a:rPr lang="en-GB" sz="1400" noProof="0" dirty="0">
                          <a:latin typeface="Verdana" pitchFamily="34" charset="0"/>
                          <a:ea typeface="Verdana" pitchFamily="34" charset="0"/>
                        </a:rPr>
                        <a:t>Percentage of objects with the same non-conformities repeatedly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39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noProof="0" dirty="0">
                          <a:latin typeface="Verdana" pitchFamily="34" charset="0"/>
                          <a:ea typeface="Verdana" pitchFamily="34" charset="0"/>
                        </a:rPr>
                        <a:t>was not measured</a:t>
                      </a:r>
                    </a:p>
                    <a:p>
                      <a:pPr algn="ctr"/>
                      <a:endParaRPr lang="en-US" sz="1100" dirty="0">
                        <a:latin typeface="Verdana" pitchFamily="34" charset="0"/>
                        <a:ea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39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latin typeface="Verdana" pitchFamily="34" charset="0"/>
                          <a:ea typeface="Verdana" pitchFamily="34" charset="0"/>
                        </a:rPr>
                        <a:t>the base rate</a:t>
                      </a:r>
                    </a:p>
                    <a:p>
                      <a:endParaRPr lang="en-US" sz="1100" kern="1200" noProof="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noProof="0" dirty="0">
                          <a:latin typeface="Verdana" pitchFamily="34" charset="0"/>
                          <a:ea typeface="Verdana" pitchFamily="34" charset="0"/>
                        </a:rPr>
                        <a:t>does not  increase</a:t>
                      </a:r>
                      <a:endParaRPr lang="en-GB" sz="1100" kern="1200" noProof="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noProof="0" dirty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+mn-cs"/>
                        </a:rPr>
                        <a:t>decreases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3961">
                <a:tc>
                  <a:txBody>
                    <a:bodyPr/>
                    <a:lstStyle/>
                    <a:p>
                      <a:r>
                        <a:rPr lang="en-GB" sz="1400" kern="1200" noProof="0" dirty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+mn-cs"/>
                        </a:rPr>
                        <a:t>Proportion</a:t>
                      </a:r>
                      <a:r>
                        <a:rPr lang="en-GB" sz="1400" kern="1200" baseline="0" noProof="0" dirty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+mn-cs"/>
                        </a:rPr>
                        <a:t> (%) </a:t>
                      </a:r>
                      <a:r>
                        <a:rPr lang="en-GB" sz="1400" kern="1200" noProof="0" dirty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+mn-cs"/>
                        </a:rPr>
                        <a:t>of out-of-plan controls in health care</a:t>
                      </a:r>
                      <a:r>
                        <a:rPr lang="lv-LV" sz="1400" kern="1200" noProof="0" dirty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+mn-cs"/>
                        </a:rPr>
                        <a:t> (</a:t>
                      </a:r>
                      <a:r>
                        <a:rPr lang="en-GB" sz="1400" kern="1200" noProof="0" dirty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+mn-cs"/>
                        </a:rPr>
                        <a:t>reaction to incident</a:t>
                      </a:r>
                      <a:r>
                        <a:rPr lang="lv-LV" sz="1400" kern="1200" noProof="0" dirty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+mn-cs"/>
                        </a:rPr>
                        <a:t>)</a:t>
                      </a:r>
                      <a:endParaRPr lang="en-GB" sz="1400" kern="1200" noProof="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 kern="1200" noProof="0" dirty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+mn-cs"/>
                        </a:rPr>
                        <a:t>42</a:t>
                      </a:r>
                      <a:endParaRPr lang="en-US" sz="1100" kern="1200" noProof="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 kern="1200" noProof="0" dirty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+mn-cs"/>
                        </a:rPr>
                        <a:t>&lt; 40</a:t>
                      </a:r>
                      <a:endParaRPr lang="en-US" sz="1100" kern="1200" noProof="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 kern="1200" noProof="0" dirty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+mn-cs"/>
                        </a:rPr>
                        <a:t>&lt; 35</a:t>
                      </a:r>
                      <a:endParaRPr lang="en-US" sz="1100" kern="1200" noProof="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 kern="1200" noProof="0" dirty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+mn-cs"/>
                        </a:rPr>
                        <a:t>&lt; 25</a:t>
                      </a:r>
                      <a:endParaRPr lang="en-US" sz="1100" kern="1200" noProof="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7375">
                <a:tc>
                  <a:txBody>
                    <a:bodyPr/>
                    <a:lstStyle/>
                    <a:p>
                      <a:r>
                        <a:rPr lang="en-US" sz="1400" noProof="0" dirty="0">
                          <a:latin typeface="Verdana" pitchFamily="34" charset="0"/>
                          <a:ea typeface="Verdana" pitchFamily="34" charset="0"/>
                        </a:rPr>
                        <a:t>Proportion</a:t>
                      </a:r>
                      <a:r>
                        <a:rPr lang="lv-LV" sz="1400" noProof="0" dirty="0">
                          <a:latin typeface="Verdana" pitchFamily="34" charset="0"/>
                          <a:ea typeface="Verdana" pitchFamily="34" charset="0"/>
                        </a:rPr>
                        <a:t> (%) </a:t>
                      </a:r>
                      <a:r>
                        <a:rPr lang="en-US" sz="1400" noProof="0" dirty="0">
                          <a:latin typeface="Verdana" pitchFamily="34" charset="0"/>
                          <a:ea typeface="Verdana" pitchFamily="34" charset="0"/>
                        </a:rPr>
                        <a:t> of applications </a:t>
                      </a:r>
                      <a:r>
                        <a:rPr lang="lv-LV" sz="1400" noProof="0" dirty="0">
                          <a:latin typeface="Verdana" pitchFamily="34" charset="0"/>
                          <a:ea typeface="Verdana" pitchFamily="34" charset="0"/>
                        </a:rPr>
                        <a:t>(</a:t>
                      </a:r>
                      <a:r>
                        <a:rPr lang="en-GB" sz="1400" noProof="0" dirty="0">
                          <a:latin typeface="Verdana" pitchFamily="34" charset="0"/>
                          <a:ea typeface="Verdana" pitchFamily="34" charset="0"/>
                        </a:rPr>
                        <a:t>complaints</a:t>
                      </a:r>
                      <a:r>
                        <a:rPr lang="lv-LV" sz="1400" noProof="0" dirty="0">
                          <a:latin typeface="Verdana" pitchFamily="34" charset="0"/>
                          <a:ea typeface="Verdana" pitchFamily="34" charset="0"/>
                        </a:rPr>
                        <a:t>) </a:t>
                      </a:r>
                      <a:r>
                        <a:rPr lang="en-GB" sz="1400" noProof="0" dirty="0">
                          <a:latin typeface="Verdana" pitchFamily="34" charset="0"/>
                          <a:ea typeface="Verdana" pitchFamily="34" charset="0"/>
                        </a:rPr>
                        <a:t>analysed by </a:t>
                      </a:r>
                      <a:r>
                        <a:rPr lang="en-US" sz="1400" noProof="0" dirty="0">
                          <a:latin typeface="Verdana" pitchFamily="34" charset="0"/>
                          <a:ea typeface="Verdana" pitchFamily="34" charset="0"/>
                        </a:rPr>
                        <a:t>medical institutions </a:t>
                      </a:r>
                      <a:endParaRPr lang="en-GB" sz="1400" noProof="0" dirty="0">
                        <a:latin typeface="Verdana" pitchFamily="34" charset="0"/>
                        <a:ea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noProof="0" dirty="0">
                          <a:latin typeface="Verdana" pitchFamily="34" charset="0"/>
                          <a:ea typeface="Verdana" pitchFamily="34" charset="0"/>
                        </a:rPr>
                        <a:t>was not measured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 dirty="0">
                          <a:latin typeface="Verdana" pitchFamily="34" charset="0"/>
                          <a:ea typeface="Verdana" pitchFamily="34" charset="0"/>
                          <a:cs typeface="Times New Roman"/>
                        </a:rPr>
                        <a:t>10</a:t>
                      </a:r>
                      <a:endParaRPr lang="en-US" sz="1100" dirty="0">
                        <a:latin typeface="Verdana" pitchFamily="34" charset="0"/>
                        <a:ea typeface="Verdana" pitchFamily="34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latin typeface="Verdana" pitchFamily="34" charset="0"/>
                          <a:ea typeface="Verdana" pitchFamily="34" charset="0"/>
                          <a:cs typeface="Times New Roman"/>
                        </a:rPr>
                        <a:t>15</a:t>
                      </a:r>
                      <a:endParaRPr lang="en-US" sz="1100">
                        <a:latin typeface="Verdana" pitchFamily="34" charset="0"/>
                        <a:ea typeface="Verdana" pitchFamily="34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 dirty="0">
                          <a:latin typeface="Verdana" pitchFamily="34" charset="0"/>
                          <a:ea typeface="Verdana" pitchFamily="34" charset="0"/>
                          <a:cs typeface="Times New Roman"/>
                        </a:rPr>
                        <a:t>20</a:t>
                      </a:r>
                      <a:endParaRPr lang="en-US" sz="1100" dirty="0">
                        <a:latin typeface="Verdana" pitchFamily="34" charset="0"/>
                        <a:ea typeface="Verdana" pitchFamily="34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7675">
                <a:tc>
                  <a:txBody>
                    <a:bodyPr/>
                    <a:lstStyle/>
                    <a:p>
                      <a:r>
                        <a:rPr lang="en-GB" sz="1400" kern="1200" noProof="0" dirty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+mn-cs"/>
                        </a:rPr>
                        <a:t>Proportion of repeated complaints (%) to the Inspectorate after examination by the medical institution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noProof="0" dirty="0">
                          <a:latin typeface="Verdana" pitchFamily="34" charset="0"/>
                          <a:ea typeface="Verdana" pitchFamily="34" charset="0"/>
                        </a:rPr>
                        <a:t>was not measured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Verdana" pitchFamily="34" charset="0"/>
                          <a:ea typeface="Verdana" pitchFamily="34" charset="0"/>
                        </a:rPr>
                        <a:t>the base 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39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noProof="0" dirty="0">
                          <a:latin typeface="Verdana" pitchFamily="34" charset="0"/>
                          <a:ea typeface="Verdana" pitchFamily="34" charset="0"/>
                        </a:rPr>
                        <a:t>does not  increase</a:t>
                      </a:r>
                      <a:endParaRPr lang="en-GB" sz="1100" kern="1200" noProof="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+mn-cs"/>
                      </a:endParaRPr>
                    </a:p>
                    <a:p>
                      <a:endParaRPr lang="en-US" sz="1100" dirty="0">
                        <a:latin typeface="Verdana" pitchFamily="34" charset="0"/>
                        <a:ea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39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noProof="0" dirty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+mn-cs"/>
                        </a:rPr>
                        <a:t>decreases</a:t>
                      </a:r>
                    </a:p>
                    <a:p>
                      <a:endParaRPr lang="en-US" sz="1100" dirty="0">
                        <a:latin typeface="Verdana" pitchFamily="34" charset="0"/>
                        <a:ea typeface="Verdan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9405">
                <a:tc>
                  <a:txBody>
                    <a:bodyPr/>
                    <a:lstStyle/>
                    <a:p>
                      <a:r>
                        <a:rPr lang="en-GB" sz="1400" kern="1200" noProof="0" dirty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+mn-cs"/>
                        </a:rPr>
                        <a:t>Proportion (%) of Treatment Risk Fund (TRF)</a:t>
                      </a:r>
                      <a:r>
                        <a:rPr lang="en-GB" sz="1400" kern="1200" baseline="0" noProof="0" dirty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+mn-cs"/>
                        </a:rPr>
                        <a:t> </a:t>
                      </a:r>
                      <a:r>
                        <a:rPr lang="en-GB" sz="1400" kern="1200" noProof="0" dirty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+mn-cs"/>
                        </a:rPr>
                        <a:t>cases handled within 12 months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 dirty="0">
                          <a:effectLst/>
                          <a:latin typeface="Verdana" pitchFamily="34" charset="0"/>
                          <a:ea typeface="Verdana" pitchFamily="34" charset="0"/>
                          <a:cs typeface="Times New Roman" panose="02020603050405020304" pitchFamily="18" charset="0"/>
                        </a:rPr>
                        <a:t>52</a:t>
                      </a:r>
                      <a:endParaRPr lang="en-GB" sz="1100" dirty="0">
                        <a:effectLst/>
                        <a:latin typeface="Verdana" pitchFamily="34" charset="0"/>
                        <a:ea typeface="Verdana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  <a:latin typeface="Verdana" pitchFamily="34" charset="0"/>
                          <a:ea typeface="Verdana" pitchFamily="34" charset="0"/>
                          <a:cs typeface="Times New Roman" panose="02020603050405020304" pitchFamily="18" charset="0"/>
                        </a:rPr>
                        <a:t>75</a:t>
                      </a:r>
                      <a:endParaRPr lang="en-GB" sz="1100">
                        <a:effectLst/>
                        <a:latin typeface="Verdana" pitchFamily="34" charset="0"/>
                        <a:ea typeface="Verdana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  <a:latin typeface="Verdana" pitchFamily="34" charset="0"/>
                          <a:ea typeface="Verdana" pitchFamily="34" charset="0"/>
                          <a:cs typeface="Times New Roman" panose="02020603050405020304" pitchFamily="18" charset="0"/>
                        </a:rPr>
                        <a:t>90</a:t>
                      </a:r>
                      <a:endParaRPr lang="en-GB" sz="1100">
                        <a:effectLst/>
                        <a:latin typeface="Verdana" pitchFamily="34" charset="0"/>
                        <a:ea typeface="Verdana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 dirty="0">
                          <a:effectLst/>
                          <a:latin typeface="Verdana" pitchFamily="34" charset="0"/>
                          <a:ea typeface="Verdana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en-GB" sz="1100" dirty="0">
                        <a:effectLst/>
                        <a:latin typeface="Verdana" pitchFamily="34" charset="0"/>
                        <a:ea typeface="Verdana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2458">
                <a:tc>
                  <a:txBody>
                    <a:bodyPr/>
                    <a:lstStyle/>
                    <a:p>
                      <a:r>
                        <a:rPr lang="en-GB" sz="1400" kern="1200" noProof="0" dirty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+mn-cs"/>
                        </a:rPr>
                        <a:t>Proportion (%) of </a:t>
                      </a:r>
                      <a:r>
                        <a:rPr lang="lv-LV" sz="1400" kern="1200" noProof="0" dirty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+mn-cs"/>
                        </a:rPr>
                        <a:t>TRF</a:t>
                      </a:r>
                      <a:r>
                        <a:rPr lang="en-GB" sz="1400" kern="1200" noProof="0" dirty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+mn-cs"/>
                        </a:rPr>
                        <a:t> cases involving external experts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Verdana" pitchFamily="34" charset="0"/>
                          <a:ea typeface="Verdana" pitchFamily="34" charset="0"/>
                          <a:cs typeface="Times New Roman" panose="02020603050405020304" pitchFamily="18" charset="0"/>
                        </a:rPr>
                        <a:t>was not measured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Verdana" pitchFamily="34" charset="0"/>
                        <a:ea typeface="Verdana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 dirty="0">
                          <a:effectLst/>
                          <a:latin typeface="Verdana" pitchFamily="34" charset="0"/>
                          <a:ea typeface="Verdana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100" dirty="0">
                        <a:effectLst/>
                        <a:latin typeface="Verdana" pitchFamily="34" charset="0"/>
                        <a:ea typeface="Verdana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 dirty="0">
                          <a:effectLst/>
                          <a:latin typeface="Verdana" pitchFamily="34" charset="0"/>
                          <a:ea typeface="Verdana" pitchFamily="34" charset="0"/>
                          <a:cs typeface="Times New Roman" panose="02020603050405020304" pitchFamily="18" charset="0"/>
                        </a:rPr>
                        <a:t>increases</a:t>
                      </a:r>
                      <a:endParaRPr lang="en-GB" sz="1100" dirty="0">
                        <a:effectLst/>
                        <a:latin typeface="Verdana" pitchFamily="34" charset="0"/>
                        <a:ea typeface="Verdana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Verdana" pitchFamily="34" charset="0"/>
                          <a:ea typeface="Verdana" pitchFamily="34" charset="0"/>
                          <a:cs typeface="Times New Roman" panose="02020603050405020304" pitchFamily="18" charset="0"/>
                        </a:rPr>
                        <a:t>increases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Verdana" pitchFamily="34" charset="0"/>
                        <a:ea typeface="Verdana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2458">
                <a:tc>
                  <a:txBody>
                    <a:bodyPr/>
                    <a:lstStyle/>
                    <a:p>
                      <a:r>
                        <a:rPr lang="en-GB" sz="1400" kern="1200" noProof="0" dirty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+mn-cs"/>
                        </a:rPr>
                        <a:t>Percentage of appeals against the decisions of the </a:t>
                      </a:r>
                      <a:r>
                        <a:rPr lang="lv-LV" sz="1400" kern="1200" noProof="0" dirty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+mn-cs"/>
                        </a:rPr>
                        <a:t>TRF</a:t>
                      </a:r>
                      <a:endParaRPr lang="en-GB" sz="1400" kern="1200" noProof="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Verdana" pitchFamily="34" charset="0"/>
                          <a:ea typeface="Verdana" pitchFamily="34" charset="0"/>
                          <a:cs typeface="Times New Roman" panose="02020603050405020304" pitchFamily="18" charset="0"/>
                        </a:rPr>
                        <a:t>was not measured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Verdana" pitchFamily="34" charset="0"/>
                          <a:ea typeface="Verdana" pitchFamily="34" charset="0"/>
                          <a:cs typeface="Times New Roman" panose="02020603050405020304" pitchFamily="18" charset="0"/>
                        </a:rPr>
                        <a:t>the base rate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Verdana" pitchFamily="34" charset="0"/>
                        <a:ea typeface="Verdana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Verdana" pitchFamily="34" charset="0"/>
                          <a:ea typeface="Verdana" pitchFamily="34" charset="0"/>
                          <a:cs typeface="Times New Roman" panose="02020603050405020304" pitchFamily="18" charset="0"/>
                        </a:rPr>
                        <a:t>does not  increase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Verdana" pitchFamily="34" charset="0"/>
                        <a:ea typeface="Verdana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Verdana" pitchFamily="34" charset="0"/>
                          <a:ea typeface="Verdana" pitchFamily="34" charset="0"/>
                          <a:cs typeface="Times New Roman" panose="02020603050405020304" pitchFamily="18" charset="0"/>
                        </a:rPr>
                        <a:t>does not  increase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Verdana" pitchFamily="34" charset="0"/>
                        <a:ea typeface="Verdana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2535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4817" y="381000"/>
            <a:ext cx="6241983" cy="1036642"/>
          </a:xfrm>
        </p:spPr>
        <p:txBody>
          <a:bodyPr>
            <a:noAutofit/>
          </a:bodyPr>
          <a:lstStyle/>
          <a:p>
            <a:r>
              <a:rPr lang="en-GB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Experience from medical institution</a:t>
            </a:r>
            <a:r>
              <a:rPr lang="lv-LV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</a:t>
            </a:r>
            <a:r>
              <a:rPr lang="en-GB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/public</a:t>
            </a:r>
            <a:r>
              <a:rPr lang="lv-LV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; </a:t>
            </a:r>
            <a:r>
              <a:rPr lang="lv-LV" sz="28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staff</a:t>
            </a:r>
            <a:br>
              <a:rPr lang="en-GB" sz="3200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br>
              <a:rPr lang="en-US" sz="3200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3425" y="1417642"/>
            <a:ext cx="7953375" cy="4708531"/>
          </a:xfrm>
        </p:spPr>
        <p:txBody>
          <a:bodyPr>
            <a:normAutofit/>
          </a:bodyPr>
          <a:lstStyle/>
          <a:p>
            <a:endParaRPr lang="lv-LV" sz="16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5B1D9EE-7C6E-4AE4-B21E-711AE95D8E0E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9513179"/>
              </p:ext>
            </p:extLst>
          </p:nvPr>
        </p:nvGraphicFramePr>
        <p:xfrm>
          <a:off x="346509" y="1497105"/>
          <a:ext cx="8492691" cy="4585636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4956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04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5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06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95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10657">
                <a:tc>
                  <a:txBody>
                    <a:bodyPr/>
                    <a:lstStyle/>
                    <a:p>
                      <a:r>
                        <a:rPr lang="en-GB" sz="1300" noProof="0" dirty="0">
                          <a:latin typeface="Verdana" pitchFamily="34" charset="0"/>
                          <a:ea typeface="Verdana" pitchFamily="34" charset="0"/>
                        </a:rPr>
                        <a:t>Indicators: </a:t>
                      </a:r>
                      <a:r>
                        <a:rPr lang="lv-LV" sz="1300" noProof="0" dirty="0">
                          <a:latin typeface="Verdana" pitchFamily="34" charset="0"/>
                          <a:ea typeface="Verdana" pitchFamily="34" charset="0"/>
                        </a:rPr>
                        <a:t>e</a:t>
                      </a:r>
                      <a:r>
                        <a:rPr lang="en-GB" sz="1300" noProof="0" dirty="0" err="1">
                          <a:latin typeface="Verdana" pitchFamily="34" charset="0"/>
                          <a:ea typeface="Verdana" pitchFamily="34" charset="0"/>
                        </a:rPr>
                        <a:t>xperience</a:t>
                      </a:r>
                      <a:r>
                        <a:rPr lang="en-GB" sz="1300" noProof="0" dirty="0">
                          <a:latin typeface="Verdana" pitchFamily="34" charset="0"/>
                          <a:ea typeface="Verdana" pitchFamily="34" charset="0"/>
                        </a:rPr>
                        <a:t> from medical institution/public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200" dirty="0">
                          <a:latin typeface="Verdana" pitchFamily="34" charset="0"/>
                          <a:ea typeface="Verdana" pitchFamily="34" charset="0"/>
                        </a:rPr>
                        <a:t>2018</a:t>
                      </a:r>
                      <a:endParaRPr lang="en-US" sz="1200" dirty="0">
                        <a:latin typeface="Verdana" pitchFamily="34" charset="0"/>
                        <a:ea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200" dirty="0">
                          <a:latin typeface="Verdana" pitchFamily="34" charset="0"/>
                          <a:ea typeface="Verdana" pitchFamily="34" charset="0"/>
                        </a:rPr>
                        <a:t>2019</a:t>
                      </a:r>
                      <a:endParaRPr lang="en-US" sz="1200" dirty="0">
                        <a:latin typeface="Verdana" pitchFamily="34" charset="0"/>
                        <a:ea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200" dirty="0">
                          <a:latin typeface="Verdana" pitchFamily="34" charset="0"/>
                          <a:ea typeface="Verdana" pitchFamily="34" charset="0"/>
                        </a:rPr>
                        <a:t>2020</a:t>
                      </a:r>
                      <a:endParaRPr lang="en-US" sz="1200" dirty="0">
                        <a:latin typeface="Verdana" pitchFamily="34" charset="0"/>
                        <a:ea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200" dirty="0">
                          <a:latin typeface="Verdana" pitchFamily="34" charset="0"/>
                          <a:ea typeface="Verdana" pitchFamily="34" charset="0"/>
                        </a:rPr>
                        <a:t>2021</a:t>
                      </a:r>
                      <a:endParaRPr lang="en-US" sz="1200" dirty="0">
                        <a:latin typeface="Verdana" pitchFamily="34" charset="0"/>
                        <a:ea typeface="Verdan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0637">
                <a:tc>
                  <a:txBody>
                    <a:bodyPr/>
                    <a:lstStyle/>
                    <a:p>
                      <a:pPr marL="0" marR="0" indent="0" algn="l" defTabSz="939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kern="1200" noProof="0" dirty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+mn-cs"/>
                        </a:rPr>
                        <a:t>The number of administrative violation decisions and penalties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noProof="0" dirty="0">
                          <a:latin typeface="Verdana" pitchFamily="34" charset="0"/>
                          <a:ea typeface="Verdana" pitchFamily="34" charset="0"/>
                        </a:rPr>
                        <a:t>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39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noProof="0" dirty="0">
                          <a:latin typeface="Verdana" pitchFamily="34" charset="0"/>
                          <a:ea typeface="Verdana" pitchFamily="34" charset="0"/>
                        </a:rPr>
                        <a:t>the base rate</a:t>
                      </a:r>
                    </a:p>
                    <a:p>
                      <a:endParaRPr lang="en-GB" sz="1100" kern="1200" noProof="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39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kern="1200" noProof="0" dirty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+mn-cs"/>
                        </a:rPr>
                        <a:t>decreases</a:t>
                      </a:r>
                    </a:p>
                    <a:p>
                      <a:endParaRPr lang="en-GB" sz="1100" kern="1200" noProof="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kern="1200" noProof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+mn-cs"/>
                        </a:rPr>
                        <a:t>decreases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8266"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None/>
                      </a:pPr>
                      <a:r>
                        <a:rPr lang="en-GB" sz="1300" kern="1200" noProof="0" dirty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+mn-cs"/>
                        </a:rPr>
                        <a:t>Percentage </a:t>
                      </a:r>
                      <a:r>
                        <a:rPr lang="lv-LV" sz="1300" kern="1200" noProof="0" dirty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+mn-cs"/>
                        </a:rPr>
                        <a:t> (%)</a:t>
                      </a:r>
                      <a:r>
                        <a:rPr lang="lv-LV" sz="1300" kern="1200" baseline="0" noProof="0" dirty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+mn-cs"/>
                        </a:rPr>
                        <a:t> </a:t>
                      </a:r>
                      <a:r>
                        <a:rPr lang="en-GB" sz="1300" kern="1200" noProof="0" dirty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+mn-cs"/>
                        </a:rPr>
                        <a:t>of self-assessments returned to the Inspectorate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1200" noProof="0" dirty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+mn-cs"/>
                        </a:rPr>
                        <a:t>40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1200" noProof="0" dirty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+mn-cs"/>
                        </a:rPr>
                        <a:t> 40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39575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noProof="0" dirty="0">
                          <a:effectLst/>
                          <a:latin typeface="Verdana" pitchFamily="34" charset="0"/>
                          <a:ea typeface="Verdana" pitchFamily="34" charset="0"/>
                          <a:cs typeface="Times New Roman" panose="02020603050405020304" pitchFamily="18" charset="0"/>
                        </a:rPr>
                        <a:t>increases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kern="1200" noProof="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39575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noProof="0" dirty="0">
                          <a:effectLst/>
                          <a:latin typeface="Verdana" pitchFamily="34" charset="0"/>
                          <a:ea typeface="Verdana" pitchFamily="34" charset="0"/>
                          <a:cs typeface="Times New Roman" panose="02020603050405020304" pitchFamily="18" charset="0"/>
                        </a:rPr>
                        <a:t>increases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kern="1200" noProof="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9389">
                <a:tc>
                  <a:txBody>
                    <a:bodyPr/>
                    <a:lstStyle/>
                    <a:p>
                      <a:pPr marL="0" marR="0" indent="0" algn="l" defTabSz="939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kern="1200" noProof="0" dirty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+mn-cs"/>
                        </a:rPr>
                        <a:t>Percentage </a:t>
                      </a:r>
                      <a:r>
                        <a:rPr lang="lv-LV" sz="1300" kern="1200" noProof="0" dirty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+mn-cs"/>
                        </a:rPr>
                        <a:t>(%)</a:t>
                      </a:r>
                      <a:r>
                        <a:rPr lang="lv-LV" sz="1300" kern="1200" baseline="0" noProof="0" dirty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+mn-cs"/>
                        </a:rPr>
                        <a:t> </a:t>
                      </a:r>
                      <a:r>
                        <a:rPr lang="en-GB" sz="1300" kern="1200" noProof="0" dirty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+mn-cs"/>
                        </a:rPr>
                        <a:t>of self-assessments that meet the quality requirements for self-assessments</a:t>
                      </a:r>
                      <a:endParaRPr lang="lv-LV" sz="1300" kern="1200" noProof="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noProof="0" dirty="0">
                          <a:latin typeface="Verdana" pitchFamily="34" charset="0"/>
                          <a:ea typeface="Verdana" pitchFamily="34" charset="0"/>
                        </a:rPr>
                        <a:t>was not measured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Verdana" pitchFamily="34" charset="0"/>
                          <a:ea typeface="Verdana" pitchFamily="34" charset="0"/>
                        </a:rPr>
                        <a:t>the base rat</a:t>
                      </a:r>
                      <a:r>
                        <a:rPr lang="lv-LV" sz="1100" dirty="0">
                          <a:latin typeface="Verdana" pitchFamily="34" charset="0"/>
                          <a:ea typeface="Verdana" pitchFamily="34" charset="0"/>
                        </a:rPr>
                        <a:t>e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39575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noProof="0" dirty="0">
                          <a:effectLst/>
                          <a:latin typeface="Verdana" pitchFamily="34" charset="0"/>
                          <a:ea typeface="Verdana" pitchFamily="34" charset="0"/>
                          <a:cs typeface="Times New Roman" panose="02020603050405020304" pitchFamily="18" charset="0"/>
                        </a:rPr>
                        <a:t>increases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39575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noProof="0" dirty="0">
                          <a:effectLst/>
                          <a:latin typeface="Verdana" pitchFamily="34" charset="0"/>
                          <a:ea typeface="Verdana" pitchFamily="34" charset="0"/>
                          <a:cs typeface="Times New Roman" panose="02020603050405020304" pitchFamily="18" charset="0"/>
                        </a:rPr>
                        <a:t>increases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8671">
                <a:tc>
                  <a:txBody>
                    <a:bodyPr/>
                    <a:lstStyle/>
                    <a:p>
                      <a:pPr marL="0" marR="0" indent="0" algn="l" defTabSz="939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kern="1200" noProof="0" dirty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+mn-cs"/>
                        </a:rPr>
                        <a:t>Percentage (%) of self-assessments with improvement activities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100" noProof="0" dirty="0">
                        <a:latin typeface="Verdana" pitchFamily="34" charset="0"/>
                        <a:ea typeface="Verdana" pitchFamily="34" charset="0"/>
                      </a:endParaRPr>
                    </a:p>
                    <a:p>
                      <a:r>
                        <a:rPr lang="en-GB" sz="1100" noProof="0" dirty="0">
                          <a:latin typeface="Verdana" pitchFamily="34" charset="0"/>
                          <a:ea typeface="Verdana" pitchFamily="34" charset="0"/>
                        </a:rPr>
                        <a:t>was not measured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100" dirty="0">
                        <a:latin typeface="Verdana" pitchFamily="34" charset="0"/>
                        <a:ea typeface="Verdana" pitchFamily="34" charset="0"/>
                      </a:endParaRPr>
                    </a:p>
                    <a:p>
                      <a:r>
                        <a:rPr lang="en-US" sz="1100" dirty="0">
                          <a:latin typeface="Verdana" pitchFamily="34" charset="0"/>
                          <a:ea typeface="Verdana" pitchFamily="34" charset="0"/>
                        </a:rPr>
                        <a:t>the base 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39575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noProof="0" dirty="0">
                          <a:effectLst/>
                          <a:latin typeface="Verdana" pitchFamily="34" charset="0"/>
                          <a:ea typeface="Verdana" pitchFamily="34" charset="0"/>
                          <a:cs typeface="Times New Roman" panose="02020603050405020304" pitchFamily="18" charset="0"/>
                        </a:rPr>
                        <a:t>increases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39575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noProof="0" dirty="0">
                          <a:effectLst/>
                          <a:latin typeface="Verdana" pitchFamily="34" charset="0"/>
                          <a:ea typeface="Verdana" pitchFamily="34" charset="0"/>
                          <a:cs typeface="Times New Roman" panose="02020603050405020304" pitchFamily="18" charset="0"/>
                        </a:rPr>
                        <a:t>increases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6767">
                <a:tc>
                  <a:txBody>
                    <a:bodyPr/>
                    <a:lstStyle/>
                    <a:p>
                      <a:pPr marL="0" marR="0" indent="0" algn="l" defTabSz="939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kern="1200" noProof="0" dirty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+mn-cs"/>
                        </a:rPr>
                        <a:t>Customer perception index</a:t>
                      </a:r>
                      <a:r>
                        <a:rPr lang="lv-LV" sz="1300" kern="1200" noProof="0" dirty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+mn-cs"/>
                        </a:rPr>
                        <a:t> (%)</a:t>
                      </a:r>
                      <a:endParaRPr lang="en-GB" sz="1300" kern="1200" noProof="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+mn-cs"/>
                      </a:endParaRPr>
                    </a:p>
                    <a:p>
                      <a:endParaRPr lang="en-GB" sz="1300" kern="1200" noProof="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 kern="1200" noProof="0" dirty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+mn-cs"/>
                        </a:rPr>
                        <a:t>82,3</a:t>
                      </a:r>
                      <a:endParaRPr lang="en-GB" sz="1100" kern="1200" noProof="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39575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lv-LV" sz="1100" noProof="0" dirty="0">
                        <a:effectLst/>
                        <a:latin typeface="Verdana" pitchFamily="34" charset="0"/>
                        <a:ea typeface="Verdana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39575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noProof="0" dirty="0">
                          <a:effectLst/>
                          <a:latin typeface="Verdana" pitchFamily="34" charset="0"/>
                          <a:ea typeface="Verdana" pitchFamily="34" charset="0"/>
                          <a:cs typeface="Times New Roman" panose="02020603050405020304" pitchFamily="18" charset="0"/>
                        </a:rPr>
                        <a:t>increases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kern="1200" noProof="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39575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lv-LV" sz="1100" noProof="0" dirty="0">
                        <a:effectLst/>
                        <a:latin typeface="Verdana" pitchFamily="34" charset="0"/>
                        <a:ea typeface="Verdana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39575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noProof="0" dirty="0">
                          <a:effectLst/>
                          <a:latin typeface="Verdana" pitchFamily="34" charset="0"/>
                          <a:ea typeface="Verdana" pitchFamily="34" charset="0"/>
                          <a:cs typeface="Times New Roman" panose="02020603050405020304" pitchFamily="18" charset="0"/>
                        </a:rPr>
                        <a:t>increases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 85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9014">
                <a:tc>
                  <a:txBody>
                    <a:bodyPr/>
                    <a:lstStyle/>
                    <a:p>
                      <a:pPr marL="0" marR="0" indent="0" algn="l" defTabSz="939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b="1" kern="1200" noProof="0" dirty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+mn-cs"/>
                        </a:rPr>
                        <a:t>Indicators: professional and motivated staff</a:t>
                      </a:r>
                    </a:p>
                    <a:p>
                      <a:endParaRPr lang="en-GB" sz="1300" b="1" kern="1200" noProof="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200" b="1" dirty="0">
                          <a:latin typeface="Verdana" pitchFamily="34" charset="0"/>
                          <a:ea typeface="Verdana" pitchFamily="34" charset="0"/>
                        </a:rPr>
                        <a:t>2018</a:t>
                      </a:r>
                      <a:endParaRPr lang="en-US" sz="1200" b="1" dirty="0">
                        <a:latin typeface="Verdana" pitchFamily="34" charset="0"/>
                        <a:ea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200" b="1" dirty="0">
                          <a:latin typeface="Verdana" pitchFamily="34" charset="0"/>
                          <a:ea typeface="Verdana" pitchFamily="34" charset="0"/>
                        </a:rPr>
                        <a:t>2019</a:t>
                      </a:r>
                      <a:endParaRPr lang="en-US" sz="1200" b="1" dirty="0">
                        <a:latin typeface="Verdana" pitchFamily="34" charset="0"/>
                        <a:ea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200" b="1" dirty="0">
                          <a:latin typeface="Verdana" pitchFamily="34" charset="0"/>
                          <a:ea typeface="Verdana" pitchFamily="34" charset="0"/>
                        </a:rPr>
                        <a:t>2020</a:t>
                      </a:r>
                      <a:endParaRPr lang="en-US" sz="1200" b="1" dirty="0">
                        <a:latin typeface="Verdana" pitchFamily="34" charset="0"/>
                        <a:ea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200" b="1" dirty="0">
                          <a:latin typeface="Verdana" pitchFamily="34" charset="0"/>
                          <a:ea typeface="Verdana" pitchFamily="34" charset="0"/>
                        </a:rPr>
                        <a:t>2021</a:t>
                      </a:r>
                      <a:endParaRPr lang="en-US" sz="1200" b="1" dirty="0">
                        <a:latin typeface="Verdana" pitchFamily="34" charset="0"/>
                        <a:ea typeface="Verdan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9014">
                <a:tc>
                  <a:txBody>
                    <a:bodyPr/>
                    <a:lstStyle/>
                    <a:p>
                      <a:pPr marL="0" marR="0" indent="0" algn="l" defTabSz="939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dirty="0">
                          <a:latin typeface="Verdana" pitchFamily="34" charset="0"/>
                          <a:ea typeface="Verdana" pitchFamily="34" charset="0"/>
                        </a:rPr>
                        <a:t>Percentage </a:t>
                      </a:r>
                      <a:r>
                        <a:rPr lang="lv-LV" sz="1300" dirty="0">
                          <a:latin typeface="Verdana" pitchFamily="34" charset="0"/>
                          <a:ea typeface="Verdana" pitchFamily="34" charset="0"/>
                        </a:rPr>
                        <a:t>(%)</a:t>
                      </a:r>
                      <a:r>
                        <a:rPr lang="lv-LV" sz="1300" baseline="0" dirty="0">
                          <a:latin typeface="Verdana" pitchFamily="34" charset="0"/>
                          <a:ea typeface="Verdana" pitchFamily="34" charset="0"/>
                        </a:rPr>
                        <a:t> </a:t>
                      </a:r>
                      <a:r>
                        <a:rPr lang="en-GB" sz="1300" dirty="0">
                          <a:latin typeface="Verdana" pitchFamily="34" charset="0"/>
                          <a:ea typeface="Verdana" pitchFamily="34" charset="0"/>
                        </a:rPr>
                        <a:t>of inspectors and medical experts who have completed the training program developed by the Inspectorate</a:t>
                      </a:r>
                      <a:endParaRPr lang="lv-LV" sz="1300" dirty="0">
                        <a:latin typeface="Verdana" pitchFamily="34" charset="0"/>
                        <a:ea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 dirty="0">
                          <a:effectLst/>
                          <a:latin typeface="Verdana" pitchFamily="34" charset="0"/>
                          <a:ea typeface="Verdana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GB" sz="1100" dirty="0">
                        <a:effectLst/>
                        <a:latin typeface="Verdana" pitchFamily="34" charset="0"/>
                        <a:ea typeface="Verdana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noProof="0" dirty="0">
                          <a:effectLst/>
                          <a:latin typeface="Verdana" pitchFamily="34" charset="0"/>
                          <a:ea typeface="Verdana" pitchFamily="34" charset="0"/>
                          <a:cs typeface="Times New Roman" panose="02020603050405020304" pitchFamily="18" charset="0"/>
                        </a:rPr>
                        <a:t>developed program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noProof="0" dirty="0">
                          <a:effectLst/>
                          <a:latin typeface="Verdana" pitchFamily="34" charset="0"/>
                          <a:ea typeface="Verdana" pitchFamily="34" charset="0"/>
                          <a:cs typeface="Times New Roman" panose="02020603050405020304" pitchFamily="18" charset="0"/>
                        </a:rPr>
                        <a:t>pilot project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 kern="1200" noProof="0" dirty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Times New Roman" panose="02020603050405020304" pitchFamily="18" charset="0"/>
                        </a:rPr>
                        <a:t>&gt; 80</a:t>
                      </a:r>
                      <a:endParaRPr lang="en-GB" sz="1100" kern="1200" noProof="0" dirty="0"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2535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lv-LV" dirty="0"/>
              <a:t>25.10.2019.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lv-LV" dirty="0"/>
              <a:t>EPSO 28</a:t>
            </a:r>
            <a:r>
              <a:rPr lang="lv-LV" baseline="30000" dirty="0"/>
              <a:t>th</a:t>
            </a:r>
            <a:r>
              <a:rPr lang="lv-LV" dirty="0"/>
              <a:t> </a:t>
            </a:r>
            <a:r>
              <a:rPr lang="lv-LV" dirty="0" err="1"/>
              <a:t>Conference</a:t>
            </a:r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8534399" y="6324600"/>
            <a:ext cx="447675" cy="304800"/>
          </a:xfrm>
        </p:spPr>
        <p:txBody>
          <a:bodyPr/>
          <a:lstStyle/>
          <a:p>
            <a:pPr>
              <a:defRPr/>
            </a:pPr>
            <a:fld id="{65B1D9EE-7C6E-4AE4-B21E-711AE95D8E0E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  <p:sp>
        <p:nvSpPr>
          <p:cNvPr id="7" name="Google Shape;302;p36"/>
          <p:cNvSpPr txBox="1">
            <a:spLocks/>
          </p:cNvSpPr>
          <p:nvPr/>
        </p:nvSpPr>
        <p:spPr bwMode="auto">
          <a:xfrm>
            <a:off x="1978195" y="1609725"/>
            <a:ext cx="4863900" cy="154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spcFirstLastPara="1" vert="horz" wrap="square" lIns="0" tIns="0" rIns="0" bIns="0" numCol="1" anchor="b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8213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Thank you!</a:t>
            </a:r>
          </a:p>
        </p:txBody>
      </p:sp>
      <p:sp>
        <p:nvSpPr>
          <p:cNvPr id="8" name="Google Shape;303;p36"/>
          <p:cNvSpPr txBox="1">
            <a:spLocks/>
          </p:cNvSpPr>
          <p:nvPr/>
        </p:nvSpPr>
        <p:spPr bwMode="auto">
          <a:xfrm>
            <a:off x="2376787" y="3643597"/>
            <a:ext cx="4814588" cy="1756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spcFirstLastPara="1"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8213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Any questions?</a:t>
            </a:r>
            <a:endParaRPr kumimoji="0" lang="lv-LV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marR="0" lvl="0" indent="0" algn="l" defTabSz="938213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tabLst/>
              <a:defRPr/>
            </a:pPr>
            <a:endParaRPr lang="lv-LV" sz="3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marR="0" lvl="0" indent="0" algn="l" defTabSz="938213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tabLst/>
              <a:defRPr/>
            </a:pPr>
            <a:r>
              <a:rPr lang="lv-LV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e</a:t>
            </a:r>
            <a:r>
              <a:rPr kumimoji="0" lang="lv-LV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vija.palceja@vi.gov.lv</a:t>
            </a:r>
          </a:p>
          <a:p>
            <a:pPr marL="0" marR="0" lvl="0" indent="0" algn="l" defTabSz="938213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tabLst/>
              <a:defRPr/>
            </a:pP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9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52F68F9DAAAC8438F6114D1825DC822" ma:contentTypeVersion="11" ma:contentTypeDescription="Een nieuw document maken." ma:contentTypeScope="" ma:versionID="48025a2bed442fdad4c967100372cacc">
  <xsd:schema xmlns:xsd="http://www.w3.org/2001/XMLSchema" xmlns:xs="http://www.w3.org/2001/XMLSchema" xmlns:p="http://schemas.microsoft.com/office/2006/metadata/properties" xmlns:ns3="45523822-cb90-4e0e-9ded-e999543faa22" xmlns:ns4="ba38cba3-9255-4102-9de7-bbf8fc14b284" targetNamespace="http://schemas.microsoft.com/office/2006/metadata/properties" ma:root="true" ma:fieldsID="4b48b94c880bc5d85fd8a925dadc4706" ns3:_="" ns4:_="">
    <xsd:import namespace="45523822-cb90-4e0e-9ded-e999543faa22"/>
    <xsd:import namespace="ba38cba3-9255-4102-9de7-bbf8fc14b28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523822-cb90-4e0e-9ded-e999543faa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8cba3-9255-4102-9de7-bbf8fc14b284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C05A648-E2F9-4BDD-917F-992AE5137A9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5523822-cb90-4e0e-9ded-e999543faa22"/>
    <ds:schemaRef ds:uri="ba38cba3-9255-4102-9de7-bbf8fc14b28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CD0B6B6-9005-4F39-BB6E-F7FDA1F1EB9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73E3929-50F9-4C38-8244-B622B4C2686A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ba38cba3-9255-4102-9de7-bbf8fc14b284"/>
    <ds:schemaRef ds:uri="45523822-cb90-4e0e-9ded-e999543faa22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89_Prezentacija_templateLV</Template>
  <TotalTime>1385</TotalTime>
  <Words>452</Words>
  <Application>Microsoft Office PowerPoint</Application>
  <PresentationFormat>Diavoorstelling (4:3)</PresentationFormat>
  <Paragraphs>141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0" baseType="lpstr">
      <vt:lpstr>Arial</vt:lpstr>
      <vt:lpstr>Calibri</vt:lpstr>
      <vt:lpstr>Times New Roman</vt:lpstr>
      <vt:lpstr>Verdana</vt:lpstr>
      <vt:lpstr>89_Prezentacija_templateLV</vt:lpstr>
      <vt:lpstr>Performance indicators for  healthcare supervision EPSO 28th Conference</vt:lpstr>
      <vt:lpstr>Proactive supervisory system  </vt:lpstr>
      <vt:lpstr>Effectiveness of supervision </vt:lpstr>
      <vt:lpstr>Experience from medical institutions/public; staff  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Dagnija</dc:creator>
  <cp:lastModifiedBy>Mari Murel</cp:lastModifiedBy>
  <cp:revision>212</cp:revision>
  <dcterms:created xsi:type="dcterms:W3CDTF">2014-11-20T14:46:47Z</dcterms:created>
  <dcterms:modified xsi:type="dcterms:W3CDTF">2019-09-16T14:02:45Z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0x010100F52F68F9DAAAC8438F6114D1825DC822</vt:lpwstr>
  </property>
</Properties>
</file>