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6" r:id="rId5"/>
    <p:sldId id="355" r:id="rId6"/>
    <p:sldId id="356" r:id="rId7"/>
    <p:sldId id="358" r:id="rId8"/>
    <p:sldId id="339" r:id="rId9"/>
  </p:sldIdLst>
  <p:sldSz cx="9144000" cy="6858000" type="screen4x3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9A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60DDEF-057F-44C3-B482-398EFE1221F2}" type="datetimeFigureOut">
              <a:rPr lang="lv-LV"/>
              <a:pPr>
                <a:defRPr/>
              </a:pPr>
              <a:t>16.09.2019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5397B4C-EADA-4C63-ACF7-02A9248B66C9}" type="slidenum">
              <a:rPr lang="lv-LV" altLang="en-US"/>
              <a:pPr>
                <a:defRPr/>
              </a:pPr>
              <a:t>‹nr.›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4446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5B1D9EE-7C6E-4AE4-B21E-711AE95D8E0E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37194C8-F710-4899-9B4A-8763640E601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EDB069C-7A98-4395-9161-7ABE2BA82C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359BF38-0E20-4372-8CDF-42DCA2BACF4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B907939-A3CB-49F7-9CCE-C4B88D07478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9DF24178-654A-459B-A740-21959F60A8F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4B4C69B4-CC18-45AF-84BA-142776E4643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2B1FA0-464C-42ED-900D-0DF232E0867E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E15C66-1542-4098-A625-B7CD681952A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282215"/>
            <a:ext cx="7772400" cy="1183423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400" dirty="0"/>
              <a:t>Performance indicators for </a:t>
            </a:r>
            <a:br>
              <a:rPr lang="en-GB" sz="2400" dirty="0"/>
            </a:br>
            <a:r>
              <a:rPr lang="en-GB" sz="2400" dirty="0"/>
              <a:t>healthcare supervision</a:t>
            </a:r>
            <a:br>
              <a:rPr lang="en-GB" sz="2400" dirty="0"/>
            </a:br>
            <a:r>
              <a:rPr lang="en-GB" sz="2400" b="0" dirty="0"/>
              <a:t>EPSO 28</a:t>
            </a:r>
            <a:r>
              <a:rPr lang="en-GB" sz="2400" b="0" baseline="30000" dirty="0"/>
              <a:t>th</a:t>
            </a:r>
            <a:r>
              <a:rPr lang="en-GB" sz="2400" b="0" dirty="0"/>
              <a:t> Conference</a:t>
            </a:r>
            <a:endParaRPr lang="en-GB" altLang="en-US" sz="2400" b="0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lv-LV" altLang="en-US" b="1" dirty="0"/>
          </a:p>
          <a:p>
            <a:pPr>
              <a:lnSpc>
                <a:spcPct val="80000"/>
              </a:lnSpc>
            </a:pPr>
            <a:r>
              <a:rPr lang="lv-LV" altLang="en-US" sz="1800" b="1" dirty="0"/>
              <a:t>Evija Palčeja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Head of Strategic Planning and Development Department</a:t>
            </a:r>
            <a:endParaRPr lang="lv-LV" altLang="en-US" dirty="0"/>
          </a:p>
        </p:txBody>
      </p:sp>
      <p:sp>
        <p:nvSpPr>
          <p:cNvPr id="13316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en-US" dirty="0"/>
              <a:t>25.10.2019.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657725"/>
          </a:xfrm>
        </p:spPr>
        <p:txBody>
          <a:bodyPr>
            <a:noAutofit/>
          </a:bodyPr>
          <a:lstStyle/>
          <a:p>
            <a:r>
              <a:rPr lang="lv-LV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roactive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supervisory system</a:t>
            </a:r>
            <a:r>
              <a:rPr lang="en-GB" sz="2800" dirty="0"/>
              <a:t> </a:t>
            </a:r>
            <a:br>
              <a:rPr lang="lv-LV" sz="2800" dirty="0"/>
            </a:br>
            <a:endParaRPr lang="en-GB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49332"/>
              </p:ext>
            </p:extLst>
          </p:nvPr>
        </p:nvGraphicFramePr>
        <p:xfrm>
          <a:off x="206946" y="1470211"/>
          <a:ext cx="8479854" cy="49801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949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2860">
                <a:tc>
                  <a:txBody>
                    <a:bodyPr/>
                    <a:lstStyle/>
                    <a:p>
                      <a:r>
                        <a:rPr lang="en-GB" sz="1300" noProof="0" dirty="0">
                          <a:latin typeface="Verdana" pitchFamily="34" charset="0"/>
                          <a:ea typeface="Verdana" pitchFamily="34" charset="0"/>
                        </a:rPr>
                        <a:t>Indicators:</a:t>
                      </a:r>
                      <a:r>
                        <a:rPr lang="en-GB" sz="1300" baseline="0" noProof="0" dirty="0"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  <a:r>
                        <a:rPr lang="en-GB" sz="1300" noProof="0" dirty="0">
                          <a:latin typeface="Verdana" pitchFamily="34" charset="0"/>
                          <a:ea typeface="Verdana" pitchFamily="34" charset="0"/>
                        </a:rPr>
                        <a:t>proactive supervisory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itchFamily="34" charset="0"/>
                          <a:ea typeface="Verdana" pitchFamily="34" charset="0"/>
                        </a:rPr>
                        <a:t>2018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itchFamily="34" charset="0"/>
                          <a:ea typeface="Verdana" pitchFamily="34" charset="0"/>
                        </a:rPr>
                        <a:t>2019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itchFamily="34" charset="0"/>
                          <a:ea typeface="Verdana" pitchFamily="34" charset="0"/>
                        </a:rPr>
                        <a:t>2020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itchFamily="34" charset="0"/>
                          <a:ea typeface="Verdana" pitchFamily="34" charset="0"/>
                        </a:rPr>
                        <a:t>2021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241">
                <a:tc>
                  <a:txBody>
                    <a:bodyPr/>
                    <a:lstStyle/>
                    <a:p>
                      <a:r>
                        <a:rPr lang="en-GB" sz="1300" noProof="0" dirty="0">
                          <a:latin typeface="Verdana" pitchFamily="34" charset="0"/>
                          <a:ea typeface="Verdana" pitchFamily="34" charset="0"/>
                        </a:rPr>
                        <a:t>Object proportion (%), which found in C-level  (high) non-compliance</a:t>
                      </a:r>
                    </a:p>
                  </a:txBody>
                  <a:tcP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Verdana" pitchFamily="34" charset="0"/>
                          <a:ea typeface="Verdana" pitchFamily="34" charset="0"/>
                        </a:rPr>
                        <a:t>3</a:t>
                      </a:r>
                      <a:endParaRPr lang="en-US" sz="11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decreases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decreases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decreases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994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Object proportion (%), which found in B-level (medium) non-compliance/risks identified</a:t>
                      </a:r>
                    </a:p>
                    <a:p>
                      <a:endParaRPr lang="en-GB" sz="13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Verdana" pitchFamily="34" charset="0"/>
                          <a:ea typeface="Verdana" pitchFamily="34" charset="0"/>
                        </a:rPr>
                        <a:t>54</a:t>
                      </a:r>
                      <a:endParaRPr lang="en-US" sz="11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does not 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does not 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does not decrease or 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241">
                <a:tc>
                  <a:txBody>
                    <a:bodyPr/>
                    <a:lstStyle/>
                    <a:p>
                      <a:r>
                        <a:rPr lang="en-GB" sz="1300" noProof="0" dirty="0">
                          <a:latin typeface="Verdana" pitchFamily="34" charset="0"/>
                          <a:ea typeface="Verdana" pitchFamily="34" charset="0"/>
                        </a:rPr>
                        <a:t>Non-compliances proportion (%) corrected within the time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was not 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the base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increases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increases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205">
                <a:tc>
                  <a:txBody>
                    <a:bodyPr/>
                    <a:lstStyle/>
                    <a:p>
                      <a:r>
                        <a:rPr lang="en-US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Number of recorded signal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was not 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the base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increases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increases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132">
                <a:tc>
                  <a:txBody>
                    <a:bodyPr/>
                    <a:lstStyle/>
                    <a:p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Proportion</a:t>
                      </a:r>
                      <a:r>
                        <a:rPr lang="en-GB" sz="1300" kern="1200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 (%) </a:t>
                      </a:r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of highly significant adverse events analyzed by root cause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was not 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the base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increases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increases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3767">
                <a:tc>
                  <a:txBody>
                    <a:bodyPr/>
                    <a:lstStyle/>
                    <a:p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Percentage of systemic improvement</a:t>
                      </a:r>
                      <a:r>
                        <a:rPr lang="lv-LV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s</a:t>
                      </a:r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 identified by the Inspectorate following thematic </a:t>
                      </a:r>
                      <a:r>
                        <a:rPr lang="lv-LV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audits</a:t>
                      </a:r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 included in policy planning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was not 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the base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Verdana" pitchFamily="34" charset="0"/>
                          <a:ea typeface="Verdana" pitchFamily="34" charset="0"/>
                        </a:rPr>
                        <a:t>80</a:t>
                      </a:r>
                      <a:endParaRPr lang="en-US" sz="11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Verdana" pitchFamily="34" charset="0"/>
                          <a:ea typeface="Verdana" pitchFamily="34" charset="0"/>
                        </a:rPr>
                        <a:t>85</a:t>
                      </a:r>
                      <a:endParaRPr lang="en-US" sz="11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9046">
                <a:tc>
                  <a:txBody>
                    <a:bodyPr/>
                    <a:lstStyle/>
                    <a:p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Complaints about quality of health care </a:t>
                      </a:r>
                      <a:r>
                        <a:rPr lang="lv-LV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(%) </a:t>
                      </a:r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with identified systemic causes and identified improvements at national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was not 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the base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increases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increases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70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8189" y="381000"/>
            <a:ext cx="6328611" cy="1036642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Effectiveness of supervision</a:t>
            </a:r>
            <a:b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1417642"/>
            <a:ext cx="7953375" cy="4708531"/>
          </a:xfrm>
        </p:spPr>
        <p:txBody>
          <a:bodyPr>
            <a:normAutofit/>
          </a:bodyPr>
          <a:lstStyle/>
          <a:p>
            <a:endParaRPr lang="lv-LV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5B1D9EE-7C6E-4AE4-B21E-711AE95D8E0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33965"/>
              </p:ext>
            </p:extLst>
          </p:nvPr>
        </p:nvGraphicFramePr>
        <p:xfrm>
          <a:off x="346509" y="1748117"/>
          <a:ext cx="8492691" cy="44011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95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275"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latin typeface="Verdana" pitchFamily="34" charset="0"/>
                          <a:ea typeface="Verdana" pitchFamily="34" charset="0"/>
                        </a:rPr>
                        <a:t>Indicators: 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itchFamily="34" charset="0"/>
                          <a:ea typeface="Verdana" pitchFamily="34" charset="0"/>
                        </a:rPr>
                        <a:t>2018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itchFamily="34" charset="0"/>
                          <a:ea typeface="Verdana" pitchFamily="34" charset="0"/>
                        </a:rPr>
                        <a:t>2019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itchFamily="34" charset="0"/>
                          <a:ea typeface="Verdana" pitchFamily="34" charset="0"/>
                        </a:rPr>
                        <a:t>2020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itchFamily="34" charset="0"/>
                          <a:ea typeface="Verdana" pitchFamily="34" charset="0"/>
                        </a:rPr>
                        <a:t>2021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627"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latin typeface="Verdana" pitchFamily="34" charset="0"/>
                          <a:ea typeface="Verdana" pitchFamily="34" charset="0"/>
                        </a:rPr>
                        <a:t>Percentage of objects with the same non-conformities repeatedly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was not measured</a:t>
                      </a:r>
                    </a:p>
                    <a:p>
                      <a:pPr algn="ctr"/>
                      <a:endParaRPr lang="en-US" sz="11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the base rate</a:t>
                      </a:r>
                    </a:p>
                    <a:p>
                      <a:endParaRPr lang="en-US" sz="11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does not  increase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decreases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961">
                <a:tc>
                  <a:txBody>
                    <a:bodyPr/>
                    <a:lstStyle/>
                    <a:p>
                      <a:r>
                        <a:rPr lang="en-GB" sz="14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Proportion</a:t>
                      </a:r>
                      <a:r>
                        <a:rPr lang="en-GB" sz="1400" kern="1200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 (%) </a:t>
                      </a:r>
                      <a:r>
                        <a:rPr lang="en-GB" sz="14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of out-of-plan controls in health care</a:t>
                      </a:r>
                      <a:r>
                        <a:rPr lang="lv-LV" sz="14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 (</a:t>
                      </a:r>
                      <a:r>
                        <a:rPr lang="en-GB" sz="14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reaction to incident</a:t>
                      </a:r>
                      <a:r>
                        <a:rPr lang="lv-LV" sz="14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)</a:t>
                      </a:r>
                      <a:endParaRPr lang="en-GB" sz="14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42</a:t>
                      </a:r>
                      <a:endParaRPr lang="en-US" sz="11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&lt; 40</a:t>
                      </a:r>
                      <a:endParaRPr lang="en-US" sz="11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&lt; 35</a:t>
                      </a:r>
                      <a:endParaRPr lang="en-US" sz="11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&lt; 25</a:t>
                      </a:r>
                      <a:endParaRPr lang="en-US" sz="11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375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latin typeface="Verdana" pitchFamily="34" charset="0"/>
                          <a:ea typeface="Verdana" pitchFamily="34" charset="0"/>
                        </a:rPr>
                        <a:t>Proportion</a:t>
                      </a:r>
                      <a:r>
                        <a:rPr lang="lv-LV" sz="1400" noProof="0" dirty="0">
                          <a:latin typeface="Verdana" pitchFamily="34" charset="0"/>
                          <a:ea typeface="Verdana" pitchFamily="34" charset="0"/>
                        </a:rPr>
                        <a:t> (%) </a:t>
                      </a:r>
                      <a:r>
                        <a:rPr lang="en-US" sz="1400" noProof="0" dirty="0">
                          <a:latin typeface="Verdana" pitchFamily="34" charset="0"/>
                          <a:ea typeface="Verdana" pitchFamily="34" charset="0"/>
                        </a:rPr>
                        <a:t> of applications </a:t>
                      </a:r>
                      <a:r>
                        <a:rPr lang="lv-LV" sz="1400" noProof="0" dirty="0">
                          <a:latin typeface="Verdana" pitchFamily="34" charset="0"/>
                          <a:ea typeface="Verdana" pitchFamily="34" charset="0"/>
                        </a:rPr>
                        <a:t>(</a:t>
                      </a:r>
                      <a:r>
                        <a:rPr lang="en-GB" sz="1400" noProof="0" dirty="0">
                          <a:latin typeface="Verdana" pitchFamily="34" charset="0"/>
                          <a:ea typeface="Verdana" pitchFamily="34" charset="0"/>
                        </a:rPr>
                        <a:t>complaints</a:t>
                      </a:r>
                      <a:r>
                        <a:rPr lang="lv-LV" sz="1400" noProof="0" dirty="0">
                          <a:latin typeface="Verdana" pitchFamily="34" charset="0"/>
                          <a:ea typeface="Verdana" pitchFamily="34" charset="0"/>
                        </a:rPr>
                        <a:t>) </a:t>
                      </a:r>
                      <a:r>
                        <a:rPr lang="en-GB" sz="1400" noProof="0" dirty="0">
                          <a:latin typeface="Verdana" pitchFamily="34" charset="0"/>
                          <a:ea typeface="Verdana" pitchFamily="34" charset="0"/>
                        </a:rPr>
                        <a:t>analysed by </a:t>
                      </a:r>
                      <a:r>
                        <a:rPr lang="en-US" sz="1400" noProof="0" dirty="0">
                          <a:latin typeface="Verdana" pitchFamily="34" charset="0"/>
                          <a:ea typeface="Verdana" pitchFamily="34" charset="0"/>
                        </a:rPr>
                        <a:t>medical institutions </a:t>
                      </a:r>
                      <a:endParaRPr lang="en-GB" sz="1400" noProof="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was not 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10</a:t>
                      </a:r>
                      <a:endParaRPr lang="en-US" sz="11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15</a:t>
                      </a:r>
                      <a:endParaRPr lang="en-US" sz="110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20</a:t>
                      </a:r>
                      <a:endParaRPr lang="en-US" sz="11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675">
                <a:tc>
                  <a:txBody>
                    <a:bodyPr/>
                    <a:lstStyle/>
                    <a:p>
                      <a:r>
                        <a:rPr lang="en-GB" sz="14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Proportion of repeated complaints (%) to the Inspectorate after examination by the medical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was not 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the base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does not  increase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  <a:p>
                      <a:endParaRPr lang="en-US" sz="11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decreases</a:t>
                      </a:r>
                    </a:p>
                    <a:p>
                      <a:endParaRPr lang="en-US" sz="11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405">
                <a:tc>
                  <a:txBody>
                    <a:bodyPr/>
                    <a:lstStyle/>
                    <a:p>
                      <a:r>
                        <a:rPr lang="en-GB" sz="14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Proportion (%) of Treatment Risk Fund (TRF)</a:t>
                      </a:r>
                      <a:r>
                        <a:rPr lang="en-GB" sz="1400" kern="1200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 </a:t>
                      </a:r>
                      <a:r>
                        <a:rPr lang="en-GB" sz="14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cases handled within 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GB" sz="1100" dirty="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GB" sz="110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GB" sz="110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1100" dirty="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458">
                <a:tc>
                  <a:txBody>
                    <a:bodyPr/>
                    <a:lstStyle/>
                    <a:p>
                      <a:r>
                        <a:rPr lang="en-GB" sz="14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Proportion (%) of </a:t>
                      </a:r>
                      <a:r>
                        <a:rPr lang="lv-LV" sz="14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TRF</a:t>
                      </a:r>
                      <a:r>
                        <a:rPr lang="en-GB" sz="14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 cases involving external experts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was not measured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 dirty="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increases</a:t>
                      </a:r>
                      <a:endParaRPr lang="en-GB" sz="1100" dirty="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increases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458">
                <a:tc>
                  <a:txBody>
                    <a:bodyPr/>
                    <a:lstStyle/>
                    <a:p>
                      <a:r>
                        <a:rPr lang="en-GB" sz="14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Percentage of appeals against the decisions of the </a:t>
                      </a:r>
                      <a:r>
                        <a:rPr lang="lv-LV" sz="14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TRF</a:t>
                      </a:r>
                      <a:endParaRPr lang="en-GB" sz="14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was not measured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the base rate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does not  increase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does not  increase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5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4817" y="381000"/>
            <a:ext cx="6241983" cy="1036642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Experience from medical institution</a:t>
            </a:r>
            <a:r>
              <a:rPr lang="lv-LV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/public</a:t>
            </a:r>
            <a:r>
              <a:rPr lang="lv-LV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; </a:t>
            </a:r>
            <a:r>
              <a:rPr lang="lv-LV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br>
              <a:rPr lang="en-GB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1417642"/>
            <a:ext cx="7953375" cy="4708531"/>
          </a:xfrm>
        </p:spPr>
        <p:txBody>
          <a:bodyPr>
            <a:normAutofit/>
          </a:bodyPr>
          <a:lstStyle/>
          <a:p>
            <a:endParaRPr lang="lv-LV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5B1D9EE-7C6E-4AE4-B21E-711AE95D8E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513179"/>
              </p:ext>
            </p:extLst>
          </p:nvPr>
        </p:nvGraphicFramePr>
        <p:xfrm>
          <a:off x="346509" y="1497105"/>
          <a:ext cx="8492691" cy="458563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95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0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657">
                <a:tc>
                  <a:txBody>
                    <a:bodyPr/>
                    <a:lstStyle/>
                    <a:p>
                      <a:r>
                        <a:rPr lang="en-GB" sz="1300" noProof="0" dirty="0">
                          <a:latin typeface="Verdana" pitchFamily="34" charset="0"/>
                          <a:ea typeface="Verdana" pitchFamily="34" charset="0"/>
                        </a:rPr>
                        <a:t>Indicators: </a:t>
                      </a:r>
                      <a:r>
                        <a:rPr lang="lv-LV" sz="1300" noProof="0" dirty="0">
                          <a:latin typeface="Verdana" pitchFamily="34" charset="0"/>
                          <a:ea typeface="Verdana" pitchFamily="34" charset="0"/>
                        </a:rPr>
                        <a:t>e</a:t>
                      </a:r>
                      <a:r>
                        <a:rPr lang="en-GB" sz="1300" noProof="0" dirty="0" err="1">
                          <a:latin typeface="Verdana" pitchFamily="34" charset="0"/>
                          <a:ea typeface="Verdana" pitchFamily="34" charset="0"/>
                        </a:rPr>
                        <a:t>xperience</a:t>
                      </a:r>
                      <a:r>
                        <a:rPr lang="en-GB" sz="1300" noProof="0" dirty="0">
                          <a:latin typeface="Verdana" pitchFamily="34" charset="0"/>
                          <a:ea typeface="Verdana" pitchFamily="34" charset="0"/>
                        </a:rPr>
                        <a:t> from medical institution/public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itchFamily="34" charset="0"/>
                          <a:ea typeface="Verdana" pitchFamily="34" charset="0"/>
                        </a:rPr>
                        <a:t>2018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itchFamily="34" charset="0"/>
                          <a:ea typeface="Verdana" pitchFamily="34" charset="0"/>
                        </a:rPr>
                        <a:t>2019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itchFamily="34" charset="0"/>
                          <a:ea typeface="Verdana" pitchFamily="34" charset="0"/>
                        </a:rPr>
                        <a:t>2020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itchFamily="34" charset="0"/>
                          <a:ea typeface="Verdana" pitchFamily="34" charset="0"/>
                        </a:rPr>
                        <a:t>2021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637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The number of administrative violation decisions and penalties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the base rate</a:t>
                      </a:r>
                    </a:p>
                    <a:p>
                      <a:endParaRPr lang="en-GB" sz="11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decreases</a:t>
                      </a:r>
                    </a:p>
                    <a:p>
                      <a:endParaRPr lang="en-GB" sz="11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kern="1200" noProof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decreases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26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None/>
                      </a:pPr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Percentage </a:t>
                      </a:r>
                      <a:r>
                        <a:rPr lang="lv-LV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 (%)</a:t>
                      </a:r>
                      <a:r>
                        <a:rPr lang="lv-LV" sz="1300" kern="1200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 </a:t>
                      </a:r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of self-assessments returned to the Inspectorate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 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increases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increases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389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Percentage </a:t>
                      </a:r>
                      <a:r>
                        <a:rPr lang="lv-LV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(%)</a:t>
                      </a:r>
                      <a:r>
                        <a:rPr lang="lv-LV" sz="1300" kern="1200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 </a:t>
                      </a:r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of self-assessments that meet the quality requirements for self-assessments</a:t>
                      </a:r>
                      <a:endParaRPr lang="lv-LV" sz="13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was not 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the base rat</a:t>
                      </a:r>
                      <a:r>
                        <a:rPr lang="lv-LV" sz="1100" dirty="0">
                          <a:latin typeface="Verdana" pitchFamily="34" charset="0"/>
                          <a:ea typeface="Verdana" pitchFamily="34" charset="0"/>
                        </a:rPr>
                        <a:t>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increases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increases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671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Percentage (%) of self-assessments with improvement activities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100" noProof="0" dirty="0"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r>
                        <a:rPr lang="en-GB" sz="1100" noProof="0" dirty="0">
                          <a:latin typeface="Verdana" pitchFamily="34" charset="0"/>
                          <a:ea typeface="Verdana" pitchFamily="34" charset="0"/>
                        </a:rPr>
                        <a:t>was not 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100" dirty="0"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</a:rPr>
                        <a:t>the base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increases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increases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767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Customer perception index</a:t>
                      </a:r>
                      <a:r>
                        <a:rPr lang="lv-LV" sz="13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 (%)</a:t>
                      </a:r>
                      <a:endParaRPr lang="en-GB" sz="13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  <a:p>
                      <a:endParaRPr lang="en-GB" sz="13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82,3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100" noProof="0" dirty="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3957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increases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100" noProof="0" dirty="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3957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increases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 85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014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kern="1200" noProof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Indicators: professional and motivated staff</a:t>
                      </a:r>
                    </a:p>
                    <a:p>
                      <a:endParaRPr lang="en-GB" sz="1300" b="1" kern="12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1" dirty="0">
                          <a:latin typeface="Verdana" pitchFamily="34" charset="0"/>
                          <a:ea typeface="Verdana" pitchFamily="34" charset="0"/>
                        </a:rPr>
                        <a:t>2018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1" dirty="0">
                          <a:latin typeface="Verdana" pitchFamily="34" charset="0"/>
                          <a:ea typeface="Verdana" pitchFamily="34" charset="0"/>
                        </a:rPr>
                        <a:t>2019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1" dirty="0">
                          <a:latin typeface="Verdana" pitchFamily="34" charset="0"/>
                          <a:ea typeface="Verdana" pitchFamily="34" charset="0"/>
                        </a:rPr>
                        <a:t>2020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1" dirty="0">
                          <a:latin typeface="Verdana" pitchFamily="34" charset="0"/>
                          <a:ea typeface="Verdana" pitchFamily="34" charset="0"/>
                        </a:rPr>
                        <a:t>2021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014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Verdana" pitchFamily="34" charset="0"/>
                          <a:ea typeface="Verdana" pitchFamily="34" charset="0"/>
                        </a:rPr>
                        <a:t>Percentage </a:t>
                      </a:r>
                      <a:r>
                        <a:rPr lang="lv-LV" sz="1300" dirty="0">
                          <a:latin typeface="Verdana" pitchFamily="34" charset="0"/>
                          <a:ea typeface="Verdana" pitchFamily="34" charset="0"/>
                        </a:rPr>
                        <a:t>(%)</a:t>
                      </a:r>
                      <a:r>
                        <a:rPr lang="lv-LV" sz="1300" baseline="0" dirty="0"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  <a:r>
                        <a:rPr lang="en-GB" sz="1300" dirty="0">
                          <a:latin typeface="Verdana" pitchFamily="34" charset="0"/>
                          <a:ea typeface="Verdana" pitchFamily="34" charset="0"/>
                        </a:rPr>
                        <a:t>of inspectors and medical experts who have completed the training program developed by the Inspectorate</a:t>
                      </a:r>
                      <a:endParaRPr lang="lv-LV" sz="13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1100" dirty="0"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noProof="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developed program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noProof="0" dirty="0"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pilot project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kern="1200" noProof="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&gt; 80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53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25.10.2019.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dirty="0"/>
              <a:t>EPSO 28</a:t>
            </a:r>
            <a:r>
              <a:rPr lang="lv-LV" baseline="30000" dirty="0"/>
              <a:t>th</a:t>
            </a:r>
            <a:r>
              <a:rPr lang="lv-LV" dirty="0"/>
              <a:t> </a:t>
            </a:r>
            <a:r>
              <a:rPr lang="lv-LV" dirty="0" err="1"/>
              <a:t>Conference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534399" y="6324600"/>
            <a:ext cx="447675" cy="304800"/>
          </a:xfrm>
        </p:spPr>
        <p:txBody>
          <a:bodyPr/>
          <a:lstStyle/>
          <a:p>
            <a:pPr>
              <a:defRPr/>
            </a:pPr>
            <a:fld id="{65B1D9EE-7C6E-4AE4-B21E-711AE95D8E0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Google Shape;302;p36"/>
          <p:cNvSpPr txBox="1">
            <a:spLocks/>
          </p:cNvSpPr>
          <p:nvPr/>
        </p:nvSpPr>
        <p:spPr bwMode="auto">
          <a:xfrm>
            <a:off x="1978195" y="1609725"/>
            <a:ext cx="4863900" cy="15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spcFirstLastPara="1"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Thank you!</a:t>
            </a:r>
          </a:p>
        </p:txBody>
      </p:sp>
      <p:sp>
        <p:nvSpPr>
          <p:cNvPr id="8" name="Google Shape;303;p36"/>
          <p:cNvSpPr txBox="1">
            <a:spLocks/>
          </p:cNvSpPr>
          <p:nvPr/>
        </p:nvSpPr>
        <p:spPr bwMode="auto">
          <a:xfrm>
            <a:off x="2376787" y="3643597"/>
            <a:ext cx="4814588" cy="175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Any questions?</a:t>
            </a:r>
            <a:endParaRPr kumimoji="0" lang="lv-LV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endParaRPr lang="lv-LV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lv-LV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kumimoji="0" lang="lv-LV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vija.palceja@vi.gov.lv</a:t>
            </a:r>
          </a:p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F68F9DAAAC8438F6114D1825DC822" ma:contentTypeVersion="11" ma:contentTypeDescription="Een nieuw document maken." ma:contentTypeScope="" ma:versionID="48025a2bed442fdad4c967100372cacc">
  <xsd:schema xmlns:xsd="http://www.w3.org/2001/XMLSchema" xmlns:xs="http://www.w3.org/2001/XMLSchema" xmlns:p="http://schemas.microsoft.com/office/2006/metadata/properties" xmlns:ns3="45523822-cb90-4e0e-9ded-e999543faa22" xmlns:ns4="ba38cba3-9255-4102-9de7-bbf8fc14b284" targetNamespace="http://schemas.microsoft.com/office/2006/metadata/properties" ma:root="true" ma:fieldsID="4b48b94c880bc5d85fd8a925dadc4706" ns3:_="" ns4:_="">
    <xsd:import namespace="45523822-cb90-4e0e-9ded-e999543faa22"/>
    <xsd:import namespace="ba38cba3-9255-4102-9de7-bbf8fc14b2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523822-cb90-4e0e-9ded-e999543faa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8cba3-9255-4102-9de7-bbf8fc14b28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05A648-E2F9-4BDD-917F-992AE5137A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523822-cb90-4e0e-9ded-e999543faa22"/>
    <ds:schemaRef ds:uri="ba38cba3-9255-4102-9de7-bbf8fc14b2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D0B6B6-9005-4F39-BB6E-F7FDA1F1EB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3E3929-50F9-4C38-8244-B622B4C2686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ba38cba3-9255-4102-9de7-bbf8fc14b284"/>
    <ds:schemaRef ds:uri="45523822-cb90-4e0e-9ded-e999543faa2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1385</TotalTime>
  <Words>452</Words>
  <Application>Microsoft Office PowerPoint</Application>
  <PresentationFormat>Diavoorstelling (4:3)</PresentationFormat>
  <Paragraphs>141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89_Prezentacija_templateLV</vt:lpstr>
      <vt:lpstr>Performance indicators for  healthcare supervision EPSO 28th Conference</vt:lpstr>
      <vt:lpstr>Proactive supervisory system  </vt:lpstr>
      <vt:lpstr>Effectiveness of supervision </vt:lpstr>
      <vt:lpstr>Experience from medical institutions/public; staff 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Mari Murel</cp:lastModifiedBy>
  <cp:revision>212</cp:revision>
  <dcterms:created xsi:type="dcterms:W3CDTF">2014-11-20T14:46:47Z</dcterms:created>
  <dcterms:modified xsi:type="dcterms:W3CDTF">2019-09-16T14:02:45Z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0x010100F52F68F9DAAAC8438F6114D1825DC822</vt:lpwstr>
  </property>
</Properties>
</file>