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6"/>
  </p:notesMasterIdLst>
  <p:sldIdLst>
    <p:sldId id="256" r:id="rId5"/>
    <p:sldId id="350" r:id="rId6"/>
    <p:sldId id="347" r:id="rId7"/>
    <p:sldId id="346" r:id="rId8"/>
    <p:sldId id="284" r:id="rId9"/>
    <p:sldId id="348" r:id="rId10"/>
    <p:sldId id="351" r:id="rId11"/>
    <p:sldId id="303" r:id="rId12"/>
    <p:sldId id="349" r:id="rId13"/>
    <p:sldId id="352" r:id="rId14"/>
    <p:sldId id="353" r:id="rId15"/>
    <p:sldId id="354" r:id="rId16"/>
    <p:sldId id="330" r:id="rId17"/>
    <p:sldId id="329" r:id="rId18"/>
    <p:sldId id="331" r:id="rId19"/>
    <p:sldId id="332" r:id="rId20"/>
    <p:sldId id="333" r:id="rId21"/>
    <p:sldId id="296" r:id="rId22"/>
    <p:sldId id="335" r:id="rId23"/>
    <p:sldId id="336" r:id="rId24"/>
    <p:sldId id="339" r:id="rId25"/>
  </p:sldIdLst>
  <p:sldSz cx="9144000" cy="6858000" type="screen4x3"/>
  <p:notesSz cx="6858000" cy="9144000"/>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5pPr>
    <a:lvl6pPr marL="2286000" algn="l" defTabSz="914400" rtl="0" eaLnBrk="1" latinLnBrk="0" hangingPunct="1">
      <a:defRPr sz="1700" kern="1200">
        <a:solidFill>
          <a:schemeClr val="tx1"/>
        </a:solidFill>
        <a:latin typeface="Times New Roman" pitchFamily="18" charset="0"/>
        <a:ea typeface="+mn-ea"/>
        <a:cs typeface="Arial" charset="0"/>
      </a:defRPr>
    </a:lvl6pPr>
    <a:lvl7pPr marL="2743200" algn="l" defTabSz="914400" rtl="0" eaLnBrk="1" latinLnBrk="0" hangingPunct="1">
      <a:defRPr sz="1700" kern="1200">
        <a:solidFill>
          <a:schemeClr val="tx1"/>
        </a:solidFill>
        <a:latin typeface="Times New Roman" pitchFamily="18" charset="0"/>
        <a:ea typeface="+mn-ea"/>
        <a:cs typeface="Arial" charset="0"/>
      </a:defRPr>
    </a:lvl7pPr>
    <a:lvl8pPr marL="3200400" algn="l" defTabSz="914400" rtl="0" eaLnBrk="1" latinLnBrk="0" hangingPunct="1">
      <a:defRPr sz="1700" kern="1200">
        <a:solidFill>
          <a:schemeClr val="tx1"/>
        </a:solidFill>
        <a:latin typeface="Times New Roman" pitchFamily="18" charset="0"/>
        <a:ea typeface="+mn-ea"/>
        <a:cs typeface="Arial" charset="0"/>
      </a:defRPr>
    </a:lvl8pPr>
    <a:lvl9pPr marL="3657600" algn="l" defTabSz="914400" rtl="0" eaLnBrk="1" latinLnBrk="0" hangingPunct="1">
      <a:defRPr sz="17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9A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filesrv.vi.local\dati\SPAD\PAPVN\Planosana%20un%20analize\Atskaites\2018\pa&#353;nov&#275;rt&#275;jumi_2018-12-0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584883283203758E-2"/>
          <c:y val="1.6873191139213688E-2"/>
          <c:w val="0.87323829464176672"/>
          <c:h val="0.92660498513780187"/>
        </c:manualLayout>
      </c:layout>
      <c:barChart>
        <c:barDir val="col"/>
        <c:grouping val="clustered"/>
        <c:varyColors val="0"/>
        <c:ser>
          <c:idx val="1"/>
          <c:order val="0"/>
          <c:tx>
            <c:v>trūkuma konstatēšanas reizes</c:v>
          </c:tx>
          <c:invertIfNegative val="0"/>
          <c:dPt>
            <c:idx val="0"/>
            <c:invertIfNegative val="0"/>
            <c:bubble3D val="0"/>
            <c:spPr>
              <a:solidFill>
                <a:srgbClr val="0070C0"/>
              </a:solidFill>
            </c:spPr>
            <c:extLst>
              <c:ext xmlns:c16="http://schemas.microsoft.com/office/drawing/2014/chart" uri="{C3380CC4-5D6E-409C-BE32-E72D297353CC}">
                <c16:uniqueId val="{00000001-0C68-4B51-A6C4-380AEC46E7C1}"/>
              </c:ext>
            </c:extLst>
          </c:dPt>
          <c:dPt>
            <c:idx val="1"/>
            <c:invertIfNegative val="0"/>
            <c:bubble3D val="0"/>
            <c:spPr>
              <a:solidFill>
                <a:schemeClr val="accent6">
                  <a:lumMod val="50000"/>
                </a:schemeClr>
              </a:solidFill>
            </c:spPr>
            <c:extLst>
              <c:ext xmlns:c16="http://schemas.microsoft.com/office/drawing/2014/chart" uri="{C3380CC4-5D6E-409C-BE32-E72D297353CC}">
                <c16:uniqueId val="{00000003-0C68-4B51-A6C4-380AEC46E7C1}"/>
              </c:ext>
            </c:extLst>
          </c:dPt>
          <c:dPt>
            <c:idx val="2"/>
            <c:invertIfNegative val="0"/>
            <c:bubble3D val="0"/>
            <c:spPr>
              <a:solidFill>
                <a:schemeClr val="accent3">
                  <a:lumMod val="75000"/>
                </a:schemeClr>
              </a:solidFill>
            </c:spPr>
            <c:extLst>
              <c:ext xmlns:c16="http://schemas.microsoft.com/office/drawing/2014/chart" uri="{C3380CC4-5D6E-409C-BE32-E72D297353CC}">
                <c16:uniqueId val="{00000005-0C68-4B51-A6C4-380AEC46E7C1}"/>
              </c:ext>
            </c:extLst>
          </c:dPt>
          <c:dPt>
            <c:idx val="3"/>
            <c:invertIfNegative val="0"/>
            <c:bubble3D val="0"/>
            <c:spPr>
              <a:solidFill>
                <a:srgbClr val="F79646">
                  <a:lumMod val="50000"/>
                </a:srgbClr>
              </a:solidFill>
            </c:spPr>
            <c:extLst>
              <c:ext xmlns:c16="http://schemas.microsoft.com/office/drawing/2014/chart" uri="{C3380CC4-5D6E-409C-BE32-E72D297353CC}">
                <c16:uniqueId val="{00000007-0C68-4B51-A6C4-380AEC46E7C1}"/>
              </c:ext>
            </c:extLst>
          </c:dPt>
          <c:dPt>
            <c:idx val="4"/>
            <c:invertIfNegative val="0"/>
            <c:bubble3D val="0"/>
            <c:spPr>
              <a:solidFill>
                <a:srgbClr val="C00000"/>
              </a:solidFill>
            </c:spPr>
            <c:extLst>
              <c:ext xmlns:c16="http://schemas.microsoft.com/office/drawing/2014/chart" uri="{C3380CC4-5D6E-409C-BE32-E72D297353CC}">
                <c16:uniqueId val="{00000009-0C68-4B51-A6C4-380AEC46E7C1}"/>
              </c:ext>
            </c:extLst>
          </c:dPt>
          <c:dPt>
            <c:idx val="5"/>
            <c:invertIfNegative val="0"/>
            <c:bubble3D val="0"/>
            <c:spPr>
              <a:solidFill>
                <a:srgbClr val="00B050"/>
              </a:solidFill>
            </c:spPr>
            <c:extLst>
              <c:ext xmlns:c16="http://schemas.microsoft.com/office/drawing/2014/chart" uri="{C3380CC4-5D6E-409C-BE32-E72D297353CC}">
                <c16:uniqueId val="{0000000B-0C68-4B51-A6C4-380AEC46E7C1}"/>
              </c:ext>
            </c:extLst>
          </c:dPt>
          <c:dPt>
            <c:idx val="6"/>
            <c:invertIfNegative val="0"/>
            <c:bubble3D val="0"/>
            <c:spPr>
              <a:solidFill>
                <a:schemeClr val="tx2">
                  <a:lumMod val="40000"/>
                  <a:lumOff val="60000"/>
                </a:schemeClr>
              </a:solidFill>
            </c:spPr>
            <c:extLst>
              <c:ext xmlns:c16="http://schemas.microsoft.com/office/drawing/2014/chart" uri="{C3380CC4-5D6E-409C-BE32-E72D297353CC}">
                <c16:uniqueId val="{0000000D-0C68-4B51-A6C4-380AEC46E7C1}"/>
              </c:ext>
            </c:extLst>
          </c:dPt>
          <c:dPt>
            <c:idx val="8"/>
            <c:invertIfNegative val="0"/>
            <c:bubble3D val="0"/>
            <c:spPr>
              <a:solidFill>
                <a:srgbClr val="7030A0"/>
              </a:solidFill>
            </c:spPr>
            <c:extLst>
              <c:ext xmlns:c16="http://schemas.microsoft.com/office/drawing/2014/chart" uri="{C3380CC4-5D6E-409C-BE32-E72D297353CC}">
                <c16:uniqueId val="{0000000F-0C68-4B51-A6C4-380AEC46E7C1}"/>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grafiki!$B$20:$B$28</c:f>
              <c:strCache>
                <c:ptCount val="9"/>
                <c:pt idx="0">
                  <c:v>3</c:v>
                </c:pt>
                <c:pt idx="1">
                  <c:v>4.1.</c:v>
                </c:pt>
                <c:pt idx="2">
                  <c:v>4.2.</c:v>
                </c:pt>
                <c:pt idx="3">
                  <c:v>5</c:v>
                </c:pt>
                <c:pt idx="4">
                  <c:v>6</c:v>
                </c:pt>
                <c:pt idx="5">
                  <c:v>7</c:v>
                </c:pt>
                <c:pt idx="6">
                  <c:v>8</c:v>
                </c:pt>
                <c:pt idx="7">
                  <c:v>9</c:v>
                </c:pt>
                <c:pt idx="8">
                  <c:v>10</c:v>
                </c:pt>
              </c:strCache>
            </c:strRef>
          </c:cat>
          <c:val>
            <c:numRef>
              <c:f>grafiki!$C$20:$C$28</c:f>
              <c:numCache>
                <c:formatCode>General</c:formatCode>
                <c:ptCount val="9"/>
                <c:pt idx="0">
                  <c:v>21</c:v>
                </c:pt>
                <c:pt idx="1">
                  <c:v>31</c:v>
                </c:pt>
                <c:pt idx="2">
                  <c:v>26</c:v>
                </c:pt>
                <c:pt idx="3">
                  <c:v>31</c:v>
                </c:pt>
                <c:pt idx="4">
                  <c:v>35</c:v>
                </c:pt>
                <c:pt idx="5">
                  <c:v>24</c:v>
                </c:pt>
                <c:pt idx="6">
                  <c:v>20</c:v>
                </c:pt>
                <c:pt idx="7">
                  <c:v>33</c:v>
                </c:pt>
                <c:pt idx="8">
                  <c:v>22</c:v>
                </c:pt>
              </c:numCache>
            </c:numRef>
          </c:val>
          <c:extLst>
            <c:ext xmlns:c16="http://schemas.microsoft.com/office/drawing/2014/chart" uri="{C3380CC4-5D6E-409C-BE32-E72D297353CC}">
              <c16:uniqueId val="{00000010-0C68-4B51-A6C4-380AEC46E7C1}"/>
            </c:ext>
          </c:extLst>
        </c:ser>
        <c:dLbls>
          <c:showLegendKey val="0"/>
          <c:showVal val="0"/>
          <c:showCatName val="0"/>
          <c:showSerName val="0"/>
          <c:showPercent val="0"/>
          <c:showBubbleSize val="0"/>
        </c:dLbls>
        <c:gapWidth val="150"/>
        <c:axId val="330021984"/>
        <c:axId val="331122880"/>
      </c:barChart>
      <c:catAx>
        <c:axId val="330021984"/>
        <c:scaling>
          <c:orientation val="minMax"/>
        </c:scaling>
        <c:delete val="0"/>
        <c:axPos val="b"/>
        <c:numFmt formatCode="General" sourceLinked="0"/>
        <c:majorTickMark val="out"/>
        <c:minorTickMark val="none"/>
        <c:tickLblPos val="nextTo"/>
        <c:crossAx val="331122880"/>
        <c:crosses val="autoZero"/>
        <c:auto val="1"/>
        <c:lblAlgn val="ctr"/>
        <c:lblOffset val="100"/>
        <c:noMultiLvlLbl val="0"/>
      </c:catAx>
      <c:valAx>
        <c:axId val="331122880"/>
        <c:scaling>
          <c:orientation val="minMax"/>
        </c:scaling>
        <c:delete val="0"/>
        <c:axPos val="l"/>
        <c:majorGridlines/>
        <c:numFmt formatCode="General" sourceLinked="1"/>
        <c:majorTickMark val="out"/>
        <c:minorTickMark val="none"/>
        <c:tickLblPos val="nextTo"/>
        <c:crossAx val="330021984"/>
        <c:crosses val="autoZero"/>
        <c:crossBetween val="between"/>
      </c:valAx>
      <c:spPr>
        <a:solidFill>
          <a:schemeClr val="accent5">
            <a:lumMod val="20000"/>
            <a:lumOff val="80000"/>
          </a:schemeClr>
        </a:solidFill>
      </c:spPr>
    </c:plotArea>
    <c:plotVisOnly val="1"/>
    <c:dispBlanksAs val="gap"/>
    <c:showDLblsOverMax val="0"/>
  </c:chart>
  <c:txPr>
    <a:bodyPr/>
    <a:lstStyle/>
    <a:p>
      <a:pPr>
        <a:defRPr>
          <a:latin typeface="Verdana" pitchFamily="34" charset="0"/>
          <a:ea typeface="Verdana" pitchFamily="34" charset="0"/>
          <a:cs typeface="Verdana" pitchFamily="34" charset="0"/>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3360DDEF-057F-44C3-B482-398EFE1221F2}" type="datetimeFigureOut">
              <a:rPr lang="lv-LV"/>
              <a:pPr>
                <a:defRPr/>
              </a:pPr>
              <a:t>16.09.2019</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D5397B4C-EADA-4C63-ACF7-02A9248B66C9}" type="slidenum">
              <a:rPr lang="lv-LV" altLang="en-US"/>
              <a:pPr>
                <a:defRPr/>
              </a:pPr>
              <a:t>‹nr.›</a:t>
            </a:fld>
            <a:endParaRPr lang="lv-LV" altLang="en-US"/>
          </a:p>
        </p:txBody>
      </p:sp>
    </p:spTree>
    <p:extLst>
      <p:ext uri="{BB962C8B-B14F-4D97-AF65-F5344CB8AC3E}">
        <p14:creationId xmlns:p14="http://schemas.microsoft.com/office/powerpoint/2010/main" val="2444646454"/>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lv-LV" altLang="en-US" dirty="0" err="1"/>
              <a:t>Moving</a:t>
            </a:r>
            <a:r>
              <a:rPr lang="lv-LV" altLang="en-US" dirty="0"/>
              <a:t> from </a:t>
            </a:r>
            <a:r>
              <a:rPr lang="lv-LV" altLang="en-US" dirty="0" err="1"/>
              <a:t>compliance</a:t>
            </a:r>
            <a:r>
              <a:rPr lang="lv-LV" altLang="en-US" dirty="0"/>
              <a:t> to </a:t>
            </a:r>
            <a:endParaRPr lang="en-GB" altLang="en-US" dirty="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E41B3AF-6CFD-42BA-BF5E-808D6095B3B4}" type="slidenum">
              <a:rPr lang="lv-LV" altLang="en-US" smtClean="0"/>
              <a:pPr/>
              <a:t>4</a:t>
            </a:fld>
            <a:endParaRPr lang="lv-LV" altLang="en-US"/>
          </a:p>
        </p:txBody>
      </p:sp>
    </p:spTree>
    <p:extLst>
      <p:ext uri="{BB962C8B-B14F-4D97-AF65-F5344CB8AC3E}">
        <p14:creationId xmlns:p14="http://schemas.microsoft.com/office/powerpoint/2010/main" val="10114894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682875" y="0"/>
            <a:ext cx="3778250" cy="4165600"/>
          </a:xfrm>
          <a:prstGeom prst="rect">
            <a:avLst/>
          </a:prstGeom>
          <a:noFill/>
          <a:ln w="9525">
            <a:noFill/>
            <a:miter lim="800000"/>
            <a:headEnd/>
            <a:tailEnd/>
          </a:ln>
        </p:spPr>
      </p:pic>
      <p:pic>
        <p:nvPicPr>
          <p:cNvPr id="6" name="Picture 7"/>
          <p:cNvPicPr>
            <a:picLocks noChangeAspect="1"/>
          </p:cNvPicPr>
          <p:nvPr userDrawn="1"/>
        </p:nvPicPr>
        <p:blipFill>
          <a:blip r:embed="rId3" cstate="print"/>
          <a:srcRect/>
          <a:stretch>
            <a:fillRect/>
          </a:stretch>
        </p:blipFill>
        <p:spPr bwMode="auto">
          <a:xfrm>
            <a:off x="0" y="6621463"/>
            <a:ext cx="9144000" cy="246062"/>
          </a:xfrm>
          <a:prstGeom prst="rect">
            <a:avLst/>
          </a:prstGeom>
          <a:noFill/>
          <a:ln w="9525">
            <a:noFill/>
            <a:miter lim="800000"/>
            <a:headEnd/>
            <a:tailEnd/>
          </a:ln>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12DBDA5-5929-46CF-A156-124819A56773}" type="datetimeFigureOut">
              <a:rPr lang="en-US" smtClean="0"/>
              <a:pPr/>
              <a:t>9/16/2019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5ACB32-CA0F-4183-85CE-5BF5B990990D}"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pPr>
              <a:defRPr/>
            </a:pPr>
            <a:fld id="{2E3ED498-3D7B-4B47-9980-748A8B51E1CE}" type="datetimeFigureOut">
              <a:rPr lang="en-GB"/>
              <a:pPr>
                <a:defRPr/>
              </a:pPr>
              <a:t>16/09/2019</a:t>
            </a:fld>
            <a:endParaRPr lang="en-GB"/>
          </a:p>
        </p:txBody>
      </p:sp>
      <p:sp>
        <p:nvSpPr>
          <p:cNvPr id="4" name="Footer Placeholder 3"/>
          <p:cNvSpPr>
            <a:spLocks noGrp="1"/>
          </p:cNvSpPr>
          <p:nvPr>
            <p:ph type="ftr" sz="quarter" idx="11"/>
          </p:nvPr>
        </p:nvSpPr>
        <p:spPr/>
        <p:txBody>
          <a:bodyPr/>
          <a:lstStyle>
            <a:lvl1pPr>
              <a:defRPr/>
            </a:lvl1pPr>
          </a:lstStyle>
          <a:p>
            <a:pPr>
              <a:defRPr/>
            </a:pPr>
            <a:endParaRPr lang="en-GB"/>
          </a:p>
        </p:txBody>
      </p:sp>
      <p:sp>
        <p:nvSpPr>
          <p:cNvPr id="5" name="Slide Number Placeholder 4"/>
          <p:cNvSpPr>
            <a:spLocks noGrp="1"/>
          </p:cNvSpPr>
          <p:nvPr>
            <p:ph type="sldNum" sz="quarter" idx="12"/>
          </p:nvPr>
        </p:nvSpPr>
        <p:spPr/>
        <p:txBody>
          <a:bodyPr/>
          <a:lstStyle>
            <a:lvl1pPr>
              <a:defRPr/>
            </a:lvl1pPr>
          </a:lstStyle>
          <a:p>
            <a:pPr>
              <a:defRPr/>
            </a:pPr>
            <a:fld id="{4C205232-C721-4EFA-B161-F92361753488}" type="slidenum">
              <a:rPr lang="en-GB"/>
              <a:pPr>
                <a:defRPr/>
              </a:pPr>
              <a:t>‹nr.›</a:t>
            </a:fld>
            <a:endParaRPr lang="en-GB"/>
          </a:p>
        </p:txBody>
      </p:sp>
    </p:spTree>
    <p:extLst>
      <p:ext uri="{BB962C8B-B14F-4D97-AF65-F5344CB8AC3E}">
        <p14:creationId xmlns:p14="http://schemas.microsoft.com/office/powerpoint/2010/main" val="4276020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65B1D9EE-7C6E-4AE4-B21E-711AE95D8E0E}" type="slidenum">
              <a:rPr lang="en-US" altLang="en-US"/>
              <a:pPr>
                <a:defRPr/>
              </a:pPr>
              <a:t>‹nr.›</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F37194C8-F710-4899-9B4A-8763640E601B}" type="slidenum">
              <a:rPr lang="en-US" altLang="en-US"/>
              <a:pPr>
                <a:defRPr/>
              </a:pPr>
              <a:t>‹nr.›</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6EDB069C-7A98-4395-9161-7ABE2BA82C5B}" type="slidenum">
              <a:rPr lang="en-US" altLang="en-US"/>
              <a:pPr>
                <a:defRPr/>
              </a:pPr>
              <a:t>‹nr.›</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pPr>
              <a:defRPr/>
            </a:pPr>
            <a:fld id="{A359BF38-0E20-4372-8CDF-42DCA2BACF48}" type="slidenum">
              <a:rPr lang="en-US" altLang="en-US"/>
              <a:pPr>
                <a:defRPr/>
              </a:pPr>
              <a:t>‹nr.›</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EB907939-A3CB-49F7-9CCE-C4B88D074781}" type="slidenum">
              <a:rPr lang="en-US" altLang="en-US"/>
              <a:pPr>
                <a:defRPr/>
              </a:pPr>
              <a:t>‹nr.›</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9DF24178-654A-459B-A740-21959F60A8F2}" type="slidenum">
              <a:rPr lang="en-US" altLang="en-US"/>
              <a:pPr>
                <a:defRPr/>
              </a:pPr>
              <a:t>‹nr.›</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4B4C69B4-CC18-45AF-84BA-142776E46433}" type="slidenum">
              <a:rPr lang="en-US" altLang="en-US"/>
              <a:pPr>
                <a:defRPr/>
              </a:pPr>
              <a:t>‹nr.›</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srcRect/>
          <a:stretch>
            <a:fillRect/>
          </a:stretch>
        </p:blipFill>
        <p:spPr bwMode="auto">
          <a:xfrm>
            <a:off x="0" y="6621463"/>
            <a:ext cx="9144000" cy="246062"/>
          </a:xfrm>
          <a:prstGeom prst="rect">
            <a:avLst/>
          </a:prstGeom>
          <a:noFill/>
          <a:ln w="9525">
            <a:noFill/>
            <a:miter lim="800000"/>
            <a:headEnd/>
            <a:tailEnd/>
          </a:ln>
        </p:spPr>
      </p:pic>
      <p:pic>
        <p:nvPicPr>
          <p:cNvPr id="5" name="Picture 6"/>
          <p:cNvPicPr>
            <a:picLocks noChangeAspect="1"/>
          </p:cNvPicPr>
          <p:nvPr userDrawn="1"/>
        </p:nvPicPr>
        <p:blipFill>
          <a:blip r:embed="rId3" cstate="print"/>
          <a:srcRect/>
          <a:stretch>
            <a:fillRect/>
          </a:stretch>
        </p:blipFill>
        <p:spPr bwMode="auto">
          <a:xfrm>
            <a:off x="2682875" y="0"/>
            <a:ext cx="3778250" cy="4165600"/>
          </a:xfrm>
          <a:prstGeom prst="rect">
            <a:avLst/>
          </a:prstGeom>
          <a:noFill/>
          <a:ln w="9525">
            <a:noFill/>
            <a:miter lim="800000"/>
            <a:headEnd/>
            <a:tailEnd/>
          </a:ln>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642B1FA0-464C-42ED-900D-0DF232E0867E}" type="datetime1">
              <a:rPr lang="en-US"/>
              <a:pPr>
                <a:defRPr/>
              </a:pPr>
              <a:t>9/16/2019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15E15C66-1542-4098-A625-B7CD681952A6}" type="slidenum">
              <a:rPr lang="en-US" altLang="en-US"/>
              <a:pPr>
                <a:defRPr/>
              </a:pPr>
              <a:t>‹nr.›</a:t>
            </a:fld>
            <a:endParaRPr lang="en-US" altLang="en-US"/>
          </a:p>
        </p:txBody>
      </p:sp>
    </p:spTree>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4" r:id="rId10"/>
    <p:sldLayoutId id="2147483905" r:id="rId11"/>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5.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0.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505200"/>
            <a:ext cx="7772400" cy="960438"/>
          </a:xfrm>
          <a:noFill/>
        </p:spPr>
        <p:txBody>
          <a:bodyPr>
            <a:normAutofit fontScale="90000"/>
          </a:bodyPr>
          <a:lstStyle/>
          <a:p>
            <a:pPr>
              <a:defRPr/>
            </a:pPr>
            <a:r>
              <a:rPr lang="en-US" sz="2400" dirty="0"/>
              <a:t>New initiatives for health care quality improvement in Latvia</a:t>
            </a:r>
            <a:br>
              <a:rPr lang="lv-LV" sz="2400" dirty="0"/>
            </a:br>
            <a:r>
              <a:rPr lang="lv-LV" sz="2400" b="0" dirty="0"/>
              <a:t>EPSO 28</a:t>
            </a:r>
            <a:r>
              <a:rPr lang="lv-LV" sz="2400" b="0" baseline="30000" dirty="0"/>
              <a:t>th</a:t>
            </a:r>
            <a:r>
              <a:rPr lang="lv-LV" sz="2400" b="0" dirty="0"/>
              <a:t> </a:t>
            </a:r>
            <a:r>
              <a:rPr lang="lv-LV" sz="2400" b="0" dirty="0" err="1"/>
              <a:t>Conference</a:t>
            </a:r>
            <a:endParaRPr lang="lv-LV" altLang="en-US" sz="2400" b="0" dirty="0"/>
          </a:p>
        </p:txBody>
      </p:sp>
      <p:sp>
        <p:nvSpPr>
          <p:cNvPr id="13315" name="Text Placeholder 2"/>
          <p:cNvSpPr>
            <a:spLocks noGrp="1"/>
          </p:cNvSpPr>
          <p:nvPr>
            <p:ph type="body" sz="quarter" idx="10"/>
          </p:nvPr>
        </p:nvSpPr>
        <p:spPr/>
        <p:txBody>
          <a:bodyPr>
            <a:normAutofit/>
          </a:bodyPr>
          <a:lstStyle/>
          <a:p>
            <a:pPr>
              <a:lnSpc>
                <a:spcPct val="80000"/>
              </a:lnSpc>
            </a:pPr>
            <a:endParaRPr lang="lv-LV" altLang="en-US" b="1" dirty="0"/>
          </a:p>
          <a:p>
            <a:pPr>
              <a:lnSpc>
                <a:spcPct val="80000"/>
              </a:lnSpc>
            </a:pPr>
            <a:r>
              <a:rPr lang="lv-LV" altLang="en-US" sz="1800" b="1" dirty="0"/>
              <a:t>Evija Palčeja</a:t>
            </a:r>
          </a:p>
          <a:p>
            <a:pPr>
              <a:lnSpc>
                <a:spcPct val="80000"/>
              </a:lnSpc>
            </a:pPr>
            <a:r>
              <a:rPr lang="en-GB" altLang="en-US" dirty="0"/>
              <a:t>Head of Strategic Planning and Development Department</a:t>
            </a:r>
            <a:endParaRPr lang="lv-LV" altLang="en-US" dirty="0"/>
          </a:p>
        </p:txBody>
      </p:sp>
      <p:sp>
        <p:nvSpPr>
          <p:cNvPr id="13316" name="Text Placeholder 3"/>
          <p:cNvSpPr>
            <a:spLocks noGrp="1"/>
          </p:cNvSpPr>
          <p:nvPr>
            <p:ph type="body" sz="quarter" idx="11"/>
          </p:nvPr>
        </p:nvSpPr>
        <p:spPr/>
        <p:txBody>
          <a:bodyPr/>
          <a:lstStyle/>
          <a:p>
            <a:r>
              <a:rPr lang="lv-LV" altLang="en-US" dirty="0"/>
              <a:t>25.10.2019.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based supervision in 2019</a:t>
            </a:r>
            <a:br>
              <a:rPr lang="en-US" dirty="0"/>
            </a:br>
            <a:r>
              <a:rPr lang="lv-LV" b="0" i="1" dirty="0"/>
              <a:t>(</a:t>
            </a:r>
            <a:r>
              <a:rPr lang="en-US" b="0" i="1" dirty="0"/>
              <a:t>Thematic control</a:t>
            </a:r>
            <a:r>
              <a:rPr lang="lv-LV" b="0" i="1" dirty="0"/>
              <a:t> – </a:t>
            </a:r>
            <a:r>
              <a:rPr lang="lv-LV" b="0" i="1" dirty="0" err="1"/>
              <a:t>clinical</a:t>
            </a:r>
            <a:r>
              <a:rPr lang="lv-LV" b="0" i="1" dirty="0"/>
              <a:t> audit)</a:t>
            </a:r>
            <a:endParaRPr lang="en-US" dirty="0"/>
          </a:p>
        </p:txBody>
      </p:sp>
      <p:sp>
        <p:nvSpPr>
          <p:cNvPr id="3" name="Content Placeholder 2"/>
          <p:cNvSpPr>
            <a:spLocks noGrp="1"/>
          </p:cNvSpPr>
          <p:nvPr>
            <p:ph sz="half" idx="1"/>
          </p:nvPr>
        </p:nvSpPr>
        <p:spPr>
          <a:xfrm>
            <a:off x="504825" y="1533526"/>
            <a:ext cx="5514975" cy="4592640"/>
          </a:xfrm>
        </p:spPr>
        <p:txBody>
          <a:bodyPr>
            <a:normAutofit fontScale="92500" lnSpcReduction="20000"/>
          </a:bodyPr>
          <a:lstStyle/>
          <a:p>
            <a:pPr algn="ctr">
              <a:buNone/>
            </a:pPr>
            <a:r>
              <a:rPr lang="en-US" b="1" dirty="0">
                <a:solidFill>
                  <a:schemeClr val="tx2">
                    <a:lumMod val="60000"/>
                    <a:lumOff val="40000"/>
                  </a:schemeClr>
                </a:solidFill>
              </a:rPr>
              <a:t>Screening mammography service providers quality </a:t>
            </a:r>
            <a:r>
              <a:rPr lang="lv-LV" b="1" dirty="0">
                <a:solidFill>
                  <a:schemeClr val="tx2">
                    <a:lumMod val="60000"/>
                    <a:lumOff val="40000"/>
                  </a:schemeClr>
                </a:solidFill>
              </a:rPr>
              <a:t>audit</a:t>
            </a:r>
          </a:p>
          <a:p>
            <a:pPr algn="ctr">
              <a:buNone/>
            </a:pPr>
            <a:endParaRPr lang="en-US" b="1" dirty="0"/>
          </a:p>
          <a:p>
            <a:pPr>
              <a:buFont typeface="Wingdings" pitchFamily="2" charset="2"/>
              <a:buChar char="Ø"/>
            </a:pPr>
            <a:r>
              <a:rPr lang="en-US" i="1" dirty="0"/>
              <a:t>controlled 10 mammography providers </a:t>
            </a:r>
            <a:r>
              <a:rPr lang="en-US" dirty="0"/>
              <a:t>based on risk assessment </a:t>
            </a:r>
            <a:endParaRPr lang="lv-LV" dirty="0"/>
          </a:p>
          <a:p>
            <a:pPr>
              <a:buFont typeface="Wingdings" pitchFamily="2" charset="2"/>
              <a:buChar char="Ø"/>
            </a:pPr>
            <a:endParaRPr lang="en-US" dirty="0"/>
          </a:p>
          <a:p>
            <a:pPr>
              <a:buFont typeface="Wingdings" pitchFamily="2" charset="2"/>
              <a:buChar char="Ø"/>
            </a:pPr>
            <a:r>
              <a:rPr lang="lv-LV" i="1" dirty="0"/>
              <a:t>audit</a:t>
            </a:r>
            <a:r>
              <a:rPr lang="en-US" i="1" dirty="0"/>
              <a:t> team</a:t>
            </a:r>
            <a:r>
              <a:rPr lang="en-US" dirty="0"/>
              <a:t>:  National Health Service,  Health Inspectorate, Latvian Association of Radiologists, Radiation Safety Center </a:t>
            </a:r>
            <a:endParaRPr lang="lv-LV" dirty="0"/>
          </a:p>
          <a:p>
            <a:pPr>
              <a:buFont typeface="Wingdings" pitchFamily="2" charset="2"/>
              <a:buChar char="Ø"/>
            </a:pPr>
            <a:endParaRPr lang="en-US" dirty="0"/>
          </a:p>
          <a:p>
            <a:pPr>
              <a:buFont typeface="Wingdings" pitchFamily="2" charset="2"/>
              <a:buChar char="Ø"/>
            </a:pPr>
            <a:r>
              <a:rPr lang="en-US" dirty="0"/>
              <a:t> </a:t>
            </a:r>
            <a:r>
              <a:rPr lang="en-US" i="1" dirty="0"/>
              <a:t>control criteria</a:t>
            </a:r>
            <a:r>
              <a:rPr lang="lv-LV" i="1" dirty="0"/>
              <a:t>:</a:t>
            </a:r>
            <a:endParaRPr lang="en-US" i="1" dirty="0"/>
          </a:p>
          <a:p>
            <a:pPr>
              <a:buNone/>
            </a:pPr>
            <a:r>
              <a:rPr lang="lv-LV" dirty="0"/>
              <a:t>- </a:t>
            </a:r>
            <a:r>
              <a:rPr lang="en-US" sz="1700" dirty="0"/>
              <a:t>staff competence</a:t>
            </a:r>
          </a:p>
          <a:p>
            <a:pPr marL="0" indent="0">
              <a:buNone/>
            </a:pPr>
            <a:r>
              <a:rPr lang="lv-LV" sz="1700" dirty="0"/>
              <a:t>- </a:t>
            </a:r>
            <a:r>
              <a:rPr lang="en-US" sz="1700" dirty="0"/>
              <a:t>service </a:t>
            </a:r>
            <a:r>
              <a:rPr lang="lv-LV" sz="1700" dirty="0" err="1"/>
              <a:t>management</a:t>
            </a:r>
            <a:endParaRPr lang="lv-LV" sz="1700" dirty="0"/>
          </a:p>
          <a:p>
            <a:pPr marL="0" indent="0">
              <a:buNone/>
            </a:pPr>
            <a:r>
              <a:rPr lang="lv-LV" sz="1700" dirty="0"/>
              <a:t>- </a:t>
            </a:r>
            <a:r>
              <a:rPr lang="en-US" sz="1700" dirty="0"/>
              <a:t>quality management system</a:t>
            </a:r>
            <a:endParaRPr lang="lv-LV" sz="1700" dirty="0"/>
          </a:p>
          <a:p>
            <a:pPr marL="0" indent="0">
              <a:buNone/>
            </a:pPr>
            <a:r>
              <a:rPr lang="lv-LV" sz="1700" dirty="0"/>
              <a:t>- </a:t>
            </a:r>
            <a:r>
              <a:rPr lang="en-US" sz="1700" dirty="0"/>
              <a:t>technical parameters</a:t>
            </a:r>
            <a:r>
              <a:rPr lang="lv-LV" sz="1700" dirty="0"/>
              <a:t> </a:t>
            </a:r>
            <a:r>
              <a:rPr lang="lv-LV" sz="1700" dirty="0" err="1"/>
              <a:t>of</a:t>
            </a:r>
            <a:r>
              <a:rPr lang="lv-LV" sz="1700" dirty="0"/>
              <a:t> </a:t>
            </a:r>
            <a:r>
              <a:rPr lang="lv-LV" sz="1700" dirty="0" err="1"/>
              <a:t>medical</a:t>
            </a:r>
            <a:r>
              <a:rPr lang="lv-LV" sz="1700" dirty="0"/>
              <a:t> </a:t>
            </a:r>
            <a:r>
              <a:rPr lang="lv-LV" sz="1700" dirty="0" err="1"/>
              <a:t>devices</a:t>
            </a:r>
            <a:endParaRPr lang="en-US" sz="1700" dirty="0"/>
          </a:p>
          <a:p>
            <a:pPr marL="0" indent="0">
              <a:buNone/>
            </a:pPr>
            <a:r>
              <a:rPr lang="lv-LV" sz="1700" dirty="0"/>
              <a:t>- </a:t>
            </a:r>
            <a:r>
              <a:rPr lang="en-US" sz="1700" dirty="0"/>
              <a:t>mammography image quality</a:t>
            </a:r>
          </a:p>
          <a:p>
            <a:pPr>
              <a:buNone/>
            </a:pPr>
            <a:r>
              <a:rPr lang="lv-LV" sz="1700" dirty="0"/>
              <a:t>- </a:t>
            </a:r>
            <a:r>
              <a:rPr lang="en-US" sz="1700" dirty="0"/>
              <a:t>medical records</a:t>
            </a:r>
            <a:r>
              <a:rPr lang="lv-LV" sz="1700" dirty="0"/>
              <a:t>, </a:t>
            </a:r>
            <a:r>
              <a:rPr lang="lv-LV" sz="1700" dirty="0" err="1"/>
              <a:t>diagnosis</a:t>
            </a:r>
            <a:r>
              <a:rPr lang="lv-LV" sz="1700" dirty="0"/>
              <a:t> </a:t>
            </a:r>
          </a:p>
          <a:p>
            <a:pPr>
              <a:buNone/>
            </a:pPr>
            <a:endParaRPr lang="en-US" sz="1700" dirty="0"/>
          </a:p>
        </p:txBody>
      </p:sp>
      <p:sp>
        <p:nvSpPr>
          <p:cNvPr id="5" name="Text Placeholder 4"/>
          <p:cNvSpPr>
            <a:spLocks noGrp="1"/>
          </p:cNvSpPr>
          <p:nvPr>
            <p:ph type="body" sz="quarter" idx="10"/>
          </p:nvPr>
        </p:nvSpPr>
        <p:spPr/>
        <p:txBody>
          <a:bodyPr/>
          <a:lstStyle/>
          <a:p>
            <a:r>
              <a:rPr lang="lv-LV" dirty="0"/>
              <a:t>25.10.2019.</a:t>
            </a:r>
          </a:p>
          <a:p>
            <a:endParaRPr lang="en-US" dirty="0"/>
          </a:p>
        </p:txBody>
      </p:sp>
      <p:sp>
        <p:nvSpPr>
          <p:cNvPr id="6" name="Text Placeholder 5"/>
          <p:cNvSpPr>
            <a:spLocks noGrp="1"/>
          </p:cNvSpPr>
          <p:nvPr>
            <p:ph type="body" sz="quarter" idx="12"/>
          </p:nvPr>
        </p:nvSpPr>
        <p:spPr/>
        <p:txBody>
          <a:bodyPr/>
          <a:lstStyle/>
          <a:p>
            <a:r>
              <a:rPr lang="lv-LV" dirty="0"/>
              <a:t>EPSO 28</a:t>
            </a:r>
            <a:r>
              <a:rPr lang="lv-LV" baseline="30000" dirty="0"/>
              <a:t>th</a:t>
            </a:r>
            <a:r>
              <a:rPr lang="lv-LV" dirty="0"/>
              <a:t> </a:t>
            </a:r>
            <a:r>
              <a:rPr lang="en-GB" dirty="0"/>
              <a:t>Conference</a:t>
            </a:r>
          </a:p>
          <a:p>
            <a:endParaRPr lang="en-US" dirty="0"/>
          </a:p>
        </p:txBody>
      </p:sp>
      <p:sp>
        <p:nvSpPr>
          <p:cNvPr id="7" name="Slide Number Placeholder 6"/>
          <p:cNvSpPr>
            <a:spLocks noGrp="1"/>
          </p:cNvSpPr>
          <p:nvPr>
            <p:ph type="sldNum" sz="quarter" idx="13"/>
          </p:nvPr>
        </p:nvSpPr>
        <p:spPr/>
        <p:txBody>
          <a:bodyPr/>
          <a:lstStyle/>
          <a:p>
            <a:pPr>
              <a:defRPr/>
            </a:pPr>
            <a:fld id="{6EDB069C-7A98-4395-9161-7ABE2BA82C5B}" type="slidenum">
              <a:rPr lang="en-US" altLang="en-US" smtClean="0"/>
              <a:pPr>
                <a:defRPr/>
              </a:pPr>
              <a:t>10</a:t>
            </a:fld>
            <a:endParaRPr lang="en-US" altLang="en-US"/>
          </a:p>
        </p:txBody>
      </p:sp>
      <p:pic>
        <p:nvPicPr>
          <p:cNvPr id="8" name="Picture 2" descr="AttÄlu rezultÄti vaicÄjumam âmammographyâ"/>
          <p:cNvPicPr>
            <a:picLocks noGrp="1" noChangeAspect="1" noChangeArrowheads="1"/>
          </p:cNvPicPr>
          <p:nvPr>
            <p:ph sz="half" idx="2"/>
          </p:nvPr>
        </p:nvPicPr>
        <p:blipFill>
          <a:blip r:embed="rId2" cstate="print"/>
          <a:srcRect/>
          <a:stretch>
            <a:fillRect/>
          </a:stretch>
        </p:blipFill>
        <p:spPr bwMode="auto">
          <a:xfrm>
            <a:off x="6019800" y="1533526"/>
            <a:ext cx="2667000" cy="4371974"/>
          </a:xfrm>
          <a:prstGeom prst="rect">
            <a:avLst/>
          </a:prstGeom>
          <a:noFill/>
        </p:spPr>
      </p:pic>
    </p:spTree>
    <p:extLst>
      <p:ext uri="{BB962C8B-B14F-4D97-AF65-F5344CB8AC3E}">
        <p14:creationId xmlns:p14="http://schemas.microsoft.com/office/powerpoint/2010/main" val="3484521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based supervision in 2019</a:t>
            </a:r>
            <a:br>
              <a:rPr lang="en-US" dirty="0"/>
            </a:br>
            <a:r>
              <a:rPr lang="lv-LV" b="0" i="1" dirty="0"/>
              <a:t>(</a:t>
            </a:r>
            <a:r>
              <a:rPr lang="en-US" b="0" i="1" dirty="0"/>
              <a:t>Thematic control</a:t>
            </a:r>
            <a:r>
              <a:rPr lang="lv-LV" b="0" i="1" dirty="0"/>
              <a:t> – </a:t>
            </a:r>
            <a:r>
              <a:rPr lang="lv-LV" b="0" i="1" dirty="0" err="1"/>
              <a:t>clinical</a:t>
            </a:r>
            <a:r>
              <a:rPr lang="lv-LV" b="0" i="1" dirty="0"/>
              <a:t> audit)</a:t>
            </a:r>
            <a:endParaRPr lang="en-US" dirty="0"/>
          </a:p>
        </p:txBody>
      </p:sp>
      <p:sp>
        <p:nvSpPr>
          <p:cNvPr id="3" name="Content Placeholder 2"/>
          <p:cNvSpPr>
            <a:spLocks noGrp="1"/>
          </p:cNvSpPr>
          <p:nvPr>
            <p:ph idx="1"/>
          </p:nvPr>
        </p:nvSpPr>
        <p:spPr>
          <a:xfrm>
            <a:off x="1009650" y="1417642"/>
            <a:ext cx="7677150" cy="4708531"/>
          </a:xfrm>
        </p:spPr>
        <p:txBody>
          <a:bodyPr>
            <a:normAutofit lnSpcReduction="10000"/>
          </a:bodyPr>
          <a:lstStyle/>
          <a:p>
            <a:pPr algn="ctr"/>
            <a:r>
              <a:rPr lang="en-US" b="1" dirty="0">
                <a:solidFill>
                  <a:schemeClr val="tx2">
                    <a:lumMod val="60000"/>
                    <a:lumOff val="40000"/>
                  </a:schemeClr>
                </a:solidFill>
              </a:rPr>
              <a:t>HI  proposals for improving the</a:t>
            </a:r>
            <a:r>
              <a:rPr lang="lv-LV" b="1" dirty="0">
                <a:solidFill>
                  <a:schemeClr val="tx2">
                    <a:lumMod val="60000"/>
                    <a:lumOff val="40000"/>
                  </a:schemeClr>
                </a:solidFill>
              </a:rPr>
              <a:t> </a:t>
            </a:r>
            <a:r>
              <a:rPr lang="en-US" b="1" dirty="0">
                <a:solidFill>
                  <a:schemeClr val="tx2">
                    <a:lumMod val="60000"/>
                    <a:lumOff val="40000"/>
                  </a:schemeClr>
                </a:solidFill>
              </a:rPr>
              <a:t>quality of screening mammography</a:t>
            </a:r>
            <a:endParaRPr lang="lv-LV" b="1" dirty="0">
              <a:solidFill>
                <a:schemeClr val="tx2">
                  <a:lumMod val="60000"/>
                  <a:lumOff val="40000"/>
                </a:schemeClr>
              </a:solidFill>
            </a:endParaRPr>
          </a:p>
          <a:p>
            <a:pPr algn="ctr"/>
            <a:endParaRPr lang="lv-LV" sz="1800" dirty="0"/>
          </a:p>
          <a:p>
            <a:pPr>
              <a:buFont typeface="Wingdings" pitchFamily="2" charset="2"/>
              <a:buChar char="Ø"/>
            </a:pPr>
            <a:r>
              <a:rPr lang="lv-LV" sz="1800" b="1" dirty="0"/>
              <a:t> </a:t>
            </a:r>
            <a:r>
              <a:rPr lang="en-GB" sz="1600" b="1" dirty="0"/>
              <a:t>High quality contrast image </a:t>
            </a:r>
            <a:r>
              <a:rPr lang="en-GB" sz="1600" dirty="0"/>
              <a:t>- </a:t>
            </a:r>
            <a:r>
              <a:rPr lang="en-GB" sz="1600" i="1" dirty="0"/>
              <a:t>training and specialization of radiological assistants</a:t>
            </a:r>
            <a:endParaRPr lang="lv-LV" sz="1600" i="1" dirty="0"/>
          </a:p>
          <a:p>
            <a:endParaRPr lang="en-GB" sz="1600" dirty="0"/>
          </a:p>
          <a:p>
            <a:pPr>
              <a:buFont typeface="Wingdings" pitchFamily="2" charset="2"/>
              <a:buChar char="Ø"/>
            </a:pPr>
            <a:r>
              <a:rPr lang="lv-LV" sz="1600" b="1" dirty="0"/>
              <a:t> </a:t>
            </a:r>
            <a:r>
              <a:rPr lang="en-GB" sz="1600" b="1" dirty="0"/>
              <a:t>Qualitative description of the image</a:t>
            </a:r>
            <a:r>
              <a:rPr lang="en-GB" sz="1600" dirty="0"/>
              <a:t> -</a:t>
            </a:r>
            <a:r>
              <a:rPr lang="en-GB" sz="1600" b="1" dirty="0"/>
              <a:t> </a:t>
            </a:r>
            <a:r>
              <a:rPr lang="en-GB" sz="1600" i="1" dirty="0"/>
              <a:t>postgraduate training in mammography</a:t>
            </a:r>
            <a:endParaRPr lang="lv-LV" sz="1600" i="1" dirty="0"/>
          </a:p>
          <a:p>
            <a:pPr>
              <a:buFont typeface="Wingdings" pitchFamily="2" charset="2"/>
              <a:buChar char="Ø"/>
            </a:pPr>
            <a:endParaRPr lang="en-GB" sz="1600" dirty="0"/>
          </a:p>
          <a:p>
            <a:pPr>
              <a:buFont typeface="Wingdings" pitchFamily="2" charset="2"/>
              <a:buChar char="Ø"/>
            </a:pPr>
            <a:r>
              <a:rPr lang="lv-LV" sz="1600" b="1" dirty="0"/>
              <a:t> </a:t>
            </a:r>
            <a:r>
              <a:rPr lang="en-GB" sz="1600" b="1" dirty="0"/>
              <a:t>Double-blind evaluation of image</a:t>
            </a:r>
            <a:endParaRPr lang="lv-LV" sz="1600" b="1" dirty="0"/>
          </a:p>
          <a:p>
            <a:endParaRPr lang="lv-LV" sz="1600" b="1" dirty="0"/>
          </a:p>
          <a:p>
            <a:pPr>
              <a:buFont typeface="Wingdings" pitchFamily="2" charset="2"/>
              <a:buChar char="Ø"/>
            </a:pPr>
            <a:r>
              <a:rPr lang="lv-LV" sz="1600" b="1" dirty="0"/>
              <a:t> </a:t>
            </a:r>
            <a:r>
              <a:rPr lang="en-US" sz="1600" b="1" dirty="0"/>
              <a:t>Image description to build after BIRADS system</a:t>
            </a:r>
            <a:r>
              <a:rPr lang="en-GB" sz="1600" dirty="0"/>
              <a:t> </a:t>
            </a:r>
            <a:r>
              <a:rPr lang="en-GB" sz="1600" i="1" dirty="0"/>
              <a:t>-</a:t>
            </a:r>
            <a:r>
              <a:rPr lang="en-US" sz="1600" b="1" i="1" dirty="0"/>
              <a:t> </a:t>
            </a:r>
            <a:r>
              <a:rPr lang="en-US" sz="1600" i="1" dirty="0"/>
              <a:t>a unified structured description, common terminology and clear follow-up</a:t>
            </a:r>
            <a:endParaRPr lang="lv-LV" sz="1600" i="1" dirty="0"/>
          </a:p>
          <a:p>
            <a:pPr>
              <a:buFont typeface="Wingdings" pitchFamily="2" charset="2"/>
              <a:buChar char="Ø"/>
            </a:pPr>
            <a:endParaRPr lang="lv-LV" sz="1600" dirty="0"/>
          </a:p>
          <a:p>
            <a:pPr>
              <a:buFont typeface="Wingdings" pitchFamily="2" charset="2"/>
              <a:buChar char="Ø"/>
            </a:pPr>
            <a:r>
              <a:rPr lang="lv-LV" sz="1600" b="1" dirty="0"/>
              <a:t> F</a:t>
            </a:r>
            <a:r>
              <a:rPr lang="en-GB" sz="1600" b="1" dirty="0"/>
              <a:t>or screening mammography</a:t>
            </a:r>
            <a:r>
              <a:rPr lang="lv-LV" sz="1600" b="1" dirty="0"/>
              <a:t> u</a:t>
            </a:r>
            <a:r>
              <a:rPr lang="en-GB" sz="1600" b="1" dirty="0"/>
              <a:t>se only digital </a:t>
            </a:r>
            <a:r>
              <a:rPr lang="en-GB" sz="1600" b="1" dirty="0" err="1"/>
              <a:t>mammographs</a:t>
            </a:r>
            <a:r>
              <a:rPr lang="en-GB" sz="1600" b="1" dirty="0"/>
              <a:t> </a:t>
            </a:r>
            <a:endParaRPr lang="lv-LV" sz="1600" b="1" dirty="0"/>
          </a:p>
          <a:p>
            <a:pPr>
              <a:buFont typeface="Wingdings" pitchFamily="2" charset="2"/>
              <a:buChar char="Ø"/>
            </a:pPr>
            <a:endParaRPr lang="lv-LV" sz="1600" b="1" dirty="0"/>
          </a:p>
          <a:p>
            <a:pPr>
              <a:buFont typeface="Wingdings" pitchFamily="2" charset="2"/>
              <a:buChar char="Ø"/>
            </a:pPr>
            <a:r>
              <a:rPr lang="lv-LV" sz="1600" b="1" dirty="0"/>
              <a:t> </a:t>
            </a:r>
            <a:r>
              <a:rPr lang="en-GB" sz="1600" b="1" dirty="0"/>
              <a:t>Improve patient information  about the results</a:t>
            </a:r>
          </a:p>
        </p:txBody>
      </p:sp>
      <p:sp>
        <p:nvSpPr>
          <p:cNvPr id="4" name="Text Placeholder 3"/>
          <p:cNvSpPr>
            <a:spLocks noGrp="1"/>
          </p:cNvSpPr>
          <p:nvPr>
            <p:ph type="body" sz="quarter" idx="10"/>
          </p:nvPr>
        </p:nvSpPr>
        <p:spPr/>
        <p:txBody>
          <a:bodyPr/>
          <a:lstStyle/>
          <a:p>
            <a:r>
              <a:rPr lang="lv-LV" dirty="0"/>
              <a:t>25.10.2019.</a:t>
            </a:r>
          </a:p>
          <a:p>
            <a:endParaRPr lang="en-US" dirty="0"/>
          </a:p>
        </p:txBody>
      </p:sp>
      <p:sp>
        <p:nvSpPr>
          <p:cNvPr id="5" name="Text Placeholder 4"/>
          <p:cNvSpPr>
            <a:spLocks noGrp="1"/>
          </p:cNvSpPr>
          <p:nvPr>
            <p:ph type="body" sz="quarter" idx="12"/>
          </p:nvPr>
        </p:nvSpPr>
        <p:spPr/>
        <p:txBody>
          <a:bodyPr/>
          <a:lstStyle/>
          <a:p>
            <a:r>
              <a:rPr lang="lv-LV" dirty="0"/>
              <a:t>EPSO 28</a:t>
            </a:r>
            <a:r>
              <a:rPr lang="lv-LV" baseline="30000" dirty="0"/>
              <a:t>th</a:t>
            </a:r>
            <a:r>
              <a:rPr lang="lv-LV" dirty="0"/>
              <a:t> </a:t>
            </a:r>
            <a:r>
              <a:rPr lang="en-GB" dirty="0"/>
              <a:t>Conference</a:t>
            </a:r>
          </a:p>
          <a:p>
            <a:endParaRPr lang="en-US" dirty="0"/>
          </a:p>
        </p:txBody>
      </p:sp>
      <p:sp>
        <p:nvSpPr>
          <p:cNvPr id="6" name="Slide Number Placeholder 5"/>
          <p:cNvSpPr>
            <a:spLocks noGrp="1"/>
          </p:cNvSpPr>
          <p:nvPr>
            <p:ph type="sldNum" sz="quarter" idx="13"/>
          </p:nvPr>
        </p:nvSpPr>
        <p:spPr/>
        <p:txBody>
          <a:bodyPr/>
          <a:lstStyle/>
          <a:p>
            <a:pPr>
              <a:defRPr/>
            </a:pPr>
            <a:fld id="{65B1D9EE-7C6E-4AE4-B21E-711AE95D8E0E}" type="slidenum">
              <a:rPr lang="en-US" altLang="en-US" smtClean="0"/>
              <a:pPr>
                <a:defRPr/>
              </a:pPr>
              <a:t>11</a:t>
            </a:fld>
            <a:endParaRPr lang="en-US" altLang="en-US"/>
          </a:p>
        </p:txBody>
      </p:sp>
    </p:spTree>
    <p:extLst>
      <p:ext uri="{BB962C8B-B14F-4D97-AF65-F5344CB8AC3E}">
        <p14:creationId xmlns:p14="http://schemas.microsoft.com/office/powerpoint/2010/main" val="3363629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based supervision in 2019</a:t>
            </a:r>
            <a:br>
              <a:rPr lang="en-US" dirty="0"/>
            </a:br>
            <a:r>
              <a:rPr lang="lv-LV" b="0" i="1" dirty="0"/>
              <a:t>(</a:t>
            </a:r>
            <a:r>
              <a:rPr lang="en-US" b="0" i="1" dirty="0"/>
              <a:t>Thematic controls</a:t>
            </a:r>
            <a:r>
              <a:rPr lang="lv-LV" b="0" i="1" dirty="0"/>
              <a:t>)</a:t>
            </a:r>
            <a:endParaRPr lang="en-US" dirty="0"/>
          </a:p>
        </p:txBody>
      </p:sp>
      <p:sp>
        <p:nvSpPr>
          <p:cNvPr id="3" name="Content Placeholder 2"/>
          <p:cNvSpPr>
            <a:spLocks noGrp="1"/>
          </p:cNvSpPr>
          <p:nvPr>
            <p:ph idx="1"/>
          </p:nvPr>
        </p:nvSpPr>
        <p:spPr>
          <a:xfrm>
            <a:off x="2085975" y="1417642"/>
            <a:ext cx="6600824" cy="4708531"/>
          </a:xfrm>
        </p:spPr>
        <p:txBody>
          <a:bodyPr>
            <a:normAutofit lnSpcReduction="10000"/>
          </a:bodyPr>
          <a:lstStyle/>
          <a:p>
            <a:r>
              <a:rPr lang="en-US" b="1" dirty="0">
                <a:solidFill>
                  <a:schemeClr val="tx2">
                    <a:lumMod val="60000"/>
                    <a:lumOff val="40000"/>
                  </a:schemeClr>
                </a:solidFill>
              </a:rPr>
              <a:t>Assessment of causes of stroke mortality </a:t>
            </a:r>
          </a:p>
          <a:p>
            <a:r>
              <a:rPr lang="en-US" sz="1800" dirty="0"/>
              <a:t>I.</a:t>
            </a:r>
            <a:r>
              <a:rPr lang="lv-LV" sz="1800" dirty="0"/>
              <a:t> </a:t>
            </a:r>
            <a:r>
              <a:rPr lang="en-US" sz="1800" dirty="0"/>
              <a:t>S</a:t>
            </a:r>
            <a:r>
              <a:rPr lang="en-US" sz="1800" i="1" dirty="0"/>
              <a:t>troke patients treatment in hospitals</a:t>
            </a:r>
          </a:p>
          <a:p>
            <a:pPr>
              <a:buFont typeface="Wingdings" pitchFamily="2" charset="2"/>
              <a:buChar char="Ø"/>
            </a:pPr>
            <a:r>
              <a:rPr lang="lv-LV" dirty="0"/>
              <a:t> </a:t>
            </a:r>
            <a:r>
              <a:rPr lang="en-US" sz="1600" dirty="0"/>
              <a:t>Stroke unit controls in 9 hospitals</a:t>
            </a:r>
            <a:r>
              <a:rPr lang="lv-LV" sz="1600" dirty="0"/>
              <a:t>;</a:t>
            </a:r>
            <a:endParaRPr lang="en-US" sz="1600" b="1" dirty="0"/>
          </a:p>
          <a:p>
            <a:pPr>
              <a:buFont typeface="Wingdings" pitchFamily="2" charset="2"/>
              <a:buChar char="Ø"/>
            </a:pPr>
            <a:r>
              <a:rPr lang="en-US" sz="1600" dirty="0"/>
              <a:t>  </a:t>
            </a:r>
            <a:r>
              <a:rPr lang="lv-LV" sz="1600" dirty="0"/>
              <a:t>C</a:t>
            </a:r>
            <a:r>
              <a:rPr lang="en-US" sz="1600" dirty="0" err="1"/>
              <a:t>ontrols</a:t>
            </a:r>
            <a:r>
              <a:rPr lang="en-US" sz="1600" dirty="0"/>
              <a:t> in 6 hospitals that do not have a stroke unit</a:t>
            </a:r>
            <a:r>
              <a:rPr lang="lv-LV" sz="1600" dirty="0"/>
              <a:t>;</a:t>
            </a:r>
          </a:p>
          <a:p>
            <a:pPr>
              <a:buFont typeface="Wingdings" pitchFamily="2" charset="2"/>
              <a:buChar char="Ø"/>
            </a:pPr>
            <a:r>
              <a:rPr lang="lv-LV" sz="1600" dirty="0"/>
              <a:t> </a:t>
            </a:r>
            <a:r>
              <a:rPr lang="lv-LV" sz="1600" dirty="0" err="1"/>
              <a:t>Analysis</a:t>
            </a:r>
            <a:r>
              <a:rPr lang="lv-LV" sz="1600" dirty="0"/>
              <a:t> </a:t>
            </a:r>
            <a:r>
              <a:rPr lang="lv-LV" sz="1600" dirty="0" err="1"/>
              <a:t>of</a:t>
            </a:r>
            <a:r>
              <a:rPr lang="lv-LV" sz="1600" dirty="0"/>
              <a:t> </a:t>
            </a:r>
            <a:r>
              <a:rPr lang="lv-LV" sz="1600" dirty="0" err="1"/>
              <a:t>medical</a:t>
            </a:r>
            <a:r>
              <a:rPr lang="lv-LV" sz="1600" dirty="0"/>
              <a:t> </a:t>
            </a:r>
            <a:r>
              <a:rPr lang="lv-LV" sz="1600" dirty="0" err="1"/>
              <a:t>records</a:t>
            </a:r>
            <a:r>
              <a:rPr lang="lv-LV" sz="1600" dirty="0"/>
              <a:t>;</a:t>
            </a:r>
          </a:p>
          <a:p>
            <a:endParaRPr lang="en-US" sz="1600" dirty="0"/>
          </a:p>
          <a:p>
            <a:pPr>
              <a:buFont typeface="Wingdings" pitchFamily="2" charset="2"/>
              <a:buChar char="Ø"/>
            </a:pPr>
            <a:r>
              <a:rPr lang="lv-LV" sz="1600" dirty="0"/>
              <a:t> C</a:t>
            </a:r>
            <a:r>
              <a:rPr lang="en-US" sz="1600" dirty="0" err="1"/>
              <a:t>ooperation</a:t>
            </a:r>
            <a:r>
              <a:rPr lang="en-US" sz="1600" dirty="0"/>
              <a:t> partner </a:t>
            </a:r>
            <a:r>
              <a:rPr lang="lv-LV" sz="1600" dirty="0"/>
              <a:t>- </a:t>
            </a:r>
            <a:r>
              <a:rPr lang="en-US" sz="1600" dirty="0"/>
              <a:t>Latvian Neurological Society</a:t>
            </a:r>
            <a:endParaRPr lang="lv-LV" sz="1600" dirty="0"/>
          </a:p>
          <a:p>
            <a:pPr>
              <a:buFont typeface="Wingdings" pitchFamily="2" charset="2"/>
              <a:buChar char="Ø"/>
            </a:pPr>
            <a:endParaRPr lang="en-US" sz="1800" dirty="0"/>
          </a:p>
          <a:p>
            <a:r>
              <a:rPr lang="en-US" sz="1800" i="1" dirty="0"/>
              <a:t>II. Stroke prevention</a:t>
            </a:r>
          </a:p>
          <a:p>
            <a:pPr>
              <a:buFont typeface="Wingdings" pitchFamily="2" charset="2"/>
              <a:buChar char="Ø"/>
            </a:pPr>
            <a:r>
              <a:rPr lang="lv-LV" dirty="0"/>
              <a:t> </a:t>
            </a:r>
            <a:r>
              <a:rPr lang="en-US" sz="1600" dirty="0"/>
              <a:t>80 general practitioners controls </a:t>
            </a:r>
            <a:r>
              <a:rPr lang="lv-LV" sz="1600" dirty="0"/>
              <a:t>- </a:t>
            </a:r>
            <a:r>
              <a:rPr lang="en-US" sz="1600" dirty="0"/>
              <a:t>oral anticoagulation therapy prescription for patients with </a:t>
            </a:r>
            <a:r>
              <a:rPr lang="en-US" sz="1600" dirty="0" err="1"/>
              <a:t>atrial</a:t>
            </a:r>
            <a:r>
              <a:rPr lang="en-US" sz="1600" dirty="0"/>
              <a:t> fibrillation</a:t>
            </a:r>
            <a:endParaRPr lang="lv-LV" sz="1600" dirty="0"/>
          </a:p>
          <a:p>
            <a:pPr>
              <a:buFont typeface="Wingdings" pitchFamily="2" charset="2"/>
              <a:buChar char="Ø"/>
            </a:pPr>
            <a:endParaRPr lang="en-US" sz="1600" dirty="0"/>
          </a:p>
          <a:p>
            <a:r>
              <a:rPr lang="lv-LV" sz="1800" i="1" dirty="0"/>
              <a:t>III. </a:t>
            </a:r>
            <a:r>
              <a:rPr lang="en-US" sz="1800" i="1" dirty="0"/>
              <a:t>Control criteria:</a:t>
            </a:r>
            <a:endParaRPr lang="lv-LV" sz="1800" i="1" dirty="0"/>
          </a:p>
          <a:p>
            <a:pPr>
              <a:buFont typeface="Wingdings" pitchFamily="2" charset="2"/>
              <a:buChar char="Ø"/>
            </a:pPr>
            <a:r>
              <a:rPr lang="lv-LV" dirty="0"/>
              <a:t> </a:t>
            </a:r>
            <a:r>
              <a:rPr lang="en-US" sz="1600" dirty="0"/>
              <a:t>Clinical Guidelines for Pre-hospitalization, Diagnosis and Acute Treatment of Cerebral Infarction (Latvian National Guidelines)</a:t>
            </a:r>
          </a:p>
        </p:txBody>
      </p:sp>
      <p:sp>
        <p:nvSpPr>
          <p:cNvPr id="4" name="Text Placeholder 3"/>
          <p:cNvSpPr>
            <a:spLocks noGrp="1"/>
          </p:cNvSpPr>
          <p:nvPr>
            <p:ph type="body" sz="quarter" idx="10"/>
          </p:nvPr>
        </p:nvSpPr>
        <p:spPr/>
        <p:txBody>
          <a:bodyPr/>
          <a:lstStyle/>
          <a:p>
            <a:r>
              <a:rPr lang="lv-LV" dirty="0"/>
              <a:t>25.10.2019.</a:t>
            </a:r>
          </a:p>
          <a:p>
            <a:endParaRPr lang="en-US" dirty="0"/>
          </a:p>
        </p:txBody>
      </p:sp>
      <p:sp>
        <p:nvSpPr>
          <p:cNvPr id="5" name="Text Placeholder 4"/>
          <p:cNvSpPr>
            <a:spLocks noGrp="1"/>
          </p:cNvSpPr>
          <p:nvPr>
            <p:ph type="body" sz="quarter" idx="12"/>
          </p:nvPr>
        </p:nvSpPr>
        <p:spPr/>
        <p:txBody>
          <a:bodyPr/>
          <a:lstStyle/>
          <a:p>
            <a:r>
              <a:rPr lang="lv-LV" dirty="0"/>
              <a:t>EPSO 28</a:t>
            </a:r>
            <a:r>
              <a:rPr lang="lv-LV" baseline="30000" dirty="0"/>
              <a:t>th</a:t>
            </a:r>
            <a:r>
              <a:rPr lang="lv-LV" dirty="0"/>
              <a:t> </a:t>
            </a:r>
            <a:r>
              <a:rPr lang="en-GB" dirty="0"/>
              <a:t>Conference</a:t>
            </a:r>
          </a:p>
          <a:p>
            <a:endParaRPr lang="en-US" dirty="0"/>
          </a:p>
        </p:txBody>
      </p:sp>
      <p:sp>
        <p:nvSpPr>
          <p:cNvPr id="6" name="Slide Number Placeholder 5"/>
          <p:cNvSpPr>
            <a:spLocks noGrp="1"/>
          </p:cNvSpPr>
          <p:nvPr>
            <p:ph type="sldNum" sz="quarter" idx="13"/>
          </p:nvPr>
        </p:nvSpPr>
        <p:spPr/>
        <p:txBody>
          <a:bodyPr/>
          <a:lstStyle/>
          <a:p>
            <a:pPr>
              <a:defRPr/>
            </a:pPr>
            <a:fld id="{65B1D9EE-7C6E-4AE4-B21E-711AE95D8E0E}" type="slidenum">
              <a:rPr lang="en-US" altLang="en-US" smtClean="0"/>
              <a:pPr>
                <a:defRPr/>
              </a:pPr>
              <a:t>12</a:t>
            </a:fld>
            <a:endParaRPr lang="en-US" altLang="en-US"/>
          </a:p>
        </p:txBody>
      </p:sp>
      <p:pic>
        <p:nvPicPr>
          <p:cNvPr id="7" name="Content Placeholder 7" descr="Related image"/>
          <p:cNvPicPr>
            <a:picLocks/>
          </p:cNvPicPr>
          <p:nvPr/>
        </p:nvPicPr>
        <p:blipFill>
          <a:blip r:embed="rId2" cstate="print"/>
          <a:srcRect/>
          <a:stretch>
            <a:fillRect/>
          </a:stretch>
        </p:blipFill>
        <p:spPr bwMode="auto">
          <a:xfrm>
            <a:off x="142875" y="1543050"/>
            <a:ext cx="1828800" cy="2095500"/>
          </a:xfrm>
          <a:prstGeom prst="rect">
            <a:avLst/>
          </a:prstGeom>
          <a:noFill/>
          <a:ln w="9525">
            <a:noFill/>
            <a:miter lim="800000"/>
            <a:headEnd/>
            <a:tailEnd/>
          </a:ln>
        </p:spPr>
      </p:pic>
    </p:spTree>
    <p:extLst>
      <p:ext uri="{BB962C8B-B14F-4D97-AF65-F5344CB8AC3E}">
        <p14:creationId xmlns:p14="http://schemas.microsoft.com/office/powerpoint/2010/main" val="3266657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lv-LV" dirty="0"/>
              <a:t>25.10.2019.</a:t>
            </a:r>
          </a:p>
        </p:txBody>
      </p:sp>
      <p:sp>
        <p:nvSpPr>
          <p:cNvPr id="5" name="Text Placeholder 4"/>
          <p:cNvSpPr>
            <a:spLocks noGrp="1"/>
          </p:cNvSpPr>
          <p:nvPr>
            <p:ph type="body" sz="quarter" idx="12"/>
          </p:nvPr>
        </p:nvSpPr>
        <p:spPr/>
        <p:txBody>
          <a:bodyPr/>
          <a:lstStyle/>
          <a:p>
            <a:r>
              <a:rPr lang="lv-LV" dirty="0"/>
              <a:t>EPSO 28</a:t>
            </a:r>
            <a:r>
              <a:rPr lang="lv-LV" baseline="30000" dirty="0"/>
              <a:t>th</a:t>
            </a:r>
            <a:r>
              <a:rPr lang="lv-LV" dirty="0"/>
              <a:t> </a:t>
            </a:r>
            <a:r>
              <a:rPr lang="lv-LV" dirty="0" err="1"/>
              <a:t>Conference</a:t>
            </a:r>
            <a:endParaRPr lang="lv-LV" dirty="0"/>
          </a:p>
        </p:txBody>
      </p:sp>
      <p:sp>
        <p:nvSpPr>
          <p:cNvPr id="6" name="Slide Number Placeholder 5"/>
          <p:cNvSpPr>
            <a:spLocks noGrp="1"/>
          </p:cNvSpPr>
          <p:nvPr>
            <p:ph type="sldNum" sz="quarter" idx="13"/>
          </p:nvPr>
        </p:nvSpPr>
        <p:spPr>
          <a:xfrm>
            <a:off x="8534399" y="6324600"/>
            <a:ext cx="428625" cy="304800"/>
          </a:xfrm>
        </p:spPr>
        <p:txBody>
          <a:bodyPr/>
          <a:lstStyle/>
          <a:p>
            <a:pPr>
              <a:defRPr/>
            </a:pPr>
            <a:fld id="{65B1D9EE-7C6E-4AE4-B21E-711AE95D8E0E}" type="slidenum">
              <a:rPr lang="en-US" altLang="en-US" smtClean="0"/>
              <a:pPr>
                <a:defRPr/>
              </a:pPr>
              <a:t>13</a:t>
            </a:fld>
            <a:endParaRPr lang="en-US" altLang="en-US" dirty="0"/>
          </a:p>
        </p:txBody>
      </p:sp>
      <p:sp>
        <p:nvSpPr>
          <p:cNvPr id="7" name="Title 4"/>
          <p:cNvSpPr>
            <a:spLocks noGrp="1"/>
          </p:cNvSpPr>
          <p:nvPr>
            <p:ph type="title"/>
          </p:nvPr>
        </p:nvSpPr>
        <p:spPr>
          <a:xfrm>
            <a:off x="2590800" y="606423"/>
            <a:ext cx="4926531" cy="1036642"/>
          </a:xfrm>
        </p:spPr>
        <p:txBody>
          <a:bodyPr>
            <a:normAutofit fontScale="90000"/>
          </a:bodyPr>
          <a:lstStyle/>
          <a:p>
            <a:r>
              <a:rPr lang="lv-LV" sz="3600" dirty="0" err="1">
                <a:latin typeface="Muli Light" panose="020B0604020202020204" charset="0"/>
              </a:rPr>
              <a:t>Complaints</a:t>
            </a:r>
            <a:r>
              <a:rPr lang="lv-LV" sz="3600" dirty="0">
                <a:latin typeface="Muli Light" panose="020B0604020202020204" charset="0"/>
              </a:rPr>
              <a:t> </a:t>
            </a:r>
            <a:r>
              <a:rPr lang="lv-LV" sz="3600" dirty="0" err="1">
                <a:latin typeface="Muli Light" panose="020B0604020202020204" charset="0"/>
              </a:rPr>
              <a:t>management</a:t>
            </a:r>
            <a:r>
              <a:rPr lang="lv-LV" sz="3600" dirty="0">
                <a:latin typeface="Muli Light" panose="020B0604020202020204" charset="0"/>
              </a:rPr>
              <a:t> – </a:t>
            </a:r>
            <a:r>
              <a:rPr lang="lv-LV" sz="3600" dirty="0" err="1">
                <a:latin typeface="Muli Light" panose="020B0604020202020204" charset="0"/>
              </a:rPr>
              <a:t>aims</a:t>
            </a:r>
            <a:r>
              <a:rPr lang="lv-LV" sz="3600" dirty="0">
                <a:latin typeface="Muli Light" panose="020B0604020202020204" charset="0"/>
              </a:rPr>
              <a:t> </a:t>
            </a:r>
            <a:r>
              <a:rPr lang="lv-LV" sz="3600" dirty="0" err="1">
                <a:latin typeface="Muli Light" panose="020B0604020202020204" charset="0"/>
              </a:rPr>
              <a:t>and</a:t>
            </a:r>
            <a:r>
              <a:rPr lang="lv-LV" sz="3600" dirty="0">
                <a:latin typeface="Muli Light" panose="020B0604020202020204" charset="0"/>
              </a:rPr>
              <a:t> </a:t>
            </a:r>
            <a:r>
              <a:rPr lang="lv-LV" sz="3600" dirty="0" err="1">
                <a:latin typeface="Muli Light" panose="020B0604020202020204" charset="0"/>
              </a:rPr>
              <a:t>challenges</a:t>
            </a:r>
            <a:r>
              <a:rPr lang="lv-LV" sz="3600" dirty="0">
                <a:latin typeface="Muli Light" panose="020B0604020202020204" charset="0"/>
              </a:rPr>
              <a:t> </a:t>
            </a:r>
            <a:endParaRPr lang="en-GB" sz="3600" dirty="0">
              <a:latin typeface="Muli Light" panose="020B0604020202020204" charset="0"/>
            </a:endParaRPr>
          </a:p>
        </p:txBody>
      </p:sp>
      <p:sp>
        <p:nvSpPr>
          <p:cNvPr id="8" name="Google Shape;106;p20"/>
          <p:cNvSpPr txBox="1">
            <a:spLocks/>
          </p:cNvSpPr>
          <p:nvPr/>
        </p:nvSpPr>
        <p:spPr>
          <a:xfrm>
            <a:off x="1260909" y="1831072"/>
            <a:ext cx="6959066" cy="4357690"/>
          </a:xfrm>
          <a:prstGeom prst="rect">
            <a:avLst/>
          </a:prstGeom>
        </p:spPr>
        <p:txBody>
          <a:bodyPr spcFirstLastPara="1" vert="horz" wrap="square" lIns="0" tIns="0" rIns="0" bIns="0" rtlCol="0" anchor="t" anchorCtr="0">
            <a:noAutofit/>
          </a:bodyPr>
          <a:lstStyle/>
          <a:p>
            <a:pPr marL="8890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lv-LV" sz="1800" b="0"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rPr>
              <a:t>Implementing triage and a single (united) classification of complain</a:t>
            </a:r>
            <a:r>
              <a:rPr kumimoji="0" lang="lv-LV" sz="2000" b="0"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rPr>
              <a:t>t</a:t>
            </a:r>
            <a:r>
              <a:rPr kumimoji="0" lang="en-GB" sz="2000" b="0"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rPr>
              <a: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rPr>
              <a:t>Developing learning methods and competence</a:t>
            </a:r>
            <a:r>
              <a:rPr kumimoji="0" lang="lv-LV" sz="2000" b="0"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rPr>
              <a:t>s</a:t>
            </a:r>
            <a:r>
              <a:rPr kumimoji="0" lang="en-GB" sz="2000" b="0"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rPr>
              <a:t> </a:t>
            </a:r>
          </a:p>
          <a:p>
            <a:pPr marL="342900" lvl="0" indent="-342900" defTabSz="914400" eaLnBrk="1" fontAlgn="auto" hangingPunct="1">
              <a:spcBef>
                <a:spcPct val="20000"/>
              </a:spcBef>
              <a:spcAft>
                <a:spcPts val="0"/>
              </a:spcAft>
              <a:buFont typeface="Arial" pitchFamily="34" charset="0"/>
              <a:buChar char="•"/>
              <a:defRPr/>
            </a:pPr>
            <a:r>
              <a:rPr lang="en-GB" sz="2000" dirty="0">
                <a:latin typeface="Verdana" pitchFamily="34" charset="0"/>
                <a:ea typeface="Verdana" pitchFamily="34" charset="0"/>
                <a:cs typeface="Verdana" pitchFamily="34" charset="0"/>
              </a:rPr>
              <a:t>Systemic causes and factors </a:t>
            </a:r>
            <a:r>
              <a:rPr kumimoji="0" lang="en-GB" sz="2000" b="0"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rPr>
              <a:t>for improvements on national level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rPr>
              <a:t>Using complains and TRF claims as a part of risk based supervision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rPr>
              <a:t>Developing Just Culture</a:t>
            </a:r>
          </a:p>
        </p:txBody>
      </p:sp>
      <p:sp>
        <p:nvSpPr>
          <p:cNvPr id="9" name="Google Shape;105;p20"/>
          <p:cNvSpPr txBox="1">
            <a:spLocks/>
          </p:cNvSpPr>
          <p:nvPr/>
        </p:nvSpPr>
        <p:spPr>
          <a:xfrm>
            <a:off x="6220426" y="4811611"/>
            <a:ext cx="2606040" cy="1377151"/>
          </a:xfrm>
          <a:prstGeom prst="rect">
            <a:avLst/>
          </a:prstGeom>
        </p:spPr>
        <p:txBody>
          <a:bodyPr spcFirstLastPara="1" vert="horz" wrap="square" lIns="0" tIns="0" rIns="0" bIns="0" rtlCol="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lv-LV" sz="4800" b="1" i="0" u="none" strike="noStrike" kern="1200" cap="none" spc="0" normalizeH="0" baseline="0" noProof="0" dirty="0">
              <a:ln>
                <a:noFill/>
              </a:ln>
              <a:solidFill>
                <a:schemeClr val="accent3">
                  <a:lumMod val="75000"/>
                </a:schemeClr>
              </a:solidFill>
              <a:effectLst/>
              <a:uLnTx/>
              <a:uFillTx/>
              <a:latin typeface="Verdana" pitchFamily="34" charset="0"/>
              <a:ea typeface="Verdana" pitchFamily="34" charset="0"/>
              <a:cs typeface="Verdana"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GB"/>
              <a:t>25.10.2019.</a:t>
            </a:r>
          </a:p>
        </p:txBody>
      </p:sp>
      <p:sp>
        <p:nvSpPr>
          <p:cNvPr id="5" name="Text Placeholder 4"/>
          <p:cNvSpPr>
            <a:spLocks noGrp="1"/>
          </p:cNvSpPr>
          <p:nvPr>
            <p:ph type="body" sz="quarter" idx="12"/>
          </p:nvPr>
        </p:nvSpPr>
        <p:spPr/>
        <p:txBody>
          <a:bodyPr/>
          <a:lstStyle/>
          <a:p>
            <a:r>
              <a:rPr lang="en-GB"/>
              <a:t>EPSO 28</a:t>
            </a:r>
            <a:r>
              <a:rPr lang="en-GB" baseline="30000"/>
              <a:t>th</a:t>
            </a:r>
            <a:r>
              <a:rPr lang="en-GB"/>
              <a:t> Conference</a:t>
            </a:r>
          </a:p>
        </p:txBody>
      </p:sp>
      <p:sp>
        <p:nvSpPr>
          <p:cNvPr id="6" name="Slide Number Placeholder 5"/>
          <p:cNvSpPr>
            <a:spLocks noGrp="1"/>
          </p:cNvSpPr>
          <p:nvPr>
            <p:ph type="sldNum" sz="quarter" idx="13"/>
          </p:nvPr>
        </p:nvSpPr>
        <p:spPr>
          <a:xfrm>
            <a:off x="8534400" y="6324600"/>
            <a:ext cx="512862" cy="304800"/>
          </a:xfrm>
        </p:spPr>
        <p:txBody>
          <a:bodyPr/>
          <a:lstStyle/>
          <a:p>
            <a:pPr>
              <a:defRPr/>
            </a:pPr>
            <a:fld id="{65B1D9EE-7C6E-4AE4-B21E-711AE95D8E0E}" type="slidenum">
              <a:rPr lang="en-GB" altLang="en-US" smtClean="0"/>
              <a:pPr>
                <a:defRPr/>
              </a:pPr>
              <a:t>14</a:t>
            </a:fld>
            <a:endParaRPr lang="en-GB" altLang="en-US" dirty="0"/>
          </a:p>
        </p:txBody>
      </p:sp>
      <p:sp>
        <p:nvSpPr>
          <p:cNvPr id="7" name="Oval 6"/>
          <p:cNvSpPr/>
          <p:nvPr/>
        </p:nvSpPr>
        <p:spPr>
          <a:xfrm>
            <a:off x="3347863" y="413887"/>
            <a:ext cx="3563075" cy="1790978"/>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lvl="0" algn="ctr"/>
            <a:endParaRPr lang="en-GB" dirty="0">
              <a:solidFill>
                <a:schemeClr val="tx1"/>
              </a:solidFill>
              <a:latin typeface="+mj-lt"/>
              <a:ea typeface="Verdana" pitchFamily="34" charset="0"/>
              <a:cs typeface="Verdana" pitchFamily="34" charset="0"/>
            </a:endParaRPr>
          </a:p>
          <a:p>
            <a:pPr lvl="0" algn="ctr"/>
            <a:r>
              <a:rPr lang="en-GB" sz="2000" b="1" dirty="0">
                <a:solidFill>
                  <a:schemeClr val="tx1"/>
                </a:solidFill>
                <a:latin typeface="Muli Light" panose="020B0604020202020204" charset="0"/>
                <a:ea typeface="Verdana" pitchFamily="34" charset="0"/>
                <a:cs typeface="Verdana" pitchFamily="34" charset="0"/>
              </a:rPr>
              <a:t>Complaints about health care</a:t>
            </a:r>
            <a:r>
              <a:rPr lang="lv-LV" sz="2000" b="1" dirty="0">
                <a:solidFill>
                  <a:schemeClr val="tx1"/>
                </a:solidFill>
                <a:latin typeface="Muli Light" panose="020B0604020202020204" charset="0"/>
                <a:ea typeface="Verdana" pitchFamily="34" charset="0"/>
                <a:cs typeface="Verdana" pitchFamily="34" charset="0"/>
              </a:rPr>
              <a:t> - </a:t>
            </a:r>
            <a:r>
              <a:rPr lang="lv-LV" sz="2000" b="1" dirty="0" err="1">
                <a:solidFill>
                  <a:schemeClr val="tx1"/>
                </a:solidFill>
                <a:latin typeface="Muli Light" panose="020B0604020202020204" charset="0"/>
                <a:ea typeface="Verdana" pitchFamily="34" charset="0"/>
                <a:cs typeface="Verdana" pitchFamily="34" charset="0"/>
              </a:rPr>
              <a:t>triage</a:t>
            </a:r>
            <a:endParaRPr lang="en-GB" sz="2000" b="1" dirty="0">
              <a:solidFill>
                <a:schemeClr val="tx1"/>
              </a:solidFill>
              <a:latin typeface="Muli Light" panose="020B0604020202020204" charset="0"/>
              <a:ea typeface="Verdana" pitchFamily="34" charset="0"/>
              <a:cs typeface="Verdana" pitchFamily="34" charset="0"/>
            </a:endParaRPr>
          </a:p>
          <a:p>
            <a:pPr lvl="0" algn="ctr"/>
            <a:r>
              <a:rPr lang="en-GB" sz="1600" b="1" dirty="0">
                <a:solidFill>
                  <a:srgbClr val="0070C0"/>
                </a:solidFill>
                <a:latin typeface="Muli Light" panose="020B0604020202020204" charset="0"/>
                <a:ea typeface="Verdana" pitchFamily="34" charset="0"/>
                <a:cs typeface="Verdana" pitchFamily="34" charset="0"/>
              </a:rPr>
              <a:t>828</a:t>
            </a:r>
            <a:r>
              <a:rPr lang="en-GB" sz="1600" dirty="0">
                <a:solidFill>
                  <a:srgbClr val="0070C0"/>
                </a:solidFill>
                <a:latin typeface="Muli Light" panose="020B0604020202020204" charset="0"/>
                <a:ea typeface="Verdana" pitchFamily="34" charset="0"/>
                <a:cs typeface="Verdana" pitchFamily="34" charset="0"/>
              </a:rPr>
              <a:t> </a:t>
            </a:r>
            <a:r>
              <a:rPr lang="en-GB" sz="1600" dirty="0">
                <a:solidFill>
                  <a:schemeClr val="tx1"/>
                </a:solidFill>
                <a:latin typeface="Muli Light" panose="020B0604020202020204" charset="0"/>
                <a:ea typeface="Verdana" pitchFamily="34" charset="0"/>
                <a:cs typeface="Verdana" pitchFamily="34" charset="0"/>
              </a:rPr>
              <a:t>(</a:t>
            </a:r>
            <a:r>
              <a:rPr lang="en-GB" sz="1600" b="1" dirty="0">
                <a:solidFill>
                  <a:schemeClr val="tx1"/>
                </a:solidFill>
                <a:latin typeface="Muli Light" panose="020B0604020202020204" charset="0"/>
                <a:ea typeface="Verdana" pitchFamily="34" charset="0"/>
                <a:cs typeface="Verdana" pitchFamily="34" charset="0"/>
              </a:rPr>
              <a:t>6 month</a:t>
            </a:r>
            <a:r>
              <a:rPr lang="en-GB" sz="1600" dirty="0">
                <a:solidFill>
                  <a:schemeClr val="tx1"/>
                </a:solidFill>
                <a:latin typeface="Muli Light" panose="020B0604020202020204" charset="0"/>
                <a:ea typeface="Verdana" pitchFamily="34" charset="0"/>
                <a:cs typeface="Verdana" pitchFamily="34" charset="0"/>
              </a:rPr>
              <a:t>)</a:t>
            </a:r>
          </a:p>
          <a:p>
            <a:pPr algn="ctr"/>
            <a:endParaRPr lang="en-GB" dirty="0"/>
          </a:p>
        </p:txBody>
      </p:sp>
      <p:pic>
        <p:nvPicPr>
          <p:cNvPr id="8" name="Picture 7"/>
          <p:cNvPicPr>
            <a:picLocks noChangeAspect="1"/>
          </p:cNvPicPr>
          <p:nvPr/>
        </p:nvPicPr>
        <p:blipFill>
          <a:blip r:embed="rId2" cstate="print"/>
          <a:stretch>
            <a:fillRect/>
          </a:stretch>
        </p:blipFill>
        <p:spPr>
          <a:xfrm>
            <a:off x="683568" y="1628800"/>
            <a:ext cx="1390008" cy="1625741"/>
          </a:xfrm>
          <a:prstGeom prst="rect">
            <a:avLst/>
          </a:prstGeom>
        </p:spPr>
      </p:pic>
      <p:pic>
        <p:nvPicPr>
          <p:cNvPr id="9" name="Picture 8"/>
          <p:cNvPicPr>
            <a:picLocks noChangeAspect="1"/>
          </p:cNvPicPr>
          <p:nvPr/>
        </p:nvPicPr>
        <p:blipFill>
          <a:blip r:embed="rId2" cstate="print"/>
          <a:stretch>
            <a:fillRect/>
          </a:stretch>
        </p:blipFill>
        <p:spPr>
          <a:xfrm>
            <a:off x="7753992" y="1287361"/>
            <a:ext cx="1390008" cy="1625741"/>
          </a:xfrm>
          <a:prstGeom prst="rect">
            <a:avLst/>
          </a:prstGeom>
        </p:spPr>
      </p:pic>
      <p:sp>
        <p:nvSpPr>
          <p:cNvPr id="10" name="TextBox 9"/>
          <p:cNvSpPr txBox="1"/>
          <p:nvPr/>
        </p:nvSpPr>
        <p:spPr>
          <a:xfrm>
            <a:off x="2265137" y="1975773"/>
            <a:ext cx="1082727" cy="877163"/>
          </a:xfrm>
          <a:prstGeom prst="rect">
            <a:avLst/>
          </a:prstGeom>
          <a:noFill/>
        </p:spPr>
        <p:txBody>
          <a:bodyPr wrap="square" rtlCol="0">
            <a:spAutoFit/>
          </a:bodyPr>
          <a:lstStyle/>
          <a:p>
            <a:r>
              <a:rPr lang="en-GB" b="1">
                <a:solidFill>
                  <a:srgbClr val="FF0000"/>
                </a:solidFill>
                <a:latin typeface="Muli Light" panose="020B0604020202020204" charset="0"/>
              </a:rPr>
              <a:t>High</a:t>
            </a:r>
            <a:r>
              <a:rPr lang="en-GB">
                <a:latin typeface="Muli Light" panose="020B0604020202020204" charset="0"/>
              </a:rPr>
              <a:t> </a:t>
            </a:r>
            <a:r>
              <a:rPr lang="en-GB" b="1">
                <a:solidFill>
                  <a:srgbClr val="F5800B"/>
                </a:solidFill>
                <a:latin typeface="Muli Light" panose="020B0604020202020204" charset="0"/>
              </a:rPr>
              <a:t>Medium</a:t>
            </a:r>
          </a:p>
          <a:p>
            <a:r>
              <a:rPr lang="en-GB">
                <a:latin typeface="Muli Light" panose="020B0604020202020204" charset="0"/>
              </a:rPr>
              <a:t>severity</a:t>
            </a:r>
          </a:p>
        </p:txBody>
      </p:sp>
      <p:sp>
        <p:nvSpPr>
          <p:cNvPr id="11" name="TextBox 10"/>
          <p:cNvSpPr txBox="1"/>
          <p:nvPr/>
        </p:nvSpPr>
        <p:spPr>
          <a:xfrm>
            <a:off x="6444208" y="2060848"/>
            <a:ext cx="1472907" cy="523220"/>
          </a:xfrm>
          <a:prstGeom prst="rect">
            <a:avLst/>
          </a:prstGeom>
          <a:noFill/>
        </p:spPr>
        <p:txBody>
          <a:bodyPr wrap="square" rtlCol="0">
            <a:spAutoFit/>
          </a:bodyPr>
          <a:lstStyle/>
          <a:p>
            <a:endParaRPr lang="en-GB" sz="1400">
              <a:latin typeface="Verdana" pitchFamily="34" charset="0"/>
              <a:ea typeface="Verdana" pitchFamily="34" charset="0"/>
              <a:cs typeface="Verdana" pitchFamily="34" charset="0"/>
            </a:endParaRPr>
          </a:p>
          <a:p>
            <a:r>
              <a:rPr lang="en-GB" sz="1400" b="1">
                <a:solidFill>
                  <a:srgbClr val="00B050"/>
                </a:solidFill>
                <a:latin typeface="Verdana" pitchFamily="34" charset="0"/>
                <a:ea typeface="Verdana" pitchFamily="34" charset="0"/>
                <a:cs typeface="Verdana" pitchFamily="34" charset="0"/>
              </a:rPr>
              <a:t>Low </a:t>
            </a:r>
            <a:r>
              <a:rPr lang="en-GB" sz="1400">
                <a:latin typeface="Verdana" pitchFamily="34" charset="0"/>
                <a:ea typeface="Verdana" pitchFamily="34" charset="0"/>
                <a:cs typeface="Verdana" pitchFamily="34" charset="0"/>
              </a:rPr>
              <a:t>severity</a:t>
            </a:r>
          </a:p>
        </p:txBody>
      </p:sp>
      <p:sp>
        <p:nvSpPr>
          <p:cNvPr id="12" name="Rounded Rectangle 11"/>
          <p:cNvSpPr/>
          <p:nvPr/>
        </p:nvSpPr>
        <p:spPr>
          <a:xfrm>
            <a:off x="1691680" y="3212976"/>
            <a:ext cx="1981993" cy="850371"/>
          </a:xfrm>
          <a:prstGeom prst="roundRect">
            <a:avLst/>
          </a:prstGeom>
          <a:solidFill>
            <a:schemeClr val="accent1">
              <a:lumMod val="20000"/>
              <a:lumOff val="80000"/>
            </a:schemeClr>
          </a:solidFill>
          <a:ln w="3175">
            <a:solidFill>
              <a:schemeClr val="accent1">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p>
            <a:pPr lvl="0" algn="ctr"/>
            <a:r>
              <a:rPr lang="en-GB" sz="1600">
                <a:solidFill>
                  <a:schemeClr val="tx1"/>
                </a:solidFill>
                <a:latin typeface="Muli Light" panose="020B0604020202020204" charset="0"/>
                <a:ea typeface="Verdana" pitchFamily="34" charset="0"/>
                <a:cs typeface="Verdana" pitchFamily="34" charset="0"/>
              </a:rPr>
              <a:t>Health </a:t>
            </a:r>
          </a:p>
          <a:p>
            <a:pPr lvl="0" algn="ctr"/>
            <a:r>
              <a:rPr lang="en-GB" sz="1600">
                <a:solidFill>
                  <a:schemeClr val="tx1"/>
                </a:solidFill>
                <a:latin typeface="Muli Light" panose="020B0604020202020204" charset="0"/>
                <a:ea typeface="Verdana" pitchFamily="34" charset="0"/>
                <a:cs typeface="Verdana" pitchFamily="34" charset="0"/>
              </a:rPr>
              <a:t>Inspectorate (HI)</a:t>
            </a:r>
          </a:p>
        </p:txBody>
      </p:sp>
      <p:sp>
        <p:nvSpPr>
          <p:cNvPr id="13" name="Rounded Rectangle 12"/>
          <p:cNvSpPr/>
          <p:nvPr/>
        </p:nvSpPr>
        <p:spPr>
          <a:xfrm>
            <a:off x="5796136" y="3068960"/>
            <a:ext cx="2133600" cy="959793"/>
          </a:xfrm>
          <a:prstGeom prst="roundRect">
            <a:avLst/>
          </a:prstGeom>
          <a:solidFill>
            <a:schemeClr val="accent1">
              <a:lumMod val="20000"/>
              <a:lumOff val="80000"/>
            </a:schemeClr>
          </a:solidFill>
          <a:ln w="3175">
            <a:solidFill>
              <a:schemeClr val="accent1">
                <a:lumMod val="20000"/>
                <a:lumOff val="80000"/>
              </a:schemeClr>
            </a:solidFill>
          </a:ln>
        </p:spPr>
        <p:style>
          <a:lnRef idx="2">
            <a:schemeClr val="accent2"/>
          </a:lnRef>
          <a:fillRef idx="1">
            <a:schemeClr val="lt1"/>
          </a:fillRef>
          <a:effectRef idx="0">
            <a:schemeClr val="accent2"/>
          </a:effectRef>
          <a:fontRef idx="minor">
            <a:schemeClr val="dk1"/>
          </a:fontRef>
        </p:style>
        <p:txBody>
          <a:bodyPr rtlCol="0" anchor="ctr"/>
          <a:lstStyle/>
          <a:p>
            <a:pPr lvl="0" algn="ctr"/>
            <a:r>
              <a:rPr lang="en-GB" sz="1600">
                <a:solidFill>
                  <a:schemeClr val="tx1"/>
                </a:solidFill>
                <a:latin typeface="Muli Light" panose="020B0604020202020204" charset="0"/>
                <a:ea typeface="Verdana" pitchFamily="34" charset="0"/>
                <a:cs typeface="Verdana" pitchFamily="34" charset="0"/>
              </a:rPr>
              <a:t>Health Care Institution (HCI)</a:t>
            </a:r>
          </a:p>
        </p:txBody>
      </p:sp>
      <p:pic>
        <p:nvPicPr>
          <p:cNvPr id="14" name="Picture 13"/>
          <p:cNvPicPr>
            <a:picLocks noChangeAspect="1"/>
          </p:cNvPicPr>
          <p:nvPr/>
        </p:nvPicPr>
        <p:blipFill>
          <a:blip r:embed="rId3" cstate="print"/>
          <a:stretch>
            <a:fillRect/>
          </a:stretch>
        </p:blipFill>
        <p:spPr>
          <a:xfrm rot="19871410">
            <a:off x="2729587" y="2457670"/>
            <a:ext cx="1797218" cy="585267"/>
          </a:xfrm>
          <a:prstGeom prst="rect">
            <a:avLst/>
          </a:prstGeom>
        </p:spPr>
      </p:pic>
      <p:cxnSp>
        <p:nvCxnSpPr>
          <p:cNvPr id="15" name="Straight Arrow Connector 14"/>
          <p:cNvCxnSpPr/>
          <p:nvPr/>
        </p:nvCxnSpPr>
        <p:spPr>
          <a:xfrm flipH="1" flipV="1">
            <a:off x="5436097" y="2204864"/>
            <a:ext cx="1164728" cy="84261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p:nvPr/>
        </p:nvCxnSpPr>
        <p:spPr>
          <a:xfrm flipV="1">
            <a:off x="3131840" y="3501008"/>
            <a:ext cx="3045002" cy="38536"/>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
        <p:nvSpPr>
          <p:cNvPr id="17" name="TextBox 16"/>
          <p:cNvSpPr txBox="1"/>
          <p:nvPr/>
        </p:nvSpPr>
        <p:spPr>
          <a:xfrm>
            <a:off x="3635896" y="2996952"/>
            <a:ext cx="2126343" cy="1077218"/>
          </a:xfrm>
          <a:prstGeom prst="rect">
            <a:avLst/>
          </a:prstGeom>
          <a:noFill/>
        </p:spPr>
        <p:txBody>
          <a:bodyPr wrap="square" rtlCol="0">
            <a:spAutoFit/>
          </a:bodyPr>
          <a:lstStyle/>
          <a:p>
            <a:pPr algn="ctr"/>
            <a:r>
              <a:rPr lang="en-GB" sz="3200" b="1">
                <a:solidFill>
                  <a:srgbClr val="92D050"/>
                </a:solidFill>
                <a:latin typeface="Poppins Light" panose="020B0604020202020204" charset="0"/>
                <a:cs typeface="Poppins Light" panose="020B0604020202020204" charset="0"/>
              </a:rPr>
              <a:t>The first steps</a:t>
            </a:r>
          </a:p>
        </p:txBody>
      </p:sp>
      <p:cxnSp>
        <p:nvCxnSpPr>
          <p:cNvPr id="18" name="Straight Arrow Connector 17"/>
          <p:cNvCxnSpPr/>
          <p:nvPr/>
        </p:nvCxnSpPr>
        <p:spPr>
          <a:xfrm flipH="1">
            <a:off x="1691680" y="2087261"/>
            <a:ext cx="593387" cy="1297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691680" y="2492896"/>
            <a:ext cx="593387" cy="12971"/>
          </a:xfrm>
          <a:prstGeom prst="straightConnector1">
            <a:avLst/>
          </a:prstGeom>
          <a:ln w="254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691680" y="2852936"/>
            <a:ext cx="631372" cy="338554"/>
          </a:xfrm>
          <a:prstGeom prst="rect">
            <a:avLst/>
          </a:prstGeom>
          <a:noFill/>
        </p:spPr>
        <p:txBody>
          <a:bodyPr wrap="square" rtlCol="0">
            <a:spAutoFit/>
          </a:bodyPr>
          <a:lstStyle/>
          <a:p>
            <a:r>
              <a:rPr lang="en-GB" sz="1600" b="1">
                <a:solidFill>
                  <a:srgbClr val="F5800B"/>
                </a:solidFill>
                <a:latin typeface="Verdana" pitchFamily="34" charset="0"/>
                <a:ea typeface="Verdana" pitchFamily="34" charset="0"/>
                <a:cs typeface="Verdana" pitchFamily="34" charset="0"/>
              </a:rPr>
              <a:t>765</a:t>
            </a:r>
          </a:p>
        </p:txBody>
      </p:sp>
      <p:cxnSp>
        <p:nvCxnSpPr>
          <p:cNvPr id="21" name="Straight Arrow Connector 20"/>
          <p:cNvCxnSpPr/>
          <p:nvPr/>
        </p:nvCxnSpPr>
        <p:spPr>
          <a:xfrm flipV="1">
            <a:off x="7740352" y="2492896"/>
            <a:ext cx="434943" cy="1"/>
          </a:xfrm>
          <a:prstGeom prst="straightConnector1">
            <a:avLst/>
          </a:prstGeom>
          <a:ln w="25400">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452320" y="2708920"/>
            <a:ext cx="795391" cy="338554"/>
          </a:xfrm>
          <a:prstGeom prst="rect">
            <a:avLst/>
          </a:prstGeom>
          <a:noFill/>
        </p:spPr>
        <p:txBody>
          <a:bodyPr wrap="square" rtlCol="0">
            <a:spAutoFit/>
          </a:bodyPr>
          <a:lstStyle/>
          <a:p>
            <a:r>
              <a:rPr lang="en-GB" sz="1600" b="1">
                <a:solidFill>
                  <a:srgbClr val="00B050"/>
                </a:solidFill>
                <a:latin typeface="Verdana" pitchFamily="34" charset="0"/>
                <a:ea typeface="Verdana" pitchFamily="34" charset="0"/>
                <a:cs typeface="Verdana" pitchFamily="34" charset="0"/>
              </a:rPr>
              <a:t>63</a:t>
            </a:r>
          </a:p>
        </p:txBody>
      </p:sp>
      <p:sp>
        <p:nvSpPr>
          <p:cNvPr id="23" name="TextBox 22"/>
          <p:cNvSpPr txBox="1"/>
          <p:nvPr/>
        </p:nvSpPr>
        <p:spPr>
          <a:xfrm>
            <a:off x="755576" y="4365104"/>
            <a:ext cx="3409391" cy="1742015"/>
          </a:xfrm>
          <a:prstGeom prst="rect">
            <a:avLst/>
          </a:prstGeom>
          <a:solidFill>
            <a:schemeClr val="bg1"/>
          </a:solidFill>
        </p:spPr>
        <p:txBody>
          <a:bodyPr wrap="square" rtlCol="0">
            <a:spAutoFit/>
          </a:bodyPr>
          <a:lstStyle/>
          <a:p>
            <a:r>
              <a:rPr lang="en-GB" sz="4000" b="1">
                <a:solidFill>
                  <a:srgbClr val="92D050"/>
                </a:solidFill>
                <a:latin typeface="Poppins Light" panose="020B0604020202020204" charset="0"/>
                <a:cs typeface="Poppins Light" panose="020B0604020202020204" charset="0"/>
              </a:rPr>
              <a:t>Why? </a:t>
            </a:r>
          </a:p>
          <a:p>
            <a:r>
              <a:rPr lang="en-GB" sz="2400">
                <a:solidFill>
                  <a:prstClr val="black"/>
                </a:solidFill>
                <a:latin typeface="Muli Light" panose="020B0604020202020204" charset="0"/>
                <a:ea typeface="Verdana" panose="020B0604030504040204" pitchFamily="34" charset="0"/>
              </a:rPr>
              <a:t>To improve health care quality and safety! </a:t>
            </a:r>
          </a:p>
          <a:p>
            <a:pPr>
              <a:spcBef>
                <a:spcPct val="20000"/>
              </a:spcBef>
              <a:defRPr/>
            </a:pPr>
            <a:endParaRPr lang="en-GB" sz="1600">
              <a:solidFill>
                <a:prstClr val="black"/>
              </a:solidFill>
              <a:latin typeface="Verdana" panose="020B0604030504040204" pitchFamily="34" charset="0"/>
              <a:ea typeface="Verdana" panose="020B0604030504040204" pitchFamily="34" charset="0"/>
            </a:endParaRPr>
          </a:p>
        </p:txBody>
      </p:sp>
      <p:sp>
        <p:nvSpPr>
          <p:cNvPr id="24" name="Rectangle 23"/>
          <p:cNvSpPr/>
          <p:nvPr/>
        </p:nvSpPr>
        <p:spPr>
          <a:xfrm>
            <a:off x="4164967" y="4365104"/>
            <a:ext cx="4882295" cy="1959496"/>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endParaRPr lang="en-GB" sz="1600" b="1" dirty="0">
              <a:latin typeface="Muli Light" panose="020B0604020202020204" charset="0"/>
            </a:endParaRPr>
          </a:p>
          <a:p>
            <a:endParaRPr lang="en-GB" sz="1600" b="1" dirty="0">
              <a:latin typeface="Muli Light" panose="020B0604020202020204" charset="0"/>
            </a:endParaRPr>
          </a:p>
          <a:p>
            <a:r>
              <a:rPr lang="en-GB" sz="1800" b="1" dirty="0">
                <a:solidFill>
                  <a:srgbClr val="90CD47"/>
                </a:solidFill>
                <a:latin typeface="Muli Light" panose="020B0604020202020204" charset="0"/>
              </a:rPr>
              <a:t>New pain points:</a:t>
            </a:r>
          </a:p>
          <a:p>
            <a:r>
              <a:rPr lang="en-GB" sz="1600" b="1" dirty="0">
                <a:latin typeface="Muli Light" panose="020B0604020202020204" charset="0"/>
              </a:rPr>
              <a:t>HI: </a:t>
            </a:r>
            <a:r>
              <a:rPr lang="en-GB" sz="1600" dirty="0">
                <a:latin typeface="Muli Light" panose="020B0604020202020204" charset="0"/>
              </a:rPr>
              <a:t>How many from 63 are back? how many high, medium severity? about what? what harm? what «opinion» we expect from HCI?</a:t>
            </a:r>
          </a:p>
          <a:p>
            <a:endParaRPr lang="en-GB" sz="1600" b="1" dirty="0">
              <a:latin typeface="Muli Light" panose="020B0604020202020204" charset="0"/>
            </a:endParaRPr>
          </a:p>
          <a:p>
            <a:r>
              <a:rPr lang="en-GB" sz="1600" b="1" dirty="0">
                <a:latin typeface="Muli Light" panose="020B0604020202020204" charset="0"/>
              </a:rPr>
              <a:t>HCI:</a:t>
            </a:r>
            <a:r>
              <a:rPr lang="en-GB" sz="1600" dirty="0">
                <a:latin typeface="Muli Light" panose="020B0604020202020204" charset="0"/>
              </a:rPr>
              <a:t> It is your job! Why do you forward to us? </a:t>
            </a:r>
          </a:p>
          <a:p>
            <a:r>
              <a:rPr lang="en-GB" sz="1600" b="1" dirty="0">
                <a:latin typeface="Muli Light" panose="020B0604020202020204" charset="0"/>
              </a:rPr>
              <a:t>Patients:</a:t>
            </a:r>
            <a:r>
              <a:rPr lang="en-GB" sz="1600" dirty="0">
                <a:latin typeface="Muli Light" panose="020B0604020202020204" charset="0"/>
              </a:rPr>
              <a:t> We did complain to you, not to HCI!</a:t>
            </a:r>
          </a:p>
          <a:p>
            <a:r>
              <a:rPr lang="en-GB" sz="1600" dirty="0">
                <a:latin typeface="Muli Light" panose="020B0604020202020204" charset="0"/>
              </a:rPr>
              <a:t>Patients rights?</a:t>
            </a:r>
          </a:p>
          <a:p>
            <a:endParaRPr lang="en-GB" sz="1600" dirty="0">
              <a:latin typeface="Muli Light" panose="020B0604020202020204" charset="0"/>
            </a:endParaRPr>
          </a:p>
          <a:p>
            <a:endParaRPr lang="en-GB" sz="1600" dirty="0">
              <a:latin typeface="Muli Light" panose="020B06040202020202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lv-LV" dirty="0"/>
              <a:t>25.10.2019.</a:t>
            </a:r>
          </a:p>
        </p:txBody>
      </p:sp>
      <p:sp>
        <p:nvSpPr>
          <p:cNvPr id="5" name="Text Placeholder 4"/>
          <p:cNvSpPr>
            <a:spLocks noGrp="1"/>
          </p:cNvSpPr>
          <p:nvPr>
            <p:ph type="body" sz="quarter" idx="12"/>
          </p:nvPr>
        </p:nvSpPr>
        <p:spPr/>
        <p:txBody>
          <a:bodyPr/>
          <a:lstStyle/>
          <a:p>
            <a:r>
              <a:rPr lang="lv-LV" dirty="0"/>
              <a:t>EPSO 28</a:t>
            </a:r>
            <a:r>
              <a:rPr lang="lv-LV" baseline="30000" dirty="0"/>
              <a:t>th</a:t>
            </a:r>
            <a:r>
              <a:rPr lang="lv-LV" dirty="0"/>
              <a:t> </a:t>
            </a:r>
            <a:r>
              <a:rPr lang="lv-LV" dirty="0" err="1"/>
              <a:t>Conference</a:t>
            </a:r>
            <a:endParaRPr lang="lv-LV" dirty="0"/>
          </a:p>
        </p:txBody>
      </p:sp>
      <p:sp>
        <p:nvSpPr>
          <p:cNvPr id="6" name="Slide Number Placeholder 5"/>
          <p:cNvSpPr>
            <a:spLocks noGrp="1"/>
          </p:cNvSpPr>
          <p:nvPr>
            <p:ph type="sldNum" sz="quarter" idx="13"/>
          </p:nvPr>
        </p:nvSpPr>
        <p:spPr>
          <a:xfrm>
            <a:off x="8534400" y="6324600"/>
            <a:ext cx="457200" cy="304800"/>
          </a:xfrm>
        </p:spPr>
        <p:txBody>
          <a:bodyPr/>
          <a:lstStyle/>
          <a:p>
            <a:pPr>
              <a:defRPr/>
            </a:pPr>
            <a:fld id="{65B1D9EE-7C6E-4AE4-B21E-711AE95D8E0E}" type="slidenum">
              <a:rPr lang="en-US" altLang="en-US" smtClean="0"/>
              <a:pPr>
                <a:defRPr/>
              </a:pPr>
              <a:t>15</a:t>
            </a:fld>
            <a:endParaRPr lang="en-US" altLang="en-US" dirty="0"/>
          </a:p>
        </p:txBody>
      </p:sp>
      <p:sp>
        <p:nvSpPr>
          <p:cNvPr id="7" name="Title 1"/>
          <p:cNvSpPr>
            <a:spLocks noGrp="1"/>
          </p:cNvSpPr>
          <p:nvPr>
            <p:ph type="title"/>
          </p:nvPr>
        </p:nvSpPr>
        <p:spPr>
          <a:xfrm>
            <a:off x="2094214" y="347942"/>
            <a:ext cx="6766330" cy="1143200"/>
          </a:xfrm>
        </p:spPr>
        <p:txBody>
          <a:bodyPr/>
          <a:lstStyle/>
          <a:p>
            <a:r>
              <a:rPr lang="en-GB" sz="2400" dirty="0"/>
              <a:t>Classification of complaints – methodology</a:t>
            </a:r>
          </a:p>
        </p:txBody>
      </p:sp>
      <p:sp>
        <p:nvSpPr>
          <p:cNvPr id="9" name="Rectangle 8"/>
          <p:cNvSpPr/>
          <p:nvPr/>
        </p:nvSpPr>
        <p:spPr>
          <a:xfrm>
            <a:off x="1246472" y="2177573"/>
            <a:ext cx="6651056" cy="1938992"/>
          </a:xfrm>
          <a:prstGeom prst="rect">
            <a:avLst/>
          </a:prstGeom>
        </p:spPr>
        <p:txBody>
          <a:bodyPr wrap="square">
            <a:spAutoFit/>
          </a:bodyPr>
          <a:lstStyle/>
          <a:p>
            <a:pPr marL="171450" lvl="0" indent="-171450">
              <a:buFont typeface="Arial" panose="020B0604020202020204" pitchFamily="34" charset="0"/>
              <a:buChar char="•"/>
            </a:pPr>
            <a:r>
              <a:rPr lang="en-GB" sz="2000" b="1" dirty="0">
                <a:solidFill>
                  <a:schemeClr val="tx1"/>
                </a:solidFill>
                <a:latin typeface="Verdana" panose="020B0604030504040204" pitchFamily="34" charset="0"/>
                <a:ea typeface="Verdana" panose="020B0604030504040204" pitchFamily="34" charset="0"/>
                <a:cs typeface="Muli"/>
                <a:sym typeface="Muli"/>
              </a:rPr>
              <a:t>Domain</a:t>
            </a:r>
            <a:r>
              <a:rPr lang="en-GB" sz="2000" dirty="0">
                <a:solidFill>
                  <a:schemeClr val="tx1"/>
                </a:solidFill>
                <a:latin typeface="Verdana" panose="020B0604030504040204" pitchFamily="34" charset="0"/>
                <a:ea typeface="Verdana" panose="020B0604030504040204" pitchFamily="34" charset="0"/>
                <a:cs typeface="Muli"/>
                <a:sym typeface="Muli"/>
              </a:rPr>
              <a:t> (clinical, management, relationship)</a:t>
            </a:r>
          </a:p>
          <a:p>
            <a:pPr marL="171450" lvl="0" indent="-171450">
              <a:buFont typeface="Arial" panose="020B0604020202020204" pitchFamily="34" charset="0"/>
              <a:buChar char="•"/>
            </a:pPr>
            <a:r>
              <a:rPr lang="en-GB" sz="2000" b="1" dirty="0">
                <a:solidFill>
                  <a:schemeClr val="tx1"/>
                </a:solidFill>
                <a:latin typeface="Verdana" panose="020B0604030504040204" pitchFamily="34" charset="0"/>
                <a:ea typeface="Verdana" panose="020B0604030504040204" pitchFamily="34" charset="0"/>
                <a:cs typeface="Muli"/>
                <a:sym typeface="Muli"/>
              </a:rPr>
              <a:t>Category</a:t>
            </a:r>
            <a:r>
              <a:rPr lang="en-GB" sz="2000" dirty="0">
                <a:solidFill>
                  <a:schemeClr val="tx1"/>
                </a:solidFill>
                <a:latin typeface="Verdana" panose="020B0604030504040204" pitchFamily="34" charset="0"/>
                <a:ea typeface="Verdana" panose="020B0604030504040204" pitchFamily="34" charset="0"/>
                <a:cs typeface="Muli"/>
                <a:sym typeface="Muli"/>
              </a:rPr>
              <a:t> (quality, safety, environment, processes, communication and patients rights)</a:t>
            </a:r>
          </a:p>
          <a:p>
            <a:pPr marL="171450" lvl="0" indent="-171450">
              <a:buFont typeface="Arial" panose="020B0604020202020204" pitchFamily="34" charset="0"/>
              <a:buChar char="•"/>
            </a:pPr>
            <a:r>
              <a:rPr lang="en-GB" sz="2000" b="1" dirty="0">
                <a:solidFill>
                  <a:schemeClr val="tx1"/>
                </a:solidFill>
                <a:latin typeface="Verdana" panose="020B0604030504040204" pitchFamily="34" charset="0"/>
                <a:ea typeface="Verdana" panose="020B0604030504040204" pitchFamily="34" charset="0"/>
                <a:cs typeface="Muli"/>
                <a:sym typeface="Muli"/>
              </a:rPr>
              <a:t>Severity</a:t>
            </a:r>
            <a:r>
              <a:rPr lang="en-GB" sz="2000" dirty="0">
                <a:solidFill>
                  <a:schemeClr val="tx1"/>
                </a:solidFill>
                <a:latin typeface="Verdana" panose="020B0604030504040204" pitchFamily="34" charset="0"/>
                <a:ea typeface="Verdana" panose="020B0604030504040204" pitchFamily="34" charset="0"/>
                <a:cs typeface="Muli"/>
                <a:sym typeface="Muli"/>
              </a:rPr>
              <a:t> (0-3)</a:t>
            </a:r>
          </a:p>
          <a:p>
            <a:pPr marL="171450" lvl="0" indent="-171450">
              <a:buFont typeface="Arial" panose="020B0604020202020204" pitchFamily="34" charset="0"/>
              <a:buChar char="•"/>
            </a:pPr>
            <a:r>
              <a:rPr lang="en-GB" sz="2000" b="1" dirty="0">
                <a:solidFill>
                  <a:schemeClr val="tx1"/>
                </a:solidFill>
                <a:latin typeface="Verdana" panose="020B0604030504040204" pitchFamily="34" charset="0"/>
                <a:ea typeface="Verdana" panose="020B0604030504040204" pitchFamily="34" charset="0"/>
                <a:cs typeface="Muli"/>
                <a:sym typeface="Muli"/>
              </a:rPr>
              <a:t>The level of harm </a:t>
            </a:r>
            <a:r>
              <a:rPr lang="en-GB" sz="2000" dirty="0">
                <a:solidFill>
                  <a:schemeClr val="tx1"/>
                </a:solidFill>
                <a:latin typeface="Verdana" panose="020B0604030504040204" pitchFamily="34" charset="0"/>
                <a:ea typeface="Verdana" panose="020B0604030504040204" pitchFamily="34" charset="0"/>
                <a:cs typeface="Muli"/>
                <a:sym typeface="Muli"/>
              </a:rPr>
              <a:t>(1-5)</a:t>
            </a:r>
          </a:p>
          <a:p>
            <a:pPr marL="171450" lvl="0" indent="-171450">
              <a:buFont typeface="Arial" panose="020B0604020202020204" pitchFamily="34" charset="0"/>
              <a:buChar char="•"/>
            </a:pPr>
            <a:r>
              <a:rPr lang="en-GB" sz="2000" b="1" dirty="0">
                <a:solidFill>
                  <a:schemeClr val="tx1"/>
                </a:solidFill>
                <a:latin typeface="Verdana" panose="020B0604030504040204" pitchFamily="34" charset="0"/>
                <a:ea typeface="Verdana" panose="020B0604030504040204" pitchFamily="34" charset="0"/>
                <a:cs typeface="Muli"/>
                <a:sym typeface="Muli"/>
              </a:rPr>
              <a:t>Stages of care</a:t>
            </a:r>
          </a:p>
        </p:txBody>
      </p:sp>
      <p:sp>
        <p:nvSpPr>
          <p:cNvPr id="11" name="Rectangle 10"/>
          <p:cNvSpPr/>
          <p:nvPr/>
        </p:nvSpPr>
        <p:spPr>
          <a:xfrm>
            <a:off x="669675" y="5044331"/>
            <a:ext cx="8085259" cy="615553"/>
          </a:xfrm>
          <a:prstGeom prst="rect">
            <a:avLst/>
          </a:prstGeom>
        </p:spPr>
        <p:txBody>
          <a:bodyPr wrap="square">
            <a:spAutoFit/>
          </a:bodyPr>
          <a:lstStyle/>
          <a:p>
            <a:r>
              <a:rPr lang="en-GB" dirty="0">
                <a:solidFill>
                  <a:srgbClr val="6E6F71"/>
                </a:solidFill>
                <a:latin typeface="FrutigerLTPro-Light"/>
              </a:rPr>
              <a:t>Healthcare Complaints Analysis Tool</a:t>
            </a:r>
            <a:r>
              <a:rPr lang="lv-LV" dirty="0">
                <a:solidFill>
                  <a:srgbClr val="6E6F71"/>
                </a:solidFill>
                <a:latin typeface="FrutigerLTPro-Light"/>
              </a:rPr>
              <a:t>. </a:t>
            </a:r>
            <a:r>
              <a:rPr lang="en-GB" dirty="0">
                <a:solidFill>
                  <a:srgbClr val="6E6F71"/>
                </a:solidFill>
                <a:latin typeface="FrutigerLTPro-Light"/>
              </a:rPr>
              <a:t>London School of</a:t>
            </a:r>
            <a:r>
              <a:rPr lang="lv-LV" dirty="0">
                <a:solidFill>
                  <a:srgbClr val="6E6F71"/>
                </a:solidFill>
                <a:latin typeface="FrutigerLTPro-Light"/>
              </a:rPr>
              <a:t> </a:t>
            </a:r>
            <a:r>
              <a:rPr lang="en-GB" dirty="0">
                <a:solidFill>
                  <a:srgbClr val="6E6F71"/>
                </a:solidFill>
                <a:latin typeface="FrutigerLTPro-Light"/>
              </a:rPr>
              <a:t>Economics and Political Science</a:t>
            </a:r>
            <a:r>
              <a:rPr lang="lv-LV" dirty="0">
                <a:solidFill>
                  <a:srgbClr val="6E6F71"/>
                </a:solidFill>
                <a:latin typeface="FrutigerLTPro-Light"/>
              </a:rPr>
              <a:t>, </a:t>
            </a:r>
            <a:r>
              <a:rPr lang="en-GB" dirty="0">
                <a:solidFill>
                  <a:srgbClr val="6E6F71"/>
                </a:solidFill>
                <a:latin typeface="FrutigerLTPro-Light"/>
              </a:rPr>
              <a:t>version 3, 2015</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lv-LV" dirty="0"/>
              <a:t>25.10.2019.</a:t>
            </a:r>
          </a:p>
        </p:txBody>
      </p:sp>
      <p:sp>
        <p:nvSpPr>
          <p:cNvPr id="5" name="Text Placeholder 4"/>
          <p:cNvSpPr>
            <a:spLocks noGrp="1"/>
          </p:cNvSpPr>
          <p:nvPr>
            <p:ph type="body" sz="quarter" idx="12"/>
          </p:nvPr>
        </p:nvSpPr>
        <p:spPr/>
        <p:txBody>
          <a:bodyPr/>
          <a:lstStyle/>
          <a:p>
            <a:r>
              <a:rPr lang="lv-LV" dirty="0"/>
              <a:t>EPSO 28</a:t>
            </a:r>
            <a:r>
              <a:rPr lang="lv-LV" baseline="30000" dirty="0"/>
              <a:t>th</a:t>
            </a:r>
            <a:r>
              <a:rPr lang="lv-LV" dirty="0"/>
              <a:t> </a:t>
            </a:r>
            <a:r>
              <a:rPr lang="lv-LV" dirty="0" err="1"/>
              <a:t>Conference</a:t>
            </a:r>
            <a:endParaRPr lang="lv-LV" dirty="0"/>
          </a:p>
        </p:txBody>
      </p:sp>
      <p:sp>
        <p:nvSpPr>
          <p:cNvPr id="6" name="Slide Number Placeholder 5"/>
          <p:cNvSpPr>
            <a:spLocks noGrp="1"/>
          </p:cNvSpPr>
          <p:nvPr>
            <p:ph type="sldNum" sz="quarter" idx="13"/>
          </p:nvPr>
        </p:nvSpPr>
        <p:spPr>
          <a:xfrm>
            <a:off x="8534400" y="6324600"/>
            <a:ext cx="428624" cy="304800"/>
          </a:xfrm>
        </p:spPr>
        <p:txBody>
          <a:bodyPr/>
          <a:lstStyle/>
          <a:p>
            <a:pPr>
              <a:defRPr/>
            </a:pPr>
            <a:fld id="{65B1D9EE-7C6E-4AE4-B21E-711AE95D8E0E}" type="slidenum">
              <a:rPr lang="en-US" altLang="en-US" smtClean="0"/>
              <a:pPr>
                <a:defRPr/>
              </a:pPr>
              <a:t>16</a:t>
            </a:fld>
            <a:endParaRPr lang="en-US" altLang="en-US" dirty="0"/>
          </a:p>
        </p:txBody>
      </p:sp>
      <p:sp>
        <p:nvSpPr>
          <p:cNvPr id="7" name="Title 4"/>
          <p:cNvSpPr>
            <a:spLocks noGrp="1"/>
          </p:cNvSpPr>
          <p:nvPr>
            <p:ph type="title"/>
          </p:nvPr>
        </p:nvSpPr>
        <p:spPr>
          <a:xfrm>
            <a:off x="2483318" y="381000"/>
            <a:ext cx="5670082" cy="1036642"/>
          </a:xfrm>
        </p:spPr>
        <p:txBody>
          <a:bodyPr>
            <a:normAutofit/>
          </a:bodyPr>
          <a:lstStyle/>
          <a:p>
            <a:r>
              <a:rPr lang="lv-LV" sz="3600" dirty="0" err="1"/>
              <a:t>Causal</a:t>
            </a:r>
            <a:r>
              <a:rPr lang="lv-LV" sz="3600" dirty="0"/>
              <a:t> </a:t>
            </a:r>
            <a:r>
              <a:rPr lang="lv-LV" sz="3600" dirty="0" err="1"/>
              <a:t>Analysis</a:t>
            </a:r>
            <a:endParaRPr lang="en-US" sz="3600" dirty="0"/>
          </a:p>
        </p:txBody>
      </p:sp>
      <p:sp>
        <p:nvSpPr>
          <p:cNvPr id="8" name="TextBox 7"/>
          <p:cNvSpPr txBox="1"/>
          <p:nvPr/>
        </p:nvSpPr>
        <p:spPr>
          <a:xfrm>
            <a:off x="413658" y="1814308"/>
            <a:ext cx="3301694" cy="3477875"/>
          </a:xfrm>
          <a:prstGeom prst="rect">
            <a:avLst/>
          </a:prstGeom>
          <a:noFill/>
        </p:spPr>
        <p:txBody>
          <a:bodyPr wrap="square" rtlCol="0">
            <a:spAutoFit/>
          </a:bodyPr>
          <a:lstStyle/>
          <a:p>
            <a:pPr marL="342900" indent="-342900">
              <a:buFont typeface="Wingdings" panose="05000000000000000000" pitchFamily="2" charset="2"/>
              <a:buChar char="ü"/>
            </a:pPr>
            <a:r>
              <a:rPr lang="lv-LV" sz="2000" dirty="0" err="1">
                <a:latin typeface="Muli Light" panose="020B0604020202020204" charset="0"/>
              </a:rPr>
              <a:t>Understand</a:t>
            </a:r>
            <a:r>
              <a:rPr lang="lv-LV" sz="2000" dirty="0">
                <a:latin typeface="Muli Light" panose="020B0604020202020204" charset="0"/>
              </a:rPr>
              <a:t> </a:t>
            </a:r>
            <a:r>
              <a:rPr lang="lv-LV" sz="2000" dirty="0" err="1">
                <a:latin typeface="Muli Light" panose="020B0604020202020204" charset="0"/>
              </a:rPr>
              <a:t>What</a:t>
            </a:r>
            <a:r>
              <a:rPr lang="lv-LV" sz="2000" dirty="0">
                <a:latin typeface="Muli Light" panose="020B0604020202020204" charset="0"/>
              </a:rPr>
              <a:t> </a:t>
            </a:r>
            <a:r>
              <a:rPr lang="lv-LV" sz="2000" dirty="0" err="1">
                <a:latin typeface="Muli Light" panose="020B0604020202020204" charset="0"/>
              </a:rPr>
              <a:t>Happened</a:t>
            </a:r>
            <a:endParaRPr lang="lv-LV" sz="2000" dirty="0">
              <a:latin typeface="Muli Light" panose="020B0604020202020204" charset="0"/>
            </a:endParaRPr>
          </a:p>
          <a:p>
            <a:pPr marL="342900" indent="-342900">
              <a:buFont typeface="Wingdings" panose="05000000000000000000" pitchFamily="2" charset="2"/>
              <a:buChar char="ü"/>
            </a:pPr>
            <a:r>
              <a:rPr lang="en-GB" sz="2000" dirty="0">
                <a:latin typeface="Muli Light" panose="020B0604020202020204" charset="0"/>
              </a:rPr>
              <a:t>Determine How and Why It</a:t>
            </a:r>
            <a:r>
              <a:rPr lang="lv-LV" sz="2000" dirty="0">
                <a:latin typeface="Muli Light" panose="020B0604020202020204" charset="0"/>
              </a:rPr>
              <a:t> </a:t>
            </a:r>
            <a:r>
              <a:rPr lang="en-GB" sz="2000" dirty="0">
                <a:latin typeface="Muli Light" panose="020B0604020202020204" charset="0"/>
              </a:rPr>
              <a:t>Happened</a:t>
            </a:r>
            <a:r>
              <a:rPr lang="lv-LV" sz="2000" dirty="0">
                <a:latin typeface="Muli Light" panose="020B0604020202020204" charset="0"/>
              </a:rPr>
              <a:t> </a:t>
            </a:r>
          </a:p>
          <a:p>
            <a:pPr marL="342900" indent="-342900">
              <a:buFont typeface="Wingdings" panose="05000000000000000000" pitchFamily="2" charset="2"/>
              <a:buChar char="ü"/>
            </a:pPr>
            <a:r>
              <a:rPr lang="en-GB" sz="2000" dirty="0">
                <a:latin typeface="Muli Light" panose="020B0604020202020204" charset="0"/>
              </a:rPr>
              <a:t>Develop Recommended</a:t>
            </a:r>
            <a:r>
              <a:rPr lang="lv-LV" sz="2000" dirty="0">
                <a:latin typeface="Muli Light" panose="020B0604020202020204" charset="0"/>
              </a:rPr>
              <a:t> </a:t>
            </a:r>
            <a:r>
              <a:rPr lang="en-GB" sz="2000" dirty="0">
                <a:latin typeface="Muli Light" panose="020B0604020202020204" charset="0"/>
              </a:rPr>
              <a:t> </a:t>
            </a:r>
            <a:r>
              <a:rPr lang="lv-LV" sz="2000" dirty="0">
                <a:latin typeface="Muli Light" panose="020B0604020202020204" charset="0"/>
              </a:rPr>
              <a:t>  </a:t>
            </a:r>
          </a:p>
          <a:p>
            <a:r>
              <a:rPr lang="lv-LV" sz="2000" dirty="0">
                <a:latin typeface="Muli Light" panose="020B0604020202020204" charset="0"/>
              </a:rPr>
              <a:t>       </a:t>
            </a:r>
            <a:r>
              <a:rPr lang="en-GB" sz="2000" dirty="0">
                <a:latin typeface="Muli Light" panose="020B0604020202020204" charset="0"/>
              </a:rPr>
              <a:t>Actions </a:t>
            </a:r>
            <a:r>
              <a:rPr lang="lv-LV" sz="2000" dirty="0">
                <a:latin typeface="Muli Light" panose="020B0604020202020204" charset="0"/>
              </a:rPr>
              <a:t>t</a:t>
            </a:r>
            <a:r>
              <a:rPr lang="en-GB" sz="2000" dirty="0">
                <a:latin typeface="Muli Light" panose="020B0604020202020204" charset="0"/>
              </a:rPr>
              <a:t>o</a:t>
            </a:r>
            <a:r>
              <a:rPr lang="lv-LV" sz="2000" dirty="0">
                <a:latin typeface="Muli Light" panose="020B0604020202020204" charset="0"/>
              </a:rPr>
              <a:t> </a:t>
            </a:r>
            <a:r>
              <a:rPr lang="en-GB" sz="2000" dirty="0">
                <a:latin typeface="Muli Light" panose="020B0604020202020204" charset="0"/>
              </a:rPr>
              <a:t>Improvement</a:t>
            </a:r>
            <a:endParaRPr lang="lv-LV" sz="2000" dirty="0">
              <a:latin typeface="Muli Light" panose="020B0604020202020204" charset="0"/>
            </a:endParaRPr>
          </a:p>
          <a:p>
            <a:pPr marL="342900" indent="-342900">
              <a:buFont typeface="Wingdings" panose="05000000000000000000" pitchFamily="2" charset="2"/>
              <a:buChar char="ü"/>
            </a:pPr>
            <a:r>
              <a:rPr lang="en-GB" sz="2000" dirty="0">
                <a:latin typeface="Muli Light" panose="020B0604020202020204" charset="0"/>
              </a:rPr>
              <a:t>Disclosure to the patient</a:t>
            </a:r>
          </a:p>
          <a:p>
            <a:pPr marL="342900" indent="-342900">
              <a:buFont typeface="Wingdings" panose="05000000000000000000" pitchFamily="2" charset="2"/>
              <a:buChar char="ü"/>
            </a:pPr>
            <a:r>
              <a:rPr lang="en-GB" sz="2000" dirty="0">
                <a:latin typeface="Muli Light" panose="020B0604020202020204" charset="0"/>
              </a:rPr>
              <a:t>Evaluate the Effect of the Actions for Improvement</a:t>
            </a:r>
            <a:endParaRPr lang="en-GB" dirty="0"/>
          </a:p>
        </p:txBody>
      </p:sp>
      <p:pic>
        <p:nvPicPr>
          <p:cNvPr id="10" name="Picture 9"/>
          <p:cNvPicPr>
            <a:picLocks noChangeAspect="1"/>
          </p:cNvPicPr>
          <p:nvPr/>
        </p:nvPicPr>
        <p:blipFill>
          <a:blip r:embed="rId2" cstate="print"/>
          <a:stretch>
            <a:fillRect/>
          </a:stretch>
        </p:blipFill>
        <p:spPr>
          <a:xfrm>
            <a:off x="3990975" y="1814308"/>
            <a:ext cx="4972049" cy="378395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lv-LV" dirty="0"/>
              <a:t>25.10.2019.</a:t>
            </a:r>
          </a:p>
        </p:txBody>
      </p:sp>
      <p:sp>
        <p:nvSpPr>
          <p:cNvPr id="5" name="Text Placeholder 4"/>
          <p:cNvSpPr>
            <a:spLocks noGrp="1"/>
          </p:cNvSpPr>
          <p:nvPr>
            <p:ph type="body" sz="quarter" idx="12"/>
          </p:nvPr>
        </p:nvSpPr>
        <p:spPr/>
        <p:txBody>
          <a:bodyPr/>
          <a:lstStyle/>
          <a:p>
            <a:r>
              <a:rPr lang="lv-LV" dirty="0"/>
              <a:t>EPSO 28</a:t>
            </a:r>
            <a:r>
              <a:rPr lang="lv-LV" baseline="30000" dirty="0"/>
              <a:t>th</a:t>
            </a:r>
            <a:r>
              <a:rPr lang="lv-LV" dirty="0"/>
              <a:t> </a:t>
            </a:r>
            <a:r>
              <a:rPr lang="lv-LV" dirty="0" err="1"/>
              <a:t>Conference</a:t>
            </a:r>
            <a:endParaRPr lang="lv-LV" dirty="0"/>
          </a:p>
        </p:txBody>
      </p:sp>
      <p:sp>
        <p:nvSpPr>
          <p:cNvPr id="6" name="Slide Number Placeholder 5"/>
          <p:cNvSpPr>
            <a:spLocks noGrp="1"/>
          </p:cNvSpPr>
          <p:nvPr>
            <p:ph type="sldNum" sz="quarter" idx="13"/>
          </p:nvPr>
        </p:nvSpPr>
        <p:spPr>
          <a:xfrm>
            <a:off x="8534399" y="6324600"/>
            <a:ext cx="485775" cy="304800"/>
          </a:xfrm>
        </p:spPr>
        <p:txBody>
          <a:bodyPr/>
          <a:lstStyle/>
          <a:p>
            <a:pPr>
              <a:defRPr/>
            </a:pPr>
            <a:fld id="{65B1D9EE-7C6E-4AE4-B21E-711AE95D8E0E}" type="slidenum">
              <a:rPr lang="en-US" altLang="en-US" smtClean="0"/>
              <a:pPr>
                <a:defRPr/>
              </a:pPr>
              <a:t>17</a:t>
            </a:fld>
            <a:endParaRPr lang="en-US" altLang="en-US" dirty="0"/>
          </a:p>
        </p:txBody>
      </p:sp>
      <p:sp>
        <p:nvSpPr>
          <p:cNvPr id="8" name="TextBox 7"/>
          <p:cNvSpPr txBox="1"/>
          <p:nvPr/>
        </p:nvSpPr>
        <p:spPr>
          <a:xfrm>
            <a:off x="2454442" y="457335"/>
            <a:ext cx="5630779" cy="1200329"/>
          </a:xfrm>
          <a:prstGeom prst="rect">
            <a:avLst/>
          </a:prstGeom>
          <a:noFill/>
        </p:spPr>
        <p:txBody>
          <a:bodyPr wrap="square" rtlCol="0">
            <a:spAutoFit/>
          </a:bodyPr>
          <a:lstStyle/>
          <a:p>
            <a:r>
              <a:rPr lang="lv-LV" sz="3600" b="1" dirty="0" err="1">
                <a:latin typeface="Verdana" panose="020B0604030504040204" pitchFamily="34" charset="0"/>
                <a:ea typeface="Verdana" panose="020B0604030504040204" pitchFamily="34" charset="0"/>
              </a:rPr>
              <a:t>Evaluation</a:t>
            </a:r>
            <a:r>
              <a:rPr lang="lv-LV" sz="3600" b="1" dirty="0">
                <a:latin typeface="Verdana" panose="020B0604030504040204" pitchFamily="34" charset="0"/>
                <a:ea typeface="Verdana" panose="020B0604030504040204" pitchFamily="34" charset="0"/>
              </a:rPr>
              <a:t> </a:t>
            </a:r>
            <a:r>
              <a:rPr lang="lv-LV" sz="3600" b="1" dirty="0" err="1">
                <a:latin typeface="Verdana" panose="020B0604030504040204" pitchFamily="34" charset="0"/>
                <a:ea typeface="Verdana" panose="020B0604030504040204" pitchFamily="34" charset="0"/>
              </a:rPr>
              <a:t>of</a:t>
            </a:r>
            <a:r>
              <a:rPr lang="lv-LV" sz="3600" b="1" dirty="0">
                <a:latin typeface="Verdana" panose="020B0604030504040204" pitchFamily="34" charset="0"/>
                <a:ea typeface="Verdana" panose="020B0604030504040204" pitchFamily="34" charset="0"/>
              </a:rPr>
              <a:t>  </a:t>
            </a:r>
            <a:r>
              <a:rPr lang="lv-LV" sz="3600" b="1" dirty="0" err="1">
                <a:latin typeface="Verdana" panose="020B0604030504040204" pitchFamily="34" charset="0"/>
                <a:ea typeface="Verdana" panose="020B0604030504040204" pitchFamily="34" charset="0"/>
              </a:rPr>
              <a:t>learning</a:t>
            </a:r>
            <a:r>
              <a:rPr lang="lv-LV" sz="3600" b="1" dirty="0">
                <a:latin typeface="Verdana" panose="020B0604030504040204" pitchFamily="34" charset="0"/>
                <a:ea typeface="Verdana" panose="020B0604030504040204" pitchFamily="34" charset="0"/>
              </a:rPr>
              <a:t> process</a:t>
            </a:r>
            <a:endParaRPr lang="en-GB" sz="3600" b="1" dirty="0">
              <a:latin typeface="Verdana" panose="020B0604030504040204" pitchFamily="34" charset="0"/>
              <a:ea typeface="Verdana" panose="020B0604030504040204" pitchFamily="34" charset="0"/>
            </a:endParaRPr>
          </a:p>
        </p:txBody>
      </p:sp>
      <p:sp>
        <p:nvSpPr>
          <p:cNvPr id="9" name="Rectangle 8"/>
          <p:cNvSpPr/>
          <p:nvPr/>
        </p:nvSpPr>
        <p:spPr>
          <a:xfrm>
            <a:off x="539553" y="2342778"/>
            <a:ext cx="4705416" cy="3016210"/>
          </a:xfrm>
          <a:prstGeom prst="rect">
            <a:avLst/>
          </a:prstGeom>
        </p:spPr>
        <p:txBody>
          <a:bodyPr wrap="square">
            <a:spAutoFit/>
          </a:bodyPr>
          <a:lstStyle/>
          <a:p>
            <a:pPr marL="171450" indent="-171450">
              <a:buFont typeface="Wingdings" panose="05000000000000000000" pitchFamily="2" charset="2"/>
              <a:buChar char="ü"/>
            </a:pPr>
            <a:r>
              <a:rPr lang="en-GB" sz="2000" b="1" dirty="0">
                <a:latin typeface="Muli Light" panose="020B0604020202020204" charset="0"/>
              </a:rPr>
              <a:t>Process</a:t>
            </a:r>
            <a:r>
              <a:rPr lang="lv-LV" sz="2000" b="1" dirty="0">
                <a:latin typeface="Muli Light" panose="020B0604020202020204" charset="0"/>
              </a:rPr>
              <a:t> </a:t>
            </a:r>
            <a:r>
              <a:rPr lang="lv-LV" sz="2000" dirty="0" err="1">
                <a:latin typeface="Muli Light" panose="020B0604020202020204" charset="0"/>
              </a:rPr>
              <a:t>of</a:t>
            </a:r>
            <a:r>
              <a:rPr lang="lv-LV" sz="2000" dirty="0">
                <a:latin typeface="Muli Light" panose="020B0604020202020204" charset="0"/>
              </a:rPr>
              <a:t> </a:t>
            </a:r>
            <a:r>
              <a:rPr lang="lv-LV" sz="2000" dirty="0" err="1">
                <a:latin typeface="Muli Light" panose="020B0604020202020204" charset="0"/>
              </a:rPr>
              <a:t>investigation</a:t>
            </a:r>
            <a:r>
              <a:rPr lang="lv-LV" sz="2000" dirty="0">
                <a:latin typeface="Muli Light" panose="020B0604020202020204" charset="0"/>
              </a:rPr>
              <a:t> (</a:t>
            </a:r>
            <a:r>
              <a:rPr lang="lv-LV" sz="2000" dirty="0" err="1">
                <a:latin typeface="Muli Light" panose="020B0604020202020204" charset="0"/>
              </a:rPr>
              <a:t>team</a:t>
            </a:r>
            <a:r>
              <a:rPr lang="lv-LV" sz="2000" dirty="0">
                <a:latin typeface="Muli Light" panose="020B0604020202020204" charset="0"/>
              </a:rPr>
              <a:t>, </a:t>
            </a:r>
            <a:r>
              <a:rPr lang="lv-LV" sz="2000" dirty="0" err="1">
                <a:latin typeface="Muli Light" panose="020B0604020202020204" charset="0"/>
              </a:rPr>
              <a:t>staff</a:t>
            </a:r>
            <a:r>
              <a:rPr lang="lv-LV" sz="2000" dirty="0">
                <a:latin typeface="Muli Light" panose="020B0604020202020204" charset="0"/>
              </a:rPr>
              <a:t> </a:t>
            </a:r>
            <a:r>
              <a:rPr lang="lv-LV" sz="2000" dirty="0" err="1">
                <a:latin typeface="Muli Light" panose="020B0604020202020204" charset="0"/>
              </a:rPr>
              <a:t>involved</a:t>
            </a:r>
            <a:r>
              <a:rPr lang="lv-LV" sz="2000" dirty="0">
                <a:latin typeface="Muli Light" panose="020B0604020202020204" charset="0"/>
              </a:rPr>
              <a:t>)</a:t>
            </a:r>
            <a:endParaRPr lang="en-GB" sz="2000" dirty="0">
              <a:latin typeface="Muli Light" panose="020B0604020202020204" charset="0"/>
            </a:endParaRPr>
          </a:p>
          <a:p>
            <a:pPr marL="171450" indent="-171450">
              <a:buFont typeface="Wingdings" panose="05000000000000000000" pitchFamily="2" charset="2"/>
              <a:buChar char="ü"/>
            </a:pPr>
            <a:r>
              <a:rPr lang="en-GB" sz="2000" b="1" dirty="0">
                <a:latin typeface="Muli Light" panose="020B0604020202020204" charset="0"/>
              </a:rPr>
              <a:t>Reconstruction</a:t>
            </a:r>
            <a:r>
              <a:rPr lang="lv-LV" sz="2000" b="1" dirty="0">
                <a:latin typeface="Muli Light" panose="020B0604020202020204" charset="0"/>
              </a:rPr>
              <a:t> </a:t>
            </a:r>
            <a:r>
              <a:rPr lang="lv-LV" sz="2000" dirty="0" err="1">
                <a:latin typeface="Muli Light" panose="020B0604020202020204" charset="0"/>
              </a:rPr>
              <a:t>of</a:t>
            </a:r>
            <a:r>
              <a:rPr lang="lv-LV" sz="2000" dirty="0">
                <a:latin typeface="Muli Light" panose="020B0604020202020204" charset="0"/>
              </a:rPr>
              <a:t> </a:t>
            </a:r>
            <a:r>
              <a:rPr lang="lv-LV" sz="2000" dirty="0" err="1">
                <a:latin typeface="Muli Light" panose="020B0604020202020204" charset="0"/>
              </a:rPr>
              <a:t>the</a:t>
            </a:r>
            <a:r>
              <a:rPr lang="lv-LV" sz="2000" dirty="0">
                <a:latin typeface="Muli Light" panose="020B0604020202020204" charset="0"/>
              </a:rPr>
              <a:t> </a:t>
            </a:r>
            <a:r>
              <a:rPr lang="lv-LV" sz="2000" dirty="0" err="1">
                <a:latin typeface="Muli Light" panose="020B0604020202020204" charset="0"/>
              </a:rPr>
              <a:t>event</a:t>
            </a:r>
            <a:endParaRPr lang="en-GB" sz="2000" dirty="0">
              <a:latin typeface="Muli Light" panose="020B0604020202020204" charset="0"/>
            </a:endParaRPr>
          </a:p>
          <a:p>
            <a:pPr marL="171450" indent="-171450">
              <a:buFont typeface="Wingdings" panose="05000000000000000000" pitchFamily="2" charset="2"/>
              <a:buChar char="ü"/>
            </a:pPr>
            <a:r>
              <a:rPr lang="en-GB" sz="2000" b="1" dirty="0">
                <a:latin typeface="Muli Light" panose="020B0604020202020204" charset="0"/>
              </a:rPr>
              <a:t>Analysis</a:t>
            </a:r>
            <a:r>
              <a:rPr lang="lv-LV" sz="2000" b="1" dirty="0">
                <a:latin typeface="Muli Light" panose="020B0604020202020204" charset="0"/>
              </a:rPr>
              <a:t> </a:t>
            </a:r>
            <a:r>
              <a:rPr lang="lv-LV" sz="2000" dirty="0">
                <a:latin typeface="Muli Light" panose="020B0604020202020204" charset="0"/>
              </a:rPr>
              <a:t>and </a:t>
            </a:r>
            <a:r>
              <a:rPr lang="lv-LV" sz="2000" dirty="0" err="1">
                <a:latin typeface="Muli Light" panose="020B0604020202020204" charset="0"/>
              </a:rPr>
              <a:t>methodology</a:t>
            </a:r>
            <a:r>
              <a:rPr lang="lv-LV" sz="2000" dirty="0">
                <a:latin typeface="Muli Light" panose="020B0604020202020204" charset="0"/>
              </a:rPr>
              <a:t> </a:t>
            </a:r>
            <a:r>
              <a:rPr lang="lv-LV" sz="2000" dirty="0" err="1">
                <a:latin typeface="Muli Light" panose="020B0604020202020204" charset="0"/>
              </a:rPr>
              <a:t>used</a:t>
            </a:r>
            <a:r>
              <a:rPr lang="lv-LV" sz="2000" dirty="0">
                <a:latin typeface="Muli Light" panose="020B0604020202020204" charset="0"/>
              </a:rPr>
              <a:t> (</a:t>
            </a:r>
            <a:r>
              <a:rPr lang="lv-LV" sz="2000" dirty="0" err="1">
                <a:latin typeface="Muli Light" panose="020B0604020202020204" charset="0"/>
              </a:rPr>
              <a:t>Why</a:t>
            </a:r>
            <a:r>
              <a:rPr lang="lv-LV" sz="2000" dirty="0">
                <a:latin typeface="Muli Light" panose="020B0604020202020204" charset="0"/>
              </a:rPr>
              <a:t>?)</a:t>
            </a:r>
            <a:endParaRPr lang="en-GB" sz="2000" dirty="0">
              <a:latin typeface="Muli Light" panose="020B0604020202020204" charset="0"/>
            </a:endParaRPr>
          </a:p>
          <a:p>
            <a:pPr marL="171450" indent="-171450">
              <a:buFont typeface="Wingdings" panose="05000000000000000000" pitchFamily="2" charset="2"/>
              <a:buChar char="ü"/>
            </a:pPr>
            <a:r>
              <a:rPr lang="en-GB" sz="2000" b="1" dirty="0">
                <a:latin typeface="Muli Light" panose="020B0604020202020204" charset="0"/>
              </a:rPr>
              <a:t>Conclusion</a:t>
            </a:r>
            <a:r>
              <a:rPr lang="en-GB" sz="2000" dirty="0">
                <a:latin typeface="Muli Light" panose="020B0604020202020204" charset="0"/>
              </a:rPr>
              <a:t>s</a:t>
            </a:r>
            <a:r>
              <a:rPr lang="lv-LV" sz="2000" dirty="0">
                <a:latin typeface="Muli Light" panose="020B0604020202020204" charset="0"/>
              </a:rPr>
              <a:t> </a:t>
            </a:r>
            <a:r>
              <a:rPr lang="lv-LV" sz="2000" dirty="0" err="1">
                <a:latin typeface="Muli Light" panose="020B0604020202020204" charset="0"/>
              </a:rPr>
              <a:t>on</a:t>
            </a:r>
            <a:r>
              <a:rPr lang="lv-LV" sz="2000" dirty="0">
                <a:latin typeface="Muli Light" panose="020B0604020202020204" charset="0"/>
              </a:rPr>
              <a:t> </a:t>
            </a:r>
            <a:r>
              <a:rPr lang="lv-LV" sz="2000" dirty="0" err="1">
                <a:latin typeface="Muli Light" panose="020B0604020202020204" charset="0"/>
              </a:rPr>
              <a:t>causes</a:t>
            </a:r>
            <a:r>
              <a:rPr lang="lv-LV" sz="2000" dirty="0">
                <a:latin typeface="Muli Light" panose="020B0604020202020204" charset="0"/>
              </a:rPr>
              <a:t> and </a:t>
            </a:r>
            <a:r>
              <a:rPr lang="lv-LV" sz="2000" dirty="0" err="1">
                <a:latin typeface="Muli Light" panose="020B0604020202020204" charset="0"/>
              </a:rPr>
              <a:t>contributing</a:t>
            </a:r>
            <a:r>
              <a:rPr lang="lv-LV" sz="2000" dirty="0">
                <a:latin typeface="Muli Light" panose="020B0604020202020204" charset="0"/>
              </a:rPr>
              <a:t> </a:t>
            </a:r>
            <a:r>
              <a:rPr lang="lv-LV" sz="2000" dirty="0" err="1">
                <a:latin typeface="Muli Light" panose="020B0604020202020204" charset="0"/>
              </a:rPr>
              <a:t>factors</a:t>
            </a:r>
            <a:endParaRPr lang="en-GB" sz="2000" dirty="0">
              <a:latin typeface="Muli Light" panose="020B0604020202020204" charset="0"/>
            </a:endParaRPr>
          </a:p>
          <a:p>
            <a:pPr marL="171450" indent="-171450">
              <a:buFont typeface="Wingdings" panose="05000000000000000000" pitchFamily="2" charset="2"/>
              <a:buChar char="ü"/>
            </a:pPr>
            <a:r>
              <a:rPr lang="en-GB" sz="2000" b="1" dirty="0">
                <a:latin typeface="Muli Light" panose="020B0604020202020204" charset="0"/>
              </a:rPr>
              <a:t>Recommendations</a:t>
            </a:r>
          </a:p>
          <a:p>
            <a:pPr marL="171450" indent="-171450">
              <a:buFont typeface="Wingdings" panose="05000000000000000000" pitchFamily="2" charset="2"/>
              <a:buChar char="ü"/>
            </a:pPr>
            <a:r>
              <a:rPr lang="en-GB" sz="2000" b="1" dirty="0">
                <a:latin typeface="Muli Light" panose="020B0604020202020204" charset="0"/>
              </a:rPr>
              <a:t>Aftercare</a:t>
            </a:r>
          </a:p>
          <a:p>
            <a:endParaRPr lang="en-GB" sz="1000" dirty="0"/>
          </a:p>
        </p:txBody>
      </p:sp>
      <p:sp>
        <p:nvSpPr>
          <p:cNvPr id="10" name="Title 1"/>
          <p:cNvSpPr>
            <a:spLocks noGrp="1"/>
          </p:cNvSpPr>
          <p:nvPr>
            <p:ph type="title"/>
          </p:nvPr>
        </p:nvSpPr>
        <p:spPr>
          <a:xfrm>
            <a:off x="5781735" y="3395700"/>
            <a:ext cx="3177064" cy="1682877"/>
          </a:xfrm>
        </p:spPr>
        <p:txBody>
          <a:bodyPr/>
          <a:lstStyle/>
          <a:p>
            <a:r>
              <a:rPr lang="en-GB" sz="2000" dirty="0">
                <a:solidFill>
                  <a:srgbClr val="00B050"/>
                </a:solidFill>
              </a:rPr>
              <a:t>Learning from incidents</a:t>
            </a:r>
            <a:br>
              <a:rPr lang="en-GB" sz="2000" dirty="0">
                <a:solidFill>
                  <a:srgbClr val="00B050"/>
                </a:solidFill>
              </a:rPr>
            </a:br>
            <a:r>
              <a:rPr lang="en-GB" sz="2000" dirty="0">
                <a:solidFill>
                  <a:srgbClr val="00B050"/>
                </a:solidFill>
              </a:rPr>
              <a:t>in healthcare:</a:t>
            </a:r>
            <a:br>
              <a:rPr lang="lv-LV" sz="2000" dirty="0">
                <a:solidFill>
                  <a:srgbClr val="00B050"/>
                </a:solidFill>
              </a:rPr>
            </a:br>
            <a:r>
              <a:rPr lang="en-GB" sz="2000" dirty="0">
                <a:solidFill>
                  <a:srgbClr val="00B050"/>
                </a:solidFill>
              </a:rPr>
              <a:t> the journey, not</a:t>
            </a:r>
            <a:br>
              <a:rPr lang="en-GB" sz="2000" dirty="0">
                <a:solidFill>
                  <a:srgbClr val="00B050"/>
                </a:solidFill>
              </a:rPr>
            </a:br>
            <a:r>
              <a:rPr lang="en-GB" sz="2000" dirty="0">
                <a:solidFill>
                  <a:srgbClr val="00B050"/>
                </a:solidFill>
              </a:rPr>
              <a:t>the arrival, matters</a:t>
            </a:r>
          </a:p>
        </p:txBody>
      </p:sp>
      <p:sp>
        <p:nvSpPr>
          <p:cNvPr id="12" name="Rectangle 11"/>
          <p:cNvSpPr/>
          <p:nvPr/>
        </p:nvSpPr>
        <p:spPr>
          <a:xfrm>
            <a:off x="5158341" y="5441684"/>
            <a:ext cx="3509966" cy="400110"/>
          </a:xfrm>
          <a:prstGeom prst="rect">
            <a:avLst/>
          </a:prstGeom>
        </p:spPr>
        <p:txBody>
          <a:bodyPr wrap="square">
            <a:spAutoFit/>
          </a:bodyPr>
          <a:lstStyle/>
          <a:p>
            <a:r>
              <a:rPr lang="en-GB" sz="1000" dirty="0">
                <a:latin typeface="Verdana" pitchFamily="34" charset="0"/>
                <a:ea typeface="Verdana" pitchFamily="34" charset="0"/>
                <a:cs typeface="Verdana" pitchFamily="34" charset="0"/>
              </a:rPr>
              <a:t>Leistikow I,</a:t>
            </a:r>
            <a:r>
              <a:rPr lang="lv-LV" sz="1000" dirty="0">
                <a:latin typeface="Verdana" pitchFamily="34" charset="0"/>
                <a:ea typeface="Verdana" pitchFamily="34" charset="0"/>
                <a:cs typeface="Verdana" pitchFamily="34" charset="0"/>
              </a:rPr>
              <a:t> </a:t>
            </a:r>
            <a:r>
              <a:rPr lang="en-GB" sz="1000" dirty="0">
                <a:latin typeface="Verdana" pitchFamily="34" charset="0"/>
                <a:ea typeface="Verdana" pitchFamily="34" charset="0"/>
                <a:cs typeface="Verdana" pitchFamily="34" charset="0"/>
              </a:rPr>
              <a:t>Mulder S, </a:t>
            </a:r>
            <a:r>
              <a:rPr lang="en-GB" sz="1000" dirty="0" err="1">
                <a:latin typeface="Verdana" pitchFamily="34" charset="0"/>
                <a:ea typeface="Verdana" pitchFamily="34" charset="0"/>
                <a:cs typeface="Verdana" pitchFamily="34" charset="0"/>
              </a:rPr>
              <a:t>Vesseur</a:t>
            </a:r>
            <a:r>
              <a:rPr lang="en-GB" sz="1000" dirty="0">
                <a:latin typeface="Verdana" pitchFamily="34" charset="0"/>
                <a:ea typeface="Verdana" pitchFamily="34" charset="0"/>
                <a:cs typeface="Verdana" pitchFamily="34" charset="0"/>
              </a:rPr>
              <a:t> J, et </a:t>
            </a:r>
            <a:r>
              <a:rPr lang="en-GB" sz="1000" dirty="0" err="1">
                <a:latin typeface="Verdana" pitchFamily="34" charset="0"/>
                <a:ea typeface="Verdana" pitchFamily="34" charset="0"/>
                <a:cs typeface="Verdana" pitchFamily="34" charset="0"/>
              </a:rPr>
              <a:t>al.BMJ</a:t>
            </a:r>
            <a:r>
              <a:rPr lang="en-GB" sz="1000" dirty="0">
                <a:latin typeface="Verdana" pitchFamily="34" charset="0"/>
                <a:ea typeface="Verdana" pitchFamily="34" charset="0"/>
                <a:cs typeface="Verdana" pitchFamily="34" charset="0"/>
              </a:rPr>
              <a:t> </a:t>
            </a:r>
            <a:r>
              <a:rPr lang="en-GB" sz="1000" dirty="0" err="1">
                <a:latin typeface="Verdana" pitchFamily="34" charset="0"/>
                <a:ea typeface="Verdana" pitchFamily="34" charset="0"/>
                <a:cs typeface="Verdana" pitchFamily="34" charset="0"/>
              </a:rPr>
              <a:t>Qual</a:t>
            </a:r>
            <a:r>
              <a:rPr lang="en-GB" sz="1000" dirty="0">
                <a:latin typeface="Verdana" pitchFamily="34" charset="0"/>
                <a:ea typeface="Verdana" pitchFamily="34" charset="0"/>
                <a:cs typeface="Verdana" pitchFamily="34" charset="0"/>
              </a:rPr>
              <a:t> </a:t>
            </a:r>
            <a:r>
              <a:rPr lang="en-GB" sz="1000" dirty="0" err="1">
                <a:latin typeface="Verdana" pitchFamily="34" charset="0"/>
                <a:ea typeface="Verdana" pitchFamily="34" charset="0"/>
                <a:cs typeface="Verdana" pitchFamily="34" charset="0"/>
              </a:rPr>
              <a:t>Saf</a:t>
            </a:r>
            <a:r>
              <a:rPr lang="lv-LV" sz="1000" dirty="0">
                <a:latin typeface="Verdana" pitchFamily="34" charset="0"/>
                <a:ea typeface="Verdana" pitchFamily="34" charset="0"/>
                <a:cs typeface="Verdana" pitchFamily="34" charset="0"/>
              </a:rPr>
              <a:t>; </a:t>
            </a:r>
            <a:r>
              <a:rPr lang="en-GB" sz="1000" dirty="0">
                <a:latin typeface="Verdana" pitchFamily="34" charset="0"/>
                <a:ea typeface="Verdana" pitchFamily="34" charset="0"/>
                <a:cs typeface="Verdana" pitchFamily="34" charset="0"/>
              </a:rPr>
              <a:t>doi:10.1136/bmjqs-2015-004853</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GB"/>
              <a:t>25.10.2019.</a:t>
            </a:r>
          </a:p>
        </p:txBody>
      </p:sp>
      <p:sp>
        <p:nvSpPr>
          <p:cNvPr id="5" name="Text Placeholder 4"/>
          <p:cNvSpPr>
            <a:spLocks noGrp="1"/>
          </p:cNvSpPr>
          <p:nvPr>
            <p:ph type="body" sz="quarter" idx="12"/>
          </p:nvPr>
        </p:nvSpPr>
        <p:spPr/>
        <p:txBody>
          <a:bodyPr/>
          <a:lstStyle/>
          <a:p>
            <a:r>
              <a:rPr lang="en-GB"/>
              <a:t>EPSO 28</a:t>
            </a:r>
            <a:r>
              <a:rPr lang="en-GB" baseline="30000"/>
              <a:t>th</a:t>
            </a:r>
            <a:r>
              <a:rPr lang="en-GB"/>
              <a:t> Conference</a:t>
            </a:r>
          </a:p>
        </p:txBody>
      </p:sp>
      <p:sp>
        <p:nvSpPr>
          <p:cNvPr id="6" name="Slide Number Placeholder 5"/>
          <p:cNvSpPr>
            <a:spLocks noGrp="1"/>
          </p:cNvSpPr>
          <p:nvPr>
            <p:ph type="sldNum" sz="quarter" idx="13"/>
          </p:nvPr>
        </p:nvSpPr>
        <p:spPr>
          <a:xfrm>
            <a:off x="8534399" y="6324600"/>
            <a:ext cx="428625" cy="304800"/>
          </a:xfrm>
        </p:spPr>
        <p:txBody>
          <a:bodyPr/>
          <a:lstStyle/>
          <a:p>
            <a:pPr>
              <a:defRPr/>
            </a:pPr>
            <a:fld id="{65B1D9EE-7C6E-4AE4-B21E-711AE95D8E0E}" type="slidenum">
              <a:rPr lang="en-GB" altLang="en-US" smtClean="0"/>
              <a:pPr>
                <a:defRPr/>
              </a:pPr>
              <a:t>18</a:t>
            </a:fld>
            <a:endParaRPr lang="en-GB" altLang="en-US" dirty="0"/>
          </a:p>
        </p:txBody>
      </p:sp>
      <p:sp>
        <p:nvSpPr>
          <p:cNvPr id="7" name="Google Shape;133;p22"/>
          <p:cNvSpPr txBox="1">
            <a:spLocks noGrp="1"/>
          </p:cNvSpPr>
          <p:nvPr>
            <p:ph type="title"/>
          </p:nvPr>
        </p:nvSpPr>
        <p:spPr>
          <a:xfrm>
            <a:off x="2448411" y="329266"/>
            <a:ext cx="6300300" cy="802484"/>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GB" dirty="0"/>
              <a:t>What we are going to achieve!</a:t>
            </a:r>
          </a:p>
        </p:txBody>
      </p:sp>
      <p:sp>
        <p:nvSpPr>
          <p:cNvPr id="8" name="Google Shape;134;p22"/>
          <p:cNvSpPr txBox="1">
            <a:spLocks/>
          </p:cNvSpPr>
          <p:nvPr/>
        </p:nvSpPr>
        <p:spPr bwMode="auto">
          <a:xfrm>
            <a:off x="351128" y="1562100"/>
            <a:ext cx="2553006" cy="5167884"/>
          </a:xfrm>
          <a:prstGeom prst="rect">
            <a:avLst/>
          </a:prstGeom>
          <a:noFill/>
          <a:ln w="9525">
            <a:noFill/>
            <a:miter lim="800000"/>
            <a:headEnd/>
            <a:tailEnd/>
          </a:ln>
        </p:spPr>
        <p:txBody>
          <a:bodyPr spcFirstLastPara="1" vert="horz" wrap="square" lIns="0" tIns="0" rIns="0" bIns="0" numCol="1" anchor="t" anchorCtr="0" compatLnSpc="1">
            <a:prstTxWarp prst="textNoShape">
              <a:avLst/>
            </a:prstTxWarp>
            <a:noAutofit/>
          </a:bodyPr>
          <a:lstStyle/>
          <a:p>
            <a:pPr marL="0" marR="0" lvl="0" indent="0" algn="l" defTabSz="938213" rtl="0" eaLnBrk="0" fontAlgn="base" latinLnBrk="0" hangingPunct="0">
              <a:lnSpc>
                <a:spcPct val="100000"/>
              </a:lnSpc>
              <a:spcBef>
                <a:spcPts val="600"/>
              </a:spcBef>
              <a:spcAft>
                <a:spcPts val="0"/>
              </a:spcAft>
              <a:buClrTx/>
              <a:buSzTx/>
              <a:buFont typeface="Arial" charset="0"/>
              <a:buNone/>
              <a:tabLst/>
              <a:defRPr/>
            </a:pPr>
            <a:endParaRPr kumimoji="0" lang="en-GB" sz="1600" b="1" i="0" u="none" strike="noStrike" kern="1200" cap="none" spc="0" normalizeH="0" baseline="0" dirty="0">
              <a:ln>
                <a:noFill/>
              </a:ln>
              <a:solidFill>
                <a:srgbClr val="0070C0"/>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938213" rtl="0" eaLnBrk="0" fontAlgn="base" latinLnBrk="0" hangingPunct="0">
              <a:lnSpc>
                <a:spcPct val="100000"/>
              </a:lnSpc>
              <a:spcBef>
                <a:spcPts val="600"/>
              </a:spcBef>
              <a:spcAft>
                <a:spcPts val="0"/>
              </a:spcAft>
              <a:buClrTx/>
              <a:buSzTx/>
              <a:buFont typeface="Arial" charset="0"/>
              <a:buNone/>
              <a:tabLst/>
              <a:defRPr/>
            </a:pPr>
            <a:endParaRPr kumimoji="0" lang="lv-LV" sz="1600" b="1" i="0" u="none" strike="noStrike" kern="1200" cap="none" spc="0" normalizeH="0" baseline="0" dirty="0">
              <a:ln>
                <a:noFill/>
              </a:ln>
              <a:solidFill>
                <a:srgbClr val="0070C0"/>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938213" rtl="0" eaLnBrk="0" fontAlgn="base" latinLnBrk="0" hangingPunct="0">
              <a:lnSpc>
                <a:spcPct val="100000"/>
              </a:lnSpc>
              <a:spcBef>
                <a:spcPts val="600"/>
              </a:spcBef>
              <a:spcAft>
                <a:spcPts val="0"/>
              </a:spcAft>
              <a:buClrTx/>
              <a:buSzTx/>
              <a:buFont typeface="Arial" charset="0"/>
              <a:buNone/>
              <a:tabLst/>
              <a:defRPr/>
            </a:pPr>
            <a:endParaRPr lang="lv-LV" sz="1600" b="1"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pPr marL="0" marR="0" lvl="0" indent="0" algn="l" defTabSz="938213" rtl="0" eaLnBrk="0" fontAlgn="base" latinLnBrk="0" hangingPunct="0">
              <a:lnSpc>
                <a:spcPct val="100000"/>
              </a:lnSpc>
              <a:spcBef>
                <a:spcPts val="600"/>
              </a:spcBef>
              <a:spcAft>
                <a:spcPts val="0"/>
              </a:spcAft>
              <a:buClrTx/>
              <a:buSzTx/>
              <a:buFont typeface="Arial" charset="0"/>
              <a:buNone/>
              <a:tabLst/>
              <a:defRPr/>
            </a:pPr>
            <a:r>
              <a:rPr kumimoji="0" lang="en-GB" sz="1600" b="1" i="0" u="none" strike="noStrike" kern="1200" cap="none" spc="0" normalizeH="0" baseline="0" dirty="0">
                <a:ln>
                  <a:noFill/>
                </a:ln>
                <a:solidFill>
                  <a:srgbClr val="0070C0"/>
                </a:solidFill>
                <a:effectLst/>
                <a:uLnTx/>
                <a:uFillTx/>
                <a:latin typeface="Verdana" panose="020B0604030504040204" pitchFamily="34" charset="0"/>
                <a:ea typeface="Verdana" panose="020B0604030504040204" pitchFamily="34" charset="0"/>
                <a:cs typeface="Verdana" panose="020B0604030504040204" pitchFamily="34" charset="0"/>
              </a:rPr>
              <a:t>Improved patient experience</a:t>
            </a:r>
          </a:p>
          <a:p>
            <a:pPr marL="285750" marR="0" lvl="0" indent="-285750" algn="l" defTabSz="938213" rtl="0" eaLnBrk="0" fontAlgn="base" latinLnBrk="0" hangingPunct="0">
              <a:lnSpc>
                <a:spcPct val="100000"/>
              </a:lnSpc>
              <a:spcBef>
                <a:spcPct val="20000"/>
              </a:spcBef>
              <a:spcAft>
                <a:spcPct val="0"/>
              </a:spcAft>
              <a:buClrTx/>
              <a:buSzTx/>
              <a:buFont typeface="Arial" charset="0"/>
              <a:buNone/>
              <a:tabLst/>
              <a:defRPr/>
            </a:pPr>
            <a:r>
              <a:rPr kumimoji="0" lang="en-GB" sz="1600" b="0" i="0" u="none" strike="noStrike" kern="1200" cap="none" spc="0" normalizeH="0" baseline="0" dirty="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rPr>
              <a:t>100% of low and 90% of medium severity complaints are solved at the service provider level</a:t>
            </a:r>
          </a:p>
          <a:p>
            <a:pPr marL="285750" marR="0" lvl="0" indent="-285750" algn="l" defTabSz="938213" rtl="0" eaLnBrk="0" fontAlgn="base" latinLnBrk="0" hangingPunct="0">
              <a:lnSpc>
                <a:spcPct val="100000"/>
              </a:lnSpc>
              <a:spcBef>
                <a:spcPct val="20000"/>
              </a:spcBef>
              <a:spcAft>
                <a:spcPct val="0"/>
              </a:spcAft>
              <a:buClrTx/>
              <a:buSzTx/>
              <a:buFont typeface="Arial" charset="0"/>
              <a:buNone/>
              <a:tabLst/>
              <a:defRPr/>
            </a:pPr>
            <a:r>
              <a:rPr kumimoji="0" lang="en-GB" sz="1600" b="0" i="0" u="none" strike="noStrike" kern="1200" cap="none" spc="0" normalizeH="0" baseline="0" dirty="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rPr>
              <a:t>100% of MRF conclusions are on time</a:t>
            </a:r>
          </a:p>
        </p:txBody>
      </p:sp>
      <p:sp>
        <p:nvSpPr>
          <p:cNvPr id="9" name="Google Shape;135;p22"/>
          <p:cNvSpPr txBox="1">
            <a:spLocks/>
          </p:cNvSpPr>
          <p:nvPr/>
        </p:nvSpPr>
        <p:spPr>
          <a:xfrm>
            <a:off x="3135894" y="1411146"/>
            <a:ext cx="2623367" cy="3004108"/>
          </a:xfrm>
          <a:prstGeom prst="rect">
            <a:avLst/>
          </a:prstGeom>
        </p:spPr>
        <p:txBody>
          <a:bodyPr spcFirstLastPara="1" wrap="square" lIns="0" tIns="0" rIns="0" bIns="0" anchor="t" anchorCtr="0">
            <a:noAutofit/>
          </a:bodyPr>
          <a:lstStyle/>
          <a:p>
            <a:pPr marL="0" marR="0" lvl="0" indent="0" algn="l" defTabSz="938213" rtl="0" eaLnBrk="0" fontAlgn="base" latinLnBrk="0" hangingPunct="0">
              <a:lnSpc>
                <a:spcPct val="100000"/>
              </a:lnSpc>
              <a:spcBef>
                <a:spcPts val="600"/>
              </a:spcBef>
              <a:spcAft>
                <a:spcPts val="0"/>
              </a:spcAft>
              <a:buClrTx/>
              <a:buSzTx/>
              <a:buFont typeface="Arial" charset="0"/>
              <a:buNone/>
              <a:tabLst/>
              <a:defRPr/>
            </a:pPr>
            <a:r>
              <a:rPr kumimoji="0" lang="en-GB" sz="1600" b="1" i="0" u="none" strike="noStrike" kern="1200" cap="none" spc="0" normalizeH="0" baseline="0">
                <a:ln>
                  <a:noFill/>
                </a:ln>
                <a:solidFill>
                  <a:srgbClr val="0070C0"/>
                </a:solidFill>
                <a:effectLst/>
                <a:uLnTx/>
                <a:uFillTx/>
                <a:latin typeface="Verdana" pitchFamily="34" charset="0"/>
                <a:ea typeface="Verdana" pitchFamily="34" charset="0"/>
                <a:cs typeface="Verdana" pitchFamily="34" charset="0"/>
              </a:rPr>
              <a:t>Improved learning quality</a:t>
            </a:r>
          </a:p>
          <a:p>
            <a:pPr marL="285750" marR="0" lvl="0" indent="-285750"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6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rPr>
              <a:t>Quality score of learning from high severity complaints and adverse events reach at least 70% in 5 years</a:t>
            </a:r>
          </a:p>
        </p:txBody>
      </p:sp>
      <p:sp>
        <p:nvSpPr>
          <p:cNvPr id="11" name="Google Shape;135;p22"/>
          <p:cNvSpPr txBox="1">
            <a:spLocks/>
          </p:cNvSpPr>
          <p:nvPr/>
        </p:nvSpPr>
        <p:spPr>
          <a:xfrm>
            <a:off x="3435816" y="4272078"/>
            <a:ext cx="2940710" cy="22497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30200" algn="l" rtl="0">
              <a:lnSpc>
                <a:spcPct val="115000"/>
              </a:lnSpc>
              <a:spcBef>
                <a:spcPts val="600"/>
              </a:spcBef>
              <a:spcAft>
                <a:spcPts val="0"/>
              </a:spcAft>
              <a:buClr>
                <a:srgbClr val="A7D86D"/>
              </a:buClr>
              <a:buSzPts val="1600"/>
              <a:buFont typeface="Muli Light"/>
              <a:buChar char="●"/>
              <a:defRPr sz="1600" b="0" i="0" u="none" strike="noStrike" cap="none">
                <a:solidFill>
                  <a:srgbClr val="65617D"/>
                </a:solidFill>
                <a:latin typeface="Muli Light"/>
                <a:ea typeface="Muli Light"/>
                <a:cs typeface="Muli Light"/>
                <a:sym typeface="Muli Light"/>
              </a:defRPr>
            </a:lvl1pPr>
            <a:lvl2pPr marL="914400" marR="0" lvl="1" indent="-330200" algn="l" rtl="0">
              <a:lnSpc>
                <a:spcPct val="115000"/>
              </a:lnSpc>
              <a:spcBef>
                <a:spcPts val="0"/>
              </a:spcBef>
              <a:spcAft>
                <a:spcPts val="0"/>
              </a:spcAft>
              <a:buClr>
                <a:srgbClr val="A7A4BC"/>
              </a:buClr>
              <a:buSzPts val="1600"/>
              <a:buFont typeface="Muli Light"/>
              <a:buChar char="○"/>
              <a:defRPr sz="1600" b="0" i="0" u="none" strike="noStrike" cap="none">
                <a:solidFill>
                  <a:srgbClr val="65617D"/>
                </a:solidFill>
                <a:latin typeface="Muli Light"/>
                <a:ea typeface="Muli Light"/>
                <a:cs typeface="Muli Light"/>
                <a:sym typeface="Muli Light"/>
              </a:defRPr>
            </a:lvl2pPr>
            <a:lvl3pPr marL="1371600" marR="0" lvl="2" indent="-330200" algn="l" rtl="0">
              <a:lnSpc>
                <a:spcPct val="115000"/>
              </a:lnSpc>
              <a:spcBef>
                <a:spcPts val="0"/>
              </a:spcBef>
              <a:spcAft>
                <a:spcPts val="0"/>
              </a:spcAft>
              <a:buClr>
                <a:srgbClr val="A7A4BC"/>
              </a:buClr>
              <a:buSzPts val="1600"/>
              <a:buFont typeface="Muli Light"/>
              <a:buChar char="■"/>
              <a:defRPr sz="1600" b="0" i="0" u="none" strike="noStrike" cap="none">
                <a:solidFill>
                  <a:srgbClr val="65617D"/>
                </a:solidFill>
                <a:latin typeface="Muli Light"/>
                <a:ea typeface="Muli Light"/>
                <a:cs typeface="Muli Light"/>
                <a:sym typeface="Muli Light"/>
              </a:defRPr>
            </a:lvl3pPr>
            <a:lvl4pPr marL="1828800" marR="0" lvl="3" indent="-330200" algn="l" rtl="0">
              <a:lnSpc>
                <a:spcPct val="115000"/>
              </a:lnSpc>
              <a:spcBef>
                <a:spcPts val="0"/>
              </a:spcBef>
              <a:spcAft>
                <a:spcPts val="0"/>
              </a:spcAft>
              <a:buClr>
                <a:srgbClr val="A7A4BC"/>
              </a:buClr>
              <a:buSzPts val="1600"/>
              <a:buFont typeface="Muli Light"/>
              <a:buChar char="●"/>
              <a:defRPr sz="1600" b="0" i="0" u="none" strike="noStrike" cap="none">
                <a:solidFill>
                  <a:srgbClr val="65617D"/>
                </a:solidFill>
                <a:latin typeface="Muli Light"/>
                <a:ea typeface="Muli Light"/>
                <a:cs typeface="Muli Light"/>
                <a:sym typeface="Muli Light"/>
              </a:defRPr>
            </a:lvl4pPr>
            <a:lvl5pPr marL="2286000" marR="0" lvl="4" indent="-330200" algn="l" rtl="0">
              <a:lnSpc>
                <a:spcPct val="115000"/>
              </a:lnSpc>
              <a:spcBef>
                <a:spcPts val="0"/>
              </a:spcBef>
              <a:spcAft>
                <a:spcPts val="0"/>
              </a:spcAft>
              <a:buClr>
                <a:srgbClr val="A7A4BC"/>
              </a:buClr>
              <a:buSzPts val="1600"/>
              <a:buFont typeface="Muli Light"/>
              <a:buChar char="○"/>
              <a:defRPr sz="1600" b="0" i="0" u="none" strike="noStrike" cap="none">
                <a:solidFill>
                  <a:srgbClr val="65617D"/>
                </a:solidFill>
                <a:latin typeface="Muli Light"/>
                <a:ea typeface="Muli Light"/>
                <a:cs typeface="Muli Light"/>
                <a:sym typeface="Muli Light"/>
              </a:defRPr>
            </a:lvl5pPr>
            <a:lvl6pPr marL="2743200" marR="0" lvl="5" indent="-330200" algn="l" rtl="0">
              <a:lnSpc>
                <a:spcPct val="115000"/>
              </a:lnSpc>
              <a:spcBef>
                <a:spcPts val="0"/>
              </a:spcBef>
              <a:spcAft>
                <a:spcPts val="0"/>
              </a:spcAft>
              <a:buClr>
                <a:srgbClr val="A7A4BC"/>
              </a:buClr>
              <a:buSzPts val="1600"/>
              <a:buFont typeface="Muli Light"/>
              <a:buChar char="■"/>
              <a:defRPr sz="1600" b="0" i="0" u="none" strike="noStrike" cap="none">
                <a:solidFill>
                  <a:srgbClr val="65617D"/>
                </a:solidFill>
                <a:latin typeface="Muli Light"/>
                <a:ea typeface="Muli Light"/>
                <a:cs typeface="Muli Light"/>
                <a:sym typeface="Muli Light"/>
              </a:defRPr>
            </a:lvl6pPr>
            <a:lvl7pPr marL="3200400" marR="0" lvl="6" indent="-330200" algn="l" rtl="0">
              <a:lnSpc>
                <a:spcPct val="115000"/>
              </a:lnSpc>
              <a:spcBef>
                <a:spcPts val="0"/>
              </a:spcBef>
              <a:spcAft>
                <a:spcPts val="0"/>
              </a:spcAft>
              <a:buClr>
                <a:srgbClr val="A7A4BC"/>
              </a:buClr>
              <a:buSzPts val="1600"/>
              <a:buFont typeface="Muli Light"/>
              <a:buChar char="●"/>
              <a:defRPr sz="1600" b="0" i="0" u="none" strike="noStrike" cap="none">
                <a:solidFill>
                  <a:srgbClr val="65617D"/>
                </a:solidFill>
                <a:latin typeface="Muli Light"/>
                <a:ea typeface="Muli Light"/>
                <a:cs typeface="Muli Light"/>
                <a:sym typeface="Muli Light"/>
              </a:defRPr>
            </a:lvl7pPr>
            <a:lvl8pPr marL="3657600" marR="0" lvl="7" indent="-330200" algn="l" rtl="0">
              <a:lnSpc>
                <a:spcPct val="115000"/>
              </a:lnSpc>
              <a:spcBef>
                <a:spcPts val="0"/>
              </a:spcBef>
              <a:spcAft>
                <a:spcPts val="0"/>
              </a:spcAft>
              <a:buClr>
                <a:srgbClr val="A7A4BC"/>
              </a:buClr>
              <a:buSzPts val="1600"/>
              <a:buFont typeface="Muli Light"/>
              <a:buChar char="○"/>
              <a:defRPr sz="1600" b="0" i="0" u="none" strike="noStrike" cap="none">
                <a:solidFill>
                  <a:srgbClr val="65617D"/>
                </a:solidFill>
                <a:latin typeface="Muli Light"/>
                <a:ea typeface="Muli Light"/>
                <a:cs typeface="Muli Light"/>
                <a:sym typeface="Muli Light"/>
              </a:defRPr>
            </a:lvl8pPr>
            <a:lvl9pPr marL="4114800" marR="0" lvl="8" indent="-330200" algn="l" rtl="0">
              <a:lnSpc>
                <a:spcPct val="115000"/>
              </a:lnSpc>
              <a:spcBef>
                <a:spcPts val="0"/>
              </a:spcBef>
              <a:spcAft>
                <a:spcPts val="0"/>
              </a:spcAft>
              <a:buClr>
                <a:srgbClr val="A7A4BC"/>
              </a:buClr>
              <a:buSzPts val="1600"/>
              <a:buFont typeface="Muli Light"/>
              <a:buChar char="■"/>
              <a:defRPr sz="1600" b="0" i="0" u="none" strike="noStrike" cap="none">
                <a:solidFill>
                  <a:srgbClr val="65617D"/>
                </a:solidFill>
                <a:latin typeface="Muli Light"/>
                <a:ea typeface="Muli Light"/>
                <a:cs typeface="Muli Light"/>
                <a:sym typeface="Muli Light"/>
              </a:defRPr>
            </a:lvl9pPr>
          </a:lstStyle>
          <a:p>
            <a:pPr marL="0" indent="0">
              <a:lnSpc>
                <a:spcPct val="100000"/>
              </a:lnSpc>
              <a:buNone/>
            </a:pPr>
            <a:endParaRPr lang="en-GB" b="1" dirty="0">
              <a:solidFill>
                <a:srgbClr val="0070C0"/>
              </a:solidFill>
              <a:latin typeface="Verdana" pitchFamily="34" charset="0"/>
              <a:ea typeface="Verdana" pitchFamily="34" charset="0"/>
              <a:cs typeface="Verdana" pitchFamily="34" charset="0"/>
            </a:endParaRPr>
          </a:p>
          <a:p>
            <a:pPr marL="0" indent="0">
              <a:lnSpc>
                <a:spcPct val="100000"/>
              </a:lnSpc>
              <a:buNone/>
            </a:pPr>
            <a:r>
              <a:rPr lang="en-GB" b="1" dirty="0">
                <a:solidFill>
                  <a:srgbClr val="0070C0"/>
                </a:solidFill>
                <a:latin typeface="Verdana" pitchFamily="34" charset="0"/>
                <a:ea typeface="Verdana" pitchFamily="34" charset="0"/>
                <a:cs typeface="Verdana" pitchFamily="34" charset="0"/>
              </a:rPr>
              <a:t>Improved quality of supervision </a:t>
            </a:r>
          </a:p>
          <a:p>
            <a:pPr marL="285750" indent="-285750">
              <a:lnSpc>
                <a:spcPct val="100000"/>
              </a:lnSpc>
            </a:pPr>
            <a:r>
              <a:rPr lang="en-GB" dirty="0">
                <a:solidFill>
                  <a:schemeClr val="tx1"/>
                </a:solidFill>
                <a:latin typeface="Verdana" pitchFamily="34" charset="0"/>
                <a:ea typeface="Verdana" pitchFamily="34" charset="0"/>
                <a:cs typeface="Verdana" pitchFamily="34" charset="0"/>
              </a:rPr>
              <a:t>Customer perception index rises from 88 till 98</a:t>
            </a:r>
          </a:p>
          <a:p>
            <a:pPr marL="0" indent="0">
              <a:lnSpc>
                <a:spcPct val="100000"/>
              </a:lnSpc>
              <a:buFont typeface="Muli Light"/>
              <a:buNone/>
            </a:pPr>
            <a:endParaRPr lang="en-GB" b="1" dirty="0">
              <a:solidFill>
                <a:srgbClr val="0070C0"/>
              </a:solidFill>
              <a:latin typeface="Verdana" pitchFamily="34" charset="0"/>
              <a:ea typeface="Verdana" pitchFamily="34" charset="0"/>
              <a:cs typeface="Verdana" pitchFamily="34" charset="0"/>
            </a:endParaRPr>
          </a:p>
        </p:txBody>
      </p:sp>
      <p:sp>
        <p:nvSpPr>
          <p:cNvPr id="12" name="Google Shape;136;p22"/>
          <p:cNvSpPr txBox="1">
            <a:spLocks/>
          </p:cNvSpPr>
          <p:nvPr/>
        </p:nvSpPr>
        <p:spPr>
          <a:xfrm>
            <a:off x="6269127" y="2583051"/>
            <a:ext cx="2567635" cy="3791200"/>
          </a:xfrm>
          <a:prstGeom prst="rect">
            <a:avLst/>
          </a:prstGeom>
        </p:spPr>
        <p:txBody>
          <a:bodyPr spcFirstLastPara="1" wrap="square" lIns="0" tIns="0" rIns="0" bIns="0" anchor="t" anchorCtr="0">
            <a:noAutofit/>
          </a:bodyPr>
          <a:lstStyle/>
          <a:p>
            <a:pPr marL="0" marR="0" lvl="0" indent="0" algn="l" defTabSz="938213" rtl="0" eaLnBrk="0" fontAlgn="base" latinLnBrk="0" hangingPunct="0">
              <a:lnSpc>
                <a:spcPct val="100000"/>
              </a:lnSpc>
              <a:spcBef>
                <a:spcPts val="600"/>
              </a:spcBef>
              <a:spcAft>
                <a:spcPts val="0"/>
              </a:spcAft>
              <a:buClrTx/>
              <a:buSzTx/>
              <a:buFont typeface="Arial" charset="0"/>
              <a:buNone/>
              <a:tabLst/>
              <a:defRPr/>
            </a:pPr>
            <a:r>
              <a:rPr kumimoji="0" lang="en-GB" sz="1600" b="1" i="0" u="none" strike="noStrike" kern="1200" cap="none" spc="0" normalizeH="0" baseline="0">
                <a:ln>
                  <a:noFill/>
                </a:ln>
                <a:solidFill>
                  <a:srgbClr val="0070C0"/>
                </a:solidFill>
                <a:effectLst/>
                <a:uLnTx/>
                <a:uFillTx/>
                <a:latin typeface="Verdana" pitchFamily="34" charset="0"/>
                <a:ea typeface="Verdana" pitchFamily="34" charset="0"/>
                <a:cs typeface="Verdana" pitchFamily="34" charset="0"/>
              </a:rPr>
              <a:t>Identified and managed risks</a:t>
            </a:r>
          </a:p>
          <a:p>
            <a:pPr marL="285750" marR="0" lvl="0" indent="-285750"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6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rPr>
              <a:t>Agregated data analysis has rised number of iniciatives, benchmarkings and recommendations at the national level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GB"/>
              <a:t>25.10.2019.</a:t>
            </a:r>
          </a:p>
        </p:txBody>
      </p:sp>
      <p:sp>
        <p:nvSpPr>
          <p:cNvPr id="5" name="Text Placeholder 4"/>
          <p:cNvSpPr>
            <a:spLocks noGrp="1"/>
          </p:cNvSpPr>
          <p:nvPr>
            <p:ph type="body" sz="quarter" idx="12"/>
          </p:nvPr>
        </p:nvSpPr>
        <p:spPr/>
        <p:txBody>
          <a:bodyPr/>
          <a:lstStyle/>
          <a:p>
            <a:r>
              <a:rPr lang="en-GB"/>
              <a:t>EPSO 28</a:t>
            </a:r>
            <a:r>
              <a:rPr lang="en-GB" baseline="30000"/>
              <a:t>th</a:t>
            </a:r>
            <a:r>
              <a:rPr lang="en-GB"/>
              <a:t> Conference</a:t>
            </a:r>
          </a:p>
        </p:txBody>
      </p:sp>
      <p:sp>
        <p:nvSpPr>
          <p:cNvPr id="6" name="Slide Number Placeholder 5"/>
          <p:cNvSpPr>
            <a:spLocks noGrp="1"/>
          </p:cNvSpPr>
          <p:nvPr>
            <p:ph type="sldNum" sz="quarter" idx="13"/>
          </p:nvPr>
        </p:nvSpPr>
        <p:spPr>
          <a:xfrm>
            <a:off x="8534400" y="6324600"/>
            <a:ext cx="438150" cy="304800"/>
          </a:xfrm>
        </p:spPr>
        <p:txBody>
          <a:bodyPr/>
          <a:lstStyle/>
          <a:p>
            <a:pPr>
              <a:defRPr/>
            </a:pPr>
            <a:fld id="{65B1D9EE-7C6E-4AE4-B21E-711AE95D8E0E}" type="slidenum">
              <a:rPr lang="en-GB" altLang="en-US" smtClean="0"/>
              <a:pPr>
                <a:defRPr/>
              </a:pPr>
              <a:t>19</a:t>
            </a:fld>
            <a:endParaRPr lang="en-GB" altLang="en-US" dirty="0"/>
          </a:p>
        </p:txBody>
      </p:sp>
      <p:sp>
        <p:nvSpPr>
          <p:cNvPr id="7" name="Title 4"/>
          <p:cNvSpPr>
            <a:spLocks noGrp="1"/>
          </p:cNvSpPr>
          <p:nvPr>
            <p:ph type="title"/>
          </p:nvPr>
        </p:nvSpPr>
        <p:spPr>
          <a:xfrm>
            <a:off x="2590800" y="381000"/>
            <a:ext cx="6096000" cy="1036642"/>
          </a:xfrm>
        </p:spPr>
        <p:txBody>
          <a:bodyPr>
            <a:normAutofit/>
          </a:bodyPr>
          <a:lstStyle/>
          <a:p>
            <a:r>
              <a:rPr lang="en-GB" sz="3600"/>
              <a:t>Timeframe</a:t>
            </a:r>
          </a:p>
        </p:txBody>
      </p:sp>
      <p:sp>
        <p:nvSpPr>
          <p:cNvPr id="8" name="Text Placeholder 2"/>
          <p:cNvSpPr txBox="1">
            <a:spLocks/>
          </p:cNvSpPr>
          <p:nvPr/>
        </p:nvSpPr>
        <p:spPr bwMode="auto">
          <a:xfrm>
            <a:off x="270238" y="2175854"/>
            <a:ext cx="3098797" cy="4419681"/>
          </a:xfrm>
          <a:prstGeom prst="rect">
            <a:avLst/>
          </a:prstGeom>
          <a:noFill/>
          <a:ln w="9525">
            <a:noFill/>
            <a:miter lim="800000"/>
            <a:headEnd/>
            <a:tailEnd/>
          </a:ln>
        </p:spPr>
        <p:txBody>
          <a:bodyPr vert="horz" wrap="square" lIns="93957" tIns="46979" rIns="93957" bIns="46979" numCol="1" anchor="t" anchorCtr="0" compatLnSpc="1">
            <a:prstTxWarp prst="textNoShape">
              <a:avLst/>
            </a:prstTxWarp>
            <a:normAutofit/>
          </a:bodyPr>
          <a:lstStyle/>
          <a:p>
            <a:pPr marL="127000" marR="0" lvl="0" indent="0" algn="l" defTabSz="938213" rtl="0" eaLnBrk="0" fontAlgn="base" latinLnBrk="0" hangingPunct="0">
              <a:lnSpc>
                <a:spcPct val="100000"/>
              </a:lnSpc>
              <a:spcBef>
                <a:spcPct val="20000"/>
              </a:spcBef>
              <a:spcAft>
                <a:spcPct val="0"/>
              </a:spcAft>
              <a:buClrTx/>
              <a:buSzTx/>
              <a:buFont typeface="Arial" charset="0"/>
              <a:buNone/>
              <a:tabLst/>
              <a:defRPr/>
            </a:pPr>
            <a:r>
              <a:rPr kumimoji="0" lang="en-GB" sz="1800" b="1" i="0" u="none" strike="noStrike" kern="1200" cap="none" spc="0" normalizeH="0" baseline="0">
                <a:ln>
                  <a:noFill/>
                </a:ln>
                <a:solidFill>
                  <a:srgbClr val="0070C0"/>
                </a:solidFill>
                <a:effectLst/>
                <a:uLnTx/>
                <a:uFillTx/>
                <a:latin typeface="Verdana" panose="020B0604030504040204" pitchFamily="34" charset="0"/>
                <a:ea typeface="Verdana" panose="020B0604030504040204" pitchFamily="34" charset="0"/>
                <a:cs typeface="Verdana" panose="020B0604030504040204" pitchFamily="34" charset="0"/>
              </a:rPr>
              <a:t>Until now </a:t>
            </a:r>
          </a:p>
          <a:p>
            <a:pPr marL="0" marR="0" lvl="0" indent="0" algn="l" defTabSz="938213" rtl="0" eaLnBrk="0" fontAlgn="base" latinLnBrk="0" hangingPunct="0">
              <a:lnSpc>
                <a:spcPct val="100000"/>
              </a:lnSpc>
              <a:spcBef>
                <a:spcPct val="20000"/>
              </a:spcBef>
              <a:spcAft>
                <a:spcPct val="0"/>
              </a:spcAft>
              <a:buClrTx/>
              <a:buSzTx/>
              <a:buFont typeface="Arial" charset="0"/>
              <a:buNone/>
              <a:tabLst/>
              <a:defRPr/>
            </a:pPr>
            <a:r>
              <a:rPr kumimoji="0" lang="en-GB" sz="1800" b="0" i="0" u="none" strike="noStrike" kern="1200" cap="none" spc="0" normalizeH="0" baseline="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rPr>
              <a:t>Triage of complaints</a:t>
            </a:r>
          </a:p>
          <a:p>
            <a:pPr marL="0" marR="0" lvl="0" indent="0" algn="l" defTabSz="938213" rtl="0" eaLnBrk="0" fontAlgn="base" latinLnBrk="0" hangingPunct="0">
              <a:lnSpc>
                <a:spcPct val="100000"/>
              </a:lnSpc>
              <a:spcBef>
                <a:spcPct val="20000"/>
              </a:spcBef>
              <a:spcAft>
                <a:spcPct val="0"/>
              </a:spcAft>
              <a:buClrTx/>
              <a:buSzTx/>
              <a:buFont typeface="Arial" charset="0"/>
              <a:buNone/>
              <a:tabLst/>
              <a:defRPr/>
            </a:pPr>
            <a:r>
              <a:rPr kumimoji="0" lang="en-GB" sz="1800" b="0" i="0" u="none" strike="noStrike" kern="1200" cap="none" spc="0" normalizeH="0" baseline="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rPr>
              <a:t>Tested IT system to understand limitations</a:t>
            </a:r>
          </a:p>
          <a:p>
            <a:pPr marL="0" marR="0" lvl="0" indent="0" algn="l" defTabSz="938213" rtl="0" eaLnBrk="0" fontAlgn="base" latinLnBrk="0" hangingPunct="0">
              <a:lnSpc>
                <a:spcPct val="100000"/>
              </a:lnSpc>
              <a:spcBef>
                <a:spcPct val="20000"/>
              </a:spcBef>
              <a:spcAft>
                <a:spcPct val="0"/>
              </a:spcAft>
              <a:buClrTx/>
              <a:buSzTx/>
              <a:buFont typeface="Arial" charset="0"/>
              <a:buNone/>
              <a:tabLst/>
              <a:defRPr/>
            </a:pPr>
            <a:r>
              <a:rPr kumimoji="0" lang="en-GB" sz="1800" b="0" i="0" u="none" strike="noStrike" kern="1200" cap="none" spc="0" normalizeH="0" baseline="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rPr>
              <a:t>Reviewed literature</a:t>
            </a:r>
          </a:p>
          <a:p>
            <a:pPr marL="0" marR="0" lvl="0" indent="0" algn="l" defTabSz="938213" rtl="0" eaLnBrk="0" fontAlgn="base" latinLnBrk="0" hangingPunct="0">
              <a:lnSpc>
                <a:spcPct val="100000"/>
              </a:lnSpc>
              <a:spcBef>
                <a:spcPct val="20000"/>
              </a:spcBef>
              <a:spcAft>
                <a:spcPct val="0"/>
              </a:spcAft>
              <a:buClrTx/>
              <a:buSzTx/>
              <a:buFont typeface="Arial" charset="0"/>
              <a:buNone/>
              <a:tabLst/>
              <a:defRPr/>
            </a:pPr>
            <a:r>
              <a:rPr kumimoji="0" lang="en-GB" sz="1800" b="0" i="0" u="none" strike="noStrike" kern="1200" cap="none" spc="0" normalizeH="0" baseline="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rPr>
              <a:t>Choosed methodologies</a:t>
            </a:r>
          </a:p>
          <a:p>
            <a:pPr marL="0" marR="0" lvl="0" indent="0" algn="l" defTabSz="938213" rtl="0" eaLnBrk="0" fontAlgn="base" latinLnBrk="0" hangingPunct="0">
              <a:lnSpc>
                <a:spcPct val="100000"/>
              </a:lnSpc>
              <a:spcBef>
                <a:spcPct val="20000"/>
              </a:spcBef>
              <a:spcAft>
                <a:spcPct val="0"/>
              </a:spcAft>
              <a:buClrTx/>
              <a:buSzTx/>
              <a:buFont typeface="Arial" charset="0"/>
              <a:buNone/>
              <a:tabLst/>
              <a:defRPr/>
            </a:pPr>
            <a:r>
              <a:rPr kumimoji="0" lang="en-GB" sz="1800" b="0" i="0" u="none" strike="noStrike" kern="1200" cap="none" spc="0" normalizeH="0" baseline="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rPr>
              <a:t>RCA for Health Inspectorate use</a:t>
            </a:r>
          </a:p>
          <a:p>
            <a:pPr marL="0" marR="0" lvl="0" indent="0" algn="l" defTabSz="938213" rtl="0" eaLnBrk="0" fontAlgn="base" latinLnBrk="0" hangingPunct="0">
              <a:lnSpc>
                <a:spcPct val="100000"/>
              </a:lnSpc>
              <a:spcBef>
                <a:spcPct val="20000"/>
              </a:spcBef>
              <a:spcAft>
                <a:spcPct val="0"/>
              </a:spcAft>
              <a:buClrTx/>
              <a:buSzTx/>
              <a:buFont typeface="Arial" charset="0"/>
              <a:buNone/>
              <a:tabLst/>
              <a:defRPr/>
            </a:pPr>
            <a:r>
              <a:rPr kumimoji="0" lang="en-GB" sz="1800" b="0" i="0" u="none" strike="noStrike" kern="1200" cap="none" spc="0" normalizeH="0" baseline="0">
                <a:ln>
                  <a:noFill/>
                </a:ln>
                <a:solidFill>
                  <a:schemeClr val="tx1"/>
                </a:solidFill>
                <a:effectLst/>
                <a:uLnTx/>
                <a:uFillTx/>
                <a:latin typeface="Verdana" panose="020B0604030504040204" pitchFamily="34" charset="0"/>
                <a:ea typeface="Verdana" panose="020B0604030504040204" pitchFamily="34" charset="0"/>
                <a:cs typeface="Verdana" panose="020B0604030504040204" pitchFamily="34" charset="0"/>
              </a:rPr>
              <a:t>The first trainings</a:t>
            </a:r>
          </a:p>
        </p:txBody>
      </p:sp>
      <p:sp>
        <p:nvSpPr>
          <p:cNvPr id="9" name="Text Placeholder 3"/>
          <p:cNvSpPr txBox="1">
            <a:spLocks/>
          </p:cNvSpPr>
          <p:nvPr/>
        </p:nvSpPr>
        <p:spPr bwMode="auto">
          <a:xfrm>
            <a:off x="3433180" y="1496906"/>
            <a:ext cx="2648305" cy="4405569"/>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p>
            <a:pPr marL="127000" marR="0" lvl="0" indent="0" algn="l" defTabSz="938213" rtl="0" eaLnBrk="0" fontAlgn="base" latinLnBrk="0" hangingPunct="0">
              <a:lnSpc>
                <a:spcPct val="100000"/>
              </a:lnSpc>
              <a:spcBef>
                <a:spcPct val="20000"/>
              </a:spcBef>
              <a:spcAft>
                <a:spcPct val="0"/>
              </a:spcAft>
              <a:buClrTx/>
              <a:buSzTx/>
              <a:buFont typeface="Arial" charset="0"/>
              <a:buNone/>
              <a:tabLst/>
              <a:defRPr/>
            </a:pPr>
            <a:r>
              <a:rPr kumimoji="0" lang="en-GB" sz="1800" b="1" i="0" u="none" strike="noStrike" kern="1200" cap="none" spc="0" normalizeH="0" baseline="0">
                <a:ln>
                  <a:noFill/>
                </a:ln>
                <a:solidFill>
                  <a:srgbClr val="0070C0"/>
                </a:solidFill>
                <a:effectLst/>
                <a:uLnTx/>
                <a:uFillTx/>
                <a:latin typeface="Verdana" pitchFamily="34" charset="0"/>
                <a:ea typeface="Verdana" pitchFamily="34" charset="0"/>
                <a:cs typeface="Verdana" pitchFamily="34" charset="0"/>
              </a:rPr>
              <a:t>2019-2020</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8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rPr>
              <a:t>Triage improvements</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8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rPr>
              <a:t>Methodology development</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8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rPr>
              <a:t>Collaboration with HCI</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8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rPr>
              <a:t>Trainings</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8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rPr>
              <a:t>IT testing</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8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rPr>
              <a:t>Pilots</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800" b="1" i="0" u="none" strike="noStrike" kern="1200" cap="none" spc="0" normalizeH="0" baseline="0">
                <a:ln>
                  <a:noFill/>
                </a:ln>
                <a:solidFill>
                  <a:srgbClr val="FF0000"/>
                </a:solidFill>
                <a:effectLst>
                  <a:outerShdw blurRad="38100" dist="38100" dir="2700000" algn="tl">
                    <a:srgbClr val="000000">
                      <a:alpha val="43137"/>
                    </a:srgbClr>
                  </a:outerShdw>
                </a:effectLst>
                <a:uLnTx/>
                <a:uFillTx/>
                <a:latin typeface="Verdana" pitchFamily="34" charset="0"/>
                <a:ea typeface="Verdana" pitchFamily="34" charset="0"/>
                <a:cs typeface="Verdana" pitchFamily="34" charset="0"/>
              </a:rPr>
              <a:t>Changes in legislation</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endParaRPr kumimoji="0" lang="en-GB" sz="18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endParaRPr>
          </a:p>
        </p:txBody>
      </p:sp>
      <p:sp>
        <p:nvSpPr>
          <p:cNvPr id="10" name="Text Placeholder 4"/>
          <p:cNvSpPr txBox="1">
            <a:spLocks/>
          </p:cNvSpPr>
          <p:nvPr/>
        </p:nvSpPr>
        <p:spPr bwMode="auto">
          <a:xfrm>
            <a:off x="6459041" y="347709"/>
            <a:ext cx="2359800" cy="4287185"/>
          </a:xfrm>
          <a:prstGeom prst="rect">
            <a:avLst/>
          </a:prstGeom>
          <a:noFill/>
          <a:ln w="9525">
            <a:noFill/>
            <a:miter lim="800000"/>
            <a:headEnd/>
            <a:tailEnd/>
          </a:ln>
        </p:spPr>
        <p:txBody>
          <a:bodyPr vert="horz" wrap="square" lIns="93957" tIns="46979" rIns="93957" bIns="46979" numCol="1" anchor="t" anchorCtr="0" compatLnSpc="1">
            <a:prstTxWarp prst="textNoShape">
              <a:avLst/>
            </a:prstTxWarp>
          </a:bodyPr>
          <a:lstStyle/>
          <a:p>
            <a:pPr marL="127000" marR="0" lvl="0" indent="0" algn="l" defTabSz="938213" rtl="0" eaLnBrk="0" fontAlgn="base" latinLnBrk="0" hangingPunct="0">
              <a:lnSpc>
                <a:spcPct val="100000"/>
              </a:lnSpc>
              <a:spcBef>
                <a:spcPct val="20000"/>
              </a:spcBef>
              <a:spcAft>
                <a:spcPct val="0"/>
              </a:spcAft>
              <a:buClrTx/>
              <a:buSzTx/>
              <a:buFont typeface="Arial" charset="0"/>
              <a:buNone/>
              <a:tabLst/>
              <a:defRPr/>
            </a:pPr>
            <a:r>
              <a:rPr kumimoji="0" lang="en-GB" sz="1800" b="1" i="0" u="none" strike="noStrike" kern="1200" cap="none" spc="0" normalizeH="0" baseline="0">
                <a:ln>
                  <a:noFill/>
                </a:ln>
                <a:solidFill>
                  <a:srgbClr val="0070C0"/>
                </a:solidFill>
                <a:effectLst/>
                <a:uLnTx/>
                <a:uFillTx/>
                <a:latin typeface="Verdana" pitchFamily="34" charset="0"/>
                <a:ea typeface="Verdana" pitchFamily="34" charset="0"/>
                <a:cs typeface="Verdana" pitchFamily="34" charset="0"/>
              </a:rPr>
              <a:t>2021-2022</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8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rPr>
              <a:t>Risk calculation </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8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rPr>
              <a:t>RCA in practice</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8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rPr>
              <a:t>Risk based supervision</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8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rPr>
              <a:t>Measure outcomes and drive improvements</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r>
              <a:rPr kumimoji="0" lang="en-GB" sz="1800" b="1" i="0" u="none" strike="noStrike" kern="1200" cap="none" spc="0" normalizeH="0" baseline="0">
                <a:ln>
                  <a:noFill/>
                </a:ln>
                <a:solidFill>
                  <a:srgbClr val="FF0000"/>
                </a:solidFill>
                <a:effectLst>
                  <a:outerShdw blurRad="38100" dist="38100" dir="2700000" algn="tl">
                    <a:srgbClr val="000000">
                      <a:alpha val="43137"/>
                    </a:srgbClr>
                  </a:outerShdw>
                </a:effectLst>
                <a:uLnTx/>
                <a:uFillTx/>
                <a:latin typeface="Verdana" pitchFamily="34" charset="0"/>
                <a:ea typeface="Verdana" pitchFamily="34" charset="0"/>
                <a:cs typeface="Verdana" pitchFamily="34" charset="0"/>
              </a:rPr>
              <a:t>IT solution</a:t>
            </a:r>
          </a:p>
          <a:p>
            <a:pPr marL="350838" marR="0" lvl="0" indent="-350838" algn="l" defTabSz="938213" rtl="0" eaLnBrk="0" fontAlgn="base" latinLnBrk="0" hangingPunct="0">
              <a:lnSpc>
                <a:spcPct val="100000"/>
              </a:lnSpc>
              <a:spcBef>
                <a:spcPct val="20000"/>
              </a:spcBef>
              <a:spcAft>
                <a:spcPct val="0"/>
              </a:spcAft>
              <a:buClrTx/>
              <a:buSzTx/>
              <a:buFont typeface="Arial" charset="0"/>
              <a:buChar char="•"/>
              <a:tabLst/>
              <a:defRPr/>
            </a:pPr>
            <a:endParaRPr kumimoji="0" lang="en-GB" sz="1800" b="0" i="0" u="none" strike="noStrike" kern="1200" cap="none" spc="0" normalizeH="0" baseline="0">
              <a:ln>
                <a:noFill/>
              </a:ln>
              <a:solidFill>
                <a:schemeClr val="tx1"/>
              </a:solidFill>
              <a:effectLst/>
              <a:uLnTx/>
              <a:uFillTx/>
              <a:latin typeface="Verdana" pitchFamily="34" charset="0"/>
              <a:ea typeface="Verdana" pitchFamily="34" charset="0"/>
              <a:cs typeface="Verdana" pitchFamily="34" charset="0"/>
            </a:endParaRPr>
          </a:p>
        </p:txBody>
      </p:sp>
      <p:sp>
        <p:nvSpPr>
          <p:cNvPr id="11" name="Rectangle 10"/>
          <p:cNvSpPr/>
          <p:nvPr/>
        </p:nvSpPr>
        <p:spPr>
          <a:xfrm>
            <a:off x="6682073" y="5356652"/>
            <a:ext cx="1825180" cy="830997"/>
          </a:xfrm>
          <a:prstGeom prst="rect">
            <a:avLst/>
          </a:prstGeom>
        </p:spPr>
        <p:txBody>
          <a:bodyPr wrap="none">
            <a:spAutoFit/>
          </a:bodyPr>
          <a:lstStyle/>
          <a:p>
            <a:r>
              <a:rPr lang="en-GB" sz="2400">
                <a:solidFill>
                  <a:srgbClr val="FF0000"/>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Feasibility </a:t>
            </a:r>
          </a:p>
          <a:p>
            <a:r>
              <a:rPr lang="en-GB" sz="2400">
                <a:solidFill>
                  <a:srgbClr val="FF0000"/>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challenges</a:t>
            </a:r>
          </a:p>
        </p:txBody>
      </p:sp>
      <p:sp>
        <p:nvSpPr>
          <p:cNvPr id="12" name="Right Arrow 11"/>
          <p:cNvSpPr/>
          <p:nvPr/>
        </p:nvSpPr>
        <p:spPr>
          <a:xfrm rot="11833619" flipV="1">
            <a:off x="5655944" y="5461557"/>
            <a:ext cx="801322" cy="1333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ight Arrow 12"/>
          <p:cNvSpPr/>
          <p:nvPr/>
        </p:nvSpPr>
        <p:spPr>
          <a:xfrm rot="15329621" flipV="1">
            <a:off x="6740260" y="4584880"/>
            <a:ext cx="1068429"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Health </a:t>
            </a:r>
            <a:r>
              <a:rPr lang="lv-LV" dirty="0" err="1"/>
              <a:t>Inspectorate</a:t>
            </a:r>
            <a:r>
              <a:rPr lang="lv-LV" dirty="0"/>
              <a:t> - </a:t>
            </a:r>
            <a:br>
              <a:rPr lang="lv-LV" dirty="0"/>
            </a:br>
            <a:r>
              <a:rPr lang="lv-LV" dirty="0" err="1"/>
              <a:t>basic</a:t>
            </a:r>
            <a:r>
              <a:rPr lang="lv-LV" dirty="0"/>
              <a:t> </a:t>
            </a:r>
            <a:r>
              <a:rPr lang="lv-LV" dirty="0" err="1"/>
              <a:t>information</a:t>
            </a:r>
            <a:endParaRPr lang="en-GB" dirty="0"/>
          </a:p>
        </p:txBody>
      </p:sp>
      <p:sp>
        <p:nvSpPr>
          <p:cNvPr id="3" name="Content Placeholder 2"/>
          <p:cNvSpPr>
            <a:spLocks noGrp="1"/>
          </p:cNvSpPr>
          <p:nvPr>
            <p:ph idx="1"/>
          </p:nvPr>
        </p:nvSpPr>
        <p:spPr>
          <a:xfrm>
            <a:off x="587141" y="1520792"/>
            <a:ext cx="8099659" cy="4803808"/>
          </a:xfrm>
        </p:spPr>
        <p:txBody>
          <a:bodyPr>
            <a:normAutofit/>
          </a:bodyPr>
          <a:lstStyle/>
          <a:p>
            <a:pPr marL="342900" indent="-342900">
              <a:buFont typeface="Arial" panose="020B0604020202020204" pitchFamily="34" charset="0"/>
              <a:buChar char="•"/>
            </a:pPr>
            <a:r>
              <a:rPr lang="en-GB" dirty="0"/>
              <a:t>Subordinated to the Ministry of Health;</a:t>
            </a:r>
          </a:p>
          <a:p>
            <a:pPr marL="342900" indent="-342900">
              <a:buFont typeface="Arial" panose="020B0604020202020204" pitchFamily="34" charset="0"/>
              <a:buChar char="•"/>
            </a:pPr>
            <a:r>
              <a:rPr lang="en-GB" dirty="0"/>
              <a:t>Supervision of </a:t>
            </a:r>
            <a:r>
              <a:rPr lang="en-GB" u="sng" dirty="0"/>
              <a:t>healthcare</a:t>
            </a:r>
            <a:r>
              <a:rPr lang="en-GB" dirty="0"/>
              <a:t> (</a:t>
            </a:r>
            <a:r>
              <a:rPr lang="en-GB" dirty="0" err="1"/>
              <a:t>incl</a:t>
            </a:r>
            <a:r>
              <a:rPr lang="lv-LV" dirty="0"/>
              <a:t>.</a:t>
            </a:r>
            <a:r>
              <a:rPr lang="en-GB" dirty="0"/>
              <a:t> distribution of medical devices</a:t>
            </a:r>
            <a:r>
              <a:rPr lang="lv-LV" dirty="0"/>
              <a:t> and </a:t>
            </a:r>
            <a:r>
              <a:rPr lang="en-GB" dirty="0"/>
              <a:t>register of </a:t>
            </a:r>
            <a:r>
              <a:rPr lang="lv-LV" dirty="0"/>
              <a:t>HC</a:t>
            </a:r>
            <a:r>
              <a:rPr lang="en-GB" dirty="0"/>
              <a:t> institutions and medical practitioners), </a:t>
            </a:r>
            <a:r>
              <a:rPr lang="en-GB" u="sng" dirty="0"/>
              <a:t>public health </a:t>
            </a:r>
            <a:r>
              <a:rPr lang="en-GB" dirty="0"/>
              <a:t>and </a:t>
            </a:r>
            <a:r>
              <a:rPr lang="en-GB" u="sng" dirty="0"/>
              <a:t>pharmaceutical </a:t>
            </a:r>
            <a:r>
              <a:rPr lang="en-GB" dirty="0"/>
              <a:t>market;</a:t>
            </a:r>
          </a:p>
          <a:p>
            <a:pPr marL="342900" indent="-342900">
              <a:buFont typeface="Arial" panose="020B0604020202020204" pitchFamily="34" charset="0"/>
              <a:buChar char="•"/>
            </a:pPr>
            <a:r>
              <a:rPr lang="en-GB" dirty="0"/>
              <a:t>Employees – 210;</a:t>
            </a:r>
          </a:p>
          <a:p>
            <a:pPr marL="342900" indent="-342900">
              <a:buFont typeface="Arial" panose="020B0604020202020204" pitchFamily="34" charset="0"/>
              <a:buChar char="•"/>
            </a:pPr>
            <a:r>
              <a:rPr lang="en-GB" dirty="0"/>
              <a:t>Budget 4 244 645 EUR (remuneration – 3</a:t>
            </a:r>
            <a:r>
              <a:rPr lang="lv-LV" dirty="0"/>
              <a:t> </a:t>
            </a:r>
            <a:r>
              <a:rPr lang="en-GB" dirty="0"/>
              <a:t>524 849 EUR);</a:t>
            </a:r>
            <a:endParaRPr lang="lv-LV" dirty="0"/>
          </a:p>
          <a:p>
            <a:endParaRPr lang="lv-LV" dirty="0"/>
          </a:p>
          <a:p>
            <a:pPr marL="342900" indent="-342900">
              <a:buFont typeface="Arial" panose="020B0604020202020204" pitchFamily="34" charset="0"/>
              <a:buChar char="•"/>
            </a:pPr>
            <a:r>
              <a:rPr lang="lv-LV" dirty="0" err="1"/>
              <a:t>Healthcare</a:t>
            </a:r>
            <a:r>
              <a:rPr lang="lv-LV" dirty="0"/>
              <a:t> </a:t>
            </a:r>
            <a:r>
              <a:rPr lang="lv-LV" dirty="0" err="1"/>
              <a:t>sector</a:t>
            </a:r>
            <a:r>
              <a:rPr lang="lv-LV" dirty="0"/>
              <a:t>:</a:t>
            </a:r>
          </a:p>
          <a:p>
            <a:pPr marL="342900" indent="-342900">
              <a:buFont typeface="Wingdings" panose="05000000000000000000" pitchFamily="2" charset="2"/>
              <a:buChar char="Ø"/>
            </a:pPr>
            <a:r>
              <a:rPr lang="lv-LV" dirty="0"/>
              <a:t>    4024 </a:t>
            </a:r>
            <a:r>
              <a:rPr lang="lv-LV" dirty="0" err="1"/>
              <a:t>healthcare</a:t>
            </a:r>
            <a:r>
              <a:rPr lang="lv-LV" dirty="0"/>
              <a:t> </a:t>
            </a:r>
            <a:r>
              <a:rPr lang="lv-LV" dirty="0" err="1"/>
              <a:t>institutions</a:t>
            </a:r>
            <a:r>
              <a:rPr lang="lv-LV" dirty="0"/>
              <a:t>; </a:t>
            </a:r>
          </a:p>
          <a:p>
            <a:pPr marL="342900" indent="-342900">
              <a:buFont typeface="Wingdings" panose="05000000000000000000" pitchFamily="2" charset="2"/>
              <a:buChar char="Ø"/>
            </a:pPr>
            <a:r>
              <a:rPr lang="lv-LV" dirty="0"/>
              <a:t>19 </a:t>
            </a:r>
            <a:r>
              <a:rPr lang="lv-LV" dirty="0" err="1"/>
              <a:t>health</a:t>
            </a:r>
            <a:r>
              <a:rPr lang="lv-LV" dirty="0"/>
              <a:t> </a:t>
            </a:r>
            <a:r>
              <a:rPr lang="lv-LV" dirty="0" err="1"/>
              <a:t>inspectors</a:t>
            </a:r>
            <a:r>
              <a:rPr lang="lv-LV" dirty="0"/>
              <a:t>; 17 </a:t>
            </a:r>
            <a:r>
              <a:rPr lang="lv-LV" dirty="0" err="1"/>
              <a:t>physicians-experts</a:t>
            </a:r>
            <a:endParaRPr lang="lv-LV" dirty="0"/>
          </a:p>
          <a:p>
            <a:pPr marL="342900" indent="-342900">
              <a:buFont typeface="Wingdings" panose="05000000000000000000" pitchFamily="2" charset="2"/>
              <a:buChar char="Ø"/>
            </a:pPr>
            <a:r>
              <a:rPr lang="lv-LV" dirty="0"/>
              <a:t> ~900 </a:t>
            </a:r>
            <a:r>
              <a:rPr lang="lv-LV" dirty="0" err="1"/>
              <a:t>on-site</a:t>
            </a:r>
            <a:r>
              <a:rPr lang="lv-LV" dirty="0"/>
              <a:t> </a:t>
            </a:r>
            <a:r>
              <a:rPr lang="lv-LV" dirty="0" err="1"/>
              <a:t>controls</a:t>
            </a:r>
            <a:r>
              <a:rPr lang="lv-LV" dirty="0"/>
              <a:t>/</a:t>
            </a:r>
            <a:r>
              <a:rPr lang="lv-LV" dirty="0" err="1"/>
              <a:t>year</a:t>
            </a:r>
            <a:r>
              <a:rPr lang="lv-LV" dirty="0"/>
              <a:t>;</a:t>
            </a:r>
          </a:p>
          <a:p>
            <a:pPr marL="342900" indent="-342900">
              <a:buFont typeface="Wingdings" panose="05000000000000000000" pitchFamily="2" charset="2"/>
              <a:buChar char="Ø"/>
            </a:pPr>
            <a:r>
              <a:rPr lang="lv-LV" dirty="0"/>
              <a:t>~800-900 </a:t>
            </a:r>
            <a:r>
              <a:rPr lang="lv-LV" dirty="0" err="1"/>
              <a:t>considered</a:t>
            </a:r>
            <a:r>
              <a:rPr lang="lv-LV" dirty="0"/>
              <a:t> </a:t>
            </a:r>
            <a:r>
              <a:rPr lang="lv-LV" dirty="0" err="1"/>
              <a:t>complaints</a:t>
            </a:r>
            <a:r>
              <a:rPr lang="lv-LV" dirty="0"/>
              <a:t>/</a:t>
            </a:r>
            <a:r>
              <a:rPr lang="lv-LV" dirty="0" err="1"/>
              <a:t>year</a:t>
            </a:r>
            <a:r>
              <a:rPr lang="lv-LV" dirty="0"/>
              <a:t>;</a:t>
            </a:r>
          </a:p>
          <a:p>
            <a:pPr marL="342900" indent="-342900">
              <a:buFont typeface="Wingdings" panose="05000000000000000000" pitchFamily="2" charset="2"/>
              <a:buChar char="Ø"/>
            </a:pPr>
            <a:r>
              <a:rPr lang="lv-LV" dirty="0"/>
              <a:t>~200 </a:t>
            </a:r>
            <a:r>
              <a:rPr lang="lv-LV" dirty="0" err="1"/>
              <a:t>claims</a:t>
            </a:r>
            <a:r>
              <a:rPr lang="lv-LV" dirty="0"/>
              <a:t> </a:t>
            </a:r>
            <a:r>
              <a:rPr lang="lv-LV" dirty="0" err="1"/>
              <a:t>for</a:t>
            </a:r>
            <a:r>
              <a:rPr lang="lv-LV" dirty="0"/>
              <a:t> </a:t>
            </a:r>
            <a:r>
              <a:rPr lang="lv-LV" dirty="0" err="1"/>
              <a:t>Medical</a:t>
            </a:r>
            <a:r>
              <a:rPr lang="lv-LV" dirty="0"/>
              <a:t> Risk </a:t>
            </a:r>
            <a:r>
              <a:rPr lang="lv-LV" dirty="0" err="1"/>
              <a:t>Fund</a:t>
            </a:r>
            <a:r>
              <a:rPr lang="lv-LV" dirty="0"/>
              <a:t>.</a:t>
            </a:r>
          </a:p>
          <a:p>
            <a:pPr marL="342900" indent="-342900">
              <a:buFont typeface="Wingdings" panose="05000000000000000000" pitchFamily="2" charset="2"/>
              <a:buChar char="Ø"/>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lv-LV"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
        <p:nvSpPr>
          <p:cNvPr id="4" name="Text Placeholder 3"/>
          <p:cNvSpPr>
            <a:spLocks noGrp="1"/>
          </p:cNvSpPr>
          <p:nvPr>
            <p:ph type="body" sz="quarter" idx="10"/>
          </p:nvPr>
        </p:nvSpPr>
        <p:spPr/>
        <p:txBody>
          <a:bodyPr/>
          <a:lstStyle/>
          <a:p>
            <a:endParaRPr lang="en-GB"/>
          </a:p>
        </p:txBody>
      </p:sp>
      <p:sp>
        <p:nvSpPr>
          <p:cNvPr id="5" name="Text Placeholder 4"/>
          <p:cNvSpPr>
            <a:spLocks noGrp="1"/>
          </p:cNvSpPr>
          <p:nvPr>
            <p:ph type="body" sz="quarter" idx="12"/>
          </p:nvPr>
        </p:nvSpPr>
        <p:spPr/>
        <p:txBody>
          <a:bodyPr/>
          <a:lstStyle/>
          <a:p>
            <a:endParaRPr lang="en-GB"/>
          </a:p>
        </p:txBody>
      </p:sp>
      <p:sp>
        <p:nvSpPr>
          <p:cNvPr id="6" name="Slide Number Placeholder 5"/>
          <p:cNvSpPr>
            <a:spLocks noGrp="1"/>
          </p:cNvSpPr>
          <p:nvPr>
            <p:ph type="sldNum" sz="quarter" idx="13"/>
          </p:nvPr>
        </p:nvSpPr>
        <p:spPr/>
        <p:txBody>
          <a:bodyPr/>
          <a:lstStyle/>
          <a:p>
            <a:pPr>
              <a:defRPr/>
            </a:pPr>
            <a:fld id="{65B1D9EE-7C6E-4AE4-B21E-711AE95D8E0E}" type="slidenum">
              <a:rPr lang="en-US" altLang="en-US" smtClean="0"/>
              <a:pPr>
                <a:defRPr/>
              </a:pPr>
              <a:t>2</a:t>
            </a:fld>
            <a:endParaRPr lang="en-US" altLang="en-US"/>
          </a:p>
        </p:txBody>
      </p:sp>
    </p:spTree>
    <p:extLst>
      <p:ext uri="{BB962C8B-B14F-4D97-AF65-F5344CB8AC3E}">
        <p14:creationId xmlns:p14="http://schemas.microsoft.com/office/powerpoint/2010/main" val="583305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lv-LV" dirty="0"/>
              <a:t>25.10.2019.</a:t>
            </a:r>
          </a:p>
        </p:txBody>
      </p:sp>
      <p:sp>
        <p:nvSpPr>
          <p:cNvPr id="5" name="Text Placeholder 4"/>
          <p:cNvSpPr>
            <a:spLocks noGrp="1"/>
          </p:cNvSpPr>
          <p:nvPr>
            <p:ph type="body" sz="quarter" idx="12"/>
          </p:nvPr>
        </p:nvSpPr>
        <p:spPr/>
        <p:txBody>
          <a:bodyPr/>
          <a:lstStyle/>
          <a:p>
            <a:r>
              <a:rPr lang="lv-LV" dirty="0"/>
              <a:t>EPSO 28</a:t>
            </a:r>
            <a:r>
              <a:rPr lang="lv-LV" baseline="30000" dirty="0"/>
              <a:t>th</a:t>
            </a:r>
            <a:r>
              <a:rPr lang="lv-LV" dirty="0"/>
              <a:t> </a:t>
            </a:r>
            <a:r>
              <a:rPr lang="lv-LV" dirty="0" err="1"/>
              <a:t>Conference</a:t>
            </a:r>
            <a:endParaRPr lang="lv-LV" dirty="0"/>
          </a:p>
        </p:txBody>
      </p:sp>
      <p:sp>
        <p:nvSpPr>
          <p:cNvPr id="6" name="Slide Number Placeholder 5"/>
          <p:cNvSpPr>
            <a:spLocks noGrp="1"/>
          </p:cNvSpPr>
          <p:nvPr>
            <p:ph type="sldNum" sz="quarter" idx="13"/>
          </p:nvPr>
        </p:nvSpPr>
        <p:spPr/>
        <p:txBody>
          <a:bodyPr/>
          <a:lstStyle/>
          <a:p>
            <a:pPr>
              <a:defRPr/>
            </a:pPr>
            <a:fld id="{65B1D9EE-7C6E-4AE4-B21E-711AE95D8E0E}" type="slidenum">
              <a:rPr lang="en-US" altLang="en-US" smtClean="0"/>
              <a:pPr>
                <a:defRPr/>
              </a:pPr>
              <a:t>20</a:t>
            </a:fld>
            <a:endParaRPr lang="en-US" altLang="en-US"/>
          </a:p>
        </p:txBody>
      </p:sp>
      <p:sp>
        <p:nvSpPr>
          <p:cNvPr id="7" name="Title 4"/>
          <p:cNvSpPr>
            <a:spLocks noGrp="1"/>
          </p:cNvSpPr>
          <p:nvPr>
            <p:ph type="title"/>
          </p:nvPr>
        </p:nvSpPr>
        <p:spPr>
          <a:xfrm>
            <a:off x="2051720" y="620688"/>
            <a:ext cx="6923112" cy="648072"/>
          </a:xfrm>
        </p:spPr>
        <p:txBody>
          <a:bodyPr/>
          <a:lstStyle/>
          <a:p>
            <a:r>
              <a:rPr lang="lv-LV" dirty="0" err="1"/>
              <a:t>Redesigning</a:t>
            </a:r>
            <a:r>
              <a:rPr lang="lv-LV" dirty="0"/>
              <a:t> </a:t>
            </a:r>
            <a:r>
              <a:rPr lang="lv-LV" dirty="0" err="1"/>
              <a:t>the</a:t>
            </a:r>
            <a:r>
              <a:rPr lang="lv-LV" dirty="0"/>
              <a:t> </a:t>
            </a:r>
            <a:r>
              <a:rPr lang="lv-LV" dirty="0" err="1"/>
              <a:t>complaints</a:t>
            </a:r>
            <a:r>
              <a:rPr lang="lv-LV" dirty="0"/>
              <a:t> </a:t>
            </a:r>
            <a:r>
              <a:rPr lang="lv-LV" dirty="0" err="1"/>
              <a:t>procedure</a:t>
            </a:r>
            <a:endParaRPr lang="lv-LV" dirty="0"/>
          </a:p>
        </p:txBody>
      </p:sp>
      <p:graphicFrame>
        <p:nvGraphicFramePr>
          <p:cNvPr id="5122" name="Object 2"/>
          <p:cNvGraphicFramePr>
            <a:graphicFrameLocks noChangeAspect="1"/>
          </p:cNvGraphicFramePr>
          <p:nvPr/>
        </p:nvGraphicFramePr>
        <p:xfrm>
          <a:off x="0" y="1543050"/>
          <a:ext cx="9144000" cy="5314950"/>
        </p:xfrm>
        <a:graphic>
          <a:graphicData uri="http://schemas.openxmlformats.org/presentationml/2006/ole">
            <mc:AlternateContent xmlns:mc="http://schemas.openxmlformats.org/markup-compatibility/2006">
              <mc:Choice xmlns:v="urn:schemas-microsoft-com:vml" Requires="v">
                <p:oleObj spid="_x0000_s5159" r:id="rId3" imgW="10018816" imgH="6953536" progId="">
                  <p:embed/>
                </p:oleObj>
              </mc:Choice>
              <mc:Fallback>
                <p:oleObj r:id="rId3" imgW="10018816" imgH="6953536"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43050"/>
                        <a:ext cx="9144000" cy="5314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lv-LV" dirty="0"/>
              <a:t>25.10.2019.</a:t>
            </a:r>
          </a:p>
        </p:txBody>
      </p:sp>
      <p:sp>
        <p:nvSpPr>
          <p:cNvPr id="5" name="Text Placeholder 4"/>
          <p:cNvSpPr>
            <a:spLocks noGrp="1"/>
          </p:cNvSpPr>
          <p:nvPr>
            <p:ph type="body" sz="quarter" idx="12"/>
          </p:nvPr>
        </p:nvSpPr>
        <p:spPr/>
        <p:txBody>
          <a:bodyPr/>
          <a:lstStyle/>
          <a:p>
            <a:r>
              <a:rPr lang="lv-LV" dirty="0"/>
              <a:t>EPSO 28</a:t>
            </a:r>
            <a:r>
              <a:rPr lang="lv-LV" baseline="30000" dirty="0"/>
              <a:t>th</a:t>
            </a:r>
            <a:r>
              <a:rPr lang="lv-LV" dirty="0"/>
              <a:t> </a:t>
            </a:r>
            <a:r>
              <a:rPr lang="lv-LV" dirty="0" err="1"/>
              <a:t>Conference</a:t>
            </a:r>
            <a:endParaRPr lang="lv-LV" dirty="0"/>
          </a:p>
        </p:txBody>
      </p:sp>
      <p:sp>
        <p:nvSpPr>
          <p:cNvPr id="6" name="Slide Number Placeholder 5"/>
          <p:cNvSpPr>
            <a:spLocks noGrp="1"/>
          </p:cNvSpPr>
          <p:nvPr>
            <p:ph type="sldNum" sz="quarter" idx="13"/>
          </p:nvPr>
        </p:nvSpPr>
        <p:spPr>
          <a:xfrm>
            <a:off x="8534399" y="6324600"/>
            <a:ext cx="447675" cy="304800"/>
          </a:xfrm>
        </p:spPr>
        <p:txBody>
          <a:bodyPr/>
          <a:lstStyle/>
          <a:p>
            <a:pPr>
              <a:defRPr/>
            </a:pPr>
            <a:fld id="{65B1D9EE-7C6E-4AE4-B21E-711AE95D8E0E}" type="slidenum">
              <a:rPr lang="en-US" altLang="en-US" smtClean="0"/>
              <a:pPr>
                <a:defRPr/>
              </a:pPr>
              <a:t>21</a:t>
            </a:fld>
            <a:endParaRPr lang="en-US" altLang="en-US" dirty="0"/>
          </a:p>
        </p:txBody>
      </p:sp>
      <p:sp>
        <p:nvSpPr>
          <p:cNvPr id="7" name="Google Shape;302;p36"/>
          <p:cNvSpPr txBox="1">
            <a:spLocks/>
          </p:cNvSpPr>
          <p:nvPr/>
        </p:nvSpPr>
        <p:spPr bwMode="auto">
          <a:xfrm>
            <a:off x="1978195" y="1609725"/>
            <a:ext cx="4863900" cy="1546400"/>
          </a:xfrm>
          <a:prstGeom prst="rect">
            <a:avLst/>
          </a:prstGeom>
          <a:noFill/>
          <a:ln w="9525">
            <a:noFill/>
            <a:miter lim="800000"/>
            <a:headEnd/>
            <a:tailEnd/>
          </a:ln>
        </p:spPr>
        <p:txBody>
          <a:bodyPr spcFirstLastPara="1" vert="horz" wrap="square" lIns="0" tIns="0" rIns="0" bIns="0" numCol="1" anchor="b" anchorCtr="0" compatLnSpc="1">
            <a:prstTxWarp prst="textNoShape">
              <a:avLst/>
            </a:prstTxWarp>
            <a:noAutofit/>
          </a:bodyPr>
          <a:lstStyle/>
          <a:p>
            <a:pPr marL="0" marR="0" lvl="0" indent="0" algn="l" defTabSz="938213" rtl="0" eaLnBrk="0" fontAlgn="base" latinLnBrk="0" hangingPunct="0">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rPr>
              <a:t>Thank you!</a:t>
            </a:r>
          </a:p>
        </p:txBody>
      </p:sp>
      <p:sp>
        <p:nvSpPr>
          <p:cNvPr id="8" name="Google Shape;303;p36"/>
          <p:cNvSpPr txBox="1">
            <a:spLocks/>
          </p:cNvSpPr>
          <p:nvPr/>
        </p:nvSpPr>
        <p:spPr bwMode="auto">
          <a:xfrm>
            <a:off x="2376787" y="3643597"/>
            <a:ext cx="4814588" cy="1756176"/>
          </a:xfrm>
          <a:prstGeom prst="rect">
            <a:avLst/>
          </a:prstGeom>
          <a:noFill/>
          <a:ln w="9525">
            <a:noFill/>
            <a:miter lim="800000"/>
            <a:headEnd/>
            <a:tailEnd/>
          </a:ln>
        </p:spPr>
        <p:txBody>
          <a:bodyPr spcFirstLastPara="1" vert="horz" wrap="square" lIns="0" tIns="0" rIns="0" bIns="0" numCol="1" anchor="t" anchorCtr="0" compatLnSpc="1">
            <a:prstTxWarp prst="textNoShape">
              <a:avLst/>
            </a:prstTxWarp>
            <a:noAutofit/>
          </a:bodyPr>
          <a:lstStyle/>
          <a:p>
            <a:pPr marL="0" marR="0" lvl="0" indent="0" algn="l" defTabSz="938213" rtl="0" eaLnBrk="0" fontAlgn="base" latinLnBrk="0" hangingPunct="0">
              <a:lnSpc>
                <a:spcPct val="100000"/>
              </a:lnSpc>
              <a:spcBef>
                <a:spcPts val="600"/>
              </a:spcBef>
              <a:spcAft>
                <a:spcPts val="0"/>
              </a:spcAft>
              <a:buClr>
                <a:schemeClr val="dk1"/>
              </a:buClr>
              <a:buSzPts val="1100"/>
              <a:buFont typeface="Arial"/>
              <a:buNone/>
              <a:tabLst/>
              <a:defRPr/>
            </a:pPr>
            <a:r>
              <a:rPr kumimoji="0" lang="en-US" sz="3600" b="1"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rPr>
              <a:t>Any questions?</a:t>
            </a:r>
            <a:endParaRPr kumimoji="0" lang="lv-LV" sz="3600" b="1"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endParaRPr>
          </a:p>
          <a:p>
            <a:pPr marL="0" marR="0" lvl="0" indent="0" algn="l" defTabSz="938213" rtl="0" eaLnBrk="0" fontAlgn="base" latinLnBrk="0" hangingPunct="0">
              <a:lnSpc>
                <a:spcPct val="100000"/>
              </a:lnSpc>
              <a:spcBef>
                <a:spcPts val="600"/>
              </a:spcBef>
              <a:spcAft>
                <a:spcPts val="0"/>
              </a:spcAft>
              <a:buClr>
                <a:schemeClr val="dk1"/>
              </a:buClr>
              <a:buSzPts val="1100"/>
              <a:buFont typeface="Arial"/>
              <a:buNone/>
              <a:tabLst/>
              <a:defRPr/>
            </a:pPr>
            <a:endParaRPr lang="lv-LV" sz="3600" b="1" dirty="0">
              <a:latin typeface="Verdana" pitchFamily="34" charset="0"/>
              <a:ea typeface="Verdana" pitchFamily="34" charset="0"/>
              <a:cs typeface="Verdana" pitchFamily="34" charset="0"/>
            </a:endParaRPr>
          </a:p>
          <a:p>
            <a:pPr marL="0" marR="0" lvl="0" indent="0" algn="l" defTabSz="938213" rtl="0" eaLnBrk="0" fontAlgn="base" latinLnBrk="0" hangingPunct="0">
              <a:lnSpc>
                <a:spcPct val="100000"/>
              </a:lnSpc>
              <a:spcBef>
                <a:spcPts val="600"/>
              </a:spcBef>
              <a:spcAft>
                <a:spcPts val="0"/>
              </a:spcAft>
              <a:buClr>
                <a:schemeClr val="dk1"/>
              </a:buClr>
              <a:buSzPts val="1100"/>
              <a:buFont typeface="Arial"/>
              <a:buNone/>
              <a:tabLst/>
              <a:defRPr/>
            </a:pPr>
            <a:r>
              <a:rPr lang="lv-LV" sz="2400" dirty="0">
                <a:latin typeface="Verdana" pitchFamily="34" charset="0"/>
                <a:ea typeface="Verdana" pitchFamily="34" charset="0"/>
                <a:cs typeface="Verdana" pitchFamily="34" charset="0"/>
              </a:rPr>
              <a:t>e</a:t>
            </a:r>
            <a:r>
              <a:rPr kumimoji="0" lang="lv-LV" sz="2400"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rPr>
              <a:t>vija.palceja@vi.gov.lv</a:t>
            </a:r>
          </a:p>
          <a:p>
            <a:pPr marL="0" marR="0" lvl="0" indent="0" algn="l" defTabSz="938213" rtl="0" eaLnBrk="0" fontAlgn="base" latinLnBrk="0" hangingPunct="0">
              <a:lnSpc>
                <a:spcPct val="100000"/>
              </a:lnSpc>
              <a:spcBef>
                <a:spcPts val="600"/>
              </a:spcBef>
              <a:spcAft>
                <a:spcPts val="0"/>
              </a:spcAft>
              <a:buClr>
                <a:schemeClr val="dk1"/>
              </a:buClr>
              <a:buSzPts val="1100"/>
              <a:buFont typeface="Arial"/>
              <a:buNone/>
              <a:tabLst/>
              <a:defRPr/>
            </a:pPr>
            <a:endParaRPr kumimoji="0" lang="en-US" sz="3600" b="1" i="0" u="none" strike="noStrike" kern="1200" cap="none" spc="0" normalizeH="0" baseline="0" noProof="0" dirty="0">
              <a:ln>
                <a:noFill/>
              </a:ln>
              <a:solidFill>
                <a:schemeClr val="tx1"/>
              </a:solidFill>
              <a:effectLst/>
              <a:uLnTx/>
              <a:uFillTx/>
              <a:latin typeface="Verdana" pitchFamily="34" charset="0"/>
              <a:ea typeface="Verdana" pitchFamily="34" charset="0"/>
              <a:cs typeface="Verdan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990725" y="381000"/>
            <a:ext cx="6696075" cy="1036638"/>
          </a:xfrm>
        </p:spPr>
        <p:txBody>
          <a:bodyPr/>
          <a:lstStyle/>
          <a:p>
            <a:r>
              <a:rPr lang="en-US" altLang="en-US">
                <a:solidFill>
                  <a:srgbClr val="C00000"/>
                </a:solidFill>
              </a:rPr>
              <a:t>Recommendations of the </a:t>
            </a:r>
            <a:r>
              <a:rPr lang="lv-LV" altLang="en-US">
                <a:solidFill>
                  <a:srgbClr val="C00000"/>
                </a:solidFill>
              </a:rPr>
              <a:t>EURINSPECT </a:t>
            </a:r>
            <a:r>
              <a:rPr lang="en-US" altLang="en-US">
                <a:solidFill>
                  <a:srgbClr val="C00000"/>
                </a:solidFill>
              </a:rPr>
              <a:t>team</a:t>
            </a:r>
            <a:endParaRPr lang="lv-LV" altLang="en-US">
              <a:solidFill>
                <a:srgbClr val="C00000"/>
              </a:solidFill>
            </a:endParaRPr>
          </a:p>
        </p:txBody>
      </p:sp>
      <p:sp>
        <p:nvSpPr>
          <p:cNvPr id="3" name="Content Placeholder 2"/>
          <p:cNvSpPr>
            <a:spLocks noGrp="1"/>
          </p:cNvSpPr>
          <p:nvPr>
            <p:ph idx="1"/>
          </p:nvPr>
        </p:nvSpPr>
        <p:spPr>
          <a:xfrm>
            <a:off x="414338" y="1520825"/>
            <a:ext cx="8272462" cy="4803775"/>
          </a:xfrm>
        </p:spPr>
        <p:txBody>
          <a:bodyPr>
            <a:normAutofit fontScale="70000" lnSpcReduction="20000"/>
          </a:bodyPr>
          <a:lstStyle/>
          <a:p>
            <a:pPr>
              <a:defRPr/>
            </a:pPr>
            <a:endParaRPr lang="lv-LV" i="1" dirty="0"/>
          </a:p>
          <a:p>
            <a:pPr algn="just">
              <a:defRPr/>
            </a:pPr>
            <a:r>
              <a:rPr lang="lv-LV" sz="2300" dirty="0"/>
              <a:t>1. </a:t>
            </a:r>
            <a:r>
              <a:rPr lang="en-US" sz="2300" dirty="0"/>
              <a:t>Re-position the HI as more independent, </a:t>
            </a:r>
            <a:r>
              <a:rPr lang="en-US" sz="2300" b="1" dirty="0"/>
              <a:t>transparent and accountable </a:t>
            </a:r>
            <a:r>
              <a:rPr lang="en-US" sz="2300" dirty="0"/>
              <a:t>entity. </a:t>
            </a:r>
          </a:p>
          <a:p>
            <a:pPr algn="just">
              <a:defRPr/>
            </a:pPr>
            <a:r>
              <a:rPr lang="en-US" sz="2300" dirty="0"/>
              <a:t>2. </a:t>
            </a:r>
            <a:r>
              <a:rPr lang="en-GB" sz="2600" dirty="0"/>
              <a:t>Move to more of a </a:t>
            </a:r>
            <a:r>
              <a:rPr lang="en-GB" sz="2900" b="1" dirty="0">
                <a:solidFill>
                  <a:srgbClr val="C00000"/>
                </a:solidFill>
              </a:rPr>
              <a:t>learning culture </a:t>
            </a:r>
            <a:r>
              <a:rPr lang="en-GB" sz="2600" dirty="0"/>
              <a:t>(including thematic review of common and systemic problems). </a:t>
            </a:r>
          </a:p>
          <a:p>
            <a:pPr algn="just">
              <a:defRPr/>
            </a:pPr>
            <a:r>
              <a:rPr lang="en-GB" sz="2600" dirty="0"/>
              <a:t>3. </a:t>
            </a:r>
            <a:r>
              <a:rPr lang="en-GB" sz="2600" b="1" dirty="0"/>
              <a:t>Empower the staff </a:t>
            </a:r>
            <a:r>
              <a:rPr lang="en-GB" sz="2600" dirty="0"/>
              <a:t>(continuous education, fostering an integrated culture). </a:t>
            </a:r>
          </a:p>
          <a:p>
            <a:pPr algn="just">
              <a:defRPr/>
            </a:pPr>
            <a:r>
              <a:rPr lang="en-GB" sz="2600" dirty="0"/>
              <a:t>4. Improve the </a:t>
            </a:r>
            <a:r>
              <a:rPr lang="en-GB" sz="2600" b="1" dirty="0"/>
              <a:t>image</a:t>
            </a:r>
            <a:r>
              <a:rPr lang="en-GB" sz="2600" dirty="0"/>
              <a:t> of the inspectorate. </a:t>
            </a:r>
          </a:p>
          <a:p>
            <a:pPr algn="just">
              <a:defRPr/>
            </a:pPr>
            <a:r>
              <a:rPr lang="en-GB" sz="2600" dirty="0"/>
              <a:t>5. Focus on improving the </a:t>
            </a:r>
            <a:r>
              <a:rPr lang="en-GB" sz="2600" b="1" dirty="0"/>
              <a:t>quality and safety </a:t>
            </a:r>
            <a:r>
              <a:rPr lang="en-GB" sz="2600" dirty="0"/>
              <a:t>of healthcare</a:t>
            </a:r>
            <a:r>
              <a:rPr lang="en-GB" sz="2600" b="1" dirty="0"/>
              <a:t>. </a:t>
            </a:r>
          </a:p>
          <a:p>
            <a:pPr algn="just">
              <a:defRPr/>
            </a:pPr>
            <a:r>
              <a:rPr lang="en-GB" sz="2600" dirty="0"/>
              <a:t>6. Move</a:t>
            </a:r>
            <a:r>
              <a:rPr lang="en-GB" sz="2600" b="1" dirty="0"/>
              <a:t> from compliance to more co-operative </a:t>
            </a:r>
            <a:r>
              <a:rPr lang="en-GB" sz="2600" dirty="0"/>
              <a:t>methods</a:t>
            </a:r>
            <a:r>
              <a:rPr lang="en-GB" sz="2600" b="1" dirty="0"/>
              <a:t>. </a:t>
            </a:r>
          </a:p>
          <a:p>
            <a:pPr algn="just">
              <a:defRPr/>
            </a:pPr>
            <a:r>
              <a:rPr lang="en-GB" sz="2600" dirty="0"/>
              <a:t>7. Introduce </a:t>
            </a:r>
            <a:r>
              <a:rPr lang="en-GB" sz="2600" b="1" dirty="0"/>
              <a:t>self-assessment</a:t>
            </a:r>
            <a:r>
              <a:rPr lang="en-GB" sz="2600" dirty="0"/>
              <a:t> as part of the review framework. </a:t>
            </a:r>
          </a:p>
          <a:p>
            <a:pPr algn="just">
              <a:defRPr/>
            </a:pPr>
            <a:r>
              <a:rPr lang="en-GB" sz="2600" dirty="0"/>
              <a:t>8. Introduce better </a:t>
            </a:r>
            <a:r>
              <a:rPr lang="en-GB" sz="2600" b="1" dirty="0"/>
              <a:t>risk-based profiling </a:t>
            </a:r>
            <a:r>
              <a:rPr lang="en-GB" sz="2600" dirty="0"/>
              <a:t>and better use of indicators. </a:t>
            </a:r>
          </a:p>
          <a:p>
            <a:pPr algn="just">
              <a:defRPr/>
            </a:pPr>
            <a:r>
              <a:rPr lang="en-GB" sz="2600" dirty="0"/>
              <a:t>9. </a:t>
            </a:r>
            <a:r>
              <a:rPr lang="en-GB" sz="2600" b="1" dirty="0"/>
              <a:t>Redesign the complaints procedure </a:t>
            </a:r>
            <a:r>
              <a:rPr lang="en-GB" sz="2600" dirty="0"/>
              <a:t>e.g. consider introducing a triage process, categorisation and a mediation step into the process. </a:t>
            </a:r>
          </a:p>
          <a:p>
            <a:pPr algn="just">
              <a:defRPr/>
            </a:pPr>
            <a:r>
              <a:rPr lang="en-GB" sz="2600" dirty="0"/>
              <a:t>10. </a:t>
            </a:r>
            <a:r>
              <a:rPr lang="en-GB" sz="2600" b="1" dirty="0"/>
              <a:t>Improve engagement </a:t>
            </a:r>
            <a:r>
              <a:rPr lang="en-GB" sz="2600" dirty="0"/>
              <a:t>with health institutions and groups.</a:t>
            </a:r>
            <a:r>
              <a:rPr lang="en-GB" sz="2600" b="1" dirty="0"/>
              <a:t> </a:t>
            </a:r>
          </a:p>
          <a:p>
            <a:pPr algn="just">
              <a:defRPr/>
            </a:pPr>
            <a:r>
              <a:rPr lang="en-GB" sz="2300" i="1" dirty="0"/>
              <a:t>11</a:t>
            </a:r>
            <a:r>
              <a:rPr lang="en-GB" sz="2300" dirty="0"/>
              <a:t>. </a:t>
            </a:r>
            <a:r>
              <a:rPr lang="en-GB" sz="2300" i="1" dirty="0"/>
              <a:t>Externalise the Medical Risk Fund (MRF) function from the Inspectorate. </a:t>
            </a:r>
          </a:p>
          <a:p>
            <a:pPr algn="just">
              <a:defRPr/>
            </a:pPr>
            <a:r>
              <a:rPr lang="en-GB" sz="2300" i="1" dirty="0"/>
              <a:t>12. Separate the (expert) function of determining if an MRF case should receive a pay-out from the assessment of the amount to be paid-out. </a:t>
            </a:r>
            <a:endParaRPr lang="lv-LV" sz="2300" i="1" dirty="0"/>
          </a:p>
        </p:txBody>
      </p:sp>
      <p:sp>
        <p:nvSpPr>
          <p:cNvPr id="18436" name="Text Placeholder 3"/>
          <p:cNvSpPr>
            <a:spLocks noGrp="1"/>
          </p:cNvSpPr>
          <p:nvPr>
            <p:ph type="body" sz="quarter" idx="10"/>
          </p:nvPr>
        </p:nvSpPr>
        <p:spPr/>
        <p:txBody>
          <a:bodyPr/>
          <a:lstStyle/>
          <a:p>
            <a:r>
              <a:rPr lang="lv-LV" altLang="en-US" dirty="0"/>
              <a:t>25.05.2019.</a:t>
            </a:r>
          </a:p>
        </p:txBody>
      </p:sp>
      <p:sp>
        <p:nvSpPr>
          <p:cNvPr id="18437" name="Text Placeholder 4"/>
          <p:cNvSpPr>
            <a:spLocks noGrp="1"/>
          </p:cNvSpPr>
          <p:nvPr>
            <p:ph type="body" sz="quarter" idx="12"/>
          </p:nvPr>
        </p:nvSpPr>
        <p:spPr/>
        <p:txBody>
          <a:bodyPr/>
          <a:lstStyle/>
          <a:p>
            <a:r>
              <a:rPr lang="lv-LV" altLang="en-US"/>
              <a:t>Riga</a:t>
            </a:r>
          </a:p>
        </p:txBody>
      </p:sp>
      <p:sp>
        <p:nvSpPr>
          <p:cNvPr id="18438"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3038B1B-3BA6-49FD-B4FD-2276131CBB71}" type="slidenum">
              <a:rPr lang="en-US" altLang="en-US" smtClean="0"/>
              <a:pPr/>
              <a:t>3</a:t>
            </a:fld>
            <a:endParaRPr lang="en-US" altLang="en-US"/>
          </a:p>
        </p:txBody>
      </p:sp>
    </p:spTree>
    <p:extLst>
      <p:ext uri="{BB962C8B-B14F-4D97-AF65-F5344CB8AC3E}">
        <p14:creationId xmlns:p14="http://schemas.microsoft.com/office/powerpoint/2010/main" val="579218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31838" y="1127125"/>
            <a:ext cx="6013450" cy="1743075"/>
          </a:xfrm>
          <a:prstGeom prst="rect">
            <a:avLst/>
          </a:prstGeom>
        </p:spPr>
        <p:txBody>
          <a:bodyPr>
            <a:spAutoFit/>
          </a:bodyPr>
          <a:lstStyle/>
          <a:p>
            <a:pPr indent="342900" algn="just">
              <a:lnSpc>
                <a:spcPct val="107000"/>
              </a:lnSpc>
              <a:spcAft>
                <a:spcPts val="600"/>
              </a:spcAft>
              <a:defRPr/>
            </a:pPr>
            <a:r>
              <a:rPr lang="lv-LV" sz="2100" b="1" u="sng" dirty="0" err="1">
                <a:solidFill>
                  <a:srgbClr val="C00000"/>
                </a:solidFill>
                <a:ea typeface="Calibri" panose="020F0502020204030204" pitchFamily="34" charset="0"/>
                <a:cs typeface="Times New Roman" panose="02020603050405020304" pitchFamily="18" charset="0"/>
              </a:rPr>
              <a:t>Why</a:t>
            </a:r>
            <a:endParaRPr lang="lv-LV" sz="2100" b="1" u="sng" dirty="0">
              <a:solidFill>
                <a:srgbClr val="C00000"/>
              </a:solidFill>
              <a:ea typeface="Calibri" panose="020F0502020204030204" pitchFamily="34" charset="0"/>
              <a:cs typeface="Times New Roman" panose="02020603050405020304" pitchFamily="18" charset="0"/>
            </a:endParaRPr>
          </a:p>
          <a:p>
            <a:pPr>
              <a:spcBef>
                <a:spcPct val="20000"/>
              </a:spcBef>
              <a:defRPr/>
            </a:pPr>
            <a:r>
              <a:rPr lang="en-GB" sz="1800" dirty="0">
                <a:solidFill>
                  <a:prstClr val="black"/>
                </a:solidFill>
                <a:latin typeface="Verdana" panose="020B0604030504040204" pitchFamily="34" charset="0"/>
                <a:ea typeface="Verdana" panose="020B0604030504040204" pitchFamily="34" charset="0"/>
              </a:rPr>
              <a:t>We believe that everyone in Latvia ha</a:t>
            </a:r>
            <a:r>
              <a:rPr lang="lv-LV" sz="1800" dirty="0">
                <a:solidFill>
                  <a:prstClr val="black"/>
                </a:solidFill>
                <a:latin typeface="Verdana" panose="020B0604030504040204" pitchFamily="34" charset="0"/>
                <a:ea typeface="Verdana" panose="020B0604030504040204" pitchFamily="34" charset="0"/>
              </a:rPr>
              <a:t>s</a:t>
            </a:r>
            <a:r>
              <a:rPr lang="en-GB" sz="1800" dirty="0">
                <a:solidFill>
                  <a:prstClr val="black"/>
                </a:solidFill>
                <a:latin typeface="Verdana" panose="020B0604030504040204" pitchFamily="34" charset="0"/>
                <a:ea typeface="Verdana" panose="020B0604030504040204" pitchFamily="34" charset="0"/>
              </a:rPr>
              <a:t> to receive quality and safe health services and products, live in a safe and healthy environment, and we contribute to this</a:t>
            </a:r>
          </a:p>
        </p:txBody>
      </p:sp>
      <p:pic>
        <p:nvPicPr>
          <p:cNvPr id="19459"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45288" y="1033463"/>
            <a:ext cx="2060575" cy="205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1312863" y="2870200"/>
            <a:ext cx="7102475" cy="1622425"/>
          </a:xfrm>
          <a:prstGeom prst="rect">
            <a:avLst/>
          </a:prstGeom>
        </p:spPr>
        <p:txBody>
          <a:bodyPr>
            <a:spAutoFit/>
          </a:bodyPr>
          <a:lstStyle/>
          <a:p>
            <a:pPr indent="342900" algn="just">
              <a:lnSpc>
                <a:spcPct val="107000"/>
              </a:lnSpc>
              <a:spcAft>
                <a:spcPts val="600"/>
              </a:spcAft>
              <a:defRPr/>
            </a:pPr>
            <a:r>
              <a:rPr lang="lv-LV" sz="2100" dirty="0">
                <a:ea typeface="Calibri" panose="020F0502020204030204" pitchFamily="34" charset="0"/>
                <a:cs typeface="Times New Roman" panose="02020603050405020304" pitchFamily="18" charset="0"/>
              </a:rPr>
              <a:t> </a:t>
            </a:r>
            <a:r>
              <a:rPr lang="lv-LV" sz="2100" b="1" dirty="0" err="1">
                <a:solidFill>
                  <a:srgbClr val="C00000"/>
                </a:solidFill>
                <a:ea typeface="Calibri" panose="020F0502020204030204" pitchFamily="34" charset="0"/>
                <a:cs typeface="Times New Roman" panose="02020603050405020304" pitchFamily="18" charset="0"/>
              </a:rPr>
              <a:t>How</a:t>
            </a:r>
            <a:r>
              <a:rPr lang="lv-LV" sz="2100" b="1" dirty="0">
                <a:solidFill>
                  <a:srgbClr val="C00000"/>
                </a:solidFill>
                <a:ea typeface="Calibri" panose="020F0502020204030204" pitchFamily="34" charset="0"/>
                <a:cs typeface="Times New Roman" panose="02020603050405020304" pitchFamily="18" charset="0"/>
              </a:rPr>
              <a:t> </a:t>
            </a:r>
          </a:p>
          <a:p>
            <a:pPr>
              <a:spcAft>
                <a:spcPts val="0"/>
              </a:spcAft>
              <a:defRPr/>
            </a:pPr>
            <a:r>
              <a:rPr lang="en-GB" sz="1800" dirty="0">
                <a:latin typeface="Verdana" panose="020B0604030504040204" pitchFamily="34" charset="0"/>
                <a:ea typeface="Verdana" panose="020B0604030504040204" pitchFamily="34" charset="0"/>
                <a:cs typeface="Times New Roman" panose="02020603050405020304" pitchFamily="18" charset="0"/>
              </a:rPr>
              <a:t>By implementing consistent and effective supervision, we identify and mitigate health risks, promote the quality and safety of health and healthcare services, and thus contribute to meeting these individual and societal needs</a:t>
            </a:r>
          </a:p>
        </p:txBody>
      </p:sp>
      <p:sp>
        <p:nvSpPr>
          <p:cNvPr id="19461" name="TextBox 3"/>
          <p:cNvSpPr txBox="1">
            <a:spLocks noChangeArrowheads="1"/>
          </p:cNvSpPr>
          <p:nvPr/>
        </p:nvSpPr>
        <p:spPr bwMode="auto">
          <a:xfrm>
            <a:off x="2308225" y="4591050"/>
            <a:ext cx="6107113"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lv-LV" altLang="en-US" sz="2100" b="1">
              <a:solidFill>
                <a:srgbClr val="C00000"/>
              </a:solidFill>
            </a:endParaRPr>
          </a:p>
          <a:p>
            <a:r>
              <a:rPr lang="lv-LV" altLang="en-US" sz="2100" b="1">
                <a:solidFill>
                  <a:srgbClr val="C00000"/>
                </a:solidFill>
              </a:rPr>
              <a:t>What</a:t>
            </a:r>
          </a:p>
          <a:p>
            <a:r>
              <a:rPr lang="en-GB" altLang="en-US" sz="1800">
                <a:latin typeface="Verdana" panose="020B0604030504040204" pitchFamily="34" charset="0"/>
              </a:rPr>
              <a:t>We will achieve improvements in the health sector through a proactive approach, risk-based monitoring, high professionalism and collaboration with stakeholders</a:t>
            </a:r>
            <a:endParaRPr lang="en-GB" altLang="en-US" sz="2100"/>
          </a:p>
        </p:txBody>
      </p:sp>
      <p:sp>
        <p:nvSpPr>
          <p:cNvPr id="19462" name="TextBox 6"/>
          <p:cNvSpPr txBox="1">
            <a:spLocks noChangeArrowheads="1"/>
          </p:cNvSpPr>
          <p:nvPr/>
        </p:nvSpPr>
        <p:spPr bwMode="auto">
          <a:xfrm rot="-3910791">
            <a:off x="-173830" y="1389856"/>
            <a:ext cx="144621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lv-LV" altLang="en-US" sz="2100">
                <a:latin typeface="Verdana Pro" panose="020B0604030504040204" pitchFamily="34" charset="0"/>
              </a:rPr>
              <a:t>Vision</a:t>
            </a:r>
            <a:endParaRPr lang="en-GB" altLang="en-US" sz="2100">
              <a:latin typeface="Verdana Pro" panose="020B0604030504040204" pitchFamily="34" charset="0"/>
            </a:endParaRPr>
          </a:p>
        </p:txBody>
      </p:sp>
      <p:sp>
        <p:nvSpPr>
          <p:cNvPr id="19463" name="TextBox 9"/>
          <p:cNvSpPr txBox="1">
            <a:spLocks noChangeArrowheads="1"/>
          </p:cNvSpPr>
          <p:nvPr/>
        </p:nvSpPr>
        <p:spPr bwMode="auto">
          <a:xfrm rot="-3893317">
            <a:off x="192881" y="3504407"/>
            <a:ext cx="1458913"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lv-LV" altLang="en-US" sz="2100">
                <a:latin typeface="Verdana Pro" panose="020B0604030504040204" pitchFamily="34" charset="0"/>
              </a:rPr>
              <a:t>Mission</a:t>
            </a:r>
            <a:endParaRPr lang="en-GB" altLang="en-US" sz="2100">
              <a:latin typeface="Verdana Pro" panose="020B0604030504040204" pitchFamily="34" charset="0"/>
            </a:endParaRPr>
          </a:p>
        </p:txBody>
      </p:sp>
      <p:sp>
        <p:nvSpPr>
          <p:cNvPr id="19464" name="TextBox 10"/>
          <p:cNvSpPr txBox="1">
            <a:spLocks noChangeArrowheads="1"/>
          </p:cNvSpPr>
          <p:nvPr/>
        </p:nvSpPr>
        <p:spPr bwMode="auto">
          <a:xfrm rot="-3671951">
            <a:off x="914400" y="5316538"/>
            <a:ext cx="1579563"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lv-LV" altLang="en-US" sz="2100">
                <a:latin typeface="Verdana Pro" panose="020B0604030504040204" pitchFamily="34" charset="0"/>
              </a:rPr>
              <a:t>Strategy</a:t>
            </a:r>
            <a:endParaRPr lang="en-GB" altLang="en-US" sz="2100">
              <a:latin typeface="Verdana Pro" panose="020B0604030504040204" pitchFamily="34" charset="0"/>
            </a:endParaRPr>
          </a:p>
        </p:txBody>
      </p:sp>
      <p:sp>
        <p:nvSpPr>
          <p:cNvPr id="19465" name="TextBox 4"/>
          <p:cNvSpPr txBox="1">
            <a:spLocks noChangeArrowheads="1"/>
          </p:cNvSpPr>
          <p:nvPr/>
        </p:nvSpPr>
        <p:spPr bwMode="auto">
          <a:xfrm>
            <a:off x="393416" y="384175"/>
            <a:ext cx="83550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defRPr/>
            </a:pPr>
            <a:r>
              <a:rPr lang="en-GB" altLang="en-US" sz="2400" b="1" dirty="0">
                <a:solidFill>
                  <a:srgbClr val="C00000"/>
                </a:solidFill>
                <a:latin typeface="Verdana Pro" panose="020B0604030504040204" pitchFamily="34" charset="0"/>
              </a:rPr>
              <a:t>Strategy 2019-202</a:t>
            </a:r>
            <a:r>
              <a:rPr lang="lv-LV" altLang="en-US" sz="2400" b="1" dirty="0">
                <a:solidFill>
                  <a:srgbClr val="C00000"/>
                </a:solidFill>
                <a:latin typeface="Verdana Pro" panose="020B0604030504040204" pitchFamily="34" charset="0"/>
              </a:rPr>
              <a:t>1</a:t>
            </a:r>
          </a:p>
        </p:txBody>
      </p:sp>
    </p:spTree>
    <p:extLst>
      <p:ext uri="{BB962C8B-B14F-4D97-AF65-F5344CB8AC3E}">
        <p14:creationId xmlns:p14="http://schemas.microsoft.com/office/powerpoint/2010/main" val="693303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9775" y="214169"/>
            <a:ext cx="6096000" cy="533405"/>
          </a:xfrm>
        </p:spPr>
        <p:txBody>
          <a:bodyPr>
            <a:noAutofit/>
          </a:bodyPr>
          <a:lstStyle/>
          <a:p>
            <a:pPr algn="ctr"/>
            <a:r>
              <a:rPr lang="lv-LV" sz="3600" dirty="0">
                <a:latin typeface="Verdana Pro" pitchFamily="34" charset="0"/>
              </a:rPr>
              <a:t>Self-assessment </a:t>
            </a:r>
            <a:br>
              <a:rPr lang="en-GB" sz="3600" dirty="0">
                <a:latin typeface="Verdana Pro" pitchFamily="34" charset="0"/>
              </a:rPr>
            </a:br>
            <a:endParaRPr lang="lv-LV" sz="3600" dirty="0"/>
          </a:p>
        </p:txBody>
      </p:sp>
      <p:sp>
        <p:nvSpPr>
          <p:cNvPr id="4" name="Text Placeholder 3"/>
          <p:cNvSpPr>
            <a:spLocks noGrp="1"/>
          </p:cNvSpPr>
          <p:nvPr>
            <p:ph type="body" sz="quarter" idx="10"/>
          </p:nvPr>
        </p:nvSpPr>
        <p:spPr/>
        <p:txBody>
          <a:bodyPr/>
          <a:lstStyle/>
          <a:p>
            <a:r>
              <a:rPr lang="lv-LV" dirty="0"/>
              <a:t>25.10.2019.</a:t>
            </a:r>
          </a:p>
        </p:txBody>
      </p:sp>
      <p:sp>
        <p:nvSpPr>
          <p:cNvPr id="5" name="Text Placeholder 4"/>
          <p:cNvSpPr>
            <a:spLocks noGrp="1"/>
          </p:cNvSpPr>
          <p:nvPr>
            <p:ph type="body" sz="quarter" idx="12"/>
          </p:nvPr>
        </p:nvSpPr>
        <p:spPr/>
        <p:txBody>
          <a:bodyPr/>
          <a:lstStyle/>
          <a:p>
            <a:r>
              <a:rPr lang="lv-LV" dirty="0"/>
              <a:t>EPSO 28</a:t>
            </a:r>
            <a:r>
              <a:rPr lang="lv-LV" baseline="30000" dirty="0"/>
              <a:t>th</a:t>
            </a:r>
            <a:r>
              <a:rPr lang="lv-LV" dirty="0"/>
              <a:t> </a:t>
            </a:r>
            <a:r>
              <a:rPr lang="lv-LV" dirty="0" err="1"/>
              <a:t>Conference</a:t>
            </a:r>
            <a:endParaRPr lang="lv-LV" dirty="0"/>
          </a:p>
        </p:txBody>
      </p:sp>
      <p:sp>
        <p:nvSpPr>
          <p:cNvPr id="6" name="Slide Number Placeholder 5"/>
          <p:cNvSpPr>
            <a:spLocks noGrp="1"/>
          </p:cNvSpPr>
          <p:nvPr>
            <p:ph type="sldNum" sz="quarter" idx="13"/>
          </p:nvPr>
        </p:nvSpPr>
        <p:spPr/>
        <p:txBody>
          <a:bodyPr/>
          <a:lstStyle/>
          <a:p>
            <a:pPr>
              <a:defRPr/>
            </a:pPr>
            <a:fld id="{65B1D9EE-7C6E-4AE4-B21E-711AE95D8E0E}" type="slidenum">
              <a:rPr lang="en-US" altLang="en-US" smtClean="0"/>
              <a:pPr>
                <a:defRPr/>
              </a:pPr>
              <a:t>5</a:t>
            </a:fld>
            <a:endParaRPr lang="en-US" altLang="en-US"/>
          </a:p>
        </p:txBody>
      </p:sp>
      <p:pic>
        <p:nvPicPr>
          <p:cNvPr id="7" name="Content Placeholder 4" descr="3b5wvMy.jpg"/>
          <p:cNvPicPr>
            <a:picLocks noChangeAspect="1"/>
          </p:cNvPicPr>
          <p:nvPr/>
        </p:nvPicPr>
        <p:blipFill>
          <a:blip r:embed="rId2" cstate="print">
            <a:lum contrast="10000"/>
          </a:blip>
          <a:srcRect b="3588"/>
          <a:stretch>
            <a:fillRect/>
          </a:stretch>
        </p:blipFill>
        <p:spPr bwMode="auto">
          <a:xfrm>
            <a:off x="507540" y="2270877"/>
            <a:ext cx="2498833" cy="3263536"/>
          </a:xfrm>
          <a:prstGeom prst="rect">
            <a:avLst/>
          </a:prstGeom>
          <a:noFill/>
          <a:ln w="9525">
            <a:noFill/>
            <a:miter lim="800000"/>
            <a:headEnd/>
            <a:tailEnd/>
          </a:ln>
          <a:effectLst>
            <a:softEdge rad="127000"/>
          </a:effectLst>
        </p:spPr>
      </p:pic>
      <p:sp>
        <p:nvSpPr>
          <p:cNvPr id="8" name="TextBox 7"/>
          <p:cNvSpPr txBox="1"/>
          <p:nvPr/>
        </p:nvSpPr>
        <p:spPr>
          <a:xfrm rot="10025033" flipV="1">
            <a:off x="2150907" y="2355676"/>
            <a:ext cx="824934" cy="584775"/>
          </a:xfrm>
          <a:prstGeom prst="rect">
            <a:avLst/>
          </a:prstGeom>
          <a:ln w="38100">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lv-LV" sz="3200" b="1" dirty="0">
                <a:latin typeface="Monotype Corsiva" pitchFamily="66" charset="0"/>
              </a:rPr>
              <a:t>SA</a:t>
            </a:r>
            <a:endParaRPr lang="en-US" sz="3200" b="1" dirty="0">
              <a:latin typeface="Monotype Corsiva" pitchFamily="66" charset="0"/>
            </a:endParaRPr>
          </a:p>
        </p:txBody>
      </p:sp>
      <p:sp>
        <p:nvSpPr>
          <p:cNvPr id="9" name="Content Placeholder 3"/>
          <p:cNvSpPr>
            <a:spLocks noGrp="1"/>
          </p:cNvSpPr>
          <p:nvPr>
            <p:ph sz="half" idx="4294967295"/>
          </p:nvPr>
        </p:nvSpPr>
        <p:spPr>
          <a:xfrm>
            <a:off x="3532472" y="952901"/>
            <a:ext cx="5428647" cy="5371699"/>
          </a:xfrm>
          <a:prstGeom prst="rect">
            <a:avLst/>
          </a:prstGeom>
        </p:spPr>
        <p:txBody>
          <a:bodyPr>
            <a:normAutofit fontScale="70000" lnSpcReduction="20000"/>
          </a:bodyPr>
          <a:lstStyle/>
          <a:p>
            <a:pPr marL="0" indent="0" algn="ctr">
              <a:buNone/>
            </a:pPr>
            <a:endParaRPr lang="lv-LV" dirty="0">
              <a:latin typeface="Verdana" pitchFamily="34" charset="0"/>
              <a:ea typeface="Verdana" pitchFamily="34" charset="0"/>
            </a:endParaRPr>
          </a:p>
          <a:p>
            <a:pPr marL="0" indent="0" algn="ctr">
              <a:buNone/>
            </a:pPr>
            <a:r>
              <a:rPr lang="en-GB" dirty="0">
                <a:latin typeface="Verdana" pitchFamily="34" charset="0"/>
                <a:ea typeface="Verdana" pitchFamily="34" charset="0"/>
              </a:rPr>
              <a:t>“Improvements without pain and stress which r</a:t>
            </a:r>
            <a:r>
              <a:rPr lang="en-GB" sz="3600" dirty="0">
                <a:latin typeface="Verdana" pitchFamily="34" charset="0"/>
                <a:ea typeface="Verdana" pitchFamily="34" charset="0"/>
              </a:rPr>
              <a:t>ise HC providers responsibility</a:t>
            </a:r>
            <a:r>
              <a:rPr lang="en-GB" dirty="0">
                <a:latin typeface="Verdana" pitchFamily="34" charset="0"/>
                <a:ea typeface="Verdana" pitchFamily="34" charset="0"/>
              </a:rPr>
              <a:t>” </a:t>
            </a:r>
            <a:endParaRPr lang="lv-LV" dirty="0">
              <a:latin typeface="Verdana" pitchFamily="34" charset="0"/>
              <a:ea typeface="Verdana" pitchFamily="34" charset="0"/>
            </a:endParaRPr>
          </a:p>
          <a:p>
            <a:pPr marL="0" indent="0" algn="ctr">
              <a:buNone/>
            </a:pPr>
            <a:endParaRPr lang="en-GB" dirty="0">
              <a:latin typeface="Verdana" pitchFamily="34" charset="0"/>
              <a:ea typeface="Verdana" pitchFamily="34" charset="0"/>
            </a:endParaRPr>
          </a:p>
          <a:p>
            <a:pPr marL="0" indent="0" algn="just">
              <a:buNone/>
            </a:pPr>
            <a:endParaRPr lang="en-GB" sz="1400" dirty="0">
              <a:latin typeface="Verdana" pitchFamily="34" charset="0"/>
            </a:endParaRPr>
          </a:p>
          <a:p>
            <a:pPr marL="0" indent="0">
              <a:buFont typeface="Wingdings" pitchFamily="2" charset="2"/>
              <a:buChar char="ü"/>
            </a:pPr>
            <a:r>
              <a:rPr lang="en-GB" sz="3100" dirty="0">
                <a:latin typeface="Verdana" pitchFamily="34" charset="0"/>
                <a:ea typeface="Verdana" pitchFamily="34" charset="0"/>
              </a:rPr>
              <a:t>New regulatory requirements for medical institutions;</a:t>
            </a:r>
          </a:p>
          <a:p>
            <a:pPr marL="0" indent="0">
              <a:buFont typeface="Wingdings" pitchFamily="2" charset="2"/>
              <a:buChar char="ü"/>
            </a:pPr>
            <a:r>
              <a:rPr lang="en-GB" sz="3100" dirty="0">
                <a:latin typeface="Verdana" pitchFamily="34" charset="0"/>
                <a:ea typeface="Verdana" pitchFamily="34" charset="0"/>
              </a:rPr>
              <a:t>As part of themed</a:t>
            </a:r>
            <a:r>
              <a:rPr lang="lv-LV" sz="3100" dirty="0">
                <a:latin typeface="Verdana" pitchFamily="34" charset="0"/>
                <a:ea typeface="Verdana" pitchFamily="34" charset="0"/>
              </a:rPr>
              <a:t> (</a:t>
            </a:r>
            <a:r>
              <a:rPr lang="en-GB" sz="3100" dirty="0">
                <a:latin typeface="Verdana" pitchFamily="34" charset="0"/>
                <a:ea typeface="Verdana" pitchFamily="34" charset="0"/>
              </a:rPr>
              <a:t>clinical) </a:t>
            </a:r>
            <a:r>
              <a:rPr lang="lv-LV" sz="3100" dirty="0">
                <a:latin typeface="Verdana" pitchFamily="34" charset="0"/>
                <a:ea typeface="Verdana" pitchFamily="34" charset="0"/>
              </a:rPr>
              <a:t>audit;</a:t>
            </a:r>
          </a:p>
          <a:p>
            <a:pPr marL="0" indent="0">
              <a:buFont typeface="Wingdings" pitchFamily="2" charset="2"/>
              <a:buChar char="ü"/>
            </a:pPr>
            <a:r>
              <a:rPr lang="en-GB" sz="3100" dirty="0">
                <a:latin typeface="Verdana" pitchFamily="34" charset="0"/>
                <a:ea typeface="Verdana" pitchFamily="34" charset="0"/>
              </a:rPr>
              <a:t>In future – general self</a:t>
            </a:r>
            <a:r>
              <a:rPr lang="lv-LV" sz="3100" dirty="0">
                <a:latin typeface="Verdana" pitchFamily="34" charset="0"/>
                <a:ea typeface="Verdana" pitchFamily="34" charset="0"/>
              </a:rPr>
              <a:t>-</a:t>
            </a:r>
            <a:r>
              <a:rPr lang="en-GB" sz="3100" dirty="0">
                <a:latin typeface="Verdana" pitchFamily="34" charset="0"/>
                <a:ea typeface="Verdana" pitchFamily="34" charset="0"/>
              </a:rPr>
              <a:t>asses</a:t>
            </a:r>
            <a:r>
              <a:rPr lang="lv-LV" sz="3100" dirty="0">
                <a:latin typeface="Verdana" pitchFamily="34" charset="0"/>
                <a:ea typeface="Verdana" pitchFamily="34" charset="0"/>
              </a:rPr>
              <a:t>s</a:t>
            </a:r>
            <a:r>
              <a:rPr lang="en-GB" sz="3100" dirty="0" err="1">
                <a:latin typeface="Verdana" pitchFamily="34" charset="0"/>
                <a:ea typeface="Verdana" pitchFamily="34" charset="0"/>
              </a:rPr>
              <a:t>ment</a:t>
            </a:r>
            <a:r>
              <a:rPr lang="en-GB" sz="3100" dirty="0">
                <a:latin typeface="Verdana" pitchFamily="34" charset="0"/>
                <a:ea typeface="Verdana" pitchFamily="34" charset="0"/>
              </a:rPr>
              <a:t>, for new medical institutions as well;</a:t>
            </a:r>
          </a:p>
          <a:p>
            <a:pPr marL="0" indent="0">
              <a:buNone/>
            </a:pPr>
            <a:endParaRPr lang="en-GB" sz="3100" dirty="0">
              <a:latin typeface="Verdana" pitchFamily="34" charset="0"/>
              <a:ea typeface="Verdana" pitchFamily="34" charset="0"/>
            </a:endParaRPr>
          </a:p>
          <a:p>
            <a:pPr marL="0" indent="0">
              <a:buFont typeface="Wingdings" pitchFamily="2" charset="2"/>
              <a:buChar char="ü"/>
            </a:pPr>
            <a:r>
              <a:rPr lang="en-GB" sz="3100" dirty="0">
                <a:latin typeface="Verdana" pitchFamily="34" charset="0"/>
                <a:ea typeface="Verdana" pitchFamily="34" charset="0"/>
              </a:rPr>
              <a:t>Proactive system;</a:t>
            </a:r>
          </a:p>
          <a:p>
            <a:pPr marL="0" indent="0">
              <a:buFont typeface="Wingdings" pitchFamily="2" charset="2"/>
              <a:buChar char="ü"/>
            </a:pPr>
            <a:r>
              <a:rPr lang="en-GB" sz="3100" dirty="0">
                <a:latin typeface="Verdana" pitchFamily="34" charset="0"/>
                <a:ea typeface="Verdana" pitchFamily="34" charset="0"/>
              </a:rPr>
              <a:t>Effective;</a:t>
            </a:r>
          </a:p>
          <a:p>
            <a:pPr marL="0" indent="0">
              <a:buFont typeface="Wingdings" pitchFamily="2" charset="2"/>
              <a:buChar char="ü"/>
            </a:pPr>
            <a:r>
              <a:rPr lang="en-GB" sz="3100" dirty="0">
                <a:latin typeface="Verdana" pitchFamily="34" charset="0"/>
                <a:ea typeface="Verdana" pitchFamily="34" charset="0"/>
              </a:rPr>
              <a:t>Learning.</a:t>
            </a:r>
          </a:p>
          <a:p>
            <a:pPr marL="0" indent="0">
              <a:buNone/>
            </a:pPr>
            <a:endParaRPr lang="en-GB" dirty="0">
              <a:latin typeface="Verdana" pitchFamily="34" charset="0"/>
              <a:ea typeface="Verdana" pitchFamily="34" charset="0"/>
            </a:endParaRPr>
          </a:p>
          <a:p>
            <a:endParaRPr lang="en-GB" dirty="0">
              <a:latin typeface="Verdan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8038" y="335281"/>
            <a:ext cx="6096000" cy="908785"/>
          </a:xfrm>
        </p:spPr>
        <p:txBody>
          <a:bodyPr>
            <a:normAutofit/>
          </a:bodyPr>
          <a:lstStyle/>
          <a:p>
            <a:pPr algn="ctr"/>
            <a:r>
              <a:rPr lang="en-GB" sz="3200" dirty="0">
                <a:latin typeface="Verdana Pro" pitchFamily="34" charset="0"/>
              </a:rPr>
              <a:t>Design Principles </a:t>
            </a:r>
            <a:endParaRPr lang="en-GB" sz="3200" dirty="0"/>
          </a:p>
        </p:txBody>
      </p:sp>
      <p:sp>
        <p:nvSpPr>
          <p:cNvPr id="3" name="Content Placeholder 2"/>
          <p:cNvSpPr>
            <a:spLocks noGrp="1"/>
          </p:cNvSpPr>
          <p:nvPr>
            <p:ph idx="1"/>
          </p:nvPr>
        </p:nvSpPr>
        <p:spPr>
          <a:xfrm>
            <a:off x="1164657" y="1482291"/>
            <a:ext cx="7522143" cy="4937760"/>
          </a:xfrm>
        </p:spPr>
        <p:txBody>
          <a:bodyPr>
            <a:normAutofit fontScale="92500" lnSpcReduction="20000"/>
          </a:bodyPr>
          <a:lstStyle/>
          <a:p>
            <a:pPr marL="457200" indent="-457200">
              <a:buFont typeface="+mj-lt"/>
              <a:buAutoNum type="arabicPeriod"/>
            </a:pPr>
            <a:r>
              <a:rPr lang="en-GB" dirty="0"/>
              <a:t>Choice of area for self-assessment. </a:t>
            </a:r>
          </a:p>
          <a:p>
            <a:pPr marL="457200" indent="-457200">
              <a:buFont typeface="+mj-lt"/>
              <a:buAutoNum type="arabicPeriod"/>
            </a:pPr>
            <a:r>
              <a:rPr lang="en-GB" dirty="0"/>
              <a:t>Self-assessment criteria and a self-assessment questionnaire.</a:t>
            </a:r>
          </a:p>
          <a:p>
            <a:pPr marL="457200" indent="-457200">
              <a:buFont typeface="+mj-lt"/>
              <a:buAutoNum type="arabicPeriod"/>
            </a:pPr>
            <a:r>
              <a:rPr lang="en-GB" dirty="0"/>
              <a:t>Information for HC institutions.</a:t>
            </a:r>
          </a:p>
          <a:p>
            <a:pPr marL="457200" indent="-457200">
              <a:buFont typeface="+mj-lt"/>
              <a:buAutoNum type="arabicPeriod"/>
            </a:pPr>
            <a:r>
              <a:rPr lang="en-GB" dirty="0"/>
              <a:t>Training (depending on specificity, subject matter, complexity).</a:t>
            </a:r>
          </a:p>
          <a:p>
            <a:pPr marL="457200" indent="-457200">
              <a:buFont typeface="+mj-lt"/>
              <a:buAutoNum type="arabicPeriod"/>
            </a:pPr>
            <a:r>
              <a:rPr lang="en-GB" dirty="0"/>
              <a:t>Sending (electronically) self-assessment form to HI, deadline control/ re-invitation.</a:t>
            </a:r>
          </a:p>
          <a:p>
            <a:pPr marL="457200" indent="-457200">
              <a:buFont typeface="+mj-lt"/>
              <a:buAutoNum type="arabicPeriod"/>
            </a:pPr>
            <a:r>
              <a:rPr lang="en-GB" b="1" dirty="0"/>
              <a:t>Evaluation of each individual self-assessment and</a:t>
            </a:r>
            <a:r>
              <a:rPr lang="en-GB" dirty="0"/>
              <a:t> identification of good practices, weaknesses,</a:t>
            </a:r>
            <a:r>
              <a:rPr lang="lv-LV" dirty="0"/>
              <a:t> </a:t>
            </a:r>
            <a:r>
              <a:rPr lang="lv-LV" dirty="0" err="1"/>
              <a:t>and</a:t>
            </a:r>
            <a:r>
              <a:rPr lang="en-GB" dirty="0"/>
              <a:t> HI and   topics for on-site audit (control).</a:t>
            </a:r>
            <a:endParaRPr lang="lv-LV" dirty="0"/>
          </a:p>
          <a:p>
            <a:pPr marL="457200" indent="-457200">
              <a:buFont typeface="+mj-lt"/>
              <a:buAutoNum type="arabicPeriod"/>
            </a:pPr>
            <a:r>
              <a:rPr lang="en-GB" dirty="0"/>
              <a:t>Feedback to each applicant and invitation to share good practice.</a:t>
            </a:r>
          </a:p>
          <a:p>
            <a:pPr marL="457200" indent="-457200">
              <a:buFont typeface="+mj-lt"/>
              <a:buAutoNum type="arabicPeriod"/>
            </a:pPr>
            <a:r>
              <a:rPr lang="en-GB" dirty="0"/>
              <a:t>Summarizing the results of the on-site audit (control).</a:t>
            </a:r>
          </a:p>
          <a:p>
            <a:pPr marL="457200" indent="-457200">
              <a:buFont typeface="+mj-lt"/>
              <a:buAutoNum type="arabicPeriod"/>
            </a:pPr>
            <a:r>
              <a:rPr lang="en-GB" dirty="0"/>
              <a:t>Data analysis.</a:t>
            </a:r>
          </a:p>
          <a:p>
            <a:pPr marL="457200" indent="-457200">
              <a:buFont typeface="+mj-lt"/>
              <a:buAutoNum type="arabicPeriod"/>
            </a:pPr>
            <a:r>
              <a:rPr lang="en-GB" dirty="0"/>
              <a:t>Presentation of self-evaluation data, workshop with stakeholders, discussion on improvements at national level.</a:t>
            </a:r>
          </a:p>
          <a:p>
            <a:pPr marL="457200" indent="-457200">
              <a:buFont typeface="+mj-lt"/>
              <a:buAutoNum type="arabicPeriod"/>
            </a:pPr>
            <a:endParaRPr lang="en-GB" dirty="0"/>
          </a:p>
        </p:txBody>
      </p:sp>
      <p:sp>
        <p:nvSpPr>
          <p:cNvPr id="4" name="Text Placeholder 3"/>
          <p:cNvSpPr>
            <a:spLocks noGrp="1"/>
          </p:cNvSpPr>
          <p:nvPr>
            <p:ph type="body" sz="quarter" idx="10"/>
          </p:nvPr>
        </p:nvSpPr>
        <p:spPr/>
        <p:txBody>
          <a:bodyPr/>
          <a:lstStyle/>
          <a:p>
            <a:endParaRPr lang="en-GB"/>
          </a:p>
        </p:txBody>
      </p:sp>
      <p:sp>
        <p:nvSpPr>
          <p:cNvPr id="5" name="Text Placeholder 4"/>
          <p:cNvSpPr>
            <a:spLocks noGrp="1"/>
          </p:cNvSpPr>
          <p:nvPr>
            <p:ph type="body" sz="quarter" idx="12"/>
          </p:nvPr>
        </p:nvSpPr>
        <p:spPr/>
        <p:txBody>
          <a:bodyPr/>
          <a:lstStyle/>
          <a:p>
            <a:endParaRPr lang="en-GB"/>
          </a:p>
        </p:txBody>
      </p:sp>
      <p:sp>
        <p:nvSpPr>
          <p:cNvPr id="6" name="Slide Number Placeholder 5"/>
          <p:cNvSpPr>
            <a:spLocks noGrp="1"/>
          </p:cNvSpPr>
          <p:nvPr>
            <p:ph type="sldNum" sz="quarter" idx="13"/>
          </p:nvPr>
        </p:nvSpPr>
        <p:spPr/>
        <p:txBody>
          <a:bodyPr/>
          <a:lstStyle/>
          <a:p>
            <a:pPr>
              <a:defRPr/>
            </a:pPr>
            <a:fld id="{65B1D9EE-7C6E-4AE4-B21E-711AE95D8E0E}" type="slidenum">
              <a:rPr lang="en-US" altLang="en-US" smtClean="0"/>
              <a:pPr>
                <a:defRPr/>
              </a:pPr>
              <a:t>6</a:t>
            </a:fld>
            <a:endParaRPr lang="en-US" altLang="en-US"/>
          </a:p>
        </p:txBody>
      </p:sp>
    </p:spTree>
    <p:extLst>
      <p:ext uri="{BB962C8B-B14F-4D97-AF65-F5344CB8AC3E}">
        <p14:creationId xmlns:p14="http://schemas.microsoft.com/office/powerpoint/2010/main" val="1777302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700" y="381000"/>
            <a:ext cx="6896100" cy="1036642"/>
          </a:xfrm>
        </p:spPr>
        <p:txBody>
          <a:bodyPr>
            <a:noAutofit/>
          </a:bodyPr>
          <a:lstStyle/>
          <a:p>
            <a:pPr algn="ctr"/>
            <a:r>
              <a:rPr lang="en-US" sz="2000" dirty="0"/>
              <a:t>Data analysis of pilot project </a:t>
            </a:r>
            <a:br>
              <a:rPr lang="en-US" sz="2000" dirty="0"/>
            </a:br>
            <a:r>
              <a:rPr lang="en-US" sz="2000" dirty="0"/>
              <a:t>(from 56 hospitals)</a:t>
            </a:r>
          </a:p>
        </p:txBody>
      </p:sp>
      <p:sp>
        <p:nvSpPr>
          <p:cNvPr id="4" name="Text Placeholder 3"/>
          <p:cNvSpPr>
            <a:spLocks noGrp="1"/>
          </p:cNvSpPr>
          <p:nvPr>
            <p:ph type="body" sz="quarter" idx="10"/>
          </p:nvPr>
        </p:nvSpPr>
        <p:spPr/>
        <p:txBody>
          <a:bodyPr/>
          <a:lstStyle/>
          <a:p>
            <a:r>
              <a:rPr lang="en-US"/>
              <a:t>25.10.2019.</a:t>
            </a:r>
          </a:p>
        </p:txBody>
      </p:sp>
      <p:sp>
        <p:nvSpPr>
          <p:cNvPr id="5" name="Text Placeholder 4"/>
          <p:cNvSpPr>
            <a:spLocks noGrp="1"/>
          </p:cNvSpPr>
          <p:nvPr>
            <p:ph type="body" sz="quarter" idx="12"/>
          </p:nvPr>
        </p:nvSpPr>
        <p:spPr/>
        <p:txBody>
          <a:bodyPr/>
          <a:lstStyle/>
          <a:p>
            <a:r>
              <a:rPr lang="en-US"/>
              <a:t>EPSO 28</a:t>
            </a:r>
            <a:r>
              <a:rPr lang="en-US" baseline="30000"/>
              <a:t>th</a:t>
            </a:r>
            <a:r>
              <a:rPr lang="en-US"/>
              <a:t> Conference</a:t>
            </a:r>
          </a:p>
        </p:txBody>
      </p:sp>
      <p:sp>
        <p:nvSpPr>
          <p:cNvPr id="6" name="Slide Number Placeholder 5"/>
          <p:cNvSpPr>
            <a:spLocks noGrp="1"/>
          </p:cNvSpPr>
          <p:nvPr>
            <p:ph type="sldNum" sz="quarter" idx="13"/>
          </p:nvPr>
        </p:nvSpPr>
        <p:spPr>
          <a:xfrm>
            <a:off x="8534400" y="6324600"/>
            <a:ext cx="428624" cy="304800"/>
          </a:xfrm>
        </p:spPr>
        <p:txBody>
          <a:bodyPr/>
          <a:lstStyle/>
          <a:p>
            <a:pPr>
              <a:defRPr/>
            </a:pPr>
            <a:fld id="{65B1D9EE-7C6E-4AE4-B21E-711AE95D8E0E}" type="slidenum">
              <a:rPr lang="en-US" altLang="en-US" smtClean="0"/>
              <a:pPr>
                <a:defRPr/>
              </a:pPr>
              <a:t>7</a:t>
            </a:fld>
            <a:endParaRPr lang="en-US" altLang="en-US" dirty="0"/>
          </a:p>
        </p:txBody>
      </p:sp>
      <p:graphicFrame>
        <p:nvGraphicFramePr>
          <p:cNvPr id="7" name="Content Placeholder 7"/>
          <p:cNvGraphicFramePr>
            <a:graphicFrameLocks/>
          </p:cNvGraphicFramePr>
          <p:nvPr/>
        </p:nvGraphicFramePr>
        <p:xfrm>
          <a:off x="605117" y="1577787"/>
          <a:ext cx="3971365" cy="457435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8"/>
          <p:cNvGraphicFramePr>
            <a:graphicFrameLocks/>
          </p:cNvGraphicFramePr>
          <p:nvPr>
            <p:extLst>
              <p:ext uri="{D42A27DB-BD31-4B8C-83A1-F6EECF244321}">
                <p14:modId xmlns:p14="http://schemas.microsoft.com/office/powerpoint/2010/main" val="2964162660"/>
              </p:ext>
            </p:extLst>
          </p:nvPr>
        </p:nvGraphicFramePr>
        <p:xfrm>
          <a:off x="4533900" y="1577787"/>
          <a:ext cx="4429124" cy="4717135"/>
        </p:xfrm>
        <a:graphic>
          <a:graphicData uri="http://schemas.openxmlformats.org/drawingml/2006/table">
            <a:tbl>
              <a:tblPr/>
              <a:tblGrid>
                <a:gridCol w="759995">
                  <a:extLst>
                    <a:ext uri="{9D8B030D-6E8A-4147-A177-3AD203B41FA5}">
                      <a16:colId xmlns:a16="http://schemas.microsoft.com/office/drawing/2014/main" val="20000"/>
                    </a:ext>
                  </a:extLst>
                </a:gridCol>
                <a:gridCol w="3669129">
                  <a:extLst>
                    <a:ext uri="{9D8B030D-6E8A-4147-A177-3AD203B41FA5}">
                      <a16:colId xmlns:a16="http://schemas.microsoft.com/office/drawing/2014/main" val="20001"/>
                    </a:ext>
                  </a:extLst>
                </a:gridCol>
              </a:tblGrid>
              <a:tr h="280198">
                <a:tc>
                  <a:txBody>
                    <a:bodyPr/>
                    <a:lstStyle/>
                    <a:p>
                      <a:pPr algn="ctr" fontAlgn="b"/>
                      <a:r>
                        <a:rPr lang="en-US" sz="1000" b="1" i="0" u="none" strike="noStrike" dirty="0">
                          <a:solidFill>
                            <a:srgbClr val="000000"/>
                          </a:solidFill>
                          <a:latin typeface="Verdana" pitchFamily="34" charset="0"/>
                          <a:ea typeface="Verdana" pitchFamily="34" charset="0"/>
                        </a:rPr>
                        <a:t>Requirement 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a:r>
                        <a:rPr lang="en-US" sz="1000" b="1" dirty="0">
                          <a:latin typeface="Verdana" pitchFamily="34" charset="0"/>
                          <a:ea typeface="Verdana" pitchFamily="34" charset="0"/>
                        </a:rPr>
                        <a:t>Requirement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427576">
                <a:tc>
                  <a:txBody>
                    <a:bodyPr/>
                    <a:lstStyle/>
                    <a:p>
                      <a:pPr algn="ctr" fontAlgn="t"/>
                      <a:r>
                        <a:rPr lang="en-US" sz="1200" b="0" i="0" u="none" strike="noStrike" dirty="0">
                          <a:solidFill>
                            <a:srgbClr val="000000"/>
                          </a:solidFill>
                          <a:latin typeface="Verdana" pitchFamily="34" charset="0"/>
                          <a:ea typeface="Verdana"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en-GB" sz="1400" noProof="0" dirty="0">
                          <a:latin typeface="Verdana" pitchFamily="34" charset="0"/>
                          <a:ea typeface="Verdana" pitchFamily="34" charset="0"/>
                        </a:rPr>
                        <a:t>Patient identification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67891">
                <a:tc>
                  <a:txBody>
                    <a:bodyPr/>
                    <a:lstStyle/>
                    <a:p>
                      <a:pPr algn="ctr" fontAlgn="t"/>
                      <a:r>
                        <a:rPr lang="en-US" sz="1200" b="0" i="0" u="none" strike="noStrike" dirty="0">
                          <a:solidFill>
                            <a:srgbClr val="000000"/>
                          </a:solidFill>
                          <a:latin typeface="Verdana" pitchFamily="34" charset="0"/>
                          <a:ea typeface="Verdana" pitchFamily="34" charset="0"/>
                        </a:rPr>
                        <a:t>4.1.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GB" sz="1400" noProof="0" dirty="0">
                          <a:latin typeface="Verdana" pitchFamily="34" charset="0"/>
                          <a:ea typeface="Verdana" pitchFamily="34" charset="0"/>
                        </a:rPr>
                        <a:t>Timely communication of critical diagnostic results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58265">
                <a:tc>
                  <a:txBody>
                    <a:bodyPr/>
                    <a:lstStyle/>
                    <a:p>
                      <a:pPr algn="ctr" fontAlgn="t"/>
                      <a:r>
                        <a:rPr lang="en-US" sz="1200" b="0" i="0" u="none" strike="noStrike" dirty="0">
                          <a:solidFill>
                            <a:srgbClr val="000000"/>
                          </a:solidFill>
                          <a:latin typeface="Verdana" pitchFamily="34" charset="0"/>
                          <a:ea typeface="Verdana" pitchFamily="34" charset="0"/>
                        </a:rPr>
                        <a:t>4.2.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GB" sz="1400" noProof="0" dirty="0">
                          <a:latin typeface="Verdana" pitchFamily="34" charset="0"/>
                          <a:ea typeface="Verdana" pitchFamily="34" charset="0"/>
                        </a:rPr>
                        <a:t>Completed medical records and effective communication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60396">
                <a:tc>
                  <a:txBody>
                    <a:bodyPr/>
                    <a:lstStyle/>
                    <a:p>
                      <a:pPr algn="ctr" fontAlgn="t"/>
                      <a:r>
                        <a:rPr lang="en-US" sz="1200" b="0" i="0" u="none" strike="noStrike" dirty="0">
                          <a:solidFill>
                            <a:srgbClr val="000000"/>
                          </a:solidFill>
                          <a:latin typeface="Verdana" pitchFamily="34" charset="0"/>
                          <a:ea typeface="Verdana"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GB" sz="1400" noProof="0" dirty="0">
                          <a:latin typeface="Verdana" pitchFamily="34" charset="0"/>
                          <a:ea typeface="Verdana" pitchFamily="34" charset="0"/>
                        </a:rPr>
                        <a:t>Risk mitigation measures for high risk patients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00499">
                <a:tc>
                  <a:txBody>
                    <a:bodyPr/>
                    <a:lstStyle/>
                    <a:p>
                      <a:pPr algn="ctr" fontAlgn="t"/>
                      <a:r>
                        <a:rPr lang="en-US" sz="1200" b="0" i="0" u="none" strike="noStrike" dirty="0">
                          <a:solidFill>
                            <a:srgbClr val="000000"/>
                          </a:solidFill>
                          <a:latin typeface="Verdana" pitchFamily="34" charset="0"/>
                          <a:ea typeface="Verdana" pitchFamily="34" charset="0"/>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GB" sz="1400" noProof="0" dirty="0">
                          <a:latin typeface="Verdana" pitchFamily="34" charset="0"/>
                          <a:ea typeface="Verdana" pitchFamily="34" charset="0"/>
                        </a:rPr>
                        <a:t>Safe administration of medicines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95252">
                <a:tc>
                  <a:txBody>
                    <a:bodyPr/>
                    <a:lstStyle/>
                    <a:p>
                      <a:pPr algn="ctr" fontAlgn="t"/>
                      <a:r>
                        <a:rPr lang="en-US" sz="1200" b="0" i="0" u="none" strike="noStrike" dirty="0">
                          <a:solidFill>
                            <a:srgbClr val="000000"/>
                          </a:solidFill>
                          <a:latin typeface="Verdana" pitchFamily="34" charset="0"/>
                          <a:ea typeface="Verdana" pitchFamily="34" charset="0"/>
                        </a:rPr>
                        <a:t>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GB" sz="1400" noProof="0" dirty="0">
                          <a:latin typeface="Verdana" pitchFamily="34" charset="0"/>
                          <a:ea typeface="Verdana" pitchFamily="34" charset="0"/>
                        </a:rPr>
                        <a:t>Risk reduction measures for healthcare associated infections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76250">
                <a:tc>
                  <a:txBody>
                    <a:bodyPr/>
                    <a:lstStyle/>
                    <a:p>
                      <a:pPr algn="ctr" fontAlgn="t"/>
                      <a:r>
                        <a:rPr lang="en-US" sz="1200" b="0" i="0" u="none" strike="noStrike" dirty="0">
                          <a:solidFill>
                            <a:srgbClr val="000000"/>
                          </a:solidFill>
                          <a:latin typeface="Verdana" pitchFamily="34" charset="0"/>
                          <a:ea typeface="Verdana" pitchFamily="34" charset="0"/>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GB" sz="1400" noProof="0" dirty="0">
                          <a:latin typeface="Verdana" pitchFamily="34" charset="0"/>
                          <a:ea typeface="Verdana" pitchFamily="34" charset="0"/>
                        </a:rPr>
                        <a:t>Patients' complaints analysis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61950">
                <a:tc>
                  <a:txBody>
                    <a:bodyPr/>
                    <a:lstStyle/>
                    <a:p>
                      <a:pPr algn="ctr" fontAlgn="t"/>
                      <a:r>
                        <a:rPr lang="en-US" sz="1200" b="0" i="0" u="none" strike="noStrike" dirty="0">
                          <a:solidFill>
                            <a:srgbClr val="000000"/>
                          </a:solidFill>
                          <a:latin typeface="Verdana" pitchFamily="34" charset="0"/>
                          <a:ea typeface="Verdana" pitchFamily="34" charset="0"/>
                        </a:rPr>
                        <a:t>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GB" sz="1400" noProof="0" dirty="0">
                          <a:latin typeface="Verdana" pitchFamily="34" charset="0"/>
                          <a:ea typeface="Verdana" pitchFamily="34" charset="0"/>
                        </a:rPr>
                        <a:t>Indicators and outcome analysis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54731">
                <a:tc>
                  <a:txBody>
                    <a:bodyPr/>
                    <a:lstStyle/>
                    <a:p>
                      <a:pPr algn="ctr" fontAlgn="t"/>
                      <a:r>
                        <a:rPr lang="en-US" sz="1200" b="0" i="0" u="none" strike="noStrike" dirty="0">
                          <a:solidFill>
                            <a:srgbClr val="000000"/>
                          </a:solidFill>
                          <a:latin typeface="Verdana" pitchFamily="34" charset="0"/>
                          <a:ea typeface="Verdana" pitchFamily="34" charset="0"/>
                        </a:rPr>
                        <a:t>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GB" sz="1400" noProof="0" dirty="0">
                          <a:latin typeface="Verdana" pitchFamily="34" charset="0"/>
                          <a:ea typeface="Verdana" pitchFamily="34" charset="0"/>
                        </a:rPr>
                        <a:t>Patient surveys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55801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8292" y="-27384"/>
            <a:ext cx="5871860" cy="46481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27" name="Picture 3"/>
          <p:cNvPicPr>
            <a:picLocks noChangeAspect="1" noChangeArrowheads="1"/>
          </p:cNvPicPr>
          <p:nvPr/>
        </p:nvPicPr>
        <p:blipFill>
          <a:blip r:embed="rId3" cstate="print"/>
          <a:srcRect/>
          <a:stretch>
            <a:fillRect/>
          </a:stretch>
        </p:blipFill>
        <p:spPr bwMode="auto">
          <a:xfrm>
            <a:off x="2339752" y="1159198"/>
            <a:ext cx="6735956" cy="414201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28" name="Picture 4"/>
          <p:cNvPicPr>
            <a:picLocks noChangeAspect="1" noChangeArrowheads="1"/>
          </p:cNvPicPr>
          <p:nvPr/>
        </p:nvPicPr>
        <p:blipFill>
          <a:blip r:embed="rId4" cstate="print"/>
          <a:srcRect/>
          <a:stretch>
            <a:fillRect/>
          </a:stretch>
        </p:blipFill>
        <p:spPr bwMode="auto">
          <a:xfrm>
            <a:off x="827584" y="2412280"/>
            <a:ext cx="8316416" cy="44457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29" name="Picture 5"/>
          <p:cNvPicPr>
            <a:picLocks noChangeAspect="1" noChangeArrowheads="1"/>
          </p:cNvPicPr>
          <p:nvPr/>
        </p:nvPicPr>
        <p:blipFill>
          <a:blip r:embed="rId5" cstate="print"/>
          <a:srcRect/>
          <a:stretch>
            <a:fillRect/>
          </a:stretch>
        </p:blipFill>
        <p:spPr bwMode="auto">
          <a:xfrm>
            <a:off x="0" y="5429250"/>
            <a:ext cx="7677150" cy="14287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cxnSp>
        <p:nvCxnSpPr>
          <p:cNvPr id="7" name="Straight Connector 6"/>
          <p:cNvCxnSpPr/>
          <p:nvPr/>
        </p:nvCxnSpPr>
        <p:spPr>
          <a:xfrm>
            <a:off x="68292" y="2162175"/>
            <a:ext cx="91278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592417" y="1447800"/>
            <a:ext cx="118900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287492" y="2581275"/>
            <a:ext cx="149380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40588" y="5819775"/>
            <a:ext cx="286936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4237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500" fill="hold"/>
                                        <p:tgtEl>
                                          <p:spTgt spid="1027"/>
                                        </p:tgtEl>
                                        <p:attrNameLst>
                                          <p:attrName>ppt_x</p:attrName>
                                        </p:attrNameLst>
                                      </p:cBhvr>
                                      <p:tavLst>
                                        <p:tav tm="0">
                                          <p:val>
                                            <p:strVal val="#ppt_x"/>
                                          </p:val>
                                        </p:tav>
                                        <p:tav tm="100000">
                                          <p:val>
                                            <p:strVal val="#ppt_x"/>
                                          </p:val>
                                        </p:tav>
                                      </p:tavLst>
                                    </p:anim>
                                    <p:anim calcmode="lin" valueType="num">
                                      <p:cBhvr additive="base">
                                        <p:cTn id="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8"/>
                                        </p:tgtEl>
                                        <p:attrNameLst>
                                          <p:attrName>style.visibility</p:attrName>
                                        </p:attrNameLst>
                                      </p:cBhvr>
                                      <p:to>
                                        <p:strVal val="visible"/>
                                      </p:to>
                                    </p:set>
                                    <p:anim calcmode="lin" valueType="num">
                                      <p:cBhvr additive="base">
                                        <p:cTn id="13" dur="500" fill="hold"/>
                                        <p:tgtEl>
                                          <p:spTgt spid="1028"/>
                                        </p:tgtEl>
                                        <p:attrNameLst>
                                          <p:attrName>ppt_x</p:attrName>
                                        </p:attrNameLst>
                                      </p:cBhvr>
                                      <p:tavLst>
                                        <p:tav tm="0">
                                          <p:val>
                                            <p:strVal val="#ppt_x"/>
                                          </p:val>
                                        </p:tav>
                                        <p:tav tm="100000">
                                          <p:val>
                                            <p:strVal val="#ppt_x"/>
                                          </p:val>
                                        </p:tav>
                                      </p:tavLst>
                                    </p:anim>
                                    <p:anim calcmode="lin" valueType="num">
                                      <p:cBhvr additive="base">
                                        <p:cTn id="14"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9"/>
                                        </p:tgtEl>
                                        <p:attrNameLst>
                                          <p:attrName>style.visibility</p:attrName>
                                        </p:attrNameLst>
                                      </p:cBhvr>
                                      <p:to>
                                        <p:strVal val="visible"/>
                                      </p:to>
                                    </p:set>
                                    <p:anim calcmode="lin" valueType="num">
                                      <p:cBhvr additive="base">
                                        <p:cTn id="19" dur="500" fill="hold"/>
                                        <p:tgtEl>
                                          <p:spTgt spid="1029"/>
                                        </p:tgtEl>
                                        <p:attrNameLst>
                                          <p:attrName>ppt_x</p:attrName>
                                        </p:attrNameLst>
                                      </p:cBhvr>
                                      <p:tavLst>
                                        <p:tav tm="0">
                                          <p:val>
                                            <p:strVal val="#ppt_x"/>
                                          </p:val>
                                        </p:tav>
                                        <p:tav tm="100000">
                                          <p:val>
                                            <p:strVal val="#ppt_x"/>
                                          </p:val>
                                        </p:tav>
                                      </p:tavLst>
                                    </p:anim>
                                    <p:anim calcmode="lin" valueType="num">
                                      <p:cBhvr additive="base">
                                        <p:cTn id="20"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dirty="0" err="1"/>
              <a:t>Evaluation</a:t>
            </a:r>
            <a:r>
              <a:rPr lang="lv-LV" sz="2800" dirty="0"/>
              <a:t> </a:t>
            </a:r>
            <a:r>
              <a:rPr lang="lv-LV" sz="2800" dirty="0" err="1"/>
              <a:t>criteria</a:t>
            </a:r>
            <a:r>
              <a:rPr lang="lv-LV" sz="2800" dirty="0"/>
              <a:t> and </a:t>
            </a:r>
            <a:r>
              <a:rPr lang="lv-LV" sz="2800" dirty="0" err="1"/>
              <a:t>feedback</a:t>
            </a:r>
            <a:endParaRPr lang="en-GB" sz="2800" dirty="0"/>
          </a:p>
        </p:txBody>
      </p:sp>
      <p:sp>
        <p:nvSpPr>
          <p:cNvPr id="3" name="Content Placeholder 2"/>
          <p:cNvSpPr>
            <a:spLocks noGrp="1"/>
          </p:cNvSpPr>
          <p:nvPr>
            <p:ph idx="1"/>
          </p:nvPr>
        </p:nvSpPr>
        <p:spPr>
          <a:xfrm>
            <a:off x="1280160" y="1752600"/>
            <a:ext cx="7406640" cy="4373573"/>
          </a:xfrm>
        </p:spPr>
        <p:txBody>
          <a:bodyPr>
            <a:normAutofit/>
          </a:bodyPr>
          <a:lstStyle/>
          <a:p>
            <a:pPr marL="342900" indent="-342900">
              <a:buFont typeface="Arial" panose="020B0604020202020204" pitchFamily="34" charset="0"/>
              <a:buChar char="•"/>
            </a:pPr>
            <a:r>
              <a:rPr lang="en-GB" sz="2400" dirty="0"/>
              <a:t>Provided comments on criteria (0-3 points);</a:t>
            </a:r>
          </a:p>
          <a:p>
            <a:pPr marL="342900" indent="-342900">
              <a:buFont typeface="Arial" panose="020B0604020202020204" pitchFamily="34" charset="0"/>
              <a:buChar char="•"/>
            </a:pPr>
            <a:r>
              <a:rPr lang="en-GB" sz="2400" dirty="0"/>
              <a:t>Content and relevance of the comments (0-3 points);</a:t>
            </a:r>
          </a:p>
          <a:p>
            <a:pPr marL="342900" indent="-342900">
              <a:buFont typeface="Arial" panose="020B0604020202020204" pitchFamily="34" charset="0"/>
              <a:buChar char="•"/>
            </a:pPr>
            <a:r>
              <a:rPr lang="en-GB" sz="2400" dirty="0"/>
              <a:t>Improvement activities (0-3 points);</a:t>
            </a:r>
          </a:p>
          <a:p>
            <a:pPr marL="342900" indent="-342900">
              <a:buFont typeface="Arial" panose="020B0604020202020204" pitchFamily="34" charset="0"/>
              <a:buChar char="•"/>
            </a:pPr>
            <a:r>
              <a:rPr lang="en-GB" sz="2400" dirty="0"/>
              <a:t>Good practices;</a:t>
            </a:r>
          </a:p>
          <a:p>
            <a:pPr marL="342900" indent="-342900">
              <a:buFont typeface="Arial" panose="020B0604020202020204" pitchFamily="34" charset="0"/>
              <a:buChar char="•"/>
            </a:pPr>
            <a:r>
              <a:rPr lang="en-GB" sz="2400" dirty="0"/>
              <a:t>Problems for discussions or topics for on-site control.</a:t>
            </a:r>
          </a:p>
        </p:txBody>
      </p:sp>
      <p:sp>
        <p:nvSpPr>
          <p:cNvPr id="4" name="Text Placeholder 3"/>
          <p:cNvSpPr>
            <a:spLocks noGrp="1"/>
          </p:cNvSpPr>
          <p:nvPr>
            <p:ph type="body" sz="quarter" idx="10"/>
          </p:nvPr>
        </p:nvSpPr>
        <p:spPr/>
        <p:txBody>
          <a:bodyPr/>
          <a:lstStyle/>
          <a:p>
            <a:endParaRPr lang="en-GB"/>
          </a:p>
        </p:txBody>
      </p:sp>
      <p:sp>
        <p:nvSpPr>
          <p:cNvPr id="5" name="Text Placeholder 4"/>
          <p:cNvSpPr>
            <a:spLocks noGrp="1"/>
          </p:cNvSpPr>
          <p:nvPr>
            <p:ph type="body" sz="quarter" idx="12"/>
          </p:nvPr>
        </p:nvSpPr>
        <p:spPr/>
        <p:txBody>
          <a:bodyPr/>
          <a:lstStyle/>
          <a:p>
            <a:endParaRPr lang="en-GB"/>
          </a:p>
        </p:txBody>
      </p:sp>
      <p:sp>
        <p:nvSpPr>
          <p:cNvPr id="6" name="Slide Number Placeholder 5"/>
          <p:cNvSpPr>
            <a:spLocks noGrp="1"/>
          </p:cNvSpPr>
          <p:nvPr>
            <p:ph type="sldNum" sz="quarter" idx="13"/>
          </p:nvPr>
        </p:nvSpPr>
        <p:spPr/>
        <p:txBody>
          <a:bodyPr/>
          <a:lstStyle/>
          <a:p>
            <a:pPr>
              <a:defRPr/>
            </a:pPr>
            <a:fld id="{65B1D9EE-7C6E-4AE4-B21E-711AE95D8E0E}" type="slidenum">
              <a:rPr lang="en-US" altLang="en-US" smtClean="0"/>
              <a:pPr>
                <a:defRPr/>
              </a:pPr>
              <a:t>9</a:t>
            </a:fld>
            <a:endParaRPr lang="en-US" altLang="en-US"/>
          </a:p>
        </p:txBody>
      </p:sp>
    </p:spTree>
    <p:extLst>
      <p:ext uri="{BB962C8B-B14F-4D97-AF65-F5344CB8AC3E}">
        <p14:creationId xmlns:p14="http://schemas.microsoft.com/office/powerpoint/2010/main" val="3316198701"/>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2F68F9DAAAC8438F6114D1825DC822" ma:contentTypeVersion="11" ma:contentTypeDescription="Een nieuw document maken." ma:contentTypeScope="" ma:versionID="48025a2bed442fdad4c967100372cacc">
  <xsd:schema xmlns:xsd="http://www.w3.org/2001/XMLSchema" xmlns:xs="http://www.w3.org/2001/XMLSchema" xmlns:p="http://schemas.microsoft.com/office/2006/metadata/properties" xmlns:ns3="45523822-cb90-4e0e-9ded-e999543faa22" xmlns:ns4="ba38cba3-9255-4102-9de7-bbf8fc14b284" targetNamespace="http://schemas.microsoft.com/office/2006/metadata/properties" ma:root="true" ma:fieldsID="4b48b94c880bc5d85fd8a925dadc4706" ns3:_="" ns4:_="">
    <xsd:import namespace="45523822-cb90-4e0e-9ded-e999543faa22"/>
    <xsd:import namespace="ba38cba3-9255-4102-9de7-bbf8fc14b28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523822-cb90-4e0e-9ded-e999543faa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8cba3-9255-4102-9de7-bbf8fc14b284"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SharingHintHash" ma:index="12"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B9C8677-83D0-4D54-9245-7B424E67DC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523822-cb90-4e0e-9ded-e999543faa22"/>
    <ds:schemaRef ds:uri="ba38cba3-9255-4102-9de7-bbf8fc14b2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59196D-580F-4888-B954-C4B307829E89}">
  <ds:schemaRefs>
    <ds:schemaRef ds:uri="http://schemas.microsoft.com/sharepoint/v3/contenttype/forms"/>
  </ds:schemaRefs>
</ds:datastoreItem>
</file>

<file path=customXml/itemProps3.xml><?xml version="1.0" encoding="utf-8"?>
<ds:datastoreItem xmlns:ds="http://schemas.openxmlformats.org/officeDocument/2006/customXml" ds:itemID="{0F03758D-9311-4985-A862-47680CD24A89}">
  <ds:schemaRefs>
    <ds:schemaRef ds:uri="ba38cba3-9255-4102-9de7-bbf8fc14b284"/>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45523822-cb90-4e0e-9ded-e999543faa2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1431</TotalTime>
  <Words>1457</Words>
  <Application>Microsoft Office PowerPoint</Application>
  <PresentationFormat>Diavoorstelling (4:3)</PresentationFormat>
  <Paragraphs>288</Paragraphs>
  <Slides>21</Slides>
  <Notes>1</Notes>
  <HiddenSlides>0</HiddenSlides>
  <MMClips>0</MMClips>
  <ScaleCrop>false</ScaleCrop>
  <HeadingPairs>
    <vt:vector size="8" baseType="variant">
      <vt:variant>
        <vt:lpstr>Gebruikte lettertypen</vt:lpstr>
      </vt:variant>
      <vt:variant>
        <vt:i4>10</vt:i4>
      </vt:variant>
      <vt:variant>
        <vt:lpstr>Thema</vt:lpstr>
      </vt:variant>
      <vt:variant>
        <vt:i4>1</vt:i4>
      </vt:variant>
      <vt:variant>
        <vt:lpstr>Ingesloten OLE-bronprogramma's</vt:lpstr>
      </vt:variant>
      <vt:variant>
        <vt:i4>0</vt:i4>
      </vt:variant>
      <vt:variant>
        <vt:lpstr>Diatitels</vt:lpstr>
      </vt:variant>
      <vt:variant>
        <vt:i4>21</vt:i4>
      </vt:variant>
    </vt:vector>
  </HeadingPairs>
  <TitlesOfParts>
    <vt:vector size="32" baseType="lpstr">
      <vt:lpstr>Arial</vt:lpstr>
      <vt:lpstr>Calibri</vt:lpstr>
      <vt:lpstr>FrutigerLTPro-Light</vt:lpstr>
      <vt:lpstr>Monotype Corsiva</vt:lpstr>
      <vt:lpstr>Muli Light</vt:lpstr>
      <vt:lpstr>Poppins Light</vt:lpstr>
      <vt:lpstr>Times New Roman</vt:lpstr>
      <vt:lpstr>Verdana</vt:lpstr>
      <vt:lpstr>Verdana Pro</vt:lpstr>
      <vt:lpstr>Wingdings</vt:lpstr>
      <vt:lpstr>89_Prezentacija_templateLV</vt:lpstr>
      <vt:lpstr>New initiatives for health care quality improvement in Latvia EPSO 28th Conference</vt:lpstr>
      <vt:lpstr>Health Inspectorate -  basic information</vt:lpstr>
      <vt:lpstr>Recommendations of the EURINSPECT team</vt:lpstr>
      <vt:lpstr>PowerPoint-presentatie</vt:lpstr>
      <vt:lpstr>Self-assessment  </vt:lpstr>
      <vt:lpstr>Design Principles </vt:lpstr>
      <vt:lpstr>Data analysis of pilot project  (from 56 hospitals)</vt:lpstr>
      <vt:lpstr>PowerPoint-presentatie</vt:lpstr>
      <vt:lpstr>Evaluation criteria and feedback</vt:lpstr>
      <vt:lpstr>Risk based supervision in 2019 (Thematic control – clinical audit)</vt:lpstr>
      <vt:lpstr>Risk based supervision in 2019 (Thematic control – clinical audit)</vt:lpstr>
      <vt:lpstr>Risk based supervision in 2019 (Thematic controls)</vt:lpstr>
      <vt:lpstr>Complaints management – aims and challenges </vt:lpstr>
      <vt:lpstr>PowerPoint-presentatie</vt:lpstr>
      <vt:lpstr>Classification of complaints – methodology</vt:lpstr>
      <vt:lpstr>Causal Analysis</vt:lpstr>
      <vt:lpstr>Learning from incidents in healthcare:  the journey, not the arrival, matters</vt:lpstr>
      <vt:lpstr>What we are going to achieve!</vt:lpstr>
      <vt:lpstr>Timeframe</vt:lpstr>
      <vt:lpstr>Redesigning the complaints procedure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Mari Murel</cp:lastModifiedBy>
  <cp:revision>204</cp:revision>
  <dcterms:created xsi:type="dcterms:W3CDTF">2014-11-20T14:46:47Z</dcterms:created>
  <dcterms:modified xsi:type="dcterms:W3CDTF">2019-09-16T14:05:30Z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0x010100F52F68F9DAAAC8438F6114D1825DC822</vt:lpwstr>
  </property>
</Properties>
</file>