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5"/>
  </p:notesMasterIdLst>
  <p:handoutMasterIdLst>
    <p:handoutMasterId r:id="rId26"/>
  </p:handoutMasterIdLst>
  <p:sldIdLst>
    <p:sldId id="256" r:id="rId5"/>
    <p:sldId id="342" r:id="rId6"/>
    <p:sldId id="388" r:id="rId7"/>
    <p:sldId id="385" r:id="rId8"/>
    <p:sldId id="389" r:id="rId9"/>
    <p:sldId id="379" r:id="rId10"/>
    <p:sldId id="391" r:id="rId11"/>
    <p:sldId id="387" r:id="rId12"/>
    <p:sldId id="404" r:id="rId13"/>
    <p:sldId id="392" r:id="rId14"/>
    <p:sldId id="393" r:id="rId15"/>
    <p:sldId id="394" r:id="rId16"/>
    <p:sldId id="395" r:id="rId17"/>
    <p:sldId id="405" r:id="rId18"/>
    <p:sldId id="390" r:id="rId19"/>
    <p:sldId id="400" r:id="rId20"/>
    <p:sldId id="401" r:id="rId21"/>
    <p:sldId id="402" r:id="rId22"/>
    <p:sldId id="403" r:id="rId23"/>
    <p:sldId id="270" r:id="rId24"/>
  </p:sldIdLst>
  <p:sldSz cx="9144000" cy="6858000" type="screen4x3"/>
  <p:notesSz cx="6797675" cy="9928225"/>
  <p:defaultTextStyle>
    <a:defPPr>
      <a:defRPr lang="nl-NL"/>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2B424A-4952-46FB-ADAE-FAD2F1FDC3ED}" v="1" dt="2019-10-01T09:54:08.67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960" autoAdjust="0"/>
    <p:restoredTop sz="94343" autoAdjust="0"/>
  </p:normalViewPr>
  <p:slideViewPr>
    <p:cSldViewPr snapToGrid="0" snapToObjects="1">
      <p:cViewPr varScale="1">
        <p:scale>
          <a:sx n="37" d="100"/>
          <a:sy n="37" d="100"/>
        </p:scale>
        <p:origin x="780" y="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00" d="100"/>
          <a:sy n="100" d="100"/>
        </p:scale>
        <p:origin x="1908" y="72"/>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oske Vos" userId="636778aa-ef17-4331-bbf9-41b903390db0" providerId="ADAL" clId="{AA2B424A-4952-46FB-ADAE-FAD2F1FDC3ED}"/>
    <pc:docChg chg="modNotesMaster modHandout">
      <pc:chgData name="Jooske Vos" userId="636778aa-ef17-4331-bbf9-41b903390db0" providerId="ADAL" clId="{AA2B424A-4952-46FB-ADAE-FAD2F1FDC3ED}" dt="2019-10-01T09:54:08.667" v="0"/>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2" y="3"/>
            <a:ext cx="2946400" cy="496888"/>
          </a:xfrm>
          <a:prstGeom prst="rect">
            <a:avLst/>
          </a:prstGeom>
        </p:spPr>
        <p:txBody>
          <a:bodyPr vert="horz" lIns="91713" tIns="45856" rIns="91713" bIns="45856" rtlCol="0"/>
          <a:lstStyle>
            <a:lvl1pPr algn="l">
              <a:defRPr sz="1200">
                <a:latin typeface="Arial" pitchFamily="34" charset="0"/>
                <a:cs typeface="Arial" pitchFamily="34" charset="0"/>
              </a:defRPr>
            </a:lvl1pPr>
          </a:lstStyle>
          <a:p>
            <a:pPr>
              <a:defRPr/>
            </a:pPr>
            <a:endParaRPr lang="en-GB"/>
          </a:p>
        </p:txBody>
      </p:sp>
      <p:sp>
        <p:nvSpPr>
          <p:cNvPr id="4" name="Tijdelijke aanduiding voor voettekst 3"/>
          <p:cNvSpPr>
            <a:spLocks noGrp="1"/>
          </p:cNvSpPr>
          <p:nvPr>
            <p:ph type="ftr" sz="quarter" idx="2"/>
          </p:nvPr>
        </p:nvSpPr>
        <p:spPr>
          <a:xfrm>
            <a:off x="2" y="9429753"/>
            <a:ext cx="2946400" cy="496888"/>
          </a:xfrm>
          <a:prstGeom prst="rect">
            <a:avLst/>
          </a:prstGeom>
        </p:spPr>
        <p:txBody>
          <a:bodyPr vert="horz" lIns="91713" tIns="45856" rIns="91713" bIns="45856" rtlCol="0" anchor="b"/>
          <a:lstStyle>
            <a:lvl1pPr algn="l">
              <a:defRPr sz="1200">
                <a:latin typeface="Arial" pitchFamily="34" charset="0"/>
                <a:cs typeface="Arial" pitchFamily="34" charset="0"/>
              </a:defRPr>
            </a:lvl1pPr>
          </a:lstStyle>
          <a:p>
            <a:pPr>
              <a:defRPr/>
            </a:pPr>
            <a:endParaRPr lang="en-GB"/>
          </a:p>
        </p:txBody>
      </p:sp>
      <p:sp>
        <p:nvSpPr>
          <p:cNvPr id="5" name="Tijdelijke aanduiding voor dianummer 4"/>
          <p:cNvSpPr>
            <a:spLocks noGrp="1"/>
          </p:cNvSpPr>
          <p:nvPr>
            <p:ph type="sldNum" sz="quarter" idx="3"/>
          </p:nvPr>
        </p:nvSpPr>
        <p:spPr>
          <a:xfrm>
            <a:off x="3849688" y="9429753"/>
            <a:ext cx="2946400" cy="496888"/>
          </a:xfrm>
          <a:prstGeom prst="rect">
            <a:avLst/>
          </a:prstGeom>
        </p:spPr>
        <p:txBody>
          <a:bodyPr vert="horz" lIns="91713" tIns="45856" rIns="91713" bIns="45856" rtlCol="0" anchor="b"/>
          <a:lstStyle>
            <a:lvl1pPr algn="r">
              <a:defRPr sz="1200">
                <a:latin typeface="Arial" pitchFamily="34" charset="0"/>
                <a:cs typeface="Arial" pitchFamily="34" charset="0"/>
              </a:defRPr>
            </a:lvl1pPr>
          </a:lstStyle>
          <a:p>
            <a:pPr>
              <a:defRPr/>
            </a:pPr>
            <a:fld id="{B70CFD00-ECF0-4B0F-8C8B-DC1D62551663}" type="slidenum">
              <a:rPr lang="en-GB"/>
              <a:pPr>
                <a:defRPr/>
              </a:pPr>
              <a:t>‹nr.›</a:t>
            </a:fld>
            <a:endParaRPr lang="en-GB"/>
          </a:p>
        </p:txBody>
      </p:sp>
    </p:spTree>
    <p:extLst>
      <p:ext uri="{BB962C8B-B14F-4D97-AF65-F5344CB8AC3E}">
        <p14:creationId xmlns:p14="http://schemas.microsoft.com/office/powerpoint/2010/main" val="3624696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2" y="3"/>
            <a:ext cx="2946400" cy="496888"/>
          </a:xfrm>
          <a:prstGeom prst="rect">
            <a:avLst/>
          </a:prstGeom>
        </p:spPr>
        <p:txBody>
          <a:bodyPr vert="horz" lIns="91713" tIns="45856" rIns="91713" bIns="45856" rtlCol="0"/>
          <a:lstStyle>
            <a:lvl1pPr algn="l">
              <a:defRPr sz="1200">
                <a:latin typeface="Arial" pitchFamily="34" charset="0"/>
                <a:cs typeface="Arial" pitchFamily="34" charset="0"/>
              </a:defRPr>
            </a:lvl1pPr>
          </a:lstStyle>
          <a:p>
            <a:pPr>
              <a:defRPr/>
            </a:pPr>
            <a:endParaRPr lang="nl-NL"/>
          </a:p>
        </p:txBody>
      </p:sp>
      <p:sp>
        <p:nvSpPr>
          <p:cNvPr id="3" name="Tijdelijke aanduiding voor datum 2"/>
          <p:cNvSpPr>
            <a:spLocks noGrp="1"/>
          </p:cNvSpPr>
          <p:nvPr>
            <p:ph type="dt" idx="1"/>
          </p:nvPr>
        </p:nvSpPr>
        <p:spPr>
          <a:xfrm>
            <a:off x="3849688" y="3"/>
            <a:ext cx="2946400" cy="496888"/>
          </a:xfrm>
          <a:prstGeom prst="rect">
            <a:avLst/>
          </a:prstGeom>
        </p:spPr>
        <p:txBody>
          <a:bodyPr vert="horz" lIns="91713" tIns="45856" rIns="91713" bIns="45856" rtlCol="0"/>
          <a:lstStyle>
            <a:lvl1pPr algn="r">
              <a:defRPr sz="1200">
                <a:latin typeface="Arial" pitchFamily="34" charset="0"/>
                <a:cs typeface="Arial" pitchFamily="34" charset="0"/>
              </a:defRPr>
            </a:lvl1pPr>
          </a:lstStyle>
          <a:p>
            <a:pPr>
              <a:defRPr/>
            </a:pPr>
            <a:fld id="{C1FD2E0A-F4FD-47E6-A922-6A8E203DDCA6}" type="datetimeFigureOut">
              <a:rPr lang="nl-NL"/>
              <a:pPr>
                <a:defRPr/>
              </a:pPr>
              <a:t>1-10-2019</a:t>
            </a:fld>
            <a:endParaRPr lang="nl-NL"/>
          </a:p>
        </p:txBody>
      </p:sp>
      <p:sp>
        <p:nvSpPr>
          <p:cNvPr id="4" name="Tijdelijke aanduiding voor dia-afbeelding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713" tIns="45856" rIns="91713" bIns="45856" rtlCol="0" anchor="ctr"/>
          <a:lstStyle/>
          <a:p>
            <a:pPr lvl="0"/>
            <a:endParaRPr lang="nl-NL" noProof="0"/>
          </a:p>
        </p:txBody>
      </p:sp>
      <p:sp>
        <p:nvSpPr>
          <p:cNvPr id="5" name="Tijdelijke aanduiding voor notities 4"/>
          <p:cNvSpPr>
            <a:spLocks noGrp="1"/>
          </p:cNvSpPr>
          <p:nvPr>
            <p:ph type="body" sz="quarter" idx="3"/>
          </p:nvPr>
        </p:nvSpPr>
        <p:spPr>
          <a:xfrm>
            <a:off x="679454" y="4714876"/>
            <a:ext cx="5438775" cy="4468814"/>
          </a:xfrm>
          <a:prstGeom prst="rect">
            <a:avLst/>
          </a:prstGeom>
        </p:spPr>
        <p:txBody>
          <a:bodyPr vert="horz" lIns="91713" tIns="45856" rIns="91713" bIns="45856" rtlCol="0"/>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2" y="9429753"/>
            <a:ext cx="2946400" cy="496888"/>
          </a:xfrm>
          <a:prstGeom prst="rect">
            <a:avLst/>
          </a:prstGeom>
        </p:spPr>
        <p:txBody>
          <a:bodyPr vert="horz" lIns="91713" tIns="45856" rIns="91713" bIns="45856" rtlCol="0" anchor="b"/>
          <a:lstStyle>
            <a:lvl1pPr algn="l">
              <a:defRPr sz="1200">
                <a:latin typeface="Arial" pitchFamily="34" charset="0"/>
                <a:cs typeface="Arial" pitchFamily="34" charset="0"/>
              </a:defRPr>
            </a:lvl1pPr>
          </a:lstStyle>
          <a:p>
            <a:pPr>
              <a:defRPr/>
            </a:pPr>
            <a:endParaRPr lang="nl-NL"/>
          </a:p>
        </p:txBody>
      </p:sp>
      <p:sp>
        <p:nvSpPr>
          <p:cNvPr id="7" name="Tijdelijke aanduiding voor dianummer 6"/>
          <p:cNvSpPr>
            <a:spLocks noGrp="1"/>
          </p:cNvSpPr>
          <p:nvPr>
            <p:ph type="sldNum" sz="quarter" idx="5"/>
          </p:nvPr>
        </p:nvSpPr>
        <p:spPr>
          <a:xfrm>
            <a:off x="3849688" y="9429753"/>
            <a:ext cx="2946400" cy="496888"/>
          </a:xfrm>
          <a:prstGeom prst="rect">
            <a:avLst/>
          </a:prstGeom>
        </p:spPr>
        <p:txBody>
          <a:bodyPr vert="horz" lIns="91713" tIns="45856" rIns="91713" bIns="45856" rtlCol="0" anchor="b"/>
          <a:lstStyle>
            <a:lvl1pPr algn="r">
              <a:defRPr sz="1200">
                <a:latin typeface="Arial" pitchFamily="34" charset="0"/>
                <a:cs typeface="Arial" pitchFamily="34" charset="0"/>
              </a:defRPr>
            </a:lvl1pPr>
          </a:lstStyle>
          <a:p>
            <a:pPr>
              <a:defRPr/>
            </a:pPr>
            <a:fld id="{A8AFA6F5-0A6D-4CFB-8604-1203C78A8B10}" type="slidenum">
              <a:rPr lang="nl-NL"/>
              <a:pPr>
                <a:defRPr/>
              </a:pPr>
              <a:t>‹nr.›</a:t>
            </a:fld>
            <a:endParaRPr lang="nl-NL"/>
          </a:p>
        </p:txBody>
      </p:sp>
    </p:spTree>
    <p:extLst>
      <p:ext uri="{BB962C8B-B14F-4D97-AF65-F5344CB8AC3E}">
        <p14:creationId xmlns:p14="http://schemas.microsoft.com/office/powerpoint/2010/main" val="22971519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Introduction </a:t>
            </a:r>
          </a:p>
          <a:p>
            <a:r>
              <a:rPr lang="en-GB" baseline="0" dirty="0"/>
              <a:t>Mr.  Chairman, Ladies and Gentlemen </a:t>
            </a:r>
            <a:r>
              <a:rPr lang="en-GB" dirty="0"/>
              <a:t>, welcome to this working group </a:t>
            </a:r>
            <a:endParaRPr lang="en-GB" baseline="0" dirty="0"/>
          </a:p>
          <a:p>
            <a:r>
              <a:rPr lang="en-GB" baseline="0" dirty="0"/>
              <a:t>Before starting this presentation I want to thank the Dutch presidency and in particular the Dutch Inspectieraad (the co-operative inspectorates) </a:t>
            </a:r>
            <a:r>
              <a:rPr lang="en-GB" dirty="0"/>
              <a:t>for organizing this interesting conference and bringing  us together so</a:t>
            </a:r>
            <a:r>
              <a:rPr lang="en-GB" baseline="0" dirty="0"/>
              <a:t> many </a:t>
            </a:r>
            <a:r>
              <a:rPr lang="en-GB" dirty="0"/>
              <a:t>professionals who are interested in co-operation,</a:t>
            </a:r>
            <a:r>
              <a:rPr lang="en-GB" baseline="0" dirty="0"/>
              <a:t> </a:t>
            </a:r>
            <a:r>
              <a:rPr lang="en-GB" dirty="0"/>
              <a:t> partnership and</a:t>
            </a:r>
            <a:r>
              <a:rPr lang="en-GB" baseline="0" dirty="0"/>
              <a:t> enforcement in a Europe without borders. </a:t>
            </a:r>
          </a:p>
          <a:p>
            <a:r>
              <a:rPr lang="en-GB" baseline="0" dirty="0"/>
              <a:t>As we all know</a:t>
            </a:r>
            <a:r>
              <a:rPr lang="en-GB" dirty="0"/>
              <a:t>, we live in an era in which new borders tend to behave like ‘pop-up stores’</a:t>
            </a:r>
            <a:r>
              <a:rPr lang="en-GB" baseline="0" dirty="0"/>
              <a:t>: yesterday there was nothing and today the boundaries and fences are there.</a:t>
            </a:r>
          </a:p>
          <a:p>
            <a:r>
              <a:rPr lang="en-GB" baseline="0" dirty="0"/>
              <a:t>Therefore this might be an</a:t>
            </a:r>
            <a:r>
              <a:rPr lang="en-GB" dirty="0"/>
              <a:t> excellent timing to discuss our many positive experiences and good practices  of co-operation and  the EPSO experience of working towards a Europe without borders  in the   field of inspectorates regulators and monitoring organisations. </a:t>
            </a:r>
          </a:p>
          <a:p>
            <a:r>
              <a:rPr lang="en-GB" dirty="0"/>
              <a:t> I</a:t>
            </a:r>
            <a:r>
              <a:rPr lang="en-GB" baseline="0" dirty="0"/>
              <a:t>t might be good to keep  in mind that is</a:t>
            </a:r>
            <a:r>
              <a:rPr lang="en-GB" dirty="0"/>
              <a:t> only a  decade ago (to be more exact 12 years) that we all started talking about co-operation between various kind of inspectorates and regulators. In fact it all started with the  report of Sir “Philip Hampton in 2005 on ‘Reducing administrative burdens: effective inspection and enforcement’ and the following discussions on Better Regulation.</a:t>
            </a:r>
          </a:p>
          <a:p>
            <a:r>
              <a:rPr lang="en-GB" dirty="0"/>
              <a:t>In a way this was also the  start for our EPSO co-operation although this was not primarily  focused on better regulation and enforcement but on cooperation between likewise inspectorates in healthcare and social care.  </a:t>
            </a:r>
          </a:p>
        </p:txBody>
      </p:sp>
      <p:sp>
        <p:nvSpPr>
          <p:cNvPr id="4" name="Tijdelijke aanduiding voor dianummer 3"/>
          <p:cNvSpPr>
            <a:spLocks noGrp="1"/>
          </p:cNvSpPr>
          <p:nvPr>
            <p:ph type="sldNum" sz="quarter" idx="10"/>
          </p:nvPr>
        </p:nvSpPr>
        <p:spPr/>
        <p:txBody>
          <a:bodyPr/>
          <a:lstStyle/>
          <a:p>
            <a:pPr>
              <a:defRPr/>
            </a:pPr>
            <a:fld id="{A8AFA6F5-0A6D-4CFB-8604-1203C78A8B10}" type="slidenum">
              <a:rPr lang="nl-NL" smtClean="0"/>
              <a:pPr>
                <a:defRPr/>
              </a:pPr>
              <a:t>1</a:t>
            </a:fld>
            <a:endParaRPr lang="nl-NL"/>
          </a:p>
        </p:txBody>
      </p:sp>
    </p:spTree>
    <p:extLst>
      <p:ext uri="{BB962C8B-B14F-4D97-AF65-F5344CB8AC3E}">
        <p14:creationId xmlns:p14="http://schemas.microsoft.com/office/powerpoint/2010/main" val="2809774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nl-NL"/>
          </a:p>
        </p:txBody>
      </p:sp>
      <p:sp>
        <p:nvSpPr>
          <p:cNvPr id="256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5169" indent="-286604" eaLnBrk="0" hangingPunct="0">
              <a:spcBef>
                <a:spcPct val="30000"/>
              </a:spcBef>
              <a:defRPr sz="1200">
                <a:solidFill>
                  <a:schemeClr val="tx1"/>
                </a:solidFill>
                <a:latin typeface="Calibri" pitchFamily="34" charset="0"/>
              </a:defRPr>
            </a:lvl2pPr>
            <a:lvl3pPr marL="1146414" indent="-229283" eaLnBrk="0" hangingPunct="0">
              <a:spcBef>
                <a:spcPct val="30000"/>
              </a:spcBef>
              <a:defRPr sz="1200">
                <a:solidFill>
                  <a:schemeClr val="tx1"/>
                </a:solidFill>
                <a:latin typeface="Calibri" pitchFamily="34" charset="0"/>
              </a:defRPr>
            </a:lvl3pPr>
            <a:lvl4pPr marL="1604979" indent="-229283" eaLnBrk="0" hangingPunct="0">
              <a:spcBef>
                <a:spcPct val="30000"/>
              </a:spcBef>
              <a:defRPr sz="1200">
                <a:solidFill>
                  <a:schemeClr val="tx1"/>
                </a:solidFill>
                <a:latin typeface="Calibri" pitchFamily="34" charset="0"/>
              </a:defRPr>
            </a:lvl4pPr>
            <a:lvl5pPr marL="2063545" indent="-229283" eaLnBrk="0" hangingPunct="0">
              <a:spcBef>
                <a:spcPct val="30000"/>
              </a:spcBef>
              <a:defRPr sz="1200">
                <a:solidFill>
                  <a:schemeClr val="tx1"/>
                </a:solidFill>
                <a:latin typeface="Calibri" pitchFamily="34" charset="0"/>
              </a:defRPr>
            </a:lvl5pPr>
            <a:lvl6pPr marL="2522111" indent="-229283" defTabSz="458566" eaLnBrk="0" fontAlgn="base" hangingPunct="0">
              <a:spcBef>
                <a:spcPct val="30000"/>
              </a:spcBef>
              <a:spcAft>
                <a:spcPct val="0"/>
              </a:spcAft>
              <a:defRPr sz="1200">
                <a:solidFill>
                  <a:schemeClr val="tx1"/>
                </a:solidFill>
                <a:latin typeface="Calibri" pitchFamily="34" charset="0"/>
              </a:defRPr>
            </a:lvl6pPr>
            <a:lvl7pPr marL="2980676" indent="-229283" defTabSz="458566" eaLnBrk="0" fontAlgn="base" hangingPunct="0">
              <a:spcBef>
                <a:spcPct val="30000"/>
              </a:spcBef>
              <a:spcAft>
                <a:spcPct val="0"/>
              </a:spcAft>
              <a:defRPr sz="1200">
                <a:solidFill>
                  <a:schemeClr val="tx1"/>
                </a:solidFill>
                <a:latin typeface="Calibri" pitchFamily="34" charset="0"/>
              </a:defRPr>
            </a:lvl7pPr>
            <a:lvl8pPr marL="3439242" indent="-229283" defTabSz="458566" eaLnBrk="0" fontAlgn="base" hangingPunct="0">
              <a:spcBef>
                <a:spcPct val="30000"/>
              </a:spcBef>
              <a:spcAft>
                <a:spcPct val="0"/>
              </a:spcAft>
              <a:defRPr sz="1200">
                <a:solidFill>
                  <a:schemeClr val="tx1"/>
                </a:solidFill>
                <a:latin typeface="Calibri" pitchFamily="34" charset="0"/>
              </a:defRPr>
            </a:lvl8pPr>
            <a:lvl9pPr marL="3897807" indent="-229283" defTabSz="45856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8D4E982-1DFB-4001-933F-9DB553399728}" type="slidenum">
              <a:rPr lang="nl-NL" altLang="nl-NL" smtClean="0">
                <a:latin typeface="Arial" pitchFamily="34" charset="0"/>
              </a:rPr>
              <a:pPr eaLnBrk="1" hangingPunct="1">
                <a:spcBef>
                  <a:spcPct val="0"/>
                </a:spcBef>
              </a:pPr>
              <a:t>10</a:t>
            </a:fld>
            <a:endParaRPr lang="nl-NL" altLang="nl-NL">
              <a:latin typeface="Arial" pitchFamily="34" charset="0"/>
            </a:endParaRPr>
          </a:p>
        </p:txBody>
      </p:sp>
    </p:spTree>
    <p:extLst>
      <p:ext uri="{BB962C8B-B14F-4D97-AF65-F5344CB8AC3E}">
        <p14:creationId xmlns:p14="http://schemas.microsoft.com/office/powerpoint/2010/main" val="3585684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nl-NL"/>
          </a:p>
        </p:txBody>
      </p:sp>
      <p:sp>
        <p:nvSpPr>
          <p:cNvPr id="256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5169" indent="-286604" eaLnBrk="0" hangingPunct="0">
              <a:spcBef>
                <a:spcPct val="30000"/>
              </a:spcBef>
              <a:defRPr sz="1200">
                <a:solidFill>
                  <a:schemeClr val="tx1"/>
                </a:solidFill>
                <a:latin typeface="Calibri" pitchFamily="34" charset="0"/>
              </a:defRPr>
            </a:lvl2pPr>
            <a:lvl3pPr marL="1146414" indent="-229283" eaLnBrk="0" hangingPunct="0">
              <a:spcBef>
                <a:spcPct val="30000"/>
              </a:spcBef>
              <a:defRPr sz="1200">
                <a:solidFill>
                  <a:schemeClr val="tx1"/>
                </a:solidFill>
                <a:latin typeface="Calibri" pitchFamily="34" charset="0"/>
              </a:defRPr>
            </a:lvl3pPr>
            <a:lvl4pPr marL="1604979" indent="-229283" eaLnBrk="0" hangingPunct="0">
              <a:spcBef>
                <a:spcPct val="30000"/>
              </a:spcBef>
              <a:defRPr sz="1200">
                <a:solidFill>
                  <a:schemeClr val="tx1"/>
                </a:solidFill>
                <a:latin typeface="Calibri" pitchFamily="34" charset="0"/>
              </a:defRPr>
            </a:lvl4pPr>
            <a:lvl5pPr marL="2063545" indent="-229283" eaLnBrk="0" hangingPunct="0">
              <a:spcBef>
                <a:spcPct val="30000"/>
              </a:spcBef>
              <a:defRPr sz="1200">
                <a:solidFill>
                  <a:schemeClr val="tx1"/>
                </a:solidFill>
                <a:latin typeface="Calibri" pitchFamily="34" charset="0"/>
              </a:defRPr>
            </a:lvl5pPr>
            <a:lvl6pPr marL="2522111" indent="-229283" defTabSz="458566" eaLnBrk="0" fontAlgn="base" hangingPunct="0">
              <a:spcBef>
                <a:spcPct val="30000"/>
              </a:spcBef>
              <a:spcAft>
                <a:spcPct val="0"/>
              </a:spcAft>
              <a:defRPr sz="1200">
                <a:solidFill>
                  <a:schemeClr val="tx1"/>
                </a:solidFill>
                <a:latin typeface="Calibri" pitchFamily="34" charset="0"/>
              </a:defRPr>
            </a:lvl6pPr>
            <a:lvl7pPr marL="2980676" indent="-229283" defTabSz="458566" eaLnBrk="0" fontAlgn="base" hangingPunct="0">
              <a:spcBef>
                <a:spcPct val="30000"/>
              </a:spcBef>
              <a:spcAft>
                <a:spcPct val="0"/>
              </a:spcAft>
              <a:defRPr sz="1200">
                <a:solidFill>
                  <a:schemeClr val="tx1"/>
                </a:solidFill>
                <a:latin typeface="Calibri" pitchFamily="34" charset="0"/>
              </a:defRPr>
            </a:lvl7pPr>
            <a:lvl8pPr marL="3439242" indent="-229283" defTabSz="458566" eaLnBrk="0" fontAlgn="base" hangingPunct="0">
              <a:spcBef>
                <a:spcPct val="30000"/>
              </a:spcBef>
              <a:spcAft>
                <a:spcPct val="0"/>
              </a:spcAft>
              <a:defRPr sz="1200">
                <a:solidFill>
                  <a:schemeClr val="tx1"/>
                </a:solidFill>
                <a:latin typeface="Calibri" pitchFamily="34" charset="0"/>
              </a:defRPr>
            </a:lvl8pPr>
            <a:lvl9pPr marL="3897807" indent="-229283" defTabSz="45856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8D4E982-1DFB-4001-933F-9DB553399728}" type="slidenum">
              <a:rPr lang="nl-NL" altLang="nl-NL" smtClean="0">
                <a:latin typeface="Arial" pitchFamily="34" charset="0"/>
              </a:rPr>
              <a:pPr eaLnBrk="1" hangingPunct="1">
                <a:spcBef>
                  <a:spcPct val="0"/>
                </a:spcBef>
              </a:pPr>
              <a:t>11</a:t>
            </a:fld>
            <a:endParaRPr lang="nl-NL" altLang="nl-NL">
              <a:latin typeface="Arial" pitchFamily="34" charset="0"/>
            </a:endParaRPr>
          </a:p>
        </p:txBody>
      </p:sp>
    </p:spTree>
    <p:extLst>
      <p:ext uri="{BB962C8B-B14F-4D97-AF65-F5344CB8AC3E}">
        <p14:creationId xmlns:p14="http://schemas.microsoft.com/office/powerpoint/2010/main" val="3271241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nl-NL"/>
          </a:p>
        </p:txBody>
      </p:sp>
      <p:sp>
        <p:nvSpPr>
          <p:cNvPr id="256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5169" indent="-286604" eaLnBrk="0" hangingPunct="0">
              <a:spcBef>
                <a:spcPct val="30000"/>
              </a:spcBef>
              <a:defRPr sz="1200">
                <a:solidFill>
                  <a:schemeClr val="tx1"/>
                </a:solidFill>
                <a:latin typeface="Calibri" pitchFamily="34" charset="0"/>
              </a:defRPr>
            </a:lvl2pPr>
            <a:lvl3pPr marL="1146414" indent="-229283" eaLnBrk="0" hangingPunct="0">
              <a:spcBef>
                <a:spcPct val="30000"/>
              </a:spcBef>
              <a:defRPr sz="1200">
                <a:solidFill>
                  <a:schemeClr val="tx1"/>
                </a:solidFill>
                <a:latin typeface="Calibri" pitchFamily="34" charset="0"/>
              </a:defRPr>
            </a:lvl3pPr>
            <a:lvl4pPr marL="1604979" indent="-229283" eaLnBrk="0" hangingPunct="0">
              <a:spcBef>
                <a:spcPct val="30000"/>
              </a:spcBef>
              <a:defRPr sz="1200">
                <a:solidFill>
                  <a:schemeClr val="tx1"/>
                </a:solidFill>
                <a:latin typeface="Calibri" pitchFamily="34" charset="0"/>
              </a:defRPr>
            </a:lvl4pPr>
            <a:lvl5pPr marL="2063545" indent="-229283" eaLnBrk="0" hangingPunct="0">
              <a:spcBef>
                <a:spcPct val="30000"/>
              </a:spcBef>
              <a:defRPr sz="1200">
                <a:solidFill>
                  <a:schemeClr val="tx1"/>
                </a:solidFill>
                <a:latin typeface="Calibri" pitchFamily="34" charset="0"/>
              </a:defRPr>
            </a:lvl5pPr>
            <a:lvl6pPr marL="2522111" indent="-229283" defTabSz="458566" eaLnBrk="0" fontAlgn="base" hangingPunct="0">
              <a:spcBef>
                <a:spcPct val="30000"/>
              </a:spcBef>
              <a:spcAft>
                <a:spcPct val="0"/>
              </a:spcAft>
              <a:defRPr sz="1200">
                <a:solidFill>
                  <a:schemeClr val="tx1"/>
                </a:solidFill>
                <a:latin typeface="Calibri" pitchFamily="34" charset="0"/>
              </a:defRPr>
            </a:lvl6pPr>
            <a:lvl7pPr marL="2980676" indent="-229283" defTabSz="458566" eaLnBrk="0" fontAlgn="base" hangingPunct="0">
              <a:spcBef>
                <a:spcPct val="30000"/>
              </a:spcBef>
              <a:spcAft>
                <a:spcPct val="0"/>
              </a:spcAft>
              <a:defRPr sz="1200">
                <a:solidFill>
                  <a:schemeClr val="tx1"/>
                </a:solidFill>
                <a:latin typeface="Calibri" pitchFamily="34" charset="0"/>
              </a:defRPr>
            </a:lvl7pPr>
            <a:lvl8pPr marL="3439242" indent="-229283" defTabSz="458566" eaLnBrk="0" fontAlgn="base" hangingPunct="0">
              <a:spcBef>
                <a:spcPct val="30000"/>
              </a:spcBef>
              <a:spcAft>
                <a:spcPct val="0"/>
              </a:spcAft>
              <a:defRPr sz="1200">
                <a:solidFill>
                  <a:schemeClr val="tx1"/>
                </a:solidFill>
                <a:latin typeface="Calibri" pitchFamily="34" charset="0"/>
              </a:defRPr>
            </a:lvl8pPr>
            <a:lvl9pPr marL="3897807" indent="-229283" defTabSz="45856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8D4E982-1DFB-4001-933F-9DB553399728}" type="slidenum">
              <a:rPr lang="nl-NL" altLang="nl-NL" smtClean="0">
                <a:latin typeface="Arial" pitchFamily="34" charset="0"/>
              </a:rPr>
              <a:pPr eaLnBrk="1" hangingPunct="1">
                <a:spcBef>
                  <a:spcPct val="0"/>
                </a:spcBef>
              </a:pPr>
              <a:t>12</a:t>
            </a:fld>
            <a:endParaRPr lang="nl-NL" altLang="nl-NL">
              <a:latin typeface="Arial" pitchFamily="34" charset="0"/>
            </a:endParaRPr>
          </a:p>
        </p:txBody>
      </p:sp>
    </p:spTree>
    <p:extLst>
      <p:ext uri="{BB962C8B-B14F-4D97-AF65-F5344CB8AC3E}">
        <p14:creationId xmlns:p14="http://schemas.microsoft.com/office/powerpoint/2010/main" val="774502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nl-NL"/>
          </a:p>
        </p:txBody>
      </p:sp>
      <p:sp>
        <p:nvSpPr>
          <p:cNvPr id="256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5169" indent="-286604" eaLnBrk="0" hangingPunct="0">
              <a:spcBef>
                <a:spcPct val="30000"/>
              </a:spcBef>
              <a:defRPr sz="1200">
                <a:solidFill>
                  <a:schemeClr val="tx1"/>
                </a:solidFill>
                <a:latin typeface="Calibri" pitchFamily="34" charset="0"/>
              </a:defRPr>
            </a:lvl2pPr>
            <a:lvl3pPr marL="1146414" indent="-229283" eaLnBrk="0" hangingPunct="0">
              <a:spcBef>
                <a:spcPct val="30000"/>
              </a:spcBef>
              <a:defRPr sz="1200">
                <a:solidFill>
                  <a:schemeClr val="tx1"/>
                </a:solidFill>
                <a:latin typeface="Calibri" pitchFamily="34" charset="0"/>
              </a:defRPr>
            </a:lvl3pPr>
            <a:lvl4pPr marL="1604979" indent="-229283" eaLnBrk="0" hangingPunct="0">
              <a:spcBef>
                <a:spcPct val="30000"/>
              </a:spcBef>
              <a:defRPr sz="1200">
                <a:solidFill>
                  <a:schemeClr val="tx1"/>
                </a:solidFill>
                <a:latin typeface="Calibri" pitchFamily="34" charset="0"/>
              </a:defRPr>
            </a:lvl4pPr>
            <a:lvl5pPr marL="2063545" indent="-229283" eaLnBrk="0" hangingPunct="0">
              <a:spcBef>
                <a:spcPct val="30000"/>
              </a:spcBef>
              <a:defRPr sz="1200">
                <a:solidFill>
                  <a:schemeClr val="tx1"/>
                </a:solidFill>
                <a:latin typeface="Calibri" pitchFamily="34" charset="0"/>
              </a:defRPr>
            </a:lvl5pPr>
            <a:lvl6pPr marL="2522111" indent="-229283" defTabSz="458566" eaLnBrk="0" fontAlgn="base" hangingPunct="0">
              <a:spcBef>
                <a:spcPct val="30000"/>
              </a:spcBef>
              <a:spcAft>
                <a:spcPct val="0"/>
              </a:spcAft>
              <a:defRPr sz="1200">
                <a:solidFill>
                  <a:schemeClr val="tx1"/>
                </a:solidFill>
                <a:latin typeface="Calibri" pitchFamily="34" charset="0"/>
              </a:defRPr>
            </a:lvl6pPr>
            <a:lvl7pPr marL="2980676" indent="-229283" defTabSz="458566" eaLnBrk="0" fontAlgn="base" hangingPunct="0">
              <a:spcBef>
                <a:spcPct val="30000"/>
              </a:spcBef>
              <a:spcAft>
                <a:spcPct val="0"/>
              </a:spcAft>
              <a:defRPr sz="1200">
                <a:solidFill>
                  <a:schemeClr val="tx1"/>
                </a:solidFill>
                <a:latin typeface="Calibri" pitchFamily="34" charset="0"/>
              </a:defRPr>
            </a:lvl7pPr>
            <a:lvl8pPr marL="3439242" indent="-229283" defTabSz="458566" eaLnBrk="0" fontAlgn="base" hangingPunct="0">
              <a:spcBef>
                <a:spcPct val="30000"/>
              </a:spcBef>
              <a:spcAft>
                <a:spcPct val="0"/>
              </a:spcAft>
              <a:defRPr sz="1200">
                <a:solidFill>
                  <a:schemeClr val="tx1"/>
                </a:solidFill>
                <a:latin typeface="Calibri" pitchFamily="34" charset="0"/>
              </a:defRPr>
            </a:lvl8pPr>
            <a:lvl9pPr marL="3897807" indent="-229283" defTabSz="45856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8D4E982-1DFB-4001-933F-9DB553399728}" type="slidenum">
              <a:rPr lang="nl-NL" altLang="nl-NL" smtClean="0">
                <a:latin typeface="Arial" pitchFamily="34" charset="0"/>
              </a:rPr>
              <a:pPr eaLnBrk="1" hangingPunct="1">
                <a:spcBef>
                  <a:spcPct val="0"/>
                </a:spcBef>
              </a:pPr>
              <a:t>13</a:t>
            </a:fld>
            <a:endParaRPr lang="nl-NL" altLang="nl-NL">
              <a:latin typeface="Arial" pitchFamily="34" charset="0"/>
            </a:endParaRPr>
          </a:p>
        </p:txBody>
      </p:sp>
    </p:spTree>
    <p:extLst>
      <p:ext uri="{BB962C8B-B14F-4D97-AF65-F5344CB8AC3E}">
        <p14:creationId xmlns:p14="http://schemas.microsoft.com/office/powerpoint/2010/main" val="2647945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nl-NL"/>
          </a:p>
        </p:txBody>
      </p:sp>
      <p:sp>
        <p:nvSpPr>
          <p:cNvPr id="256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5169" indent="-286604" eaLnBrk="0" hangingPunct="0">
              <a:spcBef>
                <a:spcPct val="30000"/>
              </a:spcBef>
              <a:defRPr sz="1200">
                <a:solidFill>
                  <a:schemeClr val="tx1"/>
                </a:solidFill>
                <a:latin typeface="Calibri" pitchFamily="34" charset="0"/>
              </a:defRPr>
            </a:lvl2pPr>
            <a:lvl3pPr marL="1146414" indent="-229283" eaLnBrk="0" hangingPunct="0">
              <a:spcBef>
                <a:spcPct val="30000"/>
              </a:spcBef>
              <a:defRPr sz="1200">
                <a:solidFill>
                  <a:schemeClr val="tx1"/>
                </a:solidFill>
                <a:latin typeface="Calibri" pitchFamily="34" charset="0"/>
              </a:defRPr>
            </a:lvl3pPr>
            <a:lvl4pPr marL="1604979" indent="-229283" eaLnBrk="0" hangingPunct="0">
              <a:spcBef>
                <a:spcPct val="30000"/>
              </a:spcBef>
              <a:defRPr sz="1200">
                <a:solidFill>
                  <a:schemeClr val="tx1"/>
                </a:solidFill>
                <a:latin typeface="Calibri" pitchFamily="34" charset="0"/>
              </a:defRPr>
            </a:lvl4pPr>
            <a:lvl5pPr marL="2063545" indent="-229283" eaLnBrk="0" hangingPunct="0">
              <a:spcBef>
                <a:spcPct val="30000"/>
              </a:spcBef>
              <a:defRPr sz="1200">
                <a:solidFill>
                  <a:schemeClr val="tx1"/>
                </a:solidFill>
                <a:latin typeface="Calibri" pitchFamily="34" charset="0"/>
              </a:defRPr>
            </a:lvl5pPr>
            <a:lvl6pPr marL="2522111" indent="-229283" defTabSz="458566" eaLnBrk="0" fontAlgn="base" hangingPunct="0">
              <a:spcBef>
                <a:spcPct val="30000"/>
              </a:spcBef>
              <a:spcAft>
                <a:spcPct val="0"/>
              </a:spcAft>
              <a:defRPr sz="1200">
                <a:solidFill>
                  <a:schemeClr val="tx1"/>
                </a:solidFill>
                <a:latin typeface="Calibri" pitchFamily="34" charset="0"/>
              </a:defRPr>
            </a:lvl6pPr>
            <a:lvl7pPr marL="2980676" indent="-229283" defTabSz="458566" eaLnBrk="0" fontAlgn="base" hangingPunct="0">
              <a:spcBef>
                <a:spcPct val="30000"/>
              </a:spcBef>
              <a:spcAft>
                <a:spcPct val="0"/>
              </a:spcAft>
              <a:defRPr sz="1200">
                <a:solidFill>
                  <a:schemeClr val="tx1"/>
                </a:solidFill>
                <a:latin typeface="Calibri" pitchFamily="34" charset="0"/>
              </a:defRPr>
            </a:lvl7pPr>
            <a:lvl8pPr marL="3439242" indent="-229283" defTabSz="458566" eaLnBrk="0" fontAlgn="base" hangingPunct="0">
              <a:spcBef>
                <a:spcPct val="30000"/>
              </a:spcBef>
              <a:spcAft>
                <a:spcPct val="0"/>
              </a:spcAft>
              <a:defRPr sz="1200">
                <a:solidFill>
                  <a:schemeClr val="tx1"/>
                </a:solidFill>
                <a:latin typeface="Calibri" pitchFamily="34" charset="0"/>
              </a:defRPr>
            </a:lvl8pPr>
            <a:lvl9pPr marL="3897807" indent="-229283" defTabSz="45856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8D4E982-1DFB-4001-933F-9DB553399728}" type="slidenum">
              <a:rPr lang="nl-NL" altLang="nl-NL" smtClean="0">
                <a:latin typeface="Arial" pitchFamily="34" charset="0"/>
              </a:rPr>
              <a:pPr eaLnBrk="1" hangingPunct="1">
                <a:spcBef>
                  <a:spcPct val="0"/>
                </a:spcBef>
              </a:pPr>
              <a:t>14</a:t>
            </a:fld>
            <a:endParaRPr lang="nl-NL" altLang="nl-NL">
              <a:latin typeface="Arial" pitchFamily="34" charset="0"/>
            </a:endParaRPr>
          </a:p>
        </p:txBody>
      </p:sp>
    </p:spTree>
    <p:extLst>
      <p:ext uri="{BB962C8B-B14F-4D97-AF65-F5344CB8AC3E}">
        <p14:creationId xmlns:p14="http://schemas.microsoft.com/office/powerpoint/2010/main" val="28683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nl-NL"/>
          </a:p>
        </p:txBody>
      </p:sp>
      <p:sp>
        <p:nvSpPr>
          <p:cNvPr id="256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5169" indent="-286604" eaLnBrk="0" hangingPunct="0">
              <a:spcBef>
                <a:spcPct val="30000"/>
              </a:spcBef>
              <a:defRPr sz="1200">
                <a:solidFill>
                  <a:schemeClr val="tx1"/>
                </a:solidFill>
                <a:latin typeface="Calibri" pitchFamily="34" charset="0"/>
              </a:defRPr>
            </a:lvl2pPr>
            <a:lvl3pPr marL="1146414" indent="-229283" eaLnBrk="0" hangingPunct="0">
              <a:spcBef>
                <a:spcPct val="30000"/>
              </a:spcBef>
              <a:defRPr sz="1200">
                <a:solidFill>
                  <a:schemeClr val="tx1"/>
                </a:solidFill>
                <a:latin typeface="Calibri" pitchFamily="34" charset="0"/>
              </a:defRPr>
            </a:lvl3pPr>
            <a:lvl4pPr marL="1604979" indent="-229283" eaLnBrk="0" hangingPunct="0">
              <a:spcBef>
                <a:spcPct val="30000"/>
              </a:spcBef>
              <a:defRPr sz="1200">
                <a:solidFill>
                  <a:schemeClr val="tx1"/>
                </a:solidFill>
                <a:latin typeface="Calibri" pitchFamily="34" charset="0"/>
              </a:defRPr>
            </a:lvl4pPr>
            <a:lvl5pPr marL="2063545" indent="-229283" eaLnBrk="0" hangingPunct="0">
              <a:spcBef>
                <a:spcPct val="30000"/>
              </a:spcBef>
              <a:defRPr sz="1200">
                <a:solidFill>
                  <a:schemeClr val="tx1"/>
                </a:solidFill>
                <a:latin typeface="Calibri" pitchFamily="34" charset="0"/>
              </a:defRPr>
            </a:lvl5pPr>
            <a:lvl6pPr marL="2522111" indent="-229283" defTabSz="458566" eaLnBrk="0" fontAlgn="base" hangingPunct="0">
              <a:spcBef>
                <a:spcPct val="30000"/>
              </a:spcBef>
              <a:spcAft>
                <a:spcPct val="0"/>
              </a:spcAft>
              <a:defRPr sz="1200">
                <a:solidFill>
                  <a:schemeClr val="tx1"/>
                </a:solidFill>
                <a:latin typeface="Calibri" pitchFamily="34" charset="0"/>
              </a:defRPr>
            </a:lvl6pPr>
            <a:lvl7pPr marL="2980676" indent="-229283" defTabSz="458566" eaLnBrk="0" fontAlgn="base" hangingPunct="0">
              <a:spcBef>
                <a:spcPct val="30000"/>
              </a:spcBef>
              <a:spcAft>
                <a:spcPct val="0"/>
              </a:spcAft>
              <a:defRPr sz="1200">
                <a:solidFill>
                  <a:schemeClr val="tx1"/>
                </a:solidFill>
                <a:latin typeface="Calibri" pitchFamily="34" charset="0"/>
              </a:defRPr>
            </a:lvl7pPr>
            <a:lvl8pPr marL="3439242" indent="-229283" defTabSz="458566" eaLnBrk="0" fontAlgn="base" hangingPunct="0">
              <a:spcBef>
                <a:spcPct val="30000"/>
              </a:spcBef>
              <a:spcAft>
                <a:spcPct val="0"/>
              </a:spcAft>
              <a:defRPr sz="1200">
                <a:solidFill>
                  <a:schemeClr val="tx1"/>
                </a:solidFill>
                <a:latin typeface="Calibri" pitchFamily="34" charset="0"/>
              </a:defRPr>
            </a:lvl8pPr>
            <a:lvl9pPr marL="3897807" indent="-229283" defTabSz="45856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8D4E982-1DFB-4001-933F-9DB553399728}" type="slidenum">
              <a:rPr lang="nl-NL" altLang="nl-NL" smtClean="0">
                <a:latin typeface="Arial" pitchFamily="34" charset="0"/>
              </a:rPr>
              <a:pPr eaLnBrk="1" hangingPunct="1">
                <a:spcBef>
                  <a:spcPct val="0"/>
                </a:spcBef>
              </a:pPr>
              <a:t>15</a:t>
            </a:fld>
            <a:endParaRPr lang="nl-NL" altLang="nl-NL">
              <a:latin typeface="Arial" pitchFamily="34" charset="0"/>
            </a:endParaRPr>
          </a:p>
        </p:txBody>
      </p:sp>
    </p:spTree>
    <p:extLst>
      <p:ext uri="{BB962C8B-B14F-4D97-AF65-F5344CB8AC3E}">
        <p14:creationId xmlns:p14="http://schemas.microsoft.com/office/powerpoint/2010/main" val="1590108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nl-NL"/>
          </a:p>
        </p:txBody>
      </p:sp>
      <p:sp>
        <p:nvSpPr>
          <p:cNvPr id="256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5169" indent="-286604" eaLnBrk="0" hangingPunct="0">
              <a:spcBef>
                <a:spcPct val="30000"/>
              </a:spcBef>
              <a:defRPr sz="1200">
                <a:solidFill>
                  <a:schemeClr val="tx1"/>
                </a:solidFill>
                <a:latin typeface="Calibri" pitchFamily="34" charset="0"/>
              </a:defRPr>
            </a:lvl2pPr>
            <a:lvl3pPr marL="1146414" indent="-229283" eaLnBrk="0" hangingPunct="0">
              <a:spcBef>
                <a:spcPct val="30000"/>
              </a:spcBef>
              <a:defRPr sz="1200">
                <a:solidFill>
                  <a:schemeClr val="tx1"/>
                </a:solidFill>
                <a:latin typeface="Calibri" pitchFamily="34" charset="0"/>
              </a:defRPr>
            </a:lvl3pPr>
            <a:lvl4pPr marL="1604979" indent="-229283" eaLnBrk="0" hangingPunct="0">
              <a:spcBef>
                <a:spcPct val="30000"/>
              </a:spcBef>
              <a:defRPr sz="1200">
                <a:solidFill>
                  <a:schemeClr val="tx1"/>
                </a:solidFill>
                <a:latin typeface="Calibri" pitchFamily="34" charset="0"/>
              </a:defRPr>
            </a:lvl4pPr>
            <a:lvl5pPr marL="2063545" indent="-229283" eaLnBrk="0" hangingPunct="0">
              <a:spcBef>
                <a:spcPct val="30000"/>
              </a:spcBef>
              <a:defRPr sz="1200">
                <a:solidFill>
                  <a:schemeClr val="tx1"/>
                </a:solidFill>
                <a:latin typeface="Calibri" pitchFamily="34" charset="0"/>
              </a:defRPr>
            </a:lvl5pPr>
            <a:lvl6pPr marL="2522111" indent="-229283" defTabSz="458566" eaLnBrk="0" fontAlgn="base" hangingPunct="0">
              <a:spcBef>
                <a:spcPct val="30000"/>
              </a:spcBef>
              <a:spcAft>
                <a:spcPct val="0"/>
              </a:spcAft>
              <a:defRPr sz="1200">
                <a:solidFill>
                  <a:schemeClr val="tx1"/>
                </a:solidFill>
                <a:latin typeface="Calibri" pitchFamily="34" charset="0"/>
              </a:defRPr>
            </a:lvl6pPr>
            <a:lvl7pPr marL="2980676" indent="-229283" defTabSz="458566" eaLnBrk="0" fontAlgn="base" hangingPunct="0">
              <a:spcBef>
                <a:spcPct val="30000"/>
              </a:spcBef>
              <a:spcAft>
                <a:spcPct val="0"/>
              </a:spcAft>
              <a:defRPr sz="1200">
                <a:solidFill>
                  <a:schemeClr val="tx1"/>
                </a:solidFill>
                <a:latin typeface="Calibri" pitchFamily="34" charset="0"/>
              </a:defRPr>
            </a:lvl7pPr>
            <a:lvl8pPr marL="3439242" indent="-229283" defTabSz="458566" eaLnBrk="0" fontAlgn="base" hangingPunct="0">
              <a:spcBef>
                <a:spcPct val="30000"/>
              </a:spcBef>
              <a:spcAft>
                <a:spcPct val="0"/>
              </a:spcAft>
              <a:defRPr sz="1200">
                <a:solidFill>
                  <a:schemeClr val="tx1"/>
                </a:solidFill>
                <a:latin typeface="Calibri" pitchFamily="34" charset="0"/>
              </a:defRPr>
            </a:lvl8pPr>
            <a:lvl9pPr marL="3897807" indent="-229283" defTabSz="45856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8D4E982-1DFB-4001-933F-9DB553399728}" type="slidenum">
              <a:rPr lang="nl-NL" altLang="nl-NL" smtClean="0">
                <a:latin typeface="Arial" pitchFamily="34" charset="0"/>
              </a:rPr>
              <a:pPr eaLnBrk="1" hangingPunct="1">
                <a:spcBef>
                  <a:spcPct val="0"/>
                </a:spcBef>
              </a:pPr>
              <a:t>16</a:t>
            </a:fld>
            <a:endParaRPr lang="nl-NL" altLang="nl-NL">
              <a:latin typeface="Arial" pitchFamily="34" charset="0"/>
            </a:endParaRPr>
          </a:p>
        </p:txBody>
      </p:sp>
    </p:spTree>
    <p:extLst>
      <p:ext uri="{BB962C8B-B14F-4D97-AF65-F5344CB8AC3E}">
        <p14:creationId xmlns:p14="http://schemas.microsoft.com/office/powerpoint/2010/main" val="3717048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nl-NL"/>
          </a:p>
        </p:txBody>
      </p:sp>
      <p:sp>
        <p:nvSpPr>
          <p:cNvPr id="256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5169" indent="-286604" eaLnBrk="0" hangingPunct="0">
              <a:spcBef>
                <a:spcPct val="30000"/>
              </a:spcBef>
              <a:defRPr sz="1200">
                <a:solidFill>
                  <a:schemeClr val="tx1"/>
                </a:solidFill>
                <a:latin typeface="Calibri" pitchFamily="34" charset="0"/>
              </a:defRPr>
            </a:lvl2pPr>
            <a:lvl3pPr marL="1146414" indent="-229283" eaLnBrk="0" hangingPunct="0">
              <a:spcBef>
                <a:spcPct val="30000"/>
              </a:spcBef>
              <a:defRPr sz="1200">
                <a:solidFill>
                  <a:schemeClr val="tx1"/>
                </a:solidFill>
                <a:latin typeface="Calibri" pitchFamily="34" charset="0"/>
              </a:defRPr>
            </a:lvl3pPr>
            <a:lvl4pPr marL="1604979" indent="-229283" eaLnBrk="0" hangingPunct="0">
              <a:spcBef>
                <a:spcPct val="30000"/>
              </a:spcBef>
              <a:defRPr sz="1200">
                <a:solidFill>
                  <a:schemeClr val="tx1"/>
                </a:solidFill>
                <a:latin typeface="Calibri" pitchFamily="34" charset="0"/>
              </a:defRPr>
            </a:lvl4pPr>
            <a:lvl5pPr marL="2063545" indent="-229283" eaLnBrk="0" hangingPunct="0">
              <a:spcBef>
                <a:spcPct val="30000"/>
              </a:spcBef>
              <a:defRPr sz="1200">
                <a:solidFill>
                  <a:schemeClr val="tx1"/>
                </a:solidFill>
                <a:latin typeface="Calibri" pitchFamily="34" charset="0"/>
              </a:defRPr>
            </a:lvl5pPr>
            <a:lvl6pPr marL="2522111" indent="-229283" defTabSz="458566" eaLnBrk="0" fontAlgn="base" hangingPunct="0">
              <a:spcBef>
                <a:spcPct val="30000"/>
              </a:spcBef>
              <a:spcAft>
                <a:spcPct val="0"/>
              </a:spcAft>
              <a:defRPr sz="1200">
                <a:solidFill>
                  <a:schemeClr val="tx1"/>
                </a:solidFill>
                <a:latin typeface="Calibri" pitchFamily="34" charset="0"/>
              </a:defRPr>
            </a:lvl6pPr>
            <a:lvl7pPr marL="2980676" indent="-229283" defTabSz="458566" eaLnBrk="0" fontAlgn="base" hangingPunct="0">
              <a:spcBef>
                <a:spcPct val="30000"/>
              </a:spcBef>
              <a:spcAft>
                <a:spcPct val="0"/>
              </a:spcAft>
              <a:defRPr sz="1200">
                <a:solidFill>
                  <a:schemeClr val="tx1"/>
                </a:solidFill>
                <a:latin typeface="Calibri" pitchFamily="34" charset="0"/>
              </a:defRPr>
            </a:lvl7pPr>
            <a:lvl8pPr marL="3439242" indent="-229283" defTabSz="458566" eaLnBrk="0" fontAlgn="base" hangingPunct="0">
              <a:spcBef>
                <a:spcPct val="30000"/>
              </a:spcBef>
              <a:spcAft>
                <a:spcPct val="0"/>
              </a:spcAft>
              <a:defRPr sz="1200">
                <a:solidFill>
                  <a:schemeClr val="tx1"/>
                </a:solidFill>
                <a:latin typeface="Calibri" pitchFamily="34" charset="0"/>
              </a:defRPr>
            </a:lvl8pPr>
            <a:lvl9pPr marL="3897807" indent="-229283" defTabSz="45856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8D4E982-1DFB-4001-933F-9DB553399728}" type="slidenum">
              <a:rPr lang="nl-NL" altLang="nl-NL" smtClean="0">
                <a:latin typeface="Arial" pitchFamily="34" charset="0"/>
              </a:rPr>
              <a:pPr eaLnBrk="1" hangingPunct="1">
                <a:spcBef>
                  <a:spcPct val="0"/>
                </a:spcBef>
              </a:pPr>
              <a:t>17</a:t>
            </a:fld>
            <a:endParaRPr lang="nl-NL" altLang="nl-NL">
              <a:latin typeface="Arial" pitchFamily="34" charset="0"/>
            </a:endParaRPr>
          </a:p>
        </p:txBody>
      </p:sp>
    </p:spTree>
    <p:extLst>
      <p:ext uri="{BB962C8B-B14F-4D97-AF65-F5344CB8AC3E}">
        <p14:creationId xmlns:p14="http://schemas.microsoft.com/office/powerpoint/2010/main" val="658315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nl-NL"/>
          </a:p>
        </p:txBody>
      </p:sp>
      <p:sp>
        <p:nvSpPr>
          <p:cNvPr id="256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5169" indent="-286604" eaLnBrk="0" hangingPunct="0">
              <a:spcBef>
                <a:spcPct val="30000"/>
              </a:spcBef>
              <a:defRPr sz="1200">
                <a:solidFill>
                  <a:schemeClr val="tx1"/>
                </a:solidFill>
                <a:latin typeface="Calibri" pitchFamily="34" charset="0"/>
              </a:defRPr>
            </a:lvl2pPr>
            <a:lvl3pPr marL="1146414" indent="-229283" eaLnBrk="0" hangingPunct="0">
              <a:spcBef>
                <a:spcPct val="30000"/>
              </a:spcBef>
              <a:defRPr sz="1200">
                <a:solidFill>
                  <a:schemeClr val="tx1"/>
                </a:solidFill>
                <a:latin typeface="Calibri" pitchFamily="34" charset="0"/>
              </a:defRPr>
            </a:lvl3pPr>
            <a:lvl4pPr marL="1604979" indent="-229283" eaLnBrk="0" hangingPunct="0">
              <a:spcBef>
                <a:spcPct val="30000"/>
              </a:spcBef>
              <a:defRPr sz="1200">
                <a:solidFill>
                  <a:schemeClr val="tx1"/>
                </a:solidFill>
                <a:latin typeface="Calibri" pitchFamily="34" charset="0"/>
              </a:defRPr>
            </a:lvl4pPr>
            <a:lvl5pPr marL="2063545" indent="-229283" eaLnBrk="0" hangingPunct="0">
              <a:spcBef>
                <a:spcPct val="30000"/>
              </a:spcBef>
              <a:defRPr sz="1200">
                <a:solidFill>
                  <a:schemeClr val="tx1"/>
                </a:solidFill>
                <a:latin typeface="Calibri" pitchFamily="34" charset="0"/>
              </a:defRPr>
            </a:lvl5pPr>
            <a:lvl6pPr marL="2522111" indent="-229283" defTabSz="458566" eaLnBrk="0" fontAlgn="base" hangingPunct="0">
              <a:spcBef>
                <a:spcPct val="30000"/>
              </a:spcBef>
              <a:spcAft>
                <a:spcPct val="0"/>
              </a:spcAft>
              <a:defRPr sz="1200">
                <a:solidFill>
                  <a:schemeClr val="tx1"/>
                </a:solidFill>
                <a:latin typeface="Calibri" pitchFamily="34" charset="0"/>
              </a:defRPr>
            </a:lvl6pPr>
            <a:lvl7pPr marL="2980676" indent="-229283" defTabSz="458566" eaLnBrk="0" fontAlgn="base" hangingPunct="0">
              <a:spcBef>
                <a:spcPct val="30000"/>
              </a:spcBef>
              <a:spcAft>
                <a:spcPct val="0"/>
              </a:spcAft>
              <a:defRPr sz="1200">
                <a:solidFill>
                  <a:schemeClr val="tx1"/>
                </a:solidFill>
                <a:latin typeface="Calibri" pitchFamily="34" charset="0"/>
              </a:defRPr>
            </a:lvl7pPr>
            <a:lvl8pPr marL="3439242" indent="-229283" defTabSz="458566" eaLnBrk="0" fontAlgn="base" hangingPunct="0">
              <a:spcBef>
                <a:spcPct val="30000"/>
              </a:spcBef>
              <a:spcAft>
                <a:spcPct val="0"/>
              </a:spcAft>
              <a:defRPr sz="1200">
                <a:solidFill>
                  <a:schemeClr val="tx1"/>
                </a:solidFill>
                <a:latin typeface="Calibri" pitchFamily="34" charset="0"/>
              </a:defRPr>
            </a:lvl8pPr>
            <a:lvl9pPr marL="3897807" indent="-229283" defTabSz="45856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8D4E982-1DFB-4001-933F-9DB553399728}" type="slidenum">
              <a:rPr lang="nl-NL" altLang="nl-NL" smtClean="0">
                <a:latin typeface="Arial" pitchFamily="34" charset="0"/>
              </a:rPr>
              <a:pPr eaLnBrk="1" hangingPunct="1">
                <a:spcBef>
                  <a:spcPct val="0"/>
                </a:spcBef>
              </a:pPr>
              <a:t>18</a:t>
            </a:fld>
            <a:endParaRPr lang="nl-NL" altLang="nl-NL">
              <a:latin typeface="Arial" pitchFamily="34" charset="0"/>
            </a:endParaRPr>
          </a:p>
        </p:txBody>
      </p:sp>
    </p:spTree>
    <p:extLst>
      <p:ext uri="{BB962C8B-B14F-4D97-AF65-F5344CB8AC3E}">
        <p14:creationId xmlns:p14="http://schemas.microsoft.com/office/powerpoint/2010/main" val="296846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nl-NL"/>
          </a:p>
        </p:txBody>
      </p:sp>
      <p:sp>
        <p:nvSpPr>
          <p:cNvPr id="256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5169" indent="-286604" eaLnBrk="0" hangingPunct="0">
              <a:spcBef>
                <a:spcPct val="30000"/>
              </a:spcBef>
              <a:defRPr sz="1200">
                <a:solidFill>
                  <a:schemeClr val="tx1"/>
                </a:solidFill>
                <a:latin typeface="Calibri" pitchFamily="34" charset="0"/>
              </a:defRPr>
            </a:lvl2pPr>
            <a:lvl3pPr marL="1146414" indent="-229283" eaLnBrk="0" hangingPunct="0">
              <a:spcBef>
                <a:spcPct val="30000"/>
              </a:spcBef>
              <a:defRPr sz="1200">
                <a:solidFill>
                  <a:schemeClr val="tx1"/>
                </a:solidFill>
                <a:latin typeface="Calibri" pitchFamily="34" charset="0"/>
              </a:defRPr>
            </a:lvl3pPr>
            <a:lvl4pPr marL="1604979" indent="-229283" eaLnBrk="0" hangingPunct="0">
              <a:spcBef>
                <a:spcPct val="30000"/>
              </a:spcBef>
              <a:defRPr sz="1200">
                <a:solidFill>
                  <a:schemeClr val="tx1"/>
                </a:solidFill>
                <a:latin typeface="Calibri" pitchFamily="34" charset="0"/>
              </a:defRPr>
            </a:lvl4pPr>
            <a:lvl5pPr marL="2063545" indent="-229283" eaLnBrk="0" hangingPunct="0">
              <a:spcBef>
                <a:spcPct val="30000"/>
              </a:spcBef>
              <a:defRPr sz="1200">
                <a:solidFill>
                  <a:schemeClr val="tx1"/>
                </a:solidFill>
                <a:latin typeface="Calibri" pitchFamily="34" charset="0"/>
              </a:defRPr>
            </a:lvl5pPr>
            <a:lvl6pPr marL="2522111" indent="-229283" defTabSz="458566" eaLnBrk="0" fontAlgn="base" hangingPunct="0">
              <a:spcBef>
                <a:spcPct val="30000"/>
              </a:spcBef>
              <a:spcAft>
                <a:spcPct val="0"/>
              </a:spcAft>
              <a:defRPr sz="1200">
                <a:solidFill>
                  <a:schemeClr val="tx1"/>
                </a:solidFill>
                <a:latin typeface="Calibri" pitchFamily="34" charset="0"/>
              </a:defRPr>
            </a:lvl6pPr>
            <a:lvl7pPr marL="2980676" indent="-229283" defTabSz="458566" eaLnBrk="0" fontAlgn="base" hangingPunct="0">
              <a:spcBef>
                <a:spcPct val="30000"/>
              </a:spcBef>
              <a:spcAft>
                <a:spcPct val="0"/>
              </a:spcAft>
              <a:defRPr sz="1200">
                <a:solidFill>
                  <a:schemeClr val="tx1"/>
                </a:solidFill>
                <a:latin typeface="Calibri" pitchFamily="34" charset="0"/>
              </a:defRPr>
            </a:lvl7pPr>
            <a:lvl8pPr marL="3439242" indent="-229283" defTabSz="458566" eaLnBrk="0" fontAlgn="base" hangingPunct="0">
              <a:spcBef>
                <a:spcPct val="30000"/>
              </a:spcBef>
              <a:spcAft>
                <a:spcPct val="0"/>
              </a:spcAft>
              <a:defRPr sz="1200">
                <a:solidFill>
                  <a:schemeClr val="tx1"/>
                </a:solidFill>
                <a:latin typeface="Calibri" pitchFamily="34" charset="0"/>
              </a:defRPr>
            </a:lvl8pPr>
            <a:lvl9pPr marL="3897807" indent="-229283" defTabSz="45856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8D4E982-1DFB-4001-933F-9DB553399728}" type="slidenum">
              <a:rPr lang="nl-NL" altLang="nl-NL" smtClean="0">
                <a:latin typeface="Arial" pitchFamily="34" charset="0"/>
              </a:rPr>
              <a:pPr eaLnBrk="1" hangingPunct="1">
                <a:spcBef>
                  <a:spcPct val="0"/>
                </a:spcBef>
              </a:pPr>
              <a:t>19</a:t>
            </a:fld>
            <a:endParaRPr lang="nl-NL" altLang="nl-NL">
              <a:latin typeface="Arial" pitchFamily="34" charset="0"/>
            </a:endParaRPr>
          </a:p>
        </p:txBody>
      </p:sp>
    </p:spTree>
    <p:extLst>
      <p:ext uri="{BB962C8B-B14F-4D97-AF65-F5344CB8AC3E}">
        <p14:creationId xmlns:p14="http://schemas.microsoft.com/office/powerpoint/2010/main" val="3504535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nl-NL"/>
          </a:p>
        </p:txBody>
      </p:sp>
      <p:sp>
        <p:nvSpPr>
          <p:cNvPr id="256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5169" indent="-286604" eaLnBrk="0" hangingPunct="0">
              <a:spcBef>
                <a:spcPct val="30000"/>
              </a:spcBef>
              <a:defRPr sz="1200">
                <a:solidFill>
                  <a:schemeClr val="tx1"/>
                </a:solidFill>
                <a:latin typeface="Calibri" pitchFamily="34" charset="0"/>
              </a:defRPr>
            </a:lvl2pPr>
            <a:lvl3pPr marL="1146414" indent="-229283" eaLnBrk="0" hangingPunct="0">
              <a:spcBef>
                <a:spcPct val="30000"/>
              </a:spcBef>
              <a:defRPr sz="1200">
                <a:solidFill>
                  <a:schemeClr val="tx1"/>
                </a:solidFill>
                <a:latin typeface="Calibri" pitchFamily="34" charset="0"/>
              </a:defRPr>
            </a:lvl3pPr>
            <a:lvl4pPr marL="1604979" indent="-229283" eaLnBrk="0" hangingPunct="0">
              <a:spcBef>
                <a:spcPct val="30000"/>
              </a:spcBef>
              <a:defRPr sz="1200">
                <a:solidFill>
                  <a:schemeClr val="tx1"/>
                </a:solidFill>
                <a:latin typeface="Calibri" pitchFamily="34" charset="0"/>
              </a:defRPr>
            </a:lvl4pPr>
            <a:lvl5pPr marL="2063545" indent="-229283" eaLnBrk="0" hangingPunct="0">
              <a:spcBef>
                <a:spcPct val="30000"/>
              </a:spcBef>
              <a:defRPr sz="1200">
                <a:solidFill>
                  <a:schemeClr val="tx1"/>
                </a:solidFill>
                <a:latin typeface="Calibri" pitchFamily="34" charset="0"/>
              </a:defRPr>
            </a:lvl5pPr>
            <a:lvl6pPr marL="2522111" indent="-229283" defTabSz="458566" eaLnBrk="0" fontAlgn="base" hangingPunct="0">
              <a:spcBef>
                <a:spcPct val="30000"/>
              </a:spcBef>
              <a:spcAft>
                <a:spcPct val="0"/>
              </a:spcAft>
              <a:defRPr sz="1200">
                <a:solidFill>
                  <a:schemeClr val="tx1"/>
                </a:solidFill>
                <a:latin typeface="Calibri" pitchFamily="34" charset="0"/>
              </a:defRPr>
            </a:lvl6pPr>
            <a:lvl7pPr marL="2980676" indent="-229283" defTabSz="458566" eaLnBrk="0" fontAlgn="base" hangingPunct="0">
              <a:spcBef>
                <a:spcPct val="30000"/>
              </a:spcBef>
              <a:spcAft>
                <a:spcPct val="0"/>
              </a:spcAft>
              <a:defRPr sz="1200">
                <a:solidFill>
                  <a:schemeClr val="tx1"/>
                </a:solidFill>
                <a:latin typeface="Calibri" pitchFamily="34" charset="0"/>
              </a:defRPr>
            </a:lvl7pPr>
            <a:lvl8pPr marL="3439242" indent="-229283" defTabSz="458566" eaLnBrk="0" fontAlgn="base" hangingPunct="0">
              <a:spcBef>
                <a:spcPct val="30000"/>
              </a:spcBef>
              <a:spcAft>
                <a:spcPct val="0"/>
              </a:spcAft>
              <a:defRPr sz="1200">
                <a:solidFill>
                  <a:schemeClr val="tx1"/>
                </a:solidFill>
                <a:latin typeface="Calibri" pitchFamily="34" charset="0"/>
              </a:defRPr>
            </a:lvl8pPr>
            <a:lvl9pPr marL="3897807" indent="-229283" defTabSz="45856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8D4E982-1DFB-4001-933F-9DB553399728}" type="slidenum">
              <a:rPr lang="nl-NL" altLang="nl-NL" smtClean="0">
                <a:latin typeface="Arial" pitchFamily="34" charset="0"/>
              </a:rPr>
              <a:pPr eaLnBrk="1" hangingPunct="1">
                <a:spcBef>
                  <a:spcPct val="0"/>
                </a:spcBef>
              </a:pPr>
              <a:t>2</a:t>
            </a:fld>
            <a:endParaRPr lang="nl-NL" altLang="nl-NL">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A8AFA6F5-0A6D-4CFB-8604-1203C78A8B10}" type="slidenum">
              <a:rPr lang="nl-NL" smtClean="0"/>
              <a:pPr>
                <a:defRPr/>
              </a:pPr>
              <a:t>20</a:t>
            </a:fld>
            <a:endParaRPr lang="nl-NL"/>
          </a:p>
        </p:txBody>
      </p:sp>
    </p:spTree>
    <p:extLst>
      <p:ext uri="{BB962C8B-B14F-4D97-AF65-F5344CB8AC3E}">
        <p14:creationId xmlns:p14="http://schemas.microsoft.com/office/powerpoint/2010/main" val="3229118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nl-NL"/>
          </a:p>
        </p:txBody>
      </p:sp>
      <p:sp>
        <p:nvSpPr>
          <p:cNvPr id="256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5169" indent="-286604" eaLnBrk="0" hangingPunct="0">
              <a:spcBef>
                <a:spcPct val="30000"/>
              </a:spcBef>
              <a:defRPr sz="1200">
                <a:solidFill>
                  <a:schemeClr val="tx1"/>
                </a:solidFill>
                <a:latin typeface="Calibri" pitchFamily="34" charset="0"/>
              </a:defRPr>
            </a:lvl2pPr>
            <a:lvl3pPr marL="1146414" indent="-229283" eaLnBrk="0" hangingPunct="0">
              <a:spcBef>
                <a:spcPct val="30000"/>
              </a:spcBef>
              <a:defRPr sz="1200">
                <a:solidFill>
                  <a:schemeClr val="tx1"/>
                </a:solidFill>
                <a:latin typeface="Calibri" pitchFamily="34" charset="0"/>
              </a:defRPr>
            </a:lvl3pPr>
            <a:lvl4pPr marL="1604979" indent="-229283" eaLnBrk="0" hangingPunct="0">
              <a:spcBef>
                <a:spcPct val="30000"/>
              </a:spcBef>
              <a:defRPr sz="1200">
                <a:solidFill>
                  <a:schemeClr val="tx1"/>
                </a:solidFill>
                <a:latin typeface="Calibri" pitchFamily="34" charset="0"/>
              </a:defRPr>
            </a:lvl4pPr>
            <a:lvl5pPr marL="2063545" indent="-229283" eaLnBrk="0" hangingPunct="0">
              <a:spcBef>
                <a:spcPct val="30000"/>
              </a:spcBef>
              <a:defRPr sz="1200">
                <a:solidFill>
                  <a:schemeClr val="tx1"/>
                </a:solidFill>
                <a:latin typeface="Calibri" pitchFamily="34" charset="0"/>
              </a:defRPr>
            </a:lvl5pPr>
            <a:lvl6pPr marL="2522111" indent="-229283" defTabSz="458566" eaLnBrk="0" fontAlgn="base" hangingPunct="0">
              <a:spcBef>
                <a:spcPct val="30000"/>
              </a:spcBef>
              <a:spcAft>
                <a:spcPct val="0"/>
              </a:spcAft>
              <a:defRPr sz="1200">
                <a:solidFill>
                  <a:schemeClr val="tx1"/>
                </a:solidFill>
                <a:latin typeface="Calibri" pitchFamily="34" charset="0"/>
              </a:defRPr>
            </a:lvl6pPr>
            <a:lvl7pPr marL="2980676" indent="-229283" defTabSz="458566" eaLnBrk="0" fontAlgn="base" hangingPunct="0">
              <a:spcBef>
                <a:spcPct val="30000"/>
              </a:spcBef>
              <a:spcAft>
                <a:spcPct val="0"/>
              </a:spcAft>
              <a:defRPr sz="1200">
                <a:solidFill>
                  <a:schemeClr val="tx1"/>
                </a:solidFill>
                <a:latin typeface="Calibri" pitchFamily="34" charset="0"/>
              </a:defRPr>
            </a:lvl7pPr>
            <a:lvl8pPr marL="3439242" indent="-229283" defTabSz="458566" eaLnBrk="0" fontAlgn="base" hangingPunct="0">
              <a:spcBef>
                <a:spcPct val="30000"/>
              </a:spcBef>
              <a:spcAft>
                <a:spcPct val="0"/>
              </a:spcAft>
              <a:defRPr sz="1200">
                <a:solidFill>
                  <a:schemeClr val="tx1"/>
                </a:solidFill>
                <a:latin typeface="Calibri" pitchFamily="34" charset="0"/>
              </a:defRPr>
            </a:lvl8pPr>
            <a:lvl9pPr marL="3897807" indent="-229283" defTabSz="45856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8D4E982-1DFB-4001-933F-9DB553399728}" type="slidenum">
              <a:rPr lang="nl-NL" altLang="nl-NL" smtClean="0">
                <a:latin typeface="Arial" pitchFamily="34" charset="0"/>
              </a:rPr>
              <a:pPr eaLnBrk="1" hangingPunct="1">
                <a:spcBef>
                  <a:spcPct val="0"/>
                </a:spcBef>
              </a:pPr>
              <a:t>3</a:t>
            </a:fld>
            <a:endParaRPr lang="nl-NL" altLang="nl-NL">
              <a:latin typeface="Arial" pitchFamily="34" charset="0"/>
            </a:endParaRPr>
          </a:p>
        </p:txBody>
      </p:sp>
    </p:spTree>
    <p:extLst>
      <p:ext uri="{BB962C8B-B14F-4D97-AF65-F5344CB8AC3E}">
        <p14:creationId xmlns:p14="http://schemas.microsoft.com/office/powerpoint/2010/main" val="2839836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nl-NL"/>
          </a:p>
        </p:txBody>
      </p:sp>
      <p:sp>
        <p:nvSpPr>
          <p:cNvPr id="256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5169" indent="-286604" eaLnBrk="0" hangingPunct="0">
              <a:spcBef>
                <a:spcPct val="30000"/>
              </a:spcBef>
              <a:defRPr sz="1200">
                <a:solidFill>
                  <a:schemeClr val="tx1"/>
                </a:solidFill>
                <a:latin typeface="Calibri" pitchFamily="34" charset="0"/>
              </a:defRPr>
            </a:lvl2pPr>
            <a:lvl3pPr marL="1146414" indent="-229283" eaLnBrk="0" hangingPunct="0">
              <a:spcBef>
                <a:spcPct val="30000"/>
              </a:spcBef>
              <a:defRPr sz="1200">
                <a:solidFill>
                  <a:schemeClr val="tx1"/>
                </a:solidFill>
                <a:latin typeface="Calibri" pitchFamily="34" charset="0"/>
              </a:defRPr>
            </a:lvl3pPr>
            <a:lvl4pPr marL="1604979" indent="-229283" eaLnBrk="0" hangingPunct="0">
              <a:spcBef>
                <a:spcPct val="30000"/>
              </a:spcBef>
              <a:defRPr sz="1200">
                <a:solidFill>
                  <a:schemeClr val="tx1"/>
                </a:solidFill>
                <a:latin typeface="Calibri" pitchFamily="34" charset="0"/>
              </a:defRPr>
            </a:lvl4pPr>
            <a:lvl5pPr marL="2063545" indent="-229283" eaLnBrk="0" hangingPunct="0">
              <a:spcBef>
                <a:spcPct val="30000"/>
              </a:spcBef>
              <a:defRPr sz="1200">
                <a:solidFill>
                  <a:schemeClr val="tx1"/>
                </a:solidFill>
                <a:latin typeface="Calibri" pitchFamily="34" charset="0"/>
              </a:defRPr>
            </a:lvl5pPr>
            <a:lvl6pPr marL="2522111" indent="-229283" defTabSz="458566" eaLnBrk="0" fontAlgn="base" hangingPunct="0">
              <a:spcBef>
                <a:spcPct val="30000"/>
              </a:spcBef>
              <a:spcAft>
                <a:spcPct val="0"/>
              </a:spcAft>
              <a:defRPr sz="1200">
                <a:solidFill>
                  <a:schemeClr val="tx1"/>
                </a:solidFill>
                <a:latin typeface="Calibri" pitchFamily="34" charset="0"/>
              </a:defRPr>
            </a:lvl6pPr>
            <a:lvl7pPr marL="2980676" indent="-229283" defTabSz="458566" eaLnBrk="0" fontAlgn="base" hangingPunct="0">
              <a:spcBef>
                <a:spcPct val="30000"/>
              </a:spcBef>
              <a:spcAft>
                <a:spcPct val="0"/>
              </a:spcAft>
              <a:defRPr sz="1200">
                <a:solidFill>
                  <a:schemeClr val="tx1"/>
                </a:solidFill>
                <a:latin typeface="Calibri" pitchFamily="34" charset="0"/>
              </a:defRPr>
            </a:lvl7pPr>
            <a:lvl8pPr marL="3439242" indent="-229283" defTabSz="458566" eaLnBrk="0" fontAlgn="base" hangingPunct="0">
              <a:spcBef>
                <a:spcPct val="30000"/>
              </a:spcBef>
              <a:spcAft>
                <a:spcPct val="0"/>
              </a:spcAft>
              <a:defRPr sz="1200">
                <a:solidFill>
                  <a:schemeClr val="tx1"/>
                </a:solidFill>
                <a:latin typeface="Calibri" pitchFamily="34" charset="0"/>
              </a:defRPr>
            </a:lvl8pPr>
            <a:lvl9pPr marL="3897807" indent="-229283" defTabSz="45856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8D4E982-1DFB-4001-933F-9DB553399728}" type="slidenum">
              <a:rPr lang="nl-NL" altLang="nl-NL" smtClean="0">
                <a:latin typeface="Arial" pitchFamily="34" charset="0"/>
              </a:rPr>
              <a:pPr eaLnBrk="1" hangingPunct="1">
                <a:spcBef>
                  <a:spcPct val="0"/>
                </a:spcBef>
              </a:pPr>
              <a:t>4</a:t>
            </a:fld>
            <a:endParaRPr lang="nl-NL" altLang="nl-NL">
              <a:latin typeface="Arial" pitchFamily="34" charset="0"/>
            </a:endParaRPr>
          </a:p>
        </p:txBody>
      </p:sp>
    </p:spTree>
    <p:extLst>
      <p:ext uri="{BB962C8B-B14F-4D97-AF65-F5344CB8AC3E}">
        <p14:creationId xmlns:p14="http://schemas.microsoft.com/office/powerpoint/2010/main" val="3817286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nl-NL"/>
          </a:p>
        </p:txBody>
      </p:sp>
      <p:sp>
        <p:nvSpPr>
          <p:cNvPr id="256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5169" indent="-286604" eaLnBrk="0" hangingPunct="0">
              <a:spcBef>
                <a:spcPct val="30000"/>
              </a:spcBef>
              <a:defRPr sz="1200">
                <a:solidFill>
                  <a:schemeClr val="tx1"/>
                </a:solidFill>
                <a:latin typeface="Calibri" pitchFamily="34" charset="0"/>
              </a:defRPr>
            </a:lvl2pPr>
            <a:lvl3pPr marL="1146414" indent="-229283" eaLnBrk="0" hangingPunct="0">
              <a:spcBef>
                <a:spcPct val="30000"/>
              </a:spcBef>
              <a:defRPr sz="1200">
                <a:solidFill>
                  <a:schemeClr val="tx1"/>
                </a:solidFill>
                <a:latin typeface="Calibri" pitchFamily="34" charset="0"/>
              </a:defRPr>
            </a:lvl3pPr>
            <a:lvl4pPr marL="1604979" indent="-229283" eaLnBrk="0" hangingPunct="0">
              <a:spcBef>
                <a:spcPct val="30000"/>
              </a:spcBef>
              <a:defRPr sz="1200">
                <a:solidFill>
                  <a:schemeClr val="tx1"/>
                </a:solidFill>
                <a:latin typeface="Calibri" pitchFamily="34" charset="0"/>
              </a:defRPr>
            </a:lvl4pPr>
            <a:lvl5pPr marL="2063545" indent="-229283" eaLnBrk="0" hangingPunct="0">
              <a:spcBef>
                <a:spcPct val="30000"/>
              </a:spcBef>
              <a:defRPr sz="1200">
                <a:solidFill>
                  <a:schemeClr val="tx1"/>
                </a:solidFill>
                <a:latin typeface="Calibri" pitchFamily="34" charset="0"/>
              </a:defRPr>
            </a:lvl5pPr>
            <a:lvl6pPr marL="2522111" indent="-229283" defTabSz="458566" eaLnBrk="0" fontAlgn="base" hangingPunct="0">
              <a:spcBef>
                <a:spcPct val="30000"/>
              </a:spcBef>
              <a:spcAft>
                <a:spcPct val="0"/>
              </a:spcAft>
              <a:defRPr sz="1200">
                <a:solidFill>
                  <a:schemeClr val="tx1"/>
                </a:solidFill>
                <a:latin typeface="Calibri" pitchFamily="34" charset="0"/>
              </a:defRPr>
            </a:lvl6pPr>
            <a:lvl7pPr marL="2980676" indent="-229283" defTabSz="458566" eaLnBrk="0" fontAlgn="base" hangingPunct="0">
              <a:spcBef>
                <a:spcPct val="30000"/>
              </a:spcBef>
              <a:spcAft>
                <a:spcPct val="0"/>
              </a:spcAft>
              <a:defRPr sz="1200">
                <a:solidFill>
                  <a:schemeClr val="tx1"/>
                </a:solidFill>
                <a:latin typeface="Calibri" pitchFamily="34" charset="0"/>
              </a:defRPr>
            </a:lvl7pPr>
            <a:lvl8pPr marL="3439242" indent="-229283" defTabSz="458566" eaLnBrk="0" fontAlgn="base" hangingPunct="0">
              <a:spcBef>
                <a:spcPct val="30000"/>
              </a:spcBef>
              <a:spcAft>
                <a:spcPct val="0"/>
              </a:spcAft>
              <a:defRPr sz="1200">
                <a:solidFill>
                  <a:schemeClr val="tx1"/>
                </a:solidFill>
                <a:latin typeface="Calibri" pitchFamily="34" charset="0"/>
              </a:defRPr>
            </a:lvl8pPr>
            <a:lvl9pPr marL="3897807" indent="-229283" defTabSz="45856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8D4E982-1DFB-4001-933F-9DB553399728}" type="slidenum">
              <a:rPr lang="nl-NL" altLang="nl-NL" smtClean="0">
                <a:latin typeface="Arial" pitchFamily="34" charset="0"/>
              </a:rPr>
              <a:pPr eaLnBrk="1" hangingPunct="1">
                <a:spcBef>
                  <a:spcPct val="0"/>
                </a:spcBef>
              </a:pPr>
              <a:t>5</a:t>
            </a:fld>
            <a:endParaRPr lang="nl-NL" altLang="nl-NL">
              <a:latin typeface="Arial" pitchFamily="34" charset="0"/>
            </a:endParaRPr>
          </a:p>
        </p:txBody>
      </p:sp>
    </p:spTree>
    <p:extLst>
      <p:ext uri="{BB962C8B-B14F-4D97-AF65-F5344CB8AC3E}">
        <p14:creationId xmlns:p14="http://schemas.microsoft.com/office/powerpoint/2010/main" val="1829246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nl-NL"/>
          </a:p>
        </p:txBody>
      </p:sp>
      <p:sp>
        <p:nvSpPr>
          <p:cNvPr id="256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5169" indent="-286604" eaLnBrk="0" hangingPunct="0">
              <a:spcBef>
                <a:spcPct val="30000"/>
              </a:spcBef>
              <a:defRPr sz="1200">
                <a:solidFill>
                  <a:schemeClr val="tx1"/>
                </a:solidFill>
                <a:latin typeface="Calibri" pitchFamily="34" charset="0"/>
              </a:defRPr>
            </a:lvl2pPr>
            <a:lvl3pPr marL="1146414" indent="-229283" eaLnBrk="0" hangingPunct="0">
              <a:spcBef>
                <a:spcPct val="30000"/>
              </a:spcBef>
              <a:defRPr sz="1200">
                <a:solidFill>
                  <a:schemeClr val="tx1"/>
                </a:solidFill>
                <a:latin typeface="Calibri" pitchFamily="34" charset="0"/>
              </a:defRPr>
            </a:lvl3pPr>
            <a:lvl4pPr marL="1604979" indent="-229283" eaLnBrk="0" hangingPunct="0">
              <a:spcBef>
                <a:spcPct val="30000"/>
              </a:spcBef>
              <a:defRPr sz="1200">
                <a:solidFill>
                  <a:schemeClr val="tx1"/>
                </a:solidFill>
                <a:latin typeface="Calibri" pitchFamily="34" charset="0"/>
              </a:defRPr>
            </a:lvl4pPr>
            <a:lvl5pPr marL="2063545" indent="-229283" eaLnBrk="0" hangingPunct="0">
              <a:spcBef>
                <a:spcPct val="30000"/>
              </a:spcBef>
              <a:defRPr sz="1200">
                <a:solidFill>
                  <a:schemeClr val="tx1"/>
                </a:solidFill>
                <a:latin typeface="Calibri" pitchFamily="34" charset="0"/>
              </a:defRPr>
            </a:lvl5pPr>
            <a:lvl6pPr marL="2522111" indent="-229283" defTabSz="458566" eaLnBrk="0" fontAlgn="base" hangingPunct="0">
              <a:spcBef>
                <a:spcPct val="30000"/>
              </a:spcBef>
              <a:spcAft>
                <a:spcPct val="0"/>
              </a:spcAft>
              <a:defRPr sz="1200">
                <a:solidFill>
                  <a:schemeClr val="tx1"/>
                </a:solidFill>
                <a:latin typeface="Calibri" pitchFamily="34" charset="0"/>
              </a:defRPr>
            </a:lvl6pPr>
            <a:lvl7pPr marL="2980676" indent="-229283" defTabSz="458566" eaLnBrk="0" fontAlgn="base" hangingPunct="0">
              <a:spcBef>
                <a:spcPct val="30000"/>
              </a:spcBef>
              <a:spcAft>
                <a:spcPct val="0"/>
              </a:spcAft>
              <a:defRPr sz="1200">
                <a:solidFill>
                  <a:schemeClr val="tx1"/>
                </a:solidFill>
                <a:latin typeface="Calibri" pitchFamily="34" charset="0"/>
              </a:defRPr>
            </a:lvl7pPr>
            <a:lvl8pPr marL="3439242" indent="-229283" defTabSz="458566" eaLnBrk="0" fontAlgn="base" hangingPunct="0">
              <a:spcBef>
                <a:spcPct val="30000"/>
              </a:spcBef>
              <a:spcAft>
                <a:spcPct val="0"/>
              </a:spcAft>
              <a:defRPr sz="1200">
                <a:solidFill>
                  <a:schemeClr val="tx1"/>
                </a:solidFill>
                <a:latin typeface="Calibri" pitchFamily="34" charset="0"/>
              </a:defRPr>
            </a:lvl8pPr>
            <a:lvl9pPr marL="3897807" indent="-229283" defTabSz="45856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8D4E982-1DFB-4001-933F-9DB553399728}" type="slidenum">
              <a:rPr lang="nl-NL" altLang="nl-NL" smtClean="0">
                <a:latin typeface="Arial" pitchFamily="34" charset="0"/>
              </a:rPr>
              <a:pPr eaLnBrk="1" hangingPunct="1">
                <a:spcBef>
                  <a:spcPct val="0"/>
                </a:spcBef>
              </a:pPr>
              <a:t>6</a:t>
            </a:fld>
            <a:endParaRPr lang="nl-NL" altLang="nl-NL">
              <a:latin typeface="Arial" pitchFamily="34" charset="0"/>
            </a:endParaRPr>
          </a:p>
        </p:txBody>
      </p:sp>
    </p:spTree>
    <p:extLst>
      <p:ext uri="{BB962C8B-B14F-4D97-AF65-F5344CB8AC3E}">
        <p14:creationId xmlns:p14="http://schemas.microsoft.com/office/powerpoint/2010/main" val="1459500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nl-NL"/>
          </a:p>
        </p:txBody>
      </p:sp>
      <p:sp>
        <p:nvSpPr>
          <p:cNvPr id="256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5169" indent="-286604" eaLnBrk="0" hangingPunct="0">
              <a:spcBef>
                <a:spcPct val="30000"/>
              </a:spcBef>
              <a:defRPr sz="1200">
                <a:solidFill>
                  <a:schemeClr val="tx1"/>
                </a:solidFill>
                <a:latin typeface="Calibri" pitchFamily="34" charset="0"/>
              </a:defRPr>
            </a:lvl2pPr>
            <a:lvl3pPr marL="1146414" indent="-229283" eaLnBrk="0" hangingPunct="0">
              <a:spcBef>
                <a:spcPct val="30000"/>
              </a:spcBef>
              <a:defRPr sz="1200">
                <a:solidFill>
                  <a:schemeClr val="tx1"/>
                </a:solidFill>
                <a:latin typeface="Calibri" pitchFamily="34" charset="0"/>
              </a:defRPr>
            </a:lvl3pPr>
            <a:lvl4pPr marL="1604979" indent="-229283" eaLnBrk="0" hangingPunct="0">
              <a:spcBef>
                <a:spcPct val="30000"/>
              </a:spcBef>
              <a:defRPr sz="1200">
                <a:solidFill>
                  <a:schemeClr val="tx1"/>
                </a:solidFill>
                <a:latin typeface="Calibri" pitchFamily="34" charset="0"/>
              </a:defRPr>
            </a:lvl4pPr>
            <a:lvl5pPr marL="2063545" indent="-229283" eaLnBrk="0" hangingPunct="0">
              <a:spcBef>
                <a:spcPct val="30000"/>
              </a:spcBef>
              <a:defRPr sz="1200">
                <a:solidFill>
                  <a:schemeClr val="tx1"/>
                </a:solidFill>
                <a:latin typeface="Calibri" pitchFamily="34" charset="0"/>
              </a:defRPr>
            </a:lvl5pPr>
            <a:lvl6pPr marL="2522111" indent="-229283" defTabSz="458566" eaLnBrk="0" fontAlgn="base" hangingPunct="0">
              <a:spcBef>
                <a:spcPct val="30000"/>
              </a:spcBef>
              <a:spcAft>
                <a:spcPct val="0"/>
              </a:spcAft>
              <a:defRPr sz="1200">
                <a:solidFill>
                  <a:schemeClr val="tx1"/>
                </a:solidFill>
                <a:latin typeface="Calibri" pitchFamily="34" charset="0"/>
              </a:defRPr>
            </a:lvl6pPr>
            <a:lvl7pPr marL="2980676" indent="-229283" defTabSz="458566" eaLnBrk="0" fontAlgn="base" hangingPunct="0">
              <a:spcBef>
                <a:spcPct val="30000"/>
              </a:spcBef>
              <a:spcAft>
                <a:spcPct val="0"/>
              </a:spcAft>
              <a:defRPr sz="1200">
                <a:solidFill>
                  <a:schemeClr val="tx1"/>
                </a:solidFill>
                <a:latin typeface="Calibri" pitchFamily="34" charset="0"/>
              </a:defRPr>
            </a:lvl7pPr>
            <a:lvl8pPr marL="3439242" indent="-229283" defTabSz="458566" eaLnBrk="0" fontAlgn="base" hangingPunct="0">
              <a:spcBef>
                <a:spcPct val="30000"/>
              </a:spcBef>
              <a:spcAft>
                <a:spcPct val="0"/>
              </a:spcAft>
              <a:defRPr sz="1200">
                <a:solidFill>
                  <a:schemeClr val="tx1"/>
                </a:solidFill>
                <a:latin typeface="Calibri" pitchFamily="34" charset="0"/>
              </a:defRPr>
            </a:lvl8pPr>
            <a:lvl9pPr marL="3897807" indent="-229283" defTabSz="45856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8D4E982-1DFB-4001-933F-9DB553399728}" type="slidenum">
              <a:rPr lang="nl-NL" altLang="nl-NL" smtClean="0">
                <a:latin typeface="Arial" pitchFamily="34" charset="0"/>
              </a:rPr>
              <a:pPr eaLnBrk="1" hangingPunct="1">
                <a:spcBef>
                  <a:spcPct val="0"/>
                </a:spcBef>
              </a:pPr>
              <a:t>7</a:t>
            </a:fld>
            <a:endParaRPr lang="nl-NL" altLang="nl-NL">
              <a:latin typeface="Arial" pitchFamily="34" charset="0"/>
            </a:endParaRPr>
          </a:p>
        </p:txBody>
      </p:sp>
    </p:spTree>
    <p:extLst>
      <p:ext uri="{BB962C8B-B14F-4D97-AF65-F5344CB8AC3E}">
        <p14:creationId xmlns:p14="http://schemas.microsoft.com/office/powerpoint/2010/main" val="3661064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nl-NL"/>
          </a:p>
        </p:txBody>
      </p:sp>
      <p:sp>
        <p:nvSpPr>
          <p:cNvPr id="256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5169" indent="-286604" eaLnBrk="0" hangingPunct="0">
              <a:spcBef>
                <a:spcPct val="30000"/>
              </a:spcBef>
              <a:defRPr sz="1200">
                <a:solidFill>
                  <a:schemeClr val="tx1"/>
                </a:solidFill>
                <a:latin typeface="Calibri" pitchFamily="34" charset="0"/>
              </a:defRPr>
            </a:lvl2pPr>
            <a:lvl3pPr marL="1146414" indent="-229283" eaLnBrk="0" hangingPunct="0">
              <a:spcBef>
                <a:spcPct val="30000"/>
              </a:spcBef>
              <a:defRPr sz="1200">
                <a:solidFill>
                  <a:schemeClr val="tx1"/>
                </a:solidFill>
                <a:latin typeface="Calibri" pitchFamily="34" charset="0"/>
              </a:defRPr>
            </a:lvl3pPr>
            <a:lvl4pPr marL="1604979" indent="-229283" eaLnBrk="0" hangingPunct="0">
              <a:spcBef>
                <a:spcPct val="30000"/>
              </a:spcBef>
              <a:defRPr sz="1200">
                <a:solidFill>
                  <a:schemeClr val="tx1"/>
                </a:solidFill>
                <a:latin typeface="Calibri" pitchFamily="34" charset="0"/>
              </a:defRPr>
            </a:lvl4pPr>
            <a:lvl5pPr marL="2063545" indent="-229283" eaLnBrk="0" hangingPunct="0">
              <a:spcBef>
                <a:spcPct val="30000"/>
              </a:spcBef>
              <a:defRPr sz="1200">
                <a:solidFill>
                  <a:schemeClr val="tx1"/>
                </a:solidFill>
                <a:latin typeface="Calibri" pitchFamily="34" charset="0"/>
              </a:defRPr>
            </a:lvl5pPr>
            <a:lvl6pPr marL="2522111" indent="-229283" defTabSz="458566" eaLnBrk="0" fontAlgn="base" hangingPunct="0">
              <a:spcBef>
                <a:spcPct val="30000"/>
              </a:spcBef>
              <a:spcAft>
                <a:spcPct val="0"/>
              </a:spcAft>
              <a:defRPr sz="1200">
                <a:solidFill>
                  <a:schemeClr val="tx1"/>
                </a:solidFill>
                <a:latin typeface="Calibri" pitchFamily="34" charset="0"/>
              </a:defRPr>
            </a:lvl6pPr>
            <a:lvl7pPr marL="2980676" indent="-229283" defTabSz="458566" eaLnBrk="0" fontAlgn="base" hangingPunct="0">
              <a:spcBef>
                <a:spcPct val="30000"/>
              </a:spcBef>
              <a:spcAft>
                <a:spcPct val="0"/>
              </a:spcAft>
              <a:defRPr sz="1200">
                <a:solidFill>
                  <a:schemeClr val="tx1"/>
                </a:solidFill>
                <a:latin typeface="Calibri" pitchFamily="34" charset="0"/>
              </a:defRPr>
            </a:lvl7pPr>
            <a:lvl8pPr marL="3439242" indent="-229283" defTabSz="458566" eaLnBrk="0" fontAlgn="base" hangingPunct="0">
              <a:spcBef>
                <a:spcPct val="30000"/>
              </a:spcBef>
              <a:spcAft>
                <a:spcPct val="0"/>
              </a:spcAft>
              <a:defRPr sz="1200">
                <a:solidFill>
                  <a:schemeClr val="tx1"/>
                </a:solidFill>
                <a:latin typeface="Calibri" pitchFamily="34" charset="0"/>
              </a:defRPr>
            </a:lvl8pPr>
            <a:lvl9pPr marL="3897807" indent="-229283" defTabSz="45856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8D4E982-1DFB-4001-933F-9DB553399728}" type="slidenum">
              <a:rPr lang="nl-NL" altLang="nl-NL" smtClean="0">
                <a:latin typeface="Arial" pitchFamily="34" charset="0"/>
              </a:rPr>
              <a:pPr eaLnBrk="1" hangingPunct="1">
                <a:spcBef>
                  <a:spcPct val="0"/>
                </a:spcBef>
              </a:pPr>
              <a:t>8</a:t>
            </a:fld>
            <a:endParaRPr lang="nl-NL" altLang="nl-NL">
              <a:latin typeface="Arial" pitchFamily="34" charset="0"/>
            </a:endParaRPr>
          </a:p>
        </p:txBody>
      </p:sp>
    </p:spTree>
    <p:extLst>
      <p:ext uri="{BB962C8B-B14F-4D97-AF65-F5344CB8AC3E}">
        <p14:creationId xmlns:p14="http://schemas.microsoft.com/office/powerpoint/2010/main" val="459903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nl-NL"/>
          </a:p>
        </p:txBody>
      </p:sp>
      <p:sp>
        <p:nvSpPr>
          <p:cNvPr id="256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5169" indent="-286604" eaLnBrk="0" hangingPunct="0">
              <a:spcBef>
                <a:spcPct val="30000"/>
              </a:spcBef>
              <a:defRPr sz="1200">
                <a:solidFill>
                  <a:schemeClr val="tx1"/>
                </a:solidFill>
                <a:latin typeface="Calibri" pitchFamily="34" charset="0"/>
              </a:defRPr>
            </a:lvl2pPr>
            <a:lvl3pPr marL="1146414" indent="-229283" eaLnBrk="0" hangingPunct="0">
              <a:spcBef>
                <a:spcPct val="30000"/>
              </a:spcBef>
              <a:defRPr sz="1200">
                <a:solidFill>
                  <a:schemeClr val="tx1"/>
                </a:solidFill>
                <a:latin typeface="Calibri" pitchFamily="34" charset="0"/>
              </a:defRPr>
            </a:lvl3pPr>
            <a:lvl4pPr marL="1604979" indent="-229283" eaLnBrk="0" hangingPunct="0">
              <a:spcBef>
                <a:spcPct val="30000"/>
              </a:spcBef>
              <a:defRPr sz="1200">
                <a:solidFill>
                  <a:schemeClr val="tx1"/>
                </a:solidFill>
                <a:latin typeface="Calibri" pitchFamily="34" charset="0"/>
              </a:defRPr>
            </a:lvl4pPr>
            <a:lvl5pPr marL="2063545" indent="-229283" eaLnBrk="0" hangingPunct="0">
              <a:spcBef>
                <a:spcPct val="30000"/>
              </a:spcBef>
              <a:defRPr sz="1200">
                <a:solidFill>
                  <a:schemeClr val="tx1"/>
                </a:solidFill>
                <a:latin typeface="Calibri" pitchFamily="34" charset="0"/>
              </a:defRPr>
            </a:lvl5pPr>
            <a:lvl6pPr marL="2522111" indent="-229283" defTabSz="458566" eaLnBrk="0" fontAlgn="base" hangingPunct="0">
              <a:spcBef>
                <a:spcPct val="30000"/>
              </a:spcBef>
              <a:spcAft>
                <a:spcPct val="0"/>
              </a:spcAft>
              <a:defRPr sz="1200">
                <a:solidFill>
                  <a:schemeClr val="tx1"/>
                </a:solidFill>
                <a:latin typeface="Calibri" pitchFamily="34" charset="0"/>
              </a:defRPr>
            </a:lvl6pPr>
            <a:lvl7pPr marL="2980676" indent="-229283" defTabSz="458566" eaLnBrk="0" fontAlgn="base" hangingPunct="0">
              <a:spcBef>
                <a:spcPct val="30000"/>
              </a:spcBef>
              <a:spcAft>
                <a:spcPct val="0"/>
              </a:spcAft>
              <a:defRPr sz="1200">
                <a:solidFill>
                  <a:schemeClr val="tx1"/>
                </a:solidFill>
                <a:latin typeface="Calibri" pitchFamily="34" charset="0"/>
              </a:defRPr>
            </a:lvl7pPr>
            <a:lvl8pPr marL="3439242" indent="-229283" defTabSz="458566" eaLnBrk="0" fontAlgn="base" hangingPunct="0">
              <a:spcBef>
                <a:spcPct val="30000"/>
              </a:spcBef>
              <a:spcAft>
                <a:spcPct val="0"/>
              </a:spcAft>
              <a:defRPr sz="1200">
                <a:solidFill>
                  <a:schemeClr val="tx1"/>
                </a:solidFill>
                <a:latin typeface="Calibri" pitchFamily="34" charset="0"/>
              </a:defRPr>
            </a:lvl8pPr>
            <a:lvl9pPr marL="3897807" indent="-229283" defTabSz="45856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8D4E982-1DFB-4001-933F-9DB553399728}" type="slidenum">
              <a:rPr lang="nl-NL" altLang="nl-NL" smtClean="0">
                <a:latin typeface="Arial" pitchFamily="34" charset="0"/>
              </a:rPr>
              <a:pPr eaLnBrk="1" hangingPunct="1">
                <a:spcBef>
                  <a:spcPct val="0"/>
                </a:spcBef>
              </a:pPr>
              <a:t>9</a:t>
            </a:fld>
            <a:endParaRPr lang="nl-NL" altLang="nl-NL">
              <a:latin typeface="Arial" pitchFamily="34" charset="0"/>
            </a:endParaRPr>
          </a:p>
        </p:txBody>
      </p:sp>
    </p:spTree>
    <p:extLst>
      <p:ext uri="{BB962C8B-B14F-4D97-AF65-F5344CB8AC3E}">
        <p14:creationId xmlns:p14="http://schemas.microsoft.com/office/powerpoint/2010/main" val="202220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Titelstijl van model bewerken</a:t>
            </a:r>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a:t>
            </a:r>
          </a:p>
        </p:txBody>
      </p:sp>
      <p:sp>
        <p:nvSpPr>
          <p:cNvPr id="4" name="Tijdelijke aanduiding voor datum 3"/>
          <p:cNvSpPr>
            <a:spLocks noGrp="1"/>
          </p:cNvSpPr>
          <p:nvPr>
            <p:ph type="dt" sz="half" idx="10"/>
          </p:nvPr>
        </p:nvSpPr>
        <p:spPr/>
        <p:txBody>
          <a:bodyPr/>
          <a:lstStyle>
            <a:lvl1pPr>
              <a:defRPr/>
            </a:lvl1pPr>
          </a:lstStyle>
          <a:p>
            <a:pPr>
              <a:defRPr/>
            </a:pPr>
            <a:fld id="{E0C107BF-CE4E-4FAB-A228-8A4F9BDAD063}" type="datetime1">
              <a:rPr lang="nl-NL" smtClean="0"/>
              <a:t>1-10-2019</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en-GB"/>
              <a:t>EPSO European Partnership for Supervisory Organisations in Health  Services and Social  Care </a:t>
            </a: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D91BED6D-F055-4F08-9B9C-2D18FF39765D}" type="slidenum">
              <a:rPr lang="nl-NL"/>
              <a:pPr>
                <a:defRPr/>
              </a:pPr>
              <a:t>‹nr.›</a:t>
            </a:fld>
            <a:endParaRPr lang="nl-NL"/>
          </a:p>
        </p:txBody>
      </p:sp>
    </p:spTree>
    <p:extLst>
      <p:ext uri="{BB962C8B-B14F-4D97-AF65-F5344CB8AC3E}">
        <p14:creationId xmlns:p14="http://schemas.microsoft.com/office/powerpoint/2010/main" val="410660164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47B4C939-AA2B-4AD2-B935-8E67BF116FD0}" type="datetime1">
              <a:rPr lang="nl-NL" smtClean="0"/>
              <a:t>1-10-2019</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en-GB"/>
              <a:t>EPSO European Partnership for Supervisory Organisations in Health  Services and Social  Care </a:t>
            </a: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0BC7E851-FD72-45B6-91A2-CC6DAA17C396}" type="slidenum">
              <a:rPr lang="nl-NL"/>
              <a:pPr>
                <a:defRPr/>
              </a:pPr>
              <a:t>‹nr.›</a:t>
            </a:fld>
            <a:endParaRPr lang="nl-NL"/>
          </a:p>
        </p:txBody>
      </p:sp>
    </p:spTree>
    <p:extLst>
      <p:ext uri="{BB962C8B-B14F-4D97-AF65-F5344CB8AC3E}">
        <p14:creationId xmlns:p14="http://schemas.microsoft.com/office/powerpoint/2010/main" val="1500676456"/>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355A691B-D81B-4CF4-B7BB-80011AA056D2}" type="datetime1">
              <a:rPr lang="nl-NL" smtClean="0"/>
              <a:t>1-10-2019</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en-GB"/>
              <a:t>EPSO European Partnership for Supervisory Organisations in Health  Services and Social  Care </a:t>
            </a: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677DD805-B765-412E-9551-521955AC1276}" type="slidenum">
              <a:rPr lang="nl-NL"/>
              <a:pPr>
                <a:defRPr/>
              </a:pPr>
              <a:t>‹nr.›</a:t>
            </a:fld>
            <a:endParaRPr lang="nl-NL"/>
          </a:p>
        </p:txBody>
      </p:sp>
    </p:spTree>
    <p:extLst>
      <p:ext uri="{BB962C8B-B14F-4D97-AF65-F5344CB8AC3E}">
        <p14:creationId xmlns:p14="http://schemas.microsoft.com/office/powerpoint/2010/main" val="11971730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D282A9C7-DC6F-43D2-83CB-86766E2A2D32}" type="datetime1">
              <a:rPr lang="nl-NL" smtClean="0"/>
              <a:t>1-10-2019</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en-GB"/>
              <a:t>EPSO European Partnership for Supervisory Organisations in Health  Services and Social  Care </a:t>
            </a: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D007EF16-20BE-40DF-A6AD-700A73E48A5D}" type="slidenum">
              <a:rPr lang="nl-NL"/>
              <a:pPr>
                <a:defRPr/>
              </a:pPr>
              <a:t>‹nr.›</a:t>
            </a:fld>
            <a:endParaRPr lang="nl-NL"/>
          </a:p>
        </p:txBody>
      </p:sp>
    </p:spTree>
    <p:extLst>
      <p:ext uri="{BB962C8B-B14F-4D97-AF65-F5344CB8AC3E}">
        <p14:creationId xmlns:p14="http://schemas.microsoft.com/office/powerpoint/2010/main" val="34888210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lvl1pPr>
              <a:defRPr/>
            </a:lvl1pPr>
          </a:lstStyle>
          <a:p>
            <a:pPr>
              <a:defRPr/>
            </a:pPr>
            <a:fld id="{A2EECEED-04A3-4907-9461-9A76C56D8064}" type="datetime1">
              <a:rPr lang="nl-NL" smtClean="0"/>
              <a:t>1-10-2019</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en-GB"/>
              <a:t>EPSO European Partnership for Supervisory Organisations in Health  Services and Social  Care </a:t>
            </a: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61B76F4B-D4CC-49EC-9FF2-5B5B4DE02CD8}" type="slidenum">
              <a:rPr lang="nl-NL"/>
              <a:pPr>
                <a:defRPr/>
              </a:pPr>
              <a:t>‹nr.›</a:t>
            </a:fld>
            <a:endParaRPr lang="nl-NL"/>
          </a:p>
        </p:txBody>
      </p:sp>
    </p:spTree>
    <p:extLst>
      <p:ext uri="{BB962C8B-B14F-4D97-AF65-F5344CB8AC3E}">
        <p14:creationId xmlns:p14="http://schemas.microsoft.com/office/powerpoint/2010/main" val="300506524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pPr>
              <a:defRPr/>
            </a:pPr>
            <a:fld id="{F9D76A97-AE0B-418F-9855-C8CBBB086420}" type="datetime1">
              <a:rPr lang="nl-NL" smtClean="0"/>
              <a:t>1-10-2019</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r>
              <a:rPr lang="en-GB"/>
              <a:t>EPSO European Partnership for Supervisory Organisations in Health  Services and Social  Care </a:t>
            </a: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53F9B7A8-935F-43AA-B7BF-11DB44CA766F}" type="slidenum">
              <a:rPr lang="nl-NL"/>
              <a:pPr>
                <a:defRPr/>
              </a:pPr>
              <a:t>‹nr.›</a:t>
            </a:fld>
            <a:endParaRPr lang="nl-NL"/>
          </a:p>
        </p:txBody>
      </p:sp>
    </p:spTree>
    <p:extLst>
      <p:ext uri="{BB962C8B-B14F-4D97-AF65-F5344CB8AC3E}">
        <p14:creationId xmlns:p14="http://schemas.microsoft.com/office/powerpoint/2010/main" val="203965764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pPr>
              <a:defRPr/>
            </a:pPr>
            <a:fld id="{DD78234B-FDE3-4CD3-92D2-C982A9162C21}" type="datetime1">
              <a:rPr lang="nl-NL" smtClean="0"/>
              <a:t>1-10-2019</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r>
              <a:rPr lang="en-GB"/>
              <a:t>EPSO European Partnership for Supervisory Organisations in Health  Services and Social  Care </a:t>
            </a: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F4F11B1A-4E63-4D24-A15C-A509B8EE12A9}" type="slidenum">
              <a:rPr lang="nl-NL"/>
              <a:pPr>
                <a:defRPr/>
              </a:pPr>
              <a:t>‹nr.›</a:t>
            </a:fld>
            <a:endParaRPr lang="nl-NL"/>
          </a:p>
        </p:txBody>
      </p:sp>
    </p:spTree>
    <p:extLst>
      <p:ext uri="{BB962C8B-B14F-4D97-AF65-F5344CB8AC3E}">
        <p14:creationId xmlns:p14="http://schemas.microsoft.com/office/powerpoint/2010/main" val="2277814016"/>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3"/>
          <p:cNvSpPr>
            <a:spLocks noGrp="1"/>
          </p:cNvSpPr>
          <p:nvPr>
            <p:ph type="dt" sz="half" idx="10"/>
          </p:nvPr>
        </p:nvSpPr>
        <p:spPr/>
        <p:txBody>
          <a:bodyPr/>
          <a:lstStyle>
            <a:lvl1pPr>
              <a:defRPr/>
            </a:lvl1pPr>
          </a:lstStyle>
          <a:p>
            <a:pPr>
              <a:defRPr/>
            </a:pPr>
            <a:fld id="{D6647B1C-A6E7-44C2-A43B-8766C2B46A70}" type="datetime1">
              <a:rPr lang="nl-NL" smtClean="0"/>
              <a:t>1-10-2019</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r>
              <a:rPr lang="en-GB"/>
              <a:t>EPSO European Partnership for Supervisory Organisations in Health  Services and Social  Care </a:t>
            </a: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767EF2E9-4549-4020-8275-585F34ED9507}" type="slidenum">
              <a:rPr lang="nl-NL"/>
              <a:pPr>
                <a:defRPr/>
              </a:pPr>
              <a:t>‹nr.›</a:t>
            </a:fld>
            <a:endParaRPr lang="nl-NL"/>
          </a:p>
        </p:txBody>
      </p:sp>
    </p:spTree>
    <p:extLst>
      <p:ext uri="{BB962C8B-B14F-4D97-AF65-F5344CB8AC3E}">
        <p14:creationId xmlns:p14="http://schemas.microsoft.com/office/powerpoint/2010/main" val="3382167418"/>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5BF91C4F-A90A-49F0-9FA6-F793AA16308F}" type="datetime1">
              <a:rPr lang="nl-NL" smtClean="0"/>
              <a:t>1-10-2019</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r>
              <a:rPr lang="en-GB"/>
              <a:t>EPSO European Partnership for Supervisory Organisations in Health  Services and Social  Care </a:t>
            </a: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B3DA7FD6-06BD-41D6-ABAC-0F223DDC5704}" type="slidenum">
              <a:rPr lang="nl-NL"/>
              <a:pPr>
                <a:defRPr/>
              </a:pPr>
              <a:t>‹nr.›</a:t>
            </a:fld>
            <a:endParaRPr lang="nl-NL"/>
          </a:p>
        </p:txBody>
      </p:sp>
    </p:spTree>
    <p:extLst>
      <p:ext uri="{BB962C8B-B14F-4D97-AF65-F5344CB8AC3E}">
        <p14:creationId xmlns:p14="http://schemas.microsoft.com/office/powerpoint/2010/main" val="14372058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3"/>
          <p:cNvSpPr>
            <a:spLocks noGrp="1"/>
          </p:cNvSpPr>
          <p:nvPr>
            <p:ph type="dt" sz="half" idx="10"/>
          </p:nvPr>
        </p:nvSpPr>
        <p:spPr/>
        <p:txBody>
          <a:bodyPr/>
          <a:lstStyle>
            <a:lvl1pPr>
              <a:defRPr/>
            </a:lvl1pPr>
          </a:lstStyle>
          <a:p>
            <a:pPr>
              <a:defRPr/>
            </a:pPr>
            <a:fld id="{8ECE0053-43D2-422D-B19B-5DB760D06FFB}" type="datetime1">
              <a:rPr lang="nl-NL" smtClean="0"/>
              <a:t>1-10-2019</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r>
              <a:rPr lang="en-GB"/>
              <a:t>EPSO European Partnership for Supervisory Organisations in Health  Services and Social  Care </a:t>
            </a: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91D250E9-1392-479B-B870-1CC63E19C126}" type="slidenum">
              <a:rPr lang="nl-NL"/>
              <a:pPr>
                <a:defRPr/>
              </a:pPr>
              <a:t>‹nr.›</a:t>
            </a:fld>
            <a:endParaRPr lang="nl-NL"/>
          </a:p>
        </p:txBody>
      </p:sp>
    </p:spTree>
    <p:extLst>
      <p:ext uri="{BB962C8B-B14F-4D97-AF65-F5344CB8AC3E}">
        <p14:creationId xmlns:p14="http://schemas.microsoft.com/office/powerpoint/2010/main" val="2141846690"/>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3"/>
          <p:cNvSpPr>
            <a:spLocks noGrp="1"/>
          </p:cNvSpPr>
          <p:nvPr>
            <p:ph type="dt" sz="half" idx="10"/>
          </p:nvPr>
        </p:nvSpPr>
        <p:spPr/>
        <p:txBody>
          <a:bodyPr/>
          <a:lstStyle>
            <a:lvl1pPr>
              <a:defRPr/>
            </a:lvl1pPr>
          </a:lstStyle>
          <a:p>
            <a:pPr>
              <a:defRPr/>
            </a:pPr>
            <a:fld id="{A6CDAF74-A772-4048-9B79-BCEDF83DB405}" type="datetime1">
              <a:rPr lang="nl-NL" smtClean="0"/>
              <a:t>1-10-2019</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r>
              <a:rPr lang="en-GB"/>
              <a:t>EPSO European Partnership for Supervisory Organisations in Health  Services and Social  Care </a:t>
            </a: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E31FEA4A-8361-491A-AE79-B4D3171F71E8}" type="slidenum">
              <a:rPr lang="nl-NL"/>
              <a:pPr>
                <a:defRPr/>
              </a:pPr>
              <a:t>‹nr.›</a:t>
            </a:fld>
            <a:endParaRPr lang="nl-NL"/>
          </a:p>
        </p:txBody>
      </p:sp>
    </p:spTree>
    <p:extLst>
      <p:ext uri="{BB962C8B-B14F-4D97-AF65-F5344CB8AC3E}">
        <p14:creationId xmlns:p14="http://schemas.microsoft.com/office/powerpoint/2010/main" val="34772149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Titelstijl van model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tekststijl van het model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307E93F-050E-4123-98F7-3EB2F0B3E5D9}" type="datetime1">
              <a:rPr lang="nl-NL" smtClean="0"/>
              <a:t>1-10-2019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GB"/>
              <a:t>EPSO European Partnership for Supervisory Organisations in Health  Services and Social  Care </a:t>
            </a: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A68E817-C8D2-4BF0-8A65-336BD28A5175}"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hf hd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1026"/>
          <p:cNvSpPr>
            <a:spLocks noGrp="1" noChangeArrowheads="1"/>
          </p:cNvSpPr>
          <p:nvPr>
            <p:ph type="ctrTitle"/>
          </p:nvPr>
        </p:nvSpPr>
        <p:spPr>
          <a:xfrm>
            <a:off x="548640" y="1473199"/>
            <a:ext cx="8493760" cy="4346523"/>
          </a:xfrm>
        </p:spPr>
        <p:txBody>
          <a:bodyPr/>
          <a:lstStyle/>
          <a:p>
            <a:pPr marL="342900" indent="-342900" eaLnBrk="1" hangingPunct="1"/>
            <a:br>
              <a:rPr lang="en-GB" altLang="en-US" dirty="0"/>
            </a:br>
            <a:br>
              <a:rPr lang="en-GB" altLang="en-US" dirty="0"/>
            </a:br>
            <a:br>
              <a:rPr lang="en-GB" altLang="en-US" dirty="0"/>
            </a:br>
            <a:r>
              <a:rPr lang="en-GB" altLang="en-US" sz="3200" b="1" dirty="0">
                <a:latin typeface="Calibri,Bold"/>
              </a:rPr>
              <a:t>EPSO Updates </a:t>
            </a:r>
            <a:br>
              <a:rPr lang="en-GB" altLang="en-US" sz="3600" dirty="0"/>
            </a:br>
            <a:r>
              <a:rPr lang="en-GB" altLang="nl-NL" sz="2400" b="1" dirty="0">
                <a:latin typeface="Calibri,Bold"/>
              </a:rPr>
              <a:t>by Jooske Vos </a:t>
            </a:r>
            <a:br>
              <a:rPr lang="en-GB" altLang="nl-NL" sz="2400" b="1" dirty="0">
                <a:latin typeface="Calibri,Bold"/>
              </a:rPr>
            </a:br>
            <a:r>
              <a:rPr lang="en-GB" altLang="nl-NL" sz="2400" b="1" dirty="0">
                <a:latin typeface="Calibri,Bold"/>
              </a:rPr>
              <a:t>(chair of the EPSO-Board) </a:t>
            </a:r>
            <a:br>
              <a:rPr lang="en-GB" altLang="en-US" sz="3600" dirty="0"/>
            </a:br>
            <a:br>
              <a:rPr lang="en-GB" altLang="en-US" sz="3600" dirty="0"/>
            </a:br>
            <a:br>
              <a:rPr lang="nl-NL" sz="3600" dirty="0"/>
            </a:br>
            <a:r>
              <a:rPr lang="en-GB" altLang="en-US" dirty="0"/>
              <a:t> </a:t>
            </a:r>
            <a:br>
              <a:rPr lang="en-GB" altLang="en-US" dirty="0"/>
            </a:br>
            <a:endParaRPr lang="en-GB" altLang="en-US" dirty="0"/>
          </a:p>
        </p:txBody>
      </p:sp>
      <p:sp>
        <p:nvSpPr>
          <p:cNvPr id="5" name="Rectangle 1027"/>
          <p:cNvSpPr>
            <a:spLocks noGrp="1" noChangeArrowheads="1"/>
          </p:cNvSpPr>
          <p:nvPr>
            <p:ph type="subTitle" idx="1"/>
          </p:nvPr>
        </p:nvSpPr>
        <p:spPr>
          <a:xfrm>
            <a:off x="169889" y="5694218"/>
            <a:ext cx="8737600" cy="1025237"/>
          </a:xfrm>
        </p:spPr>
        <p:txBody>
          <a:bodyPr/>
          <a:lstStyle/>
          <a:p>
            <a:pPr marL="342900" indent="-342900" eaLnBrk="1" hangingPunct="1"/>
            <a:endParaRPr lang="en-US" sz="1800" b="1" dirty="0">
              <a:solidFill>
                <a:schemeClr val="bg1"/>
              </a:solidFill>
              <a:latin typeface="Arial" pitchFamily="34" charset="0"/>
            </a:endParaRPr>
          </a:p>
          <a:p>
            <a:pPr marL="342900" indent="-342900" eaLnBrk="1" hangingPunct="1"/>
            <a:r>
              <a:rPr lang="en-US" sz="1800" b="1" dirty="0">
                <a:solidFill>
                  <a:schemeClr val="bg1"/>
                </a:solidFill>
                <a:latin typeface="Arial" pitchFamily="34" charset="0"/>
              </a:rPr>
              <a:t>EPSO European Partnership for Supervisory Organisations in Health Services and Social Care</a:t>
            </a:r>
            <a:endParaRPr lang="en-GB" altLang="nl-NL" sz="1800" i="1" dirty="0">
              <a:solidFill>
                <a:schemeClr val="bg1"/>
              </a:solidFill>
              <a:latin typeface="Arial"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build="p" autoUpdateAnimBg="0" advAuto="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el 1"/>
          <p:cNvSpPr>
            <a:spLocks noGrp="1"/>
          </p:cNvSpPr>
          <p:nvPr>
            <p:ph type="title"/>
          </p:nvPr>
        </p:nvSpPr>
        <p:spPr>
          <a:xfrm>
            <a:off x="127000" y="1435100"/>
            <a:ext cx="8839200" cy="342900"/>
          </a:xfrm>
        </p:spPr>
        <p:txBody>
          <a:bodyPr/>
          <a:lstStyle/>
          <a:p>
            <a:pPr eaLnBrk="1" hangingPunct="1">
              <a:defRPr/>
            </a:pPr>
            <a:br>
              <a:rPr lang="en-GB" sz="1800" b="1" dirty="0">
                <a:solidFill>
                  <a:prstClr val="black"/>
                </a:solidFill>
                <a:latin typeface="Calibri,Bold"/>
                <a:ea typeface="+mn-ea"/>
                <a:cs typeface="Arial" charset="0"/>
              </a:rPr>
            </a:br>
            <a:br>
              <a:rPr lang="en-GB" sz="1800" b="1" dirty="0">
                <a:solidFill>
                  <a:prstClr val="black"/>
                </a:solidFill>
                <a:latin typeface="Calibri,Bold"/>
                <a:ea typeface="+mn-ea"/>
                <a:cs typeface="Arial" charset="0"/>
              </a:rPr>
            </a:br>
            <a:endParaRPr lang="nl-NL" altLang="nl-NL" sz="1800" b="1" dirty="0">
              <a:latin typeface="Calibri,Bold"/>
              <a:ea typeface="+mn-ea"/>
              <a:cs typeface="Arial" charset="0"/>
            </a:endParaRPr>
          </a:p>
        </p:txBody>
      </p:sp>
      <p:sp>
        <p:nvSpPr>
          <p:cNvPr id="5" name="Rectangle 1027"/>
          <p:cNvSpPr txBox="1">
            <a:spLocks noChangeArrowheads="1"/>
          </p:cNvSpPr>
          <p:nvPr/>
        </p:nvSpPr>
        <p:spPr bwMode="auto">
          <a:xfrm>
            <a:off x="1080654" y="1811130"/>
            <a:ext cx="7606146" cy="3942899"/>
          </a:xfrm>
          <a:prstGeom prst="rect">
            <a:avLst/>
          </a:prstGeom>
          <a:noFill/>
          <a:ln w="12700">
            <a:noFill/>
            <a:miter lim="800000"/>
            <a:headEnd/>
            <a:tailEnd/>
          </a:ln>
        </p:spPr>
        <p:txBody>
          <a:bodyPr lIns="90488" tIns="44450" rIns="90488" bIns="44450"/>
          <a:lstStyle/>
          <a:p>
            <a:pPr>
              <a:defRPr/>
            </a:pPr>
            <a:endParaRPr lang="en-GB" b="1" dirty="0"/>
          </a:p>
          <a:p>
            <a:pPr>
              <a:defRPr/>
            </a:pPr>
            <a:endParaRPr lang="en-GB" b="1" dirty="0"/>
          </a:p>
          <a:p>
            <a:pPr>
              <a:defRPr/>
            </a:pPr>
            <a:endParaRPr lang="en-GB" b="1" dirty="0"/>
          </a:p>
          <a:p>
            <a:pPr marL="285750" indent="-285750">
              <a:buFont typeface="Arial" panose="020B0604020202020204" pitchFamily="34" charset="0"/>
              <a:buChar char="•"/>
              <a:defRPr/>
            </a:pPr>
            <a:r>
              <a:rPr lang="en-GB" b="1" dirty="0"/>
              <a:t>EPSO board  has a Vacancy per 1-1-2020</a:t>
            </a:r>
          </a:p>
          <a:p>
            <a:pPr marL="285750" indent="-285750">
              <a:buFont typeface="Arial" panose="020B0604020202020204" pitchFamily="34" charset="0"/>
              <a:buChar char="•"/>
              <a:defRPr/>
            </a:pPr>
            <a:endParaRPr lang="en-GB" b="1" dirty="0"/>
          </a:p>
          <a:p>
            <a:pPr>
              <a:defRPr/>
            </a:pPr>
            <a:r>
              <a:rPr lang="en-GB" b="1" dirty="0">
                <a:latin typeface="Calibri,Bold"/>
                <a:cs typeface="Arial" charset="0"/>
              </a:rPr>
              <a:t>Since Anette Lykke Petri of  the Danish Patient Safety Authority left the EPSO  board , there will be a vacancy in the EPSO Board per 1-1-2020. </a:t>
            </a:r>
          </a:p>
          <a:p>
            <a:pPr>
              <a:defRPr/>
            </a:pPr>
            <a:endParaRPr lang="en-GB" b="1" dirty="0">
              <a:latin typeface="Calibri,Bold"/>
              <a:cs typeface="Arial" charset="0"/>
            </a:endParaRPr>
          </a:p>
          <a:p>
            <a:pPr>
              <a:defRPr/>
            </a:pPr>
            <a:r>
              <a:rPr lang="en-GB" b="1" dirty="0">
                <a:latin typeface="Calibri,Bold"/>
                <a:cs typeface="Arial" charset="0"/>
              </a:rPr>
              <a:t>Therefore the EPSO board has followed  the   procedure for new EPSO Board members and has been looking for a successor. </a:t>
            </a:r>
          </a:p>
          <a:p>
            <a:pPr>
              <a:defRPr/>
            </a:pPr>
            <a:endParaRPr lang="en-GB" b="1" dirty="0">
              <a:latin typeface="Calibri,Bold"/>
              <a:cs typeface="Arial" charset="0"/>
            </a:endParaRPr>
          </a:p>
          <a:p>
            <a:pPr marL="285750" indent="-285750">
              <a:buFont typeface="Arial" panose="020B0604020202020204" pitchFamily="34" charset="0"/>
              <a:buChar char="•"/>
              <a:defRPr/>
            </a:pPr>
            <a:endParaRPr lang="en-GB" b="1" dirty="0">
              <a:latin typeface="Calibri,Bold"/>
              <a:cs typeface="Arial" charset="0"/>
            </a:endParaRPr>
          </a:p>
          <a:p>
            <a:pPr>
              <a:defRPr/>
            </a:pPr>
            <a:endParaRPr lang="en-GB" b="1" dirty="0">
              <a:latin typeface="Calibri,Bold"/>
              <a:cs typeface="Arial" charset="0"/>
            </a:endParaRPr>
          </a:p>
          <a:p>
            <a:pPr>
              <a:defRPr/>
            </a:pPr>
            <a:r>
              <a:rPr lang="en-GB" b="1" dirty="0">
                <a:latin typeface="Calibri,Bold"/>
                <a:cs typeface="Arial" charset="0"/>
              </a:rPr>
              <a:t> </a:t>
            </a:r>
          </a:p>
          <a:p>
            <a:pPr>
              <a:defRPr/>
            </a:pPr>
            <a:endParaRPr lang="en-GB" b="1" dirty="0">
              <a:latin typeface="Calibri,Bold"/>
              <a:cs typeface="Arial" charset="0"/>
            </a:endParaRPr>
          </a:p>
        </p:txBody>
      </p:sp>
      <p:sp>
        <p:nvSpPr>
          <p:cNvPr id="2" name="Rechthoek 1"/>
          <p:cNvSpPr/>
          <p:nvPr/>
        </p:nvSpPr>
        <p:spPr>
          <a:xfrm>
            <a:off x="-127000" y="134938"/>
            <a:ext cx="9271000" cy="523875"/>
          </a:xfrm>
          <a:prstGeom prst="rect">
            <a:avLst/>
          </a:prstGeom>
        </p:spPr>
        <p:txBody>
          <a:bodyPr>
            <a:spAutoFit/>
          </a:bodyPr>
          <a:lstStyle/>
          <a:p>
            <a:pPr algn="ctr">
              <a:defRPr/>
            </a:pPr>
            <a:r>
              <a:rPr lang="en-GB" sz="2800" b="1" dirty="0">
                <a:solidFill>
                  <a:schemeClr val="bg1"/>
                </a:solidFill>
                <a:latin typeface="Calibri,Bold"/>
                <a:ea typeface="+mj-ea"/>
                <a:cs typeface="Arial" charset="0"/>
              </a:rPr>
              <a:t> EPSO Board vacancy per 1-1-2020</a:t>
            </a:r>
            <a:endParaRPr lang="en-GB" dirty="0">
              <a:solidFill>
                <a:schemeClr val="bg1"/>
              </a:solidFill>
            </a:endParaRPr>
          </a:p>
        </p:txBody>
      </p:sp>
      <p:sp>
        <p:nvSpPr>
          <p:cNvPr id="3" name="Tijdelijke aanduiding voor voettekst 2"/>
          <p:cNvSpPr>
            <a:spLocks noGrp="1"/>
          </p:cNvSpPr>
          <p:nvPr>
            <p:ph type="ftr" sz="quarter" idx="11"/>
          </p:nvPr>
        </p:nvSpPr>
        <p:spPr/>
        <p:txBody>
          <a:bodyPr/>
          <a:lstStyle/>
          <a:p>
            <a:pPr>
              <a:defRPr/>
            </a:pPr>
            <a:r>
              <a:rPr lang="en-GB"/>
              <a:t>EPSO European Partnership for Supervisory Organisations in Health  Services and Social  Care </a:t>
            </a:r>
            <a:endParaRPr lang="nl-NL"/>
          </a:p>
        </p:txBody>
      </p:sp>
      <p:sp>
        <p:nvSpPr>
          <p:cNvPr id="4" name="Tijdelijke aanduiding voor dianummer 3"/>
          <p:cNvSpPr>
            <a:spLocks noGrp="1"/>
          </p:cNvSpPr>
          <p:nvPr>
            <p:ph type="sldNum" sz="quarter" idx="12"/>
          </p:nvPr>
        </p:nvSpPr>
        <p:spPr/>
        <p:txBody>
          <a:bodyPr/>
          <a:lstStyle/>
          <a:p>
            <a:pPr>
              <a:defRPr/>
            </a:pPr>
            <a:fld id="{D007EF16-20BE-40DF-A6AD-700A73E48A5D}" type="slidenum">
              <a:rPr lang="nl-NL" smtClean="0"/>
              <a:pPr>
                <a:defRPr/>
              </a:pPr>
              <a:t>10</a:t>
            </a:fld>
            <a:endParaRPr lang="nl-NL"/>
          </a:p>
        </p:txBody>
      </p:sp>
    </p:spTree>
    <p:extLst>
      <p:ext uri="{BB962C8B-B14F-4D97-AF65-F5344CB8AC3E}">
        <p14:creationId xmlns:p14="http://schemas.microsoft.com/office/powerpoint/2010/main" val="2114883534"/>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el 1"/>
          <p:cNvSpPr>
            <a:spLocks noGrp="1"/>
          </p:cNvSpPr>
          <p:nvPr>
            <p:ph type="title"/>
          </p:nvPr>
        </p:nvSpPr>
        <p:spPr>
          <a:xfrm>
            <a:off x="127000" y="1435100"/>
            <a:ext cx="8839200" cy="342900"/>
          </a:xfrm>
        </p:spPr>
        <p:txBody>
          <a:bodyPr/>
          <a:lstStyle/>
          <a:p>
            <a:pPr eaLnBrk="1" hangingPunct="1">
              <a:defRPr/>
            </a:pPr>
            <a:br>
              <a:rPr lang="en-GB" sz="1800" b="1" dirty="0">
                <a:solidFill>
                  <a:prstClr val="black"/>
                </a:solidFill>
                <a:latin typeface="Calibri,Bold"/>
                <a:ea typeface="+mn-ea"/>
                <a:cs typeface="Arial" charset="0"/>
              </a:rPr>
            </a:br>
            <a:br>
              <a:rPr lang="en-GB" sz="1800" b="1" dirty="0">
                <a:solidFill>
                  <a:prstClr val="black"/>
                </a:solidFill>
                <a:latin typeface="Calibri,Bold"/>
                <a:ea typeface="+mn-ea"/>
                <a:cs typeface="Arial" charset="0"/>
              </a:rPr>
            </a:br>
            <a:endParaRPr lang="nl-NL" altLang="nl-NL" sz="1800" b="1" dirty="0">
              <a:latin typeface="Calibri,Bold"/>
              <a:ea typeface="+mn-ea"/>
              <a:cs typeface="Arial" charset="0"/>
            </a:endParaRPr>
          </a:p>
        </p:txBody>
      </p:sp>
      <p:sp>
        <p:nvSpPr>
          <p:cNvPr id="5" name="Rectangle 1027"/>
          <p:cNvSpPr txBox="1">
            <a:spLocks noChangeArrowheads="1"/>
          </p:cNvSpPr>
          <p:nvPr/>
        </p:nvSpPr>
        <p:spPr bwMode="auto">
          <a:xfrm>
            <a:off x="457200" y="1435100"/>
            <a:ext cx="8229600" cy="5286375"/>
          </a:xfrm>
          <a:prstGeom prst="rect">
            <a:avLst/>
          </a:prstGeom>
          <a:noFill/>
          <a:ln w="12700">
            <a:noFill/>
            <a:miter lim="800000"/>
            <a:headEnd/>
            <a:tailEnd/>
          </a:ln>
        </p:spPr>
        <p:txBody>
          <a:bodyPr lIns="90488" tIns="44450" rIns="90488" bIns="44450"/>
          <a:lstStyle/>
          <a:p>
            <a:r>
              <a:rPr lang="en-GB" b="1" dirty="0"/>
              <a:t>Procedure for vacancies in the EPSO Board </a:t>
            </a:r>
          </a:p>
          <a:p>
            <a:endParaRPr lang="en-GB" b="1" dirty="0"/>
          </a:p>
          <a:p>
            <a:pPr marL="285750" lvl="0" indent="-285750">
              <a:buFont typeface="Arial" panose="020B0604020202020204" pitchFamily="34" charset="0"/>
              <a:buChar char="•"/>
            </a:pPr>
            <a:r>
              <a:rPr lang="en-GB" dirty="0"/>
              <a:t>In case of a  vacancy in the EPSO board the EPSO Joint Office will start a.s.a.p. the  procedure to </a:t>
            </a:r>
            <a:r>
              <a:rPr lang="en-GB" b="1" dirty="0"/>
              <a:t>find and select a candidate to be appointed </a:t>
            </a:r>
            <a:r>
              <a:rPr lang="en-GB" dirty="0"/>
              <a:t>as new  EPSO management board member. </a:t>
            </a:r>
          </a:p>
          <a:p>
            <a:pPr marL="285750" lvl="0" indent="-285750">
              <a:buFont typeface="Arial" panose="020B0604020202020204" pitchFamily="34" charset="0"/>
              <a:buChar char="•"/>
            </a:pPr>
            <a:r>
              <a:rPr lang="en-GB" dirty="0"/>
              <a:t>This procedure includes exploratory talks with potential candidates.</a:t>
            </a:r>
          </a:p>
          <a:p>
            <a:pPr marL="285750" lvl="0" indent="-285750">
              <a:buFont typeface="Arial" panose="020B0604020202020204" pitchFamily="34" charset="0"/>
              <a:buChar char="•"/>
            </a:pPr>
            <a:r>
              <a:rPr lang="en-GB" dirty="0"/>
              <a:t>If a candidate is found the candidate  will be presented to the EPSO partners.</a:t>
            </a:r>
          </a:p>
          <a:p>
            <a:pPr marL="285750" lvl="0" indent="-285750">
              <a:buFont typeface="Arial" panose="020B0604020202020204" pitchFamily="34" charset="0"/>
              <a:buChar char="•"/>
            </a:pPr>
            <a:r>
              <a:rPr lang="en-GB" dirty="0"/>
              <a:t>If within one month after the presentation  no objections are received or  other candidates are named  the candidate will be appointed  by the EPSO Board.</a:t>
            </a:r>
          </a:p>
          <a:p>
            <a:pPr marL="285750" lvl="0" indent="-285750">
              <a:buFont typeface="Arial" panose="020B0604020202020204" pitchFamily="34" charset="0"/>
              <a:buChar char="•"/>
            </a:pPr>
            <a:r>
              <a:rPr lang="en-GB" dirty="0"/>
              <a:t>If objections are received or other candidates are named the EPSO Joint office will organise elections </a:t>
            </a:r>
          </a:p>
        </p:txBody>
      </p:sp>
      <p:sp>
        <p:nvSpPr>
          <p:cNvPr id="2" name="Rechthoek 1"/>
          <p:cNvSpPr/>
          <p:nvPr/>
        </p:nvSpPr>
        <p:spPr>
          <a:xfrm>
            <a:off x="127000" y="134937"/>
            <a:ext cx="9271000" cy="523220"/>
          </a:xfrm>
          <a:prstGeom prst="rect">
            <a:avLst/>
          </a:prstGeom>
        </p:spPr>
        <p:txBody>
          <a:bodyPr>
            <a:spAutoFit/>
          </a:bodyPr>
          <a:lstStyle/>
          <a:p>
            <a:pPr algn="ctr">
              <a:defRPr/>
            </a:pPr>
            <a:r>
              <a:rPr lang="en-GB" sz="2800" b="1" dirty="0">
                <a:solidFill>
                  <a:schemeClr val="bg1"/>
                </a:solidFill>
                <a:latin typeface="Calibri,Bold"/>
                <a:ea typeface="+mj-ea"/>
                <a:cs typeface="Arial" charset="0"/>
              </a:rPr>
              <a:t>Procedure for new EPSO Board members </a:t>
            </a:r>
            <a:endParaRPr lang="en-GB" dirty="0">
              <a:solidFill>
                <a:schemeClr val="bg1"/>
              </a:solidFill>
            </a:endParaRPr>
          </a:p>
        </p:txBody>
      </p:sp>
      <p:sp>
        <p:nvSpPr>
          <p:cNvPr id="3" name="Tijdelijke aanduiding voor voettekst 2"/>
          <p:cNvSpPr>
            <a:spLocks noGrp="1"/>
          </p:cNvSpPr>
          <p:nvPr>
            <p:ph type="ftr" sz="quarter" idx="11"/>
          </p:nvPr>
        </p:nvSpPr>
        <p:spPr/>
        <p:txBody>
          <a:bodyPr/>
          <a:lstStyle/>
          <a:p>
            <a:pPr>
              <a:defRPr/>
            </a:pPr>
            <a:r>
              <a:rPr lang="en-GB"/>
              <a:t>EPSO European Partnership for Supervisory Organisations in Health  Services and Social  Care </a:t>
            </a:r>
            <a:endParaRPr lang="nl-NL"/>
          </a:p>
        </p:txBody>
      </p:sp>
      <p:sp>
        <p:nvSpPr>
          <p:cNvPr id="4" name="Tijdelijke aanduiding voor dianummer 3"/>
          <p:cNvSpPr>
            <a:spLocks noGrp="1"/>
          </p:cNvSpPr>
          <p:nvPr>
            <p:ph type="sldNum" sz="quarter" idx="12"/>
          </p:nvPr>
        </p:nvSpPr>
        <p:spPr/>
        <p:txBody>
          <a:bodyPr/>
          <a:lstStyle/>
          <a:p>
            <a:pPr>
              <a:defRPr/>
            </a:pPr>
            <a:fld id="{D007EF16-20BE-40DF-A6AD-700A73E48A5D}" type="slidenum">
              <a:rPr lang="nl-NL" smtClean="0"/>
              <a:pPr>
                <a:defRPr/>
              </a:pPr>
              <a:t>11</a:t>
            </a:fld>
            <a:endParaRPr lang="nl-NL"/>
          </a:p>
        </p:txBody>
      </p:sp>
    </p:spTree>
    <p:extLst>
      <p:ext uri="{BB962C8B-B14F-4D97-AF65-F5344CB8AC3E}">
        <p14:creationId xmlns:p14="http://schemas.microsoft.com/office/powerpoint/2010/main" val="3237304092"/>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el 1"/>
          <p:cNvSpPr>
            <a:spLocks noGrp="1"/>
          </p:cNvSpPr>
          <p:nvPr>
            <p:ph type="title"/>
          </p:nvPr>
        </p:nvSpPr>
        <p:spPr>
          <a:xfrm>
            <a:off x="127000" y="1435100"/>
            <a:ext cx="8839200" cy="342900"/>
          </a:xfrm>
        </p:spPr>
        <p:txBody>
          <a:bodyPr/>
          <a:lstStyle/>
          <a:p>
            <a:pPr eaLnBrk="1" hangingPunct="1">
              <a:defRPr/>
            </a:pPr>
            <a:br>
              <a:rPr lang="en-GB" sz="1800" b="1" dirty="0">
                <a:solidFill>
                  <a:prstClr val="black"/>
                </a:solidFill>
                <a:latin typeface="Calibri,Bold"/>
                <a:ea typeface="+mn-ea"/>
                <a:cs typeface="Arial" charset="0"/>
              </a:rPr>
            </a:br>
            <a:br>
              <a:rPr lang="en-GB" sz="1800" b="1" dirty="0">
                <a:solidFill>
                  <a:prstClr val="black"/>
                </a:solidFill>
                <a:latin typeface="Calibri,Bold"/>
                <a:ea typeface="+mn-ea"/>
                <a:cs typeface="Arial" charset="0"/>
              </a:rPr>
            </a:br>
            <a:endParaRPr lang="nl-NL" altLang="nl-NL" sz="1800" b="1" dirty="0">
              <a:latin typeface="Calibri,Bold"/>
              <a:ea typeface="+mn-ea"/>
              <a:cs typeface="Arial" charset="0"/>
            </a:endParaRPr>
          </a:p>
        </p:txBody>
      </p:sp>
      <p:sp>
        <p:nvSpPr>
          <p:cNvPr id="5" name="Rectangle 1027"/>
          <p:cNvSpPr txBox="1">
            <a:spLocks noChangeArrowheads="1"/>
          </p:cNvSpPr>
          <p:nvPr/>
        </p:nvSpPr>
        <p:spPr bwMode="auto">
          <a:xfrm>
            <a:off x="1080654" y="1811130"/>
            <a:ext cx="7606146" cy="4910345"/>
          </a:xfrm>
          <a:prstGeom prst="rect">
            <a:avLst/>
          </a:prstGeom>
          <a:noFill/>
          <a:ln w="12700">
            <a:noFill/>
            <a:miter lim="800000"/>
            <a:headEnd/>
            <a:tailEnd/>
          </a:ln>
        </p:spPr>
        <p:txBody>
          <a:bodyPr lIns="90488" tIns="44450" rIns="90488" bIns="44450"/>
          <a:lstStyle/>
          <a:p>
            <a:pPr marL="285750" indent="-285750">
              <a:buFont typeface="Arial" panose="020B0604020202020204" pitchFamily="34" charset="0"/>
              <a:buChar char="•"/>
              <a:defRPr/>
            </a:pPr>
            <a:r>
              <a:rPr lang="en-GB" b="1" dirty="0"/>
              <a:t>EPSO Board job requirements :  </a:t>
            </a:r>
          </a:p>
          <a:p>
            <a:pPr marL="285750" lvl="0" indent="-285750">
              <a:buFontTx/>
              <a:buChar char="-"/>
            </a:pPr>
            <a:r>
              <a:rPr lang="en-GB" dirty="0"/>
              <a:t>Enthusiastic about and supportive to the aims of Foundation  E.P.S.O.</a:t>
            </a:r>
          </a:p>
          <a:p>
            <a:pPr marL="285750" lvl="0" indent="-285750">
              <a:buFontTx/>
              <a:buChar char="-"/>
            </a:pPr>
            <a:r>
              <a:rPr lang="en-GB" dirty="0"/>
              <a:t>Willing to represent and promote EPSO as EPSO Board member;</a:t>
            </a:r>
          </a:p>
          <a:p>
            <a:pPr marL="285750" lvl="0" indent="-285750">
              <a:buFontTx/>
              <a:buChar char="-"/>
            </a:pPr>
            <a:r>
              <a:rPr lang="en-GB" dirty="0"/>
              <a:t>Experienced in the field of management of a supervisory , monitoring or regulatory  organization preferably at a senior management position; </a:t>
            </a:r>
          </a:p>
          <a:p>
            <a:pPr marL="285750" lvl="0" indent="-285750">
              <a:buFontTx/>
              <a:buChar char="-"/>
            </a:pPr>
            <a:r>
              <a:rPr lang="en-GB" dirty="0"/>
              <a:t>Access to a broad  network  in the field of supervisory monitoring or regulatory practice; </a:t>
            </a:r>
          </a:p>
          <a:p>
            <a:pPr marL="285750" lvl="0" indent="-285750">
              <a:buFontTx/>
              <a:buChar char="-"/>
            </a:pPr>
            <a:r>
              <a:rPr lang="en-GB" dirty="0"/>
              <a:t>Communicative and network skills; </a:t>
            </a:r>
          </a:p>
          <a:p>
            <a:pPr marL="285750" lvl="0" indent="-285750">
              <a:buFontTx/>
              <a:buChar char="-"/>
            </a:pPr>
            <a:r>
              <a:rPr lang="en-GB" dirty="0"/>
              <a:t>Fluently or at least relatively good in the  English;</a:t>
            </a:r>
          </a:p>
          <a:p>
            <a:pPr marL="285750" lvl="0" indent="-285750">
              <a:buFontTx/>
              <a:buChar char="-"/>
            </a:pPr>
            <a:r>
              <a:rPr lang="en-GB" dirty="0"/>
              <a:t>Available for consultation and to support the EPSO activities if necessary; </a:t>
            </a:r>
          </a:p>
          <a:p>
            <a:pPr marL="285750" lvl="0" indent="-285750">
              <a:buFontTx/>
              <a:buChar char="-"/>
            </a:pPr>
            <a:r>
              <a:rPr lang="en-GB" dirty="0"/>
              <a:t>Active experience within the  EPSO network for at least 2 years;</a:t>
            </a:r>
          </a:p>
          <a:p>
            <a:pPr marL="285750" lvl="0" indent="-285750">
              <a:buFontTx/>
              <a:buChar char="-"/>
            </a:pPr>
            <a:r>
              <a:rPr lang="en-GB" dirty="0"/>
              <a:t>Availability of at least 2 hours per month.</a:t>
            </a:r>
          </a:p>
          <a:p>
            <a:pPr marL="285750" indent="-285750">
              <a:buFont typeface="Arial" panose="020B0604020202020204" pitchFamily="34" charset="0"/>
              <a:buChar char="•"/>
              <a:defRPr/>
            </a:pPr>
            <a:endParaRPr lang="en-GB" b="1" dirty="0">
              <a:latin typeface="Calibri,Bold"/>
              <a:cs typeface="Arial" charset="0"/>
            </a:endParaRPr>
          </a:p>
          <a:p>
            <a:pPr marL="285750" indent="-285750">
              <a:buFont typeface="Arial" panose="020B0604020202020204" pitchFamily="34" charset="0"/>
              <a:buChar char="•"/>
              <a:defRPr/>
            </a:pPr>
            <a:endParaRPr lang="en-GB" b="1" dirty="0">
              <a:latin typeface="Calibri,Bold"/>
              <a:cs typeface="Arial" charset="0"/>
            </a:endParaRPr>
          </a:p>
          <a:p>
            <a:pPr>
              <a:defRPr/>
            </a:pPr>
            <a:endParaRPr lang="en-GB" b="1" dirty="0">
              <a:latin typeface="Calibri,Bold"/>
              <a:cs typeface="Arial" charset="0"/>
            </a:endParaRPr>
          </a:p>
          <a:p>
            <a:pPr marL="285750" indent="-285750">
              <a:buFont typeface="Arial" panose="020B0604020202020204" pitchFamily="34" charset="0"/>
              <a:buChar char="•"/>
              <a:defRPr/>
            </a:pPr>
            <a:endParaRPr lang="en-GB" b="1" dirty="0">
              <a:latin typeface="Calibri,Bold"/>
              <a:cs typeface="Arial" charset="0"/>
            </a:endParaRPr>
          </a:p>
          <a:p>
            <a:pPr>
              <a:defRPr/>
            </a:pPr>
            <a:endParaRPr lang="en-GB" b="1" dirty="0">
              <a:latin typeface="Calibri,Bold"/>
              <a:cs typeface="Arial" charset="0"/>
            </a:endParaRPr>
          </a:p>
          <a:p>
            <a:pPr>
              <a:defRPr/>
            </a:pPr>
            <a:r>
              <a:rPr lang="en-GB" b="1" dirty="0">
                <a:latin typeface="Calibri,Bold"/>
                <a:cs typeface="Arial" charset="0"/>
              </a:rPr>
              <a:t> </a:t>
            </a:r>
          </a:p>
          <a:p>
            <a:pPr>
              <a:defRPr/>
            </a:pPr>
            <a:endParaRPr lang="en-GB" b="1" dirty="0">
              <a:latin typeface="Calibri,Bold"/>
              <a:cs typeface="Arial" charset="0"/>
            </a:endParaRPr>
          </a:p>
        </p:txBody>
      </p:sp>
      <p:sp>
        <p:nvSpPr>
          <p:cNvPr id="2" name="Rechthoek 1"/>
          <p:cNvSpPr/>
          <p:nvPr/>
        </p:nvSpPr>
        <p:spPr>
          <a:xfrm>
            <a:off x="-127000" y="134938"/>
            <a:ext cx="9271000" cy="523875"/>
          </a:xfrm>
          <a:prstGeom prst="rect">
            <a:avLst/>
          </a:prstGeom>
        </p:spPr>
        <p:txBody>
          <a:bodyPr>
            <a:spAutoFit/>
          </a:bodyPr>
          <a:lstStyle/>
          <a:p>
            <a:pPr algn="ctr">
              <a:defRPr/>
            </a:pPr>
            <a:r>
              <a:rPr lang="en-GB" sz="2800" b="1" dirty="0">
                <a:solidFill>
                  <a:schemeClr val="bg1"/>
                </a:solidFill>
                <a:latin typeface="Calibri,Bold"/>
                <a:ea typeface="+mj-ea"/>
                <a:cs typeface="Arial" charset="0"/>
              </a:rPr>
              <a:t> EPSO Board candidate qualifications </a:t>
            </a:r>
            <a:endParaRPr lang="en-GB" dirty="0">
              <a:solidFill>
                <a:schemeClr val="bg1"/>
              </a:solidFill>
            </a:endParaRPr>
          </a:p>
        </p:txBody>
      </p:sp>
      <p:sp>
        <p:nvSpPr>
          <p:cNvPr id="3" name="Tijdelijke aanduiding voor voettekst 2"/>
          <p:cNvSpPr>
            <a:spLocks noGrp="1"/>
          </p:cNvSpPr>
          <p:nvPr>
            <p:ph type="ftr" sz="quarter" idx="11"/>
          </p:nvPr>
        </p:nvSpPr>
        <p:spPr/>
        <p:txBody>
          <a:bodyPr/>
          <a:lstStyle/>
          <a:p>
            <a:pPr>
              <a:defRPr/>
            </a:pPr>
            <a:r>
              <a:rPr lang="en-GB"/>
              <a:t>EPSO European Partnership for Supervisory Organisations in Health  Services and Social  Care </a:t>
            </a:r>
            <a:endParaRPr lang="nl-NL"/>
          </a:p>
        </p:txBody>
      </p:sp>
      <p:sp>
        <p:nvSpPr>
          <p:cNvPr id="4" name="Tijdelijke aanduiding voor dianummer 3"/>
          <p:cNvSpPr>
            <a:spLocks noGrp="1"/>
          </p:cNvSpPr>
          <p:nvPr>
            <p:ph type="sldNum" sz="quarter" idx="12"/>
          </p:nvPr>
        </p:nvSpPr>
        <p:spPr/>
        <p:txBody>
          <a:bodyPr/>
          <a:lstStyle/>
          <a:p>
            <a:pPr>
              <a:defRPr/>
            </a:pPr>
            <a:fld id="{D007EF16-20BE-40DF-A6AD-700A73E48A5D}" type="slidenum">
              <a:rPr lang="nl-NL" smtClean="0"/>
              <a:pPr>
                <a:defRPr/>
              </a:pPr>
              <a:t>12</a:t>
            </a:fld>
            <a:endParaRPr lang="nl-NL"/>
          </a:p>
        </p:txBody>
      </p:sp>
    </p:spTree>
    <p:extLst>
      <p:ext uri="{BB962C8B-B14F-4D97-AF65-F5344CB8AC3E}">
        <p14:creationId xmlns:p14="http://schemas.microsoft.com/office/powerpoint/2010/main" val="270472936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el 1"/>
          <p:cNvSpPr>
            <a:spLocks noGrp="1"/>
          </p:cNvSpPr>
          <p:nvPr>
            <p:ph type="title"/>
          </p:nvPr>
        </p:nvSpPr>
        <p:spPr>
          <a:xfrm>
            <a:off x="213360" y="1577124"/>
            <a:ext cx="4235977" cy="800218"/>
          </a:xfrm>
        </p:spPr>
        <p:txBody>
          <a:bodyPr/>
          <a:lstStyle/>
          <a:p>
            <a:pPr eaLnBrk="1" hangingPunct="1">
              <a:defRPr/>
            </a:pPr>
            <a:r>
              <a:rPr lang="en-GB" sz="1800" b="1" dirty="0"/>
              <a:t>T</a:t>
            </a:r>
            <a:r>
              <a:rPr lang="en-GB" sz="1800" b="1" dirty="0">
                <a:solidFill>
                  <a:prstClr val="black"/>
                </a:solidFill>
                <a:latin typeface="Calibri,Bold"/>
                <a:ea typeface="+mn-ea"/>
                <a:cs typeface="Arial" charset="0"/>
              </a:rPr>
              <a:t>he EPSO board is  very happy to be able to present as  candidate for the EPSO Board :</a:t>
            </a:r>
            <a:endParaRPr lang="nl-NL" altLang="nl-NL" sz="1800" b="1" dirty="0">
              <a:latin typeface="Calibri,Bold"/>
              <a:ea typeface="+mn-ea"/>
              <a:cs typeface="Arial" charset="0"/>
            </a:endParaRPr>
          </a:p>
        </p:txBody>
      </p:sp>
      <p:sp>
        <p:nvSpPr>
          <p:cNvPr id="5" name="Rectangle 1027"/>
          <p:cNvSpPr txBox="1">
            <a:spLocks noChangeArrowheads="1"/>
          </p:cNvSpPr>
          <p:nvPr/>
        </p:nvSpPr>
        <p:spPr bwMode="auto">
          <a:xfrm>
            <a:off x="4866640" y="1587501"/>
            <a:ext cx="3820160" cy="4567972"/>
          </a:xfrm>
          <a:prstGeom prst="rect">
            <a:avLst/>
          </a:prstGeom>
          <a:noFill/>
          <a:ln w="12700">
            <a:noFill/>
            <a:miter lim="800000"/>
            <a:headEnd/>
            <a:tailEnd/>
          </a:ln>
        </p:spPr>
        <p:txBody>
          <a:bodyPr lIns="90488" tIns="44450" rIns="90488" bIns="44450"/>
          <a:lstStyle/>
          <a:p>
            <a:r>
              <a:rPr lang="en-GB" b="1" dirty="0"/>
              <a:t>Indra Dreika</a:t>
            </a:r>
            <a:r>
              <a:rPr lang="en-GB" dirty="0"/>
              <a:t> -</a:t>
            </a:r>
            <a:r>
              <a:rPr lang="en-GB" b="1" dirty="0"/>
              <a:t>Head of Health</a:t>
            </a:r>
          </a:p>
          <a:p>
            <a:r>
              <a:rPr lang="en-GB" b="1" dirty="0"/>
              <a:t>Inspectorate of the Republic of Latvia</a:t>
            </a:r>
          </a:p>
          <a:p>
            <a:endParaRPr lang="en-GB" b="1" dirty="0"/>
          </a:p>
          <a:p>
            <a:r>
              <a:rPr lang="en-GB" b="1" dirty="0"/>
              <a:t>Senior experience in the field of supervisory organisations and health management </a:t>
            </a:r>
            <a:endParaRPr lang="en-GB" dirty="0"/>
          </a:p>
          <a:p>
            <a:endParaRPr lang="en-GB" b="1" dirty="0"/>
          </a:p>
          <a:p>
            <a:r>
              <a:rPr lang="en-GB" b="1" dirty="0"/>
              <a:t>Lawyer by profession </a:t>
            </a:r>
            <a:r>
              <a:rPr lang="en-GB" dirty="0"/>
              <a:t>(graduated cum laude )Master’s degree in Business Administration (MBA) </a:t>
            </a:r>
          </a:p>
          <a:p>
            <a:r>
              <a:rPr lang="en-GB" dirty="0"/>
              <a:t>Master’s degree in Public Administration  (MPA)</a:t>
            </a:r>
          </a:p>
          <a:p>
            <a:endParaRPr lang="en-GB" b="1" dirty="0"/>
          </a:p>
          <a:p>
            <a:r>
              <a:rPr lang="en-GB" b="1" dirty="0"/>
              <a:t>Willing to represent and promote EPSO as a board member.</a:t>
            </a:r>
          </a:p>
          <a:p>
            <a:endParaRPr lang="en-GB" b="1" dirty="0"/>
          </a:p>
        </p:txBody>
      </p:sp>
      <p:sp>
        <p:nvSpPr>
          <p:cNvPr id="2" name="Rechthoek 1"/>
          <p:cNvSpPr/>
          <p:nvPr/>
        </p:nvSpPr>
        <p:spPr>
          <a:xfrm>
            <a:off x="-127000" y="134938"/>
            <a:ext cx="9271000" cy="800219"/>
          </a:xfrm>
          <a:prstGeom prst="rect">
            <a:avLst/>
          </a:prstGeom>
        </p:spPr>
        <p:txBody>
          <a:bodyPr>
            <a:spAutoFit/>
          </a:bodyPr>
          <a:lstStyle/>
          <a:p>
            <a:pPr algn="ctr">
              <a:defRPr/>
            </a:pPr>
            <a:r>
              <a:rPr lang="en-GB" sz="2800" b="1" dirty="0">
                <a:solidFill>
                  <a:schemeClr val="bg1"/>
                </a:solidFill>
                <a:latin typeface="Calibri,Bold"/>
                <a:ea typeface="+mj-ea"/>
                <a:cs typeface="Arial" charset="0"/>
              </a:rPr>
              <a:t> EPSO Board </a:t>
            </a:r>
            <a:r>
              <a:rPr lang="en-GB" b="1" dirty="0" err="1"/>
              <a:t>Board</a:t>
            </a:r>
            <a:r>
              <a:rPr lang="en-GB" b="1" dirty="0"/>
              <a:t> Candidate Indra Dreika – cv and photo </a:t>
            </a:r>
          </a:p>
          <a:p>
            <a:pPr algn="ctr">
              <a:defRPr/>
            </a:pPr>
            <a:endParaRPr lang="en-GB" dirty="0">
              <a:solidFill>
                <a:schemeClr val="bg1"/>
              </a:solidFill>
            </a:endParaRPr>
          </a:p>
        </p:txBody>
      </p:sp>
      <p:sp>
        <p:nvSpPr>
          <p:cNvPr id="3" name="Tijdelijke aanduiding voor voettekst 2"/>
          <p:cNvSpPr>
            <a:spLocks noGrp="1"/>
          </p:cNvSpPr>
          <p:nvPr>
            <p:ph type="ftr" sz="quarter" idx="11"/>
          </p:nvPr>
        </p:nvSpPr>
        <p:spPr/>
        <p:txBody>
          <a:bodyPr/>
          <a:lstStyle/>
          <a:p>
            <a:pPr>
              <a:defRPr/>
            </a:pPr>
            <a:r>
              <a:rPr lang="en-GB"/>
              <a:t>EPSO European Partnership for Supervisory Organisations in Health  Services and Social  Care </a:t>
            </a:r>
            <a:endParaRPr lang="nl-NL"/>
          </a:p>
        </p:txBody>
      </p:sp>
      <p:sp>
        <p:nvSpPr>
          <p:cNvPr id="4" name="Tijdelijke aanduiding voor dianummer 3"/>
          <p:cNvSpPr>
            <a:spLocks noGrp="1"/>
          </p:cNvSpPr>
          <p:nvPr>
            <p:ph type="sldNum" sz="quarter" idx="12"/>
          </p:nvPr>
        </p:nvSpPr>
        <p:spPr/>
        <p:txBody>
          <a:bodyPr/>
          <a:lstStyle/>
          <a:p>
            <a:pPr>
              <a:defRPr/>
            </a:pPr>
            <a:fld id="{D007EF16-20BE-40DF-A6AD-700A73E48A5D}" type="slidenum">
              <a:rPr lang="nl-NL" smtClean="0"/>
              <a:pPr>
                <a:defRPr/>
              </a:pPr>
              <a:t>13</a:t>
            </a:fld>
            <a:endParaRPr lang="nl-NL"/>
          </a:p>
        </p:txBody>
      </p:sp>
      <p:pic>
        <p:nvPicPr>
          <p:cNvPr id="8" name="Afbeelding 7">
            <a:extLst>
              <a:ext uri="{FF2B5EF4-FFF2-40B4-BE49-F238E27FC236}">
                <a16:creationId xmlns:a16="http://schemas.microsoft.com/office/drawing/2014/main" id="{D0F7165C-AB79-436A-AA6B-3A1E07E0044D}"/>
              </a:ext>
            </a:extLst>
          </p:cNvPr>
          <p:cNvPicPr>
            <a:picLocks noChangeAspect="1"/>
          </p:cNvPicPr>
          <p:nvPr/>
        </p:nvPicPr>
        <p:blipFill>
          <a:blip r:embed="rId4"/>
          <a:stretch>
            <a:fillRect/>
          </a:stretch>
        </p:blipFill>
        <p:spPr>
          <a:xfrm>
            <a:off x="299349" y="2377342"/>
            <a:ext cx="4358640" cy="3566160"/>
          </a:xfrm>
          <a:prstGeom prst="rect">
            <a:avLst/>
          </a:prstGeom>
        </p:spPr>
      </p:pic>
    </p:spTree>
    <p:extLst>
      <p:ext uri="{BB962C8B-B14F-4D97-AF65-F5344CB8AC3E}">
        <p14:creationId xmlns:p14="http://schemas.microsoft.com/office/powerpoint/2010/main" val="3844654482"/>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el 1"/>
          <p:cNvSpPr>
            <a:spLocks noGrp="1"/>
          </p:cNvSpPr>
          <p:nvPr>
            <p:ph type="title"/>
          </p:nvPr>
        </p:nvSpPr>
        <p:spPr>
          <a:xfrm>
            <a:off x="127000" y="1435100"/>
            <a:ext cx="8839200" cy="342900"/>
          </a:xfrm>
        </p:spPr>
        <p:txBody>
          <a:bodyPr/>
          <a:lstStyle/>
          <a:p>
            <a:pPr eaLnBrk="1" hangingPunct="1">
              <a:defRPr/>
            </a:pPr>
            <a:br>
              <a:rPr lang="en-GB" sz="1800" b="1" dirty="0">
                <a:solidFill>
                  <a:prstClr val="black"/>
                </a:solidFill>
                <a:latin typeface="Calibri,Bold"/>
                <a:ea typeface="+mn-ea"/>
                <a:cs typeface="Arial" charset="0"/>
              </a:rPr>
            </a:br>
            <a:br>
              <a:rPr lang="en-GB" sz="1800" b="1" dirty="0">
                <a:solidFill>
                  <a:prstClr val="black"/>
                </a:solidFill>
                <a:latin typeface="Calibri,Bold"/>
                <a:ea typeface="+mn-ea"/>
                <a:cs typeface="Arial" charset="0"/>
              </a:rPr>
            </a:br>
            <a:endParaRPr lang="nl-NL" altLang="nl-NL" sz="1800" b="1" dirty="0">
              <a:latin typeface="Calibri,Bold"/>
              <a:ea typeface="+mn-ea"/>
              <a:cs typeface="Arial" charset="0"/>
            </a:endParaRPr>
          </a:p>
        </p:txBody>
      </p:sp>
      <p:sp>
        <p:nvSpPr>
          <p:cNvPr id="5" name="Rectangle 1027"/>
          <p:cNvSpPr txBox="1">
            <a:spLocks noChangeArrowheads="1"/>
          </p:cNvSpPr>
          <p:nvPr/>
        </p:nvSpPr>
        <p:spPr bwMode="auto">
          <a:xfrm>
            <a:off x="490345" y="1435100"/>
            <a:ext cx="7606146" cy="4449072"/>
          </a:xfrm>
          <a:prstGeom prst="rect">
            <a:avLst/>
          </a:prstGeom>
          <a:noFill/>
          <a:ln w="12700">
            <a:noFill/>
            <a:miter lim="800000"/>
            <a:headEnd/>
            <a:tailEnd/>
          </a:ln>
        </p:spPr>
        <p:txBody>
          <a:bodyPr lIns="90488" tIns="44450" rIns="90488" bIns="44450"/>
          <a:lstStyle/>
          <a:p>
            <a:pPr>
              <a:defRPr/>
            </a:pPr>
            <a:r>
              <a:rPr lang="en-GB" b="1" dirty="0">
                <a:latin typeface="Calibri,Bold"/>
                <a:cs typeface="Arial" charset="0"/>
              </a:rPr>
              <a:t>The EPSO Board  is happy with  Indra as a person  but also Indra for a number of other reasons :</a:t>
            </a:r>
          </a:p>
          <a:p>
            <a:pPr>
              <a:defRPr/>
            </a:pPr>
            <a:endParaRPr lang="en-GB" b="1" dirty="0">
              <a:latin typeface="Calibri,Bold"/>
              <a:cs typeface="Arial" charset="0"/>
            </a:endParaRPr>
          </a:p>
          <a:p>
            <a:pPr marL="285750" indent="-285750">
              <a:buFontTx/>
              <a:buChar char="-"/>
              <a:defRPr/>
            </a:pPr>
            <a:r>
              <a:rPr lang="en-GB" b="1" dirty="0">
                <a:latin typeface="Calibri,Bold"/>
                <a:cs typeface="Arial" charset="0"/>
              </a:rPr>
              <a:t>Solid Leadership experience in a health inspectorate ;</a:t>
            </a:r>
          </a:p>
          <a:p>
            <a:pPr marL="285750" indent="-285750">
              <a:buFontTx/>
              <a:buChar char="-"/>
              <a:defRPr/>
            </a:pPr>
            <a:r>
              <a:rPr lang="en-GB" b="1" dirty="0">
                <a:latin typeface="Calibri,Bold"/>
                <a:cs typeface="Arial" charset="0"/>
              </a:rPr>
              <a:t>Support from Latvia to become EPSO Board member;</a:t>
            </a:r>
          </a:p>
          <a:p>
            <a:pPr marL="285750" indent="-285750">
              <a:buFontTx/>
              <a:buChar char="-"/>
              <a:defRPr/>
            </a:pPr>
            <a:r>
              <a:rPr lang="en-GB" b="1" dirty="0">
                <a:latin typeface="Calibri,Bold"/>
                <a:cs typeface="Arial" charset="0"/>
              </a:rPr>
              <a:t>Background as lawyer and business administration;  </a:t>
            </a:r>
          </a:p>
          <a:p>
            <a:pPr marL="285750" indent="-285750">
              <a:buFontTx/>
              <a:buChar char="-"/>
              <a:defRPr/>
            </a:pPr>
            <a:r>
              <a:rPr lang="en-GB" b="1" dirty="0">
                <a:latin typeface="Calibri,Bold"/>
                <a:cs typeface="Arial" charset="0"/>
              </a:rPr>
              <a:t>Coming from a different region than the other board members;</a:t>
            </a:r>
          </a:p>
          <a:p>
            <a:pPr marL="285750" indent="-285750">
              <a:buFontTx/>
              <a:buChar char="-"/>
              <a:defRPr/>
            </a:pPr>
            <a:r>
              <a:rPr lang="en-GB" b="1" dirty="0">
                <a:latin typeface="Calibri,Bold"/>
                <a:cs typeface="Arial" charset="0"/>
              </a:rPr>
              <a:t>Good knowledge of EPSO </a:t>
            </a:r>
          </a:p>
          <a:p>
            <a:pPr marL="285750" indent="-285750">
              <a:buFontTx/>
              <a:buChar char="-"/>
              <a:defRPr/>
            </a:pPr>
            <a:r>
              <a:rPr lang="en-GB" b="1" dirty="0">
                <a:latin typeface="Calibri,Bold"/>
                <a:cs typeface="Arial" charset="0"/>
              </a:rPr>
              <a:t>Good knowledge of EPSO peer evaluation activities.</a:t>
            </a:r>
          </a:p>
          <a:p>
            <a:pPr marL="285750" indent="-285750">
              <a:buFontTx/>
              <a:buChar char="-"/>
              <a:defRPr/>
            </a:pPr>
            <a:endParaRPr lang="en-GB" b="1" dirty="0">
              <a:latin typeface="Calibri,Bold"/>
              <a:cs typeface="Arial" charset="0"/>
            </a:endParaRPr>
          </a:p>
          <a:p>
            <a:pPr>
              <a:defRPr/>
            </a:pPr>
            <a:r>
              <a:rPr lang="en-GB" b="1" dirty="0">
                <a:latin typeface="Calibri,Bold"/>
                <a:cs typeface="Arial" charset="0"/>
              </a:rPr>
              <a:t>Therefore the EPSO board  asks the (paying) EPSO  partners to let us know as soon as possible but no later than 1 November 2019  if there are any objections against appointment of Indra Dreika  as   EPSO Board member. </a:t>
            </a:r>
          </a:p>
          <a:p>
            <a:pPr>
              <a:defRPr/>
            </a:pPr>
            <a:endParaRPr lang="en-GB" b="1" dirty="0">
              <a:latin typeface="Calibri,Bold"/>
              <a:cs typeface="Arial" charset="0"/>
            </a:endParaRPr>
          </a:p>
          <a:p>
            <a:pPr>
              <a:defRPr/>
            </a:pPr>
            <a:r>
              <a:rPr lang="en-GB" b="1" dirty="0">
                <a:latin typeface="Calibri,Bold"/>
                <a:cs typeface="Arial" charset="0"/>
              </a:rPr>
              <a:t>As the Board has a potential of 3-5 members the Board also asks potential candidates to come forward or be named by their organisation  </a:t>
            </a:r>
          </a:p>
          <a:p>
            <a:pPr>
              <a:defRPr/>
            </a:pPr>
            <a:endParaRPr lang="en-GB" b="1" dirty="0">
              <a:latin typeface="Calibri,Bold"/>
              <a:cs typeface="Arial" charset="0"/>
            </a:endParaRPr>
          </a:p>
          <a:p>
            <a:pPr>
              <a:defRPr/>
            </a:pPr>
            <a:endParaRPr lang="en-GB" b="1" dirty="0">
              <a:latin typeface="Calibri,Bold"/>
              <a:cs typeface="Arial" charset="0"/>
            </a:endParaRPr>
          </a:p>
        </p:txBody>
      </p:sp>
      <p:sp>
        <p:nvSpPr>
          <p:cNvPr id="2" name="Rechthoek 1"/>
          <p:cNvSpPr/>
          <p:nvPr/>
        </p:nvSpPr>
        <p:spPr>
          <a:xfrm>
            <a:off x="-127000" y="134938"/>
            <a:ext cx="9271000" cy="523875"/>
          </a:xfrm>
          <a:prstGeom prst="rect">
            <a:avLst/>
          </a:prstGeom>
        </p:spPr>
        <p:txBody>
          <a:bodyPr>
            <a:spAutoFit/>
          </a:bodyPr>
          <a:lstStyle/>
          <a:p>
            <a:pPr algn="ctr">
              <a:defRPr/>
            </a:pPr>
            <a:r>
              <a:rPr lang="en-GB" sz="2800" b="1" dirty="0">
                <a:solidFill>
                  <a:schemeClr val="bg1"/>
                </a:solidFill>
                <a:latin typeface="Calibri,Bold"/>
                <a:ea typeface="+mj-ea"/>
                <a:cs typeface="Arial" charset="0"/>
              </a:rPr>
              <a:t> EPSO Board</a:t>
            </a:r>
            <a:endParaRPr lang="en-GB" dirty="0">
              <a:solidFill>
                <a:schemeClr val="bg1"/>
              </a:solidFill>
            </a:endParaRPr>
          </a:p>
        </p:txBody>
      </p:sp>
      <p:sp>
        <p:nvSpPr>
          <p:cNvPr id="3" name="Tijdelijke aanduiding voor voettekst 2"/>
          <p:cNvSpPr>
            <a:spLocks noGrp="1"/>
          </p:cNvSpPr>
          <p:nvPr>
            <p:ph type="ftr" sz="quarter" idx="11"/>
          </p:nvPr>
        </p:nvSpPr>
        <p:spPr/>
        <p:txBody>
          <a:bodyPr/>
          <a:lstStyle/>
          <a:p>
            <a:pPr>
              <a:defRPr/>
            </a:pPr>
            <a:r>
              <a:rPr lang="en-GB"/>
              <a:t>EPSO European Partnership for Supervisory Organisations in Health  Services and Social  Care </a:t>
            </a:r>
            <a:endParaRPr lang="nl-NL"/>
          </a:p>
        </p:txBody>
      </p:sp>
      <p:sp>
        <p:nvSpPr>
          <p:cNvPr id="4" name="Tijdelijke aanduiding voor dianummer 3"/>
          <p:cNvSpPr>
            <a:spLocks noGrp="1"/>
          </p:cNvSpPr>
          <p:nvPr>
            <p:ph type="sldNum" sz="quarter" idx="12"/>
          </p:nvPr>
        </p:nvSpPr>
        <p:spPr/>
        <p:txBody>
          <a:bodyPr/>
          <a:lstStyle/>
          <a:p>
            <a:pPr>
              <a:defRPr/>
            </a:pPr>
            <a:fld id="{D007EF16-20BE-40DF-A6AD-700A73E48A5D}" type="slidenum">
              <a:rPr lang="nl-NL" smtClean="0"/>
              <a:pPr>
                <a:defRPr/>
              </a:pPr>
              <a:t>14</a:t>
            </a:fld>
            <a:endParaRPr lang="nl-NL"/>
          </a:p>
        </p:txBody>
      </p:sp>
    </p:spTree>
    <p:extLst>
      <p:ext uri="{BB962C8B-B14F-4D97-AF65-F5344CB8AC3E}">
        <p14:creationId xmlns:p14="http://schemas.microsoft.com/office/powerpoint/2010/main" val="251270280"/>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el 1"/>
          <p:cNvSpPr>
            <a:spLocks noGrp="1"/>
          </p:cNvSpPr>
          <p:nvPr>
            <p:ph type="title"/>
          </p:nvPr>
        </p:nvSpPr>
        <p:spPr>
          <a:xfrm>
            <a:off x="127000" y="1435100"/>
            <a:ext cx="8839200" cy="342900"/>
          </a:xfrm>
        </p:spPr>
        <p:txBody>
          <a:bodyPr/>
          <a:lstStyle/>
          <a:p>
            <a:pPr eaLnBrk="1" hangingPunct="1">
              <a:defRPr/>
            </a:pPr>
            <a:br>
              <a:rPr lang="en-GB" sz="1800" b="1" dirty="0">
                <a:solidFill>
                  <a:prstClr val="black"/>
                </a:solidFill>
                <a:latin typeface="Calibri,Bold"/>
                <a:ea typeface="+mn-ea"/>
                <a:cs typeface="Arial" charset="0"/>
              </a:rPr>
            </a:br>
            <a:br>
              <a:rPr lang="en-GB" sz="1800" b="1" dirty="0">
                <a:solidFill>
                  <a:prstClr val="black"/>
                </a:solidFill>
                <a:latin typeface="Calibri,Bold"/>
                <a:ea typeface="+mn-ea"/>
                <a:cs typeface="Arial" charset="0"/>
              </a:rPr>
            </a:br>
            <a:endParaRPr lang="nl-NL" altLang="nl-NL" sz="1800" b="1" dirty="0">
              <a:latin typeface="Calibri,Bold"/>
              <a:ea typeface="+mn-ea"/>
              <a:cs typeface="Arial" charset="0"/>
            </a:endParaRPr>
          </a:p>
        </p:txBody>
      </p:sp>
      <p:sp>
        <p:nvSpPr>
          <p:cNvPr id="5" name="Rectangle 1027"/>
          <p:cNvSpPr txBox="1">
            <a:spLocks noChangeArrowheads="1"/>
          </p:cNvSpPr>
          <p:nvPr/>
        </p:nvSpPr>
        <p:spPr bwMode="auto">
          <a:xfrm>
            <a:off x="691376" y="1435100"/>
            <a:ext cx="8092406" cy="4720373"/>
          </a:xfrm>
          <a:prstGeom prst="rect">
            <a:avLst/>
          </a:prstGeom>
          <a:noFill/>
          <a:ln w="12700">
            <a:noFill/>
            <a:miter lim="800000"/>
            <a:headEnd/>
            <a:tailEnd/>
          </a:ln>
        </p:spPr>
        <p:txBody>
          <a:bodyPr lIns="90488" tIns="44450" rIns="90488" bIns="44450"/>
          <a:lstStyle/>
          <a:p>
            <a:r>
              <a:rPr lang="en-GB" b="1" dirty="0"/>
              <a:t>EPSO Advisory Network</a:t>
            </a:r>
          </a:p>
          <a:p>
            <a:r>
              <a:rPr lang="en-GB" i="1" dirty="0"/>
              <a:t>In accordance to </a:t>
            </a:r>
            <a:r>
              <a:rPr lang="en-GB" b="1" i="1" dirty="0"/>
              <a:t>Article 12 of the EPSO Statutes </a:t>
            </a:r>
            <a:r>
              <a:rPr lang="en-GB" i="1" dirty="0"/>
              <a:t>the </a:t>
            </a:r>
            <a:r>
              <a:rPr lang="en-GB" b="1" i="1" dirty="0"/>
              <a:t>EPSO Board  may institute an Advisory Board ( called Advisory Network) , whose task shall be </a:t>
            </a:r>
            <a:r>
              <a:rPr lang="en-GB" i="1" dirty="0"/>
              <a:t>to give the EPSO Board advice on:</a:t>
            </a:r>
            <a:endParaRPr lang="en-GB" dirty="0"/>
          </a:p>
          <a:p>
            <a:pPr lvl="0"/>
            <a:r>
              <a:rPr lang="en-GB" i="1" dirty="0"/>
              <a:t>- </a:t>
            </a:r>
            <a:r>
              <a:rPr lang="en-GB" b="1" i="1" dirty="0"/>
              <a:t>Directing the substantive activities</a:t>
            </a:r>
            <a:r>
              <a:rPr lang="en-GB" i="1" dirty="0"/>
              <a:t> of the foundation;</a:t>
            </a:r>
            <a:endParaRPr lang="en-GB" dirty="0"/>
          </a:p>
          <a:p>
            <a:pPr lvl="0"/>
            <a:r>
              <a:rPr lang="en-GB" i="1" dirty="0"/>
              <a:t>- </a:t>
            </a:r>
            <a:r>
              <a:rPr lang="en-GB" b="1" i="1" dirty="0"/>
              <a:t>Topics for working groups and conferences </a:t>
            </a:r>
            <a:r>
              <a:rPr lang="en-GB" i="1" dirty="0"/>
              <a:t>to be organised by the foundation to accomplish its objectives;</a:t>
            </a:r>
            <a:endParaRPr lang="en-GB" dirty="0"/>
          </a:p>
          <a:p>
            <a:pPr lvl="0"/>
            <a:r>
              <a:rPr lang="en-GB" i="1" dirty="0"/>
              <a:t>- </a:t>
            </a:r>
            <a:r>
              <a:rPr lang="en-GB" b="1" i="1" dirty="0"/>
              <a:t>Topics for research or training activities </a:t>
            </a:r>
            <a:r>
              <a:rPr lang="en-GB" i="1" dirty="0"/>
              <a:t>to initiate or effectuate by the foundation;</a:t>
            </a:r>
            <a:endParaRPr lang="en-GB" dirty="0"/>
          </a:p>
          <a:p>
            <a:pPr lvl="0"/>
            <a:r>
              <a:rPr lang="en-GB" i="1" dirty="0"/>
              <a:t>- possible </a:t>
            </a:r>
            <a:r>
              <a:rPr lang="en-GB" b="1" i="1" dirty="0"/>
              <a:t>substantive contributions from third parties</a:t>
            </a:r>
            <a:r>
              <a:rPr lang="en-GB" i="1" dirty="0"/>
              <a:t>;</a:t>
            </a:r>
            <a:endParaRPr lang="en-GB" dirty="0"/>
          </a:p>
          <a:p>
            <a:pPr lvl="0"/>
            <a:r>
              <a:rPr lang="en-GB" i="1" dirty="0"/>
              <a:t>- possible </a:t>
            </a:r>
            <a:r>
              <a:rPr lang="en-GB" b="1" i="1" dirty="0"/>
              <a:t>new members or participants </a:t>
            </a:r>
            <a:r>
              <a:rPr lang="en-GB" i="1" dirty="0"/>
              <a:t>to the activities of the foundation;</a:t>
            </a:r>
            <a:endParaRPr lang="en-GB" dirty="0"/>
          </a:p>
          <a:p>
            <a:pPr lvl="0"/>
            <a:r>
              <a:rPr lang="en-GB" i="1" dirty="0"/>
              <a:t>- possible </a:t>
            </a:r>
            <a:r>
              <a:rPr lang="en-GB" b="1" i="1" dirty="0"/>
              <a:t>new contacts or connections or relationships </a:t>
            </a:r>
            <a:r>
              <a:rPr lang="en-GB" i="1" dirty="0"/>
              <a:t>with third parties.</a:t>
            </a:r>
            <a:endParaRPr lang="en-GB" dirty="0"/>
          </a:p>
          <a:p>
            <a:endParaRPr lang="en-GB" i="1" dirty="0"/>
          </a:p>
          <a:p>
            <a:r>
              <a:rPr lang="en-GB" b="1" i="1" dirty="0"/>
              <a:t>The Network has no financial , organisational, human resources or management powers and does not advice on these top</a:t>
            </a:r>
            <a:r>
              <a:rPr lang="en-GB" i="1" dirty="0"/>
              <a:t>ics.</a:t>
            </a:r>
            <a:endParaRPr lang="en-GB" dirty="0"/>
          </a:p>
          <a:p>
            <a:r>
              <a:rPr lang="en-GB" i="1" dirty="0"/>
              <a:t>Further tasks and powers of the Advisory Network shall where appropriate be laid down in by-laws.</a:t>
            </a:r>
            <a:endParaRPr lang="en-GB" dirty="0"/>
          </a:p>
          <a:p>
            <a:pPr marL="285750" indent="-285750">
              <a:buFont typeface="Arial" panose="020B0604020202020204" pitchFamily="34" charset="0"/>
              <a:buChar char="•"/>
              <a:defRPr/>
            </a:pPr>
            <a:endParaRPr lang="en-GB" b="1" dirty="0"/>
          </a:p>
          <a:p>
            <a:pPr marL="285750" indent="-285750">
              <a:buFont typeface="Arial" panose="020B0604020202020204" pitchFamily="34" charset="0"/>
              <a:buChar char="•"/>
              <a:defRPr/>
            </a:pPr>
            <a:endParaRPr lang="en-GB" b="1" dirty="0"/>
          </a:p>
          <a:p>
            <a:pPr marL="285750" indent="-285750">
              <a:buFont typeface="Arial" panose="020B0604020202020204" pitchFamily="34" charset="0"/>
              <a:buChar char="•"/>
              <a:defRPr/>
            </a:pPr>
            <a:r>
              <a:rPr lang="en-GB" b="1" dirty="0"/>
              <a:t> started actively this year with discussions about </a:t>
            </a:r>
          </a:p>
          <a:p>
            <a:pPr marL="285750" indent="-285750">
              <a:buFont typeface="Arial" panose="020B0604020202020204" pitchFamily="34" charset="0"/>
              <a:buChar char="•"/>
              <a:defRPr/>
            </a:pPr>
            <a:r>
              <a:rPr lang="en-GB" b="1" dirty="0"/>
              <a:t>Its tasks </a:t>
            </a:r>
          </a:p>
          <a:p>
            <a:pPr marL="285750" indent="-285750">
              <a:buFont typeface="Arial" panose="020B0604020202020204" pitchFamily="34" charset="0"/>
              <a:buChar char="•"/>
              <a:defRPr/>
            </a:pPr>
            <a:r>
              <a:rPr lang="en-GB" b="1" dirty="0"/>
              <a:t>The EPSO advisory network has at this moment the following active members; Call for new members; </a:t>
            </a:r>
          </a:p>
          <a:p>
            <a:pPr marL="285750" indent="-285750">
              <a:buFont typeface="Arial" panose="020B0604020202020204" pitchFamily="34" charset="0"/>
              <a:buChar char="•"/>
              <a:defRPr/>
            </a:pPr>
            <a:r>
              <a:rPr lang="en-GB" b="1" dirty="0"/>
              <a:t>Qualifications. </a:t>
            </a:r>
            <a:endParaRPr lang="en-GB" b="1" dirty="0">
              <a:latin typeface="Calibri,Bold"/>
              <a:cs typeface="Arial" charset="0"/>
            </a:endParaRPr>
          </a:p>
          <a:p>
            <a:pPr>
              <a:defRPr/>
            </a:pPr>
            <a:endParaRPr lang="en-GB" b="1" dirty="0">
              <a:latin typeface="Calibri,Bold"/>
              <a:cs typeface="Arial" charset="0"/>
            </a:endParaRPr>
          </a:p>
          <a:p>
            <a:pPr marL="285750" indent="-285750">
              <a:buFont typeface="Arial" panose="020B0604020202020204" pitchFamily="34" charset="0"/>
              <a:buChar char="•"/>
              <a:defRPr/>
            </a:pPr>
            <a:endParaRPr lang="en-GB" b="1" dirty="0">
              <a:latin typeface="Calibri,Bold"/>
              <a:cs typeface="Arial" charset="0"/>
            </a:endParaRPr>
          </a:p>
          <a:p>
            <a:pPr>
              <a:defRPr/>
            </a:pPr>
            <a:endParaRPr lang="en-GB" b="1" dirty="0">
              <a:latin typeface="Calibri,Bold"/>
              <a:cs typeface="Arial" charset="0"/>
            </a:endParaRPr>
          </a:p>
          <a:p>
            <a:pPr>
              <a:defRPr/>
            </a:pPr>
            <a:r>
              <a:rPr lang="en-GB" b="1" dirty="0">
                <a:latin typeface="Calibri,Bold"/>
                <a:cs typeface="Arial" charset="0"/>
              </a:rPr>
              <a:t> </a:t>
            </a:r>
          </a:p>
          <a:p>
            <a:pPr>
              <a:defRPr/>
            </a:pPr>
            <a:endParaRPr lang="en-GB" b="1" dirty="0">
              <a:latin typeface="Calibri,Bold"/>
              <a:cs typeface="Arial" charset="0"/>
            </a:endParaRPr>
          </a:p>
        </p:txBody>
      </p:sp>
      <p:sp>
        <p:nvSpPr>
          <p:cNvPr id="2" name="Rechthoek 1"/>
          <p:cNvSpPr/>
          <p:nvPr/>
        </p:nvSpPr>
        <p:spPr>
          <a:xfrm>
            <a:off x="-127000" y="134938"/>
            <a:ext cx="9271000" cy="523875"/>
          </a:xfrm>
          <a:prstGeom prst="rect">
            <a:avLst/>
          </a:prstGeom>
        </p:spPr>
        <p:txBody>
          <a:bodyPr>
            <a:spAutoFit/>
          </a:bodyPr>
          <a:lstStyle/>
          <a:p>
            <a:pPr algn="ctr">
              <a:defRPr/>
            </a:pPr>
            <a:r>
              <a:rPr lang="en-GB" sz="2800" b="1" dirty="0">
                <a:solidFill>
                  <a:schemeClr val="bg1"/>
                </a:solidFill>
                <a:latin typeface="Calibri,Bold"/>
                <a:ea typeface="+mj-ea"/>
                <a:cs typeface="Arial" charset="0"/>
              </a:rPr>
              <a:t> EPSO Advisory Network 1 </a:t>
            </a:r>
            <a:endParaRPr lang="en-GB" dirty="0">
              <a:solidFill>
                <a:schemeClr val="bg1"/>
              </a:solidFill>
            </a:endParaRPr>
          </a:p>
        </p:txBody>
      </p:sp>
      <p:sp>
        <p:nvSpPr>
          <p:cNvPr id="3" name="Tijdelijke aanduiding voor voettekst 2"/>
          <p:cNvSpPr>
            <a:spLocks noGrp="1"/>
          </p:cNvSpPr>
          <p:nvPr>
            <p:ph type="ftr" sz="quarter" idx="11"/>
          </p:nvPr>
        </p:nvSpPr>
        <p:spPr/>
        <p:txBody>
          <a:bodyPr/>
          <a:lstStyle/>
          <a:p>
            <a:pPr>
              <a:defRPr/>
            </a:pPr>
            <a:r>
              <a:rPr lang="en-GB" dirty="0"/>
              <a:t>EPSO European Partnership for Supervisory Organisations in Health  Services and Social  Care </a:t>
            </a:r>
            <a:endParaRPr lang="nl-NL" dirty="0"/>
          </a:p>
        </p:txBody>
      </p:sp>
      <p:sp>
        <p:nvSpPr>
          <p:cNvPr id="4" name="Tijdelijke aanduiding voor dianummer 3"/>
          <p:cNvSpPr>
            <a:spLocks noGrp="1"/>
          </p:cNvSpPr>
          <p:nvPr>
            <p:ph type="sldNum" sz="quarter" idx="12"/>
          </p:nvPr>
        </p:nvSpPr>
        <p:spPr/>
        <p:txBody>
          <a:bodyPr/>
          <a:lstStyle/>
          <a:p>
            <a:pPr>
              <a:defRPr/>
            </a:pPr>
            <a:fld id="{D007EF16-20BE-40DF-A6AD-700A73E48A5D}" type="slidenum">
              <a:rPr lang="nl-NL" smtClean="0"/>
              <a:pPr>
                <a:defRPr/>
              </a:pPr>
              <a:t>15</a:t>
            </a:fld>
            <a:endParaRPr lang="nl-NL"/>
          </a:p>
        </p:txBody>
      </p:sp>
    </p:spTree>
    <p:extLst>
      <p:ext uri="{BB962C8B-B14F-4D97-AF65-F5344CB8AC3E}">
        <p14:creationId xmlns:p14="http://schemas.microsoft.com/office/powerpoint/2010/main" val="3326925258"/>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el 1"/>
          <p:cNvSpPr>
            <a:spLocks noGrp="1"/>
          </p:cNvSpPr>
          <p:nvPr>
            <p:ph type="title"/>
          </p:nvPr>
        </p:nvSpPr>
        <p:spPr>
          <a:xfrm>
            <a:off x="127000" y="1435100"/>
            <a:ext cx="8839200" cy="342900"/>
          </a:xfrm>
        </p:spPr>
        <p:txBody>
          <a:bodyPr/>
          <a:lstStyle/>
          <a:p>
            <a:pPr eaLnBrk="1" hangingPunct="1">
              <a:defRPr/>
            </a:pPr>
            <a:br>
              <a:rPr lang="en-GB" sz="1800" b="1" dirty="0">
                <a:solidFill>
                  <a:prstClr val="black"/>
                </a:solidFill>
                <a:latin typeface="Calibri,Bold"/>
                <a:ea typeface="+mn-ea"/>
                <a:cs typeface="Arial" charset="0"/>
              </a:rPr>
            </a:br>
            <a:br>
              <a:rPr lang="en-GB" sz="1800" b="1" dirty="0">
                <a:solidFill>
                  <a:prstClr val="black"/>
                </a:solidFill>
                <a:latin typeface="Calibri,Bold"/>
                <a:ea typeface="+mn-ea"/>
                <a:cs typeface="Arial" charset="0"/>
              </a:rPr>
            </a:br>
            <a:endParaRPr lang="nl-NL" altLang="nl-NL" sz="1800" b="1" dirty="0">
              <a:latin typeface="Calibri,Bold"/>
              <a:ea typeface="+mn-ea"/>
              <a:cs typeface="Arial" charset="0"/>
            </a:endParaRPr>
          </a:p>
        </p:txBody>
      </p:sp>
      <p:sp>
        <p:nvSpPr>
          <p:cNvPr id="5" name="Rectangle 1027"/>
          <p:cNvSpPr txBox="1">
            <a:spLocks noChangeArrowheads="1"/>
          </p:cNvSpPr>
          <p:nvPr/>
        </p:nvSpPr>
        <p:spPr bwMode="auto">
          <a:xfrm>
            <a:off x="1360054" y="1606550"/>
            <a:ext cx="7606146" cy="4910345"/>
          </a:xfrm>
          <a:prstGeom prst="rect">
            <a:avLst/>
          </a:prstGeom>
          <a:noFill/>
          <a:ln w="12700">
            <a:noFill/>
            <a:miter lim="800000"/>
            <a:headEnd/>
            <a:tailEnd/>
          </a:ln>
        </p:spPr>
        <p:txBody>
          <a:bodyPr lIns="90488" tIns="44450" rIns="90488" bIns="44450"/>
          <a:lstStyle/>
          <a:p>
            <a:r>
              <a:rPr lang="en-GB" b="1" dirty="0"/>
              <a:t>The EPSO Advisory Network started effectively </a:t>
            </a:r>
            <a:r>
              <a:rPr lang="en-GB" dirty="0"/>
              <a:t>7</a:t>
            </a:r>
            <a:r>
              <a:rPr lang="en-GB" baseline="30000" dirty="0"/>
              <a:t>th</a:t>
            </a:r>
            <a:r>
              <a:rPr lang="en-GB" dirty="0"/>
              <a:t> June 2019 (tele meeting) by discussing </a:t>
            </a:r>
          </a:p>
          <a:p>
            <a:pPr marL="285750" indent="-285750">
              <a:buFontTx/>
              <a:buChar char="-"/>
            </a:pPr>
            <a:r>
              <a:rPr lang="en-GB" b="1" dirty="0"/>
              <a:t>the Topics for EPSO conferences and working groups including  the proposed topics for </a:t>
            </a:r>
            <a:r>
              <a:rPr lang="en-GB" b="1" dirty="0" err="1"/>
              <a:t>Malm</a:t>
            </a:r>
            <a:r>
              <a:rPr lang="nl-NL" b="1" dirty="0"/>
              <a:t>ö; and </a:t>
            </a:r>
          </a:p>
          <a:p>
            <a:pPr marL="285750" indent="-285750">
              <a:buFontTx/>
              <a:buChar char="-"/>
            </a:pPr>
            <a:r>
              <a:rPr lang="nl-NL" b="1" dirty="0"/>
              <a:t>Topics </a:t>
            </a:r>
            <a:r>
              <a:rPr lang="nl-NL" b="1" dirty="0" err="1"/>
              <a:t>for</a:t>
            </a:r>
            <a:r>
              <a:rPr lang="nl-NL" b="1" dirty="0"/>
              <a:t> </a:t>
            </a:r>
            <a:r>
              <a:rPr lang="en-GB" b="1" dirty="0"/>
              <a:t>further research.  </a:t>
            </a:r>
          </a:p>
          <a:p>
            <a:endParaRPr lang="en-GB" b="1" dirty="0"/>
          </a:p>
          <a:p>
            <a:r>
              <a:rPr lang="en-GB" b="1" dirty="0"/>
              <a:t>It has the following active members: </a:t>
            </a:r>
          </a:p>
          <a:p>
            <a:endParaRPr lang="en-GB" b="1" dirty="0">
              <a:latin typeface="Calibri,Bold"/>
              <a:cs typeface="Arial" charset="0"/>
            </a:endParaRPr>
          </a:p>
          <a:p>
            <a:pPr>
              <a:defRPr/>
            </a:pPr>
            <a:r>
              <a:rPr lang="en-GB" b="1" dirty="0"/>
              <a:t>Klas Öberg – former director at IVO, University </a:t>
            </a:r>
            <a:r>
              <a:rPr lang="en-GB" b="1" dirty="0" err="1"/>
              <a:t>Örebro</a:t>
            </a:r>
            <a:r>
              <a:rPr lang="en-GB" b="1" dirty="0"/>
              <a:t> - chair</a:t>
            </a:r>
          </a:p>
          <a:p>
            <a:pPr>
              <a:defRPr/>
            </a:pPr>
            <a:r>
              <a:rPr lang="en-GB" b="1" dirty="0"/>
              <a:t>Birgir Jakobsson – former chief inspector Iceland  Health inspectorate and director of Karolinska Hospital - Sweden</a:t>
            </a:r>
          </a:p>
          <a:p>
            <a:pPr>
              <a:defRPr/>
            </a:pPr>
            <a:r>
              <a:rPr lang="en-GB" b="1" dirty="0"/>
              <a:t>Kieran Walshe –University of Manchester - England</a:t>
            </a:r>
          </a:p>
          <a:p>
            <a:pPr>
              <a:defRPr/>
            </a:pPr>
            <a:r>
              <a:rPr lang="en-GB" b="1" dirty="0"/>
              <a:t>Martin de Bree – Erasmus University Rotterdam- The Netherlands</a:t>
            </a:r>
          </a:p>
          <a:p>
            <a:pPr>
              <a:defRPr/>
            </a:pPr>
            <a:r>
              <a:rPr lang="en-GB" b="1" dirty="0"/>
              <a:t>Johan Thor –Jönköping Academy -Sweden</a:t>
            </a:r>
          </a:p>
          <a:p>
            <a:pPr>
              <a:defRPr/>
            </a:pPr>
            <a:r>
              <a:rPr lang="en-GB" b="1" dirty="0"/>
              <a:t>Henk Nies – director at VILANS knowledge centre and VU Amsterdam University </a:t>
            </a:r>
          </a:p>
        </p:txBody>
      </p:sp>
      <p:sp>
        <p:nvSpPr>
          <p:cNvPr id="2" name="Rechthoek 1"/>
          <p:cNvSpPr/>
          <p:nvPr/>
        </p:nvSpPr>
        <p:spPr>
          <a:xfrm>
            <a:off x="-127000" y="134938"/>
            <a:ext cx="9271000" cy="523875"/>
          </a:xfrm>
          <a:prstGeom prst="rect">
            <a:avLst/>
          </a:prstGeom>
        </p:spPr>
        <p:txBody>
          <a:bodyPr>
            <a:spAutoFit/>
          </a:bodyPr>
          <a:lstStyle/>
          <a:p>
            <a:pPr algn="ctr">
              <a:defRPr/>
            </a:pPr>
            <a:r>
              <a:rPr lang="en-GB" sz="2800" b="1" dirty="0">
                <a:solidFill>
                  <a:schemeClr val="bg1"/>
                </a:solidFill>
                <a:latin typeface="Calibri,Bold"/>
                <a:ea typeface="+mj-ea"/>
                <a:cs typeface="Arial" charset="0"/>
              </a:rPr>
              <a:t> EPSO Advisory Network 2</a:t>
            </a:r>
            <a:endParaRPr lang="en-GB" dirty="0">
              <a:solidFill>
                <a:schemeClr val="bg1"/>
              </a:solidFill>
            </a:endParaRPr>
          </a:p>
        </p:txBody>
      </p:sp>
      <p:sp>
        <p:nvSpPr>
          <p:cNvPr id="3" name="Tijdelijke aanduiding voor voettekst 2"/>
          <p:cNvSpPr>
            <a:spLocks noGrp="1"/>
          </p:cNvSpPr>
          <p:nvPr>
            <p:ph type="ftr" sz="quarter" idx="11"/>
          </p:nvPr>
        </p:nvSpPr>
        <p:spPr/>
        <p:txBody>
          <a:bodyPr/>
          <a:lstStyle/>
          <a:p>
            <a:pPr>
              <a:defRPr/>
            </a:pPr>
            <a:r>
              <a:rPr lang="en-GB"/>
              <a:t>EPSO European Partnership for Supervisory Organisations in Health  Services and Social  Care </a:t>
            </a:r>
            <a:endParaRPr lang="nl-NL"/>
          </a:p>
        </p:txBody>
      </p:sp>
      <p:sp>
        <p:nvSpPr>
          <p:cNvPr id="4" name="Tijdelijke aanduiding voor dianummer 3"/>
          <p:cNvSpPr>
            <a:spLocks noGrp="1"/>
          </p:cNvSpPr>
          <p:nvPr>
            <p:ph type="sldNum" sz="quarter" idx="12"/>
          </p:nvPr>
        </p:nvSpPr>
        <p:spPr/>
        <p:txBody>
          <a:bodyPr/>
          <a:lstStyle/>
          <a:p>
            <a:pPr>
              <a:defRPr/>
            </a:pPr>
            <a:fld id="{D007EF16-20BE-40DF-A6AD-700A73E48A5D}" type="slidenum">
              <a:rPr lang="nl-NL" smtClean="0"/>
              <a:pPr>
                <a:defRPr/>
              </a:pPr>
              <a:t>16</a:t>
            </a:fld>
            <a:endParaRPr lang="nl-NL"/>
          </a:p>
        </p:txBody>
      </p:sp>
    </p:spTree>
    <p:extLst>
      <p:ext uri="{BB962C8B-B14F-4D97-AF65-F5344CB8AC3E}">
        <p14:creationId xmlns:p14="http://schemas.microsoft.com/office/powerpoint/2010/main" val="1773821670"/>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el 1"/>
          <p:cNvSpPr>
            <a:spLocks noGrp="1"/>
          </p:cNvSpPr>
          <p:nvPr>
            <p:ph type="title"/>
          </p:nvPr>
        </p:nvSpPr>
        <p:spPr>
          <a:xfrm>
            <a:off x="127000" y="1435100"/>
            <a:ext cx="8839200" cy="342900"/>
          </a:xfrm>
        </p:spPr>
        <p:txBody>
          <a:bodyPr/>
          <a:lstStyle/>
          <a:p>
            <a:pPr eaLnBrk="1" hangingPunct="1">
              <a:defRPr/>
            </a:pPr>
            <a:br>
              <a:rPr lang="en-GB" sz="1800" b="1" dirty="0">
                <a:solidFill>
                  <a:prstClr val="black"/>
                </a:solidFill>
                <a:latin typeface="Calibri,Bold"/>
                <a:ea typeface="+mn-ea"/>
                <a:cs typeface="Arial" charset="0"/>
              </a:rPr>
            </a:br>
            <a:br>
              <a:rPr lang="en-GB" sz="1800" b="1" dirty="0">
                <a:solidFill>
                  <a:prstClr val="black"/>
                </a:solidFill>
                <a:latin typeface="Calibri,Bold"/>
                <a:ea typeface="+mn-ea"/>
                <a:cs typeface="Arial" charset="0"/>
              </a:rPr>
            </a:br>
            <a:endParaRPr lang="nl-NL" altLang="nl-NL" sz="1800" b="1" dirty="0">
              <a:latin typeface="Calibri,Bold"/>
              <a:ea typeface="+mn-ea"/>
              <a:cs typeface="Arial" charset="0"/>
            </a:endParaRPr>
          </a:p>
        </p:txBody>
      </p:sp>
      <p:sp>
        <p:nvSpPr>
          <p:cNvPr id="5" name="Rectangle 1027"/>
          <p:cNvSpPr txBox="1">
            <a:spLocks noChangeArrowheads="1"/>
          </p:cNvSpPr>
          <p:nvPr/>
        </p:nvSpPr>
        <p:spPr bwMode="auto">
          <a:xfrm>
            <a:off x="1360054" y="1606550"/>
            <a:ext cx="7606146" cy="4910345"/>
          </a:xfrm>
          <a:prstGeom prst="rect">
            <a:avLst/>
          </a:prstGeom>
          <a:noFill/>
          <a:ln w="12700">
            <a:noFill/>
            <a:miter lim="800000"/>
            <a:headEnd/>
            <a:tailEnd/>
          </a:ln>
        </p:spPr>
        <p:txBody>
          <a:bodyPr lIns="90488" tIns="44450" rIns="90488" bIns="44450"/>
          <a:lstStyle/>
          <a:p>
            <a:r>
              <a:rPr lang="en-GB" b="1" dirty="0"/>
              <a:t>The EPSO Advisory Network  next meeting will be after the Malmö conference in October </a:t>
            </a:r>
          </a:p>
          <a:p>
            <a:endParaRPr lang="en-GB" b="1" dirty="0"/>
          </a:p>
          <a:p>
            <a:r>
              <a:rPr lang="en-GB" b="1" dirty="0"/>
              <a:t>At that meeting the Network will  again discuss: </a:t>
            </a:r>
          </a:p>
          <a:p>
            <a:pPr marL="285750" indent="-285750">
              <a:buFontTx/>
              <a:buChar char="-"/>
            </a:pPr>
            <a:r>
              <a:rPr lang="en-GB" b="1" dirty="0"/>
              <a:t>Conference and working group topics and</a:t>
            </a:r>
          </a:p>
          <a:p>
            <a:pPr marL="285750" indent="-285750">
              <a:buFontTx/>
              <a:buChar char="-"/>
            </a:pPr>
            <a:r>
              <a:rPr lang="en-GB" b="1" dirty="0"/>
              <a:t>Topics for further Research</a:t>
            </a:r>
          </a:p>
          <a:p>
            <a:pPr marL="285750" indent="-285750">
              <a:buFontTx/>
              <a:buChar char="-"/>
            </a:pPr>
            <a:r>
              <a:rPr lang="en-GB" b="1" dirty="0"/>
              <a:t>Possibility to invite new members</a:t>
            </a:r>
          </a:p>
          <a:p>
            <a:pPr marL="285750" indent="-285750">
              <a:buFontTx/>
              <a:buChar char="-"/>
            </a:pPr>
            <a:endParaRPr lang="en-GB" b="1" dirty="0"/>
          </a:p>
          <a:p>
            <a:r>
              <a:rPr lang="en-GB" b="1" dirty="0"/>
              <a:t>Furthermore the EPSO Joint Office will  put on the Agenda a plan to come in contact with new members for the Advisory network. </a:t>
            </a:r>
          </a:p>
          <a:p>
            <a:endParaRPr lang="en-GB" b="1" dirty="0"/>
          </a:p>
          <a:p>
            <a:endParaRPr lang="en-GB" b="1" dirty="0"/>
          </a:p>
        </p:txBody>
      </p:sp>
      <p:sp>
        <p:nvSpPr>
          <p:cNvPr id="2" name="Rechthoek 1"/>
          <p:cNvSpPr/>
          <p:nvPr/>
        </p:nvSpPr>
        <p:spPr>
          <a:xfrm>
            <a:off x="-127000" y="134938"/>
            <a:ext cx="9271000" cy="523875"/>
          </a:xfrm>
          <a:prstGeom prst="rect">
            <a:avLst/>
          </a:prstGeom>
        </p:spPr>
        <p:txBody>
          <a:bodyPr>
            <a:spAutoFit/>
          </a:bodyPr>
          <a:lstStyle/>
          <a:p>
            <a:pPr algn="ctr">
              <a:defRPr/>
            </a:pPr>
            <a:r>
              <a:rPr lang="en-GB" sz="2800" b="1" dirty="0">
                <a:solidFill>
                  <a:schemeClr val="bg1"/>
                </a:solidFill>
                <a:latin typeface="Calibri,Bold"/>
                <a:ea typeface="+mj-ea"/>
                <a:cs typeface="Arial" charset="0"/>
              </a:rPr>
              <a:t> EPSO Advisory Network 3</a:t>
            </a:r>
            <a:endParaRPr lang="en-GB" dirty="0">
              <a:solidFill>
                <a:schemeClr val="bg1"/>
              </a:solidFill>
            </a:endParaRPr>
          </a:p>
        </p:txBody>
      </p:sp>
      <p:sp>
        <p:nvSpPr>
          <p:cNvPr id="3" name="Tijdelijke aanduiding voor voettekst 2"/>
          <p:cNvSpPr>
            <a:spLocks noGrp="1"/>
          </p:cNvSpPr>
          <p:nvPr>
            <p:ph type="ftr" sz="quarter" idx="11"/>
          </p:nvPr>
        </p:nvSpPr>
        <p:spPr/>
        <p:txBody>
          <a:bodyPr/>
          <a:lstStyle/>
          <a:p>
            <a:pPr>
              <a:defRPr/>
            </a:pPr>
            <a:r>
              <a:rPr lang="en-GB"/>
              <a:t>EPSO European Partnership for Supervisory Organisations in Health  Services and Social  Care </a:t>
            </a:r>
            <a:endParaRPr lang="nl-NL"/>
          </a:p>
        </p:txBody>
      </p:sp>
      <p:sp>
        <p:nvSpPr>
          <p:cNvPr id="4" name="Tijdelijke aanduiding voor dianummer 3"/>
          <p:cNvSpPr>
            <a:spLocks noGrp="1"/>
          </p:cNvSpPr>
          <p:nvPr>
            <p:ph type="sldNum" sz="quarter" idx="12"/>
          </p:nvPr>
        </p:nvSpPr>
        <p:spPr/>
        <p:txBody>
          <a:bodyPr/>
          <a:lstStyle/>
          <a:p>
            <a:pPr>
              <a:defRPr/>
            </a:pPr>
            <a:fld id="{D007EF16-20BE-40DF-A6AD-700A73E48A5D}" type="slidenum">
              <a:rPr lang="nl-NL" smtClean="0"/>
              <a:pPr>
                <a:defRPr/>
              </a:pPr>
              <a:t>17</a:t>
            </a:fld>
            <a:endParaRPr lang="nl-NL"/>
          </a:p>
        </p:txBody>
      </p:sp>
    </p:spTree>
    <p:extLst>
      <p:ext uri="{BB962C8B-B14F-4D97-AF65-F5344CB8AC3E}">
        <p14:creationId xmlns:p14="http://schemas.microsoft.com/office/powerpoint/2010/main" val="4019404805"/>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el 1"/>
          <p:cNvSpPr>
            <a:spLocks noGrp="1"/>
          </p:cNvSpPr>
          <p:nvPr>
            <p:ph type="title"/>
          </p:nvPr>
        </p:nvSpPr>
        <p:spPr>
          <a:xfrm>
            <a:off x="127000" y="1435100"/>
            <a:ext cx="8839200" cy="342900"/>
          </a:xfrm>
        </p:spPr>
        <p:txBody>
          <a:bodyPr/>
          <a:lstStyle/>
          <a:p>
            <a:pPr eaLnBrk="1" hangingPunct="1">
              <a:defRPr/>
            </a:pPr>
            <a:br>
              <a:rPr lang="en-GB" sz="1800" b="1" dirty="0">
                <a:solidFill>
                  <a:prstClr val="black"/>
                </a:solidFill>
                <a:latin typeface="Calibri,Bold"/>
                <a:ea typeface="+mn-ea"/>
                <a:cs typeface="Arial" charset="0"/>
              </a:rPr>
            </a:br>
            <a:br>
              <a:rPr lang="en-GB" sz="1800" b="1" dirty="0">
                <a:solidFill>
                  <a:prstClr val="black"/>
                </a:solidFill>
                <a:latin typeface="Calibri,Bold"/>
                <a:ea typeface="+mn-ea"/>
                <a:cs typeface="Arial" charset="0"/>
              </a:rPr>
            </a:br>
            <a:endParaRPr lang="nl-NL" altLang="nl-NL" sz="1800" b="1" dirty="0">
              <a:latin typeface="Calibri,Bold"/>
              <a:ea typeface="+mn-ea"/>
              <a:cs typeface="Arial" charset="0"/>
            </a:endParaRPr>
          </a:p>
        </p:txBody>
      </p:sp>
      <p:sp>
        <p:nvSpPr>
          <p:cNvPr id="5" name="Rectangle 1027"/>
          <p:cNvSpPr txBox="1">
            <a:spLocks noChangeArrowheads="1"/>
          </p:cNvSpPr>
          <p:nvPr/>
        </p:nvSpPr>
        <p:spPr bwMode="auto">
          <a:xfrm>
            <a:off x="802888" y="1873405"/>
            <a:ext cx="2653990" cy="4326673"/>
          </a:xfrm>
          <a:prstGeom prst="rect">
            <a:avLst/>
          </a:prstGeom>
          <a:noFill/>
          <a:ln w="12700">
            <a:noFill/>
            <a:miter lim="800000"/>
            <a:headEnd/>
            <a:tailEnd/>
          </a:ln>
        </p:spPr>
        <p:txBody>
          <a:bodyPr lIns="90488" tIns="44450" rIns="90488" bIns="44450"/>
          <a:lstStyle/>
          <a:p>
            <a:endParaRPr lang="en-GB" b="1" dirty="0"/>
          </a:p>
          <a:p>
            <a:r>
              <a:rPr lang="en-GB" b="1" dirty="0"/>
              <a:t>SO if you have ideas </a:t>
            </a:r>
          </a:p>
          <a:p>
            <a:endParaRPr lang="en-GB" b="1" dirty="0"/>
          </a:p>
          <a:p>
            <a:r>
              <a:rPr lang="en-GB" b="1" dirty="0"/>
              <a:t>about new members for our EPSO Advisory Network ? </a:t>
            </a:r>
          </a:p>
          <a:p>
            <a:endParaRPr lang="en-GB" b="1" dirty="0"/>
          </a:p>
          <a:p>
            <a:endParaRPr lang="en-GB" b="1" dirty="0"/>
          </a:p>
          <a:p>
            <a:r>
              <a:rPr lang="en-GB" b="1" dirty="0"/>
              <a:t>please let us know !</a:t>
            </a:r>
          </a:p>
        </p:txBody>
      </p:sp>
      <p:sp>
        <p:nvSpPr>
          <p:cNvPr id="2" name="Rechthoek 1"/>
          <p:cNvSpPr/>
          <p:nvPr/>
        </p:nvSpPr>
        <p:spPr>
          <a:xfrm>
            <a:off x="-127000" y="134938"/>
            <a:ext cx="9271000" cy="523875"/>
          </a:xfrm>
          <a:prstGeom prst="rect">
            <a:avLst/>
          </a:prstGeom>
        </p:spPr>
        <p:txBody>
          <a:bodyPr>
            <a:spAutoFit/>
          </a:bodyPr>
          <a:lstStyle/>
          <a:p>
            <a:pPr algn="ctr">
              <a:defRPr/>
            </a:pPr>
            <a:r>
              <a:rPr lang="en-GB" sz="2800" b="1" dirty="0">
                <a:solidFill>
                  <a:schemeClr val="bg1"/>
                </a:solidFill>
                <a:latin typeface="Calibri,Bold"/>
                <a:ea typeface="+mj-ea"/>
                <a:cs typeface="Arial" charset="0"/>
              </a:rPr>
              <a:t> EPSO Advisory Network 4</a:t>
            </a:r>
            <a:endParaRPr lang="en-GB" dirty="0">
              <a:solidFill>
                <a:schemeClr val="bg1"/>
              </a:solidFill>
            </a:endParaRPr>
          </a:p>
        </p:txBody>
      </p:sp>
      <p:sp>
        <p:nvSpPr>
          <p:cNvPr id="3" name="Tijdelijke aanduiding voor voettekst 2"/>
          <p:cNvSpPr>
            <a:spLocks noGrp="1"/>
          </p:cNvSpPr>
          <p:nvPr>
            <p:ph type="ftr" sz="quarter" idx="11"/>
          </p:nvPr>
        </p:nvSpPr>
        <p:spPr/>
        <p:txBody>
          <a:bodyPr/>
          <a:lstStyle/>
          <a:p>
            <a:pPr>
              <a:defRPr/>
            </a:pPr>
            <a:r>
              <a:rPr lang="en-GB"/>
              <a:t>EPSO European Partnership for Supervisory Organisations in Health  Services and Social  Care </a:t>
            </a:r>
            <a:endParaRPr lang="nl-NL"/>
          </a:p>
        </p:txBody>
      </p:sp>
      <p:sp>
        <p:nvSpPr>
          <p:cNvPr id="4" name="Tijdelijke aanduiding voor dianummer 3"/>
          <p:cNvSpPr>
            <a:spLocks noGrp="1"/>
          </p:cNvSpPr>
          <p:nvPr>
            <p:ph type="sldNum" sz="quarter" idx="12"/>
          </p:nvPr>
        </p:nvSpPr>
        <p:spPr/>
        <p:txBody>
          <a:bodyPr/>
          <a:lstStyle/>
          <a:p>
            <a:pPr>
              <a:defRPr/>
            </a:pPr>
            <a:fld id="{D007EF16-20BE-40DF-A6AD-700A73E48A5D}" type="slidenum">
              <a:rPr lang="nl-NL" smtClean="0"/>
              <a:pPr>
                <a:defRPr/>
              </a:pPr>
              <a:t>18</a:t>
            </a:fld>
            <a:endParaRPr lang="nl-NL"/>
          </a:p>
        </p:txBody>
      </p:sp>
      <p:pic>
        <p:nvPicPr>
          <p:cNvPr id="6" name="Afbeelding 5">
            <a:extLst>
              <a:ext uri="{FF2B5EF4-FFF2-40B4-BE49-F238E27FC236}">
                <a16:creationId xmlns:a16="http://schemas.microsoft.com/office/drawing/2014/main" id="{7572CFBF-400A-4239-9823-E97530813282}"/>
              </a:ext>
            </a:extLst>
          </p:cNvPr>
          <p:cNvPicPr>
            <a:picLocks noChangeAspect="1"/>
          </p:cNvPicPr>
          <p:nvPr/>
        </p:nvPicPr>
        <p:blipFill>
          <a:blip r:embed="rId4"/>
          <a:stretch>
            <a:fillRect/>
          </a:stretch>
        </p:blipFill>
        <p:spPr>
          <a:xfrm>
            <a:off x="4229898" y="1987048"/>
            <a:ext cx="4308582" cy="3710336"/>
          </a:xfrm>
          <a:prstGeom prst="rect">
            <a:avLst/>
          </a:prstGeom>
        </p:spPr>
      </p:pic>
    </p:spTree>
    <p:extLst>
      <p:ext uri="{BB962C8B-B14F-4D97-AF65-F5344CB8AC3E}">
        <p14:creationId xmlns:p14="http://schemas.microsoft.com/office/powerpoint/2010/main" val="3528589661"/>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el 1"/>
          <p:cNvSpPr>
            <a:spLocks noGrp="1"/>
          </p:cNvSpPr>
          <p:nvPr>
            <p:ph type="title"/>
          </p:nvPr>
        </p:nvSpPr>
        <p:spPr>
          <a:xfrm>
            <a:off x="127000" y="1435100"/>
            <a:ext cx="8839200" cy="342900"/>
          </a:xfrm>
        </p:spPr>
        <p:txBody>
          <a:bodyPr/>
          <a:lstStyle/>
          <a:p>
            <a:pPr eaLnBrk="1" hangingPunct="1">
              <a:defRPr/>
            </a:pPr>
            <a:br>
              <a:rPr lang="en-GB" sz="1800" b="1" dirty="0">
                <a:solidFill>
                  <a:prstClr val="black"/>
                </a:solidFill>
                <a:latin typeface="Calibri,Bold"/>
                <a:ea typeface="+mn-ea"/>
                <a:cs typeface="Arial" charset="0"/>
              </a:rPr>
            </a:br>
            <a:br>
              <a:rPr lang="en-GB" sz="1800" b="1" dirty="0">
                <a:solidFill>
                  <a:prstClr val="black"/>
                </a:solidFill>
                <a:latin typeface="Calibri,Bold"/>
                <a:ea typeface="+mn-ea"/>
                <a:cs typeface="Arial" charset="0"/>
              </a:rPr>
            </a:br>
            <a:endParaRPr lang="nl-NL" altLang="nl-NL" sz="1800" b="1" dirty="0">
              <a:latin typeface="Calibri,Bold"/>
              <a:ea typeface="+mn-ea"/>
              <a:cs typeface="Arial" charset="0"/>
            </a:endParaRPr>
          </a:p>
        </p:txBody>
      </p:sp>
      <p:sp>
        <p:nvSpPr>
          <p:cNvPr id="5" name="Rectangle 1027"/>
          <p:cNvSpPr txBox="1">
            <a:spLocks noChangeArrowheads="1"/>
          </p:cNvSpPr>
          <p:nvPr/>
        </p:nvSpPr>
        <p:spPr bwMode="auto">
          <a:xfrm>
            <a:off x="177800" y="1435100"/>
            <a:ext cx="8788400" cy="5103812"/>
          </a:xfrm>
          <a:prstGeom prst="rect">
            <a:avLst/>
          </a:prstGeom>
          <a:noFill/>
          <a:ln w="12700">
            <a:noFill/>
            <a:miter lim="800000"/>
            <a:headEnd/>
            <a:tailEnd/>
          </a:ln>
        </p:spPr>
        <p:txBody>
          <a:bodyPr lIns="90488" tIns="44450" rIns="90488" bIns="44450"/>
          <a:lstStyle/>
          <a:p>
            <a:r>
              <a:rPr lang="en-GB" b="1" dirty="0"/>
              <a:t>Characteristics for the EPSO Advisory Network: </a:t>
            </a:r>
          </a:p>
          <a:p>
            <a:pPr marL="285750" indent="-285750">
              <a:buFont typeface="Arial" panose="020B0604020202020204" pitchFamily="34" charset="0"/>
              <a:buChar char="•"/>
            </a:pPr>
            <a:r>
              <a:rPr lang="en-GB" dirty="0"/>
              <a:t>the members are willing to </a:t>
            </a:r>
            <a:r>
              <a:rPr lang="en-GB" b="1" dirty="0"/>
              <a:t>share their knowledge and ideas with peers of a similar level </a:t>
            </a:r>
            <a:r>
              <a:rPr lang="en-GB" dirty="0"/>
              <a:t>of experience, thinking and working.  </a:t>
            </a:r>
          </a:p>
          <a:p>
            <a:pPr marL="285750" indent="-285750">
              <a:buFont typeface="Arial" panose="020B0604020202020204" pitchFamily="34" charset="0"/>
              <a:buChar char="•"/>
            </a:pPr>
            <a:r>
              <a:rPr lang="en-GB" dirty="0"/>
              <a:t>The Advisory network should be an </a:t>
            </a:r>
            <a:r>
              <a:rPr lang="en-GB" b="1" dirty="0"/>
              <a:t>instrument to use as save and trusted  feedback </a:t>
            </a:r>
            <a:r>
              <a:rPr lang="en-GB" dirty="0"/>
              <a:t>for their  own new ideas and research plans as well as platform to discuss other management instruments in professional organisations like inspectorates or regulators. </a:t>
            </a:r>
          </a:p>
          <a:p>
            <a:pPr marL="285750" indent="-285750">
              <a:buFont typeface="Arial" panose="020B0604020202020204" pitchFamily="34" charset="0"/>
              <a:buChar char="•"/>
            </a:pPr>
            <a:r>
              <a:rPr lang="en-GB" dirty="0"/>
              <a:t>If  EPSO becomes  a partner to </a:t>
            </a:r>
            <a:r>
              <a:rPr lang="en-GB" b="1" dirty="0"/>
              <a:t>co-operate in international pro</a:t>
            </a:r>
            <a:r>
              <a:rPr lang="en-GB" dirty="0"/>
              <a:t>jects and international cooperation, the members of the Advisory network would be the first to be asked  to participate in such cooperation,. </a:t>
            </a:r>
          </a:p>
          <a:p>
            <a:pPr marL="285750" indent="-285750">
              <a:buFont typeface="Arial" panose="020B0604020202020204" pitchFamily="34" charset="0"/>
              <a:buChar char="•"/>
            </a:pPr>
            <a:r>
              <a:rPr lang="en-GB" dirty="0"/>
              <a:t> the Advisory network is a </a:t>
            </a:r>
            <a:r>
              <a:rPr lang="en-GB" b="1" dirty="0"/>
              <a:t>small and coherent, however unpaid  “think tank” </a:t>
            </a:r>
            <a:r>
              <a:rPr lang="en-GB" dirty="0"/>
              <a:t>in EPSO. </a:t>
            </a:r>
          </a:p>
          <a:p>
            <a:pPr marL="285750" indent="-285750">
              <a:buFont typeface="Arial" panose="020B0604020202020204" pitchFamily="34" charset="0"/>
              <a:buChar char="•"/>
            </a:pPr>
            <a:r>
              <a:rPr lang="en-GB" dirty="0"/>
              <a:t>The members </a:t>
            </a:r>
            <a:r>
              <a:rPr lang="en-GB" b="1" dirty="0"/>
              <a:t>do not have the obligation to join the EPSO conferences but are welcome</a:t>
            </a:r>
            <a:r>
              <a:rPr lang="en-GB" dirty="0"/>
              <a:t> will where appropriate being asked to present their research or ideas.  </a:t>
            </a:r>
          </a:p>
          <a:p>
            <a:pPr marL="285750" indent="-285750">
              <a:buFont typeface="Arial" panose="020B0604020202020204" pitchFamily="34" charset="0"/>
              <a:buChar char="•"/>
            </a:pPr>
            <a:r>
              <a:rPr lang="en-GB" dirty="0"/>
              <a:t>The </a:t>
            </a:r>
            <a:r>
              <a:rPr lang="en-GB" b="1" dirty="0"/>
              <a:t>network will meet at the conferences or by phone. The EPSO Joint Office will organise the meetings. </a:t>
            </a:r>
          </a:p>
          <a:p>
            <a:endParaRPr lang="en-GB" b="1" dirty="0"/>
          </a:p>
        </p:txBody>
      </p:sp>
      <p:sp>
        <p:nvSpPr>
          <p:cNvPr id="2" name="Rechthoek 1"/>
          <p:cNvSpPr/>
          <p:nvPr/>
        </p:nvSpPr>
        <p:spPr>
          <a:xfrm>
            <a:off x="-127000" y="134938"/>
            <a:ext cx="9271000" cy="523875"/>
          </a:xfrm>
          <a:prstGeom prst="rect">
            <a:avLst/>
          </a:prstGeom>
        </p:spPr>
        <p:txBody>
          <a:bodyPr>
            <a:spAutoFit/>
          </a:bodyPr>
          <a:lstStyle/>
          <a:p>
            <a:pPr algn="ctr">
              <a:defRPr/>
            </a:pPr>
            <a:r>
              <a:rPr lang="en-GB" sz="2800" b="1" dirty="0">
                <a:solidFill>
                  <a:schemeClr val="bg1"/>
                </a:solidFill>
                <a:latin typeface="Calibri,Bold"/>
                <a:ea typeface="+mj-ea"/>
                <a:cs typeface="Arial" charset="0"/>
              </a:rPr>
              <a:t> EPSO Advisory Network 5</a:t>
            </a:r>
            <a:endParaRPr lang="en-GB" dirty="0">
              <a:solidFill>
                <a:schemeClr val="bg1"/>
              </a:solidFill>
            </a:endParaRPr>
          </a:p>
        </p:txBody>
      </p:sp>
      <p:sp>
        <p:nvSpPr>
          <p:cNvPr id="3" name="Tijdelijke aanduiding voor voettekst 2"/>
          <p:cNvSpPr>
            <a:spLocks noGrp="1"/>
          </p:cNvSpPr>
          <p:nvPr>
            <p:ph type="ftr" sz="quarter" idx="11"/>
          </p:nvPr>
        </p:nvSpPr>
        <p:spPr/>
        <p:txBody>
          <a:bodyPr/>
          <a:lstStyle/>
          <a:p>
            <a:pPr>
              <a:defRPr/>
            </a:pPr>
            <a:r>
              <a:rPr lang="en-GB"/>
              <a:t>EPSO European Partnership for Supervisory Organisations in Health  Services and Social  Care </a:t>
            </a:r>
            <a:endParaRPr lang="nl-NL"/>
          </a:p>
        </p:txBody>
      </p:sp>
      <p:sp>
        <p:nvSpPr>
          <p:cNvPr id="4" name="Tijdelijke aanduiding voor dianummer 3"/>
          <p:cNvSpPr>
            <a:spLocks noGrp="1"/>
          </p:cNvSpPr>
          <p:nvPr>
            <p:ph type="sldNum" sz="quarter" idx="12"/>
          </p:nvPr>
        </p:nvSpPr>
        <p:spPr/>
        <p:txBody>
          <a:bodyPr/>
          <a:lstStyle/>
          <a:p>
            <a:pPr>
              <a:defRPr/>
            </a:pPr>
            <a:fld id="{D007EF16-20BE-40DF-A6AD-700A73E48A5D}" type="slidenum">
              <a:rPr lang="nl-NL" smtClean="0"/>
              <a:pPr>
                <a:defRPr/>
              </a:pPr>
              <a:t>19</a:t>
            </a:fld>
            <a:endParaRPr lang="nl-NL" dirty="0"/>
          </a:p>
        </p:txBody>
      </p:sp>
    </p:spTree>
    <p:extLst>
      <p:ext uri="{BB962C8B-B14F-4D97-AF65-F5344CB8AC3E}">
        <p14:creationId xmlns:p14="http://schemas.microsoft.com/office/powerpoint/2010/main" val="3088459979"/>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el 1"/>
          <p:cNvSpPr>
            <a:spLocks noGrp="1"/>
          </p:cNvSpPr>
          <p:nvPr>
            <p:ph type="title"/>
          </p:nvPr>
        </p:nvSpPr>
        <p:spPr>
          <a:xfrm>
            <a:off x="127000" y="1435100"/>
            <a:ext cx="8839200" cy="342900"/>
          </a:xfrm>
        </p:spPr>
        <p:txBody>
          <a:bodyPr/>
          <a:lstStyle/>
          <a:p>
            <a:pPr eaLnBrk="1" hangingPunct="1">
              <a:defRPr/>
            </a:pPr>
            <a:br>
              <a:rPr lang="en-GB" sz="1800" b="1" dirty="0">
                <a:solidFill>
                  <a:prstClr val="black"/>
                </a:solidFill>
                <a:latin typeface="Calibri,Bold"/>
                <a:ea typeface="+mn-ea"/>
                <a:cs typeface="Arial" charset="0"/>
              </a:rPr>
            </a:br>
            <a:br>
              <a:rPr lang="en-GB" sz="1800" b="1" dirty="0">
                <a:solidFill>
                  <a:prstClr val="black"/>
                </a:solidFill>
                <a:latin typeface="Calibri,Bold"/>
                <a:ea typeface="+mn-ea"/>
                <a:cs typeface="Arial" charset="0"/>
              </a:rPr>
            </a:br>
            <a:endParaRPr lang="nl-NL" altLang="nl-NL" sz="1800" b="1" dirty="0">
              <a:latin typeface="Calibri,Bold"/>
              <a:ea typeface="+mn-ea"/>
              <a:cs typeface="Arial" charset="0"/>
            </a:endParaRPr>
          </a:p>
        </p:txBody>
      </p:sp>
      <p:sp>
        <p:nvSpPr>
          <p:cNvPr id="5" name="Rectangle 1027"/>
          <p:cNvSpPr txBox="1">
            <a:spLocks noChangeArrowheads="1"/>
          </p:cNvSpPr>
          <p:nvPr/>
        </p:nvSpPr>
        <p:spPr bwMode="auto">
          <a:xfrm>
            <a:off x="360218" y="1513841"/>
            <a:ext cx="8326582" cy="4663440"/>
          </a:xfrm>
          <a:prstGeom prst="rect">
            <a:avLst/>
          </a:prstGeom>
          <a:noFill/>
          <a:ln w="12700">
            <a:noFill/>
            <a:miter lim="800000"/>
            <a:headEnd/>
            <a:tailEnd/>
          </a:ln>
        </p:spPr>
        <p:txBody>
          <a:bodyPr lIns="90488" tIns="44450" rIns="90488" bIns="44450"/>
          <a:lstStyle/>
          <a:p>
            <a:pPr>
              <a:defRPr/>
            </a:pPr>
            <a:r>
              <a:rPr lang="en-GB" b="1" dirty="0"/>
              <a:t>EPSO UPDATES Overview presentation </a:t>
            </a:r>
          </a:p>
          <a:p>
            <a:pPr marL="285750" indent="-285750">
              <a:buFont typeface="Arial" panose="020B0604020202020204" pitchFamily="34" charset="0"/>
              <a:buChar char="•"/>
              <a:defRPr/>
            </a:pPr>
            <a:r>
              <a:rPr lang="en-GB" b="1" dirty="0"/>
              <a:t>EPSO  Survey</a:t>
            </a:r>
          </a:p>
          <a:p>
            <a:pPr marL="742950" lvl="1" indent="-285750">
              <a:buFont typeface="Arial" panose="020B0604020202020204" pitchFamily="34" charset="0"/>
              <a:buChar char="•"/>
              <a:defRPr/>
            </a:pPr>
            <a:r>
              <a:rPr lang="en-GB" b="1" dirty="0"/>
              <a:t>Why </a:t>
            </a:r>
          </a:p>
          <a:p>
            <a:pPr marL="742950" lvl="1" indent="-285750">
              <a:buFont typeface="Arial" panose="020B0604020202020204" pitchFamily="34" charset="0"/>
              <a:buChar char="•"/>
              <a:defRPr/>
            </a:pPr>
            <a:r>
              <a:rPr lang="en-GB" b="1" dirty="0"/>
              <a:t>Procedure </a:t>
            </a:r>
          </a:p>
          <a:p>
            <a:pPr marL="742950" lvl="1" indent="-285750">
              <a:buFont typeface="Arial" panose="020B0604020202020204" pitchFamily="34" charset="0"/>
              <a:buChar char="•"/>
              <a:defRPr/>
            </a:pPr>
            <a:r>
              <a:rPr lang="en-GB" b="1" dirty="0"/>
              <a:t>What we expect from you ?</a:t>
            </a:r>
          </a:p>
          <a:p>
            <a:pPr marL="742950" lvl="1" indent="-285750">
              <a:buFont typeface="Arial" panose="020B0604020202020204" pitchFamily="34" charset="0"/>
              <a:buChar char="•"/>
              <a:defRPr/>
            </a:pPr>
            <a:r>
              <a:rPr lang="en-GB" b="1" dirty="0"/>
              <a:t>Why support the Survey procedure</a:t>
            </a:r>
          </a:p>
          <a:p>
            <a:pPr marL="742950" lvl="1" indent="-285750">
              <a:buFont typeface="Arial" panose="020B0604020202020204" pitchFamily="34" charset="0"/>
              <a:buChar char="•"/>
              <a:defRPr/>
            </a:pPr>
            <a:r>
              <a:rPr lang="en-GB" b="1" dirty="0"/>
              <a:t>Link to Survey and hard-copy</a:t>
            </a:r>
          </a:p>
          <a:p>
            <a:pPr lvl="1">
              <a:defRPr/>
            </a:pPr>
            <a:endParaRPr lang="en-GB" b="1" dirty="0"/>
          </a:p>
          <a:p>
            <a:pPr marL="285750" indent="-285750">
              <a:buFont typeface="Arial" panose="020B0604020202020204" pitchFamily="34" charset="0"/>
              <a:buChar char="•"/>
              <a:defRPr/>
            </a:pPr>
            <a:r>
              <a:rPr lang="en-GB" b="1" dirty="0"/>
              <a:t>EPSO Board </a:t>
            </a:r>
          </a:p>
          <a:p>
            <a:pPr marL="742950" lvl="1" indent="-285750">
              <a:buFont typeface="Arial" panose="020B0604020202020204" pitchFamily="34" charset="0"/>
              <a:buChar char="•"/>
              <a:defRPr/>
            </a:pPr>
            <a:r>
              <a:rPr lang="en-GB" b="1" dirty="0"/>
              <a:t>EPSO Board task and legal position </a:t>
            </a:r>
          </a:p>
          <a:p>
            <a:pPr marL="742950" lvl="1" indent="-285750">
              <a:buFont typeface="Arial" panose="020B0604020202020204" pitchFamily="34" charset="0"/>
              <a:buChar char="•"/>
              <a:defRPr/>
            </a:pPr>
            <a:r>
              <a:rPr lang="en-GB" b="1" dirty="0"/>
              <a:t>Vacancy per 1-1-2020</a:t>
            </a:r>
          </a:p>
          <a:p>
            <a:pPr marL="742950" lvl="1" indent="-285750">
              <a:buFont typeface="Arial" panose="020B0604020202020204" pitchFamily="34" charset="0"/>
              <a:buChar char="•"/>
              <a:defRPr/>
            </a:pPr>
            <a:r>
              <a:rPr lang="en-GB" b="1" dirty="0"/>
              <a:t>Selection procedure for new board candidates</a:t>
            </a:r>
          </a:p>
          <a:p>
            <a:pPr marL="742950" lvl="1" indent="-285750">
              <a:buFont typeface="Arial" panose="020B0604020202020204" pitchFamily="34" charset="0"/>
              <a:buChar char="•"/>
              <a:defRPr/>
            </a:pPr>
            <a:r>
              <a:rPr lang="en-GB" b="1" dirty="0"/>
              <a:t>Board candidate qualifications </a:t>
            </a:r>
          </a:p>
          <a:p>
            <a:pPr marL="742950" lvl="1" indent="-285750">
              <a:buFont typeface="Arial" panose="020B0604020202020204" pitchFamily="34" charset="0"/>
              <a:buChar char="•"/>
              <a:defRPr/>
            </a:pPr>
            <a:r>
              <a:rPr lang="en-GB" b="1" dirty="0"/>
              <a:t>Candidate Indra Dreika – cv and photo </a:t>
            </a:r>
          </a:p>
          <a:p>
            <a:pPr lvl="1">
              <a:defRPr/>
            </a:pPr>
            <a:endParaRPr lang="en-GB" b="1" dirty="0">
              <a:latin typeface="Calibri,Bold"/>
              <a:cs typeface="Arial" charset="0"/>
            </a:endParaRPr>
          </a:p>
          <a:p>
            <a:pPr marL="285750" indent="-285750">
              <a:buFont typeface="Arial" panose="020B0604020202020204" pitchFamily="34" charset="0"/>
              <a:buChar char="•"/>
              <a:defRPr/>
            </a:pPr>
            <a:r>
              <a:rPr lang="en-GB" b="1" dirty="0"/>
              <a:t>EPSO Advisory Network – short update and call for new members </a:t>
            </a:r>
          </a:p>
          <a:p>
            <a:pPr>
              <a:defRPr/>
            </a:pPr>
            <a:endParaRPr lang="en-GB" b="1" dirty="0">
              <a:latin typeface="Calibri,Bold"/>
              <a:cs typeface="Arial" charset="0"/>
            </a:endParaRPr>
          </a:p>
          <a:p>
            <a:pPr>
              <a:defRPr/>
            </a:pPr>
            <a:endParaRPr lang="en-GB" b="1" dirty="0">
              <a:latin typeface="Calibri,Bold"/>
              <a:cs typeface="Arial" charset="0"/>
            </a:endParaRPr>
          </a:p>
          <a:p>
            <a:pPr marL="285750" indent="-285750">
              <a:buFont typeface="Arial" panose="020B0604020202020204" pitchFamily="34" charset="0"/>
              <a:buChar char="•"/>
              <a:defRPr/>
            </a:pPr>
            <a:endParaRPr lang="en-GB" b="1" dirty="0">
              <a:latin typeface="Calibri,Bold"/>
              <a:cs typeface="Arial" charset="0"/>
            </a:endParaRPr>
          </a:p>
          <a:p>
            <a:pPr>
              <a:defRPr/>
            </a:pPr>
            <a:endParaRPr lang="en-GB" b="1" dirty="0">
              <a:latin typeface="Calibri,Bold"/>
              <a:cs typeface="Arial" charset="0"/>
            </a:endParaRPr>
          </a:p>
          <a:p>
            <a:pPr>
              <a:defRPr/>
            </a:pPr>
            <a:r>
              <a:rPr lang="en-GB" b="1" dirty="0">
                <a:latin typeface="Calibri,Bold"/>
                <a:cs typeface="Arial" charset="0"/>
              </a:rPr>
              <a:t> </a:t>
            </a:r>
          </a:p>
          <a:p>
            <a:pPr>
              <a:defRPr/>
            </a:pPr>
            <a:endParaRPr lang="en-GB" b="1" dirty="0">
              <a:latin typeface="Calibri,Bold"/>
              <a:cs typeface="Arial" charset="0"/>
            </a:endParaRPr>
          </a:p>
        </p:txBody>
      </p:sp>
      <p:sp>
        <p:nvSpPr>
          <p:cNvPr id="2" name="Rechthoek 1"/>
          <p:cNvSpPr/>
          <p:nvPr/>
        </p:nvSpPr>
        <p:spPr>
          <a:xfrm>
            <a:off x="-127000" y="134938"/>
            <a:ext cx="9271000" cy="523875"/>
          </a:xfrm>
          <a:prstGeom prst="rect">
            <a:avLst/>
          </a:prstGeom>
        </p:spPr>
        <p:txBody>
          <a:bodyPr>
            <a:spAutoFit/>
          </a:bodyPr>
          <a:lstStyle/>
          <a:p>
            <a:pPr algn="ctr">
              <a:defRPr/>
            </a:pPr>
            <a:r>
              <a:rPr lang="en-GB" sz="2800" b="1" dirty="0">
                <a:solidFill>
                  <a:schemeClr val="bg1"/>
                </a:solidFill>
                <a:latin typeface="Calibri,Bold"/>
                <a:ea typeface="+mj-ea"/>
                <a:cs typeface="Arial" charset="0"/>
              </a:rPr>
              <a:t>Overview Presentation </a:t>
            </a:r>
            <a:endParaRPr lang="en-GB" dirty="0">
              <a:solidFill>
                <a:schemeClr val="bg1"/>
              </a:solidFill>
            </a:endParaRPr>
          </a:p>
        </p:txBody>
      </p:sp>
      <p:sp>
        <p:nvSpPr>
          <p:cNvPr id="3" name="Tijdelijke aanduiding voor voettekst 2"/>
          <p:cNvSpPr>
            <a:spLocks noGrp="1"/>
          </p:cNvSpPr>
          <p:nvPr>
            <p:ph type="ftr" sz="quarter" idx="11"/>
          </p:nvPr>
        </p:nvSpPr>
        <p:spPr/>
        <p:txBody>
          <a:bodyPr/>
          <a:lstStyle/>
          <a:p>
            <a:pPr>
              <a:defRPr/>
            </a:pPr>
            <a:r>
              <a:rPr lang="en-GB"/>
              <a:t>EPSO European Partnership for Supervisory Organisations in Health  Services and Social  Care </a:t>
            </a:r>
            <a:endParaRPr lang="nl-NL"/>
          </a:p>
        </p:txBody>
      </p:sp>
      <p:sp>
        <p:nvSpPr>
          <p:cNvPr id="4" name="Tijdelijke aanduiding voor dianummer 3"/>
          <p:cNvSpPr>
            <a:spLocks noGrp="1"/>
          </p:cNvSpPr>
          <p:nvPr>
            <p:ph type="sldNum" sz="quarter" idx="12"/>
          </p:nvPr>
        </p:nvSpPr>
        <p:spPr/>
        <p:txBody>
          <a:bodyPr/>
          <a:lstStyle/>
          <a:p>
            <a:pPr>
              <a:defRPr/>
            </a:pPr>
            <a:fld id="{D007EF16-20BE-40DF-A6AD-700A73E48A5D}" type="slidenum">
              <a:rPr lang="nl-NL" smtClean="0"/>
              <a:pPr>
                <a:defRPr/>
              </a:pPr>
              <a:t>2</a:t>
            </a:fld>
            <a:endParaRPr lang="nl-NL"/>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554" name="Titel 1"/>
          <p:cNvSpPr>
            <a:spLocks noGrp="1"/>
          </p:cNvSpPr>
          <p:nvPr>
            <p:ph type="title"/>
          </p:nvPr>
        </p:nvSpPr>
        <p:spPr>
          <a:xfrm>
            <a:off x="368300" y="1980180"/>
            <a:ext cx="8499475" cy="821392"/>
          </a:xfrm>
        </p:spPr>
        <p:txBody>
          <a:bodyPr/>
          <a:lstStyle/>
          <a:p>
            <a:pPr eaLnBrk="1" hangingPunct="1"/>
            <a:br>
              <a:rPr lang="en-GB" altLang="nl-NL" sz="3200" b="1" dirty="0">
                <a:solidFill>
                  <a:schemeClr val="tx2"/>
                </a:solidFill>
                <a:latin typeface="Calibri,Bold"/>
              </a:rPr>
            </a:br>
            <a:br>
              <a:rPr lang="en-GB" altLang="nl-NL" sz="3200" b="1" dirty="0">
                <a:solidFill>
                  <a:schemeClr val="tx2"/>
                </a:solidFill>
                <a:latin typeface="Calibri,Bold"/>
              </a:rPr>
            </a:br>
            <a:r>
              <a:rPr lang="en-GB" altLang="nl-NL" sz="3200" b="1" dirty="0">
                <a:solidFill>
                  <a:schemeClr val="tx2"/>
                </a:solidFill>
                <a:latin typeface="Calibri,Bold"/>
              </a:rPr>
              <a:t>Thank you for your attention</a:t>
            </a:r>
            <a:br>
              <a:rPr lang="en-GB" altLang="nl-NL" sz="3200" b="1" dirty="0">
                <a:solidFill>
                  <a:schemeClr val="tx2"/>
                </a:solidFill>
                <a:latin typeface="Calibri,Bold"/>
              </a:rPr>
            </a:br>
            <a:r>
              <a:rPr lang="en-GB" altLang="nl-NL" sz="3200" b="1" dirty="0">
                <a:solidFill>
                  <a:schemeClr val="tx2"/>
                </a:solidFill>
                <a:latin typeface="Calibri,Bold"/>
              </a:rPr>
              <a:t>and look forward to keep in contact also in between conferences  !</a:t>
            </a:r>
            <a:br>
              <a:rPr lang="nl-NL" sz="3200" dirty="0">
                <a:solidFill>
                  <a:schemeClr val="tx2"/>
                </a:solidFill>
              </a:rPr>
            </a:br>
            <a:br>
              <a:rPr lang="en-GB" sz="3200" b="1" dirty="0"/>
            </a:br>
            <a:endParaRPr lang="nl-NL" altLang="nl-NL" sz="3200" b="1" dirty="0"/>
          </a:p>
        </p:txBody>
      </p:sp>
      <p:pic>
        <p:nvPicPr>
          <p:cNvPr id="23555"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832100" y="3384550"/>
            <a:ext cx="3810000" cy="2543175"/>
          </a:xfrm>
        </p:spPr>
      </p:pic>
      <p:sp>
        <p:nvSpPr>
          <p:cNvPr id="23559" name="Rechthoek 3"/>
          <p:cNvSpPr>
            <a:spLocks noChangeArrowheads="1"/>
          </p:cNvSpPr>
          <p:nvPr/>
        </p:nvSpPr>
        <p:spPr bwMode="auto">
          <a:xfrm>
            <a:off x="1143001" y="93663"/>
            <a:ext cx="54991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nl-NL" sz="2800" b="1" dirty="0">
                <a:solidFill>
                  <a:srgbClr val="FFFFFF"/>
                </a:solidFill>
                <a:latin typeface="Calibri,Bold"/>
              </a:rPr>
              <a:t>	</a:t>
            </a:r>
            <a:endParaRPr lang="en-GB" altLang="nl-NL" sz="1800" dirty="0">
              <a:latin typeface="Arial" pitchFamily="34" charset="0"/>
            </a:endParaRPr>
          </a:p>
        </p:txBody>
      </p:sp>
      <p:sp>
        <p:nvSpPr>
          <p:cNvPr id="23560" name="Rechthoek 7"/>
          <p:cNvSpPr>
            <a:spLocks noChangeArrowheads="1"/>
          </p:cNvSpPr>
          <p:nvPr/>
        </p:nvSpPr>
        <p:spPr bwMode="auto">
          <a:xfrm>
            <a:off x="6642100" y="9366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GB" altLang="nl-NL" sz="1800" b="1" dirty="0">
              <a:solidFill>
                <a:srgbClr val="000000"/>
              </a:solidFill>
              <a:latin typeface="Calibri,Bold"/>
            </a:endParaRPr>
          </a:p>
        </p:txBody>
      </p:sp>
      <p:sp>
        <p:nvSpPr>
          <p:cNvPr id="2" name="Tijdelijke aanduiding voor voettekst 1"/>
          <p:cNvSpPr>
            <a:spLocks noGrp="1"/>
          </p:cNvSpPr>
          <p:nvPr>
            <p:ph type="ftr" sz="quarter" idx="11"/>
          </p:nvPr>
        </p:nvSpPr>
        <p:spPr/>
        <p:txBody>
          <a:bodyPr/>
          <a:lstStyle/>
          <a:p>
            <a:pPr>
              <a:defRPr/>
            </a:pPr>
            <a:r>
              <a:rPr lang="en-GB"/>
              <a:t>EPSO European Partnership for Supervisory Organisations in Health  Services and Social  Care </a:t>
            </a:r>
            <a:endParaRPr lang="nl-NL"/>
          </a:p>
        </p:txBody>
      </p:sp>
      <p:sp>
        <p:nvSpPr>
          <p:cNvPr id="3" name="Tijdelijke aanduiding voor dianummer 2"/>
          <p:cNvSpPr>
            <a:spLocks noGrp="1"/>
          </p:cNvSpPr>
          <p:nvPr>
            <p:ph type="sldNum" sz="quarter" idx="12"/>
          </p:nvPr>
        </p:nvSpPr>
        <p:spPr/>
        <p:txBody>
          <a:bodyPr/>
          <a:lstStyle/>
          <a:p>
            <a:pPr>
              <a:defRPr/>
            </a:pPr>
            <a:fld id="{D007EF16-20BE-40DF-A6AD-700A73E48A5D}" type="slidenum">
              <a:rPr lang="nl-NL" smtClean="0"/>
              <a:pPr>
                <a:defRPr/>
              </a:pPr>
              <a:t>20</a:t>
            </a:fld>
            <a:endParaRPr lang="nl-NL"/>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el 1"/>
          <p:cNvSpPr>
            <a:spLocks noGrp="1"/>
          </p:cNvSpPr>
          <p:nvPr>
            <p:ph type="title"/>
          </p:nvPr>
        </p:nvSpPr>
        <p:spPr>
          <a:xfrm>
            <a:off x="127000" y="1435100"/>
            <a:ext cx="8839200" cy="342900"/>
          </a:xfrm>
        </p:spPr>
        <p:txBody>
          <a:bodyPr/>
          <a:lstStyle/>
          <a:p>
            <a:pPr eaLnBrk="1" hangingPunct="1">
              <a:defRPr/>
            </a:pPr>
            <a:br>
              <a:rPr lang="en-GB" sz="1800" b="1" dirty="0">
                <a:solidFill>
                  <a:prstClr val="black"/>
                </a:solidFill>
                <a:latin typeface="Calibri,Bold"/>
                <a:ea typeface="+mn-ea"/>
                <a:cs typeface="Arial" charset="0"/>
              </a:rPr>
            </a:br>
            <a:br>
              <a:rPr lang="en-GB" sz="1800" b="1" dirty="0">
                <a:solidFill>
                  <a:prstClr val="black"/>
                </a:solidFill>
                <a:latin typeface="Calibri,Bold"/>
                <a:ea typeface="+mn-ea"/>
                <a:cs typeface="Arial" charset="0"/>
              </a:rPr>
            </a:br>
            <a:endParaRPr lang="nl-NL" altLang="nl-NL" sz="1800" b="1" dirty="0">
              <a:latin typeface="Calibri,Bold"/>
              <a:ea typeface="+mn-ea"/>
              <a:cs typeface="Arial" charset="0"/>
            </a:endParaRPr>
          </a:p>
        </p:txBody>
      </p:sp>
      <p:sp>
        <p:nvSpPr>
          <p:cNvPr id="5" name="Rectangle 1027"/>
          <p:cNvSpPr txBox="1">
            <a:spLocks noChangeArrowheads="1"/>
          </p:cNvSpPr>
          <p:nvPr/>
        </p:nvSpPr>
        <p:spPr bwMode="auto">
          <a:xfrm>
            <a:off x="1361440" y="1778000"/>
            <a:ext cx="7442662" cy="4114800"/>
          </a:xfrm>
          <a:prstGeom prst="rect">
            <a:avLst/>
          </a:prstGeom>
          <a:noFill/>
          <a:ln w="12700">
            <a:noFill/>
            <a:miter lim="800000"/>
            <a:headEnd/>
            <a:tailEnd/>
          </a:ln>
        </p:spPr>
        <p:txBody>
          <a:bodyPr lIns="90488" tIns="44450" rIns="90488" bIns="44450"/>
          <a:lstStyle/>
          <a:p>
            <a:pPr>
              <a:defRPr/>
            </a:pPr>
            <a:endParaRPr lang="en-GB" b="1" dirty="0"/>
          </a:p>
          <a:p>
            <a:pPr>
              <a:defRPr/>
            </a:pPr>
            <a:r>
              <a:rPr lang="en-GB" b="1" dirty="0"/>
              <a:t> Why an EPSO Survey ? </a:t>
            </a:r>
          </a:p>
          <a:p>
            <a:pPr>
              <a:defRPr/>
            </a:pPr>
            <a:endParaRPr lang="en-GB" b="1" dirty="0"/>
          </a:p>
          <a:p>
            <a:pPr>
              <a:defRPr/>
            </a:pPr>
            <a:r>
              <a:rPr lang="en-GB" b="1" dirty="0"/>
              <a:t>The EPSO Board decided  to look more documented  and in co-operation with our partners to our EPSO future for the next 10 years to get  input from:  </a:t>
            </a:r>
          </a:p>
          <a:p>
            <a:pPr>
              <a:defRPr/>
            </a:pPr>
            <a:endParaRPr lang="en-GB" b="1" dirty="0"/>
          </a:p>
          <a:p>
            <a:pPr marL="285750" indent="-285750">
              <a:buFontTx/>
              <a:buChar char="-"/>
              <a:defRPr/>
            </a:pPr>
            <a:r>
              <a:rPr lang="en-GB" b="1" dirty="0"/>
              <a:t>Active EPSO partners  and supporters of EPSO;</a:t>
            </a:r>
          </a:p>
          <a:p>
            <a:pPr marL="285750" indent="-285750">
              <a:buFontTx/>
              <a:buChar char="-"/>
              <a:defRPr/>
            </a:pPr>
            <a:r>
              <a:rPr lang="en-GB" b="1" dirty="0"/>
              <a:t>Not active supporters of EPSO; </a:t>
            </a:r>
          </a:p>
          <a:p>
            <a:pPr marL="285750" indent="-285750">
              <a:buFontTx/>
              <a:buChar char="-"/>
              <a:defRPr/>
            </a:pPr>
            <a:r>
              <a:rPr lang="en-GB" b="1" dirty="0"/>
              <a:t>Potential  supporters of EPSO; </a:t>
            </a:r>
          </a:p>
          <a:p>
            <a:pPr marL="285750" indent="-285750">
              <a:buFontTx/>
              <a:buChar char="-"/>
              <a:defRPr/>
            </a:pPr>
            <a:r>
              <a:rPr lang="en-GB" b="1" dirty="0"/>
              <a:t>Those who have been active in the past but are not any longer participating or not any longer active.  </a:t>
            </a:r>
          </a:p>
          <a:p>
            <a:pPr>
              <a:defRPr/>
            </a:pPr>
            <a:endParaRPr lang="en-GB" b="1" dirty="0"/>
          </a:p>
          <a:p>
            <a:pPr>
              <a:defRPr/>
            </a:pPr>
            <a:endParaRPr lang="en-GB" b="1" dirty="0"/>
          </a:p>
          <a:p>
            <a:pPr>
              <a:defRPr/>
            </a:pPr>
            <a:endParaRPr lang="en-GB" b="1" dirty="0"/>
          </a:p>
          <a:p>
            <a:pPr>
              <a:defRPr/>
            </a:pPr>
            <a:endParaRPr lang="en-GB" b="1" dirty="0"/>
          </a:p>
          <a:p>
            <a:pPr>
              <a:defRPr/>
            </a:pPr>
            <a:endParaRPr lang="en-GB" b="1" dirty="0"/>
          </a:p>
          <a:p>
            <a:pPr>
              <a:defRPr/>
            </a:pPr>
            <a:endParaRPr lang="en-GB" b="1" dirty="0"/>
          </a:p>
          <a:p>
            <a:pPr>
              <a:defRPr/>
            </a:pPr>
            <a:endParaRPr lang="en-GB" b="1" dirty="0"/>
          </a:p>
          <a:p>
            <a:pPr>
              <a:defRPr/>
            </a:pPr>
            <a:endParaRPr lang="en-GB" b="1" dirty="0">
              <a:latin typeface="Calibri,Bold"/>
              <a:cs typeface="Arial" charset="0"/>
            </a:endParaRPr>
          </a:p>
          <a:p>
            <a:pPr>
              <a:defRPr/>
            </a:pPr>
            <a:endParaRPr lang="en-GB" b="1" dirty="0">
              <a:latin typeface="Calibri,Bold"/>
              <a:cs typeface="Arial" charset="0"/>
            </a:endParaRPr>
          </a:p>
          <a:p>
            <a:pPr marL="285750" indent="-285750">
              <a:buFont typeface="Arial" panose="020B0604020202020204" pitchFamily="34" charset="0"/>
              <a:buChar char="•"/>
              <a:defRPr/>
            </a:pPr>
            <a:endParaRPr lang="en-GB" b="1" dirty="0">
              <a:latin typeface="Calibri,Bold"/>
              <a:cs typeface="Arial" charset="0"/>
            </a:endParaRPr>
          </a:p>
          <a:p>
            <a:pPr>
              <a:defRPr/>
            </a:pPr>
            <a:endParaRPr lang="en-GB" b="1" dirty="0">
              <a:latin typeface="Calibri,Bold"/>
              <a:cs typeface="Arial" charset="0"/>
            </a:endParaRPr>
          </a:p>
          <a:p>
            <a:pPr>
              <a:defRPr/>
            </a:pPr>
            <a:r>
              <a:rPr lang="en-GB" b="1" dirty="0">
                <a:latin typeface="Calibri,Bold"/>
                <a:cs typeface="Arial" charset="0"/>
              </a:rPr>
              <a:t> </a:t>
            </a:r>
          </a:p>
          <a:p>
            <a:pPr>
              <a:defRPr/>
            </a:pPr>
            <a:endParaRPr lang="en-GB" b="1" dirty="0">
              <a:latin typeface="Calibri,Bold"/>
              <a:cs typeface="Arial" charset="0"/>
            </a:endParaRPr>
          </a:p>
        </p:txBody>
      </p:sp>
      <p:sp>
        <p:nvSpPr>
          <p:cNvPr id="2" name="Rechthoek 1"/>
          <p:cNvSpPr/>
          <p:nvPr/>
        </p:nvSpPr>
        <p:spPr>
          <a:xfrm>
            <a:off x="-127000" y="134938"/>
            <a:ext cx="9271000" cy="523220"/>
          </a:xfrm>
          <a:prstGeom prst="rect">
            <a:avLst/>
          </a:prstGeom>
        </p:spPr>
        <p:txBody>
          <a:bodyPr>
            <a:spAutoFit/>
          </a:bodyPr>
          <a:lstStyle/>
          <a:p>
            <a:pPr algn="ctr">
              <a:defRPr/>
            </a:pPr>
            <a:r>
              <a:rPr lang="nl-NL" sz="2800" b="1" dirty="0">
                <a:solidFill>
                  <a:schemeClr val="bg1"/>
                </a:solidFill>
                <a:latin typeface="Calibri,Bold"/>
                <a:ea typeface="+mj-ea"/>
                <a:cs typeface="Arial" charset="0"/>
              </a:rPr>
              <a:t>E</a:t>
            </a:r>
            <a:r>
              <a:rPr lang="en-GB" sz="2800" b="1" dirty="0">
                <a:solidFill>
                  <a:schemeClr val="bg1"/>
                </a:solidFill>
                <a:latin typeface="Calibri,Bold"/>
                <a:ea typeface="+mj-ea"/>
                <a:cs typeface="Arial" charset="0"/>
              </a:rPr>
              <a:t>PSO Survey- Why ?</a:t>
            </a:r>
            <a:endParaRPr lang="en-GB" dirty="0">
              <a:solidFill>
                <a:schemeClr val="bg1"/>
              </a:solidFill>
            </a:endParaRPr>
          </a:p>
        </p:txBody>
      </p:sp>
      <p:sp>
        <p:nvSpPr>
          <p:cNvPr id="3" name="Tijdelijke aanduiding voor voettekst 2"/>
          <p:cNvSpPr>
            <a:spLocks noGrp="1"/>
          </p:cNvSpPr>
          <p:nvPr>
            <p:ph type="ftr" sz="quarter" idx="11"/>
          </p:nvPr>
        </p:nvSpPr>
        <p:spPr/>
        <p:txBody>
          <a:bodyPr/>
          <a:lstStyle/>
          <a:p>
            <a:pPr>
              <a:defRPr/>
            </a:pPr>
            <a:r>
              <a:rPr lang="en-GB"/>
              <a:t>EPSO European Partnership for Supervisory Organisations in Health  Services and Social  Care </a:t>
            </a:r>
            <a:endParaRPr lang="nl-NL"/>
          </a:p>
        </p:txBody>
      </p:sp>
      <p:sp>
        <p:nvSpPr>
          <p:cNvPr id="4" name="Tijdelijke aanduiding voor dianummer 3"/>
          <p:cNvSpPr>
            <a:spLocks noGrp="1"/>
          </p:cNvSpPr>
          <p:nvPr>
            <p:ph type="sldNum" sz="quarter" idx="12"/>
          </p:nvPr>
        </p:nvSpPr>
        <p:spPr/>
        <p:txBody>
          <a:bodyPr/>
          <a:lstStyle/>
          <a:p>
            <a:pPr>
              <a:defRPr/>
            </a:pPr>
            <a:fld id="{D007EF16-20BE-40DF-A6AD-700A73E48A5D}" type="slidenum">
              <a:rPr lang="nl-NL" smtClean="0"/>
              <a:pPr>
                <a:defRPr/>
              </a:pPr>
              <a:t>3</a:t>
            </a:fld>
            <a:endParaRPr lang="nl-NL"/>
          </a:p>
        </p:txBody>
      </p:sp>
    </p:spTree>
    <p:extLst>
      <p:ext uri="{BB962C8B-B14F-4D97-AF65-F5344CB8AC3E}">
        <p14:creationId xmlns:p14="http://schemas.microsoft.com/office/powerpoint/2010/main" val="1975437418"/>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el 1"/>
          <p:cNvSpPr>
            <a:spLocks noGrp="1"/>
          </p:cNvSpPr>
          <p:nvPr>
            <p:ph type="title"/>
          </p:nvPr>
        </p:nvSpPr>
        <p:spPr>
          <a:xfrm>
            <a:off x="127000" y="1435100"/>
            <a:ext cx="8839200" cy="342900"/>
          </a:xfrm>
        </p:spPr>
        <p:txBody>
          <a:bodyPr/>
          <a:lstStyle/>
          <a:p>
            <a:pPr eaLnBrk="1" hangingPunct="1">
              <a:defRPr/>
            </a:pPr>
            <a:br>
              <a:rPr lang="en-GB" sz="1800" b="1" dirty="0">
                <a:solidFill>
                  <a:prstClr val="black"/>
                </a:solidFill>
                <a:latin typeface="Calibri,Bold"/>
                <a:ea typeface="+mn-ea"/>
                <a:cs typeface="Arial" charset="0"/>
              </a:rPr>
            </a:br>
            <a:br>
              <a:rPr lang="en-GB" sz="1800" b="1" dirty="0">
                <a:solidFill>
                  <a:prstClr val="black"/>
                </a:solidFill>
                <a:latin typeface="Calibri,Bold"/>
                <a:ea typeface="+mn-ea"/>
                <a:cs typeface="Arial" charset="0"/>
              </a:rPr>
            </a:br>
            <a:endParaRPr lang="nl-NL" altLang="nl-NL" sz="1800" b="1" dirty="0">
              <a:latin typeface="Calibri,Bold"/>
              <a:ea typeface="+mn-ea"/>
              <a:cs typeface="Arial" charset="0"/>
            </a:endParaRPr>
          </a:p>
        </p:txBody>
      </p:sp>
      <p:sp>
        <p:nvSpPr>
          <p:cNvPr id="5" name="Rectangle 1027"/>
          <p:cNvSpPr txBox="1">
            <a:spLocks noChangeArrowheads="1"/>
          </p:cNvSpPr>
          <p:nvPr/>
        </p:nvSpPr>
        <p:spPr bwMode="auto">
          <a:xfrm>
            <a:off x="609600" y="1544320"/>
            <a:ext cx="8194502" cy="4500880"/>
          </a:xfrm>
          <a:prstGeom prst="rect">
            <a:avLst/>
          </a:prstGeom>
          <a:noFill/>
          <a:ln w="12700">
            <a:noFill/>
            <a:miter lim="800000"/>
            <a:headEnd/>
            <a:tailEnd/>
          </a:ln>
        </p:spPr>
        <p:txBody>
          <a:bodyPr lIns="90488" tIns="44450" rIns="90488" bIns="44450"/>
          <a:lstStyle/>
          <a:p>
            <a:pPr>
              <a:defRPr/>
            </a:pPr>
            <a:r>
              <a:rPr lang="en-GB" b="1" dirty="0"/>
              <a:t>Procedure:</a:t>
            </a:r>
          </a:p>
          <a:p>
            <a:pPr marL="285750" indent="-285750">
              <a:buFont typeface="Arial" panose="020B0604020202020204" pitchFamily="34" charset="0"/>
              <a:buChar char="•"/>
              <a:defRPr/>
            </a:pPr>
            <a:r>
              <a:rPr lang="en-GB" b="1" dirty="0"/>
              <a:t>After Porto conference:  EPSO Survey made in cooperation with SIRA Consulting – August  2019 </a:t>
            </a:r>
          </a:p>
          <a:p>
            <a:pPr>
              <a:defRPr/>
            </a:pPr>
            <a:endParaRPr lang="en-GB" b="1" dirty="0"/>
          </a:p>
          <a:p>
            <a:pPr marL="285750" indent="-285750">
              <a:buFont typeface="Arial" panose="020B0604020202020204" pitchFamily="34" charset="0"/>
              <a:buChar char="•"/>
              <a:defRPr/>
            </a:pPr>
            <a:r>
              <a:rPr lang="en-GB" b="1" dirty="0"/>
              <a:t>Sent out to a broad range of EPSO partners &amp; contacts – September 2019</a:t>
            </a:r>
          </a:p>
          <a:p>
            <a:pPr>
              <a:defRPr/>
            </a:pPr>
            <a:endParaRPr lang="en-GB" b="1" dirty="0"/>
          </a:p>
          <a:p>
            <a:pPr marL="285750" indent="-285750">
              <a:buFont typeface="Arial" panose="020B0604020202020204" pitchFamily="34" charset="0"/>
              <a:buChar char="•"/>
              <a:defRPr/>
            </a:pPr>
            <a:r>
              <a:rPr lang="en-GB" b="1" dirty="0"/>
              <a:t>Follow up planned: additional mailing and reminder after Malmö conference – October 2019</a:t>
            </a:r>
          </a:p>
          <a:p>
            <a:pPr marL="285750" indent="-285750">
              <a:buFont typeface="Arial" panose="020B0604020202020204" pitchFamily="34" charset="0"/>
              <a:buChar char="•"/>
              <a:defRPr/>
            </a:pPr>
            <a:endParaRPr lang="en-GB" b="1" dirty="0"/>
          </a:p>
          <a:p>
            <a:pPr marL="285750" indent="-285750">
              <a:buFont typeface="Arial" panose="020B0604020202020204" pitchFamily="34" charset="0"/>
              <a:buChar char="•"/>
              <a:defRPr/>
            </a:pPr>
            <a:r>
              <a:rPr lang="en-GB" b="1" dirty="0"/>
              <a:t>SIRA consulting: analyses and report anonymously to EPSO Board – November 2019</a:t>
            </a:r>
          </a:p>
          <a:p>
            <a:pPr>
              <a:defRPr/>
            </a:pPr>
            <a:endParaRPr lang="en-GB" b="1" dirty="0"/>
          </a:p>
          <a:p>
            <a:pPr marL="285750" indent="-285750">
              <a:buFont typeface="Arial" panose="020B0604020202020204" pitchFamily="34" charset="0"/>
              <a:buChar char="•"/>
              <a:defRPr/>
            </a:pPr>
            <a:r>
              <a:rPr lang="en-GB" b="1" dirty="0"/>
              <a:t>EPSO Board:  decide on  follow up action – December/ Jan 2019/20</a:t>
            </a:r>
          </a:p>
          <a:p>
            <a:pPr>
              <a:defRPr/>
            </a:pPr>
            <a:endParaRPr lang="en-GB" b="1" dirty="0"/>
          </a:p>
          <a:p>
            <a:pPr marL="285750" indent="-285750">
              <a:buFont typeface="Arial" panose="020B0604020202020204" pitchFamily="34" charset="0"/>
              <a:buChar char="•"/>
              <a:defRPr/>
            </a:pPr>
            <a:r>
              <a:rPr lang="en-GB" b="1" dirty="0"/>
              <a:t>Results:  presented in Malta conference  – May 2020 </a:t>
            </a:r>
          </a:p>
          <a:p>
            <a:pPr>
              <a:defRPr/>
            </a:pPr>
            <a:endParaRPr lang="en-GB" b="1" dirty="0"/>
          </a:p>
          <a:p>
            <a:pPr>
              <a:defRPr/>
            </a:pPr>
            <a:endParaRPr lang="en-GB" b="1" dirty="0"/>
          </a:p>
          <a:p>
            <a:pPr>
              <a:defRPr/>
            </a:pPr>
            <a:endParaRPr lang="en-GB" b="1" dirty="0"/>
          </a:p>
          <a:p>
            <a:pPr>
              <a:defRPr/>
            </a:pPr>
            <a:endParaRPr lang="en-GB" b="1" dirty="0"/>
          </a:p>
          <a:p>
            <a:pPr>
              <a:defRPr/>
            </a:pPr>
            <a:endParaRPr lang="en-GB" b="1" dirty="0">
              <a:latin typeface="Calibri,Bold"/>
              <a:cs typeface="Arial" charset="0"/>
            </a:endParaRPr>
          </a:p>
          <a:p>
            <a:pPr>
              <a:defRPr/>
            </a:pPr>
            <a:endParaRPr lang="en-GB" b="1" dirty="0">
              <a:latin typeface="Calibri,Bold"/>
              <a:cs typeface="Arial" charset="0"/>
            </a:endParaRPr>
          </a:p>
          <a:p>
            <a:pPr marL="285750" indent="-285750">
              <a:buFont typeface="Arial" panose="020B0604020202020204" pitchFamily="34" charset="0"/>
              <a:buChar char="•"/>
              <a:defRPr/>
            </a:pPr>
            <a:endParaRPr lang="en-GB" b="1" dirty="0">
              <a:latin typeface="Calibri,Bold"/>
              <a:cs typeface="Arial" charset="0"/>
            </a:endParaRPr>
          </a:p>
          <a:p>
            <a:pPr>
              <a:defRPr/>
            </a:pPr>
            <a:endParaRPr lang="en-GB" b="1" dirty="0">
              <a:latin typeface="Calibri,Bold"/>
              <a:cs typeface="Arial" charset="0"/>
            </a:endParaRPr>
          </a:p>
          <a:p>
            <a:pPr>
              <a:defRPr/>
            </a:pPr>
            <a:r>
              <a:rPr lang="en-GB" b="1" dirty="0">
                <a:latin typeface="Calibri,Bold"/>
                <a:cs typeface="Arial" charset="0"/>
              </a:rPr>
              <a:t> </a:t>
            </a:r>
          </a:p>
          <a:p>
            <a:pPr>
              <a:defRPr/>
            </a:pPr>
            <a:endParaRPr lang="en-GB" b="1" dirty="0">
              <a:latin typeface="Calibri,Bold"/>
              <a:cs typeface="Arial" charset="0"/>
            </a:endParaRPr>
          </a:p>
        </p:txBody>
      </p:sp>
      <p:sp>
        <p:nvSpPr>
          <p:cNvPr id="2" name="Rechthoek 1"/>
          <p:cNvSpPr/>
          <p:nvPr/>
        </p:nvSpPr>
        <p:spPr>
          <a:xfrm>
            <a:off x="-127000" y="134938"/>
            <a:ext cx="9271000" cy="523220"/>
          </a:xfrm>
          <a:prstGeom prst="rect">
            <a:avLst/>
          </a:prstGeom>
        </p:spPr>
        <p:txBody>
          <a:bodyPr>
            <a:spAutoFit/>
          </a:bodyPr>
          <a:lstStyle/>
          <a:p>
            <a:pPr algn="ctr">
              <a:defRPr/>
            </a:pPr>
            <a:r>
              <a:rPr lang="nl-NL" sz="2800" b="1" dirty="0">
                <a:solidFill>
                  <a:schemeClr val="bg1"/>
                </a:solidFill>
                <a:latin typeface="Calibri,Bold"/>
                <a:ea typeface="+mj-ea"/>
                <a:cs typeface="Arial" charset="0"/>
              </a:rPr>
              <a:t>E</a:t>
            </a:r>
            <a:r>
              <a:rPr lang="en-GB" sz="2800" b="1" dirty="0">
                <a:solidFill>
                  <a:schemeClr val="bg1"/>
                </a:solidFill>
                <a:latin typeface="Calibri,Bold"/>
                <a:ea typeface="+mj-ea"/>
                <a:cs typeface="Arial" charset="0"/>
              </a:rPr>
              <a:t>PSO Survey- Procedure </a:t>
            </a:r>
            <a:endParaRPr lang="en-GB" dirty="0">
              <a:solidFill>
                <a:schemeClr val="bg1"/>
              </a:solidFill>
            </a:endParaRPr>
          </a:p>
        </p:txBody>
      </p:sp>
      <p:sp>
        <p:nvSpPr>
          <p:cNvPr id="3" name="Tijdelijke aanduiding voor voettekst 2"/>
          <p:cNvSpPr>
            <a:spLocks noGrp="1"/>
          </p:cNvSpPr>
          <p:nvPr>
            <p:ph type="ftr" sz="quarter" idx="11"/>
          </p:nvPr>
        </p:nvSpPr>
        <p:spPr/>
        <p:txBody>
          <a:bodyPr/>
          <a:lstStyle/>
          <a:p>
            <a:pPr>
              <a:defRPr/>
            </a:pPr>
            <a:r>
              <a:rPr lang="en-GB"/>
              <a:t>EPSO European Partnership for Supervisory Organisations in Health  Services and Social  Care </a:t>
            </a:r>
            <a:endParaRPr lang="nl-NL"/>
          </a:p>
        </p:txBody>
      </p:sp>
      <p:sp>
        <p:nvSpPr>
          <p:cNvPr id="4" name="Tijdelijke aanduiding voor dianummer 3"/>
          <p:cNvSpPr>
            <a:spLocks noGrp="1"/>
          </p:cNvSpPr>
          <p:nvPr>
            <p:ph type="sldNum" sz="quarter" idx="12"/>
          </p:nvPr>
        </p:nvSpPr>
        <p:spPr/>
        <p:txBody>
          <a:bodyPr/>
          <a:lstStyle/>
          <a:p>
            <a:pPr>
              <a:defRPr/>
            </a:pPr>
            <a:fld id="{D007EF16-20BE-40DF-A6AD-700A73E48A5D}" type="slidenum">
              <a:rPr lang="nl-NL" smtClean="0"/>
              <a:pPr>
                <a:defRPr/>
              </a:pPr>
              <a:t>4</a:t>
            </a:fld>
            <a:endParaRPr lang="nl-NL"/>
          </a:p>
        </p:txBody>
      </p:sp>
    </p:spTree>
    <p:extLst>
      <p:ext uri="{BB962C8B-B14F-4D97-AF65-F5344CB8AC3E}">
        <p14:creationId xmlns:p14="http://schemas.microsoft.com/office/powerpoint/2010/main" val="992537905"/>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el 1"/>
          <p:cNvSpPr>
            <a:spLocks noGrp="1"/>
          </p:cNvSpPr>
          <p:nvPr>
            <p:ph type="title"/>
          </p:nvPr>
        </p:nvSpPr>
        <p:spPr>
          <a:xfrm>
            <a:off x="127000" y="1435100"/>
            <a:ext cx="8839200" cy="342900"/>
          </a:xfrm>
        </p:spPr>
        <p:txBody>
          <a:bodyPr/>
          <a:lstStyle/>
          <a:p>
            <a:pPr eaLnBrk="1" hangingPunct="1">
              <a:defRPr/>
            </a:pPr>
            <a:br>
              <a:rPr lang="en-GB" sz="1800" b="1" dirty="0">
                <a:solidFill>
                  <a:prstClr val="black"/>
                </a:solidFill>
                <a:latin typeface="Calibri,Bold"/>
                <a:ea typeface="+mn-ea"/>
                <a:cs typeface="Arial" charset="0"/>
              </a:rPr>
            </a:br>
            <a:br>
              <a:rPr lang="en-GB" sz="1800" b="1" dirty="0">
                <a:solidFill>
                  <a:prstClr val="black"/>
                </a:solidFill>
                <a:latin typeface="Calibri,Bold"/>
                <a:ea typeface="+mn-ea"/>
                <a:cs typeface="Arial" charset="0"/>
              </a:rPr>
            </a:br>
            <a:endParaRPr lang="nl-NL" altLang="nl-NL" sz="1800" b="1" dirty="0">
              <a:latin typeface="Calibri,Bold"/>
              <a:ea typeface="+mn-ea"/>
              <a:cs typeface="Arial" charset="0"/>
            </a:endParaRPr>
          </a:p>
        </p:txBody>
      </p:sp>
      <p:sp>
        <p:nvSpPr>
          <p:cNvPr id="5" name="Rectangle 1027"/>
          <p:cNvSpPr txBox="1">
            <a:spLocks noChangeArrowheads="1"/>
          </p:cNvSpPr>
          <p:nvPr/>
        </p:nvSpPr>
        <p:spPr bwMode="auto">
          <a:xfrm>
            <a:off x="127000" y="1778319"/>
            <a:ext cx="8194502" cy="4267200"/>
          </a:xfrm>
          <a:prstGeom prst="rect">
            <a:avLst/>
          </a:prstGeom>
          <a:noFill/>
          <a:ln w="12700">
            <a:noFill/>
            <a:miter lim="800000"/>
            <a:headEnd/>
            <a:tailEnd/>
          </a:ln>
        </p:spPr>
        <p:txBody>
          <a:bodyPr lIns="90488" tIns="44450" rIns="90488" bIns="44450"/>
          <a:lstStyle/>
          <a:p>
            <a:pPr>
              <a:defRPr/>
            </a:pPr>
            <a:r>
              <a:rPr lang="en-GB" b="1" dirty="0"/>
              <a:t>Lets make a team,  get on the ball and bring EPSO’s future further !</a:t>
            </a:r>
          </a:p>
          <a:p>
            <a:pPr>
              <a:defRPr/>
            </a:pPr>
            <a:r>
              <a:rPr lang="en-GB" b="1" dirty="0"/>
              <a:t>(and please also include your colleagues) </a:t>
            </a:r>
          </a:p>
          <a:p>
            <a:pPr>
              <a:defRPr/>
            </a:pPr>
            <a:r>
              <a:rPr lang="en-GB" b="1" dirty="0"/>
              <a:t> </a:t>
            </a:r>
          </a:p>
          <a:p>
            <a:pPr>
              <a:defRPr/>
            </a:pPr>
            <a:endParaRPr lang="en-GB" b="1" dirty="0"/>
          </a:p>
          <a:p>
            <a:pPr>
              <a:defRPr/>
            </a:pPr>
            <a:endParaRPr lang="en-GB" b="1" dirty="0"/>
          </a:p>
          <a:p>
            <a:pPr>
              <a:defRPr/>
            </a:pPr>
            <a:endParaRPr lang="en-GB" b="1" dirty="0"/>
          </a:p>
          <a:p>
            <a:pPr>
              <a:defRPr/>
            </a:pPr>
            <a:endParaRPr lang="en-GB" b="1" dirty="0">
              <a:latin typeface="Calibri,Bold"/>
              <a:cs typeface="Arial" charset="0"/>
            </a:endParaRPr>
          </a:p>
          <a:p>
            <a:pPr>
              <a:defRPr/>
            </a:pPr>
            <a:endParaRPr lang="en-GB" b="1" dirty="0">
              <a:latin typeface="Calibri,Bold"/>
              <a:cs typeface="Arial" charset="0"/>
            </a:endParaRPr>
          </a:p>
          <a:p>
            <a:pPr marL="285750" indent="-285750">
              <a:buFont typeface="Arial" panose="020B0604020202020204" pitchFamily="34" charset="0"/>
              <a:buChar char="•"/>
              <a:defRPr/>
            </a:pPr>
            <a:endParaRPr lang="en-GB" b="1" dirty="0">
              <a:latin typeface="Calibri,Bold"/>
              <a:cs typeface="Arial" charset="0"/>
            </a:endParaRPr>
          </a:p>
          <a:p>
            <a:pPr>
              <a:defRPr/>
            </a:pPr>
            <a:endParaRPr lang="en-GB" b="1" dirty="0">
              <a:latin typeface="Calibri,Bold"/>
              <a:cs typeface="Arial" charset="0"/>
            </a:endParaRPr>
          </a:p>
          <a:p>
            <a:pPr>
              <a:defRPr/>
            </a:pPr>
            <a:r>
              <a:rPr lang="en-GB" b="1" dirty="0">
                <a:latin typeface="Calibri,Bold"/>
                <a:cs typeface="Arial" charset="0"/>
              </a:rPr>
              <a:t> </a:t>
            </a:r>
          </a:p>
          <a:p>
            <a:pPr>
              <a:defRPr/>
            </a:pPr>
            <a:endParaRPr lang="en-GB" b="1" dirty="0">
              <a:latin typeface="Calibri,Bold"/>
              <a:cs typeface="Arial" charset="0"/>
            </a:endParaRPr>
          </a:p>
        </p:txBody>
      </p:sp>
      <p:sp>
        <p:nvSpPr>
          <p:cNvPr id="2" name="Rechthoek 1"/>
          <p:cNvSpPr/>
          <p:nvPr/>
        </p:nvSpPr>
        <p:spPr>
          <a:xfrm>
            <a:off x="-127000" y="134938"/>
            <a:ext cx="9271000" cy="523220"/>
          </a:xfrm>
          <a:prstGeom prst="rect">
            <a:avLst/>
          </a:prstGeom>
        </p:spPr>
        <p:txBody>
          <a:bodyPr>
            <a:spAutoFit/>
          </a:bodyPr>
          <a:lstStyle/>
          <a:p>
            <a:pPr algn="ctr">
              <a:defRPr/>
            </a:pPr>
            <a:r>
              <a:rPr lang="nl-NL" sz="2800" b="1" dirty="0">
                <a:solidFill>
                  <a:schemeClr val="bg1"/>
                </a:solidFill>
                <a:latin typeface="Calibri,Bold"/>
                <a:ea typeface="+mj-ea"/>
                <a:cs typeface="Arial" charset="0"/>
              </a:rPr>
              <a:t>E</a:t>
            </a:r>
            <a:r>
              <a:rPr lang="en-GB" sz="2800" b="1" dirty="0">
                <a:solidFill>
                  <a:schemeClr val="bg1"/>
                </a:solidFill>
                <a:latin typeface="Calibri,Bold"/>
                <a:ea typeface="+mj-ea"/>
                <a:cs typeface="Arial" charset="0"/>
              </a:rPr>
              <a:t>PSO Survey- What do we expect from you ?  </a:t>
            </a:r>
          </a:p>
        </p:txBody>
      </p:sp>
      <p:sp>
        <p:nvSpPr>
          <p:cNvPr id="3" name="Tijdelijke aanduiding voor voettekst 2"/>
          <p:cNvSpPr>
            <a:spLocks noGrp="1"/>
          </p:cNvSpPr>
          <p:nvPr>
            <p:ph type="ftr" sz="quarter" idx="11"/>
          </p:nvPr>
        </p:nvSpPr>
        <p:spPr/>
        <p:txBody>
          <a:bodyPr/>
          <a:lstStyle/>
          <a:p>
            <a:pPr>
              <a:defRPr/>
            </a:pPr>
            <a:r>
              <a:rPr lang="en-GB"/>
              <a:t>EPSO European Partnership for Supervisory Organisations in Health  Services and Social  Care </a:t>
            </a:r>
            <a:endParaRPr lang="nl-NL"/>
          </a:p>
        </p:txBody>
      </p:sp>
      <p:sp>
        <p:nvSpPr>
          <p:cNvPr id="4" name="Tijdelijke aanduiding voor dianummer 3"/>
          <p:cNvSpPr>
            <a:spLocks noGrp="1"/>
          </p:cNvSpPr>
          <p:nvPr>
            <p:ph type="sldNum" sz="quarter" idx="12"/>
          </p:nvPr>
        </p:nvSpPr>
        <p:spPr/>
        <p:txBody>
          <a:bodyPr/>
          <a:lstStyle/>
          <a:p>
            <a:pPr>
              <a:defRPr/>
            </a:pPr>
            <a:fld id="{D007EF16-20BE-40DF-A6AD-700A73E48A5D}" type="slidenum">
              <a:rPr lang="nl-NL" smtClean="0"/>
              <a:pPr>
                <a:defRPr/>
              </a:pPr>
              <a:t>5</a:t>
            </a:fld>
            <a:endParaRPr lang="nl-NL"/>
          </a:p>
        </p:txBody>
      </p:sp>
      <p:pic>
        <p:nvPicPr>
          <p:cNvPr id="7" name="Afbeelding 6" descr="Afbeelding met gras, persoon, veld, voetbal&#10;&#10;Automatisch gegenereerde beschrijving">
            <a:extLst>
              <a:ext uri="{FF2B5EF4-FFF2-40B4-BE49-F238E27FC236}">
                <a16:creationId xmlns:a16="http://schemas.microsoft.com/office/drawing/2014/main" id="{4C147CAA-9F06-43FD-981B-22054AD0B4F7}"/>
              </a:ext>
            </a:extLst>
          </p:cNvPr>
          <p:cNvPicPr>
            <a:picLocks noChangeAspect="1"/>
          </p:cNvPicPr>
          <p:nvPr/>
        </p:nvPicPr>
        <p:blipFill>
          <a:blip r:embed="rId4"/>
          <a:stretch>
            <a:fillRect/>
          </a:stretch>
        </p:blipFill>
        <p:spPr>
          <a:xfrm>
            <a:off x="680721" y="2632486"/>
            <a:ext cx="7402194" cy="3032665"/>
          </a:xfrm>
          <a:prstGeom prst="rect">
            <a:avLst/>
          </a:prstGeom>
        </p:spPr>
      </p:pic>
    </p:spTree>
    <p:extLst>
      <p:ext uri="{BB962C8B-B14F-4D97-AF65-F5344CB8AC3E}">
        <p14:creationId xmlns:p14="http://schemas.microsoft.com/office/powerpoint/2010/main" val="2911269040"/>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el 1"/>
          <p:cNvSpPr>
            <a:spLocks noGrp="1"/>
          </p:cNvSpPr>
          <p:nvPr>
            <p:ph type="title"/>
          </p:nvPr>
        </p:nvSpPr>
        <p:spPr>
          <a:xfrm>
            <a:off x="127000" y="1435100"/>
            <a:ext cx="8839200" cy="342900"/>
          </a:xfrm>
        </p:spPr>
        <p:txBody>
          <a:bodyPr/>
          <a:lstStyle/>
          <a:p>
            <a:pPr eaLnBrk="1" hangingPunct="1">
              <a:defRPr/>
            </a:pPr>
            <a:br>
              <a:rPr lang="en-GB" sz="1800" b="1" dirty="0">
                <a:solidFill>
                  <a:prstClr val="black"/>
                </a:solidFill>
                <a:latin typeface="Calibri,Bold"/>
                <a:ea typeface="+mn-ea"/>
                <a:cs typeface="Arial" charset="0"/>
              </a:rPr>
            </a:br>
            <a:br>
              <a:rPr lang="en-GB" sz="1800" b="1" dirty="0">
                <a:solidFill>
                  <a:prstClr val="black"/>
                </a:solidFill>
                <a:latin typeface="Calibri,Bold"/>
                <a:ea typeface="+mn-ea"/>
                <a:cs typeface="Arial" charset="0"/>
              </a:rPr>
            </a:br>
            <a:endParaRPr lang="nl-NL" altLang="nl-NL" sz="1800" b="1" dirty="0">
              <a:latin typeface="Calibri,Bold"/>
              <a:ea typeface="+mn-ea"/>
              <a:cs typeface="Arial" charset="0"/>
            </a:endParaRPr>
          </a:p>
        </p:txBody>
      </p:sp>
      <p:sp>
        <p:nvSpPr>
          <p:cNvPr id="5" name="Rectangle 1027"/>
          <p:cNvSpPr txBox="1">
            <a:spLocks noChangeArrowheads="1"/>
          </p:cNvSpPr>
          <p:nvPr/>
        </p:nvSpPr>
        <p:spPr bwMode="auto">
          <a:xfrm>
            <a:off x="457200" y="1686560"/>
            <a:ext cx="7396480" cy="4357401"/>
          </a:xfrm>
          <a:prstGeom prst="rect">
            <a:avLst/>
          </a:prstGeom>
          <a:noFill/>
          <a:ln w="12700">
            <a:noFill/>
            <a:miter lim="800000"/>
            <a:headEnd/>
            <a:tailEnd/>
          </a:ln>
        </p:spPr>
        <p:txBody>
          <a:bodyPr lIns="90488" tIns="44450" rIns="90488" bIns="44450"/>
          <a:lstStyle/>
          <a:p>
            <a:r>
              <a:rPr lang="en-GB" b="1" dirty="0"/>
              <a:t>Why Support the EPSO Survey and help us get more answers ?   </a:t>
            </a:r>
          </a:p>
          <a:p>
            <a:endParaRPr lang="en-GB" b="1" dirty="0"/>
          </a:p>
          <a:p>
            <a:r>
              <a:rPr lang="en-GB" b="1" dirty="0"/>
              <a:t>First of all as the former picture showed:  you have to co-operate to get on  the ball ! and EPSO is cooperation. </a:t>
            </a:r>
          </a:p>
          <a:p>
            <a:endParaRPr lang="en-GB" b="1" dirty="0"/>
          </a:p>
          <a:p>
            <a:r>
              <a:rPr lang="en-GB" b="1" dirty="0"/>
              <a:t>	EPSO means : </a:t>
            </a:r>
          </a:p>
          <a:p>
            <a:pPr marL="742950" lvl="1" indent="-285750">
              <a:buFont typeface="Arial" panose="020B0604020202020204" pitchFamily="34" charset="0"/>
              <a:buChar char="•"/>
            </a:pPr>
            <a:r>
              <a:rPr lang="en-GB" b="1" dirty="0"/>
              <a:t>Learn from peers and colleagues;</a:t>
            </a:r>
          </a:p>
          <a:p>
            <a:pPr marL="742950" lvl="1" indent="-285750">
              <a:buFont typeface="Arial" panose="020B0604020202020204" pitchFamily="34" charset="0"/>
              <a:buChar char="•"/>
            </a:pPr>
            <a:r>
              <a:rPr lang="en-GB" b="1" dirty="0"/>
              <a:t>Get in a professional debate </a:t>
            </a:r>
          </a:p>
          <a:p>
            <a:pPr marL="742950" lvl="1" indent="-285750">
              <a:buFont typeface="Arial" panose="020B0604020202020204" pitchFamily="34" charset="0"/>
              <a:buChar char="•"/>
            </a:pPr>
            <a:r>
              <a:rPr lang="en-GB" b="1" dirty="0"/>
              <a:t>Share your holy grail: good practise; </a:t>
            </a:r>
          </a:p>
          <a:p>
            <a:pPr marL="742950" lvl="1" indent="-285750">
              <a:buFont typeface="Arial" panose="020B0604020202020204" pitchFamily="34" charset="0"/>
              <a:buChar char="•"/>
            </a:pPr>
            <a:r>
              <a:rPr lang="en-GB" b="1" dirty="0"/>
              <a:t>Improve your skills in  healthcare supervision;</a:t>
            </a:r>
          </a:p>
          <a:p>
            <a:pPr marL="742950" lvl="1" indent="-285750">
              <a:buFont typeface="Arial" panose="020B0604020202020204" pitchFamily="34" charset="0"/>
              <a:buChar char="•"/>
            </a:pPr>
            <a:r>
              <a:rPr lang="en-GB" b="1" dirty="0"/>
              <a:t>Enjoy good partnership;</a:t>
            </a:r>
          </a:p>
          <a:p>
            <a:pPr marL="742950" lvl="1" indent="-285750">
              <a:buFont typeface="Arial" panose="020B0604020202020204" pitchFamily="34" charset="0"/>
              <a:buChar char="•"/>
            </a:pPr>
            <a:r>
              <a:rPr lang="en-GB" b="1" dirty="0"/>
              <a:t>Enjoy cooperation with the EPSO Joint Office if you have questions;</a:t>
            </a:r>
          </a:p>
          <a:p>
            <a:pPr marL="742950" lvl="1" indent="-285750">
              <a:buFont typeface="Arial" panose="020B0604020202020204" pitchFamily="34" charset="0"/>
              <a:buChar char="•"/>
            </a:pPr>
            <a:r>
              <a:rPr lang="en-GB" b="1" dirty="0"/>
              <a:t>Travel all over Europe from Iceland to Malta  for our conferences.</a:t>
            </a:r>
          </a:p>
          <a:p>
            <a:endParaRPr lang="en-GB" b="1" dirty="0"/>
          </a:p>
          <a:p>
            <a:r>
              <a:rPr lang="en-GB" b="1" dirty="0"/>
              <a:t> </a:t>
            </a:r>
          </a:p>
          <a:p>
            <a:endParaRPr lang="en-GB" b="1" dirty="0"/>
          </a:p>
          <a:p>
            <a:endParaRPr lang="en-GB" b="1" dirty="0"/>
          </a:p>
        </p:txBody>
      </p:sp>
      <p:sp>
        <p:nvSpPr>
          <p:cNvPr id="2" name="Rechthoek 1"/>
          <p:cNvSpPr/>
          <p:nvPr/>
        </p:nvSpPr>
        <p:spPr>
          <a:xfrm>
            <a:off x="-186473" y="136525"/>
            <a:ext cx="9271000" cy="523220"/>
          </a:xfrm>
          <a:prstGeom prst="rect">
            <a:avLst/>
          </a:prstGeom>
        </p:spPr>
        <p:txBody>
          <a:bodyPr>
            <a:spAutoFit/>
          </a:bodyPr>
          <a:lstStyle/>
          <a:p>
            <a:pPr algn="ctr">
              <a:defRPr/>
            </a:pPr>
            <a:r>
              <a:rPr lang="nl-NL" sz="2800" b="1" dirty="0" err="1">
                <a:solidFill>
                  <a:schemeClr val="bg1"/>
                </a:solidFill>
                <a:latin typeface="Calibri,Bold"/>
                <a:ea typeface="+mj-ea"/>
                <a:cs typeface="Arial" charset="0"/>
              </a:rPr>
              <a:t>Why</a:t>
            </a:r>
            <a:r>
              <a:rPr lang="nl-NL" sz="2800" b="1" dirty="0">
                <a:solidFill>
                  <a:schemeClr val="bg1"/>
                </a:solidFill>
                <a:latin typeface="Calibri,Bold"/>
                <a:ea typeface="+mj-ea"/>
                <a:cs typeface="Arial" charset="0"/>
              </a:rPr>
              <a:t> support the EPSO Survey ?   </a:t>
            </a:r>
            <a:endParaRPr lang="en-GB" dirty="0">
              <a:solidFill>
                <a:schemeClr val="bg1"/>
              </a:solidFill>
            </a:endParaRPr>
          </a:p>
        </p:txBody>
      </p:sp>
      <p:sp>
        <p:nvSpPr>
          <p:cNvPr id="3" name="Tijdelijke aanduiding voor voettekst 2"/>
          <p:cNvSpPr>
            <a:spLocks noGrp="1"/>
          </p:cNvSpPr>
          <p:nvPr>
            <p:ph type="ftr" sz="quarter" idx="11"/>
          </p:nvPr>
        </p:nvSpPr>
        <p:spPr/>
        <p:txBody>
          <a:bodyPr/>
          <a:lstStyle/>
          <a:p>
            <a:pPr>
              <a:defRPr/>
            </a:pPr>
            <a:r>
              <a:rPr lang="en-GB"/>
              <a:t>EPSO European Partnership for Supervisory Organisations in Health  Services and Social  Care </a:t>
            </a:r>
            <a:endParaRPr lang="nl-NL"/>
          </a:p>
        </p:txBody>
      </p:sp>
      <p:sp>
        <p:nvSpPr>
          <p:cNvPr id="4" name="Tijdelijke aanduiding voor dianummer 3"/>
          <p:cNvSpPr>
            <a:spLocks noGrp="1"/>
          </p:cNvSpPr>
          <p:nvPr>
            <p:ph type="sldNum" sz="quarter" idx="12"/>
          </p:nvPr>
        </p:nvSpPr>
        <p:spPr/>
        <p:txBody>
          <a:bodyPr/>
          <a:lstStyle/>
          <a:p>
            <a:pPr>
              <a:defRPr/>
            </a:pPr>
            <a:fld id="{D007EF16-20BE-40DF-A6AD-700A73E48A5D}" type="slidenum">
              <a:rPr lang="nl-NL" smtClean="0"/>
              <a:pPr>
                <a:defRPr/>
              </a:pPr>
              <a:t>6</a:t>
            </a:fld>
            <a:endParaRPr lang="nl-NL"/>
          </a:p>
        </p:txBody>
      </p:sp>
    </p:spTree>
    <p:extLst>
      <p:ext uri="{BB962C8B-B14F-4D97-AF65-F5344CB8AC3E}">
        <p14:creationId xmlns:p14="http://schemas.microsoft.com/office/powerpoint/2010/main" val="247686002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el 1"/>
          <p:cNvSpPr>
            <a:spLocks noGrp="1"/>
          </p:cNvSpPr>
          <p:nvPr>
            <p:ph type="title"/>
          </p:nvPr>
        </p:nvSpPr>
        <p:spPr>
          <a:xfrm>
            <a:off x="127000" y="1435100"/>
            <a:ext cx="8839200" cy="342900"/>
          </a:xfrm>
        </p:spPr>
        <p:txBody>
          <a:bodyPr/>
          <a:lstStyle/>
          <a:p>
            <a:pPr eaLnBrk="1" hangingPunct="1">
              <a:defRPr/>
            </a:pPr>
            <a:br>
              <a:rPr lang="en-GB" sz="1800" b="1" dirty="0">
                <a:solidFill>
                  <a:prstClr val="black"/>
                </a:solidFill>
                <a:latin typeface="Calibri,Bold"/>
                <a:ea typeface="+mn-ea"/>
                <a:cs typeface="Arial" charset="0"/>
              </a:rPr>
            </a:br>
            <a:br>
              <a:rPr lang="en-GB" sz="1800" b="1" dirty="0">
                <a:solidFill>
                  <a:prstClr val="black"/>
                </a:solidFill>
                <a:latin typeface="Calibri,Bold"/>
                <a:ea typeface="+mn-ea"/>
                <a:cs typeface="Arial" charset="0"/>
              </a:rPr>
            </a:br>
            <a:endParaRPr lang="nl-NL" altLang="nl-NL" sz="1800" b="1" dirty="0">
              <a:latin typeface="Calibri,Bold"/>
              <a:ea typeface="+mn-ea"/>
              <a:cs typeface="Arial" charset="0"/>
            </a:endParaRPr>
          </a:p>
        </p:txBody>
      </p:sp>
      <p:sp>
        <p:nvSpPr>
          <p:cNvPr id="5" name="Rectangle 1027"/>
          <p:cNvSpPr txBox="1">
            <a:spLocks noChangeArrowheads="1"/>
          </p:cNvSpPr>
          <p:nvPr/>
        </p:nvSpPr>
        <p:spPr bwMode="auto">
          <a:xfrm>
            <a:off x="314960" y="1544320"/>
            <a:ext cx="8194502" cy="4500880"/>
          </a:xfrm>
          <a:prstGeom prst="rect">
            <a:avLst/>
          </a:prstGeom>
          <a:noFill/>
          <a:ln w="12700">
            <a:noFill/>
            <a:miter lim="800000"/>
            <a:headEnd/>
            <a:tailEnd/>
          </a:ln>
        </p:spPr>
        <p:txBody>
          <a:bodyPr lIns="90488" tIns="44450" rIns="90488" bIns="44450"/>
          <a:lstStyle/>
          <a:p>
            <a:pPr>
              <a:defRPr/>
            </a:pPr>
            <a:r>
              <a:rPr lang="en-GB" b="1" dirty="0"/>
              <a:t>AND </a:t>
            </a:r>
          </a:p>
          <a:p>
            <a:pPr marL="285750" indent="-285750">
              <a:buFont typeface="Arial" panose="020B0604020202020204" pitchFamily="34" charset="0"/>
              <a:buChar char="•"/>
              <a:defRPr/>
            </a:pPr>
            <a:r>
              <a:rPr lang="en-GB" b="1" dirty="0"/>
              <a:t>For those who have missed the EPSO survey…..</a:t>
            </a:r>
            <a:r>
              <a:rPr lang="en-GB" b="1" dirty="0">
                <a:sym typeface="Wingdings" panose="05000000000000000000" pitchFamily="2" charset="2"/>
              </a:rPr>
              <a:t></a:t>
            </a:r>
            <a:r>
              <a:rPr lang="en-GB" b="1" dirty="0"/>
              <a:t> The link is on our website </a:t>
            </a:r>
            <a:r>
              <a:rPr lang="en-GB" b="1" dirty="0">
                <a:sym typeface="Wingdings" panose="05000000000000000000" pitchFamily="2" charset="2"/>
              </a:rPr>
              <a:t></a:t>
            </a:r>
            <a:r>
              <a:rPr lang="en-GB" b="1" dirty="0"/>
              <a:t> </a:t>
            </a:r>
          </a:p>
          <a:p>
            <a:pPr marL="285750" indent="-285750">
              <a:buFont typeface="Arial" panose="020B0604020202020204" pitchFamily="34" charset="0"/>
              <a:buChar char="•"/>
              <a:defRPr/>
            </a:pPr>
            <a:r>
              <a:rPr lang="en-GB" b="1" dirty="0"/>
              <a:t>A hard copy of the survey is  available at the entrance of the conference room </a:t>
            </a:r>
          </a:p>
          <a:p>
            <a:pPr>
              <a:defRPr/>
            </a:pPr>
            <a:endParaRPr lang="en-GB" b="1" dirty="0"/>
          </a:p>
          <a:p>
            <a:r>
              <a:rPr lang="en-GB" b="1" dirty="0"/>
              <a:t>LINK TO EPSO SURVEY https://nl.surveymonkey.com/r/W2TFWMW</a:t>
            </a:r>
            <a:endParaRPr lang="en-GB" dirty="0"/>
          </a:p>
          <a:p>
            <a:r>
              <a:rPr lang="en-GB" dirty="0"/>
              <a:t>This anonymous survey is </a:t>
            </a:r>
          </a:p>
          <a:p>
            <a:endParaRPr lang="en-GB" dirty="0"/>
          </a:p>
          <a:p>
            <a:pPr marL="285750" indent="-285750">
              <a:buFontTx/>
              <a:buChar char="-"/>
            </a:pPr>
            <a:r>
              <a:rPr lang="en-GB" dirty="0"/>
              <a:t>About the future of EPSO </a:t>
            </a:r>
          </a:p>
          <a:p>
            <a:pPr marL="285750" indent="-285750">
              <a:buFontTx/>
              <a:buChar char="-"/>
            </a:pPr>
            <a:r>
              <a:rPr lang="en-GB" dirty="0"/>
              <a:t> To gather information about the expectations of the EPSO partners, </a:t>
            </a:r>
          </a:p>
          <a:p>
            <a:pPr marL="285750" indent="-285750">
              <a:buFontTx/>
              <a:buChar char="-"/>
            </a:pPr>
            <a:r>
              <a:rPr lang="en-GB" dirty="0"/>
              <a:t>Possibilities for partners to get involved in EPSO activities and</a:t>
            </a:r>
          </a:p>
          <a:p>
            <a:pPr marL="285750" indent="-285750">
              <a:buFontTx/>
              <a:buChar char="-"/>
            </a:pPr>
            <a:r>
              <a:rPr lang="en-GB" dirty="0"/>
              <a:t>Recommendations to EPSO. </a:t>
            </a:r>
          </a:p>
          <a:p>
            <a:pPr marL="285750" indent="-285750">
              <a:buFontTx/>
              <a:buChar char="-"/>
            </a:pPr>
            <a:endParaRPr lang="en-GB" dirty="0"/>
          </a:p>
          <a:p>
            <a:r>
              <a:rPr lang="en-GB" b="1" dirty="0"/>
              <a:t>Results of the survey will be used by EPSO to set its goals for the years to come.  </a:t>
            </a:r>
          </a:p>
          <a:p>
            <a:pPr>
              <a:defRPr/>
            </a:pPr>
            <a:endParaRPr lang="en-GB" b="1" dirty="0"/>
          </a:p>
          <a:p>
            <a:pPr>
              <a:defRPr/>
            </a:pPr>
            <a:endParaRPr lang="en-GB" b="1" dirty="0"/>
          </a:p>
          <a:p>
            <a:pPr>
              <a:defRPr/>
            </a:pPr>
            <a:endParaRPr lang="en-GB" b="1" dirty="0">
              <a:latin typeface="Calibri,Bold"/>
              <a:cs typeface="Arial" charset="0"/>
            </a:endParaRPr>
          </a:p>
          <a:p>
            <a:pPr>
              <a:defRPr/>
            </a:pPr>
            <a:endParaRPr lang="en-GB" b="1" dirty="0">
              <a:latin typeface="Calibri,Bold"/>
              <a:cs typeface="Arial" charset="0"/>
            </a:endParaRPr>
          </a:p>
          <a:p>
            <a:pPr marL="285750" indent="-285750">
              <a:buFont typeface="Arial" panose="020B0604020202020204" pitchFamily="34" charset="0"/>
              <a:buChar char="•"/>
              <a:defRPr/>
            </a:pPr>
            <a:endParaRPr lang="en-GB" b="1" dirty="0">
              <a:latin typeface="Calibri,Bold"/>
              <a:cs typeface="Arial" charset="0"/>
            </a:endParaRPr>
          </a:p>
          <a:p>
            <a:pPr>
              <a:defRPr/>
            </a:pPr>
            <a:endParaRPr lang="en-GB" b="1" dirty="0">
              <a:latin typeface="Calibri,Bold"/>
              <a:cs typeface="Arial" charset="0"/>
            </a:endParaRPr>
          </a:p>
          <a:p>
            <a:pPr>
              <a:defRPr/>
            </a:pPr>
            <a:r>
              <a:rPr lang="en-GB" b="1" dirty="0">
                <a:latin typeface="Calibri,Bold"/>
                <a:cs typeface="Arial" charset="0"/>
              </a:rPr>
              <a:t> </a:t>
            </a:r>
          </a:p>
          <a:p>
            <a:pPr>
              <a:defRPr/>
            </a:pPr>
            <a:endParaRPr lang="en-GB" b="1" dirty="0">
              <a:latin typeface="Calibri,Bold"/>
              <a:cs typeface="Arial" charset="0"/>
            </a:endParaRPr>
          </a:p>
        </p:txBody>
      </p:sp>
      <p:sp>
        <p:nvSpPr>
          <p:cNvPr id="2" name="Rechthoek 1"/>
          <p:cNvSpPr/>
          <p:nvPr/>
        </p:nvSpPr>
        <p:spPr>
          <a:xfrm>
            <a:off x="-127000" y="134938"/>
            <a:ext cx="9271000" cy="523220"/>
          </a:xfrm>
          <a:prstGeom prst="rect">
            <a:avLst/>
          </a:prstGeom>
        </p:spPr>
        <p:txBody>
          <a:bodyPr>
            <a:spAutoFit/>
          </a:bodyPr>
          <a:lstStyle/>
          <a:p>
            <a:pPr algn="ctr">
              <a:defRPr/>
            </a:pPr>
            <a:r>
              <a:rPr lang="nl-NL" sz="2800" b="1" dirty="0">
                <a:solidFill>
                  <a:schemeClr val="bg1"/>
                </a:solidFill>
                <a:latin typeface="Calibri,Bold"/>
                <a:ea typeface="+mj-ea"/>
                <a:cs typeface="Arial" charset="0"/>
              </a:rPr>
              <a:t>Link </a:t>
            </a:r>
            <a:r>
              <a:rPr lang="nl-NL" sz="2800" b="1" dirty="0" err="1">
                <a:solidFill>
                  <a:schemeClr val="bg1"/>
                </a:solidFill>
                <a:latin typeface="Calibri,Bold"/>
                <a:ea typeface="+mj-ea"/>
                <a:cs typeface="Arial" charset="0"/>
              </a:rPr>
              <a:t>to</a:t>
            </a:r>
            <a:r>
              <a:rPr lang="nl-NL" sz="2800" b="1" dirty="0">
                <a:solidFill>
                  <a:schemeClr val="bg1"/>
                </a:solidFill>
                <a:latin typeface="Calibri,Bold"/>
                <a:ea typeface="+mj-ea"/>
                <a:cs typeface="Arial" charset="0"/>
              </a:rPr>
              <a:t> E</a:t>
            </a:r>
            <a:r>
              <a:rPr lang="en-GB" sz="2800" b="1" dirty="0">
                <a:solidFill>
                  <a:schemeClr val="bg1"/>
                </a:solidFill>
                <a:latin typeface="Calibri,Bold"/>
                <a:ea typeface="+mj-ea"/>
                <a:cs typeface="Arial" charset="0"/>
              </a:rPr>
              <a:t>PSO Survey and hard copy</a:t>
            </a:r>
            <a:endParaRPr lang="en-GB" dirty="0">
              <a:solidFill>
                <a:schemeClr val="bg1"/>
              </a:solidFill>
            </a:endParaRPr>
          </a:p>
        </p:txBody>
      </p:sp>
      <p:sp>
        <p:nvSpPr>
          <p:cNvPr id="3" name="Tijdelijke aanduiding voor voettekst 2"/>
          <p:cNvSpPr>
            <a:spLocks noGrp="1"/>
          </p:cNvSpPr>
          <p:nvPr>
            <p:ph type="ftr" sz="quarter" idx="11"/>
          </p:nvPr>
        </p:nvSpPr>
        <p:spPr/>
        <p:txBody>
          <a:bodyPr/>
          <a:lstStyle/>
          <a:p>
            <a:pPr>
              <a:defRPr/>
            </a:pPr>
            <a:r>
              <a:rPr lang="en-GB"/>
              <a:t>EPSO European Partnership for Supervisory Organisations in Health  Services and Social  Care </a:t>
            </a:r>
            <a:endParaRPr lang="nl-NL"/>
          </a:p>
        </p:txBody>
      </p:sp>
      <p:sp>
        <p:nvSpPr>
          <p:cNvPr id="4" name="Tijdelijke aanduiding voor dianummer 3"/>
          <p:cNvSpPr>
            <a:spLocks noGrp="1"/>
          </p:cNvSpPr>
          <p:nvPr>
            <p:ph type="sldNum" sz="quarter" idx="12"/>
          </p:nvPr>
        </p:nvSpPr>
        <p:spPr/>
        <p:txBody>
          <a:bodyPr/>
          <a:lstStyle/>
          <a:p>
            <a:pPr>
              <a:defRPr/>
            </a:pPr>
            <a:fld id="{D007EF16-20BE-40DF-A6AD-700A73E48A5D}" type="slidenum">
              <a:rPr lang="nl-NL" smtClean="0"/>
              <a:pPr>
                <a:defRPr/>
              </a:pPr>
              <a:t>7</a:t>
            </a:fld>
            <a:endParaRPr lang="nl-NL"/>
          </a:p>
        </p:txBody>
      </p:sp>
    </p:spTree>
    <p:extLst>
      <p:ext uri="{BB962C8B-B14F-4D97-AF65-F5344CB8AC3E}">
        <p14:creationId xmlns:p14="http://schemas.microsoft.com/office/powerpoint/2010/main" val="1942667801"/>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el 1"/>
          <p:cNvSpPr>
            <a:spLocks noGrp="1"/>
          </p:cNvSpPr>
          <p:nvPr>
            <p:ph type="title"/>
          </p:nvPr>
        </p:nvSpPr>
        <p:spPr>
          <a:xfrm>
            <a:off x="127000" y="1435100"/>
            <a:ext cx="8839200" cy="342900"/>
          </a:xfrm>
        </p:spPr>
        <p:txBody>
          <a:bodyPr/>
          <a:lstStyle/>
          <a:p>
            <a:pPr eaLnBrk="1" hangingPunct="1">
              <a:defRPr/>
            </a:pPr>
            <a:br>
              <a:rPr lang="en-GB" sz="1800" b="1" dirty="0">
                <a:solidFill>
                  <a:prstClr val="black"/>
                </a:solidFill>
                <a:latin typeface="Calibri,Bold"/>
                <a:ea typeface="+mn-ea"/>
                <a:cs typeface="Arial" charset="0"/>
              </a:rPr>
            </a:br>
            <a:br>
              <a:rPr lang="en-GB" sz="1800" b="1" dirty="0">
                <a:solidFill>
                  <a:prstClr val="black"/>
                </a:solidFill>
                <a:latin typeface="Calibri,Bold"/>
                <a:ea typeface="+mn-ea"/>
                <a:cs typeface="Arial" charset="0"/>
              </a:rPr>
            </a:br>
            <a:endParaRPr lang="nl-NL" altLang="nl-NL" sz="1800" b="1" dirty="0">
              <a:latin typeface="Calibri,Bold"/>
              <a:ea typeface="+mn-ea"/>
              <a:cs typeface="Arial" charset="0"/>
            </a:endParaRPr>
          </a:p>
        </p:txBody>
      </p:sp>
      <p:sp>
        <p:nvSpPr>
          <p:cNvPr id="5" name="Rectangle 1027"/>
          <p:cNvSpPr txBox="1">
            <a:spLocks noChangeArrowheads="1"/>
          </p:cNvSpPr>
          <p:nvPr/>
        </p:nvSpPr>
        <p:spPr bwMode="auto">
          <a:xfrm>
            <a:off x="591015" y="1435100"/>
            <a:ext cx="7817005" cy="4753827"/>
          </a:xfrm>
          <a:prstGeom prst="rect">
            <a:avLst/>
          </a:prstGeom>
          <a:noFill/>
          <a:ln w="12700">
            <a:noFill/>
            <a:miter lim="800000"/>
            <a:headEnd/>
            <a:tailEnd/>
          </a:ln>
        </p:spPr>
        <p:txBody>
          <a:bodyPr lIns="90488" tIns="44450" rIns="90488" bIns="44450"/>
          <a:lstStyle/>
          <a:p>
            <a:pPr marL="285750" indent="-285750">
              <a:buFont typeface="Arial" panose="020B0604020202020204" pitchFamily="34" charset="0"/>
              <a:buChar char="•"/>
              <a:defRPr/>
            </a:pPr>
            <a:endParaRPr lang="en-GB" dirty="0"/>
          </a:p>
          <a:p>
            <a:pPr marL="285750" indent="-285750">
              <a:buFont typeface="Arial" panose="020B0604020202020204" pitchFamily="34" charset="0"/>
              <a:buChar char="•"/>
              <a:defRPr/>
            </a:pPr>
            <a:endParaRPr lang="en-GB" dirty="0"/>
          </a:p>
          <a:p>
            <a:pPr>
              <a:defRPr/>
            </a:pPr>
            <a:r>
              <a:rPr lang="en-GB" dirty="0"/>
              <a:t>EPSO is a </a:t>
            </a:r>
            <a:r>
              <a:rPr lang="en-GB" b="1" dirty="0"/>
              <a:t>Not for profit – Foundation </a:t>
            </a:r>
            <a:r>
              <a:rPr lang="en-GB" dirty="0"/>
              <a:t>according to Dutch law</a:t>
            </a:r>
          </a:p>
          <a:p>
            <a:pPr>
              <a:defRPr/>
            </a:pPr>
            <a:r>
              <a:rPr lang="en-GB" b="1" dirty="0"/>
              <a:t> </a:t>
            </a:r>
          </a:p>
          <a:p>
            <a:pPr>
              <a:defRPr/>
            </a:pPr>
            <a:r>
              <a:rPr lang="en-GB" dirty="0"/>
              <a:t>The foundation has : </a:t>
            </a:r>
          </a:p>
          <a:p>
            <a:pPr marL="285750" indent="-285750">
              <a:buFont typeface="Arial" panose="020B0604020202020204" pitchFamily="34" charset="0"/>
              <a:buChar char="•"/>
              <a:defRPr/>
            </a:pPr>
            <a:r>
              <a:rPr lang="en-GB" dirty="0"/>
              <a:t>A Management board of 3-5 members (the </a:t>
            </a:r>
            <a:r>
              <a:rPr lang="en-GB" b="1" dirty="0"/>
              <a:t>EPSO Board), </a:t>
            </a:r>
            <a:r>
              <a:rPr lang="en-GB" dirty="0"/>
              <a:t> </a:t>
            </a:r>
          </a:p>
          <a:p>
            <a:pPr marL="285750" indent="-285750">
              <a:buFont typeface="Arial" panose="020B0604020202020204" pitchFamily="34" charset="0"/>
              <a:buChar char="•"/>
              <a:defRPr/>
            </a:pPr>
            <a:r>
              <a:rPr lang="en-GB" dirty="0"/>
              <a:t>An  advisory board </a:t>
            </a:r>
            <a:r>
              <a:rPr lang="en-GB" b="1" dirty="0"/>
              <a:t>(EPSO advisory network),</a:t>
            </a:r>
          </a:p>
          <a:p>
            <a:pPr marL="285750" indent="-285750">
              <a:buFont typeface="Arial" panose="020B0604020202020204" pitchFamily="34" charset="0"/>
              <a:buChar char="•"/>
              <a:defRPr/>
            </a:pPr>
            <a:r>
              <a:rPr lang="en-GB" dirty="0"/>
              <a:t> The EPSO Joint Office</a:t>
            </a:r>
          </a:p>
          <a:p>
            <a:pPr marL="285750" indent="-285750">
              <a:buFont typeface="Arial" panose="020B0604020202020204" pitchFamily="34" charset="0"/>
              <a:buChar char="•"/>
              <a:defRPr/>
            </a:pPr>
            <a:endParaRPr lang="en-GB" dirty="0"/>
          </a:p>
          <a:p>
            <a:pPr marL="285750" indent="-285750">
              <a:buFont typeface="Arial" panose="020B0604020202020204" pitchFamily="34" charset="0"/>
              <a:buChar char="•"/>
              <a:defRPr/>
            </a:pPr>
            <a:r>
              <a:rPr lang="en-GB" dirty="0"/>
              <a:t>The EPSO Board  members are Jooske Vos; Alvaro Moreira da Silva and a vacancy per 1-1-2020;  </a:t>
            </a:r>
          </a:p>
          <a:p>
            <a:pPr marL="285750" indent="-285750">
              <a:buFont typeface="Arial" panose="020B0604020202020204" pitchFamily="34" charset="0"/>
              <a:buChar char="•"/>
              <a:defRPr/>
            </a:pPr>
            <a:r>
              <a:rPr lang="en-GB" dirty="0"/>
              <a:t>the EPSO board is </a:t>
            </a:r>
            <a:r>
              <a:rPr lang="en-GB" b="1" dirty="0"/>
              <a:t>unpaid</a:t>
            </a:r>
            <a:r>
              <a:rPr lang="en-GB" dirty="0"/>
              <a:t> and </a:t>
            </a:r>
            <a:r>
              <a:rPr lang="en-GB" b="1" dirty="0"/>
              <a:t>meets once a year</a:t>
            </a:r>
            <a:r>
              <a:rPr lang="en-GB" dirty="0"/>
              <a:t>. </a:t>
            </a:r>
          </a:p>
          <a:p>
            <a:pPr marL="285750" indent="-285750">
              <a:buFont typeface="Arial" panose="020B0604020202020204" pitchFamily="34" charset="0"/>
              <a:buChar char="•"/>
              <a:defRPr/>
            </a:pPr>
            <a:endParaRPr lang="en-GB" b="1" dirty="0"/>
          </a:p>
          <a:p>
            <a:pPr>
              <a:defRPr/>
            </a:pPr>
            <a:endParaRPr lang="en-GB" b="1" dirty="0">
              <a:latin typeface="Calibri,Bold"/>
              <a:cs typeface="Arial" charset="0"/>
            </a:endParaRPr>
          </a:p>
          <a:p>
            <a:pPr marL="285750" indent="-285750">
              <a:buFont typeface="Arial" panose="020B0604020202020204" pitchFamily="34" charset="0"/>
              <a:buChar char="•"/>
              <a:defRPr/>
            </a:pPr>
            <a:endParaRPr lang="en-GB" b="1" dirty="0">
              <a:latin typeface="Calibri,Bold"/>
              <a:cs typeface="Arial" charset="0"/>
            </a:endParaRPr>
          </a:p>
          <a:p>
            <a:pPr>
              <a:defRPr/>
            </a:pPr>
            <a:endParaRPr lang="en-GB" b="1" dirty="0">
              <a:latin typeface="Calibri,Bold"/>
              <a:cs typeface="Arial" charset="0"/>
            </a:endParaRPr>
          </a:p>
          <a:p>
            <a:pPr marL="285750" indent="-285750">
              <a:buFont typeface="Arial" panose="020B0604020202020204" pitchFamily="34" charset="0"/>
              <a:buChar char="•"/>
              <a:defRPr/>
            </a:pPr>
            <a:endParaRPr lang="en-GB" b="1" dirty="0">
              <a:latin typeface="Calibri,Bold"/>
              <a:cs typeface="Arial" charset="0"/>
            </a:endParaRPr>
          </a:p>
          <a:p>
            <a:pPr>
              <a:defRPr/>
            </a:pPr>
            <a:endParaRPr lang="en-GB" b="1" dirty="0">
              <a:latin typeface="Calibri,Bold"/>
              <a:cs typeface="Arial" charset="0"/>
            </a:endParaRPr>
          </a:p>
          <a:p>
            <a:pPr>
              <a:defRPr/>
            </a:pPr>
            <a:r>
              <a:rPr lang="en-GB" b="1" dirty="0">
                <a:latin typeface="Calibri,Bold"/>
                <a:cs typeface="Arial" charset="0"/>
              </a:rPr>
              <a:t> </a:t>
            </a:r>
          </a:p>
          <a:p>
            <a:pPr>
              <a:defRPr/>
            </a:pPr>
            <a:endParaRPr lang="en-GB" b="1" dirty="0">
              <a:latin typeface="Calibri,Bold"/>
              <a:cs typeface="Arial" charset="0"/>
            </a:endParaRPr>
          </a:p>
        </p:txBody>
      </p:sp>
      <p:sp>
        <p:nvSpPr>
          <p:cNvPr id="2" name="Rechthoek 1"/>
          <p:cNvSpPr/>
          <p:nvPr/>
        </p:nvSpPr>
        <p:spPr>
          <a:xfrm>
            <a:off x="-127000" y="134938"/>
            <a:ext cx="9271000" cy="523875"/>
          </a:xfrm>
          <a:prstGeom prst="rect">
            <a:avLst/>
          </a:prstGeom>
        </p:spPr>
        <p:txBody>
          <a:bodyPr>
            <a:spAutoFit/>
          </a:bodyPr>
          <a:lstStyle/>
          <a:p>
            <a:pPr algn="ctr">
              <a:defRPr/>
            </a:pPr>
            <a:r>
              <a:rPr lang="en-GB" sz="2800" b="1" dirty="0">
                <a:solidFill>
                  <a:schemeClr val="bg1"/>
                </a:solidFill>
                <a:latin typeface="Calibri,Bold"/>
                <a:ea typeface="+mj-ea"/>
                <a:cs typeface="Arial" charset="0"/>
              </a:rPr>
              <a:t> EPSO Board- task and legal position 1</a:t>
            </a:r>
            <a:endParaRPr lang="en-GB" dirty="0">
              <a:solidFill>
                <a:schemeClr val="bg1"/>
              </a:solidFill>
            </a:endParaRPr>
          </a:p>
        </p:txBody>
      </p:sp>
      <p:sp>
        <p:nvSpPr>
          <p:cNvPr id="3" name="Tijdelijke aanduiding voor voettekst 2"/>
          <p:cNvSpPr>
            <a:spLocks noGrp="1"/>
          </p:cNvSpPr>
          <p:nvPr>
            <p:ph type="ftr" sz="quarter" idx="11"/>
          </p:nvPr>
        </p:nvSpPr>
        <p:spPr/>
        <p:txBody>
          <a:bodyPr/>
          <a:lstStyle/>
          <a:p>
            <a:pPr>
              <a:defRPr/>
            </a:pPr>
            <a:r>
              <a:rPr lang="en-GB" dirty="0"/>
              <a:t>EPSO European Partnership for Supervisory Organisations in Health  Services and Social  Care </a:t>
            </a:r>
            <a:endParaRPr lang="nl-NL" dirty="0"/>
          </a:p>
        </p:txBody>
      </p:sp>
      <p:sp>
        <p:nvSpPr>
          <p:cNvPr id="4" name="Tijdelijke aanduiding voor dianummer 3"/>
          <p:cNvSpPr>
            <a:spLocks noGrp="1"/>
          </p:cNvSpPr>
          <p:nvPr>
            <p:ph type="sldNum" sz="quarter" idx="12"/>
          </p:nvPr>
        </p:nvSpPr>
        <p:spPr/>
        <p:txBody>
          <a:bodyPr/>
          <a:lstStyle/>
          <a:p>
            <a:pPr>
              <a:defRPr/>
            </a:pPr>
            <a:fld id="{D007EF16-20BE-40DF-A6AD-700A73E48A5D}" type="slidenum">
              <a:rPr lang="nl-NL" smtClean="0"/>
              <a:pPr>
                <a:defRPr/>
              </a:pPr>
              <a:t>8</a:t>
            </a:fld>
            <a:endParaRPr lang="nl-NL"/>
          </a:p>
        </p:txBody>
      </p:sp>
    </p:spTree>
    <p:extLst>
      <p:ext uri="{BB962C8B-B14F-4D97-AF65-F5344CB8AC3E}">
        <p14:creationId xmlns:p14="http://schemas.microsoft.com/office/powerpoint/2010/main" val="125158361"/>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el 1"/>
          <p:cNvSpPr>
            <a:spLocks noGrp="1"/>
          </p:cNvSpPr>
          <p:nvPr>
            <p:ph type="title"/>
          </p:nvPr>
        </p:nvSpPr>
        <p:spPr>
          <a:xfrm>
            <a:off x="127000" y="1435100"/>
            <a:ext cx="8839200" cy="342900"/>
          </a:xfrm>
        </p:spPr>
        <p:txBody>
          <a:bodyPr/>
          <a:lstStyle/>
          <a:p>
            <a:pPr eaLnBrk="1" hangingPunct="1">
              <a:defRPr/>
            </a:pPr>
            <a:br>
              <a:rPr lang="en-GB" sz="1800" b="1" dirty="0">
                <a:solidFill>
                  <a:prstClr val="black"/>
                </a:solidFill>
                <a:latin typeface="Calibri,Bold"/>
                <a:ea typeface="+mn-ea"/>
                <a:cs typeface="Arial" charset="0"/>
              </a:rPr>
            </a:br>
            <a:br>
              <a:rPr lang="en-GB" sz="1800" b="1" dirty="0">
                <a:solidFill>
                  <a:prstClr val="black"/>
                </a:solidFill>
                <a:latin typeface="Calibri,Bold"/>
                <a:ea typeface="+mn-ea"/>
                <a:cs typeface="Arial" charset="0"/>
              </a:rPr>
            </a:br>
            <a:endParaRPr lang="nl-NL" altLang="nl-NL" sz="1800" b="1" dirty="0">
              <a:latin typeface="Calibri,Bold"/>
              <a:ea typeface="+mn-ea"/>
              <a:cs typeface="Arial" charset="0"/>
            </a:endParaRPr>
          </a:p>
        </p:txBody>
      </p:sp>
      <p:sp>
        <p:nvSpPr>
          <p:cNvPr id="5" name="Rectangle 1027"/>
          <p:cNvSpPr txBox="1">
            <a:spLocks noChangeArrowheads="1"/>
          </p:cNvSpPr>
          <p:nvPr/>
        </p:nvSpPr>
        <p:spPr bwMode="auto">
          <a:xfrm>
            <a:off x="406401" y="1435100"/>
            <a:ext cx="8001620" cy="4753827"/>
          </a:xfrm>
          <a:prstGeom prst="rect">
            <a:avLst/>
          </a:prstGeom>
          <a:noFill/>
          <a:ln w="12700">
            <a:noFill/>
            <a:miter lim="800000"/>
            <a:headEnd/>
            <a:tailEnd/>
          </a:ln>
        </p:spPr>
        <p:txBody>
          <a:bodyPr lIns="90488" tIns="44450" rIns="90488" bIns="44450"/>
          <a:lstStyle/>
          <a:p>
            <a:pPr marL="285750" indent="-285750">
              <a:buFont typeface="Arial" panose="020B0604020202020204" pitchFamily="34" charset="0"/>
              <a:buChar char="•"/>
              <a:defRPr/>
            </a:pPr>
            <a:r>
              <a:rPr lang="en-GB" dirty="0"/>
              <a:t>The </a:t>
            </a:r>
            <a:r>
              <a:rPr lang="en-GB" b="1" dirty="0"/>
              <a:t>responsibilities of the EPSO Board </a:t>
            </a:r>
            <a:r>
              <a:rPr lang="en-GB" dirty="0"/>
              <a:t>are:</a:t>
            </a:r>
          </a:p>
          <a:p>
            <a:pPr lvl="1"/>
            <a:r>
              <a:rPr lang="en-GB" b="1" dirty="0"/>
              <a:t>Financial and organisational  </a:t>
            </a:r>
            <a:r>
              <a:rPr lang="en-GB" dirty="0"/>
              <a:t>responsibility for Foundation EPSO in accordance with the Dutch law and  based on the Statutes of Foundation EPSO; </a:t>
            </a:r>
          </a:p>
          <a:p>
            <a:pPr lvl="1"/>
            <a:r>
              <a:rPr lang="en-GB" b="1" dirty="0"/>
              <a:t>Administrative r</a:t>
            </a:r>
            <a:r>
              <a:rPr lang="en-GB" dirty="0"/>
              <a:t>esponsibility for the administrative obligations of foundation EPSO in accordance with the Dutch law;</a:t>
            </a:r>
          </a:p>
          <a:p>
            <a:pPr lvl="1"/>
            <a:r>
              <a:rPr lang="en-GB" b="1" dirty="0"/>
              <a:t>Management</a:t>
            </a:r>
            <a:r>
              <a:rPr lang="en-GB" dirty="0"/>
              <a:t> responsibilities for foundation EPSO.</a:t>
            </a:r>
          </a:p>
          <a:p>
            <a:pPr lvl="0"/>
            <a:r>
              <a:rPr lang="en-GB" dirty="0"/>
              <a:t>	The Board members are </a:t>
            </a:r>
            <a:r>
              <a:rPr lang="en-GB" b="1" dirty="0"/>
              <a:t>not primarily responsible for the tasks of </a:t>
            </a:r>
            <a:r>
              <a:rPr lang="en-GB" dirty="0"/>
              <a:t>the 	EPSO Joint Office </a:t>
            </a:r>
            <a:endParaRPr lang="en-GB" b="1" dirty="0"/>
          </a:p>
          <a:p>
            <a:pPr lvl="0"/>
            <a:r>
              <a:rPr lang="en-GB" b="1" dirty="0"/>
              <a:t> 	</a:t>
            </a:r>
          </a:p>
          <a:p>
            <a:pPr marL="285750" lvl="0" indent="-285750">
              <a:buFont typeface="Arial" panose="020B0604020202020204" pitchFamily="34" charset="0"/>
              <a:buChar char="•"/>
            </a:pPr>
            <a:r>
              <a:rPr lang="en-GB" dirty="0"/>
              <a:t>The </a:t>
            </a:r>
            <a:r>
              <a:rPr lang="en-GB" b="1" dirty="0"/>
              <a:t>tasks of the EPSO Joint Office </a:t>
            </a:r>
            <a:r>
              <a:rPr lang="en-GB" dirty="0"/>
              <a:t>are:</a:t>
            </a:r>
          </a:p>
          <a:p>
            <a:pPr lvl="0"/>
            <a:r>
              <a:rPr lang="en-GB" b="1" dirty="0"/>
              <a:t>	</a:t>
            </a:r>
            <a:r>
              <a:rPr lang="en-GB" dirty="0"/>
              <a:t>organising conferences, working groups and management of EPSO 	contacts including the EPSO advisory network, knowledge exchange, 	public relations and acquisition of potential associated EPSO partners 	and support to the EPSO management board).</a:t>
            </a:r>
          </a:p>
          <a:p>
            <a:pPr marL="285750" indent="-285750">
              <a:buFont typeface="Arial" panose="020B0604020202020204" pitchFamily="34" charset="0"/>
              <a:buChar char="•"/>
              <a:defRPr/>
            </a:pPr>
            <a:endParaRPr lang="en-GB" dirty="0"/>
          </a:p>
          <a:p>
            <a:pPr>
              <a:defRPr/>
            </a:pPr>
            <a:endParaRPr lang="en-GB" b="1" dirty="0">
              <a:latin typeface="Calibri,Bold"/>
              <a:cs typeface="Arial" charset="0"/>
            </a:endParaRPr>
          </a:p>
          <a:p>
            <a:pPr marL="285750" indent="-285750">
              <a:buFont typeface="Arial" panose="020B0604020202020204" pitchFamily="34" charset="0"/>
              <a:buChar char="•"/>
              <a:defRPr/>
            </a:pPr>
            <a:endParaRPr lang="en-GB" b="1" dirty="0">
              <a:latin typeface="Calibri,Bold"/>
              <a:cs typeface="Arial" charset="0"/>
            </a:endParaRPr>
          </a:p>
          <a:p>
            <a:pPr>
              <a:defRPr/>
            </a:pPr>
            <a:endParaRPr lang="en-GB" b="1" dirty="0">
              <a:latin typeface="Calibri,Bold"/>
              <a:cs typeface="Arial" charset="0"/>
            </a:endParaRPr>
          </a:p>
          <a:p>
            <a:pPr marL="285750" indent="-285750">
              <a:buFont typeface="Arial" panose="020B0604020202020204" pitchFamily="34" charset="0"/>
              <a:buChar char="•"/>
              <a:defRPr/>
            </a:pPr>
            <a:endParaRPr lang="en-GB" b="1" dirty="0">
              <a:latin typeface="Calibri,Bold"/>
              <a:cs typeface="Arial" charset="0"/>
            </a:endParaRPr>
          </a:p>
          <a:p>
            <a:pPr>
              <a:defRPr/>
            </a:pPr>
            <a:endParaRPr lang="en-GB" b="1" dirty="0">
              <a:latin typeface="Calibri,Bold"/>
              <a:cs typeface="Arial" charset="0"/>
            </a:endParaRPr>
          </a:p>
          <a:p>
            <a:pPr>
              <a:defRPr/>
            </a:pPr>
            <a:r>
              <a:rPr lang="en-GB" b="1" dirty="0">
                <a:latin typeface="Calibri,Bold"/>
                <a:cs typeface="Arial" charset="0"/>
              </a:rPr>
              <a:t> </a:t>
            </a:r>
          </a:p>
          <a:p>
            <a:pPr>
              <a:defRPr/>
            </a:pPr>
            <a:r>
              <a:rPr lang="en-GB" b="1" dirty="0">
                <a:latin typeface="Calibri,Bold"/>
                <a:cs typeface="Arial" charset="0"/>
              </a:rPr>
              <a:t> </a:t>
            </a:r>
          </a:p>
        </p:txBody>
      </p:sp>
      <p:sp>
        <p:nvSpPr>
          <p:cNvPr id="2" name="Rechthoek 1"/>
          <p:cNvSpPr/>
          <p:nvPr/>
        </p:nvSpPr>
        <p:spPr>
          <a:xfrm>
            <a:off x="-127000" y="134938"/>
            <a:ext cx="9271000" cy="523875"/>
          </a:xfrm>
          <a:prstGeom prst="rect">
            <a:avLst/>
          </a:prstGeom>
        </p:spPr>
        <p:txBody>
          <a:bodyPr>
            <a:spAutoFit/>
          </a:bodyPr>
          <a:lstStyle/>
          <a:p>
            <a:pPr algn="ctr">
              <a:defRPr/>
            </a:pPr>
            <a:r>
              <a:rPr lang="en-GB" sz="2800" b="1" dirty="0">
                <a:solidFill>
                  <a:schemeClr val="bg1"/>
                </a:solidFill>
                <a:latin typeface="Calibri,Bold"/>
                <a:ea typeface="+mj-ea"/>
                <a:cs typeface="Arial" charset="0"/>
              </a:rPr>
              <a:t> EPSO Board- task and legal position 2 </a:t>
            </a:r>
            <a:endParaRPr lang="en-GB" dirty="0">
              <a:solidFill>
                <a:schemeClr val="bg1"/>
              </a:solidFill>
            </a:endParaRPr>
          </a:p>
        </p:txBody>
      </p:sp>
      <p:sp>
        <p:nvSpPr>
          <p:cNvPr id="3" name="Tijdelijke aanduiding voor voettekst 2"/>
          <p:cNvSpPr>
            <a:spLocks noGrp="1"/>
          </p:cNvSpPr>
          <p:nvPr>
            <p:ph type="ftr" sz="quarter" idx="11"/>
          </p:nvPr>
        </p:nvSpPr>
        <p:spPr/>
        <p:txBody>
          <a:bodyPr/>
          <a:lstStyle/>
          <a:p>
            <a:pPr>
              <a:defRPr/>
            </a:pPr>
            <a:r>
              <a:rPr lang="en-GB" dirty="0"/>
              <a:t>EPSO European Partnership for Supervisory Organisations in Health  Services and Social  Care </a:t>
            </a:r>
            <a:endParaRPr lang="nl-NL" dirty="0"/>
          </a:p>
        </p:txBody>
      </p:sp>
      <p:sp>
        <p:nvSpPr>
          <p:cNvPr id="4" name="Tijdelijke aanduiding voor dianummer 3"/>
          <p:cNvSpPr>
            <a:spLocks noGrp="1"/>
          </p:cNvSpPr>
          <p:nvPr>
            <p:ph type="sldNum" sz="quarter" idx="12"/>
          </p:nvPr>
        </p:nvSpPr>
        <p:spPr/>
        <p:txBody>
          <a:bodyPr/>
          <a:lstStyle/>
          <a:p>
            <a:pPr>
              <a:defRPr/>
            </a:pPr>
            <a:fld id="{D007EF16-20BE-40DF-A6AD-700A73E48A5D}" type="slidenum">
              <a:rPr lang="nl-NL" smtClean="0"/>
              <a:pPr>
                <a:defRPr/>
              </a:pPr>
              <a:t>9</a:t>
            </a:fld>
            <a:endParaRPr lang="nl-NL"/>
          </a:p>
        </p:txBody>
      </p:sp>
    </p:spTree>
    <p:extLst>
      <p:ext uri="{BB962C8B-B14F-4D97-AF65-F5344CB8AC3E}">
        <p14:creationId xmlns:p14="http://schemas.microsoft.com/office/powerpoint/2010/main" val="4200729077"/>
      </p:ext>
    </p:extLst>
  </p:cSld>
  <p:clrMapOvr>
    <a:masterClrMapping/>
  </p:clrMapOvr>
  <p:transition spd="med">
    <p:fade/>
  </p:transition>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52F68F9DAAAC8438F6114D1825DC822" ma:contentTypeVersion="11" ma:contentTypeDescription="Een nieuw document maken." ma:contentTypeScope="" ma:versionID="48025a2bed442fdad4c967100372cacc">
  <xsd:schema xmlns:xsd="http://www.w3.org/2001/XMLSchema" xmlns:xs="http://www.w3.org/2001/XMLSchema" xmlns:p="http://schemas.microsoft.com/office/2006/metadata/properties" xmlns:ns3="45523822-cb90-4e0e-9ded-e999543faa22" xmlns:ns4="ba38cba3-9255-4102-9de7-bbf8fc14b284" targetNamespace="http://schemas.microsoft.com/office/2006/metadata/properties" ma:root="true" ma:fieldsID="4b48b94c880bc5d85fd8a925dadc4706" ns3:_="" ns4:_="">
    <xsd:import namespace="45523822-cb90-4e0e-9ded-e999543faa22"/>
    <xsd:import namespace="ba38cba3-9255-4102-9de7-bbf8fc14b28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523822-cb90-4e0e-9ded-e999543faa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38cba3-9255-4102-9de7-bbf8fc14b284"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SharingHintHash" ma:index="12"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1F44BCF-C464-4E1B-BC55-1411D7879090}">
  <ds:schemaRefs>
    <ds:schemaRef ds:uri="http://schemas.microsoft.com/sharepoint/v3/contenttype/forms"/>
  </ds:schemaRefs>
</ds:datastoreItem>
</file>

<file path=customXml/itemProps2.xml><?xml version="1.0" encoding="utf-8"?>
<ds:datastoreItem xmlns:ds="http://schemas.openxmlformats.org/officeDocument/2006/customXml" ds:itemID="{4C28B76B-B514-4B84-84DB-DF9CA6C0A0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523822-cb90-4e0e-9ded-e999543faa22"/>
    <ds:schemaRef ds:uri="ba38cba3-9255-4102-9de7-bbf8fc14b2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A138620-BBD2-4D88-80A1-A7E09FC90627}">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ba38cba3-9255-4102-9de7-bbf8fc14b284"/>
    <ds:schemaRef ds:uri="http://schemas.microsoft.com/office/2006/documentManagement/types"/>
    <ds:schemaRef ds:uri="45523822-cb90-4e0e-9ded-e999543faa22"/>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20938</TotalTime>
  <Words>2169</Words>
  <Application>Microsoft Office PowerPoint</Application>
  <PresentationFormat>Diavoorstelling (4:3)</PresentationFormat>
  <Paragraphs>359</Paragraphs>
  <Slides>20</Slides>
  <Notes>20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20</vt:i4>
      </vt:variant>
    </vt:vector>
  </HeadingPairs>
  <TitlesOfParts>
    <vt:vector size="24" baseType="lpstr">
      <vt:lpstr>Arial</vt:lpstr>
      <vt:lpstr>Calibri</vt:lpstr>
      <vt:lpstr>Calibri,Bold</vt:lpstr>
      <vt:lpstr>Office-thema</vt:lpstr>
      <vt:lpstr>   EPSO Updates  by Jooske Vos  (chair of the EPSO-Board)      </vt:lpstr>
      <vt:lpstr>  </vt:lpstr>
      <vt:lpstr>  </vt:lpstr>
      <vt:lpstr>  </vt:lpstr>
      <vt:lpstr>  </vt:lpstr>
      <vt:lpstr>  </vt:lpstr>
      <vt:lpstr>  </vt:lpstr>
      <vt:lpstr>  </vt:lpstr>
      <vt:lpstr>  </vt:lpstr>
      <vt:lpstr>  </vt:lpstr>
      <vt:lpstr>  </vt:lpstr>
      <vt:lpstr>  </vt:lpstr>
      <vt:lpstr>The EPSO board is  very happy to be able to present as  candidate for the EPSO Board :</vt:lpstr>
      <vt:lpstr>  </vt:lpstr>
      <vt:lpstr>  </vt:lpstr>
      <vt:lpstr>  </vt:lpstr>
      <vt:lpstr>  </vt:lpstr>
      <vt:lpstr>  </vt:lpstr>
      <vt:lpstr>  </vt:lpstr>
      <vt:lpstr>  Thank you for your attention and look forward to keep in contact also in between conferences  !  </vt:lpstr>
    </vt:vector>
  </TitlesOfParts>
  <Company>3is1 Grafimedia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Partnership for Supervisory Organisations  in health services and social care</dc:title>
  <dc:creator>Carolien Verkerk</dc:creator>
  <cp:lastModifiedBy>Jooske Vos</cp:lastModifiedBy>
  <cp:revision>532</cp:revision>
  <cp:lastPrinted>2019-10-01T09:54:09Z</cp:lastPrinted>
  <dcterms:created xsi:type="dcterms:W3CDTF">2010-11-12T11:24:34Z</dcterms:created>
  <dcterms:modified xsi:type="dcterms:W3CDTF">2019-10-01T09:54:17Z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0x010100F52F68F9DAAAC8438F6114D1825DC822</vt:lpwstr>
  </property>
</Properties>
</file>