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theme/theme5.xml" ContentType="application/vnd.openxmlformats-officedocument.theme+xml"/>
  <Override PartName="/ppt/slideLayouts/slideLayout1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2" r:id="rId3"/>
    <p:sldMasterId id="2147483664" r:id="rId4"/>
    <p:sldMasterId id="2147483666" r:id="rId5"/>
    <p:sldMasterId id="2147483668" r:id="rId6"/>
  </p:sldMasterIdLst>
  <p:notesMasterIdLst>
    <p:notesMasterId r:id="rId19"/>
  </p:notesMasterIdLst>
  <p:sldIdLst>
    <p:sldId id="256" r:id="rId7"/>
    <p:sldId id="287" r:id="rId8"/>
    <p:sldId id="286" r:id="rId9"/>
    <p:sldId id="282" r:id="rId10"/>
    <p:sldId id="288" r:id="rId11"/>
    <p:sldId id="285" r:id="rId12"/>
    <p:sldId id="283" r:id="rId13"/>
    <p:sldId id="270" r:id="rId14"/>
    <p:sldId id="272" r:id="rId15"/>
    <p:sldId id="284" r:id="rId16"/>
    <p:sldId id="280" r:id="rId17"/>
    <p:sldId id="279" r:id="rId18"/>
  </p:sldIdLst>
  <p:sldSz cx="9144000" cy="6858000" type="screen4x3"/>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385" autoAdjust="0"/>
  </p:normalViewPr>
  <p:slideViewPr>
    <p:cSldViewPr>
      <p:cViewPr varScale="1">
        <p:scale>
          <a:sx n="80" d="100"/>
          <a:sy n="80" d="100"/>
        </p:scale>
        <p:origin x="1522"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9CDFD8-FDBD-416A-A35F-02C909858D7A}" type="doc">
      <dgm:prSet loTypeId="urn:microsoft.com/office/officeart/2005/8/layout/cycle8" loCatId="cycle" qsTypeId="urn:microsoft.com/office/officeart/2005/8/quickstyle/simple1" qsCatId="simple" csTypeId="urn:microsoft.com/office/officeart/2005/8/colors/accent0_3" csCatId="mainScheme" phldr="1"/>
      <dgm:spPr/>
    </dgm:pt>
    <dgm:pt modelId="{4301978D-B4A5-4299-8B18-5699D47B3C3C}">
      <dgm:prSet phldrT="[Tekst]"/>
      <dgm:spPr/>
      <dgm:t>
        <a:bodyPr/>
        <a:lstStyle/>
        <a:p>
          <a:r>
            <a:rPr lang="hr-HR" dirty="0"/>
            <a:t>Workers</a:t>
          </a:r>
        </a:p>
      </dgm:t>
    </dgm:pt>
    <dgm:pt modelId="{AFD46D3C-777E-4E7C-96D2-5EA05BBF947F}" type="parTrans" cxnId="{6853440D-D3F1-417C-9042-12C1133C43B3}">
      <dgm:prSet/>
      <dgm:spPr/>
      <dgm:t>
        <a:bodyPr/>
        <a:lstStyle/>
        <a:p>
          <a:endParaRPr lang="hr-HR"/>
        </a:p>
      </dgm:t>
    </dgm:pt>
    <dgm:pt modelId="{6AC77901-0E67-4968-8070-1C1D401D1FD9}" type="sibTrans" cxnId="{6853440D-D3F1-417C-9042-12C1133C43B3}">
      <dgm:prSet/>
      <dgm:spPr/>
      <dgm:t>
        <a:bodyPr/>
        <a:lstStyle/>
        <a:p>
          <a:endParaRPr lang="hr-HR"/>
        </a:p>
      </dgm:t>
    </dgm:pt>
    <dgm:pt modelId="{731C1741-6D8C-4A06-9FB2-958F05D47CC7}">
      <dgm:prSet phldrT="[Tekst]"/>
      <dgm:spPr/>
      <dgm:t>
        <a:bodyPr/>
        <a:lstStyle/>
        <a:p>
          <a:r>
            <a:rPr lang="hr-HR" dirty="0"/>
            <a:t>Equipment</a:t>
          </a:r>
        </a:p>
      </dgm:t>
    </dgm:pt>
    <dgm:pt modelId="{C62F6C40-5A29-4A39-A105-92267103B7C3}" type="parTrans" cxnId="{3CDDE7B7-4A62-4840-B987-35E386986138}">
      <dgm:prSet/>
      <dgm:spPr/>
      <dgm:t>
        <a:bodyPr/>
        <a:lstStyle/>
        <a:p>
          <a:endParaRPr lang="hr-HR"/>
        </a:p>
      </dgm:t>
    </dgm:pt>
    <dgm:pt modelId="{AAB14385-687A-4873-9A41-AEA9E462475E}" type="sibTrans" cxnId="{3CDDE7B7-4A62-4840-B987-35E386986138}">
      <dgm:prSet/>
      <dgm:spPr/>
      <dgm:t>
        <a:bodyPr/>
        <a:lstStyle/>
        <a:p>
          <a:endParaRPr lang="hr-HR"/>
        </a:p>
      </dgm:t>
    </dgm:pt>
    <dgm:pt modelId="{F88F988D-DB43-454E-8A4A-19B8FD43D382}">
      <dgm:prSet phldrT="[Tekst]"/>
      <dgm:spPr/>
      <dgm:t>
        <a:bodyPr/>
        <a:lstStyle/>
        <a:p>
          <a:r>
            <a:rPr lang="hr-HR" dirty="0"/>
            <a:t>Premises</a:t>
          </a:r>
        </a:p>
      </dgm:t>
    </dgm:pt>
    <dgm:pt modelId="{BE9C16C8-C165-42A9-8F50-7446F9DCCCB3}" type="parTrans" cxnId="{F0C5788E-FB4B-43BE-8BFB-D56113323675}">
      <dgm:prSet/>
      <dgm:spPr/>
      <dgm:t>
        <a:bodyPr/>
        <a:lstStyle/>
        <a:p>
          <a:endParaRPr lang="hr-HR"/>
        </a:p>
      </dgm:t>
    </dgm:pt>
    <dgm:pt modelId="{100B209D-D705-423F-959D-70695C72498E}" type="sibTrans" cxnId="{F0C5788E-FB4B-43BE-8BFB-D56113323675}">
      <dgm:prSet/>
      <dgm:spPr/>
      <dgm:t>
        <a:bodyPr/>
        <a:lstStyle/>
        <a:p>
          <a:endParaRPr lang="hr-HR"/>
        </a:p>
      </dgm:t>
    </dgm:pt>
    <dgm:pt modelId="{BFD2A0A2-704F-4B44-BA01-54DE94CAD6E4}" type="pres">
      <dgm:prSet presAssocID="{319CDFD8-FDBD-416A-A35F-02C909858D7A}" presName="compositeShape" presStyleCnt="0">
        <dgm:presLayoutVars>
          <dgm:chMax val="7"/>
          <dgm:dir/>
          <dgm:resizeHandles val="exact"/>
        </dgm:presLayoutVars>
      </dgm:prSet>
      <dgm:spPr/>
    </dgm:pt>
    <dgm:pt modelId="{F6467A5A-10C5-4176-ABAC-DEAAF652637C}" type="pres">
      <dgm:prSet presAssocID="{319CDFD8-FDBD-416A-A35F-02C909858D7A}" presName="wedge1" presStyleLbl="node1" presStyleIdx="0" presStyleCnt="3"/>
      <dgm:spPr/>
    </dgm:pt>
    <dgm:pt modelId="{60E0CB25-579F-486B-B59D-60BC1725A528}" type="pres">
      <dgm:prSet presAssocID="{319CDFD8-FDBD-416A-A35F-02C909858D7A}" presName="dummy1a" presStyleCnt="0"/>
      <dgm:spPr/>
    </dgm:pt>
    <dgm:pt modelId="{918EC717-D785-4191-B87C-EAE50CD29B43}" type="pres">
      <dgm:prSet presAssocID="{319CDFD8-FDBD-416A-A35F-02C909858D7A}" presName="dummy1b" presStyleCnt="0"/>
      <dgm:spPr/>
    </dgm:pt>
    <dgm:pt modelId="{508B2129-822C-40A2-AE1C-71BE683E90A6}" type="pres">
      <dgm:prSet presAssocID="{319CDFD8-FDBD-416A-A35F-02C909858D7A}" presName="wedge1Tx" presStyleLbl="node1" presStyleIdx="0" presStyleCnt="3">
        <dgm:presLayoutVars>
          <dgm:chMax val="0"/>
          <dgm:chPref val="0"/>
          <dgm:bulletEnabled val="1"/>
        </dgm:presLayoutVars>
      </dgm:prSet>
      <dgm:spPr/>
    </dgm:pt>
    <dgm:pt modelId="{3869921F-297E-4F14-948D-B044E6377909}" type="pres">
      <dgm:prSet presAssocID="{319CDFD8-FDBD-416A-A35F-02C909858D7A}" presName="wedge2" presStyleLbl="node1" presStyleIdx="1" presStyleCnt="3"/>
      <dgm:spPr/>
    </dgm:pt>
    <dgm:pt modelId="{26C37170-DF50-402F-9359-FA146666741C}" type="pres">
      <dgm:prSet presAssocID="{319CDFD8-FDBD-416A-A35F-02C909858D7A}" presName="dummy2a" presStyleCnt="0"/>
      <dgm:spPr/>
    </dgm:pt>
    <dgm:pt modelId="{68C82AE4-3848-4816-9900-4876FF02C1EA}" type="pres">
      <dgm:prSet presAssocID="{319CDFD8-FDBD-416A-A35F-02C909858D7A}" presName="dummy2b" presStyleCnt="0"/>
      <dgm:spPr/>
    </dgm:pt>
    <dgm:pt modelId="{612F97B0-6CA5-41FF-AE4B-04D5930F3D2A}" type="pres">
      <dgm:prSet presAssocID="{319CDFD8-FDBD-416A-A35F-02C909858D7A}" presName="wedge2Tx" presStyleLbl="node1" presStyleIdx="1" presStyleCnt="3">
        <dgm:presLayoutVars>
          <dgm:chMax val="0"/>
          <dgm:chPref val="0"/>
          <dgm:bulletEnabled val="1"/>
        </dgm:presLayoutVars>
      </dgm:prSet>
      <dgm:spPr/>
    </dgm:pt>
    <dgm:pt modelId="{EBD76F3D-8E89-4FC7-9727-67C6B341D875}" type="pres">
      <dgm:prSet presAssocID="{319CDFD8-FDBD-416A-A35F-02C909858D7A}" presName="wedge3" presStyleLbl="node1" presStyleIdx="2" presStyleCnt="3"/>
      <dgm:spPr/>
    </dgm:pt>
    <dgm:pt modelId="{0DAEB1F1-BCE0-4B2F-A272-ABD27B95D757}" type="pres">
      <dgm:prSet presAssocID="{319CDFD8-FDBD-416A-A35F-02C909858D7A}" presName="dummy3a" presStyleCnt="0"/>
      <dgm:spPr/>
    </dgm:pt>
    <dgm:pt modelId="{2179DECB-2AF8-4980-8773-791A3E44A659}" type="pres">
      <dgm:prSet presAssocID="{319CDFD8-FDBD-416A-A35F-02C909858D7A}" presName="dummy3b" presStyleCnt="0"/>
      <dgm:spPr/>
    </dgm:pt>
    <dgm:pt modelId="{391347B9-902E-437A-AB1E-CCE79A840AB9}" type="pres">
      <dgm:prSet presAssocID="{319CDFD8-FDBD-416A-A35F-02C909858D7A}" presName="wedge3Tx" presStyleLbl="node1" presStyleIdx="2" presStyleCnt="3">
        <dgm:presLayoutVars>
          <dgm:chMax val="0"/>
          <dgm:chPref val="0"/>
          <dgm:bulletEnabled val="1"/>
        </dgm:presLayoutVars>
      </dgm:prSet>
      <dgm:spPr/>
    </dgm:pt>
    <dgm:pt modelId="{B7315FB0-1FD4-4923-84A9-BB5C717EC339}" type="pres">
      <dgm:prSet presAssocID="{6AC77901-0E67-4968-8070-1C1D401D1FD9}" presName="arrowWedge1" presStyleLbl="fgSibTrans2D1" presStyleIdx="0" presStyleCnt="3"/>
      <dgm:spPr/>
    </dgm:pt>
    <dgm:pt modelId="{C3237114-CE7D-4F5E-88BE-A30ADDD767ED}" type="pres">
      <dgm:prSet presAssocID="{AAB14385-687A-4873-9A41-AEA9E462475E}" presName="arrowWedge2" presStyleLbl="fgSibTrans2D1" presStyleIdx="1" presStyleCnt="3"/>
      <dgm:spPr/>
    </dgm:pt>
    <dgm:pt modelId="{9ADD2577-FF64-4BF2-8046-FA036151DEEE}" type="pres">
      <dgm:prSet presAssocID="{100B209D-D705-423F-959D-70695C72498E}" presName="arrowWedge3" presStyleLbl="fgSibTrans2D1" presStyleIdx="2" presStyleCnt="3"/>
      <dgm:spPr/>
    </dgm:pt>
  </dgm:ptLst>
  <dgm:cxnLst>
    <dgm:cxn modelId="{6853440D-D3F1-417C-9042-12C1133C43B3}" srcId="{319CDFD8-FDBD-416A-A35F-02C909858D7A}" destId="{4301978D-B4A5-4299-8B18-5699D47B3C3C}" srcOrd="0" destOrd="0" parTransId="{AFD46D3C-777E-4E7C-96D2-5EA05BBF947F}" sibTransId="{6AC77901-0E67-4968-8070-1C1D401D1FD9}"/>
    <dgm:cxn modelId="{D2B2EA7A-0EBA-4029-8875-BF6DD2E07B74}" type="presOf" srcId="{F88F988D-DB43-454E-8A4A-19B8FD43D382}" destId="{EBD76F3D-8E89-4FC7-9727-67C6B341D875}" srcOrd="0" destOrd="0" presId="urn:microsoft.com/office/officeart/2005/8/layout/cycle8"/>
    <dgm:cxn modelId="{CA243988-D8B2-4487-B34B-A06693E25559}" type="presOf" srcId="{731C1741-6D8C-4A06-9FB2-958F05D47CC7}" destId="{3869921F-297E-4F14-948D-B044E6377909}" srcOrd="0" destOrd="0" presId="urn:microsoft.com/office/officeart/2005/8/layout/cycle8"/>
    <dgm:cxn modelId="{F0C5788E-FB4B-43BE-8BFB-D56113323675}" srcId="{319CDFD8-FDBD-416A-A35F-02C909858D7A}" destId="{F88F988D-DB43-454E-8A4A-19B8FD43D382}" srcOrd="2" destOrd="0" parTransId="{BE9C16C8-C165-42A9-8F50-7446F9DCCCB3}" sibTransId="{100B209D-D705-423F-959D-70695C72498E}"/>
    <dgm:cxn modelId="{3CDDE7B7-4A62-4840-B987-35E386986138}" srcId="{319CDFD8-FDBD-416A-A35F-02C909858D7A}" destId="{731C1741-6D8C-4A06-9FB2-958F05D47CC7}" srcOrd="1" destOrd="0" parTransId="{C62F6C40-5A29-4A39-A105-92267103B7C3}" sibTransId="{AAB14385-687A-4873-9A41-AEA9E462475E}"/>
    <dgm:cxn modelId="{E60C65BB-2471-4CD4-B5F6-EBE278F03054}" type="presOf" srcId="{4301978D-B4A5-4299-8B18-5699D47B3C3C}" destId="{508B2129-822C-40A2-AE1C-71BE683E90A6}" srcOrd="1" destOrd="0" presId="urn:microsoft.com/office/officeart/2005/8/layout/cycle8"/>
    <dgm:cxn modelId="{DAB682C7-F3E6-4B96-BF74-224A431E2E39}" type="presOf" srcId="{319CDFD8-FDBD-416A-A35F-02C909858D7A}" destId="{BFD2A0A2-704F-4B44-BA01-54DE94CAD6E4}" srcOrd="0" destOrd="0" presId="urn:microsoft.com/office/officeart/2005/8/layout/cycle8"/>
    <dgm:cxn modelId="{EFD4AED6-13F5-4597-A707-863D267D46F8}" type="presOf" srcId="{F88F988D-DB43-454E-8A4A-19B8FD43D382}" destId="{391347B9-902E-437A-AB1E-CCE79A840AB9}" srcOrd="1" destOrd="0" presId="urn:microsoft.com/office/officeart/2005/8/layout/cycle8"/>
    <dgm:cxn modelId="{9C29CDDF-F142-4608-82D9-EA96DA991288}" type="presOf" srcId="{4301978D-B4A5-4299-8B18-5699D47B3C3C}" destId="{F6467A5A-10C5-4176-ABAC-DEAAF652637C}" srcOrd="0" destOrd="0" presId="urn:microsoft.com/office/officeart/2005/8/layout/cycle8"/>
    <dgm:cxn modelId="{2052A4E2-2C0D-4641-B027-043901753BD0}" type="presOf" srcId="{731C1741-6D8C-4A06-9FB2-958F05D47CC7}" destId="{612F97B0-6CA5-41FF-AE4B-04D5930F3D2A}" srcOrd="1" destOrd="0" presId="urn:microsoft.com/office/officeart/2005/8/layout/cycle8"/>
    <dgm:cxn modelId="{8E43418A-6144-4864-B938-8575B315223A}" type="presParOf" srcId="{BFD2A0A2-704F-4B44-BA01-54DE94CAD6E4}" destId="{F6467A5A-10C5-4176-ABAC-DEAAF652637C}" srcOrd="0" destOrd="0" presId="urn:microsoft.com/office/officeart/2005/8/layout/cycle8"/>
    <dgm:cxn modelId="{00B0FBB3-B18B-4403-84A3-530A4EABF57A}" type="presParOf" srcId="{BFD2A0A2-704F-4B44-BA01-54DE94CAD6E4}" destId="{60E0CB25-579F-486B-B59D-60BC1725A528}" srcOrd="1" destOrd="0" presId="urn:microsoft.com/office/officeart/2005/8/layout/cycle8"/>
    <dgm:cxn modelId="{3B59655A-101A-41A1-8E96-75E6841E4C5F}" type="presParOf" srcId="{BFD2A0A2-704F-4B44-BA01-54DE94CAD6E4}" destId="{918EC717-D785-4191-B87C-EAE50CD29B43}" srcOrd="2" destOrd="0" presId="urn:microsoft.com/office/officeart/2005/8/layout/cycle8"/>
    <dgm:cxn modelId="{EDA7451A-8210-4139-9E07-76B92924765D}" type="presParOf" srcId="{BFD2A0A2-704F-4B44-BA01-54DE94CAD6E4}" destId="{508B2129-822C-40A2-AE1C-71BE683E90A6}" srcOrd="3" destOrd="0" presId="urn:microsoft.com/office/officeart/2005/8/layout/cycle8"/>
    <dgm:cxn modelId="{B2D41199-F396-410B-83C1-7B61841778F0}" type="presParOf" srcId="{BFD2A0A2-704F-4B44-BA01-54DE94CAD6E4}" destId="{3869921F-297E-4F14-948D-B044E6377909}" srcOrd="4" destOrd="0" presId="urn:microsoft.com/office/officeart/2005/8/layout/cycle8"/>
    <dgm:cxn modelId="{E4E9D2F0-8FC2-4C93-B577-E00EB7F79433}" type="presParOf" srcId="{BFD2A0A2-704F-4B44-BA01-54DE94CAD6E4}" destId="{26C37170-DF50-402F-9359-FA146666741C}" srcOrd="5" destOrd="0" presId="urn:microsoft.com/office/officeart/2005/8/layout/cycle8"/>
    <dgm:cxn modelId="{B05E7BE5-3D60-46AF-9FA3-9E3CF1F58190}" type="presParOf" srcId="{BFD2A0A2-704F-4B44-BA01-54DE94CAD6E4}" destId="{68C82AE4-3848-4816-9900-4876FF02C1EA}" srcOrd="6" destOrd="0" presId="urn:microsoft.com/office/officeart/2005/8/layout/cycle8"/>
    <dgm:cxn modelId="{3502BE6F-15ED-4D2A-9A3C-D58EBD5249C2}" type="presParOf" srcId="{BFD2A0A2-704F-4B44-BA01-54DE94CAD6E4}" destId="{612F97B0-6CA5-41FF-AE4B-04D5930F3D2A}" srcOrd="7" destOrd="0" presId="urn:microsoft.com/office/officeart/2005/8/layout/cycle8"/>
    <dgm:cxn modelId="{D579F441-00D4-4BB3-8B26-4F4ACCAD10DE}" type="presParOf" srcId="{BFD2A0A2-704F-4B44-BA01-54DE94CAD6E4}" destId="{EBD76F3D-8E89-4FC7-9727-67C6B341D875}" srcOrd="8" destOrd="0" presId="urn:microsoft.com/office/officeart/2005/8/layout/cycle8"/>
    <dgm:cxn modelId="{1BA5BF6B-3DC5-4835-9DD3-A48AD566D915}" type="presParOf" srcId="{BFD2A0A2-704F-4B44-BA01-54DE94CAD6E4}" destId="{0DAEB1F1-BCE0-4B2F-A272-ABD27B95D757}" srcOrd="9" destOrd="0" presId="urn:microsoft.com/office/officeart/2005/8/layout/cycle8"/>
    <dgm:cxn modelId="{913648F9-E99D-4F5F-8F5E-F0135820FDEC}" type="presParOf" srcId="{BFD2A0A2-704F-4B44-BA01-54DE94CAD6E4}" destId="{2179DECB-2AF8-4980-8773-791A3E44A659}" srcOrd="10" destOrd="0" presId="urn:microsoft.com/office/officeart/2005/8/layout/cycle8"/>
    <dgm:cxn modelId="{EA207E31-B2A8-4693-BA05-E0D91E27D205}" type="presParOf" srcId="{BFD2A0A2-704F-4B44-BA01-54DE94CAD6E4}" destId="{391347B9-902E-437A-AB1E-CCE79A840AB9}" srcOrd="11" destOrd="0" presId="urn:microsoft.com/office/officeart/2005/8/layout/cycle8"/>
    <dgm:cxn modelId="{65542676-C2ED-45AA-B689-05129140AB5C}" type="presParOf" srcId="{BFD2A0A2-704F-4B44-BA01-54DE94CAD6E4}" destId="{B7315FB0-1FD4-4923-84A9-BB5C717EC339}" srcOrd="12" destOrd="0" presId="urn:microsoft.com/office/officeart/2005/8/layout/cycle8"/>
    <dgm:cxn modelId="{D483FA27-5130-4720-81DC-F465ED6317C8}" type="presParOf" srcId="{BFD2A0A2-704F-4B44-BA01-54DE94CAD6E4}" destId="{C3237114-CE7D-4F5E-88BE-A30ADDD767ED}" srcOrd="13" destOrd="0" presId="urn:microsoft.com/office/officeart/2005/8/layout/cycle8"/>
    <dgm:cxn modelId="{5AC31742-6196-4796-B0F0-573A614E35AD}" type="presParOf" srcId="{BFD2A0A2-704F-4B44-BA01-54DE94CAD6E4}" destId="{9ADD2577-FF64-4BF2-8046-FA036151DEEE}"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467A5A-10C5-4176-ABAC-DEAAF652637C}">
      <dsp:nvSpPr>
        <dsp:cNvPr id="0" name=""/>
        <dsp:cNvSpPr/>
      </dsp:nvSpPr>
      <dsp:spPr>
        <a:xfrm>
          <a:off x="126332" y="104677"/>
          <a:ext cx="1090636" cy="1090636"/>
        </a:xfrm>
        <a:prstGeom prst="pie">
          <a:avLst>
            <a:gd name="adj1" fmla="val 16200000"/>
            <a:gd name="adj2" fmla="val 180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hr-HR" sz="700" kern="1200" dirty="0"/>
            <a:t>Workers</a:t>
          </a:r>
        </a:p>
      </dsp:txBody>
      <dsp:txXfrm>
        <a:off x="701123" y="335788"/>
        <a:ext cx="389513" cy="324594"/>
      </dsp:txXfrm>
    </dsp:sp>
    <dsp:sp modelId="{3869921F-297E-4F14-948D-B044E6377909}">
      <dsp:nvSpPr>
        <dsp:cNvPr id="0" name=""/>
        <dsp:cNvSpPr/>
      </dsp:nvSpPr>
      <dsp:spPr>
        <a:xfrm>
          <a:off x="103870" y="143628"/>
          <a:ext cx="1090636" cy="1090636"/>
        </a:xfrm>
        <a:prstGeom prst="pie">
          <a:avLst>
            <a:gd name="adj1" fmla="val 1800000"/>
            <a:gd name="adj2" fmla="val 900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hr-HR" sz="700" kern="1200" dirty="0"/>
            <a:t>Equipment</a:t>
          </a:r>
        </a:p>
      </dsp:txBody>
      <dsp:txXfrm>
        <a:off x="363545" y="851243"/>
        <a:ext cx="584269" cy="285642"/>
      </dsp:txXfrm>
    </dsp:sp>
    <dsp:sp modelId="{EBD76F3D-8E89-4FC7-9727-67C6B341D875}">
      <dsp:nvSpPr>
        <dsp:cNvPr id="0" name=""/>
        <dsp:cNvSpPr/>
      </dsp:nvSpPr>
      <dsp:spPr>
        <a:xfrm>
          <a:off x="81408" y="104677"/>
          <a:ext cx="1090636" cy="1090636"/>
        </a:xfrm>
        <a:prstGeom prst="pie">
          <a:avLst>
            <a:gd name="adj1" fmla="val 9000000"/>
            <a:gd name="adj2" fmla="val 1620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hr-HR" sz="700" kern="1200" dirty="0"/>
            <a:t>Premises</a:t>
          </a:r>
        </a:p>
      </dsp:txBody>
      <dsp:txXfrm>
        <a:off x="207740" y="335788"/>
        <a:ext cx="389513" cy="324594"/>
      </dsp:txXfrm>
    </dsp:sp>
    <dsp:sp modelId="{B7315FB0-1FD4-4923-84A9-BB5C717EC339}">
      <dsp:nvSpPr>
        <dsp:cNvPr id="0" name=""/>
        <dsp:cNvSpPr/>
      </dsp:nvSpPr>
      <dsp:spPr>
        <a:xfrm>
          <a:off x="58906" y="37161"/>
          <a:ext cx="1225667" cy="1225667"/>
        </a:xfrm>
        <a:prstGeom prst="circularArrow">
          <a:avLst>
            <a:gd name="adj1" fmla="val 5085"/>
            <a:gd name="adj2" fmla="val 327528"/>
            <a:gd name="adj3" fmla="val 1472472"/>
            <a:gd name="adj4" fmla="val 16199432"/>
            <a:gd name="adj5" fmla="val 5932"/>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3237114-CE7D-4F5E-88BE-A30ADDD767ED}">
      <dsp:nvSpPr>
        <dsp:cNvPr id="0" name=""/>
        <dsp:cNvSpPr/>
      </dsp:nvSpPr>
      <dsp:spPr>
        <a:xfrm>
          <a:off x="36354" y="76043"/>
          <a:ext cx="1225667" cy="1225667"/>
        </a:xfrm>
        <a:prstGeom prst="circularArrow">
          <a:avLst>
            <a:gd name="adj1" fmla="val 5085"/>
            <a:gd name="adj2" fmla="val 327528"/>
            <a:gd name="adj3" fmla="val 8671970"/>
            <a:gd name="adj4" fmla="val 1800502"/>
            <a:gd name="adj5" fmla="val 5932"/>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ADD2577-FF64-4BF2-8046-FA036151DEEE}">
      <dsp:nvSpPr>
        <dsp:cNvPr id="0" name=""/>
        <dsp:cNvSpPr/>
      </dsp:nvSpPr>
      <dsp:spPr>
        <a:xfrm>
          <a:off x="13802" y="37161"/>
          <a:ext cx="1225667" cy="1225667"/>
        </a:xfrm>
        <a:prstGeom prst="circularArrow">
          <a:avLst>
            <a:gd name="adj1" fmla="val 5085"/>
            <a:gd name="adj2" fmla="val 327528"/>
            <a:gd name="adj3" fmla="val 15873039"/>
            <a:gd name="adj4" fmla="val 9000000"/>
            <a:gd name="adj5" fmla="val 5932"/>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zaglavlj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hr-HR"/>
          </a:p>
        </p:txBody>
      </p:sp>
      <p:sp>
        <p:nvSpPr>
          <p:cNvPr id="3" name="Rezervirano mjesto datum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BD94404-1CDF-405D-B3A6-D60FCB665D98}" type="datetimeFigureOut">
              <a:rPr lang="hr-HR" smtClean="0"/>
              <a:t>23.9.2019.</a:t>
            </a:fld>
            <a:endParaRPr lang="hr-HR"/>
          </a:p>
        </p:txBody>
      </p:sp>
      <p:sp>
        <p:nvSpPr>
          <p:cNvPr id="4" name="Rezervirano mjesto slike slajd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hr-HR"/>
          </a:p>
        </p:txBody>
      </p:sp>
      <p:sp>
        <p:nvSpPr>
          <p:cNvPr id="5" name="Rezervirano mjesto bilježaka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6" name="Rezervirano mjesto podnožj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hr-HR"/>
          </a:p>
        </p:txBody>
      </p:sp>
      <p:sp>
        <p:nvSpPr>
          <p:cNvPr id="7" name="Rezervirano mjesto broja slajd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461402-101F-475C-AFDE-032429495D7D}" type="slidenum">
              <a:rPr lang="hr-HR" smtClean="0"/>
              <a:t>‹#›</a:t>
            </a:fld>
            <a:endParaRPr lang="hr-HR"/>
          </a:p>
        </p:txBody>
      </p:sp>
    </p:spTree>
    <p:extLst>
      <p:ext uri="{BB962C8B-B14F-4D97-AF65-F5344CB8AC3E}">
        <p14:creationId xmlns:p14="http://schemas.microsoft.com/office/powerpoint/2010/main" val="595549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r-HR" dirty="0"/>
              <a:t>Intruduction. The structure of the Sector. </a:t>
            </a:r>
            <a:r>
              <a:rPr lang="en-US" dirty="0"/>
              <a:t>The prefix "independent" refers to the position of the sector within the structure of the Ministry</a:t>
            </a:r>
            <a:r>
              <a:rPr lang="hr-HR" dirty="0"/>
              <a:t>, it’s not part of any directorate. </a:t>
            </a:r>
            <a:r>
              <a:rPr lang="en-US" dirty="0"/>
              <a:t>The sector consists of three services, of which in this presentation we will look at the work of two that operate under the </a:t>
            </a:r>
            <a:r>
              <a:rPr lang="hr-HR" dirty="0"/>
              <a:t>Law on Health Care. P.I. </a:t>
            </a:r>
            <a:r>
              <a:rPr lang="hr-HR"/>
              <a:t>Has it’s own sets of rules etc.</a:t>
            </a:r>
          </a:p>
          <a:p>
            <a:endParaRPr lang="hr-HR" dirty="0"/>
          </a:p>
        </p:txBody>
      </p:sp>
      <p:sp>
        <p:nvSpPr>
          <p:cNvPr id="4" name="Slide Number Placeholder 3"/>
          <p:cNvSpPr>
            <a:spLocks noGrp="1"/>
          </p:cNvSpPr>
          <p:nvPr>
            <p:ph type="sldNum" sz="quarter" idx="5"/>
          </p:nvPr>
        </p:nvSpPr>
        <p:spPr/>
        <p:txBody>
          <a:bodyPr/>
          <a:lstStyle/>
          <a:p>
            <a:fld id="{75461402-101F-475C-AFDE-032429495D7D}" type="slidenum">
              <a:rPr lang="hr-HR" smtClean="0"/>
              <a:t>2</a:t>
            </a:fld>
            <a:endParaRPr lang="hr-HR"/>
          </a:p>
        </p:txBody>
      </p:sp>
    </p:spTree>
    <p:extLst>
      <p:ext uri="{BB962C8B-B14F-4D97-AF65-F5344CB8AC3E}">
        <p14:creationId xmlns:p14="http://schemas.microsoft.com/office/powerpoint/2010/main" val="35207192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Apart from the above, there are differences in the tax treatment of companies and institutions. Businesses are in the VAT system and institutions are not. Institutions, on the other hand, have to have full-time employees and companies</a:t>
            </a:r>
            <a:r>
              <a:rPr lang="hr-HR" dirty="0"/>
              <a:t> don’t</a:t>
            </a:r>
            <a:r>
              <a:rPr lang="en-US" dirty="0"/>
              <a:t>, so the founder individually evaluates which option is better for him.</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8D2766-C49B-4C1A-9FEE-6F146754B02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79457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Copyright </a:t>
            </a:r>
            <a:r>
              <a:rPr lang="en-US" b="1" dirty="0"/>
              <a:t>PresentationGO.com</a:t>
            </a:r>
            <a:r>
              <a:rPr lang="en-US" dirty="0"/>
              <a:t> – The free PowerPoint and Google Slides template library</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8D2766-C49B-4C1A-9FEE-6F146754B02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99338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Copyright </a:t>
            </a:r>
            <a:r>
              <a:rPr lang="en-US" b="1" dirty="0"/>
              <a:t>PresentationGO.com</a:t>
            </a:r>
            <a:r>
              <a:rPr lang="en-US" dirty="0"/>
              <a:t> – The free PowerPoint and Google Slides template library</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8D2766-C49B-4C1A-9FEE-6F146754B02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78913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Copyright </a:t>
            </a:r>
            <a:r>
              <a:rPr lang="en-US" b="1" dirty="0"/>
              <a:t>PresentationGO.com</a:t>
            </a:r>
            <a:r>
              <a:rPr lang="en-US" dirty="0"/>
              <a:t> – The free PowerPoint template library</a:t>
            </a:r>
          </a:p>
        </p:txBody>
      </p:sp>
      <p:sp>
        <p:nvSpPr>
          <p:cNvPr id="4" name="Slide Number Placeholder 3"/>
          <p:cNvSpPr>
            <a:spLocks noGrp="1"/>
          </p:cNvSpPr>
          <p:nvPr>
            <p:ph type="sldNum" sz="quarter" idx="10"/>
          </p:nvPr>
        </p:nvSpPr>
        <p:spPr/>
        <p:txBody>
          <a:bodyPr/>
          <a:lstStyle/>
          <a:p>
            <a:fld id="{B68D2766-C49B-4C1A-9FEE-6F146754B02B}" type="slidenum">
              <a:rPr lang="en-US" smtClean="0"/>
              <a:t>6</a:t>
            </a:fld>
            <a:endParaRPr lang="en-US"/>
          </a:p>
        </p:txBody>
      </p:sp>
    </p:spTree>
    <p:extLst>
      <p:ext uri="{BB962C8B-B14F-4D97-AF65-F5344CB8AC3E}">
        <p14:creationId xmlns:p14="http://schemas.microsoft.com/office/powerpoint/2010/main" val="42442453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should be noted here that in addition to the above conditions, the Health Inspection for BTC also checks the quality system.</a:t>
            </a:r>
            <a:endParaRPr lang="hr-HR" dirty="0"/>
          </a:p>
        </p:txBody>
      </p:sp>
      <p:sp>
        <p:nvSpPr>
          <p:cNvPr id="4" name="Slide Number Placeholder 3"/>
          <p:cNvSpPr>
            <a:spLocks noGrp="1"/>
          </p:cNvSpPr>
          <p:nvPr>
            <p:ph type="sldNum" sz="quarter" idx="5"/>
          </p:nvPr>
        </p:nvSpPr>
        <p:spPr/>
        <p:txBody>
          <a:bodyPr/>
          <a:lstStyle/>
          <a:p>
            <a:fld id="{75461402-101F-475C-AFDE-032429495D7D}" type="slidenum">
              <a:rPr lang="hr-HR" smtClean="0"/>
              <a:t>7</a:t>
            </a:fld>
            <a:endParaRPr lang="hr-HR"/>
          </a:p>
        </p:txBody>
      </p:sp>
    </p:spTree>
    <p:extLst>
      <p:ext uri="{BB962C8B-B14F-4D97-AF65-F5344CB8AC3E}">
        <p14:creationId xmlns:p14="http://schemas.microsoft.com/office/powerpoint/2010/main" val="38315671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BTC Health Inspectorate has a legal obligation to</a:t>
            </a:r>
            <a:r>
              <a:rPr lang="hr-HR" dirty="0"/>
              <a:t> carry out inspection</a:t>
            </a:r>
            <a:r>
              <a:rPr lang="en-US" dirty="0"/>
              <a:t> every two years, as the law defines relicensing. Thus, they carry out regular inspections every two years or </a:t>
            </a:r>
            <a:r>
              <a:rPr lang="hr-HR" dirty="0"/>
              <a:t>they carry out </a:t>
            </a:r>
            <a:r>
              <a:rPr lang="en-US" dirty="0"/>
              <a:t>inspection upon notification of an adverse event or adverse action, </a:t>
            </a:r>
            <a:r>
              <a:rPr lang="hr-HR" dirty="0"/>
              <a:t>while</a:t>
            </a:r>
            <a:r>
              <a:rPr lang="en-US" dirty="0"/>
              <a:t> the Health Inspectorate most often carries out </a:t>
            </a:r>
            <a:r>
              <a:rPr lang="hr-HR"/>
              <a:t>inspections upon request.</a:t>
            </a:r>
            <a:endParaRPr lang="hr-HR" dirty="0"/>
          </a:p>
        </p:txBody>
      </p:sp>
      <p:sp>
        <p:nvSpPr>
          <p:cNvPr id="4" name="Slide Number Placeholder 3"/>
          <p:cNvSpPr>
            <a:spLocks noGrp="1"/>
          </p:cNvSpPr>
          <p:nvPr>
            <p:ph type="sldNum" sz="quarter" idx="5"/>
          </p:nvPr>
        </p:nvSpPr>
        <p:spPr/>
        <p:txBody>
          <a:bodyPr/>
          <a:lstStyle/>
          <a:p>
            <a:fld id="{75461402-101F-475C-AFDE-032429495D7D}" type="slidenum">
              <a:rPr lang="hr-HR" smtClean="0"/>
              <a:t>9</a:t>
            </a:fld>
            <a:endParaRPr lang="hr-HR"/>
          </a:p>
        </p:txBody>
      </p:sp>
    </p:spTree>
    <p:extLst>
      <p:ext uri="{BB962C8B-B14F-4D97-AF65-F5344CB8AC3E}">
        <p14:creationId xmlns:p14="http://schemas.microsoft.com/office/powerpoint/2010/main" val="40114624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Copyright </a:t>
            </a:r>
            <a:r>
              <a:rPr lang="en-US" b="1" dirty="0"/>
              <a:t>PresentationGO.com</a:t>
            </a:r>
            <a:r>
              <a:rPr lang="en-US" dirty="0"/>
              <a:t> – The free PowerPoint and Google Slides template library</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8D2766-C49B-4C1A-9FEE-6F146754B02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67159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after all that is shown, it's time to answer the question: do permits and licenses </a:t>
            </a:r>
            <a:r>
              <a:rPr lang="hr-HR" dirty="0"/>
              <a:t>equal</a:t>
            </a:r>
            <a:r>
              <a:rPr lang="en-US" dirty="0"/>
              <a:t> quality? In principle, of course </a:t>
            </a:r>
            <a:r>
              <a:rPr lang="hr-HR" dirty="0"/>
              <a:t>they do. </a:t>
            </a:r>
            <a:r>
              <a:rPr lang="en-US" dirty="0"/>
              <a:t>Laws and regulations determine what is needed for permits and licenses, and without that we would have not only a lack of quality, but a disaster.</a:t>
            </a:r>
            <a:r>
              <a:rPr lang="hr-HR" dirty="0"/>
              <a:t> </a:t>
            </a:r>
            <a:r>
              <a:rPr lang="en-US" dirty="0"/>
              <a:t>But the mere fact that there are permits and licenses does not automatically mean that there is quality.</a:t>
            </a:r>
            <a:r>
              <a:rPr lang="hr-HR"/>
              <a:t> </a:t>
            </a:r>
            <a:r>
              <a:rPr lang="en-US"/>
              <a:t>Quality </a:t>
            </a:r>
            <a:r>
              <a:rPr lang="en-US" dirty="0"/>
              <a:t>is not a permanent condition, but a condition that needs to be constantly checked.</a:t>
            </a:r>
          </a:p>
        </p:txBody>
      </p:sp>
      <p:sp>
        <p:nvSpPr>
          <p:cNvPr id="4" name="Slide Number Placeholder 3"/>
          <p:cNvSpPr>
            <a:spLocks noGrp="1"/>
          </p:cNvSpPr>
          <p:nvPr>
            <p:ph type="sldNum" sz="quarter" idx="10"/>
          </p:nvPr>
        </p:nvSpPr>
        <p:spPr/>
        <p:txBody>
          <a:bodyPr/>
          <a:lstStyle/>
          <a:p>
            <a:fld id="{B68D2766-C49B-4C1A-9FEE-6F146754B02B}" type="slidenum">
              <a:rPr lang="en-US" smtClean="0"/>
              <a:t>11</a:t>
            </a:fld>
            <a:endParaRPr lang="en-US"/>
          </a:p>
        </p:txBody>
      </p:sp>
    </p:spTree>
    <p:extLst>
      <p:ext uri="{BB962C8B-B14F-4D97-AF65-F5344CB8AC3E}">
        <p14:creationId xmlns:p14="http://schemas.microsoft.com/office/powerpoint/2010/main" val="30239318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sp>
        <p:nvSpPr>
          <p:cNvPr id="2" name="Naslov 1"/>
          <p:cNvSpPr>
            <a:spLocks noGrp="1"/>
          </p:cNvSpPr>
          <p:nvPr>
            <p:ph type="ctrTitle"/>
          </p:nvPr>
        </p:nvSpPr>
        <p:spPr>
          <a:xfrm>
            <a:off x="685800" y="2130425"/>
            <a:ext cx="7772400" cy="1470025"/>
          </a:xfrm>
        </p:spPr>
        <p:txBody>
          <a:bodyPr/>
          <a:lstStyle/>
          <a:p>
            <a:r>
              <a:rPr lang="hr-HR"/>
              <a:t>Uredite stil naslova matrice</a:t>
            </a:r>
          </a:p>
        </p:txBody>
      </p:sp>
      <p:sp>
        <p:nvSpPr>
          <p:cNvPr id="3" name="Podnaslov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r-HR"/>
              <a:t>Uredite stil podnaslova matrice</a:t>
            </a:r>
          </a:p>
        </p:txBody>
      </p:sp>
      <p:sp>
        <p:nvSpPr>
          <p:cNvPr id="4" name="Rezervirano mjesto datuma 3"/>
          <p:cNvSpPr>
            <a:spLocks noGrp="1"/>
          </p:cNvSpPr>
          <p:nvPr>
            <p:ph type="dt" sz="half" idx="10"/>
          </p:nvPr>
        </p:nvSpPr>
        <p:spPr/>
        <p:txBody>
          <a:bodyPr/>
          <a:lstStyle/>
          <a:p>
            <a:fld id="{54B612E1-1023-45DE-A647-9886AF3CB914}" type="datetimeFigureOut">
              <a:rPr lang="hr-HR" smtClean="0"/>
              <a:t>23.9.2019.</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F4B20046-0BEC-4634-9E8E-20EC16F3B964}" type="slidenum">
              <a:rPr lang="hr-HR" smtClean="0"/>
              <a:t>‹#›</a:t>
            </a:fld>
            <a:endParaRPr lang="hr-HR"/>
          </a:p>
        </p:txBody>
      </p:sp>
    </p:spTree>
    <p:extLst>
      <p:ext uri="{BB962C8B-B14F-4D97-AF65-F5344CB8AC3E}">
        <p14:creationId xmlns:p14="http://schemas.microsoft.com/office/powerpoint/2010/main" val="12950306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a:t>Uredite stil naslova matrice</a:t>
            </a:r>
          </a:p>
        </p:txBody>
      </p:sp>
      <p:sp>
        <p:nvSpPr>
          <p:cNvPr id="3" name="Rezervirano mjesto okomitog teksta 2"/>
          <p:cNvSpPr>
            <a:spLocks noGrp="1"/>
          </p:cNvSpPr>
          <p:nvPr>
            <p:ph type="body" orient="vert" idx="1"/>
          </p:nvPr>
        </p:nvSpPr>
        <p:spPr/>
        <p:txBody>
          <a:bodyPr vert="eaVert"/>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datuma 3"/>
          <p:cNvSpPr>
            <a:spLocks noGrp="1"/>
          </p:cNvSpPr>
          <p:nvPr>
            <p:ph type="dt" sz="half" idx="10"/>
          </p:nvPr>
        </p:nvSpPr>
        <p:spPr/>
        <p:txBody>
          <a:bodyPr/>
          <a:lstStyle/>
          <a:p>
            <a:fld id="{54B612E1-1023-45DE-A647-9886AF3CB914}" type="datetimeFigureOut">
              <a:rPr lang="hr-HR" smtClean="0"/>
              <a:t>23.9.2019.</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F4B20046-0BEC-4634-9E8E-20EC16F3B964}" type="slidenum">
              <a:rPr lang="hr-HR" smtClean="0"/>
              <a:t>‹#›</a:t>
            </a:fld>
            <a:endParaRPr lang="hr-HR"/>
          </a:p>
        </p:txBody>
      </p:sp>
    </p:spTree>
    <p:extLst>
      <p:ext uri="{BB962C8B-B14F-4D97-AF65-F5344CB8AC3E}">
        <p14:creationId xmlns:p14="http://schemas.microsoft.com/office/powerpoint/2010/main" val="25438834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Okomiti naslov 1"/>
          <p:cNvSpPr>
            <a:spLocks noGrp="1"/>
          </p:cNvSpPr>
          <p:nvPr>
            <p:ph type="title" orient="vert"/>
          </p:nvPr>
        </p:nvSpPr>
        <p:spPr>
          <a:xfrm>
            <a:off x="6629400" y="274638"/>
            <a:ext cx="2057400" cy="5851525"/>
          </a:xfrm>
        </p:spPr>
        <p:txBody>
          <a:bodyPr vert="eaVert"/>
          <a:lstStyle/>
          <a:p>
            <a:r>
              <a:rPr lang="hr-HR"/>
              <a:t>Uredite stil naslova matrice</a:t>
            </a:r>
          </a:p>
        </p:txBody>
      </p:sp>
      <p:sp>
        <p:nvSpPr>
          <p:cNvPr id="3" name="Rezervirano mjesto okomitog teksta 2"/>
          <p:cNvSpPr>
            <a:spLocks noGrp="1"/>
          </p:cNvSpPr>
          <p:nvPr>
            <p:ph type="body" orient="vert" idx="1"/>
          </p:nvPr>
        </p:nvSpPr>
        <p:spPr>
          <a:xfrm>
            <a:off x="457200" y="274638"/>
            <a:ext cx="6019800" cy="5851525"/>
          </a:xfrm>
        </p:spPr>
        <p:txBody>
          <a:bodyPr vert="eaVert"/>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datuma 3"/>
          <p:cNvSpPr>
            <a:spLocks noGrp="1"/>
          </p:cNvSpPr>
          <p:nvPr>
            <p:ph type="dt" sz="half" idx="10"/>
          </p:nvPr>
        </p:nvSpPr>
        <p:spPr/>
        <p:txBody>
          <a:bodyPr/>
          <a:lstStyle/>
          <a:p>
            <a:fld id="{54B612E1-1023-45DE-A647-9886AF3CB914}" type="datetimeFigureOut">
              <a:rPr lang="hr-HR" smtClean="0"/>
              <a:t>23.9.2019.</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F4B20046-0BEC-4634-9E8E-20EC16F3B964}" type="slidenum">
              <a:rPr lang="hr-HR" smtClean="0"/>
              <a:t>‹#›</a:t>
            </a:fld>
            <a:endParaRPr lang="hr-HR"/>
          </a:p>
        </p:txBody>
      </p:sp>
    </p:spTree>
    <p:extLst>
      <p:ext uri="{BB962C8B-B14F-4D97-AF65-F5344CB8AC3E}">
        <p14:creationId xmlns:p14="http://schemas.microsoft.com/office/powerpoint/2010/main" val="23010472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163481"/>
            <a:ext cx="7886700" cy="739056"/>
          </a:xfrm>
        </p:spPr>
        <p:txBody>
          <a:bodyPr>
            <a:normAutofit/>
          </a:bodyPr>
          <a:lstStyle>
            <a:lvl1pPr>
              <a:defRPr sz="2700"/>
            </a:lvl1pPr>
          </a:lstStyle>
          <a:p>
            <a:r>
              <a:rPr lang="en-US" dirty="0"/>
              <a:t>Click to edit Master title style</a:t>
            </a:r>
          </a:p>
        </p:txBody>
      </p:sp>
      <p:grpSp>
        <p:nvGrpSpPr>
          <p:cNvPr id="3" name="Group 2">
            <a:extLst>
              <a:ext uri="{FF2B5EF4-FFF2-40B4-BE49-F238E27FC236}">
                <a16:creationId xmlns:a16="http://schemas.microsoft.com/office/drawing/2014/main" id="{79C65CE8-4186-4EF3-A508-A12E5E686468}"/>
              </a:ext>
            </a:extLst>
          </p:cNvPr>
          <p:cNvGrpSpPr/>
          <p:nvPr userDrawn="1"/>
        </p:nvGrpSpPr>
        <p:grpSpPr>
          <a:xfrm>
            <a:off x="9415915" y="2"/>
            <a:ext cx="1235642" cy="1816099"/>
            <a:chOff x="12554553" y="1"/>
            <a:chExt cx="1647523" cy="1816099"/>
          </a:xfrm>
        </p:grpSpPr>
        <p:sp>
          <p:nvSpPr>
            <p:cNvPr id="4" name="Rectangle: Folded Corner 3">
              <a:extLst>
                <a:ext uri="{FF2B5EF4-FFF2-40B4-BE49-F238E27FC236}">
                  <a16:creationId xmlns:a16="http://schemas.microsoft.com/office/drawing/2014/main" id="{0A32BB05-B08C-4D73-BFF9-25A2D9328D4D}"/>
                </a:ext>
              </a:extLst>
            </p:cNvPr>
            <p:cNvSpPr/>
            <p:nvPr userDrawn="1"/>
          </p:nvSpPr>
          <p:spPr>
            <a:xfrm>
              <a:off x="12554553" y="1"/>
              <a:ext cx="1644047" cy="1816099"/>
            </a:xfrm>
            <a:prstGeom prst="foldedCorner">
              <a:avLst/>
            </a:prstGeom>
            <a:ln>
              <a:noFill/>
            </a:ln>
            <a:effectLst>
              <a:outerShdw blurRad="101600" dist="635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Ins="0" rtlCol="0" anchor="t"/>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F7931F">
                      <a:lumMod val="50000"/>
                    </a:srgbClr>
                  </a:solidFill>
                  <a:effectLst/>
                  <a:uLnTx/>
                  <a:uFillTx/>
                  <a:latin typeface="Calibri" panose="020F0502020204030204"/>
                  <a:ea typeface="+mn-ea"/>
                  <a:cs typeface="+mn-cs"/>
                </a:rPr>
                <a:t>To insert your own icons*:</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F7931F">
                    <a:lumMod val="50000"/>
                  </a:srgbClr>
                </a:solidFill>
                <a:effectLst/>
                <a:uLnTx/>
                <a:uFillTx/>
                <a:latin typeface="Calibri" panose="020F0502020204030204"/>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F7931F">
                      <a:lumMod val="50000"/>
                    </a:srgbClr>
                  </a:solidFill>
                  <a:effectLst/>
                  <a:uLnTx/>
                  <a:uFillTx/>
                  <a:latin typeface="Calibri" panose="020F0502020204030204"/>
                  <a:ea typeface="+mn-ea"/>
                  <a:cs typeface="+mn-cs"/>
                </a:rPr>
                <a:t>Insert</a:t>
              </a:r>
              <a:r>
                <a:rPr kumimoji="0" lang="en-US" sz="1050" b="0" i="0" u="none" strike="noStrike" kern="1200" cap="none" spc="0" normalizeH="0" baseline="0" noProof="0">
                  <a:ln>
                    <a:noFill/>
                  </a:ln>
                  <a:solidFill>
                    <a:srgbClr val="F7931F">
                      <a:lumMod val="50000"/>
                    </a:srgbClr>
                  </a:solidFill>
                  <a:effectLst/>
                  <a:uLnTx/>
                  <a:uFillTx/>
                  <a:latin typeface="Calibri" panose="020F0502020204030204"/>
                  <a:ea typeface="+mn-ea"/>
                  <a:cs typeface="+mn-cs"/>
                </a:rPr>
                <a:t> &gt;&gt; </a:t>
              </a:r>
              <a:r>
                <a:rPr kumimoji="0" lang="en-US" sz="1050" b="1" i="0" u="none" strike="noStrike" kern="1200" cap="none" spc="0" normalizeH="0" baseline="0" noProof="0">
                  <a:ln>
                    <a:noFill/>
                  </a:ln>
                  <a:solidFill>
                    <a:srgbClr val="F7931F">
                      <a:lumMod val="50000"/>
                    </a:srgbClr>
                  </a:solidFill>
                  <a:effectLst/>
                  <a:uLnTx/>
                  <a:uFillTx/>
                  <a:latin typeface="Calibri" panose="020F0502020204030204"/>
                  <a:ea typeface="+mn-ea"/>
                  <a:cs typeface="+mn-cs"/>
                </a:rPr>
                <a:t>Icons</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F7931F">
                    <a:lumMod val="50000"/>
                  </a:srgbClr>
                </a:solidFill>
                <a:effectLst/>
                <a:uLnTx/>
                <a:uFillTx/>
                <a:latin typeface="Calibri" panose="020F0502020204030204"/>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a:ln>
                    <a:noFill/>
                  </a:ln>
                  <a:solidFill>
                    <a:srgbClr val="F7931F">
                      <a:lumMod val="50000"/>
                    </a:srgbClr>
                  </a:solidFill>
                  <a:effectLst/>
                  <a:uLnTx/>
                  <a:uFillTx/>
                  <a:latin typeface="Calibri" panose="020F0502020204030204"/>
                  <a:ea typeface="+mn-ea"/>
                  <a:cs typeface="+mn-cs"/>
                </a:rPr>
                <a:t>(*Only available to Office 365 subscribers)</a:t>
              </a:r>
            </a:p>
          </p:txBody>
        </p:sp>
        <p:pic>
          <p:nvPicPr>
            <p:cNvPr id="5" name="Picture 4">
              <a:extLst>
                <a:ext uri="{FF2B5EF4-FFF2-40B4-BE49-F238E27FC236}">
                  <a16:creationId xmlns:a16="http://schemas.microsoft.com/office/drawing/2014/main" id="{BC568985-A849-45B0-B77A-2F6998D822DB}"/>
                </a:ext>
              </a:extLst>
            </p:cNvPr>
            <p:cNvPicPr>
              <a:picLocks noChangeAspect="1"/>
            </p:cNvPicPr>
            <p:nvPr userDrawn="1"/>
          </p:nvPicPr>
          <p:blipFill>
            <a:blip r:embed="rId2"/>
            <a:stretch>
              <a:fillRect/>
            </a:stretch>
          </p:blipFill>
          <p:spPr>
            <a:xfrm>
              <a:off x="13802026" y="424090"/>
              <a:ext cx="400050" cy="657225"/>
            </a:xfrm>
            <a:prstGeom prst="rect">
              <a:avLst/>
            </a:prstGeom>
          </p:spPr>
        </p:pic>
      </p:grpSp>
    </p:spTree>
    <p:extLst>
      <p:ext uri="{BB962C8B-B14F-4D97-AF65-F5344CB8AC3E}">
        <p14:creationId xmlns:p14="http://schemas.microsoft.com/office/powerpoint/2010/main" val="4489185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bg>
      <p:bgPr>
        <a:gradFill>
          <a:gsLst>
            <a:gs pos="0">
              <a:srgbClr val="EFEDEE"/>
            </a:gs>
            <a:gs pos="53000">
              <a:srgbClr val="F1EFF0"/>
            </a:gs>
            <a:gs pos="77000">
              <a:srgbClr val="EFEDEE"/>
            </a:gs>
            <a:gs pos="100000">
              <a:srgbClr val="EFEBEC"/>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106331"/>
            <a:ext cx="7886700" cy="739056"/>
          </a:xfrm>
        </p:spPr>
        <p:txBody>
          <a:bodyPr>
            <a:normAutofit/>
          </a:bodyPr>
          <a:lstStyle>
            <a:lvl1pPr>
              <a:defRPr sz="3600"/>
            </a:lvl1pPr>
          </a:lstStyle>
          <a:p>
            <a:r>
              <a:rPr lang="en-US" dirty="0"/>
              <a:t>Click to edit Master title style</a:t>
            </a:r>
          </a:p>
        </p:txBody>
      </p:sp>
      <p:grpSp>
        <p:nvGrpSpPr>
          <p:cNvPr id="3" name="Group 2">
            <a:extLst>
              <a:ext uri="{FF2B5EF4-FFF2-40B4-BE49-F238E27FC236}">
                <a16:creationId xmlns:a16="http://schemas.microsoft.com/office/drawing/2014/main" id="{AEDF2B47-7C58-458B-A014-B081B81A8D06}"/>
              </a:ext>
            </a:extLst>
          </p:cNvPr>
          <p:cNvGrpSpPr/>
          <p:nvPr userDrawn="1"/>
        </p:nvGrpSpPr>
        <p:grpSpPr>
          <a:xfrm>
            <a:off x="9433981" y="1"/>
            <a:ext cx="1647523" cy="1816099"/>
            <a:chOff x="12554553" y="1"/>
            <a:chExt cx="1647523" cy="1816099"/>
          </a:xfrm>
        </p:grpSpPr>
        <p:sp>
          <p:nvSpPr>
            <p:cNvPr id="4" name="Rectangle: Folded Corner 3">
              <a:extLst>
                <a:ext uri="{FF2B5EF4-FFF2-40B4-BE49-F238E27FC236}">
                  <a16:creationId xmlns:a16="http://schemas.microsoft.com/office/drawing/2014/main" id="{C7ACA455-4437-4416-A6F0-33D534A6AE9F}"/>
                </a:ext>
              </a:extLst>
            </p:cNvPr>
            <p:cNvSpPr/>
            <p:nvPr userDrawn="1"/>
          </p:nvSpPr>
          <p:spPr>
            <a:xfrm>
              <a:off x="12554553" y="1"/>
              <a:ext cx="1644047" cy="1816099"/>
            </a:xfrm>
            <a:prstGeom prst="foldedCorner">
              <a:avLst/>
            </a:prstGeom>
            <a:ln>
              <a:noFill/>
            </a:ln>
            <a:effectLst>
              <a:outerShdw blurRad="101600" dist="635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Ins="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7931F">
                      <a:lumMod val="50000"/>
                    </a:srgbClr>
                  </a:solidFill>
                  <a:effectLst/>
                  <a:uLnTx/>
                  <a:uFillTx/>
                  <a:latin typeface="Calibri" panose="020F0502020204030204"/>
                  <a:ea typeface="+mn-ea"/>
                  <a:cs typeface="+mn-cs"/>
                </a:rPr>
                <a:t>To insert your own icons*: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7931F">
                    <a:lumMod val="50000"/>
                  </a:srgb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7931F">
                      <a:lumMod val="50000"/>
                    </a:srgbClr>
                  </a:solidFill>
                  <a:effectLst/>
                  <a:uLnTx/>
                  <a:uFillTx/>
                  <a:latin typeface="Calibri" panose="020F0502020204030204"/>
                  <a:ea typeface="+mn-ea"/>
                  <a:cs typeface="+mn-cs"/>
                </a:rPr>
                <a:t>Insert</a:t>
              </a:r>
              <a:r>
                <a:rPr kumimoji="0" lang="en-US" sz="1400" b="0" i="0" u="none" strike="noStrike" kern="1200" cap="none" spc="0" normalizeH="0" baseline="0" noProof="0">
                  <a:ln>
                    <a:noFill/>
                  </a:ln>
                  <a:solidFill>
                    <a:srgbClr val="F7931F">
                      <a:lumMod val="50000"/>
                    </a:srgbClr>
                  </a:solidFill>
                  <a:effectLst/>
                  <a:uLnTx/>
                  <a:uFillTx/>
                  <a:latin typeface="Calibri" panose="020F0502020204030204"/>
                  <a:ea typeface="+mn-ea"/>
                  <a:cs typeface="+mn-cs"/>
                </a:rPr>
                <a:t> &gt;&gt; </a:t>
              </a:r>
              <a:r>
                <a:rPr kumimoji="0" lang="en-US" sz="1400" b="1" i="0" u="none" strike="noStrike" kern="1200" cap="none" spc="0" normalizeH="0" baseline="0" noProof="0">
                  <a:ln>
                    <a:noFill/>
                  </a:ln>
                  <a:solidFill>
                    <a:srgbClr val="F7931F">
                      <a:lumMod val="50000"/>
                    </a:srgbClr>
                  </a:solidFill>
                  <a:effectLst/>
                  <a:uLnTx/>
                  <a:uFillTx/>
                  <a:latin typeface="Calibri" panose="020F0502020204030204"/>
                  <a:ea typeface="+mn-ea"/>
                  <a:cs typeface="+mn-cs"/>
                </a:rPr>
                <a:t>Icons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7931F">
                    <a:lumMod val="50000"/>
                  </a:srgb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srgbClr val="F7931F">
                      <a:lumMod val="50000"/>
                    </a:srgbClr>
                  </a:solidFill>
                  <a:effectLst/>
                  <a:uLnTx/>
                  <a:uFillTx/>
                  <a:latin typeface="Calibri" panose="020F0502020204030204"/>
                  <a:ea typeface="+mn-ea"/>
                  <a:cs typeface="+mn-cs"/>
                </a:rPr>
                <a:t>(*Only available to Office 365 subscribers)</a:t>
              </a:r>
            </a:p>
          </p:txBody>
        </p:sp>
        <p:pic>
          <p:nvPicPr>
            <p:cNvPr id="5" name="Picture 4">
              <a:extLst>
                <a:ext uri="{FF2B5EF4-FFF2-40B4-BE49-F238E27FC236}">
                  <a16:creationId xmlns:a16="http://schemas.microsoft.com/office/drawing/2014/main" id="{7180DD64-6AC6-41B8-826F-6BE55763C657}"/>
                </a:ext>
              </a:extLst>
            </p:cNvPr>
            <p:cNvPicPr>
              <a:picLocks noChangeAspect="1"/>
            </p:cNvPicPr>
            <p:nvPr userDrawn="1"/>
          </p:nvPicPr>
          <p:blipFill>
            <a:blip r:embed="rId2"/>
            <a:stretch>
              <a:fillRect/>
            </a:stretch>
          </p:blipFill>
          <p:spPr>
            <a:xfrm>
              <a:off x="13802026" y="424090"/>
              <a:ext cx="400050" cy="657225"/>
            </a:xfrm>
            <a:prstGeom prst="rect">
              <a:avLst/>
            </a:prstGeom>
          </p:spPr>
        </p:pic>
      </p:grpSp>
    </p:spTree>
    <p:extLst>
      <p:ext uri="{BB962C8B-B14F-4D97-AF65-F5344CB8AC3E}">
        <p14:creationId xmlns:p14="http://schemas.microsoft.com/office/powerpoint/2010/main" val="40972892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bg>
      <p:bgPr>
        <a:gradFill>
          <a:gsLst>
            <a:gs pos="0">
              <a:srgbClr val="EFEDEE"/>
            </a:gs>
            <a:gs pos="53000">
              <a:srgbClr val="F1EFF0"/>
            </a:gs>
            <a:gs pos="77000">
              <a:srgbClr val="EFEDEE"/>
            </a:gs>
            <a:gs pos="100000">
              <a:srgbClr val="EFEBEC"/>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106331"/>
            <a:ext cx="7886700" cy="739056"/>
          </a:xfrm>
        </p:spPr>
        <p:txBody>
          <a:bodyPr>
            <a:normAutofit/>
          </a:bodyPr>
          <a:lstStyle>
            <a:lvl1pPr>
              <a:defRPr sz="3600"/>
            </a:lvl1pPr>
          </a:lstStyle>
          <a:p>
            <a:r>
              <a:rPr lang="en-US" dirty="0"/>
              <a:t>Click to edit Master title style</a:t>
            </a:r>
          </a:p>
        </p:txBody>
      </p:sp>
      <p:grpSp>
        <p:nvGrpSpPr>
          <p:cNvPr id="3" name="Group 2">
            <a:extLst>
              <a:ext uri="{FF2B5EF4-FFF2-40B4-BE49-F238E27FC236}">
                <a16:creationId xmlns:a16="http://schemas.microsoft.com/office/drawing/2014/main" id="{AEDF2B47-7C58-458B-A014-B081B81A8D06}"/>
              </a:ext>
            </a:extLst>
          </p:cNvPr>
          <p:cNvGrpSpPr/>
          <p:nvPr userDrawn="1"/>
        </p:nvGrpSpPr>
        <p:grpSpPr>
          <a:xfrm>
            <a:off x="9433981" y="1"/>
            <a:ext cx="1647523" cy="1816099"/>
            <a:chOff x="12554553" y="1"/>
            <a:chExt cx="1647523" cy="1816099"/>
          </a:xfrm>
        </p:grpSpPr>
        <p:sp>
          <p:nvSpPr>
            <p:cNvPr id="4" name="Rectangle: Folded Corner 3">
              <a:extLst>
                <a:ext uri="{FF2B5EF4-FFF2-40B4-BE49-F238E27FC236}">
                  <a16:creationId xmlns:a16="http://schemas.microsoft.com/office/drawing/2014/main" id="{C7ACA455-4437-4416-A6F0-33D534A6AE9F}"/>
                </a:ext>
              </a:extLst>
            </p:cNvPr>
            <p:cNvSpPr/>
            <p:nvPr userDrawn="1"/>
          </p:nvSpPr>
          <p:spPr>
            <a:xfrm>
              <a:off x="12554553" y="1"/>
              <a:ext cx="1644047" cy="1816099"/>
            </a:xfrm>
            <a:prstGeom prst="foldedCorner">
              <a:avLst/>
            </a:prstGeom>
            <a:ln>
              <a:noFill/>
            </a:ln>
            <a:effectLst>
              <a:outerShdw blurRad="101600" dist="635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Ins="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7931F">
                      <a:lumMod val="50000"/>
                    </a:srgbClr>
                  </a:solidFill>
                  <a:effectLst/>
                  <a:uLnTx/>
                  <a:uFillTx/>
                  <a:latin typeface="Calibri" panose="020F0502020204030204"/>
                  <a:ea typeface="+mn-ea"/>
                  <a:cs typeface="+mn-cs"/>
                </a:rPr>
                <a:t>To insert your own icons*: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7931F">
                    <a:lumMod val="50000"/>
                  </a:srgb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7931F">
                      <a:lumMod val="50000"/>
                    </a:srgbClr>
                  </a:solidFill>
                  <a:effectLst/>
                  <a:uLnTx/>
                  <a:uFillTx/>
                  <a:latin typeface="Calibri" panose="020F0502020204030204"/>
                  <a:ea typeface="+mn-ea"/>
                  <a:cs typeface="+mn-cs"/>
                </a:rPr>
                <a:t>Insert</a:t>
              </a:r>
              <a:r>
                <a:rPr kumimoji="0" lang="en-US" sz="1400" b="0" i="0" u="none" strike="noStrike" kern="1200" cap="none" spc="0" normalizeH="0" baseline="0" noProof="0">
                  <a:ln>
                    <a:noFill/>
                  </a:ln>
                  <a:solidFill>
                    <a:srgbClr val="F7931F">
                      <a:lumMod val="50000"/>
                    </a:srgbClr>
                  </a:solidFill>
                  <a:effectLst/>
                  <a:uLnTx/>
                  <a:uFillTx/>
                  <a:latin typeface="Calibri" panose="020F0502020204030204"/>
                  <a:ea typeface="+mn-ea"/>
                  <a:cs typeface="+mn-cs"/>
                </a:rPr>
                <a:t> &gt;&gt; </a:t>
              </a:r>
              <a:r>
                <a:rPr kumimoji="0" lang="en-US" sz="1400" b="1" i="0" u="none" strike="noStrike" kern="1200" cap="none" spc="0" normalizeH="0" baseline="0" noProof="0">
                  <a:ln>
                    <a:noFill/>
                  </a:ln>
                  <a:solidFill>
                    <a:srgbClr val="F7931F">
                      <a:lumMod val="50000"/>
                    </a:srgbClr>
                  </a:solidFill>
                  <a:effectLst/>
                  <a:uLnTx/>
                  <a:uFillTx/>
                  <a:latin typeface="Calibri" panose="020F0502020204030204"/>
                  <a:ea typeface="+mn-ea"/>
                  <a:cs typeface="+mn-cs"/>
                </a:rPr>
                <a:t>Icons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7931F">
                    <a:lumMod val="50000"/>
                  </a:srgb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srgbClr val="F7931F">
                      <a:lumMod val="50000"/>
                    </a:srgbClr>
                  </a:solidFill>
                  <a:effectLst/>
                  <a:uLnTx/>
                  <a:uFillTx/>
                  <a:latin typeface="Calibri" panose="020F0502020204030204"/>
                  <a:ea typeface="+mn-ea"/>
                  <a:cs typeface="+mn-cs"/>
                </a:rPr>
                <a:t>(*Only available to Office 365 subscribers)</a:t>
              </a:r>
            </a:p>
          </p:txBody>
        </p:sp>
        <p:pic>
          <p:nvPicPr>
            <p:cNvPr id="5" name="Picture 4">
              <a:extLst>
                <a:ext uri="{FF2B5EF4-FFF2-40B4-BE49-F238E27FC236}">
                  <a16:creationId xmlns:a16="http://schemas.microsoft.com/office/drawing/2014/main" id="{7180DD64-6AC6-41B8-826F-6BE55763C657}"/>
                </a:ext>
              </a:extLst>
            </p:cNvPr>
            <p:cNvPicPr>
              <a:picLocks noChangeAspect="1"/>
            </p:cNvPicPr>
            <p:nvPr userDrawn="1"/>
          </p:nvPicPr>
          <p:blipFill>
            <a:blip r:embed="rId2"/>
            <a:stretch>
              <a:fillRect/>
            </a:stretch>
          </p:blipFill>
          <p:spPr>
            <a:xfrm>
              <a:off x="13802026" y="424090"/>
              <a:ext cx="400050" cy="657225"/>
            </a:xfrm>
            <a:prstGeom prst="rect">
              <a:avLst/>
            </a:prstGeom>
          </p:spPr>
        </p:pic>
      </p:grpSp>
    </p:spTree>
    <p:extLst>
      <p:ext uri="{BB962C8B-B14F-4D97-AF65-F5344CB8AC3E}">
        <p14:creationId xmlns:p14="http://schemas.microsoft.com/office/powerpoint/2010/main" val="29076387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bg>
      <p:bgPr>
        <a:gradFill>
          <a:gsLst>
            <a:gs pos="0">
              <a:srgbClr val="EFEDEE"/>
            </a:gs>
            <a:gs pos="53000">
              <a:srgbClr val="F1EFF0"/>
            </a:gs>
            <a:gs pos="77000">
              <a:srgbClr val="EFEDEE"/>
            </a:gs>
            <a:gs pos="100000">
              <a:srgbClr val="EFEBEC"/>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106331"/>
            <a:ext cx="7886700" cy="739056"/>
          </a:xfrm>
        </p:spPr>
        <p:txBody>
          <a:bodyPr>
            <a:normAutofit/>
          </a:bodyPr>
          <a:lstStyle>
            <a:lvl1pPr>
              <a:defRPr sz="3600"/>
            </a:lvl1pPr>
          </a:lstStyle>
          <a:p>
            <a:r>
              <a:rPr lang="en-US" dirty="0"/>
              <a:t>Click to edit Master title style</a:t>
            </a:r>
          </a:p>
        </p:txBody>
      </p:sp>
      <p:grpSp>
        <p:nvGrpSpPr>
          <p:cNvPr id="3" name="Group 2">
            <a:extLst>
              <a:ext uri="{FF2B5EF4-FFF2-40B4-BE49-F238E27FC236}">
                <a16:creationId xmlns:a16="http://schemas.microsoft.com/office/drawing/2014/main" id="{AEDF2B47-7C58-458B-A014-B081B81A8D06}"/>
              </a:ext>
            </a:extLst>
          </p:cNvPr>
          <p:cNvGrpSpPr/>
          <p:nvPr userDrawn="1"/>
        </p:nvGrpSpPr>
        <p:grpSpPr>
          <a:xfrm>
            <a:off x="9433981" y="1"/>
            <a:ext cx="1647523" cy="1816099"/>
            <a:chOff x="12554553" y="1"/>
            <a:chExt cx="1647523" cy="1816099"/>
          </a:xfrm>
        </p:grpSpPr>
        <p:sp>
          <p:nvSpPr>
            <p:cNvPr id="4" name="Rectangle: Folded Corner 3">
              <a:extLst>
                <a:ext uri="{FF2B5EF4-FFF2-40B4-BE49-F238E27FC236}">
                  <a16:creationId xmlns:a16="http://schemas.microsoft.com/office/drawing/2014/main" id="{C7ACA455-4437-4416-A6F0-33D534A6AE9F}"/>
                </a:ext>
              </a:extLst>
            </p:cNvPr>
            <p:cNvSpPr/>
            <p:nvPr userDrawn="1"/>
          </p:nvSpPr>
          <p:spPr>
            <a:xfrm>
              <a:off x="12554553" y="1"/>
              <a:ext cx="1644047" cy="1816099"/>
            </a:xfrm>
            <a:prstGeom prst="foldedCorner">
              <a:avLst/>
            </a:prstGeom>
            <a:ln>
              <a:noFill/>
            </a:ln>
            <a:effectLst>
              <a:outerShdw blurRad="101600" dist="635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Ins="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7931F">
                      <a:lumMod val="50000"/>
                    </a:srgbClr>
                  </a:solidFill>
                  <a:effectLst/>
                  <a:uLnTx/>
                  <a:uFillTx/>
                  <a:latin typeface="Calibri" panose="020F0502020204030204"/>
                  <a:ea typeface="+mn-ea"/>
                  <a:cs typeface="+mn-cs"/>
                </a:rPr>
                <a:t>To insert your own icons*: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7931F">
                    <a:lumMod val="50000"/>
                  </a:srgb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7931F">
                      <a:lumMod val="50000"/>
                    </a:srgbClr>
                  </a:solidFill>
                  <a:effectLst/>
                  <a:uLnTx/>
                  <a:uFillTx/>
                  <a:latin typeface="Calibri" panose="020F0502020204030204"/>
                  <a:ea typeface="+mn-ea"/>
                  <a:cs typeface="+mn-cs"/>
                </a:rPr>
                <a:t>Insert</a:t>
              </a:r>
              <a:r>
                <a:rPr kumimoji="0" lang="en-US" sz="1400" b="0" i="0" u="none" strike="noStrike" kern="1200" cap="none" spc="0" normalizeH="0" baseline="0" noProof="0">
                  <a:ln>
                    <a:noFill/>
                  </a:ln>
                  <a:solidFill>
                    <a:srgbClr val="F7931F">
                      <a:lumMod val="50000"/>
                    </a:srgbClr>
                  </a:solidFill>
                  <a:effectLst/>
                  <a:uLnTx/>
                  <a:uFillTx/>
                  <a:latin typeface="Calibri" panose="020F0502020204030204"/>
                  <a:ea typeface="+mn-ea"/>
                  <a:cs typeface="+mn-cs"/>
                </a:rPr>
                <a:t> &gt;&gt; </a:t>
              </a:r>
              <a:r>
                <a:rPr kumimoji="0" lang="en-US" sz="1400" b="1" i="0" u="none" strike="noStrike" kern="1200" cap="none" spc="0" normalizeH="0" baseline="0" noProof="0">
                  <a:ln>
                    <a:noFill/>
                  </a:ln>
                  <a:solidFill>
                    <a:srgbClr val="F7931F">
                      <a:lumMod val="50000"/>
                    </a:srgbClr>
                  </a:solidFill>
                  <a:effectLst/>
                  <a:uLnTx/>
                  <a:uFillTx/>
                  <a:latin typeface="Calibri" panose="020F0502020204030204"/>
                  <a:ea typeface="+mn-ea"/>
                  <a:cs typeface="+mn-cs"/>
                </a:rPr>
                <a:t>Icons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7931F">
                    <a:lumMod val="50000"/>
                  </a:srgb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srgbClr val="F7931F">
                      <a:lumMod val="50000"/>
                    </a:srgbClr>
                  </a:solidFill>
                  <a:effectLst/>
                  <a:uLnTx/>
                  <a:uFillTx/>
                  <a:latin typeface="Calibri" panose="020F0502020204030204"/>
                  <a:ea typeface="+mn-ea"/>
                  <a:cs typeface="+mn-cs"/>
                </a:rPr>
                <a:t>(*Only available to Office 365 subscribers)</a:t>
              </a:r>
            </a:p>
          </p:txBody>
        </p:sp>
        <p:pic>
          <p:nvPicPr>
            <p:cNvPr id="5" name="Picture 4">
              <a:extLst>
                <a:ext uri="{FF2B5EF4-FFF2-40B4-BE49-F238E27FC236}">
                  <a16:creationId xmlns:a16="http://schemas.microsoft.com/office/drawing/2014/main" id="{7180DD64-6AC6-41B8-826F-6BE55763C657}"/>
                </a:ext>
              </a:extLst>
            </p:cNvPr>
            <p:cNvPicPr>
              <a:picLocks noChangeAspect="1"/>
            </p:cNvPicPr>
            <p:nvPr userDrawn="1"/>
          </p:nvPicPr>
          <p:blipFill>
            <a:blip r:embed="rId2"/>
            <a:stretch>
              <a:fillRect/>
            </a:stretch>
          </p:blipFill>
          <p:spPr>
            <a:xfrm>
              <a:off x="13802026" y="424090"/>
              <a:ext cx="400050" cy="657225"/>
            </a:xfrm>
            <a:prstGeom prst="rect">
              <a:avLst/>
            </a:prstGeom>
          </p:spPr>
        </p:pic>
      </p:grpSp>
    </p:spTree>
    <p:extLst>
      <p:ext uri="{BB962C8B-B14F-4D97-AF65-F5344CB8AC3E}">
        <p14:creationId xmlns:p14="http://schemas.microsoft.com/office/powerpoint/2010/main" val="24500827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163481"/>
            <a:ext cx="7886700" cy="739056"/>
          </a:xfrm>
        </p:spPr>
        <p:txBody>
          <a:bodyPr>
            <a:normAutofit/>
          </a:bodyPr>
          <a:lstStyle>
            <a:lvl1pPr>
              <a:defRPr sz="2700"/>
            </a:lvl1pPr>
          </a:lstStyle>
          <a:p>
            <a:r>
              <a:rPr lang="en-US" dirty="0"/>
              <a:t>Click to edit Master title style</a:t>
            </a:r>
          </a:p>
        </p:txBody>
      </p:sp>
      <p:grpSp>
        <p:nvGrpSpPr>
          <p:cNvPr id="3" name="Group 2">
            <a:extLst>
              <a:ext uri="{FF2B5EF4-FFF2-40B4-BE49-F238E27FC236}">
                <a16:creationId xmlns:a16="http://schemas.microsoft.com/office/drawing/2014/main" id="{79C65CE8-4186-4EF3-A508-A12E5E686468}"/>
              </a:ext>
            </a:extLst>
          </p:cNvPr>
          <p:cNvGrpSpPr/>
          <p:nvPr userDrawn="1"/>
        </p:nvGrpSpPr>
        <p:grpSpPr>
          <a:xfrm>
            <a:off x="9415915" y="2"/>
            <a:ext cx="1235642" cy="1816099"/>
            <a:chOff x="12554553" y="1"/>
            <a:chExt cx="1647523" cy="1816099"/>
          </a:xfrm>
        </p:grpSpPr>
        <p:sp>
          <p:nvSpPr>
            <p:cNvPr id="4" name="Rectangle: Folded Corner 3">
              <a:extLst>
                <a:ext uri="{FF2B5EF4-FFF2-40B4-BE49-F238E27FC236}">
                  <a16:creationId xmlns:a16="http://schemas.microsoft.com/office/drawing/2014/main" id="{0A32BB05-B08C-4D73-BFF9-25A2D9328D4D}"/>
                </a:ext>
              </a:extLst>
            </p:cNvPr>
            <p:cNvSpPr/>
            <p:nvPr userDrawn="1"/>
          </p:nvSpPr>
          <p:spPr>
            <a:xfrm>
              <a:off x="12554553" y="1"/>
              <a:ext cx="1644047" cy="1816099"/>
            </a:xfrm>
            <a:prstGeom prst="foldedCorner">
              <a:avLst/>
            </a:prstGeom>
            <a:ln>
              <a:noFill/>
            </a:ln>
            <a:effectLst>
              <a:outerShdw blurRad="101600" dist="635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Ins="0" rtlCol="0" anchor="t"/>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F7931F">
                      <a:lumMod val="50000"/>
                    </a:srgbClr>
                  </a:solidFill>
                  <a:effectLst/>
                  <a:uLnTx/>
                  <a:uFillTx/>
                  <a:latin typeface="Calibri" panose="020F0502020204030204"/>
                  <a:ea typeface="+mn-ea"/>
                  <a:cs typeface="+mn-cs"/>
                </a:rPr>
                <a:t>To insert your own icons*:</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F7931F">
                    <a:lumMod val="50000"/>
                  </a:srgbClr>
                </a:solidFill>
                <a:effectLst/>
                <a:uLnTx/>
                <a:uFillTx/>
                <a:latin typeface="Calibri" panose="020F0502020204030204"/>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F7931F">
                      <a:lumMod val="50000"/>
                    </a:srgbClr>
                  </a:solidFill>
                  <a:effectLst/>
                  <a:uLnTx/>
                  <a:uFillTx/>
                  <a:latin typeface="Calibri" panose="020F0502020204030204"/>
                  <a:ea typeface="+mn-ea"/>
                  <a:cs typeface="+mn-cs"/>
                </a:rPr>
                <a:t>Insert</a:t>
              </a:r>
              <a:r>
                <a:rPr kumimoji="0" lang="en-US" sz="1050" b="0" i="0" u="none" strike="noStrike" kern="1200" cap="none" spc="0" normalizeH="0" baseline="0" noProof="0">
                  <a:ln>
                    <a:noFill/>
                  </a:ln>
                  <a:solidFill>
                    <a:srgbClr val="F7931F">
                      <a:lumMod val="50000"/>
                    </a:srgbClr>
                  </a:solidFill>
                  <a:effectLst/>
                  <a:uLnTx/>
                  <a:uFillTx/>
                  <a:latin typeface="Calibri" panose="020F0502020204030204"/>
                  <a:ea typeface="+mn-ea"/>
                  <a:cs typeface="+mn-cs"/>
                </a:rPr>
                <a:t> &gt;&gt; </a:t>
              </a:r>
              <a:r>
                <a:rPr kumimoji="0" lang="en-US" sz="1050" b="1" i="0" u="none" strike="noStrike" kern="1200" cap="none" spc="0" normalizeH="0" baseline="0" noProof="0">
                  <a:ln>
                    <a:noFill/>
                  </a:ln>
                  <a:solidFill>
                    <a:srgbClr val="F7931F">
                      <a:lumMod val="50000"/>
                    </a:srgbClr>
                  </a:solidFill>
                  <a:effectLst/>
                  <a:uLnTx/>
                  <a:uFillTx/>
                  <a:latin typeface="Calibri" panose="020F0502020204030204"/>
                  <a:ea typeface="+mn-ea"/>
                  <a:cs typeface="+mn-cs"/>
                </a:rPr>
                <a:t>Icons</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F7931F">
                    <a:lumMod val="50000"/>
                  </a:srgbClr>
                </a:solidFill>
                <a:effectLst/>
                <a:uLnTx/>
                <a:uFillTx/>
                <a:latin typeface="Calibri" panose="020F0502020204030204"/>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a:ln>
                    <a:noFill/>
                  </a:ln>
                  <a:solidFill>
                    <a:srgbClr val="F7931F">
                      <a:lumMod val="50000"/>
                    </a:srgbClr>
                  </a:solidFill>
                  <a:effectLst/>
                  <a:uLnTx/>
                  <a:uFillTx/>
                  <a:latin typeface="Calibri" panose="020F0502020204030204"/>
                  <a:ea typeface="+mn-ea"/>
                  <a:cs typeface="+mn-cs"/>
                </a:rPr>
                <a:t>(*Only available to Office 365 subscribers)</a:t>
              </a:r>
            </a:p>
          </p:txBody>
        </p:sp>
        <p:pic>
          <p:nvPicPr>
            <p:cNvPr id="5" name="Picture 4">
              <a:extLst>
                <a:ext uri="{FF2B5EF4-FFF2-40B4-BE49-F238E27FC236}">
                  <a16:creationId xmlns:a16="http://schemas.microsoft.com/office/drawing/2014/main" id="{BC568985-A849-45B0-B77A-2F6998D822DB}"/>
                </a:ext>
              </a:extLst>
            </p:cNvPr>
            <p:cNvPicPr>
              <a:picLocks noChangeAspect="1"/>
            </p:cNvPicPr>
            <p:nvPr userDrawn="1"/>
          </p:nvPicPr>
          <p:blipFill>
            <a:blip r:embed="rId2"/>
            <a:stretch>
              <a:fillRect/>
            </a:stretch>
          </p:blipFill>
          <p:spPr>
            <a:xfrm>
              <a:off x="13802026" y="424090"/>
              <a:ext cx="400050" cy="657225"/>
            </a:xfrm>
            <a:prstGeom prst="rect">
              <a:avLst/>
            </a:prstGeom>
          </p:spPr>
        </p:pic>
      </p:grpSp>
    </p:spTree>
    <p:extLst>
      <p:ext uri="{BB962C8B-B14F-4D97-AF65-F5344CB8AC3E}">
        <p14:creationId xmlns:p14="http://schemas.microsoft.com/office/powerpoint/2010/main" val="4160357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a:t>Uredite stil naslova matrice</a:t>
            </a:r>
          </a:p>
        </p:txBody>
      </p:sp>
      <p:sp>
        <p:nvSpPr>
          <p:cNvPr id="3" name="Rezervirano mjesto sadržaja 2"/>
          <p:cNvSpPr>
            <a:spLocks noGrp="1"/>
          </p:cNvSpPr>
          <p:nvPr>
            <p:ph idx="1"/>
          </p:nvPr>
        </p:nvSpPr>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datuma 3"/>
          <p:cNvSpPr>
            <a:spLocks noGrp="1"/>
          </p:cNvSpPr>
          <p:nvPr>
            <p:ph type="dt" sz="half" idx="10"/>
          </p:nvPr>
        </p:nvSpPr>
        <p:spPr/>
        <p:txBody>
          <a:bodyPr/>
          <a:lstStyle/>
          <a:p>
            <a:fld id="{54B612E1-1023-45DE-A647-9886AF3CB914}" type="datetimeFigureOut">
              <a:rPr lang="hr-HR" smtClean="0"/>
              <a:t>23.9.2019.</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F4B20046-0BEC-4634-9E8E-20EC16F3B964}" type="slidenum">
              <a:rPr lang="hr-HR" smtClean="0"/>
              <a:t>‹#›</a:t>
            </a:fld>
            <a:endParaRPr lang="hr-HR"/>
          </a:p>
        </p:txBody>
      </p:sp>
    </p:spTree>
    <p:extLst>
      <p:ext uri="{BB962C8B-B14F-4D97-AF65-F5344CB8AC3E}">
        <p14:creationId xmlns:p14="http://schemas.microsoft.com/office/powerpoint/2010/main" val="2494333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odjelj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hr-HR"/>
              <a:t>Uredite stil naslova matrice</a:t>
            </a:r>
          </a:p>
        </p:txBody>
      </p:sp>
      <p:sp>
        <p:nvSpPr>
          <p:cNvPr id="3" name="Rezervirano mjesto teksta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a:t>Uredite stilove teksta matrice</a:t>
            </a:r>
          </a:p>
        </p:txBody>
      </p:sp>
      <p:sp>
        <p:nvSpPr>
          <p:cNvPr id="4" name="Rezervirano mjesto datuma 3"/>
          <p:cNvSpPr>
            <a:spLocks noGrp="1"/>
          </p:cNvSpPr>
          <p:nvPr>
            <p:ph type="dt" sz="half" idx="10"/>
          </p:nvPr>
        </p:nvSpPr>
        <p:spPr/>
        <p:txBody>
          <a:bodyPr/>
          <a:lstStyle/>
          <a:p>
            <a:fld id="{54B612E1-1023-45DE-A647-9886AF3CB914}" type="datetimeFigureOut">
              <a:rPr lang="hr-HR" smtClean="0"/>
              <a:t>23.9.2019.</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F4B20046-0BEC-4634-9E8E-20EC16F3B964}" type="slidenum">
              <a:rPr lang="hr-HR" smtClean="0"/>
              <a:t>‹#›</a:t>
            </a:fld>
            <a:endParaRPr lang="hr-HR"/>
          </a:p>
        </p:txBody>
      </p:sp>
    </p:spTree>
    <p:extLst>
      <p:ext uri="{BB962C8B-B14F-4D97-AF65-F5344CB8AC3E}">
        <p14:creationId xmlns:p14="http://schemas.microsoft.com/office/powerpoint/2010/main" val="34778095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a:t>Uredite stil naslova matrice</a:t>
            </a:r>
          </a:p>
        </p:txBody>
      </p:sp>
      <p:sp>
        <p:nvSpPr>
          <p:cNvPr id="3" name="Rezervirano mjesto sadržaja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sadržaja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5" name="Rezervirano mjesto datuma 4"/>
          <p:cNvSpPr>
            <a:spLocks noGrp="1"/>
          </p:cNvSpPr>
          <p:nvPr>
            <p:ph type="dt" sz="half" idx="10"/>
          </p:nvPr>
        </p:nvSpPr>
        <p:spPr/>
        <p:txBody>
          <a:bodyPr/>
          <a:lstStyle/>
          <a:p>
            <a:fld id="{54B612E1-1023-45DE-A647-9886AF3CB914}" type="datetimeFigureOut">
              <a:rPr lang="hr-HR" smtClean="0"/>
              <a:t>23.9.2019.</a:t>
            </a:fld>
            <a:endParaRPr lang="hr-HR"/>
          </a:p>
        </p:txBody>
      </p:sp>
      <p:sp>
        <p:nvSpPr>
          <p:cNvPr id="6" name="Rezervirano mjesto podnožja 5"/>
          <p:cNvSpPr>
            <a:spLocks noGrp="1"/>
          </p:cNvSpPr>
          <p:nvPr>
            <p:ph type="ftr" sz="quarter" idx="11"/>
          </p:nvPr>
        </p:nvSpPr>
        <p:spPr/>
        <p:txBody>
          <a:bodyPr/>
          <a:lstStyle/>
          <a:p>
            <a:endParaRPr lang="hr-HR"/>
          </a:p>
        </p:txBody>
      </p:sp>
      <p:sp>
        <p:nvSpPr>
          <p:cNvPr id="7" name="Rezervirano mjesto broja slajda 6"/>
          <p:cNvSpPr>
            <a:spLocks noGrp="1"/>
          </p:cNvSpPr>
          <p:nvPr>
            <p:ph type="sldNum" sz="quarter" idx="12"/>
          </p:nvPr>
        </p:nvSpPr>
        <p:spPr/>
        <p:txBody>
          <a:bodyPr/>
          <a:lstStyle/>
          <a:p>
            <a:fld id="{F4B20046-0BEC-4634-9E8E-20EC16F3B964}" type="slidenum">
              <a:rPr lang="hr-HR" smtClean="0"/>
              <a:t>‹#›</a:t>
            </a:fld>
            <a:endParaRPr lang="hr-HR"/>
          </a:p>
        </p:txBody>
      </p:sp>
    </p:spTree>
    <p:extLst>
      <p:ext uri="{BB962C8B-B14F-4D97-AF65-F5344CB8AC3E}">
        <p14:creationId xmlns:p14="http://schemas.microsoft.com/office/powerpoint/2010/main" val="4441960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lvl1pPr>
          </a:lstStyle>
          <a:p>
            <a:r>
              <a:rPr lang="hr-HR"/>
              <a:t>Uredite stil naslova matrice</a:t>
            </a:r>
          </a:p>
        </p:txBody>
      </p:sp>
      <p:sp>
        <p:nvSpPr>
          <p:cNvPr id="3" name="Rezervirano mjesto tekst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Uredite stilove teksta matrice</a:t>
            </a:r>
          </a:p>
        </p:txBody>
      </p:sp>
      <p:sp>
        <p:nvSpPr>
          <p:cNvPr id="4" name="Rezervirano mjesto sadržaja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5" name="Rezervirano mjesto tekst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Uredite stilove teksta matrice</a:t>
            </a:r>
          </a:p>
        </p:txBody>
      </p:sp>
      <p:sp>
        <p:nvSpPr>
          <p:cNvPr id="6" name="Rezervirano mjesto sadržaja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7" name="Rezervirano mjesto datuma 6"/>
          <p:cNvSpPr>
            <a:spLocks noGrp="1"/>
          </p:cNvSpPr>
          <p:nvPr>
            <p:ph type="dt" sz="half" idx="10"/>
          </p:nvPr>
        </p:nvSpPr>
        <p:spPr/>
        <p:txBody>
          <a:bodyPr/>
          <a:lstStyle/>
          <a:p>
            <a:fld id="{54B612E1-1023-45DE-A647-9886AF3CB914}" type="datetimeFigureOut">
              <a:rPr lang="hr-HR" smtClean="0"/>
              <a:t>23.9.2019.</a:t>
            </a:fld>
            <a:endParaRPr lang="hr-HR"/>
          </a:p>
        </p:txBody>
      </p:sp>
      <p:sp>
        <p:nvSpPr>
          <p:cNvPr id="8" name="Rezervirano mjesto podnožja 7"/>
          <p:cNvSpPr>
            <a:spLocks noGrp="1"/>
          </p:cNvSpPr>
          <p:nvPr>
            <p:ph type="ftr" sz="quarter" idx="11"/>
          </p:nvPr>
        </p:nvSpPr>
        <p:spPr/>
        <p:txBody>
          <a:bodyPr/>
          <a:lstStyle/>
          <a:p>
            <a:endParaRPr lang="hr-HR"/>
          </a:p>
        </p:txBody>
      </p:sp>
      <p:sp>
        <p:nvSpPr>
          <p:cNvPr id="9" name="Rezervirano mjesto broja slajda 8"/>
          <p:cNvSpPr>
            <a:spLocks noGrp="1"/>
          </p:cNvSpPr>
          <p:nvPr>
            <p:ph type="sldNum" sz="quarter" idx="12"/>
          </p:nvPr>
        </p:nvSpPr>
        <p:spPr/>
        <p:txBody>
          <a:bodyPr/>
          <a:lstStyle/>
          <a:p>
            <a:fld id="{F4B20046-0BEC-4634-9E8E-20EC16F3B964}" type="slidenum">
              <a:rPr lang="hr-HR" smtClean="0"/>
              <a:t>‹#›</a:t>
            </a:fld>
            <a:endParaRPr lang="hr-HR"/>
          </a:p>
        </p:txBody>
      </p:sp>
    </p:spTree>
    <p:extLst>
      <p:ext uri="{BB962C8B-B14F-4D97-AF65-F5344CB8AC3E}">
        <p14:creationId xmlns:p14="http://schemas.microsoft.com/office/powerpoint/2010/main" val="760422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a:t>Uredite stil naslova matrice</a:t>
            </a:r>
          </a:p>
        </p:txBody>
      </p:sp>
      <p:sp>
        <p:nvSpPr>
          <p:cNvPr id="3" name="Rezervirano mjesto datuma 2"/>
          <p:cNvSpPr>
            <a:spLocks noGrp="1"/>
          </p:cNvSpPr>
          <p:nvPr>
            <p:ph type="dt" sz="half" idx="10"/>
          </p:nvPr>
        </p:nvSpPr>
        <p:spPr/>
        <p:txBody>
          <a:bodyPr/>
          <a:lstStyle/>
          <a:p>
            <a:fld id="{54B612E1-1023-45DE-A647-9886AF3CB914}" type="datetimeFigureOut">
              <a:rPr lang="hr-HR" smtClean="0"/>
              <a:t>23.9.2019.</a:t>
            </a:fld>
            <a:endParaRPr lang="hr-HR"/>
          </a:p>
        </p:txBody>
      </p:sp>
      <p:sp>
        <p:nvSpPr>
          <p:cNvPr id="4" name="Rezervirano mjesto podnožja 3"/>
          <p:cNvSpPr>
            <a:spLocks noGrp="1"/>
          </p:cNvSpPr>
          <p:nvPr>
            <p:ph type="ftr" sz="quarter" idx="11"/>
          </p:nvPr>
        </p:nvSpPr>
        <p:spPr/>
        <p:txBody>
          <a:bodyPr/>
          <a:lstStyle/>
          <a:p>
            <a:endParaRPr lang="hr-HR"/>
          </a:p>
        </p:txBody>
      </p:sp>
      <p:sp>
        <p:nvSpPr>
          <p:cNvPr id="5" name="Rezervirano mjesto broja slajda 4"/>
          <p:cNvSpPr>
            <a:spLocks noGrp="1"/>
          </p:cNvSpPr>
          <p:nvPr>
            <p:ph type="sldNum" sz="quarter" idx="12"/>
          </p:nvPr>
        </p:nvSpPr>
        <p:spPr/>
        <p:txBody>
          <a:bodyPr/>
          <a:lstStyle/>
          <a:p>
            <a:fld id="{F4B20046-0BEC-4634-9E8E-20EC16F3B964}" type="slidenum">
              <a:rPr lang="hr-HR" smtClean="0"/>
              <a:t>‹#›</a:t>
            </a:fld>
            <a:endParaRPr lang="hr-HR"/>
          </a:p>
        </p:txBody>
      </p:sp>
    </p:spTree>
    <p:extLst>
      <p:ext uri="{BB962C8B-B14F-4D97-AF65-F5344CB8AC3E}">
        <p14:creationId xmlns:p14="http://schemas.microsoft.com/office/powerpoint/2010/main" val="39838930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Rezervirano mjesto datuma 1"/>
          <p:cNvSpPr>
            <a:spLocks noGrp="1"/>
          </p:cNvSpPr>
          <p:nvPr>
            <p:ph type="dt" sz="half" idx="10"/>
          </p:nvPr>
        </p:nvSpPr>
        <p:spPr/>
        <p:txBody>
          <a:bodyPr/>
          <a:lstStyle/>
          <a:p>
            <a:fld id="{54B612E1-1023-45DE-A647-9886AF3CB914}" type="datetimeFigureOut">
              <a:rPr lang="hr-HR" smtClean="0"/>
              <a:t>23.9.2019.</a:t>
            </a:fld>
            <a:endParaRPr lang="hr-HR"/>
          </a:p>
        </p:txBody>
      </p:sp>
      <p:sp>
        <p:nvSpPr>
          <p:cNvPr id="3" name="Rezervirano mjesto podnožja 2"/>
          <p:cNvSpPr>
            <a:spLocks noGrp="1"/>
          </p:cNvSpPr>
          <p:nvPr>
            <p:ph type="ftr" sz="quarter" idx="11"/>
          </p:nvPr>
        </p:nvSpPr>
        <p:spPr/>
        <p:txBody>
          <a:bodyPr/>
          <a:lstStyle/>
          <a:p>
            <a:endParaRPr lang="hr-HR"/>
          </a:p>
        </p:txBody>
      </p:sp>
      <p:sp>
        <p:nvSpPr>
          <p:cNvPr id="4" name="Rezervirano mjesto broja slajda 3"/>
          <p:cNvSpPr>
            <a:spLocks noGrp="1"/>
          </p:cNvSpPr>
          <p:nvPr>
            <p:ph type="sldNum" sz="quarter" idx="12"/>
          </p:nvPr>
        </p:nvSpPr>
        <p:spPr/>
        <p:txBody>
          <a:bodyPr/>
          <a:lstStyle/>
          <a:p>
            <a:fld id="{F4B20046-0BEC-4634-9E8E-20EC16F3B964}" type="slidenum">
              <a:rPr lang="hr-HR" smtClean="0"/>
              <a:t>‹#›</a:t>
            </a:fld>
            <a:endParaRPr lang="hr-HR"/>
          </a:p>
        </p:txBody>
      </p:sp>
    </p:spTree>
    <p:extLst>
      <p:ext uri="{BB962C8B-B14F-4D97-AF65-F5344CB8AC3E}">
        <p14:creationId xmlns:p14="http://schemas.microsoft.com/office/powerpoint/2010/main" val="13875520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nchor="b"/>
          <a:lstStyle>
            <a:lvl1pPr algn="l">
              <a:defRPr sz="2000" b="1"/>
            </a:lvl1pPr>
          </a:lstStyle>
          <a:p>
            <a:r>
              <a:rPr lang="hr-HR"/>
              <a:t>Uredite stil naslova matrice</a:t>
            </a:r>
          </a:p>
        </p:txBody>
      </p:sp>
      <p:sp>
        <p:nvSpPr>
          <p:cNvPr id="3" name="Rezervirano mjesto sadržaja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tekst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a:t>Uredite stilove teksta matrice</a:t>
            </a:r>
          </a:p>
        </p:txBody>
      </p:sp>
      <p:sp>
        <p:nvSpPr>
          <p:cNvPr id="5" name="Rezervirano mjesto datuma 4"/>
          <p:cNvSpPr>
            <a:spLocks noGrp="1"/>
          </p:cNvSpPr>
          <p:nvPr>
            <p:ph type="dt" sz="half" idx="10"/>
          </p:nvPr>
        </p:nvSpPr>
        <p:spPr/>
        <p:txBody>
          <a:bodyPr/>
          <a:lstStyle/>
          <a:p>
            <a:fld id="{54B612E1-1023-45DE-A647-9886AF3CB914}" type="datetimeFigureOut">
              <a:rPr lang="hr-HR" smtClean="0"/>
              <a:t>23.9.2019.</a:t>
            </a:fld>
            <a:endParaRPr lang="hr-HR"/>
          </a:p>
        </p:txBody>
      </p:sp>
      <p:sp>
        <p:nvSpPr>
          <p:cNvPr id="6" name="Rezervirano mjesto podnožja 5"/>
          <p:cNvSpPr>
            <a:spLocks noGrp="1"/>
          </p:cNvSpPr>
          <p:nvPr>
            <p:ph type="ftr" sz="quarter" idx="11"/>
          </p:nvPr>
        </p:nvSpPr>
        <p:spPr/>
        <p:txBody>
          <a:bodyPr/>
          <a:lstStyle/>
          <a:p>
            <a:endParaRPr lang="hr-HR"/>
          </a:p>
        </p:txBody>
      </p:sp>
      <p:sp>
        <p:nvSpPr>
          <p:cNvPr id="7" name="Rezervirano mjesto broja slajda 6"/>
          <p:cNvSpPr>
            <a:spLocks noGrp="1"/>
          </p:cNvSpPr>
          <p:nvPr>
            <p:ph type="sldNum" sz="quarter" idx="12"/>
          </p:nvPr>
        </p:nvSpPr>
        <p:spPr/>
        <p:txBody>
          <a:bodyPr/>
          <a:lstStyle/>
          <a:p>
            <a:fld id="{F4B20046-0BEC-4634-9E8E-20EC16F3B964}" type="slidenum">
              <a:rPr lang="hr-HR" smtClean="0"/>
              <a:t>‹#›</a:t>
            </a:fld>
            <a:endParaRPr lang="hr-HR"/>
          </a:p>
        </p:txBody>
      </p:sp>
    </p:spTree>
    <p:extLst>
      <p:ext uri="{BB962C8B-B14F-4D97-AF65-F5344CB8AC3E}">
        <p14:creationId xmlns:p14="http://schemas.microsoft.com/office/powerpoint/2010/main" val="487657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nchor="b"/>
          <a:lstStyle>
            <a:lvl1pPr algn="l">
              <a:defRPr sz="2000" b="1"/>
            </a:lvl1pPr>
          </a:lstStyle>
          <a:p>
            <a:r>
              <a:rPr lang="hr-HR"/>
              <a:t>Uredite stil naslova matrice</a:t>
            </a:r>
          </a:p>
        </p:txBody>
      </p:sp>
      <p:sp>
        <p:nvSpPr>
          <p:cNvPr id="3" name="Rezervirano mjesto slik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r-HR"/>
          </a:p>
        </p:txBody>
      </p:sp>
      <p:sp>
        <p:nvSpPr>
          <p:cNvPr id="4" name="Rezervirano mjesto tekst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a:t>Uredite stilove teksta matrice</a:t>
            </a:r>
          </a:p>
        </p:txBody>
      </p:sp>
      <p:sp>
        <p:nvSpPr>
          <p:cNvPr id="5" name="Rezervirano mjesto datuma 4"/>
          <p:cNvSpPr>
            <a:spLocks noGrp="1"/>
          </p:cNvSpPr>
          <p:nvPr>
            <p:ph type="dt" sz="half" idx="10"/>
          </p:nvPr>
        </p:nvSpPr>
        <p:spPr/>
        <p:txBody>
          <a:bodyPr/>
          <a:lstStyle/>
          <a:p>
            <a:fld id="{54B612E1-1023-45DE-A647-9886AF3CB914}" type="datetimeFigureOut">
              <a:rPr lang="hr-HR" smtClean="0"/>
              <a:t>23.9.2019.</a:t>
            </a:fld>
            <a:endParaRPr lang="hr-HR"/>
          </a:p>
        </p:txBody>
      </p:sp>
      <p:sp>
        <p:nvSpPr>
          <p:cNvPr id="6" name="Rezervirano mjesto podnožja 5"/>
          <p:cNvSpPr>
            <a:spLocks noGrp="1"/>
          </p:cNvSpPr>
          <p:nvPr>
            <p:ph type="ftr" sz="quarter" idx="11"/>
          </p:nvPr>
        </p:nvSpPr>
        <p:spPr/>
        <p:txBody>
          <a:bodyPr/>
          <a:lstStyle/>
          <a:p>
            <a:endParaRPr lang="hr-HR"/>
          </a:p>
        </p:txBody>
      </p:sp>
      <p:sp>
        <p:nvSpPr>
          <p:cNvPr id="7" name="Rezervirano mjesto broja slajda 6"/>
          <p:cNvSpPr>
            <a:spLocks noGrp="1"/>
          </p:cNvSpPr>
          <p:nvPr>
            <p:ph type="sldNum" sz="quarter" idx="12"/>
          </p:nvPr>
        </p:nvSpPr>
        <p:spPr/>
        <p:txBody>
          <a:bodyPr/>
          <a:lstStyle/>
          <a:p>
            <a:fld id="{F4B20046-0BEC-4634-9E8E-20EC16F3B964}" type="slidenum">
              <a:rPr lang="hr-HR" smtClean="0"/>
              <a:t>‹#›</a:t>
            </a:fld>
            <a:endParaRPr lang="hr-HR"/>
          </a:p>
        </p:txBody>
      </p:sp>
    </p:spTree>
    <p:extLst>
      <p:ext uri="{BB962C8B-B14F-4D97-AF65-F5344CB8AC3E}">
        <p14:creationId xmlns:p14="http://schemas.microsoft.com/office/powerpoint/2010/main" val="2583820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2.xml"/><Relationship Id="rId4" Type="http://schemas.openxmlformats.org/officeDocument/2006/relationships/hyperlink" Target="http://www.presentationgo.com/" TargetMode="Externa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13.xml"/><Relationship Id="rId4" Type="http://schemas.openxmlformats.org/officeDocument/2006/relationships/hyperlink" Target="http://www.presentationgo.com/" TargetMode="Externa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14.xml"/><Relationship Id="rId4" Type="http://schemas.openxmlformats.org/officeDocument/2006/relationships/hyperlink" Target="http://www.presentationgo.com/" TargetMode="Externa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5.xml"/><Relationship Id="rId1" Type="http://schemas.openxmlformats.org/officeDocument/2006/relationships/slideLayout" Target="../slideLayouts/slideLayout15.xml"/><Relationship Id="rId4" Type="http://schemas.openxmlformats.org/officeDocument/2006/relationships/hyperlink" Target="http://www.presentationgo.com/" TargetMode="Externa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6.xml"/><Relationship Id="rId1" Type="http://schemas.openxmlformats.org/officeDocument/2006/relationships/slideLayout" Target="../slideLayouts/slideLayout16.xml"/><Relationship Id="rId4" Type="http://schemas.openxmlformats.org/officeDocument/2006/relationships/hyperlink" Target="http://www.presentationgo.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naslova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hr-HR"/>
              <a:t>Uredite stil naslova matrice</a:t>
            </a:r>
          </a:p>
        </p:txBody>
      </p:sp>
      <p:sp>
        <p:nvSpPr>
          <p:cNvPr id="3" name="Rezervirano mjesto teksta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datum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B612E1-1023-45DE-A647-9886AF3CB914}" type="datetimeFigureOut">
              <a:rPr lang="hr-HR" smtClean="0"/>
              <a:t>23.9.2019.</a:t>
            </a:fld>
            <a:endParaRPr lang="hr-HR"/>
          </a:p>
        </p:txBody>
      </p:sp>
      <p:sp>
        <p:nvSpPr>
          <p:cNvPr id="5" name="Rezervirano mjesto podnožj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r-HR"/>
          </a:p>
        </p:txBody>
      </p:sp>
      <p:sp>
        <p:nvSpPr>
          <p:cNvPr id="6" name="Rezervirano mjesto broja slajd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B20046-0BEC-4634-9E8E-20EC16F3B964}" type="slidenum">
              <a:rPr lang="hr-HR" smtClean="0"/>
              <a:t>‹#›</a:t>
            </a:fld>
            <a:endParaRPr lang="hr-HR"/>
          </a:p>
        </p:txBody>
      </p:sp>
    </p:spTree>
    <p:extLst>
      <p:ext uri="{BB962C8B-B14F-4D97-AF65-F5344CB8AC3E}">
        <p14:creationId xmlns:p14="http://schemas.microsoft.com/office/powerpoint/2010/main" val="444750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a:gsLst>
            <a:gs pos="0">
              <a:srgbClr val="323A45"/>
            </a:gs>
            <a:gs pos="35000">
              <a:srgbClr val="323A45"/>
            </a:gs>
            <a:gs pos="100000">
              <a:srgbClr val="1C2026"/>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63482"/>
            <a:ext cx="7886700" cy="739056"/>
          </a:xfrm>
          <a:prstGeom prst="rect">
            <a:avLst/>
          </a:prstGeom>
        </p:spPr>
        <p:txBody>
          <a:bodyPr rIns="0">
            <a:normAutofit/>
          </a:bodyPr>
          <a:lstStyle/>
          <a:p>
            <a:pPr marL="0" lvl="0"/>
            <a:r>
              <a:rPr lang="en-US"/>
              <a:t>Click to edit Master title style</a:t>
            </a:r>
          </a:p>
        </p:txBody>
      </p:sp>
      <p:sp>
        <p:nvSpPr>
          <p:cNvPr id="3" name="Text Placeholder 2"/>
          <p:cNvSpPr>
            <a:spLocks noGrp="1"/>
          </p:cNvSpPr>
          <p:nvPr>
            <p:ph type="body" idx="1"/>
          </p:nvPr>
        </p:nvSpPr>
        <p:spPr>
          <a:xfrm>
            <a:off x="628650" y="1219200"/>
            <a:ext cx="7886700" cy="49577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8"/>
          <p:cNvSpPr/>
          <p:nvPr userDrawn="1"/>
        </p:nvSpPr>
        <p:spPr>
          <a:xfrm>
            <a:off x="0" y="6305912"/>
            <a:ext cx="9144000" cy="5520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bIns="6858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113" normalizeH="0" baseline="0" noProof="0" dirty="0">
                <a:ln>
                  <a:noFill/>
                </a:ln>
                <a:solidFill>
                  <a:prstClr val="white">
                    <a:lumMod val="75000"/>
                  </a:prstClr>
                </a:solidFill>
                <a:effectLst/>
                <a:uLnTx/>
                <a:uFillTx/>
                <a:latin typeface="Calibri" panose="020F0502020204030204"/>
                <a:ea typeface="+mn-ea"/>
                <a:cs typeface="+mn-cs"/>
              </a:rPr>
              <a:t>www.</a:t>
            </a:r>
            <a:r>
              <a:rPr kumimoji="0" lang="en-US" sz="2400" b="0" i="0" u="none" strike="noStrike" kern="1200" cap="none" spc="113" normalizeH="0" baseline="0" noProof="0" dirty="0">
                <a:ln>
                  <a:noFill/>
                </a:ln>
                <a:solidFill>
                  <a:prstClr val="black">
                    <a:lumMod val="85000"/>
                    <a:lumOff val="15000"/>
                  </a:prstClr>
                </a:solidFill>
                <a:effectLst/>
                <a:uLnTx/>
                <a:uFillTx/>
                <a:latin typeface="Calibri" panose="020F0502020204030204"/>
                <a:ea typeface="+mn-ea"/>
                <a:cs typeface="+mn-cs"/>
              </a:rPr>
              <a:t>presentationgo</a:t>
            </a:r>
            <a:r>
              <a:rPr kumimoji="0" lang="en-US" sz="2400" b="0" i="0" u="none" strike="noStrike" kern="1200" cap="none" spc="113" normalizeH="0" baseline="0" noProof="0" dirty="0">
                <a:ln>
                  <a:noFill/>
                </a:ln>
                <a:solidFill>
                  <a:prstClr val="white">
                    <a:lumMod val="75000"/>
                  </a:prstClr>
                </a:solidFill>
                <a:effectLst/>
                <a:uLnTx/>
                <a:uFillTx/>
                <a:latin typeface="Calibri" panose="020F0502020204030204"/>
                <a:ea typeface="+mn-ea"/>
                <a:cs typeface="+mn-cs"/>
              </a:rPr>
              <a:t>.com</a:t>
            </a:r>
          </a:p>
        </p:txBody>
      </p:sp>
      <p:sp>
        <p:nvSpPr>
          <p:cNvPr id="13" name="Freeform 12"/>
          <p:cNvSpPr/>
          <p:nvPr userDrawn="1"/>
        </p:nvSpPr>
        <p:spPr>
          <a:xfrm rot="5400000">
            <a:off x="22197" y="244951"/>
            <a:ext cx="369496" cy="428177"/>
          </a:xfrm>
          <a:custGeom>
            <a:avLst/>
            <a:gdLst>
              <a:gd name="connsiteX0" fmla="*/ 210916 w 1034764"/>
              <a:gd name="connsiteY0" fmla="*/ 535701 h 1598797"/>
              <a:gd name="connsiteX1" fmla="*/ 331908 w 1034764"/>
              <a:gd name="connsiteY1" fmla="*/ 284049 h 1598797"/>
              <a:gd name="connsiteX2" fmla="*/ 741774 w 1034764"/>
              <a:gd name="connsiteY2" fmla="*/ 315409 h 1598797"/>
              <a:gd name="connsiteX3" fmla="*/ 403935 w 1034764"/>
              <a:gd name="connsiteY3" fmla="*/ 375418 h 1598797"/>
              <a:gd name="connsiteX4" fmla="*/ 266699 w 1034764"/>
              <a:gd name="connsiteY4" fmla="*/ 689905 h 1598797"/>
              <a:gd name="connsiteX5" fmla="*/ 266698 w 1034764"/>
              <a:gd name="connsiteY5" fmla="*/ 689907 h 1598797"/>
              <a:gd name="connsiteX6" fmla="*/ 210916 w 1034764"/>
              <a:gd name="connsiteY6" fmla="*/ 535701 h 1598797"/>
              <a:gd name="connsiteX7" fmla="*/ 134938 w 1034764"/>
              <a:gd name="connsiteY7" fmla="*/ 517381 h 1598797"/>
              <a:gd name="connsiteX8" fmla="*/ 517383 w 1034764"/>
              <a:gd name="connsiteY8" fmla="*/ 899826 h 1598797"/>
              <a:gd name="connsiteX9" fmla="*/ 899828 w 1034764"/>
              <a:gd name="connsiteY9" fmla="*/ 517381 h 1598797"/>
              <a:gd name="connsiteX10" fmla="*/ 517383 w 1034764"/>
              <a:gd name="connsiteY10" fmla="*/ 134936 h 1598797"/>
              <a:gd name="connsiteX11" fmla="*/ 134938 w 1034764"/>
              <a:gd name="connsiteY11" fmla="*/ 517381 h 1598797"/>
              <a:gd name="connsiteX12" fmla="*/ 0 w 1034764"/>
              <a:gd name="connsiteY12" fmla="*/ 517382 h 1598797"/>
              <a:gd name="connsiteX13" fmla="*/ 517382 w 1034764"/>
              <a:gd name="connsiteY13" fmla="*/ 0 h 1598797"/>
              <a:gd name="connsiteX14" fmla="*/ 1034764 w 1034764"/>
              <a:gd name="connsiteY14" fmla="*/ 517382 h 1598797"/>
              <a:gd name="connsiteX15" fmla="*/ 621653 w 1034764"/>
              <a:gd name="connsiteY15" fmla="*/ 1024253 h 1598797"/>
              <a:gd name="connsiteX16" fmla="*/ 620527 w 1034764"/>
              <a:gd name="connsiteY16" fmla="*/ 1024366 h 1598797"/>
              <a:gd name="connsiteX17" fmla="*/ 662992 w 1034764"/>
              <a:gd name="connsiteY17" fmla="*/ 1598797 h 1598797"/>
              <a:gd name="connsiteX18" fmla="*/ 371775 w 1034764"/>
              <a:gd name="connsiteY18" fmla="*/ 1598797 h 1598797"/>
              <a:gd name="connsiteX19" fmla="*/ 414241 w 1034764"/>
              <a:gd name="connsiteY19" fmla="*/ 1024367 h 1598797"/>
              <a:gd name="connsiteX20" fmla="*/ 413112 w 1034764"/>
              <a:gd name="connsiteY20" fmla="*/ 1024253 h 1598797"/>
              <a:gd name="connsiteX21" fmla="*/ 0 w 1034764"/>
              <a:gd name="connsiteY21" fmla="*/ 517382 h 1598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34764" h="1598797">
                <a:moveTo>
                  <a:pt x="210916" y="535701"/>
                </a:moveTo>
                <a:cubicBezTo>
                  <a:pt x="207764" y="443901"/>
                  <a:pt x="249915" y="348683"/>
                  <a:pt x="331908" y="284049"/>
                </a:cubicBezTo>
                <a:cubicBezTo>
                  <a:pt x="463097" y="180634"/>
                  <a:pt x="646600" y="194675"/>
                  <a:pt x="741774" y="315409"/>
                </a:cubicBezTo>
                <a:cubicBezTo>
                  <a:pt x="631231" y="275026"/>
                  <a:pt x="502220" y="297941"/>
                  <a:pt x="403935" y="375418"/>
                </a:cubicBezTo>
                <a:cubicBezTo>
                  <a:pt x="305650" y="452895"/>
                  <a:pt x="253243" y="572989"/>
                  <a:pt x="266699" y="689905"/>
                </a:cubicBezTo>
                <a:lnTo>
                  <a:pt x="266698" y="689907"/>
                </a:lnTo>
                <a:cubicBezTo>
                  <a:pt x="231008" y="644631"/>
                  <a:pt x="212807" y="590781"/>
                  <a:pt x="210916" y="535701"/>
                </a:cubicBezTo>
                <a:close/>
                <a:moveTo>
                  <a:pt x="134938" y="517381"/>
                </a:moveTo>
                <a:cubicBezTo>
                  <a:pt x="134938" y="728600"/>
                  <a:pt x="306164" y="899826"/>
                  <a:pt x="517383" y="899826"/>
                </a:cubicBezTo>
                <a:cubicBezTo>
                  <a:pt x="728602" y="899826"/>
                  <a:pt x="899828" y="728600"/>
                  <a:pt x="899828" y="517381"/>
                </a:cubicBezTo>
                <a:cubicBezTo>
                  <a:pt x="899828" y="306162"/>
                  <a:pt x="728602" y="134936"/>
                  <a:pt x="517383" y="134936"/>
                </a:cubicBezTo>
                <a:cubicBezTo>
                  <a:pt x="306164" y="134936"/>
                  <a:pt x="134938" y="306162"/>
                  <a:pt x="134938" y="517381"/>
                </a:cubicBezTo>
                <a:close/>
                <a:moveTo>
                  <a:pt x="0" y="517382"/>
                </a:moveTo>
                <a:cubicBezTo>
                  <a:pt x="0" y="231640"/>
                  <a:pt x="231640" y="0"/>
                  <a:pt x="517382" y="0"/>
                </a:cubicBezTo>
                <a:cubicBezTo>
                  <a:pt x="803124" y="0"/>
                  <a:pt x="1034764" y="231640"/>
                  <a:pt x="1034764" y="517382"/>
                </a:cubicBezTo>
                <a:cubicBezTo>
                  <a:pt x="1034764" y="767406"/>
                  <a:pt x="857415" y="976008"/>
                  <a:pt x="621653" y="1024253"/>
                </a:cubicBezTo>
                <a:lnTo>
                  <a:pt x="620527" y="1024366"/>
                </a:lnTo>
                <a:lnTo>
                  <a:pt x="662992" y="1598797"/>
                </a:lnTo>
                <a:lnTo>
                  <a:pt x="371775" y="1598797"/>
                </a:lnTo>
                <a:lnTo>
                  <a:pt x="414241" y="1024367"/>
                </a:lnTo>
                <a:lnTo>
                  <a:pt x="413112" y="1024253"/>
                </a:lnTo>
                <a:cubicBezTo>
                  <a:pt x="177349" y="976008"/>
                  <a:pt x="0" y="767406"/>
                  <a:pt x="0" y="517382"/>
                </a:cubicBezTo>
                <a:close/>
              </a:path>
            </a:pathLst>
          </a:custGeom>
          <a:solidFill>
            <a:schemeClr val="bg1">
              <a:alpha val="20000"/>
            </a:schemeClr>
          </a:solidFill>
          <a:ln>
            <a:noFill/>
          </a:ln>
          <a:effectLst>
            <a:outerShdw blurRad="12700" dist="12700" dir="270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4" name="Group 13"/>
          <p:cNvGrpSpPr/>
          <p:nvPr userDrawn="1"/>
        </p:nvGrpSpPr>
        <p:grpSpPr>
          <a:xfrm>
            <a:off x="-1241181" y="-16654"/>
            <a:ext cx="1180174" cy="573672"/>
            <a:chOff x="-2096383" y="21447"/>
            <a:chExt cx="1573565" cy="573672"/>
          </a:xfrm>
        </p:grpSpPr>
        <p:sp>
          <p:nvSpPr>
            <p:cNvPr id="15" name="TextBox 14"/>
            <p:cNvSpPr txBox="1"/>
            <p:nvPr userDrawn="1"/>
          </p:nvSpPr>
          <p:spPr>
            <a:xfrm>
              <a:off x="-2096383" y="21447"/>
              <a:ext cx="391560" cy="207749"/>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75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By:</a:t>
              </a:r>
            </a:p>
          </p:txBody>
        </p:sp>
        <p:sp>
          <p:nvSpPr>
            <p:cNvPr id="16" name="TextBox 15"/>
            <p:cNvSpPr txBox="1"/>
            <p:nvPr userDrawn="1"/>
          </p:nvSpPr>
          <p:spPr>
            <a:xfrm>
              <a:off x="-1002010" y="387370"/>
              <a:ext cx="479192" cy="207749"/>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75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.com</a:t>
              </a:r>
            </a:p>
          </p:txBody>
        </p:sp>
        <p:pic>
          <p:nvPicPr>
            <p:cNvPr id="17" name="Picture 16"/>
            <p:cNvPicPr>
              <a:picLocks noChangeAspect="1"/>
            </p:cNvPicPr>
            <p:nvPr userDrawn="1"/>
          </p:nvPicPr>
          <p:blipFill>
            <a:blip r:embed="rId3"/>
            <a:stretch>
              <a:fillRect/>
            </a:stretch>
          </p:blipFill>
          <p:spPr>
            <a:xfrm>
              <a:off x="-2018604" y="234547"/>
              <a:ext cx="1405251" cy="185944"/>
            </a:xfrm>
            <a:prstGeom prst="rect">
              <a:avLst/>
            </a:prstGeom>
          </p:spPr>
        </p:pic>
      </p:grpSp>
      <p:sp>
        <p:nvSpPr>
          <p:cNvPr id="18" name="Rectangle 17"/>
          <p:cNvSpPr/>
          <p:nvPr userDrawn="1"/>
        </p:nvSpPr>
        <p:spPr>
          <a:xfrm>
            <a:off x="-9526" y="6959602"/>
            <a:ext cx="1059906" cy="219291"/>
          </a:xfrm>
          <a:prstGeom prst="rect">
            <a:avLst/>
          </a:prstGeom>
        </p:spPr>
        <p:txBody>
          <a:bodyPr wrap="non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825" b="0" i="0" u="none" strike="noStrike" kern="1200" cap="none" spc="0" normalizeH="0" baseline="0" noProof="0" dirty="0">
                <a:ln>
                  <a:noFill/>
                </a:ln>
                <a:solidFill>
                  <a:srgbClr val="555555"/>
                </a:solidFill>
                <a:effectLst/>
                <a:uLnTx/>
                <a:uFillTx/>
                <a:latin typeface="Open Sans" panose="020B0606030504020204" pitchFamily="34" charset="0"/>
                <a:ea typeface="+mn-ea"/>
                <a:cs typeface="+mn-cs"/>
              </a:rPr>
              <a:t>© </a:t>
            </a:r>
            <a:r>
              <a:rPr kumimoji="0" lang="en-US" sz="825" b="0" i="0" u="none" strike="noStrike" kern="1200" cap="none" spc="0" normalizeH="0" baseline="0" noProof="0" dirty="0">
                <a:ln>
                  <a:noFill/>
                </a:ln>
                <a:solidFill>
                  <a:srgbClr val="A5CD28"/>
                </a:solidFill>
                <a:effectLst/>
                <a:uLnTx/>
                <a:uFillTx/>
                <a:latin typeface="Open Sans" panose="020B0606030504020204" pitchFamily="34" charset="0"/>
                <a:ea typeface="+mn-ea"/>
                <a:cs typeface="+mn-cs"/>
                <a:hlinkClick r:id="rId4" tooltip="PresentationGo!"/>
              </a:rPr>
              <a:t>presentationgo.com</a:t>
            </a:r>
            <a:endParaRPr kumimoji="0" lang="en-US" sz="825"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722678"/>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685800" rtl="0" eaLnBrk="1" latinLnBrk="0" hangingPunct="1">
        <a:lnSpc>
          <a:spcPct val="90000"/>
        </a:lnSpc>
        <a:spcBef>
          <a:spcPct val="0"/>
        </a:spcBef>
        <a:buNone/>
        <a:defRPr lang="en-US" sz="2700" b="1" kern="1200">
          <a:solidFill>
            <a:schemeClr val="bg1"/>
          </a:solidFill>
          <a:latin typeface="Helvetica" panose="020B0500000000000000" pitchFamily="34"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j-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j-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j-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j-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j-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a:gsLst>
            <a:gs pos="0">
              <a:srgbClr val="EFEDEE"/>
            </a:gs>
            <a:gs pos="53000">
              <a:srgbClr val="F1EFF0"/>
            </a:gs>
            <a:gs pos="77000">
              <a:srgbClr val="EFEDEE"/>
            </a:gs>
            <a:gs pos="100000">
              <a:srgbClr val="EFEBEC"/>
            </a:gs>
          </a:gsLst>
          <a:lin ang="5400000" scaled="1"/>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06332"/>
            <a:ext cx="7886700" cy="739056"/>
          </a:xfrm>
          <a:prstGeom prst="rect">
            <a:avLst/>
          </a:prstGeom>
        </p:spPr>
        <p:txBody>
          <a:bodyPr rIns="0">
            <a:normAutofit/>
          </a:bodyPr>
          <a:lstStyle/>
          <a:p>
            <a:pPr marL="0" lvl="0"/>
            <a:r>
              <a:rPr lang="en-US"/>
              <a:t>Click to edit Master title style</a:t>
            </a:r>
          </a:p>
        </p:txBody>
      </p:sp>
      <p:sp>
        <p:nvSpPr>
          <p:cNvPr id="3" name="Text Placeholder 2"/>
          <p:cNvSpPr>
            <a:spLocks noGrp="1"/>
          </p:cNvSpPr>
          <p:nvPr>
            <p:ph type="body" idx="1"/>
          </p:nvPr>
        </p:nvSpPr>
        <p:spPr>
          <a:xfrm>
            <a:off x="628650" y="1219200"/>
            <a:ext cx="7886700" cy="49577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8"/>
          <p:cNvSpPr/>
          <p:nvPr userDrawn="1"/>
        </p:nvSpPr>
        <p:spPr>
          <a:xfrm>
            <a:off x="0" y="6305910"/>
            <a:ext cx="9144000" cy="5520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150" normalizeH="0" baseline="0" noProof="0" dirty="0">
                <a:ln>
                  <a:noFill/>
                </a:ln>
                <a:solidFill>
                  <a:prstClr val="white">
                    <a:lumMod val="75000"/>
                  </a:prstClr>
                </a:solidFill>
                <a:effectLst/>
                <a:uLnTx/>
                <a:uFillTx/>
                <a:latin typeface="Calibri" panose="020F0502020204030204"/>
                <a:ea typeface="+mn-ea"/>
                <a:cs typeface="+mn-cs"/>
              </a:rPr>
              <a:t>www.</a:t>
            </a:r>
            <a:r>
              <a:rPr kumimoji="0" lang="en-US" sz="3200" b="0" i="0" u="none" strike="noStrike" kern="1200" cap="none" spc="150" normalizeH="0" baseline="0" noProof="0" dirty="0">
                <a:ln>
                  <a:noFill/>
                </a:ln>
                <a:solidFill>
                  <a:prstClr val="black">
                    <a:lumMod val="85000"/>
                    <a:lumOff val="15000"/>
                  </a:prstClr>
                </a:solidFill>
                <a:effectLst/>
                <a:uLnTx/>
                <a:uFillTx/>
                <a:latin typeface="Calibri" panose="020F0502020204030204"/>
                <a:ea typeface="+mn-ea"/>
                <a:cs typeface="+mn-cs"/>
              </a:rPr>
              <a:t>presentationgo</a:t>
            </a:r>
            <a:r>
              <a:rPr kumimoji="0" lang="en-US" sz="3200" b="0" i="0" u="none" strike="noStrike" kern="1200" cap="none" spc="150" normalizeH="0" baseline="0" noProof="0" dirty="0">
                <a:ln>
                  <a:noFill/>
                </a:ln>
                <a:solidFill>
                  <a:prstClr val="white">
                    <a:lumMod val="75000"/>
                  </a:prstClr>
                </a:solidFill>
                <a:effectLst/>
                <a:uLnTx/>
                <a:uFillTx/>
                <a:latin typeface="Calibri" panose="020F0502020204030204"/>
                <a:ea typeface="+mn-ea"/>
                <a:cs typeface="+mn-cs"/>
              </a:rPr>
              <a:t>.com</a:t>
            </a:r>
          </a:p>
        </p:txBody>
      </p:sp>
      <p:sp>
        <p:nvSpPr>
          <p:cNvPr id="23" name="Freeform 22"/>
          <p:cNvSpPr/>
          <p:nvPr userDrawn="1"/>
        </p:nvSpPr>
        <p:spPr>
          <a:xfrm rot="5400000">
            <a:off x="91178" y="116438"/>
            <a:ext cx="369496" cy="570902"/>
          </a:xfrm>
          <a:custGeom>
            <a:avLst/>
            <a:gdLst>
              <a:gd name="connsiteX0" fmla="*/ 210916 w 1034764"/>
              <a:gd name="connsiteY0" fmla="*/ 535701 h 1598797"/>
              <a:gd name="connsiteX1" fmla="*/ 331908 w 1034764"/>
              <a:gd name="connsiteY1" fmla="*/ 284049 h 1598797"/>
              <a:gd name="connsiteX2" fmla="*/ 741774 w 1034764"/>
              <a:gd name="connsiteY2" fmla="*/ 315409 h 1598797"/>
              <a:gd name="connsiteX3" fmla="*/ 403935 w 1034764"/>
              <a:gd name="connsiteY3" fmla="*/ 375418 h 1598797"/>
              <a:gd name="connsiteX4" fmla="*/ 266699 w 1034764"/>
              <a:gd name="connsiteY4" fmla="*/ 689905 h 1598797"/>
              <a:gd name="connsiteX5" fmla="*/ 266698 w 1034764"/>
              <a:gd name="connsiteY5" fmla="*/ 689907 h 1598797"/>
              <a:gd name="connsiteX6" fmla="*/ 210916 w 1034764"/>
              <a:gd name="connsiteY6" fmla="*/ 535701 h 1598797"/>
              <a:gd name="connsiteX7" fmla="*/ 134938 w 1034764"/>
              <a:gd name="connsiteY7" fmla="*/ 517381 h 1598797"/>
              <a:gd name="connsiteX8" fmla="*/ 517383 w 1034764"/>
              <a:gd name="connsiteY8" fmla="*/ 899826 h 1598797"/>
              <a:gd name="connsiteX9" fmla="*/ 899828 w 1034764"/>
              <a:gd name="connsiteY9" fmla="*/ 517381 h 1598797"/>
              <a:gd name="connsiteX10" fmla="*/ 517383 w 1034764"/>
              <a:gd name="connsiteY10" fmla="*/ 134936 h 1598797"/>
              <a:gd name="connsiteX11" fmla="*/ 134938 w 1034764"/>
              <a:gd name="connsiteY11" fmla="*/ 517381 h 1598797"/>
              <a:gd name="connsiteX12" fmla="*/ 0 w 1034764"/>
              <a:gd name="connsiteY12" fmla="*/ 517382 h 1598797"/>
              <a:gd name="connsiteX13" fmla="*/ 517382 w 1034764"/>
              <a:gd name="connsiteY13" fmla="*/ 0 h 1598797"/>
              <a:gd name="connsiteX14" fmla="*/ 1034764 w 1034764"/>
              <a:gd name="connsiteY14" fmla="*/ 517382 h 1598797"/>
              <a:gd name="connsiteX15" fmla="*/ 621653 w 1034764"/>
              <a:gd name="connsiteY15" fmla="*/ 1024253 h 1598797"/>
              <a:gd name="connsiteX16" fmla="*/ 620527 w 1034764"/>
              <a:gd name="connsiteY16" fmla="*/ 1024366 h 1598797"/>
              <a:gd name="connsiteX17" fmla="*/ 662992 w 1034764"/>
              <a:gd name="connsiteY17" fmla="*/ 1598797 h 1598797"/>
              <a:gd name="connsiteX18" fmla="*/ 371775 w 1034764"/>
              <a:gd name="connsiteY18" fmla="*/ 1598797 h 1598797"/>
              <a:gd name="connsiteX19" fmla="*/ 414241 w 1034764"/>
              <a:gd name="connsiteY19" fmla="*/ 1024367 h 1598797"/>
              <a:gd name="connsiteX20" fmla="*/ 413112 w 1034764"/>
              <a:gd name="connsiteY20" fmla="*/ 1024253 h 1598797"/>
              <a:gd name="connsiteX21" fmla="*/ 0 w 1034764"/>
              <a:gd name="connsiteY21" fmla="*/ 517382 h 1598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34764" h="1598797">
                <a:moveTo>
                  <a:pt x="210916" y="535701"/>
                </a:moveTo>
                <a:cubicBezTo>
                  <a:pt x="207764" y="443901"/>
                  <a:pt x="249915" y="348683"/>
                  <a:pt x="331908" y="284049"/>
                </a:cubicBezTo>
                <a:cubicBezTo>
                  <a:pt x="463097" y="180634"/>
                  <a:pt x="646600" y="194675"/>
                  <a:pt x="741774" y="315409"/>
                </a:cubicBezTo>
                <a:cubicBezTo>
                  <a:pt x="631231" y="275026"/>
                  <a:pt x="502220" y="297941"/>
                  <a:pt x="403935" y="375418"/>
                </a:cubicBezTo>
                <a:cubicBezTo>
                  <a:pt x="305650" y="452895"/>
                  <a:pt x="253243" y="572989"/>
                  <a:pt x="266699" y="689905"/>
                </a:cubicBezTo>
                <a:lnTo>
                  <a:pt x="266698" y="689907"/>
                </a:lnTo>
                <a:cubicBezTo>
                  <a:pt x="231008" y="644631"/>
                  <a:pt x="212807" y="590781"/>
                  <a:pt x="210916" y="535701"/>
                </a:cubicBezTo>
                <a:close/>
                <a:moveTo>
                  <a:pt x="134938" y="517381"/>
                </a:moveTo>
                <a:cubicBezTo>
                  <a:pt x="134938" y="728600"/>
                  <a:pt x="306164" y="899826"/>
                  <a:pt x="517383" y="899826"/>
                </a:cubicBezTo>
                <a:cubicBezTo>
                  <a:pt x="728602" y="899826"/>
                  <a:pt x="899828" y="728600"/>
                  <a:pt x="899828" y="517381"/>
                </a:cubicBezTo>
                <a:cubicBezTo>
                  <a:pt x="899828" y="306162"/>
                  <a:pt x="728602" y="134936"/>
                  <a:pt x="517383" y="134936"/>
                </a:cubicBezTo>
                <a:cubicBezTo>
                  <a:pt x="306164" y="134936"/>
                  <a:pt x="134938" y="306162"/>
                  <a:pt x="134938" y="517381"/>
                </a:cubicBezTo>
                <a:close/>
                <a:moveTo>
                  <a:pt x="0" y="517382"/>
                </a:moveTo>
                <a:cubicBezTo>
                  <a:pt x="0" y="231640"/>
                  <a:pt x="231640" y="0"/>
                  <a:pt x="517382" y="0"/>
                </a:cubicBezTo>
                <a:cubicBezTo>
                  <a:pt x="803124" y="0"/>
                  <a:pt x="1034764" y="231640"/>
                  <a:pt x="1034764" y="517382"/>
                </a:cubicBezTo>
                <a:cubicBezTo>
                  <a:pt x="1034764" y="767406"/>
                  <a:pt x="857415" y="976008"/>
                  <a:pt x="621653" y="1024253"/>
                </a:cubicBezTo>
                <a:lnTo>
                  <a:pt x="620527" y="1024366"/>
                </a:lnTo>
                <a:lnTo>
                  <a:pt x="662992" y="1598797"/>
                </a:lnTo>
                <a:lnTo>
                  <a:pt x="371775" y="1598797"/>
                </a:lnTo>
                <a:lnTo>
                  <a:pt x="414241" y="1024367"/>
                </a:lnTo>
                <a:lnTo>
                  <a:pt x="413112" y="1024253"/>
                </a:lnTo>
                <a:cubicBezTo>
                  <a:pt x="177349" y="976008"/>
                  <a:pt x="0" y="767406"/>
                  <a:pt x="0" y="517382"/>
                </a:cubicBezTo>
                <a:close/>
              </a:path>
            </a:pathLst>
          </a:custGeom>
          <a:solidFill>
            <a:schemeClr val="bg1"/>
          </a:solidFill>
          <a:ln>
            <a:noFill/>
          </a:ln>
          <a:effectLst>
            <a:outerShdw blurRad="12700" dist="12700" dir="270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8" name="Group 7"/>
          <p:cNvGrpSpPr/>
          <p:nvPr userDrawn="1"/>
        </p:nvGrpSpPr>
        <p:grpSpPr>
          <a:xfrm>
            <a:off x="-1654908" y="-73804"/>
            <a:ext cx="1569183" cy="612144"/>
            <a:chOff x="-2096383" y="21447"/>
            <a:chExt cx="1569183" cy="612144"/>
          </a:xfrm>
        </p:grpSpPr>
        <p:sp>
          <p:nvSpPr>
            <p:cNvPr id="10" name="TextBox 9"/>
            <p:cNvSpPr txBox="1"/>
            <p:nvPr userDrawn="1"/>
          </p:nvSpPr>
          <p:spPr>
            <a:xfrm>
              <a:off x="-2096383" y="21447"/>
              <a:ext cx="365806"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By:</a:t>
              </a:r>
            </a:p>
          </p:txBody>
        </p:sp>
        <p:sp>
          <p:nvSpPr>
            <p:cNvPr id="11" name="TextBox 10"/>
            <p:cNvSpPr txBox="1"/>
            <p:nvPr userDrawn="1"/>
          </p:nvSpPr>
          <p:spPr>
            <a:xfrm>
              <a:off x="-1002010" y="387370"/>
              <a:ext cx="474810"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.com</a:t>
              </a:r>
            </a:p>
          </p:txBody>
        </p:sp>
        <p:pic>
          <p:nvPicPr>
            <p:cNvPr id="12" name="Picture 11"/>
            <p:cNvPicPr>
              <a:picLocks noChangeAspect="1"/>
            </p:cNvPicPr>
            <p:nvPr userDrawn="1"/>
          </p:nvPicPr>
          <p:blipFill>
            <a:blip r:embed="rId3"/>
            <a:stretch>
              <a:fillRect/>
            </a:stretch>
          </p:blipFill>
          <p:spPr>
            <a:xfrm>
              <a:off x="-2018604" y="234547"/>
              <a:ext cx="1405251" cy="185944"/>
            </a:xfrm>
            <a:prstGeom prst="rect">
              <a:avLst/>
            </a:prstGeom>
          </p:spPr>
        </p:pic>
      </p:grpSp>
      <p:sp>
        <p:nvSpPr>
          <p:cNvPr id="13" name="Rectangle 12"/>
          <p:cNvSpPr/>
          <p:nvPr userDrawn="1"/>
        </p:nvSpPr>
        <p:spPr>
          <a:xfrm>
            <a:off x="-88899" y="6959601"/>
            <a:ext cx="1625766" cy="2616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55555"/>
                </a:solidFill>
                <a:effectLst/>
                <a:uLnTx/>
                <a:uFillTx/>
                <a:latin typeface="Open Sans" panose="020B0606030504020204" pitchFamily="34" charset="0"/>
                <a:ea typeface="+mn-ea"/>
                <a:cs typeface="+mn-cs"/>
              </a:rPr>
              <a:t>© </a:t>
            </a:r>
            <a:r>
              <a:rPr kumimoji="0" lang="en-US" sz="1100" b="0" i="0" u="none" strike="noStrike" kern="1200" cap="none" spc="0" normalizeH="0" baseline="0" noProof="0" dirty="0">
                <a:ln>
                  <a:noFill/>
                </a:ln>
                <a:solidFill>
                  <a:srgbClr val="A5CD28"/>
                </a:solidFill>
                <a:effectLst/>
                <a:uLnTx/>
                <a:uFillTx/>
                <a:latin typeface="Open Sans" panose="020B0606030504020204" pitchFamily="34" charset="0"/>
                <a:ea typeface="+mn-ea"/>
                <a:cs typeface="+mn-cs"/>
                <a:hlinkClick r:id="rId4" tooltip="PresentationGo!"/>
              </a:rPr>
              <a:t>presentationgo.com</a:t>
            </a: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2416868"/>
      </p:ext>
    </p:extLst>
  </p:cSld>
  <p:clrMap bg1="lt1" tx1="dk1" bg2="lt2" tx2="dk2" accent1="accent1" accent2="accent2" accent3="accent3" accent4="accent4" accent5="accent5" accent6="accent6" hlink="hlink" folHlink="folHlink"/>
  <p:sldLayoutIdLst>
    <p:sldLayoutId id="2147483663" r:id="rId1"/>
  </p:sldLayoutIdLst>
  <p:txStyles>
    <p:titleStyle>
      <a:lvl1pPr algn="l" defTabSz="914400" rtl="0" eaLnBrk="1" latinLnBrk="0" hangingPunct="1">
        <a:lnSpc>
          <a:spcPct val="90000"/>
        </a:lnSpc>
        <a:spcBef>
          <a:spcPct val="0"/>
        </a:spcBef>
        <a:buNone/>
        <a:defRPr lang="en-US" sz="3600" b="1" kern="1200">
          <a:solidFill>
            <a:schemeClr val="tx1"/>
          </a:solidFill>
          <a:latin typeface="Helvetica" panose="020B0500000000000000"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a:gsLst>
            <a:gs pos="0">
              <a:srgbClr val="EFEDEE"/>
            </a:gs>
            <a:gs pos="53000">
              <a:srgbClr val="F1EFF0"/>
            </a:gs>
            <a:gs pos="77000">
              <a:srgbClr val="EFEDEE"/>
            </a:gs>
            <a:gs pos="100000">
              <a:srgbClr val="EFEBEC"/>
            </a:gs>
          </a:gsLst>
          <a:lin ang="5400000" scaled="1"/>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06332"/>
            <a:ext cx="7886700" cy="739056"/>
          </a:xfrm>
          <a:prstGeom prst="rect">
            <a:avLst/>
          </a:prstGeom>
        </p:spPr>
        <p:txBody>
          <a:bodyPr rIns="0">
            <a:normAutofit/>
          </a:bodyPr>
          <a:lstStyle/>
          <a:p>
            <a:pPr marL="0" lvl="0"/>
            <a:r>
              <a:rPr lang="en-US"/>
              <a:t>Click to edit Master title style</a:t>
            </a:r>
          </a:p>
        </p:txBody>
      </p:sp>
      <p:sp>
        <p:nvSpPr>
          <p:cNvPr id="3" name="Text Placeholder 2"/>
          <p:cNvSpPr>
            <a:spLocks noGrp="1"/>
          </p:cNvSpPr>
          <p:nvPr>
            <p:ph type="body" idx="1"/>
          </p:nvPr>
        </p:nvSpPr>
        <p:spPr>
          <a:xfrm>
            <a:off x="628650" y="1219200"/>
            <a:ext cx="7886700" cy="49577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8"/>
          <p:cNvSpPr/>
          <p:nvPr userDrawn="1"/>
        </p:nvSpPr>
        <p:spPr>
          <a:xfrm>
            <a:off x="0" y="6305910"/>
            <a:ext cx="9144000" cy="5520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150" normalizeH="0" baseline="0" noProof="0" dirty="0">
                <a:ln>
                  <a:noFill/>
                </a:ln>
                <a:solidFill>
                  <a:prstClr val="white">
                    <a:lumMod val="75000"/>
                  </a:prstClr>
                </a:solidFill>
                <a:effectLst/>
                <a:uLnTx/>
                <a:uFillTx/>
                <a:latin typeface="Calibri" panose="020F0502020204030204"/>
                <a:ea typeface="+mn-ea"/>
                <a:cs typeface="+mn-cs"/>
              </a:rPr>
              <a:t>www.</a:t>
            </a:r>
            <a:r>
              <a:rPr kumimoji="0" lang="en-US" sz="3200" b="0" i="0" u="none" strike="noStrike" kern="1200" cap="none" spc="150" normalizeH="0" baseline="0" noProof="0" dirty="0">
                <a:ln>
                  <a:noFill/>
                </a:ln>
                <a:solidFill>
                  <a:prstClr val="black">
                    <a:lumMod val="85000"/>
                    <a:lumOff val="15000"/>
                  </a:prstClr>
                </a:solidFill>
                <a:effectLst/>
                <a:uLnTx/>
                <a:uFillTx/>
                <a:latin typeface="Calibri" panose="020F0502020204030204"/>
                <a:ea typeface="+mn-ea"/>
                <a:cs typeface="+mn-cs"/>
              </a:rPr>
              <a:t>presentationgo</a:t>
            </a:r>
            <a:r>
              <a:rPr kumimoji="0" lang="en-US" sz="3200" b="0" i="0" u="none" strike="noStrike" kern="1200" cap="none" spc="150" normalizeH="0" baseline="0" noProof="0" dirty="0">
                <a:ln>
                  <a:noFill/>
                </a:ln>
                <a:solidFill>
                  <a:prstClr val="white">
                    <a:lumMod val="75000"/>
                  </a:prstClr>
                </a:solidFill>
                <a:effectLst/>
                <a:uLnTx/>
                <a:uFillTx/>
                <a:latin typeface="Calibri" panose="020F0502020204030204"/>
                <a:ea typeface="+mn-ea"/>
                <a:cs typeface="+mn-cs"/>
              </a:rPr>
              <a:t>.com</a:t>
            </a:r>
          </a:p>
        </p:txBody>
      </p:sp>
      <p:sp>
        <p:nvSpPr>
          <p:cNvPr id="23" name="Freeform 22"/>
          <p:cNvSpPr/>
          <p:nvPr userDrawn="1"/>
        </p:nvSpPr>
        <p:spPr>
          <a:xfrm rot="5400000">
            <a:off x="91178" y="116438"/>
            <a:ext cx="369496" cy="570902"/>
          </a:xfrm>
          <a:custGeom>
            <a:avLst/>
            <a:gdLst>
              <a:gd name="connsiteX0" fmla="*/ 210916 w 1034764"/>
              <a:gd name="connsiteY0" fmla="*/ 535701 h 1598797"/>
              <a:gd name="connsiteX1" fmla="*/ 331908 w 1034764"/>
              <a:gd name="connsiteY1" fmla="*/ 284049 h 1598797"/>
              <a:gd name="connsiteX2" fmla="*/ 741774 w 1034764"/>
              <a:gd name="connsiteY2" fmla="*/ 315409 h 1598797"/>
              <a:gd name="connsiteX3" fmla="*/ 403935 w 1034764"/>
              <a:gd name="connsiteY3" fmla="*/ 375418 h 1598797"/>
              <a:gd name="connsiteX4" fmla="*/ 266699 w 1034764"/>
              <a:gd name="connsiteY4" fmla="*/ 689905 h 1598797"/>
              <a:gd name="connsiteX5" fmla="*/ 266698 w 1034764"/>
              <a:gd name="connsiteY5" fmla="*/ 689907 h 1598797"/>
              <a:gd name="connsiteX6" fmla="*/ 210916 w 1034764"/>
              <a:gd name="connsiteY6" fmla="*/ 535701 h 1598797"/>
              <a:gd name="connsiteX7" fmla="*/ 134938 w 1034764"/>
              <a:gd name="connsiteY7" fmla="*/ 517381 h 1598797"/>
              <a:gd name="connsiteX8" fmla="*/ 517383 w 1034764"/>
              <a:gd name="connsiteY8" fmla="*/ 899826 h 1598797"/>
              <a:gd name="connsiteX9" fmla="*/ 899828 w 1034764"/>
              <a:gd name="connsiteY9" fmla="*/ 517381 h 1598797"/>
              <a:gd name="connsiteX10" fmla="*/ 517383 w 1034764"/>
              <a:gd name="connsiteY10" fmla="*/ 134936 h 1598797"/>
              <a:gd name="connsiteX11" fmla="*/ 134938 w 1034764"/>
              <a:gd name="connsiteY11" fmla="*/ 517381 h 1598797"/>
              <a:gd name="connsiteX12" fmla="*/ 0 w 1034764"/>
              <a:gd name="connsiteY12" fmla="*/ 517382 h 1598797"/>
              <a:gd name="connsiteX13" fmla="*/ 517382 w 1034764"/>
              <a:gd name="connsiteY13" fmla="*/ 0 h 1598797"/>
              <a:gd name="connsiteX14" fmla="*/ 1034764 w 1034764"/>
              <a:gd name="connsiteY14" fmla="*/ 517382 h 1598797"/>
              <a:gd name="connsiteX15" fmla="*/ 621653 w 1034764"/>
              <a:gd name="connsiteY15" fmla="*/ 1024253 h 1598797"/>
              <a:gd name="connsiteX16" fmla="*/ 620527 w 1034764"/>
              <a:gd name="connsiteY16" fmla="*/ 1024366 h 1598797"/>
              <a:gd name="connsiteX17" fmla="*/ 662992 w 1034764"/>
              <a:gd name="connsiteY17" fmla="*/ 1598797 h 1598797"/>
              <a:gd name="connsiteX18" fmla="*/ 371775 w 1034764"/>
              <a:gd name="connsiteY18" fmla="*/ 1598797 h 1598797"/>
              <a:gd name="connsiteX19" fmla="*/ 414241 w 1034764"/>
              <a:gd name="connsiteY19" fmla="*/ 1024367 h 1598797"/>
              <a:gd name="connsiteX20" fmla="*/ 413112 w 1034764"/>
              <a:gd name="connsiteY20" fmla="*/ 1024253 h 1598797"/>
              <a:gd name="connsiteX21" fmla="*/ 0 w 1034764"/>
              <a:gd name="connsiteY21" fmla="*/ 517382 h 1598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34764" h="1598797">
                <a:moveTo>
                  <a:pt x="210916" y="535701"/>
                </a:moveTo>
                <a:cubicBezTo>
                  <a:pt x="207764" y="443901"/>
                  <a:pt x="249915" y="348683"/>
                  <a:pt x="331908" y="284049"/>
                </a:cubicBezTo>
                <a:cubicBezTo>
                  <a:pt x="463097" y="180634"/>
                  <a:pt x="646600" y="194675"/>
                  <a:pt x="741774" y="315409"/>
                </a:cubicBezTo>
                <a:cubicBezTo>
                  <a:pt x="631231" y="275026"/>
                  <a:pt x="502220" y="297941"/>
                  <a:pt x="403935" y="375418"/>
                </a:cubicBezTo>
                <a:cubicBezTo>
                  <a:pt x="305650" y="452895"/>
                  <a:pt x="253243" y="572989"/>
                  <a:pt x="266699" y="689905"/>
                </a:cubicBezTo>
                <a:lnTo>
                  <a:pt x="266698" y="689907"/>
                </a:lnTo>
                <a:cubicBezTo>
                  <a:pt x="231008" y="644631"/>
                  <a:pt x="212807" y="590781"/>
                  <a:pt x="210916" y="535701"/>
                </a:cubicBezTo>
                <a:close/>
                <a:moveTo>
                  <a:pt x="134938" y="517381"/>
                </a:moveTo>
                <a:cubicBezTo>
                  <a:pt x="134938" y="728600"/>
                  <a:pt x="306164" y="899826"/>
                  <a:pt x="517383" y="899826"/>
                </a:cubicBezTo>
                <a:cubicBezTo>
                  <a:pt x="728602" y="899826"/>
                  <a:pt x="899828" y="728600"/>
                  <a:pt x="899828" y="517381"/>
                </a:cubicBezTo>
                <a:cubicBezTo>
                  <a:pt x="899828" y="306162"/>
                  <a:pt x="728602" y="134936"/>
                  <a:pt x="517383" y="134936"/>
                </a:cubicBezTo>
                <a:cubicBezTo>
                  <a:pt x="306164" y="134936"/>
                  <a:pt x="134938" y="306162"/>
                  <a:pt x="134938" y="517381"/>
                </a:cubicBezTo>
                <a:close/>
                <a:moveTo>
                  <a:pt x="0" y="517382"/>
                </a:moveTo>
                <a:cubicBezTo>
                  <a:pt x="0" y="231640"/>
                  <a:pt x="231640" y="0"/>
                  <a:pt x="517382" y="0"/>
                </a:cubicBezTo>
                <a:cubicBezTo>
                  <a:pt x="803124" y="0"/>
                  <a:pt x="1034764" y="231640"/>
                  <a:pt x="1034764" y="517382"/>
                </a:cubicBezTo>
                <a:cubicBezTo>
                  <a:pt x="1034764" y="767406"/>
                  <a:pt x="857415" y="976008"/>
                  <a:pt x="621653" y="1024253"/>
                </a:cubicBezTo>
                <a:lnTo>
                  <a:pt x="620527" y="1024366"/>
                </a:lnTo>
                <a:lnTo>
                  <a:pt x="662992" y="1598797"/>
                </a:lnTo>
                <a:lnTo>
                  <a:pt x="371775" y="1598797"/>
                </a:lnTo>
                <a:lnTo>
                  <a:pt x="414241" y="1024367"/>
                </a:lnTo>
                <a:lnTo>
                  <a:pt x="413112" y="1024253"/>
                </a:lnTo>
                <a:cubicBezTo>
                  <a:pt x="177349" y="976008"/>
                  <a:pt x="0" y="767406"/>
                  <a:pt x="0" y="517382"/>
                </a:cubicBezTo>
                <a:close/>
              </a:path>
            </a:pathLst>
          </a:custGeom>
          <a:solidFill>
            <a:schemeClr val="bg1"/>
          </a:solidFill>
          <a:ln>
            <a:noFill/>
          </a:ln>
          <a:effectLst>
            <a:outerShdw blurRad="12700" dist="12700" dir="270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8" name="Group 7"/>
          <p:cNvGrpSpPr/>
          <p:nvPr userDrawn="1"/>
        </p:nvGrpSpPr>
        <p:grpSpPr>
          <a:xfrm>
            <a:off x="-1654908" y="-73804"/>
            <a:ext cx="1569183" cy="612144"/>
            <a:chOff x="-2096383" y="21447"/>
            <a:chExt cx="1569183" cy="612144"/>
          </a:xfrm>
        </p:grpSpPr>
        <p:sp>
          <p:nvSpPr>
            <p:cNvPr id="10" name="TextBox 9"/>
            <p:cNvSpPr txBox="1"/>
            <p:nvPr userDrawn="1"/>
          </p:nvSpPr>
          <p:spPr>
            <a:xfrm>
              <a:off x="-2096383" y="21447"/>
              <a:ext cx="365806"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By:</a:t>
              </a:r>
            </a:p>
          </p:txBody>
        </p:sp>
        <p:sp>
          <p:nvSpPr>
            <p:cNvPr id="11" name="TextBox 10"/>
            <p:cNvSpPr txBox="1"/>
            <p:nvPr userDrawn="1"/>
          </p:nvSpPr>
          <p:spPr>
            <a:xfrm>
              <a:off x="-1002010" y="387370"/>
              <a:ext cx="474810"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.com</a:t>
              </a:r>
            </a:p>
          </p:txBody>
        </p:sp>
        <p:pic>
          <p:nvPicPr>
            <p:cNvPr id="12" name="Picture 11"/>
            <p:cNvPicPr>
              <a:picLocks noChangeAspect="1"/>
            </p:cNvPicPr>
            <p:nvPr userDrawn="1"/>
          </p:nvPicPr>
          <p:blipFill>
            <a:blip r:embed="rId3"/>
            <a:stretch>
              <a:fillRect/>
            </a:stretch>
          </p:blipFill>
          <p:spPr>
            <a:xfrm>
              <a:off x="-2018604" y="234547"/>
              <a:ext cx="1405251" cy="185944"/>
            </a:xfrm>
            <a:prstGeom prst="rect">
              <a:avLst/>
            </a:prstGeom>
          </p:spPr>
        </p:pic>
      </p:grpSp>
      <p:sp>
        <p:nvSpPr>
          <p:cNvPr id="13" name="Rectangle 12"/>
          <p:cNvSpPr/>
          <p:nvPr userDrawn="1"/>
        </p:nvSpPr>
        <p:spPr>
          <a:xfrm>
            <a:off x="-88899" y="6959601"/>
            <a:ext cx="1625766" cy="2616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55555"/>
                </a:solidFill>
                <a:effectLst/>
                <a:uLnTx/>
                <a:uFillTx/>
                <a:latin typeface="Open Sans" panose="020B0606030504020204" pitchFamily="34" charset="0"/>
                <a:ea typeface="+mn-ea"/>
                <a:cs typeface="+mn-cs"/>
              </a:rPr>
              <a:t>© </a:t>
            </a:r>
            <a:r>
              <a:rPr kumimoji="0" lang="en-US" sz="1100" b="0" i="0" u="none" strike="noStrike" kern="1200" cap="none" spc="0" normalizeH="0" baseline="0" noProof="0" dirty="0">
                <a:ln>
                  <a:noFill/>
                </a:ln>
                <a:solidFill>
                  <a:srgbClr val="A5CD28"/>
                </a:solidFill>
                <a:effectLst/>
                <a:uLnTx/>
                <a:uFillTx/>
                <a:latin typeface="Open Sans" panose="020B0606030504020204" pitchFamily="34" charset="0"/>
                <a:ea typeface="+mn-ea"/>
                <a:cs typeface="+mn-cs"/>
                <a:hlinkClick r:id="rId4" tooltip="PresentationGo!"/>
              </a:rPr>
              <a:t>presentationgo.com</a:t>
            </a: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8097730"/>
      </p:ext>
    </p:extLst>
  </p:cSld>
  <p:clrMap bg1="lt1" tx1="dk1" bg2="lt2" tx2="dk2" accent1="accent1" accent2="accent2" accent3="accent3" accent4="accent4" accent5="accent5" accent6="accent6" hlink="hlink" folHlink="folHlink"/>
  <p:sldLayoutIdLst>
    <p:sldLayoutId id="2147483665" r:id="rId1"/>
  </p:sldLayoutIdLst>
  <p:txStyles>
    <p:titleStyle>
      <a:lvl1pPr algn="l" defTabSz="914400" rtl="0" eaLnBrk="1" latinLnBrk="0" hangingPunct="1">
        <a:lnSpc>
          <a:spcPct val="90000"/>
        </a:lnSpc>
        <a:spcBef>
          <a:spcPct val="0"/>
        </a:spcBef>
        <a:buNone/>
        <a:defRPr lang="en-US" sz="3600" b="1" kern="1200">
          <a:solidFill>
            <a:schemeClr val="tx1"/>
          </a:solidFill>
          <a:latin typeface="Helvetica" panose="020B0500000000000000"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gradFill>
          <a:gsLst>
            <a:gs pos="0">
              <a:srgbClr val="EFEDEE"/>
            </a:gs>
            <a:gs pos="53000">
              <a:srgbClr val="F1EFF0"/>
            </a:gs>
            <a:gs pos="77000">
              <a:srgbClr val="EFEDEE"/>
            </a:gs>
            <a:gs pos="100000">
              <a:srgbClr val="EFEBEC"/>
            </a:gs>
          </a:gsLst>
          <a:lin ang="5400000" scaled="1"/>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06332"/>
            <a:ext cx="7886700" cy="739056"/>
          </a:xfrm>
          <a:prstGeom prst="rect">
            <a:avLst/>
          </a:prstGeom>
        </p:spPr>
        <p:txBody>
          <a:bodyPr rIns="0">
            <a:normAutofit/>
          </a:bodyPr>
          <a:lstStyle/>
          <a:p>
            <a:pPr marL="0" lvl="0"/>
            <a:r>
              <a:rPr lang="en-US"/>
              <a:t>Click to edit Master title style</a:t>
            </a:r>
          </a:p>
        </p:txBody>
      </p:sp>
      <p:sp>
        <p:nvSpPr>
          <p:cNvPr id="3" name="Text Placeholder 2"/>
          <p:cNvSpPr>
            <a:spLocks noGrp="1"/>
          </p:cNvSpPr>
          <p:nvPr>
            <p:ph type="body" idx="1"/>
          </p:nvPr>
        </p:nvSpPr>
        <p:spPr>
          <a:xfrm>
            <a:off x="628650" y="1219200"/>
            <a:ext cx="7886700" cy="49577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8"/>
          <p:cNvSpPr/>
          <p:nvPr userDrawn="1"/>
        </p:nvSpPr>
        <p:spPr>
          <a:xfrm>
            <a:off x="0" y="6305910"/>
            <a:ext cx="9144000" cy="5520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150" normalizeH="0" baseline="0" noProof="0" dirty="0">
                <a:ln>
                  <a:noFill/>
                </a:ln>
                <a:solidFill>
                  <a:prstClr val="white">
                    <a:lumMod val="75000"/>
                  </a:prstClr>
                </a:solidFill>
                <a:effectLst/>
                <a:uLnTx/>
                <a:uFillTx/>
                <a:latin typeface="Calibri" panose="020F0502020204030204"/>
                <a:ea typeface="+mn-ea"/>
                <a:cs typeface="+mn-cs"/>
              </a:rPr>
              <a:t>www.</a:t>
            </a:r>
            <a:r>
              <a:rPr kumimoji="0" lang="en-US" sz="3200" b="0" i="0" u="none" strike="noStrike" kern="1200" cap="none" spc="150" normalizeH="0" baseline="0" noProof="0" dirty="0">
                <a:ln>
                  <a:noFill/>
                </a:ln>
                <a:solidFill>
                  <a:prstClr val="black">
                    <a:lumMod val="85000"/>
                    <a:lumOff val="15000"/>
                  </a:prstClr>
                </a:solidFill>
                <a:effectLst/>
                <a:uLnTx/>
                <a:uFillTx/>
                <a:latin typeface="Calibri" panose="020F0502020204030204"/>
                <a:ea typeface="+mn-ea"/>
                <a:cs typeface="+mn-cs"/>
              </a:rPr>
              <a:t>presentationgo</a:t>
            </a:r>
            <a:r>
              <a:rPr kumimoji="0" lang="en-US" sz="3200" b="0" i="0" u="none" strike="noStrike" kern="1200" cap="none" spc="150" normalizeH="0" baseline="0" noProof="0" dirty="0">
                <a:ln>
                  <a:noFill/>
                </a:ln>
                <a:solidFill>
                  <a:prstClr val="white">
                    <a:lumMod val="75000"/>
                  </a:prstClr>
                </a:solidFill>
                <a:effectLst/>
                <a:uLnTx/>
                <a:uFillTx/>
                <a:latin typeface="Calibri" panose="020F0502020204030204"/>
                <a:ea typeface="+mn-ea"/>
                <a:cs typeface="+mn-cs"/>
              </a:rPr>
              <a:t>.com</a:t>
            </a:r>
          </a:p>
        </p:txBody>
      </p:sp>
      <p:sp>
        <p:nvSpPr>
          <p:cNvPr id="23" name="Freeform 22"/>
          <p:cNvSpPr/>
          <p:nvPr userDrawn="1"/>
        </p:nvSpPr>
        <p:spPr>
          <a:xfrm rot="5400000">
            <a:off x="91178" y="116438"/>
            <a:ext cx="369496" cy="570902"/>
          </a:xfrm>
          <a:custGeom>
            <a:avLst/>
            <a:gdLst>
              <a:gd name="connsiteX0" fmla="*/ 210916 w 1034764"/>
              <a:gd name="connsiteY0" fmla="*/ 535701 h 1598797"/>
              <a:gd name="connsiteX1" fmla="*/ 331908 w 1034764"/>
              <a:gd name="connsiteY1" fmla="*/ 284049 h 1598797"/>
              <a:gd name="connsiteX2" fmla="*/ 741774 w 1034764"/>
              <a:gd name="connsiteY2" fmla="*/ 315409 h 1598797"/>
              <a:gd name="connsiteX3" fmla="*/ 403935 w 1034764"/>
              <a:gd name="connsiteY3" fmla="*/ 375418 h 1598797"/>
              <a:gd name="connsiteX4" fmla="*/ 266699 w 1034764"/>
              <a:gd name="connsiteY4" fmla="*/ 689905 h 1598797"/>
              <a:gd name="connsiteX5" fmla="*/ 266698 w 1034764"/>
              <a:gd name="connsiteY5" fmla="*/ 689907 h 1598797"/>
              <a:gd name="connsiteX6" fmla="*/ 210916 w 1034764"/>
              <a:gd name="connsiteY6" fmla="*/ 535701 h 1598797"/>
              <a:gd name="connsiteX7" fmla="*/ 134938 w 1034764"/>
              <a:gd name="connsiteY7" fmla="*/ 517381 h 1598797"/>
              <a:gd name="connsiteX8" fmla="*/ 517383 w 1034764"/>
              <a:gd name="connsiteY8" fmla="*/ 899826 h 1598797"/>
              <a:gd name="connsiteX9" fmla="*/ 899828 w 1034764"/>
              <a:gd name="connsiteY9" fmla="*/ 517381 h 1598797"/>
              <a:gd name="connsiteX10" fmla="*/ 517383 w 1034764"/>
              <a:gd name="connsiteY10" fmla="*/ 134936 h 1598797"/>
              <a:gd name="connsiteX11" fmla="*/ 134938 w 1034764"/>
              <a:gd name="connsiteY11" fmla="*/ 517381 h 1598797"/>
              <a:gd name="connsiteX12" fmla="*/ 0 w 1034764"/>
              <a:gd name="connsiteY12" fmla="*/ 517382 h 1598797"/>
              <a:gd name="connsiteX13" fmla="*/ 517382 w 1034764"/>
              <a:gd name="connsiteY13" fmla="*/ 0 h 1598797"/>
              <a:gd name="connsiteX14" fmla="*/ 1034764 w 1034764"/>
              <a:gd name="connsiteY14" fmla="*/ 517382 h 1598797"/>
              <a:gd name="connsiteX15" fmla="*/ 621653 w 1034764"/>
              <a:gd name="connsiteY15" fmla="*/ 1024253 h 1598797"/>
              <a:gd name="connsiteX16" fmla="*/ 620527 w 1034764"/>
              <a:gd name="connsiteY16" fmla="*/ 1024366 h 1598797"/>
              <a:gd name="connsiteX17" fmla="*/ 662992 w 1034764"/>
              <a:gd name="connsiteY17" fmla="*/ 1598797 h 1598797"/>
              <a:gd name="connsiteX18" fmla="*/ 371775 w 1034764"/>
              <a:gd name="connsiteY18" fmla="*/ 1598797 h 1598797"/>
              <a:gd name="connsiteX19" fmla="*/ 414241 w 1034764"/>
              <a:gd name="connsiteY19" fmla="*/ 1024367 h 1598797"/>
              <a:gd name="connsiteX20" fmla="*/ 413112 w 1034764"/>
              <a:gd name="connsiteY20" fmla="*/ 1024253 h 1598797"/>
              <a:gd name="connsiteX21" fmla="*/ 0 w 1034764"/>
              <a:gd name="connsiteY21" fmla="*/ 517382 h 1598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34764" h="1598797">
                <a:moveTo>
                  <a:pt x="210916" y="535701"/>
                </a:moveTo>
                <a:cubicBezTo>
                  <a:pt x="207764" y="443901"/>
                  <a:pt x="249915" y="348683"/>
                  <a:pt x="331908" y="284049"/>
                </a:cubicBezTo>
                <a:cubicBezTo>
                  <a:pt x="463097" y="180634"/>
                  <a:pt x="646600" y="194675"/>
                  <a:pt x="741774" y="315409"/>
                </a:cubicBezTo>
                <a:cubicBezTo>
                  <a:pt x="631231" y="275026"/>
                  <a:pt x="502220" y="297941"/>
                  <a:pt x="403935" y="375418"/>
                </a:cubicBezTo>
                <a:cubicBezTo>
                  <a:pt x="305650" y="452895"/>
                  <a:pt x="253243" y="572989"/>
                  <a:pt x="266699" y="689905"/>
                </a:cubicBezTo>
                <a:lnTo>
                  <a:pt x="266698" y="689907"/>
                </a:lnTo>
                <a:cubicBezTo>
                  <a:pt x="231008" y="644631"/>
                  <a:pt x="212807" y="590781"/>
                  <a:pt x="210916" y="535701"/>
                </a:cubicBezTo>
                <a:close/>
                <a:moveTo>
                  <a:pt x="134938" y="517381"/>
                </a:moveTo>
                <a:cubicBezTo>
                  <a:pt x="134938" y="728600"/>
                  <a:pt x="306164" y="899826"/>
                  <a:pt x="517383" y="899826"/>
                </a:cubicBezTo>
                <a:cubicBezTo>
                  <a:pt x="728602" y="899826"/>
                  <a:pt x="899828" y="728600"/>
                  <a:pt x="899828" y="517381"/>
                </a:cubicBezTo>
                <a:cubicBezTo>
                  <a:pt x="899828" y="306162"/>
                  <a:pt x="728602" y="134936"/>
                  <a:pt x="517383" y="134936"/>
                </a:cubicBezTo>
                <a:cubicBezTo>
                  <a:pt x="306164" y="134936"/>
                  <a:pt x="134938" y="306162"/>
                  <a:pt x="134938" y="517381"/>
                </a:cubicBezTo>
                <a:close/>
                <a:moveTo>
                  <a:pt x="0" y="517382"/>
                </a:moveTo>
                <a:cubicBezTo>
                  <a:pt x="0" y="231640"/>
                  <a:pt x="231640" y="0"/>
                  <a:pt x="517382" y="0"/>
                </a:cubicBezTo>
                <a:cubicBezTo>
                  <a:pt x="803124" y="0"/>
                  <a:pt x="1034764" y="231640"/>
                  <a:pt x="1034764" y="517382"/>
                </a:cubicBezTo>
                <a:cubicBezTo>
                  <a:pt x="1034764" y="767406"/>
                  <a:pt x="857415" y="976008"/>
                  <a:pt x="621653" y="1024253"/>
                </a:cubicBezTo>
                <a:lnTo>
                  <a:pt x="620527" y="1024366"/>
                </a:lnTo>
                <a:lnTo>
                  <a:pt x="662992" y="1598797"/>
                </a:lnTo>
                <a:lnTo>
                  <a:pt x="371775" y="1598797"/>
                </a:lnTo>
                <a:lnTo>
                  <a:pt x="414241" y="1024367"/>
                </a:lnTo>
                <a:lnTo>
                  <a:pt x="413112" y="1024253"/>
                </a:lnTo>
                <a:cubicBezTo>
                  <a:pt x="177349" y="976008"/>
                  <a:pt x="0" y="767406"/>
                  <a:pt x="0" y="517382"/>
                </a:cubicBezTo>
                <a:close/>
              </a:path>
            </a:pathLst>
          </a:custGeom>
          <a:solidFill>
            <a:schemeClr val="bg1"/>
          </a:solidFill>
          <a:ln>
            <a:noFill/>
          </a:ln>
          <a:effectLst>
            <a:outerShdw blurRad="12700" dist="12700" dir="270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8" name="Group 7"/>
          <p:cNvGrpSpPr/>
          <p:nvPr userDrawn="1"/>
        </p:nvGrpSpPr>
        <p:grpSpPr>
          <a:xfrm>
            <a:off x="-1654908" y="-73804"/>
            <a:ext cx="1569183" cy="612144"/>
            <a:chOff x="-2096383" y="21447"/>
            <a:chExt cx="1569183" cy="612144"/>
          </a:xfrm>
        </p:grpSpPr>
        <p:sp>
          <p:nvSpPr>
            <p:cNvPr id="10" name="TextBox 9"/>
            <p:cNvSpPr txBox="1"/>
            <p:nvPr userDrawn="1"/>
          </p:nvSpPr>
          <p:spPr>
            <a:xfrm>
              <a:off x="-2096383" y="21447"/>
              <a:ext cx="365806"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By:</a:t>
              </a:r>
            </a:p>
          </p:txBody>
        </p:sp>
        <p:sp>
          <p:nvSpPr>
            <p:cNvPr id="11" name="TextBox 10"/>
            <p:cNvSpPr txBox="1"/>
            <p:nvPr userDrawn="1"/>
          </p:nvSpPr>
          <p:spPr>
            <a:xfrm>
              <a:off x="-1002010" y="387370"/>
              <a:ext cx="474810"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.com</a:t>
              </a:r>
            </a:p>
          </p:txBody>
        </p:sp>
        <p:pic>
          <p:nvPicPr>
            <p:cNvPr id="12" name="Picture 11"/>
            <p:cNvPicPr>
              <a:picLocks noChangeAspect="1"/>
            </p:cNvPicPr>
            <p:nvPr userDrawn="1"/>
          </p:nvPicPr>
          <p:blipFill>
            <a:blip r:embed="rId3"/>
            <a:stretch>
              <a:fillRect/>
            </a:stretch>
          </p:blipFill>
          <p:spPr>
            <a:xfrm>
              <a:off x="-2018604" y="234547"/>
              <a:ext cx="1405251" cy="185944"/>
            </a:xfrm>
            <a:prstGeom prst="rect">
              <a:avLst/>
            </a:prstGeom>
          </p:spPr>
        </p:pic>
      </p:grpSp>
      <p:sp>
        <p:nvSpPr>
          <p:cNvPr id="13" name="Rectangle 12"/>
          <p:cNvSpPr/>
          <p:nvPr userDrawn="1"/>
        </p:nvSpPr>
        <p:spPr>
          <a:xfrm>
            <a:off x="-88899" y="6959601"/>
            <a:ext cx="1625766" cy="2616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55555"/>
                </a:solidFill>
                <a:effectLst/>
                <a:uLnTx/>
                <a:uFillTx/>
                <a:latin typeface="Open Sans" panose="020B0606030504020204" pitchFamily="34" charset="0"/>
                <a:ea typeface="+mn-ea"/>
                <a:cs typeface="+mn-cs"/>
              </a:rPr>
              <a:t>© </a:t>
            </a:r>
            <a:r>
              <a:rPr kumimoji="0" lang="en-US" sz="1100" b="0" i="0" u="none" strike="noStrike" kern="1200" cap="none" spc="0" normalizeH="0" baseline="0" noProof="0" dirty="0">
                <a:ln>
                  <a:noFill/>
                </a:ln>
                <a:solidFill>
                  <a:srgbClr val="A5CD28"/>
                </a:solidFill>
                <a:effectLst/>
                <a:uLnTx/>
                <a:uFillTx/>
                <a:latin typeface="Open Sans" panose="020B0606030504020204" pitchFamily="34" charset="0"/>
                <a:ea typeface="+mn-ea"/>
                <a:cs typeface="+mn-cs"/>
                <a:hlinkClick r:id="rId4" tooltip="PresentationGo!"/>
              </a:rPr>
              <a:t>presentationgo.com</a:t>
            </a: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8998943"/>
      </p:ext>
    </p:extLst>
  </p:cSld>
  <p:clrMap bg1="lt1" tx1="dk1" bg2="lt2" tx2="dk2" accent1="accent1" accent2="accent2" accent3="accent3" accent4="accent4" accent5="accent5" accent6="accent6" hlink="hlink" folHlink="folHlink"/>
  <p:sldLayoutIdLst>
    <p:sldLayoutId id="2147483667" r:id="rId1"/>
  </p:sldLayoutIdLst>
  <p:txStyles>
    <p:titleStyle>
      <a:lvl1pPr algn="l" defTabSz="914400" rtl="0" eaLnBrk="1" latinLnBrk="0" hangingPunct="1">
        <a:lnSpc>
          <a:spcPct val="90000"/>
        </a:lnSpc>
        <a:spcBef>
          <a:spcPct val="0"/>
        </a:spcBef>
        <a:buNone/>
        <a:defRPr lang="en-US" sz="3600" b="1" kern="1200">
          <a:solidFill>
            <a:schemeClr val="tx1"/>
          </a:solidFill>
          <a:latin typeface="Helvetica" panose="020B0500000000000000"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gradFill>
          <a:gsLst>
            <a:gs pos="0">
              <a:srgbClr val="323A45"/>
            </a:gs>
            <a:gs pos="35000">
              <a:srgbClr val="323A45"/>
            </a:gs>
            <a:gs pos="100000">
              <a:srgbClr val="1C2026"/>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63482"/>
            <a:ext cx="7886700" cy="739056"/>
          </a:xfrm>
          <a:prstGeom prst="rect">
            <a:avLst/>
          </a:prstGeom>
        </p:spPr>
        <p:txBody>
          <a:bodyPr rIns="0">
            <a:normAutofit/>
          </a:bodyPr>
          <a:lstStyle/>
          <a:p>
            <a:pPr marL="0" lvl="0"/>
            <a:r>
              <a:rPr lang="en-US"/>
              <a:t>Click to edit Master title style</a:t>
            </a:r>
          </a:p>
        </p:txBody>
      </p:sp>
      <p:sp>
        <p:nvSpPr>
          <p:cNvPr id="3" name="Text Placeholder 2"/>
          <p:cNvSpPr>
            <a:spLocks noGrp="1"/>
          </p:cNvSpPr>
          <p:nvPr>
            <p:ph type="body" idx="1"/>
          </p:nvPr>
        </p:nvSpPr>
        <p:spPr>
          <a:xfrm>
            <a:off x="628650" y="1219200"/>
            <a:ext cx="7886700" cy="49577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8"/>
          <p:cNvSpPr/>
          <p:nvPr userDrawn="1"/>
        </p:nvSpPr>
        <p:spPr>
          <a:xfrm>
            <a:off x="0" y="6305912"/>
            <a:ext cx="9144000" cy="5520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bIns="6858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113" normalizeH="0" baseline="0" noProof="0" dirty="0">
                <a:ln>
                  <a:noFill/>
                </a:ln>
                <a:solidFill>
                  <a:prstClr val="white">
                    <a:lumMod val="75000"/>
                  </a:prstClr>
                </a:solidFill>
                <a:effectLst/>
                <a:uLnTx/>
                <a:uFillTx/>
                <a:latin typeface="Calibri" panose="020F0502020204030204"/>
                <a:ea typeface="+mn-ea"/>
                <a:cs typeface="+mn-cs"/>
              </a:rPr>
              <a:t>www.</a:t>
            </a:r>
            <a:r>
              <a:rPr kumimoji="0" lang="en-US" sz="2400" b="0" i="0" u="none" strike="noStrike" kern="1200" cap="none" spc="113" normalizeH="0" baseline="0" noProof="0" dirty="0">
                <a:ln>
                  <a:noFill/>
                </a:ln>
                <a:solidFill>
                  <a:prstClr val="black">
                    <a:lumMod val="85000"/>
                    <a:lumOff val="15000"/>
                  </a:prstClr>
                </a:solidFill>
                <a:effectLst/>
                <a:uLnTx/>
                <a:uFillTx/>
                <a:latin typeface="Calibri" panose="020F0502020204030204"/>
                <a:ea typeface="+mn-ea"/>
                <a:cs typeface="+mn-cs"/>
              </a:rPr>
              <a:t>presentationgo</a:t>
            </a:r>
            <a:r>
              <a:rPr kumimoji="0" lang="en-US" sz="2400" b="0" i="0" u="none" strike="noStrike" kern="1200" cap="none" spc="113" normalizeH="0" baseline="0" noProof="0" dirty="0">
                <a:ln>
                  <a:noFill/>
                </a:ln>
                <a:solidFill>
                  <a:prstClr val="white">
                    <a:lumMod val="75000"/>
                  </a:prstClr>
                </a:solidFill>
                <a:effectLst/>
                <a:uLnTx/>
                <a:uFillTx/>
                <a:latin typeface="Calibri" panose="020F0502020204030204"/>
                <a:ea typeface="+mn-ea"/>
                <a:cs typeface="+mn-cs"/>
              </a:rPr>
              <a:t>.com</a:t>
            </a:r>
          </a:p>
        </p:txBody>
      </p:sp>
      <p:sp>
        <p:nvSpPr>
          <p:cNvPr id="13" name="Freeform 12"/>
          <p:cNvSpPr/>
          <p:nvPr userDrawn="1"/>
        </p:nvSpPr>
        <p:spPr>
          <a:xfrm rot="5400000">
            <a:off x="22197" y="244951"/>
            <a:ext cx="369496" cy="428177"/>
          </a:xfrm>
          <a:custGeom>
            <a:avLst/>
            <a:gdLst>
              <a:gd name="connsiteX0" fmla="*/ 210916 w 1034764"/>
              <a:gd name="connsiteY0" fmla="*/ 535701 h 1598797"/>
              <a:gd name="connsiteX1" fmla="*/ 331908 w 1034764"/>
              <a:gd name="connsiteY1" fmla="*/ 284049 h 1598797"/>
              <a:gd name="connsiteX2" fmla="*/ 741774 w 1034764"/>
              <a:gd name="connsiteY2" fmla="*/ 315409 h 1598797"/>
              <a:gd name="connsiteX3" fmla="*/ 403935 w 1034764"/>
              <a:gd name="connsiteY3" fmla="*/ 375418 h 1598797"/>
              <a:gd name="connsiteX4" fmla="*/ 266699 w 1034764"/>
              <a:gd name="connsiteY4" fmla="*/ 689905 h 1598797"/>
              <a:gd name="connsiteX5" fmla="*/ 266698 w 1034764"/>
              <a:gd name="connsiteY5" fmla="*/ 689907 h 1598797"/>
              <a:gd name="connsiteX6" fmla="*/ 210916 w 1034764"/>
              <a:gd name="connsiteY6" fmla="*/ 535701 h 1598797"/>
              <a:gd name="connsiteX7" fmla="*/ 134938 w 1034764"/>
              <a:gd name="connsiteY7" fmla="*/ 517381 h 1598797"/>
              <a:gd name="connsiteX8" fmla="*/ 517383 w 1034764"/>
              <a:gd name="connsiteY8" fmla="*/ 899826 h 1598797"/>
              <a:gd name="connsiteX9" fmla="*/ 899828 w 1034764"/>
              <a:gd name="connsiteY9" fmla="*/ 517381 h 1598797"/>
              <a:gd name="connsiteX10" fmla="*/ 517383 w 1034764"/>
              <a:gd name="connsiteY10" fmla="*/ 134936 h 1598797"/>
              <a:gd name="connsiteX11" fmla="*/ 134938 w 1034764"/>
              <a:gd name="connsiteY11" fmla="*/ 517381 h 1598797"/>
              <a:gd name="connsiteX12" fmla="*/ 0 w 1034764"/>
              <a:gd name="connsiteY12" fmla="*/ 517382 h 1598797"/>
              <a:gd name="connsiteX13" fmla="*/ 517382 w 1034764"/>
              <a:gd name="connsiteY13" fmla="*/ 0 h 1598797"/>
              <a:gd name="connsiteX14" fmla="*/ 1034764 w 1034764"/>
              <a:gd name="connsiteY14" fmla="*/ 517382 h 1598797"/>
              <a:gd name="connsiteX15" fmla="*/ 621653 w 1034764"/>
              <a:gd name="connsiteY15" fmla="*/ 1024253 h 1598797"/>
              <a:gd name="connsiteX16" fmla="*/ 620527 w 1034764"/>
              <a:gd name="connsiteY16" fmla="*/ 1024366 h 1598797"/>
              <a:gd name="connsiteX17" fmla="*/ 662992 w 1034764"/>
              <a:gd name="connsiteY17" fmla="*/ 1598797 h 1598797"/>
              <a:gd name="connsiteX18" fmla="*/ 371775 w 1034764"/>
              <a:gd name="connsiteY18" fmla="*/ 1598797 h 1598797"/>
              <a:gd name="connsiteX19" fmla="*/ 414241 w 1034764"/>
              <a:gd name="connsiteY19" fmla="*/ 1024367 h 1598797"/>
              <a:gd name="connsiteX20" fmla="*/ 413112 w 1034764"/>
              <a:gd name="connsiteY20" fmla="*/ 1024253 h 1598797"/>
              <a:gd name="connsiteX21" fmla="*/ 0 w 1034764"/>
              <a:gd name="connsiteY21" fmla="*/ 517382 h 1598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34764" h="1598797">
                <a:moveTo>
                  <a:pt x="210916" y="535701"/>
                </a:moveTo>
                <a:cubicBezTo>
                  <a:pt x="207764" y="443901"/>
                  <a:pt x="249915" y="348683"/>
                  <a:pt x="331908" y="284049"/>
                </a:cubicBezTo>
                <a:cubicBezTo>
                  <a:pt x="463097" y="180634"/>
                  <a:pt x="646600" y="194675"/>
                  <a:pt x="741774" y="315409"/>
                </a:cubicBezTo>
                <a:cubicBezTo>
                  <a:pt x="631231" y="275026"/>
                  <a:pt x="502220" y="297941"/>
                  <a:pt x="403935" y="375418"/>
                </a:cubicBezTo>
                <a:cubicBezTo>
                  <a:pt x="305650" y="452895"/>
                  <a:pt x="253243" y="572989"/>
                  <a:pt x="266699" y="689905"/>
                </a:cubicBezTo>
                <a:lnTo>
                  <a:pt x="266698" y="689907"/>
                </a:lnTo>
                <a:cubicBezTo>
                  <a:pt x="231008" y="644631"/>
                  <a:pt x="212807" y="590781"/>
                  <a:pt x="210916" y="535701"/>
                </a:cubicBezTo>
                <a:close/>
                <a:moveTo>
                  <a:pt x="134938" y="517381"/>
                </a:moveTo>
                <a:cubicBezTo>
                  <a:pt x="134938" y="728600"/>
                  <a:pt x="306164" y="899826"/>
                  <a:pt x="517383" y="899826"/>
                </a:cubicBezTo>
                <a:cubicBezTo>
                  <a:pt x="728602" y="899826"/>
                  <a:pt x="899828" y="728600"/>
                  <a:pt x="899828" y="517381"/>
                </a:cubicBezTo>
                <a:cubicBezTo>
                  <a:pt x="899828" y="306162"/>
                  <a:pt x="728602" y="134936"/>
                  <a:pt x="517383" y="134936"/>
                </a:cubicBezTo>
                <a:cubicBezTo>
                  <a:pt x="306164" y="134936"/>
                  <a:pt x="134938" y="306162"/>
                  <a:pt x="134938" y="517381"/>
                </a:cubicBezTo>
                <a:close/>
                <a:moveTo>
                  <a:pt x="0" y="517382"/>
                </a:moveTo>
                <a:cubicBezTo>
                  <a:pt x="0" y="231640"/>
                  <a:pt x="231640" y="0"/>
                  <a:pt x="517382" y="0"/>
                </a:cubicBezTo>
                <a:cubicBezTo>
                  <a:pt x="803124" y="0"/>
                  <a:pt x="1034764" y="231640"/>
                  <a:pt x="1034764" y="517382"/>
                </a:cubicBezTo>
                <a:cubicBezTo>
                  <a:pt x="1034764" y="767406"/>
                  <a:pt x="857415" y="976008"/>
                  <a:pt x="621653" y="1024253"/>
                </a:cubicBezTo>
                <a:lnTo>
                  <a:pt x="620527" y="1024366"/>
                </a:lnTo>
                <a:lnTo>
                  <a:pt x="662992" y="1598797"/>
                </a:lnTo>
                <a:lnTo>
                  <a:pt x="371775" y="1598797"/>
                </a:lnTo>
                <a:lnTo>
                  <a:pt x="414241" y="1024367"/>
                </a:lnTo>
                <a:lnTo>
                  <a:pt x="413112" y="1024253"/>
                </a:lnTo>
                <a:cubicBezTo>
                  <a:pt x="177349" y="976008"/>
                  <a:pt x="0" y="767406"/>
                  <a:pt x="0" y="517382"/>
                </a:cubicBezTo>
                <a:close/>
              </a:path>
            </a:pathLst>
          </a:custGeom>
          <a:solidFill>
            <a:schemeClr val="bg1">
              <a:alpha val="20000"/>
            </a:schemeClr>
          </a:solidFill>
          <a:ln>
            <a:noFill/>
          </a:ln>
          <a:effectLst>
            <a:outerShdw blurRad="12700" dist="12700" dir="270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4" name="Group 13"/>
          <p:cNvGrpSpPr/>
          <p:nvPr userDrawn="1"/>
        </p:nvGrpSpPr>
        <p:grpSpPr>
          <a:xfrm>
            <a:off x="-1241181" y="-16654"/>
            <a:ext cx="1180174" cy="573672"/>
            <a:chOff x="-2096383" y="21447"/>
            <a:chExt cx="1573565" cy="573672"/>
          </a:xfrm>
        </p:grpSpPr>
        <p:sp>
          <p:nvSpPr>
            <p:cNvPr id="15" name="TextBox 14"/>
            <p:cNvSpPr txBox="1"/>
            <p:nvPr userDrawn="1"/>
          </p:nvSpPr>
          <p:spPr>
            <a:xfrm>
              <a:off x="-2096383" y="21447"/>
              <a:ext cx="391560" cy="207749"/>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75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By:</a:t>
              </a:r>
            </a:p>
          </p:txBody>
        </p:sp>
        <p:sp>
          <p:nvSpPr>
            <p:cNvPr id="16" name="TextBox 15"/>
            <p:cNvSpPr txBox="1"/>
            <p:nvPr userDrawn="1"/>
          </p:nvSpPr>
          <p:spPr>
            <a:xfrm>
              <a:off x="-1002010" y="387370"/>
              <a:ext cx="479192" cy="207749"/>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75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.com</a:t>
              </a:r>
            </a:p>
          </p:txBody>
        </p:sp>
        <p:pic>
          <p:nvPicPr>
            <p:cNvPr id="17" name="Picture 16"/>
            <p:cNvPicPr>
              <a:picLocks noChangeAspect="1"/>
            </p:cNvPicPr>
            <p:nvPr userDrawn="1"/>
          </p:nvPicPr>
          <p:blipFill>
            <a:blip r:embed="rId3"/>
            <a:stretch>
              <a:fillRect/>
            </a:stretch>
          </p:blipFill>
          <p:spPr>
            <a:xfrm>
              <a:off x="-2018604" y="234547"/>
              <a:ext cx="1405251" cy="185944"/>
            </a:xfrm>
            <a:prstGeom prst="rect">
              <a:avLst/>
            </a:prstGeom>
          </p:spPr>
        </p:pic>
      </p:grpSp>
      <p:sp>
        <p:nvSpPr>
          <p:cNvPr id="18" name="Rectangle 17"/>
          <p:cNvSpPr/>
          <p:nvPr userDrawn="1"/>
        </p:nvSpPr>
        <p:spPr>
          <a:xfrm>
            <a:off x="-9526" y="6959602"/>
            <a:ext cx="1059906" cy="219291"/>
          </a:xfrm>
          <a:prstGeom prst="rect">
            <a:avLst/>
          </a:prstGeom>
        </p:spPr>
        <p:txBody>
          <a:bodyPr wrap="non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825" b="0" i="0" u="none" strike="noStrike" kern="1200" cap="none" spc="0" normalizeH="0" baseline="0" noProof="0" dirty="0">
                <a:ln>
                  <a:noFill/>
                </a:ln>
                <a:solidFill>
                  <a:srgbClr val="555555"/>
                </a:solidFill>
                <a:effectLst/>
                <a:uLnTx/>
                <a:uFillTx/>
                <a:latin typeface="Open Sans" panose="020B0606030504020204" pitchFamily="34" charset="0"/>
                <a:ea typeface="+mn-ea"/>
                <a:cs typeface="+mn-cs"/>
              </a:rPr>
              <a:t>© </a:t>
            </a:r>
            <a:r>
              <a:rPr kumimoji="0" lang="en-US" sz="825" b="0" i="0" u="none" strike="noStrike" kern="1200" cap="none" spc="0" normalizeH="0" baseline="0" noProof="0" dirty="0">
                <a:ln>
                  <a:noFill/>
                </a:ln>
                <a:solidFill>
                  <a:srgbClr val="A5CD28"/>
                </a:solidFill>
                <a:effectLst/>
                <a:uLnTx/>
                <a:uFillTx/>
                <a:latin typeface="Open Sans" panose="020B0606030504020204" pitchFamily="34" charset="0"/>
                <a:ea typeface="+mn-ea"/>
                <a:cs typeface="+mn-cs"/>
                <a:hlinkClick r:id="rId4" tooltip="PresentationGo!"/>
              </a:rPr>
              <a:t>presentationgo.com</a:t>
            </a:r>
            <a:endParaRPr kumimoji="0" lang="en-US" sz="825"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1260973"/>
      </p:ext>
    </p:extLst>
  </p:cSld>
  <p:clrMap bg1="lt1" tx1="dk1" bg2="lt2" tx2="dk2" accent1="accent1" accent2="accent2" accent3="accent3" accent4="accent4" accent5="accent5" accent6="accent6" hlink="hlink" folHlink="folHlink"/>
  <p:sldLayoutIdLst>
    <p:sldLayoutId id="2147483669" r:id="rId1"/>
  </p:sldLayoutIdLst>
  <p:txStyles>
    <p:titleStyle>
      <a:lvl1pPr algn="l" defTabSz="685800" rtl="0" eaLnBrk="1" latinLnBrk="0" hangingPunct="1">
        <a:lnSpc>
          <a:spcPct val="90000"/>
        </a:lnSpc>
        <a:spcBef>
          <a:spcPct val="0"/>
        </a:spcBef>
        <a:buNone/>
        <a:defRPr lang="en-US" sz="2700" b="1" kern="1200">
          <a:solidFill>
            <a:schemeClr val="bg1"/>
          </a:solidFill>
          <a:latin typeface="Helvetica" panose="020B0500000000000000" pitchFamily="34"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j-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j-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j-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j-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j-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sv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503984" y="2224968"/>
            <a:ext cx="7772400" cy="1470025"/>
          </a:xfrm>
        </p:spPr>
        <p:txBody>
          <a:bodyPr>
            <a:noAutofit/>
          </a:bodyPr>
          <a:lstStyle/>
          <a:p>
            <a:r>
              <a:rPr lang="hr-HR" sz="4800" dirty="0">
                <a:ln w="10160">
                  <a:solidFill>
                    <a:schemeClr val="accent1"/>
                  </a:solidFill>
                  <a:prstDash val="solid"/>
                </a:ln>
                <a:solidFill>
                  <a:srgbClr val="0070C0"/>
                </a:solidFill>
              </a:rPr>
              <a:t>Permits and Licences equal Quality?</a:t>
            </a:r>
            <a:endParaRPr lang="en-US" sz="4800" dirty="0">
              <a:ln w="10160">
                <a:solidFill>
                  <a:schemeClr val="accent1"/>
                </a:solidFill>
                <a:prstDash val="solid"/>
              </a:ln>
              <a:solidFill>
                <a:srgbClr val="0070C0"/>
              </a:solidFill>
            </a:endParaRPr>
          </a:p>
        </p:txBody>
      </p:sp>
      <p:sp>
        <p:nvSpPr>
          <p:cNvPr id="3" name="Podnaslov 2"/>
          <p:cNvSpPr>
            <a:spLocks noGrp="1"/>
          </p:cNvSpPr>
          <p:nvPr>
            <p:ph type="subTitle" idx="1"/>
          </p:nvPr>
        </p:nvSpPr>
        <p:spPr>
          <a:xfrm>
            <a:off x="5848998" y="4193704"/>
            <a:ext cx="3291554" cy="2664296"/>
          </a:xfrm>
        </p:spPr>
        <p:txBody>
          <a:bodyPr>
            <a:normAutofit/>
          </a:bodyPr>
          <a:lstStyle/>
          <a:p>
            <a:pPr algn="l"/>
            <a:r>
              <a:rPr lang="hr-HR" sz="2000" i="1" dirty="0"/>
              <a:t>Republic of Croatia</a:t>
            </a:r>
          </a:p>
          <a:p>
            <a:pPr algn="l"/>
            <a:r>
              <a:rPr lang="hr-HR" sz="2000" i="1" dirty="0"/>
              <a:t>Ministry of Health</a:t>
            </a:r>
          </a:p>
          <a:p>
            <a:pPr algn="l"/>
            <a:r>
              <a:rPr lang="hr-HR" sz="2000" i="1" dirty="0"/>
              <a:t>Independent Sector for Health Inspections</a:t>
            </a:r>
          </a:p>
          <a:p>
            <a:pPr algn="l"/>
            <a:r>
              <a:rPr lang="hr-HR" sz="2000" i="1" dirty="0">
                <a:solidFill>
                  <a:srgbClr val="0070C0"/>
                </a:solidFill>
              </a:rPr>
              <a:t>Vesna Sokol, DMD</a:t>
            </a:r>
          </a:p>
          <a:p>
            <a:pPr algn="l"/>
            <a:r>
              <a:rPr lang="hr-HR" sz="2000" i="1" dirty="0">
                <a:solidFill>
                  <a:srgbClr val="0070C0"/>
                </a:solidFill>
              </a:rPr>
              <a:t>Bojana Budimir, LLM</a:t>
            </a:r>
          </a:p>
          <a:p>
            <a:pPr algn="l"/>
            <a:r>
              <a:rPr lang="hr-HR" sz="2000" i="1" dirty="0">
                <a:solidFill>
                  <a:srgbClr val="0070C0"/>
                </a:solidFill>
              </a:rPr>
              <a:t>Ante Čović, LLM, MBA</a:t>
            </a:r>
          </a:p>
        </p:txBody>
      </p:sp>
      <p:pic>
        <p:nvPicPr>
          <p:cNvPr id="4" name="Slika 3"/>
          <p:cNvPicPr/>
          <p:nvPr/>
        </p:nvPicPr>
        <p:blipFill>
          <a:blip r:embed="rId2">
            <a:extLst>
              <a:ext uri="{28A0092B-C50C-407E-A947-70E740481C1C}">
                <a14:useLocalDpi xmlns:a14="http://schemas.microsoft.com/office/drawing/2010/main" val="0"/>
              </a:ext>
            </a:extLst>
          </a:blip>
          <a:stretch>
            <a:fillRect/>
          </a:stretch>
        </p:blipFill>
        <p:spPr bwMode="auto">
          <a:xfrm>
            <a:off x="36196" y="15032"/>
            <a:ext cx="4353988" cy="223224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143624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BFAE1-45D3-4B3B-81D2-0BF25FA84FB8}"/>
              </a:ext>
            </a:extLst>
          </p:cNvPr>
          <p:cNvSpPr>
            <a:spLocks noGrp="1"/>
          </p:cNvSpPr>
          <p:nvPr>
            <p:ph type="title"/>
          </p:nvPr>
        </p:nvSpPr>
        <p:spPr/>
        <p:txBody>
          <a:bodyPr>
            <a:noAutofit/>
          </a:bodyPr>
          <a:lstStyle/>
          <a:p>
            <a:r>
              <a:rPr lang="hr-HR" dirty="0"/>
              <a:t>Inspection – taking measures</a:t>
            </a:r>
            <a:endParaRPr lang="en-US" dirty="0"/>
          </a:p>
        </p:txBody>
      </p:sp>
      <p:sp>
        <p:nvSpPr>
          <p:cNvPr id="47" name="Freeform: Shape 46">
            <a:extLst>
              <a:ext uri="{FF2B5EF4-FFF2-40B4-BE49-F238E27FC236}">
                <a16:creationId xmlns:a16="http://schemas.microsoft.com/office/drawing/2014/main" id="{5AA84080-98DE-4401-BDB6-970121725ABD}"/>
              </a:ext>
            </a:extLst>
          </p:cNvPr>
          <p:cNvSpPr/>
          <p:nvPr/>
        </p:nvSpPr>
        <p:spPr>
          <a:xfrm>
            <a:off x="1631342" y="2708473"/>
            <a:ext cx="5907027" cy="479921"/>
          </a:xfrm>
          <a:custGeom>
            <a:avLst/>
            <a:gdLst>
              <a:gd name="connsiteX0" fmla="*/ 0 w 7876036"/>
              <a:gd name="connsiteY0" fmla="*/ 0 h 639895"/>
              <a:gd name="connsiteX1" fmla="*/ 7396115 w 7876036"/>
              <a:gd name="connsiteY1" fmla="*/ 0 h 639895"/>
              <a:gd name="connsiteX2" fmla="*/ 7876036 w 7876036"/>
              <a:gd name="connsiteY2" fmla="*/ 639895 h 639895"/>
              <a:gd name="connsiteX3" fmla="*/ 479921 w 7876036"/>
              <a:gd name="connsiteY3" fmla="*/ 639895 h 639895"/>
              <a:gd name="connsiteX4" fmla="*/ 0 w 7876036"/>
              <a:gd name="connsiteY4" fmla="*/ 0 h 639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76036" h="639895">
                <a:moveTo>
                  <a:pt x="0" y="0"/>
                </a:moveTo>
                <a:lnTo>
                  <a:pt x="7396115" y="0"/>
                </a:lnTo>
                <a:lnTo>
                  <a:pt x="7876036" y="639895"/>
                </a:lnTo>
                <a:lnTo>
                  <a:pt x="479921" y="639895"/>
                </a:lnTo>
                <a:lnTo>
                  <a:pt x="0" y="0"/>
                </a:lnTo>
                <a:close/>
              </a:path>
            </a:pathLst>
          </a:custGeom>
          <a:solidFill>
            <a:schemeClr val="accent2"/>
          </a:solidFill>
          <a:ln w="68560" cap="flat">
            <a:noFill/>
            <a:prstDash val="solid"/>
            <a:miter/>
          </a:ln>
        </p:spPr>
        <p:txBody>
          <a:bodyPr rtlCol="0" anchor="ctr"/>
          <a:lstStyle/>
          <a:p>
            <a:pPr defTabSz="685800"/>
            <a:endParaRPr lang="en-US" sz="1350">
              <a:solidFill>
                <a:prstClr val="black"/>
              </a:solidFill>
              <a:latin typeface="Calibri" panose="020F0502020204030204"/>
            </a:endParaRPr>
          </a:p>
        </p:txBody>
      </p:sp>
      <p:sp>
        <p:nvSpPr>
          <p:cNvPr id="48" name="Freeform: Shape 47">
            <a:extLst>
              <a:ext uri="{FF2B5EF4-FFF2-40B4-BE49-F238E27FC236}">
                <a16:creationId xmlns:a16="http://schemas.microsoft.com/office/drawing/2014/main" id="{17D608FD-1592-4F0E-8DA8-CD9DC5349C26}"/>
              </a:ext>
            </a:extLst>
          </p:cNvPr>
          <p:cNvSpPr/>
          <p:nvPr/>
        </p:nvSpPr>
        <p:spPr>
          <a:xfrm>
            <a:off x="1991283" y="3188395"/>
            <a:ext cx="5907027" cy="479921"/>
          </a:xfrm>
          <a:custGeom>
            <a:avLst/>
            <a:gdLst>
              <a:gd name="connsiteX0" fmla="*/ 0 w 7876036"/>
              <a:gd name="connsiteY0" fmla="*/ 0 h 639895"/>
              <a:gd name="connsiteX1" fmla="*/ 7396115 w 7876036"/>
              <a:gd name="connsiteY1" fmla="*/ 0 h 639895"/>
              <a:gd name="connsiteX2" fmla="*/ 7876036 w 7876036"/>
              <a:gd name="connsiteY2" fmla="*/ 639895 h 639895"/>
              <a:gd name="connsiteX3" fmla="*/ 479921 w 7876036"/>
              <a:gd name="connsiteY3" fmla="*/ 639895 h 639895"/>
              <a:gd name="connsiteX4" fmla="*/ 0 w 7876036"/>
              <a:gd name="connsiteY4" fmla="*/ 0 h 639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76036" h="639895">
                <a:moveTo>
                  <a:pt x="0" y="0"/>
                </a:moveTo>
                <a:lnTo>
                  <a:pt x="7396115" y="0"/>
                </a:lnTo>
                <a:lnTo>
                  <a:pt x="7876036" y="639895"/>
                </a:lnTo>
                <a:lnTo>
                  <a:pt x="479921" y="639895"/>
                </a:lnTo>
                <a:lnTo>
                  <a:pt x="0" y="0"/>
                </a:lnTo>
                <a:close/>
              </a:path>
            </a:pathLst>
          </a:custGeom>
          <a:solidFill>
            <a:schemeClr val="accent3"/>
          </a:solidFill>
          <a:ln w="68560" cap="flat">
            <a:noFill/>
            <a:prstDash val="solid"/>
            <a:miter/>
          </a:ln>
        </p:spPr>
        <p:txBody>
          <a:bodyPr rtlCol="0" anchor="ctr"/>
          <a:lstStyle/>
          <a:p>
            <a:pPr defTabSz="685800"/>
            <a:endParaRPr lang="en-US" sz="1350">
              <a:solidFill>
                <a:prstClr val="black"/>
              </a:solidFill>
              <a:latin typeface="Calibri" panose="020F0502020204030204"/>
            </a:endParaRPr>
          </a:p>
        </p:txBody>
      </p:sp>
      <p:sp>
        <p:nvSpPr>
          <p:cNvPr id="49" name="Freeform: Shape 48">
            <a:extLst>
              <a:ext uri="{FF2B5EF4-FFF2-40B4-BE49-F238E27FC236}">
                <a16:creationId xmlns:a16="http://schemas.microsoft.com/office/drawing/2014/main" id="{5C2D70D0-DF8E-4A7C-BE08-19E63ED1CA2D}"/>
              </a:ext>
            </a:extLst>
          </p:cNvPr>
          <p:cNvSpPr/>
          <p:nvPr/>
        </p:nvSpPr>
        <p:spPr>
          <a:xfrm>
            <a:off x="1991283" y="3668316"/>
            <a:ext cx="5907027" cy="479921"/>
          </a:xfrm>
          <a:custGeom>
            <a:avLst/>
            <a:gdLst>
              <a:gd name="connsiteX0" fmla="*/ 479921 w 7876036"/>
              <a:gd name="connsiteY0" fmla="*/ 0 h 639895"/>
              <a:gd name="connsiteX1" fmla="*/ 7876036 w 7876036"/>
              <a:gd name="connsiteY1" fmla="*/ 0 h 639895"/>
              <a:gd name="connsiteX2" fmla="*/ 7396115 w 7876036"/>
              <a:gd name="connsiteY2" fmla="*/ 639895 h 639895"/>
              <a:gd name="connsiteX3" fmla="*/ 0 w 7876036"/>
              <a:gd name="connsiteY3" fmla="*/ 639895 h 639895"/>
              <a:gd name="connsiteX4" fmla="*/ 479921 w 7876036"/>
              <a:gd name="connsiteY4" fmla="*/ 0 h 639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76036" h="639895">
                <a:moveTo>
                  <a:pt x="479921" y="0"/>
                </a:moveTo>
                <a:lnTo>
                  <a:pt x="7876036" y="0"/>
                </a:lnTo>
                <a:lnTo>
                  <a:pt x="7396115" y="639895"/>
                </a:lnTo>
                <a:lnTo>
                  <a:pt x="0" y="639895"/>
                </a:lnTo>
                <a:lnTo>
                  <a:pt x="479921" y="0"/>
                </a:lnTo>
                <a:close/>
              </a:path>
            </a:pathLst>
          </a:custGeom>
          <a:solidFill>
            <a:schemeClr val="accent4"/>
          </a:solidFill>
          <a:ln w="68560" cap="flat">
            <a:noFill/>
            <a:prstDash val="solid"/>
            <a:miter/>
          </a:ln>
        </p:spPr>
        <p:txBody>
          <a:bodyPr rtlCol="0" anchor="ctr"/>
          <a:lstStyle/>
          <a:p>
            <a:pPr defTabSz="685800"/>
            <a:endParaRPr lang="en-US" sz="1350">
              <a:solidFill>
                <a:prstClr val="black"/>
              </a:solidFill>
              <a:latin typeface="Calibri" panose="020F0502020204030204"/>
            </a:endParaRPr>
          </a:p>
        </p:txBody>
      </p:sp>
      <p:sp>
        <p:nvSpPr>
          <p:cNvPr id="50" name="Freeform: Shape 49">
            <a:extLst>
              <a:ext uri="{FF2B5EF4-FFF2-40B4-BE49-F238E27FC236}">
                <a16:creationId xmlns:a16="http://schemas.microsoft.com/office/drawing/2014/main" id="{83D8C0BB-8151-47A4-A86A-96A0DC9DFAA4}"/>
              </a:ext>
            </a:extLst>
          </p:cNvPr>
          <p:cNvSpPr/>
          <p:nvPr/>
        </p:nvSpPr>
        <p:spPr>
          <a:xfrm>
            <a:off x="1631342" y="4148237"/>
            <a:ext cx="5907027" cy="479921"/>
          </a:xfrm>
          <a:custGeom>
            <a:avLst/>
            <a:gdLst>
              <a:gd name="connsiteX0" fmla="*/ 479921 w 7876036"/>
              <a:gd name="connsiteY0" fmla="*/ 0 h 639895"/>
              <a:gd name="connsiteX1" fmla="*/ 7876036 w 7876036"/>
              <a:gd name="connsiteY1" fmla="*/ 0 h 639895"/>
              <a:gd name="connsiteX2" fmla="*/ 7396115 w 7876036"/>
              <a:gd name="connsiteY2" fmla="*/ 639895 h 639895"/>
              <a:gd name="connsiteX3" fmla="*/ 0 w 7876036"/>
              <a:gd name="connsiteY3" fmla="*/ 639895 h 639895"/>
              <a:gd name="connsiteX4" fmla="*/ 479921 w 7876036"/>
              <a:gd name="connsiteY4" fmla="*/ 0 h 639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76036" h="639895">
                <a:moveTo>
                  <a:pt x="479921" y="0"/>
                </a:moveTo>
                <a:lnTo>
                  <a:pt x="7876036" y="0"/>
                </a:lnTo>
                <a:lnTo>
                  <a:pt x="7396115" y="639895"/>
                </a:lnTo>
                <a:lnTo>
                  <a:pt x="0" y="639895"/>
                </a:lnTo>
                <a:lnTo>
                  <a:pt x="479921" y="0"/>
                </a:lnTo>
                <a:close/>
              </a:path>
            </a:pathLst>
          </a:custGeom>
          <a:solidFill>
            <a:schemeClr val="accent6"/>
          </a:solidFill>
          <a:ln w="68560" cap="flat">
            <a:noFill/>
            <a:prstDash val="solid"/>
            <a:miter/>
          </a:ln>
        </p:spPr>
        <p:txBody>
          <a:bodyPr rtlCol="0" anchor="ctr"/>
          <a:lstStyle/>
          <a:p>
            <a:pPr defTabSz="685800"/>
            <a:endParaRPr lang="en-US" sz="1350">
              <a:solidFill>
                <a:prstClr val="black"/>
              </a:solidFill>
              <a:latin typeface="Calibri" panose="020F0502020204030204"/>
            </a:endParaRPr>
          </a:p>
        </p:txBody>
      </p:sp>
      <p:sp>
        <p:nvSpPr>
          <p:cNvPr id="51" name="Freeform: Shape 50">
            <a:extLst>
              <a:ext uri="{FF2B5EF4-FFF2-40B4-BE49-F238E27FC236}">
                <a16:creationId xmlns:a16="http://schemas.microsoft.com/office/drawing/2014/main" id="{E4FBDFDC-6A33-4E74-BCD4-19AE82DA2292}"/>
              </a:ext>
            </a:extLst>
          </p:cNvPr>
          <p:cNvSpPr/>
          <p:nvPr/>
        </p:nvSpPr>
        <p:spPr>
          <a:xfrm>
            <a:off x="1271402" y="4628158"/>
            <a:ext cx="5907027" cy="479921"/>
          </a:xfrm>
          <a:custGeom>
            <a:avLst/>
            <a:gdLst>
              <a:gd name="connsiteX0" fmla="*/ 479921 w 7876036"/>
              <a:gd name="connsiteY0" fmla="*/ 0 h 639895"/>
              <a:gd name="connsiteX1" fmla="*/ 7876036 w 7876036"/>
              <a:gd name="connsiteY1" fmla="*/ 0 h 639895"/>
              <a:gd name="connsiteX2" fmla="*/ 7396115 w 7876036"/>
              <a:gd name="connsiteY2" fmla="*/ 639895 h 639895"/>
              <a:gd name="connsiteX3" fmla="*/ 0 w 7876036"/>
              <a:gd name="connsiteY3" fmla="*/ 639895 h 639895"/>
              <a:gd name="connsiteX4" fmla="*/ 479921 w 7876036"/>
              <a:gd name="connsiteY4" fmla="*/ 0 h 639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76036" h="639895">
                <a:moveTo>
                  <a:pt x="479921" y="0"/>
                </a:moveTo>
                <a:lnTo>
                  <a:pt x="7876036" y="0"/>
                </a:lnTo>
                <a:lnTo>
                  <a:pt x="7396115" y="639895"/>
                </a:lnTo>
                <a:lnTo>
                  <a:pt x="0" y="639895"/>
                </a:lnTo>
                <a:lnTo>
                  <a:pt x="479921" y="0"/>
                </a:lnTo>
                <a:close/>
              </a:path>
            </a:pathLst>
          </a:custGeom>
          <a:solidFill>
            <a:schemeClr val="accent5"/>
          </a:solidFill>
          <a:ln w="68560" cap="flat">
            <a:noFill/>
            <a:prstDash val="solid"/>
            <a:miter/>
          </a:ln>
        </p:spPr>
        <p:txBody>
          <a:bodyPr rtlCol="0" anchor="ctr"/>
          <a:lstStyle/>
          <a:p>
            <a:pPr defTabSz="685800"/>
            <a:endParaRPr lang="en-US" sz="1350">
              <a:solidFill>
                <a:prstClr val="black"/>
              </a:solidFill>
              <a:latin typeface="Calibri" panose="020F0502020204030204"/>
            </a:endParaRPr>
          </a:p>
        </p:txBody>
      </p:sp>
      <p:sp>
        <p:nvSpPr>
          <p:cNvPr id="52" name="Freeform: Shape 51">
            <a:extLst>
              <a:ext uri="{FF2B5EF4-FFF2-40B4-BE49-F238E27FC236}">
                <a16:creationId xmlns:a16="http://schemas.microsoft.com/office/drawing/2014/main" id="{8BD0387F-33AF-497C-9FE7-98FDE9FCC3E8}"/>
              </a:ext>
            </a:extLst>
          </p:cNvPr>
          <p:cNvSpPr/>
          <p:nvPr/>
        </p:nvSpPr>
        <p:spPr>
          <a:xfrm>
            <a:off x="731491" y="2228552"/>
            <a:ext cx="1696864" cy="2879527"/>
          </a:xfrm>
          <a:custGeom>
            <a:avLst/>
            <a:gdLst>
              <a:gd name="connsiteX0" fmla="*/ 0 w 2262485"/>
              <a:gd name="connsiteY0" fmla="*/ 3839369 h 3839368"/>
              <a:gd name="connsiteX1" fmla="*/ 857002 w 2262485"/>
              <a:gd name="connsiteY1" fmla="*/ 3839369 h 3839368"/>
              <a:gd name="connsiteX2" fmla="*/ 2296765 w 2262485"/>
              <a:gd name="connsiteY2" fmla="*/ 1919684 h 3839368"/>
              <a:gd name="connsiteX3" fmla="*/ 857002 w 2262485"/>
              <a:gd name="connsiteY3" fmla="*/ 0 h 3839368"/>
              <a:gd name="connsiteX4" fmla="*/ 0 w 2262485"/>
              <a:gd name="connsiteY4" fmla="*/ 0 h 3839368"/>
              <a:gd name="connsiteX5" fmla="*/ 1439763 w 2262485"/>
              <a:gd name="connsiteY5" fmla="*/ 1919684 h 3839368"/>
              <a:gd name="connsiteX6" fmla="*/ 0 w 2262485"/>
              <a:gd name="connsiteY6" fmla="*/ 3839369 h 383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2485" h="3839368">
                <a:moveTo>
                  <a:pt x="0" y="3839369"/>
                </a:moveTo>
                <a:lnTo>
                  <a:pt x="857002" y="3839369"/>
                </a:lnTo>
                <a:lnTo>
                  <a:pt x="2296765" y="1919684"/>
                </a:lnTo>
                <a:lnTo>
                  <a:pt x="857002" y="0"/>
                </a:lnTo>
                <a:lnTo>
                  <a:pt x="0" y="0"/>
                </a:lnTo>
                <a:lnTo>
                  <a:pt x="1439763" y="1919684"/>
                </a:lnTo>
                <a:lnTo>
                  <a:pt x="0" y="3839369"/>
                </a:lnTo>
                <a:close/>
              </a:path>
            </a:pathLst>
          </a:custGeom>
          <a:solidFill>
            <a:schemeClr val="bg2">
              <a:lumMod val="10000"/>
            </a:schemeClr>
          </a:solidFill>
          <a:ln w="68560" cap="flat">
            <a:noFill/>
            <a:prstDash val="solid"/>
            <a:miter/>
          </a:ln>
        </p:spPr>
        <p:txBody>
          <a:bodyPr rtlCol="0" anchor="ctr"/>
          <a:lstStyle/>
          <a:p>
            <a:pPr defTabSz="685800"/>
            <a:endParaRPr lang="en-US" sz="1350">
              <a:solidFill>
                <a:prstClr val="black"/>
              </a:solidFill>
              <a:latin typeface="Calibri" panose="020F0502020204030204"/>
            </a:endParaRPr>
          </a:p>
        </p:txBody>
      </p:sp>
      <p:sp>
        <p:nvSpPr>
          <p:cNvPr id="53" name="Freeform: Shape 52">
            <a:extLst>
              <a:ext uri="{FF2B5EF4-FFF2-40B4-BE49-F238E27FC236}">
                <a16:creationId xmlns:a16="http://schemas.microsoft.com/office/drawing/2014/main" id="{5D00D89D-95ED-4157-A215-D3039AF3779D}"/>
              </a:ext>
            </a:extLst>
          </p:cNvPr>
          <p:cNvSpPr/>
          <p:nvPr/>
        </p:nvSpPr>
        <p:spPr>
          <a:xfrm>
            <a:off x="680070" y="2228552"/>
            <a:ext cx="1696864" cy="2879527"/>
          </a:xfrm>
          <a:custGeom>
            <a:avLst/>
            <a:gdLst>
              <a:gd name="connsiteX0" fmla="*/ 0 w 2262485"/>
              <a:gd name="connsiteY0" fmla="*/ 3839369 h 3839368"/>
              <a:gd name="connsiteX1" fmla="*/ 857002 w 2262485"/>
              <a:gd name="connsiteY1" fmla="*/ 3839369 h 3839368"/>
              <a:gd name="connsiteX2" fmla="*/ 2296765 w 2262485"/>
              <a:gd name="connsiteY2" fmla="*/ 1919684 h 3839368"/>
              <a:gd name="connsiteX3" fmla="*/ 857002 w 2262485"/>
              <a:gd name="connsiteY3" fmla="*/ 0 h 3839368"/>
              <a:gd name="connsiteX4" fmla="*/ 0 w 2262485"/>
              <a:gd name="connsiteY4" fmla="*/ 0 h 3839368"/>
              <a:gd name="connsiteX5" fmla="*/ 1439763 w 2262485"/>
              <a:gd name="connsiteY5" fmla="*/ 1919684 h 3839368"/>
              <a:gd name="connsiteX6" fmla="*/ 0 w 2262485"/>
              <a:gd name="connsiteY6" fmla="*/ 3839369 h 383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2485" h="3839368">
                <a:moveTo>
                  <a:pt x="0" y="3839369"/>
                </a:moveTo>
                <a:lnTo>
                  <a:pt x="857002" y="3839369"/>
                </a:lnTo>
                <a:lnTo>
                  <a:pt x="2296765" y="1919684"/>
                </a:lnTo>
                <a:lnTo>
                  <a:pt x="857002" y="0"/>
                </a:lnTo>
                <a:lnTo>
                  <a:pt x="0" y="0"/>
                </a:lnTo>
                <a:lnTo>
                  <a:pt x="1439763" y="1919684"/>
                </a:lnTo>
                <a:lnTo>
                  <a:pt x="0" y="3839369"/>
                </a:lnTo>
                <a:close/>
              </a:path>
            </a:pathLst>
          </a:custGeom>
          <a:solidFill>
            <a:schemeClr val="bg2">
              <a:lumMod val="75000"/>
            </a:schemeClr>
          </a:solidFill>
          <a:ln w="68560" cap="flat">
            <a:noFill/>
            <a:prstDash val="solid"/>
            <a:miter/>
          </a:ln>
        </p:spPr>
        <p:txBody>
          <a:bodyPr rtlCol="0" anchor="ctr"/>
          <a:lstStyle/>
          <a:p>
            <a:pPr defTabSz="685800"/>
            <a:endParaRPr lang="en-US" sz="1350">
              <a:solidFill>
                <a:prstClr val="black"/>
              </a:solidFill>
              <a:latin typeface="Calibri" panose="020F0502020204030204"/>
            </a:endParaRPr>
          </a:p>
        </p:txBody>
      </p:sp>
      <p:sp>
        <p:nvSpPr>
          <p:cNvPr id="54" name="Freeform: Shape 53">
            <a:extLst>
              <a:ext uri="{FF2B5EF4-FFF2-40B4-BE49-F238E27FC236}">
                <a16:creationId xmlns:a16="http://schemas.microsoft.com/office/drawing/2014/main" id="{B44B621D-E6EE-4B72-80C6-B8CCCCA89F34}"/>
              </a:ext>
            </a:extLst>
          </p:cNvPr>
          <p:cNvSpPr/>
          <p:nvPr/>
        </p:nvSpPr>
        <p:spPr>
          <a:xfrm>
            <a:off x="6715646" y="2228552"/>
            <a:ext cx="1696864" cy="2879527"/>
          </a:xfrm>
          <a:custGeom>
            <a:avLst/>
            <a:gdLst>
              <a:gd name="connsiteX0" fmla="*/ 0 w 2262485"/>
              <a:gd name="connsiteY0" fmla="*/ 3839369 h 3839368"/>
              <a:gd name="connsiteX1" fmla="*/ 857002 w 2262485"/>
              <a:gd name="connsiteY1" fmla="*/ 3839369 h 3839368"/>
              <a:gd name="connsiteX2" fmla="*/ 2296765 w 2262485"/>
              <a:gd name="connsiteY2" fmla="*/ 1919684 h 3839368"/>
              <a:gd name="connsiteX3" fmla="*/ 857002 w 2262485"/>
              <a:gd name="connsiteY3" fmla="*/ 0 h 3839368"/>
              <a:gd name="connsiteX4" fmla="*/ 0 w 2262485"/>
              <a:gd name="connsiteY4" fmla="*/ 0 h 3839368"/>
              <a:gd name="connsiteX5" fmla="*/ 1439763 w 2262485"/>
              <a:gd name="connsiteY5" fmla="*/ 1919684 h 3839368"/>
              <a:gd name="connsiteX6" fmla="*/ 0 w 2262485"/>
              <a:gd name="connsiteY6" fmla="*/ 3839369 h 383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2485" h="3839368">
                <a:moveTo>
                  <a:pt x="0" y="3839369"/>
                </a:moveTo>
                <a:lnTo>
                  <a:pt x="857002" y="3839369"/>
                </a:lnTo>
                <a:lnTo>
                  <a:pt x="2296765" y="1919684"/>
                </a:lnTo>
                <a:lnTo>
                  <a:pt x="857002" y="0"/>
                </a:lnTo>
                <a:lnTo>
                  <a:pt x="0" y="0"/>
                </a:lnTo>
                <a:lnTo>
                  <a:pt x="1439763" y="1919684"/>
                </a:lnTo>
                <a:lnTo>
                  <a:pt x="0" y="3839369"/>
                </a:lnTo>
                <a:close/>
              </a:path>
            </a:pathLst>
          </a:custGeom>
          <a:solidFill>
            <a:schemeClr val="bg2">
              <a:lumMod val="10000"/>
            </a:schemeClr>
          </a:solidFill>
          <a:ln w="68560" cap="flat">
            <a:noFill/>
            <a:prstDash val="solid"/>
            <a:miter/>
          </a:ln>
        </p:spPr>
        <p:txBody>
          <a:bodyPr rtlCol="0" anchor="ctr"/>
          <a:lstStyle/>
          <a:p>
            <a:pPr defTabSz="685800"/>
            <a:endParaRPr lang="en-US" sz="1350">
              <a:solidFill>
                <a:prstClr val="black"/>
              </a:solidFill>
              <a:latin typeface="Calibri" panose="020F0502020204030204"/>
            </a:endParaRPr>
          </a:p>
        </p:txBody>
      </p:sp>
      <p:sp>
        <p:nvSpPr>
          <p:cNvPr id="55" name="Freeform: Shape 54">
            <a:extLst>
              <a:ext uri="{FF2B5EF4-FFF2-40B4-BE49-F238E27FC236}">
                <a16:creationId xmlns:a16="http://schemas.microsoft.com/office/drawing/2014/main" id="{3A6FAEF8-FCE1-4803-A587-E8FEE3CCF4DA}"/>
              </a:ext>
            </a:extLst>
          </p:cNvPr>
          <p:cNvSpPr/>
          <p:nvPr/>
        </p:nvSpPr>
        <p:spPr>
          <a:xfrm>
            <a:off x="6767067" y="2228552"/>
            <a:ext cx="1696864" cy="2879527"/>
          </a:xfrm>
          <a:custGeom>
            <a:avLst/>
            <a:gdLst>
              <a:gd name="connsiteX0" fmla="*/ 857002 w 2262485"/>
              <a:gd name="connsiteY0" fmla="*/ 0 h 3839368"/>
              <a:gd name="connsiteX1" fmla="*/ 0 w 2262485"/>
              <a:gd name="connsiteY1" fmla="*/ 0 h 3839368"/>
              <a:gd name="connsiteX2" fmla="*/ 1439763 w 2262485"/>
              <a:gd name="connsiteY2" fmla="*/ 1919684 h 3839368"/>
              <a:gd name="connsiteX3" fmla="*/ 0 w 2262485"/>
              <a:gd name="connsiteY3" fmla="*/ 3839369 h 3839368"/>
              <a:gd name="connsiteX4" fmla="*/ 857002 w 2262485"/>
              <a:gd name="connsiteY4" fmla="*/ 3839369 h 3839368"/>
              <a:gd name="connsiteX5" fmla="*/ 2296765 w 2262485"/>
              <a:gd name="connsiteY5" fmla="*/ 1919684 h 3839368"/>
              <a:gd name="connsiteX6" fmla="*/ 857002 w 2262485"/>
              <a:gd name="connsiteY6" fmla="*/ 0 h 383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2485" h="3839368">
                <a:moveTo>
                  <a:pt x="857002" y="0"/>
                </a:moveTo>
                <a:lnTo>
                  <a:pt x="0" y="0"/>
                </a:lnTo>
                <a:lnTo>
                  <a:pt x="1439763" y="1919684"/>
                </a:lnTo>
                <a:lnTo>
                  <a:pt x="0" y="3839369"/>
                </a:lnTo>
                <a:lnTo>
                  <a:pt x="857002" y="3839369"/>
                </a:lnTo>
                <a:lnTo>
                  <a:pt x="2296765" y="1919684"/>
                </a:lnTo>
                <a:lnTo>
                  <a:pt x="857002" y="0"/>
                </a:lnTo>
                <a:close/>
              </a:path>
            </a:pathLst>
          </a:custGeom>
          <a:solidFill>
            <a:schemeClr val="bg2">
              <a:lumMod val="75000"/>
            </a:schemeClr>
          </a:solidFill>
          <a:ln w="68560" cap="flat">
            <a:noFill/>
            <a:prstDash val="solid"/>
            <a:miter/>
          </a:ln>
        </p:spPr>
        <p:txBody>
          <a:bodyPr rtlCol="0" anchor="ctr"/>
          <a:lstStyle/>
          <a:p>
            <a:pPr defTabSz="685800"/>
            <a:endParaRPr lang="en-US" sz="1350" dirty="0">
              <a:solidFill>
                <a:prstClr val="black"/>
              </a:solidFill>
              <a:latin typeface="Calibri" panose="020F0502020204030204"/>
            </a:endParaRPr>
          </a:p>
        </p:txBody>
      </p:sp>
      <p:sp>
        <p:nvSpPr>
          <p:cNvPr id="61" name="TextBox 60">
            <a:extLst>
              <a:ext uri="{FF2B5EF4-FFF2-40B4-BE49-F238E27FC236}">
                <a16:creationId xmlns:a16="http://schemas.microsoft.com/office/drawing/2014/main" id="{344D9F73-0B43-45FF-AE7D-5D49DB88D8BD}"/>
              </a:ext>
            </a:extLst>
          </p:cNvPr>
          <p:cNvSpPr txBox="1"/>
          <p:nvPr/>
        </p:nvSpPr>
        <p:spPr>
          <a:xfrm>
            <a:off x="1703873" y="1991501"/>
            <a:ext cx="4953677" cy="738664"/>
          </a:xfrm>
          <a:prstGeom prst="rect">
            <a:avLst/>
          </a:prstGeom>
          <a:noFill/>
        </p:spPr>
        <p:txBody>
          <a:bodyPr wrap="square" lIns="0" rIns="0" rtlCol="0" anchor="t">
            <a:spAutoFit/>
          </a:bodyPr>
          <a:lstStyle/>
          <a:p>
            <a:pPr algn="just" defTabSz="685800"/>
            <a:r>
              <a:rPr lang="en-US" sz="1050" b="1" noProof="1">
                <a:solidFill>
                  <a:prstClr val="white">
                    <a:lumMod val="95000"/>
                  </a:prstClr>
                </a:solidFill>
              </a:rPr>
              <a:t>When an institution is established and started operating, health inspectors, when performing supervision, should find that the institution no longer meets the requirements regarding workers, premises and equipment. In that case they have the right and obligation to </a:t>
            </a:r>
            <a:r>
              <a:rPr lang="hr-HR" sz="1050" b="1" noProof="1">
                <a:solidFill>
                  <a:prstClr val="white">
                    <a:lumMod val="95000"/>
                  </a:prstClr>
                </a:solidFill>
              </a:rPr>
              <a:t>take one of the following measures</a:t>
            </a:r>
            <a:r>
              <a:rPr lang="en-US" sz="1050" b="1" noProof="1">
                <a:solidFill>
                  <a:prstClr val="white">
                    <a:lumMod val="95000"/>
                  </a:prstClr>
                </a:solidFill>
              </a:rPr>
              <a:t>:</a:t>
            </a:r>
            <a:endParaRPr lang="en-US" sz="1050" b="1" noProof="1">
              <a:solidFill>
                <a:prstClr val="white">
                  <a:lumMod val="95000"/>
                </a:prstClr>
              </a:solidFill>
              <a:latin typeface="Calibri" panose="020F0502020204030204"/>
            </a:endParaRPr>
          </a:p>
        </p:txBody>
      </p:sp>
      <p:sp>
        <p:nvSpPr>
          <p:cNvPr id="67" name="Rectangle 66">
            <a:extLst>
              <a:ext uri="{FF2B5EF4-FFF2-40B4-BE49-F238E27FC236}">
                <a16:creationId xmlns:a16="http://schemas.microsoft.com/office/drawing/2014/main" id="{9F426239-84F5-4D54-86AB-0F90227CB926}"/>
              </a:ext>
            </a:extLst>
          </p:cNvPr>
          <p:cNvSpPr/>
          <p:nvPr/>
        </p:nvSpPr>
        <p:spPr>
          <a:xfrm>
            <a:off x="2327573" y="2790056"/>
            <a:ext cx="1475864" cy="316753"/>
          </a:xfrm>
          <a:prstGeom prst="rect">
            <a:avLst/>
          </a:prstGeom>
        </p:spPr>
        <p:txBody>
          <a:bodyPr wrap="square" anchor="ctr">
            <a:spAutoFit/>
          </a:bodyPr>
          <a:lstStyle/>
          <a:p>
            <a:pPr algn="r" defTabSz="685800">
              <a:lnSpc>
                <a:spcPts val="1650"/>
              </a:lnSpc>
            </a:pPr>
            <a:r>
              <a:rPr lang="hr-HR" b="1" cap="all" noProof="1">
                <a:solidFill>
                  <a:srgbClr val="D3D3D3">
                    <a:lumMod val="10000"/>
                  </a:srgbClr>
                </a:solidFill>
                <a:latin typeface="Calibri" panose="020F0502020204030204"/>
              </a:rPr>
              <a:t>DECISION</a:t>
            </a:r>
            <a:endParaRPr lang="en-US" b="1" cap="all" noProof="1">
              <a:solidFill>
                <a:srgbClr val="D3D3D3">
                  <a:lumMod val="10000"/>
                </a:srgbClr>
              </a:solidFill>
              <a:latin typeface="Calibri" panose="020F0502020204030204"/>
            </a:endParaRPr>
          </a:p>
        </p:txBody>
      </p:sp>
      <p:sp>
        <p:nvSpPr>
          <p:cNvPr id="68" name="TextBox 67">
            <a:extLst>
              <a:ext uri="{FF2B5EF4-FFF2-40B4-BE49-F238E27FC236}">
                <a16:creationId xmlns:a16="http://schemas.microsoft.com/office/drawing/2014/main" id="{6388D4AE-8E65-43C9-98F6-529FC36F1588}"/>
              </a:ext>
            </a:extLst>
          </p:cNvPr>
          <p:cNvSpPr txBox="1"/>
          <p:nvPr/>
        </p:nvSpPr>
        <p:spPr>
          <a:xfrm>
            <a:off x="4128854" y="2706059"/>
            <a:ext cx="2895312" cy="369332"/>
          </a:xfrm>
          <a:prstGeom prst="rect">
            <a:avLst/>
          </a:prstGeom>
          <a:noFill/>
        </p:spPr>
        <p:txBody>
          <a:bodyPr wrap="square" lIns="0" rIns="0" rtlCol="0" anchor="t">
            <a:spAutoFit/>
          </a:bodyPr>
          <a:lstStyle/>
          <a:p>
            <a:pPr algn="just" defTabSz="685800"/>
            <a:r>
              <a:rPr lang="en-US" sz="900" noProof="1">
                <a:solidFill>
                  <a:srgbClr val="D3D3D3">
                    <a:lumMod val="10000"/>
                  </a:srgbClr>
                </a:solidFill>
              </a:rPr>
              <a:t>Order elimination of identified irregularities and deficiencies within a specified period.</a:t>
            </a:r>
            <a:endParaRPr lang="en-US" sz="900" noProof="1">
              <a:solidFill>
                <a:srgbClr val="D3D3D3">
                  <a:lumMod val="10000"/>
                </a:srgbClr>
              </a:solidFill>
              <a:latin typeface="Calibri" panose="020F0502020204030204"/>
            </a:endParaRPr>
          </a:p>
        </p:txBody>
      </p:sp>
      <p:cxnSp>
        <p:nvCxnSpPr>
          <p:cNvPr id="69" name="Straight Connector 68">
            <a:extLst>
              <a:ext uri="{FF2B5EF4-FFF2-40B4-BE49-F238E27FC236}">
                <a16:creationId xmlns:a16="http://schemas.microsoft.com/office/drawing/2014/main" id="{F3A53926-9361-4FD5-B1FD-13E38ECD2D90}"/>
              </a:ext>
            </a:extLst>
          </p:cNvPr>
          <p:cNvCxnSpPr>
            <a:cxnSpLocks/>
          </p:cNvCxnSpPr>
          <p:nvPr/>
        </p:nvCxnSpPr>
        <p:spPr>
          <a:xfrm>
            <a:off x="4034107" y="2783684"/>
            <a:ext cx="0" cy="329498"/>
          </a:xfrm>
          <a:prstGeom prst="line">
            <a:avLst/>
          </a:prstGeom>
          <a:ln w="28575" cap="rnd">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id="{1B411F24-B598-4C5E-BD3D-7AE41B1B6891}"/>
              </a:ext>
            </a:extLst>
          </p:cNvPr>
          <p:cNvSpPr txBox="1"/>
          <p:nvPr/>
        </p:nvSpPr>
        <p:spPr>
          <a:xfrm>
            <a:off x="1412309" y="2740683"/>
            <a:ext cx="320922" cy="415498"/>
          </a:xfrm>
          <a:prstGeom prst="rect">
            <a:avLst/>
          </a:prstGeom>
          <a:noFill/>
        </p:spPr>
        <p:txBody>
          <a:bodyPr wrap="none" rtlCol="0" anchor="ctr">
            <a:spAutoFit/>
          </a:bodyPr>
          <a:lstStyle/>
          <a:p>
            <a:pPr algn="ctr" defTabSz="685800"/>
            <a:r>
              <a:rPr lang="hr-HR" sz="2100" b="1" dirty="0">
                <a:solidFill>
                  <a:srgbClr val="D3D3D3">
                    <a:lumMod val="10000"/>
                  </a:srgbClr>
                </a:solidFill>
                <a:latin typeface="Calibri" panose="020F0502020204030204"/>
              </a:rPr>
              <a:t>1</a:t>
            </a:r>
            <a:endParaRPr lang="en-US" sz="2100" b="1" dirty="0">
              <a:solidFill>
                <a:srgbClr val="D3D3D3">
                  <a:lumMod val="10000"/>
                </a:srgbClr>
              </a:solidFill>
              <a:latin typeface="Calibri" panose="020F0502020204030204"/>
            </a:endParaRPr>
          </a:p>
        </p:txBody>
      </p:sp>
      <p:sp>
        <p:nvSpPr>
          <p:cNvPr id="72" name="Rectangle 71">
            <a:extLst>
              <a:ext uri="{FF2B5EF4-FFF2-40B4-BE49-F238E27FC236}">
                <a16:creationId xmlns:a16="http://schemas.microsoft.com/office/drawing/2014/main" id="{2BFC9AB2-713D-417F-BB62-4AE13DCE0852}"/>
              </a:ext>
            </a:extLst>
          </p:cNvPr>
          <p:cNvSpPr/>
          <p:nvPr/>
        </p:nvSpPr>
        <p:spPr>
          <a:xfrm>
            <a:off x="3026522" y="3271974"/>
            <a:ext cx="1475864" cy="316753"/>
          </a:xfrm>
          <a:prstGeom prst="rect">
            <a:avLst/>
          </a:prstGeom>
        </p:spPr>
        <p:txBody>
          <a:bodyPr wrap="square" anchor="ctr">
            <a:spAutoFit/>
          </a:bodyPr>
          <a:lstStyle/>
          <a:p>
            <a:pPr algn="r" defTabSz="685800">
              <a:lnSpc>
                <a:spcPts val="1650"/>
              </a:lnSpc>
            </a:pPr>
            <a:r>
              <a:rPr lang="hr-HR" b="1" cap="all" noProof="1">
                <a:solidFill>
                  <a:srgbClr val="D3D3D3">
                    <a:lumMod val="10000"/>
                  </a:srgbClr>
                </a:solidFill>
                <a:latin typeface="Calibri" panose="020F0502020204030204"/>
              </a:rPr>
              <a:t>DECISION</a:t>
            </a:r>
            <a:endParaRPr lang="en-US" b="1" cap="all" noProof="1">
              <a:solidFill>
                <a:srgbClr val="D3D3D3">
                  <a:lumMod val="10000"/>
                </a:srgbClr>
              </a:solidFill>
              <a:latin typeface="Calibri" panose="020F0502020204030204"/>
            </a:endParaRPr>
          </a:p>
        </p:txBody>
      </p:sp>
      <p:sp>
        <p:nvSpPr>
          <p:cNvPr id="74" name="TextBox 73">
            <a:extLst>
              <a:ext uri="{FF2B5EF4-FFF2-40B4-BE49-F238E27FC236}">
                <a16:creationId xmlns:a16="http://schemas.microsoft.com/office/drawing/2014/main" id="{5B1B8217-BABE-46C7-B29C-58C4ADF1FBE1}"/>
              </a:ext>
            </a:extLst>
          </p:cNvPr>
          <p:cNvSpPr txBox="1"/>
          <p:nvPr/>
        </p:nvSpPr>
        <p:spPr>
          <a:xfrm>
            <a:off x="4862327" y="3187976"/>
            <a:ext cx="2521780" cy="507831"/>
          </a:xfrm>
          <a:prstGeom prst="rect">
            <a:avLst/>
          </a:prstGeom>
          <a:noFill/>
        </p:spPr>
        <p:txBody>
          <a:bodyPr wrap="square" lIns="0" rIns="0" rtlCol="0" anchor="t">
            <a:spAutoFit/>
          </a:bodyPr>
          <a:lstStyle/>
          <a:p>
            <a:pPr algn="just" defTabSz="685800"/>
            <a:r>
              <a:rPr lang="en-US" sz="900" noProof="1">
                <a:solidFill>
                  <a:srgbClr val="D3D3D3">
                    <a:lumMod val="10000"/>
                  </a:srgbClr>
                </a:solidFill>
              </a:rPr>
              <a:t>Temporarily prohibit the practice of an institution, </a:t>
            </a:r>
            <a:r>
              <a:rPr lang="hr-HR" sz="900" noProof="1">
                <a:solidFill>
                  <a:srgbClr val="D3D3D3">
                    <a:lumMod val="10000"/>
                  </a:srgbClr>
                </a:solidFill>
              </a:rPr>
              <a:t>company or</a:t>
            </a:r>
            <a:r>
              <a:rPr lang="en-US" sz="900" noProof="1">
                <a:solidFill>
                  <a:srgbClr val="D3D3D3">
                    <a:lumMod val="10000"/>
                  </a:srgbClr>
                </a:solidFill>
              </a:rPr>
              <a:t> a private healthcare professional until the elimination of identified irregularities.</a:t>
            </a:r>
            <a:endParaRPr lang="en-US" sz="900" noProof="1">
              <a:solidFill>
                <a:srgbClr val="D3D3D3">
                  <a:lumMod val="10000"/>
                </a:srgbClr>
              </a:solidFill>
              <a:latin typeface="Calibri" panose="020F0502020204030204"/>
            </a:endParaRPr>
          </a:p>
        </p:txBody>
      </p:sp>
      <p:cxnSp>
        <p:nvCxnSpPr>
          <p:cNvPr id="83" name="Straight Connector 82">
            <a:extLst>
              <a:ext uri="{FF2B5EF4-FFF2-40B4-BE49-F238E27FC236}">
                <a16:creationId xmlns:a16="http://schemas.microsoft.com/office/drawing/2014/main" id="{B0FDDE23-CCE9-44F0-96CF-FA2CFBCB23A8}"/>
              </a:ext>
            </a:extLst>
          </p:cNvPr>
          <p:cNvCxnSpPr>
            <a:cxnSpLocks/>
          </p:cNvCxnSpPr>
          <p:nvPr/>
        </p:nvCxnSpPr>
        <p:spPr>
          <a:xfrm>
            <a:off x="4733056" y="3265602"/>
            <a:ext cx="0" cy="329498"/>
          </a:xfrm>
          <a:prstGeom prst="line">
            <a:avLst/>
          </a:prstGeom>
          <a:ln w="28575" cap="rnd">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84" name="TextBox 83">
            <a:extLst>
              <a:ext uri="{FF2B5EF4-FFF2-40B4-BE49-F238E27FC236}">
                <a16:creationId xmlns:a16="http://schemas.microsoft.com/office/drawing/2014/main" id="{E84842C1-AB81-4184-A5F0-75084442676B}"/>
              </a:ext>
            </a:extLst>
          </p:cNvPr>
          <p:cNvSpPr txBox="1"/>
          <p:nvPr/>
        </p:nvSpPr>
        <p:spPr>
          <a:xfrm>
            <a:off x="1758226" y="3222601"/>
            <a:ext cx="320922" cy="415498"/>
          </a:xfrm>
          <a:prstGeom prst="rect">
            <a:avLst/>
          </a:prstGeom>
          <a:noFill/>
        </p:spPr>
        <p:txBody>
          <a:bodyPr wrap="none" rtlCol="0" anchor="ctr">
            <a:spAutoFit/>
          </a:bodyPr>
          <a:lstStyle/>
          <a:p>
            <a:pPr algn="ctr" defTabSz="685800"/>
            <a:r>
              <a:rPr lang="hr-HR" sz="2100" b="1" dirty="0">
                <a:solidFill>
                  <a:srgbClr val="D3D3D3">
                    <a:lumMod val="10000"/>
                  </a:srgbClr>
                </a:solidFill>
                <a:latin typeface="Calibri" panose="020F0502020204030204"/>
              </a:rPr>
              <a:t>2</a:t>
            </a:r>
            <a:endParaRPr lang="en-US" sz="2100" b="1" dirty="0">
              <a:solidFill>
                <a:srgbClr val="D3D3D3">
                  <a:lumMod val="10000"/>
                </a:srgbClr>
              </a:solidFill>
              <a:latin typeface="Calibri" panose="020F0502020204030204"/>
            </a:endParaRPr>
          </a:p>
        </p:txBody>
      </p:sp>
      <p:sp>
        <p:nvSpPr>
          <p:cNvPr id="86" name="Rectangle 85">
            <a:extLst>
              <a:ext uri="{FF2B5EF4-FFF2-40B4-BE49-F238E27FC236}">
                <a16:creationId xmlns:a16="http://schemas.microsoft.com/office/drawing/2014/main" id="{CBEEF788-56CB-48B9-87E1-0CC138912A82}"/>
              </a:ext>
            </a:extLst>
          </p:cNvPr>
          <p:cNvSpPr/>
          <p:nvPr/>
        </p:nvSpPr>
        <p:spPr>
          <a:xfrm>
            <a:off x="3026522" y="3754487"/>
            <a:ext cx="1475864" cy="316753"/>
          </a:xfrm>
          <a:prstGeom prst="rect">
            <a:avLst/>
          </a:prstGeom>
        </p:spPr>
        <p:txBody>
          <a:bodyPr wrap="square" anchor="ctr">
            <a:spAutoFit/>
          </a:bodyPr>
          <a:lstStyle/>
          <a:p>
            <a:pPr algn="r" defTabSz="685800">
              <a:lnSpc>
                <a:spcPts val="1650"/>
              </a:lnSpc>
            </a:pPr>
            <a:r>
              <a:rPr lang="hr-HR" b="1" cap="all" noProof="1">
                <a:solidFill>
                  <a:srgbClr val="D3D3D3">
                    <a:lumMod val="10000"/>
                  </a:srgbClr>
                </a:solidFill>
                <a:latin typeface="Calibri" panose="020F0502020204030204"/>
              </a:rPr>
              <a:t>DECISION</a:t>
            </a:r>
            <a:endParaRPr lang="en-US" b="1" cap="all" noProof="1">
              <a:solidFill>
                <a:srgbClr val="D3D3D3">
                  <a:lumMod val="10000"/>
                </a:srgbClr>
              </a:solidFill>
              <a:latin typeface="Calibri" panose="020F0502020204030204"/>
            </a:endParaRPr>
          </a:p>
        </p:txBody>
      </p:sp>
      <p:sp>
        <p:nvSpPr>
          <p:cNvPr id="87" name="TextBox 86">
            <a:extLst>
              <a:ext uri="{FF2B5EF4-FFF2-40B4-BE49-F238E27FC236}">
                <a16:creationId xmlns:a16="http://schemas.microsoft.com/office/drawing/2014/main" id="{FEA3A4E6-C738-4AB8-95E0-2A4E420B562F}"/>
              </a:ext>
            </a:extLst>
          </p:cNvPr>
          <p:cNvSpPr txBox="1"/>
          <p:nvPr/>
        </p:nvSpPr>
        <p:spPr>
          <a:xfrm>
            <a:off x="4862326" y="3670490"/>
            <a:ext cx="2499272" cy="507831"/>
          </a:xfrm>
          <a:prstGeom prst="rect">
            <a:avLst/>
          </a:prstGeom>
          <a:noFill/>
        </p:spPr>
        <p:txBody>
          <a:bodyPr wrap="square" lIns="0" rIns="0" rtlCol="0" anchor="t">
            <a:spAutoFit/>
          </a:bodyPr>
          <a:lstStyle/>
          <a:p>
            <a:pPr algn="just" defTabSz="685800"/>
            <a:r>
              <a:rPr lang="en-US" sz="900" noProof="1">
                <a:solidFill>
                  <a:srgbClr val="D3D3D3">
                    <a:lumMod val="10000"/>
                  </a:srgbClr>
                </a:solidFill>
              </a:rPr>
              <a:t>Prohibit the performance of activities or work if the irregularities identified are not remedied within a specified period.</a:t>
            </a:r>
            <a:endParaRPr lang="en-US" sz="900" noProof="1">
              <a:solidFill>
                <a:srgbClr val="D3D3D3">
                  <a:lumMod val="10000"/>
                </a:srgbClr>
              </a:solidFill>
              <a:latin typeface="Calibri" panose="020F0502020204030204"/>
            </a:endParaRPr>
          </a:p>
        </p:txBody>
      </p:sp>
      <p:cxnSp>
        <p:nvCxnSpPr>
          <p:cNvPr id="91" name="Straight Connector 90">
            <a:extLst>
              <a:ext uri="{FF2B5EF4-FFF2-40B4-BE49-F238E27FC236}">
                <a16:creationId xmlns:a16="http://schemas.microsoft.com/office/drawing/2014/main" id="{37DC0D43-8306-45C3-8D6D-C5B21726AD42}"/>
              </a:ext>
            </a:extLst>
          </p:cNvPr>
          <p:cNvCxnSpPr>
            <a:cxnSpLocks/>
          </p:cNvCxnSpPr>
          <p:nvPr/>
        </p:nvCxnSpPr>
        <p:spPr>
          <a:xfrm>
            <a:off x="4733056" y="3748115"/>
            <a:ext cx="0" cy="329498"/>
          </a:xfrm>
          <a:prstGeom prst="line">
            <a:avLst/>
          </a:prstGeom>
          <a:ln w="28575" cap="rnd">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92" name="TextBox 91">
            <a:extLst>
              <a:ext uri="{FF2B5EF4-FFF2-40B4-BE49-F238E27FC236}">
                <a16:creationId xmlns:a16="http://schemas.microsoft.com/office/drawing/2014/main" id="{5AB55C68-623D-40A4-B001-8C0A45C22B63}"/>
              </a:ext>
            </a:extLst>
          </p:cNvPr>
          <p:cNvSpPr txBox="1"/>
          <p:nvPr/>
        </p:nvSpPr>
        <p:spPr>
          <a:xfrm>
            <a:off x="1758226" y="3705114"/>
            <a:ext cx="320922" cy="415498"/>
          </a:xfrm>
          <a:prstGeom prst="rect">
            <a:avLst/>
          </a:prstGeom>
          <a:noFill/>
        </p:spPr>
        <p:txBody>
          <a:bodyPr wrap="none" rtlCol="0" anchor="ctr">
            <a:spAutoFit/>
          </a:bodyPr>
          <a:lstStyle/>
          <a:p>
            <a:pPr algn="ctr" defTabSz="685800"/>
            <a:r>
              <a:rPr lang="hr-HR" sz="2100" b="1" dirty="0">
                <a:solidFill>
                  <a:srgbClr val="D3D3D3">
                    <a:lumMod val="10000"/>
                  </a:srgbClr>
                </a:solidFill>
                <a:latin typeface="Calibri" panose="020F0502020204030204"/>
              </a:rPr>
              <a:t>3</a:t>
            </a:r>
            <a:endParaRPr lang="en-US" sz="2100" b="1" dirty="0">
              <a:solidFill>
                <a:srgbClr val="D3D3D3">
                  <a:lumMod val="10000"/>
                </a:srgbClr>
              </a:solidFill>
              <a:latin typeface="Calibri" panose="020F0502020204030204"/>
            </a:endParaRPr>
          </a:p>
        </p:txBody>
      </p:sp>
      <p:sp>
        <p:nvSpPr>
          <p:cNvPr id="94" name="Rectangle 93">
            <a:extLst>
              <a:ext uri="{FF2B5EF4-FFF2-40B4-BE49-F238E27FC236}">
                <a16:creationId xmlns:a16="http://schemas.microsoft.com/office/drawing/2014/main" id="{260ADFBE-E712-424F-B4F6-FD68BDA94ED6}"/>
              </a:ext>
            </a:extLst>
          </p:cNvPr>
          <p:cNvSpPr/>
          <p:nvPr/>
        </p:nvSpPr>
        <p:spPr>
          <a:xfrm>
            <a:off x="2327573" y="4227935"/>
            <a:ext cx="1475864" cy="316753"/>
          </a:xfrm>
          <a:prstGeom prst="rect">
            <a:avLst/>
          </a:prstGeom>
        </p:spPr>
        <p:txBody>
          <a:bodyPr wrap="square" anchor="ctr">
            <a:spAutoFit/>
          </a:bodyPr>
          <a:lstStyle/>
          <a:p>
            <a:pPr algn="r" defTabSz="685800">
              <a:lnSpc>
                <a:spcPts val="1650"/>
              </a:lnSpc>
            </a:pPr>
            <a:r>
              <a:rPr lang="hr-HR" b="1" cap="all" noProof="1">
                <a:solidFill>
                  <a:srgbClr val="D3D3D3">
                    <a:lumMod val="10000"/>
                  </a:srgbClr>
                </a:solidFill>
                <a:latin typeface="Calibri" panose="020F0502020204030204"/>
              </a:rPr>
              <a:t>DECISION</a:t>
            </a:r>
            <a:endParaRPr lang="en-US" b="1" cap="all" noProof="1">
              <a:solidFill>
                <a:srgbClr val="D3D3D3">
                  <a:lumMod val="10000"/>
                </a:srgbClr>
              </a:solidFill>
              <a:latin typeface="Calibri" panose="020F0502020204030204"/>
            </a:endParaRPr>
          </a:p>
        </p:txBody>
      </p:sp>
      <p:sp>
        <p:nvSpPr>
          <p:cNvPr id="95" name="TextBox 94">
            <a:extLst>
              <a:ext uri="{FF2B5EF4-FFF2-40B4-BE49-F238E27FC236}">
                <a16:creationId xmlns:a16="http://schemas.microsoft.com/office/drawing/2014/main" id="{8F158531-7AC0-4B0A-9A63-03935B49F880}"/>
              </a:ext>
            </a:extLst>
          </p:cNvPr>
          <p:cNvSpPr txBox="1"/>
          <p:nvPr/>
        </p:nvSpPr>
        <p:spPr>
          <a:xfrm>
            <a:off x="4163378" y="4143938"/>
            <a:ext cx="2860788" cy="507831"/>
          </a:xfrm>
          <a:prstGeom prst="rect">
            <a:avLst/>
          </a:prstGeom>
          <a:noFill/>
        </p:spPr>
        <p:txBody>
          <a:bodyPr wrap="square" lIns="0" rIns="0" rtlCol="0" anchor="t">
            <a:spAutoFit/>
          </a:bodyPr>
          <a:lstStyle/>
          <a:p>
            <a:pPr algn="just" defTabSz="685800"/>
            <a:r>
              <a:rPr lang="en-US" sz="900" noProof="1">
                <a:solidFill>
                  <a:srgbClr val="D3D3D3">
                    <a:lumMod val="10000"/>
                  </a:srgbClr>
                </a:solidFill>
              </a:rPr>
              <a:t>To submit a proposal to the competent authority for the termination of the activity or the termination of the activity, if the legal conditions are not fulfilled.</a:t>
            </a:r>
            <a:endParaRPr lang="en-US" sz="900" noProof="1">
              <a:solidFill>
                <a:srgbClr val="D3D3D3">
                  <a:lumMod val="10000"/>
                </a:srgbClr>
              </a:solidFill>
              <a:latin typeface="Calibri" panose="020F0502020204030204"/>
            </a:endParaRPr>
          </a:p>
        </p:txBody>
      </p:sp>
      <p:cxnSp>
        <p:nvCxnSpPr>
          <p:cNvPr id="96" name="Straight Connector 95">
            <a:extLst>
              <a:ext uri="{FF2B5EF4-FFF2-40B4-BE49-F238E27FC236}">
                <a16:creationId xmlns:a16="http://schemas.microsoft.com/office/drawing/2014/main" id="{AE662FFD-D559-4026-B0CB-4685DBFB06C1}"/>
              </a:ext>
            </a:extLst>
          </p:cNvPr>
          <p:cNvCxnSpPr>
            <a:cxnSpLocks/>
          </p:cNvCxnSpPr>
          <p:nvPr/>
        </p:nvCxnSpPr>
        <p:spPr>
          <a:xfrm>
            <a:off x="4034107" y="4221563"/>
            <a:ext cx="0" cy="329498"/>
          </a:xfrm>
          <a:prstGeom prst="line">
            <a:avLst/>
          </a:prstGeom>
          <a:ln w="28575" cap="rnd">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97" name="TextBox 96">
            <a:extLst>
              <a:ext uri="{FF2B5EF4-FFF2-40B4-BE49-F238E27FC236}">
                <a16:creationId xmlns:a16="http://schemas.microsoft.com/office/drawing/2014/main" id="{6B10734B-15A9-488E-A37D-D1CEEA59DF32}"/>
              </a:ext>
            </a:extLst>
          </p:cNvPr>
          <p:cNvSpPr txBox="1"/>
          <p:nvPr/>
        </p:nvSpPr>
        <p:spPr>
          <a:xfrm>
            <a:off x="1412309" y="4178562"/>
            <a:ext cx="320922" cy="415498"/>
          </a:xfrm>
          <a:prstGeom prst="rect">
            <a:avLst/>
          </a:prstGeom>
          <a:noFill/>
        </p:spPr>
        <p:txBody>
          <a:bodyPr wrap="none" rtlCol="0" anchor="ctr">
            <a:spAutoFit/>
          </a:bodyPr>
          <a:lstStyle/>
          <a:p>
            <a:pPr algn="ctr" defTabSz="685800"/>
            <a:r>
              <a:rPr lang="hr-HR" sz="2100" b="1" dirty="0">
                <a:solidFill>
                  <a:srgbClr val="D3D3D3">
                    <a:lumMod val="10000"/>
                  </a:srgbClr>
                </a:solidFill>
                <a:latin typeface="Calibri" panose="020F0502020204030204"/>
              </a:rPr>
              <a:t>4</a:t>
            </a:r>
            <a:endParaRPr lang="en-US" sz="2100" b="1" dirty="0">
              <a:solidFill>
                <a:srgbClr val="D3D3D3">
                  <a:lumMod val="10000"/>
                </a:srgbClr>
              </a:solidFill>
              <a:latin typeface="Calibri" panose="020F0502020204030204"/>
            </a:endParaRPr>
          </a:p>
        </p:txBody>
      </p:sp>
      <p:sp>
        <p:nvSpPr>
          <p:cNvPr id="99" name="Rectangle 98">
            <a:extLst>
              <a:ext uri="{FF2B5EF4-FFF2-40B4-BE49-F238E27FC236}">
                <a16:creationId xmlns:a16="http://schemas.microsoft.com/office/drawing/2014/main" id="{9224B47E-2639-4A90-8ED5-671AE6C8A0A9}"/>
              </a:ext>
            </a:extLst>
          </p:cNvPr>
          <p:cNvSpPr/>
          <p:nvPr/>
        </p:nvSpPr>
        <p:spPr>
          <a:xfrm>
            <a:off x="1862633" y="4707746"/>
            <a:ext cx="1475864" cy="316753"/>
          </a:xfrm>
          <a:prstGeom prst="rect">
            <a:avLst/>
          </a:prstGeom>
        </p:spPr>
        <p:txBody>
          <a:bodyPr wrap="square" anchor="ctr">
            <a:spAutoFit/>
          </a:bodyPr>
          <a:lstStyle/>
          <a:p>
            <a:pPr algn="r" defTabSz="685800">
              <a:lnSpc>
                <a:spcPts val="1650"/>
              </a:lnSpc>
            </a:pPr>
            <a:r>
              <a:rPr lang="hr-HR" b="1" cap="all" noProof="1">
                <a:solidFill>
                  <a:prstClr val="white"/>
                </a:solidFill>
                <a:latin typeface="Calibri" panose="020F0502020204030204"/>
              </a:rPr>
              <a:t>DECISION</a:t>
            </a:r>
            <a:endParaRPr lang="en-US" b="1" cap="all" noProof="1">
              <a:solidFill>
                <a:prstClr val="white"/>
              </a:solidFill>
              <a:latin typeface="Calibri" panose="020F0502020204030204"/>
            </a:endParaRPr>
          </a:p>
        </p:txBody>
      </p:sp>
      <p:sp>
        <p:nvSpPr>
          <p:cNvPr id="100" name="TextBox 99">
            <a:extLst>
              <a:ext uri="{FF2B5EF4-FFF2-40B4-BE49-F238E27FC236}">
                <a16:creationId xmlns:a16="http://schemas.microsoft.com/office/drawing/2014/main" id="{27653345-8EF6-47A5-9EB6-4E1C8835A167}"/>
              </a:ext>
            </a:extLst>
          </p:cNvPr>
          <p:cNvSpPr txBox="1"/>
          <p:nvPr/>
        </p:nvSpPr>
        <p:spPr>
          <a:xfrm>
            <a:off x="3765519" y="4623749"/>
            <a:ext cx="2898706" cy="507831"/>
          </a:xfrm>
          <a:prstGeom prst="rect">
            <a:avLst/>
          </a:prstGeom>
          <a:noFill/>
        </p:spPr>
        <p:txBody>
          <a:bodyPr wrap="square" lIns="0" rIns="0" rtlCol="0" anchor="t">
            <a:spAutoFit/>
          </a:bodyPr>
          <a:lstStyle/>
          <a:p>
            <a:pPr algn="just" defTabSz="685800"/>
            <a:r>
              <a:rPr lang="en-US" sz="900" noProof="1">
                <a:solidFill>
                  <a:prstClr val="white">
                    <a:lumMod val="95000"/>
                  </a:prstClr>
                </a:solidFill>
              </a:rPr>
              <a:t>Prohibit the pursuit of an activity if it is performed without the required authorization (Ministry Decision). An indictment is also filed in this case!</a:t>
            </a:r>
            <a:endParaRPr lang="en-US" sz="900" noProof="1">
              <a:solidFill>
                <a:prstClr val="white">
                  <a:lumMod val="95000"/>
                </a:prstClr>
              </a:solidFill>
              <a:latin typeface="Calibri" panose="020F0502020204030204"/>
            </a:endParaRPr>
          </a:p>
        </p:txBody>
      </p:sp>
      <p:cxnSp>
        <p:nvCxnSpPr>
          <p:cNvPr id="101" name="Straight Connector 100">
            <a:extLst>
              <a:ext uri="{FF2B5EF4-FFF2-40B4-BE49-F238E27FC236}">
                <a16:creationId xmlns:a16="http://schemas.microsoft.com/office/drawing/2014/main" id="{12A76D83-6E8E-4746-AB94-26C4F744038E}"/>
              </a:ext>
            </a:extLst>
          </p:cNvPr>
          <p:cNvCxnSpPr>
            <a:cxnSpLocks/>
          </p:cNvCxnSpPr>
          <p:nvPr/>
        </p:nvCxnSpPr>
        <p:spPr>
          <a:xfrm>
            <a:off x="3569167" y="4701374"/>
            <a:ext cx="0" cy="329498"/>
          </a:xfrm>
          <a:prstGeom prst="line">
            <a:avLst/>
          </a:prstGeom>
          <a:ln w="28575"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5E10CA4C-50ED-4C34-977D-98C975D6D03A}"/>
              </a:ext>
            </a:extLst>
          </p:cNvPr>
          <p:cNvSpPr txBox="1"/>
          <p:nvPr/>
        </p:nvSpPr>
        <p:spPr>
          <a:xfrm>
            <a:off x="1016199" y="4658373"/>
            <a:ext cx="320922" cy="415498"/>
          </a:xfrm>
          <a:prstGeom prst="rect">
            <a:avLst/>
          </a:prstGeom>
          <a:noFill/>
        </p:spPr>
        <p:txBody>
          <a:bodyPr wrap="none" rtlCol="0" anchor="ctr">
            <a:spAutoFit/>
          </a:bodyPr>
          <a:lstStyle/>
          <a:p>
            <a:pPr algn="ctr" defTabSz="685800"/>
            <a:r>
              <a:rPr lang="hr-HR" sz="2100" b="1" dirty="0">
                <a:solidFill>
                  <a:srgbClr val="D3D3D3">
                    <a:lumMod val="10000"/>
                  </a:srgbClr>
                </a:solidFill>
                <a:latin typeface="Calibri" panose="020F0502020204030204"/>
              </a:rPr>
              <a:t>5</a:t>
            </a:r>
            <a:endParaRPr lang="en-US" sz="2100" b="1" dirty="0">
              <a:solidFill>
                <a:srgbClr val="D3D3D3">
                  <a:lumMod val="10000"/>
                </a:srgbClr>
              </a:solidFill>
              <a:latin typeface="Calibri" panose="020F0502020204030204"/>
            </a:endParaRPr>
          </a:p>
        </p:txBody>
      </p:sp>
      <p:sp>
        <p:nvSpPr>
          <p:cNvPr id="33" name="Pravokutnik 32"/>
          <p:cNvSpPr/>
          <p:nvPr/>
        </p:nvSpPr>
        <p:spPr>
          <a:xfrm>
            <a:off x="1835696" y="6309320"/>
            <a:ext cx="5184576" cy="5155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36543" y="6165304"/>
            <a:ext cx="1304925" cy="692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755178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BFAE1-45D3-4B3B-81D2-0BF25FA84FB8}"/>
              </a:ext>
            </a:extLst>
          </p:cNvPr>
          <p:cNvSpPr>
            <a:spLocks noGrp="1"/>
          </p:cNvSpPr>
          <p:nvPr>
            <p:ph type="title"/>
          </p:nvPr>
        </p:nvSpPr>
        <p:spPr/>
        <p:txBody>
          <a:bodyPr>
            <a:normAutofit fontScale="90000"/>
          </a:bodyPr>
          <a:lstStyle/>
          <a:p>
            <a:r>
              <a:rPr lang="en-US" dirty="0"/>
              <a:t>The health inspection does not participate in the </a:t>
            </a:r>
            <a:r>
              <a:rPr lang="hr-HR" dirty="0"/>
              <a:t>investigation</a:t>
            </a:r>
            <a:endParaRPr lang="en-US" dirty="0"/>
          </a:p>
        </p:txBody>
      </p:sp>
      <p:cxnSp>
        <p:nvCxnSpPr>
          <p:cNvPr id="6" name="Straight Connector 5">
            <a:extLst>
              <a:ext uri="{FF2B5EF4-FFF2-40B4-BE49-F238E27FC236}">
                <a16:creationId xmlns:a16="http://schemas.microsoft.com/office/drawing/2014/main" id="{65E8DDA2-DAC8-4A9F-8FA6-E94281EC1A6C}"/>
              </a:ext>
            </a:extLst>
          </p:cNvPr>
          <p:cNvCxnSpPr/>
          <p:nvPr/>
        </p:nvCxnSpPr>
        <p:spPr>
          <a:xfrm flipV="1">
            <a:off x="2310493" y="2737719"/>
            <a:ext cx="2042633" cy="2"/>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Connector: Elbow 7">
            <a:extLst>
              <a:ext uri="{FF2B5EF4-FFF2-40B4-BE49-F238E27FC236}">
                <a16:creationId xmlns:a16="http://schemas.microsoft.com/office/drawing/2014/main" id="{0A3742A4-F3A5-404D-8EB3-2EC4F2AC16FE}"/>
              </a:ext>
            </a:extLst>
          </p:cNvPr>
          <p:cNvCxnSpPr/>
          <p:nvPr/>
        </p:nvCxnSpPr>
        <p:spPr>
          <a:xfrm>
            <a:off x="6205568" y="2755023"/>
            <a:ext cx="1403984" cy="874394"/>
          </a:xfrm>
          <a:prstGeom prst="bentConnector2">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FDE127A-551F-4BF1-AEA7-CA9791C632A4}"/>
              </a:ext>
            </a:extLst>
          </p:cNvPr>
          <p:cNvCxnSpPr/>
          <p:nvPr/>
        </p:nvCxnSpPr>
        <p:spPr>
          <a:xfrm flipH="1" flipV="1">
            <a:off x="5819365" y="4083280"/>
            <a:ext cx="1715084" cy="830691"/>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5" name="Oval 34">
            <a:extLst>
              <a:ext uri="{FF2B5EF4-FFF2-40B4-BE49-F238E27FC236}">
                <a16:creationId xmlns:a16="http://schemas.microsoft.com/office/drawing/2014/main" id="{EDA9909D-B107-483A-BC0F-D9AD27F7ECC9}"/>
              </a:ext>
            </a:extLst>
          </p:cNvPr>
          <p:cNvSpPr/>
          <p:nvPr/>
        </p:nvSpPr>
        <p:spPr>
          <a:xfrm>
            <a:off x="6798048" y="4568410"/>
            <a:ext cx="622119" cy="622119"/>
          </a:xfrm>
          <a:prstGeom prst="ellipse">
            <a:avLst/>
          </a:prstGeom>
          <a:solidFill>
            <a:srgbClr val="FF0000"/>
          </a:solid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4" name="Oval 33">
            <a:extLst>
              <a:ext uri="{FF2B5EF4-FFF2-40B4-BE49-F238E27FC236}">
                <a16:creationId xmlns:a16="http://schemas.microsoft.com/office/drawing/2014/main" id="{F5790407-519A-4A9C-B2DC-647D7A19DA1F}"/>
              </a:ext>
            </a:extLst>
          </p:cNvPr>
          <p:cNvSpPr/>
          <p:nvPr/>
        </p:nvSpPr>
        <p:spPr>
          <a:xfrm>
            <a:off x="7655381" y="4568410"/>
            <a:ext cx="622119" cy="622119"/>
          </a:xfrm>
          <a:prstGeom prst="ellipse">
            <a:avLst/>
          </a:prstGeom>
          <a:solidFill>
            <a:srgbClr val="DF361F"/>
          </a:solid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8" name="Oval 37">
            <a:extLst>
              <a:ext uri="{FF2B5EF4-FFF2-40B4-BE49-F238E27FC236}">
                <a16:creationId xmlns:a16="http://schemas.microsoft.com/office/drawing/2014/main" id="{E65DF029-493E-45EB-BF54-ACAF523723E2}"/>
              </a:ext>
            </a:extLst>
          </p:cNvPr>
          <p:cNvSpPr/>
          <p:nvPr/>
        </p:nvSpPr>
        <p:spPr>
          <a:xfrm>
            <a:off x="7294592" y="3637670"/>
            <a:ext cx="622119" cy="622119"/>
          </a:xfrm>
          <a:prstGeom prst="ellipse">
            <a:avLst/>
          </a:prstGeom>
          <a:solidFill>
            <a:srgbClr val="92D050"/>
          </a:solid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4" name="TextBox 83">
            <a:extLst>
              <a:ext uri="{FF2B5EF4-FFF2-40B4-BE49-F238E27FC236}">
                <a16:creationId xmlns:a16="http://schemas.microsoft.com/office/drawing/2014/main" id="{FCA59D76-FB20-48CD-AA3C-075B8E46B438}"/>
              </a:ext>
            </a:extLst>
          </p:cNvPr>
          <p:cNvSpPr txBox="1"/>
          <p:nvPr/>
        </p:nvSpPr>
        <p:spPr>
          <a:xfrm>
            <a:off x="968289" y="1858158"/>
            <a:ext cx="1277297" cy="300082"/>
          </a:xfrm>
          <a:prstGeom prst="rect">
            <a:avLst/>
          </a:prstGeom>
          <a:noFill/>
        </p:spPr>
        <p:txBody>
          <a:bodyPr wrap="square" lIns="0" rIns="0" rtlCol="0" anchor="b">
            <a:spAutoFit/>
          </a:bodyPr>
          <a:lstStyle/>
          <a:p>
            <a:pPr algn="r"/>
            <a:r>
              <a:rPr lang="hr-HR" sz="1350" b="1" noProof="1"/>
              <a:t>Health Entitiy</a:t>
            </a:r>
            <a:endParaRPr lang="en-US" sz="1350" b="1" noProof="1"/>
          </a:p>
        </p:txBody>
      </p:sp>
      <p:sp>
        <p:nvSpPr>
          <p:cNvPr id="85" name="TextBox 84">
            <a:extLst>
              <a:ext uri="{FF2B5EF4-FFF2-40B4-BE49-F238E27FC236}">
                <a16:creationId xmlns:a16="http://schemas.microsoft.com/office/drawing/2014/main" id="{05998F6E-979A-468E-B52A-6E71F968560B}"/>
              </a:ext>
            </a:extLst>
          </p:cNvPr>
          <p:cNvSpPr txBox="1"/>
          <p:nvPr/>
        </p:nvSpPr>
        <p:spPr>
          <a:xfrm>
            <a:off x="5213217" y="2017382"/>
            <a:ext cx="1277297" cy="507831"/>
          </a:xfrm>
          <a:prstGeom prst="rect">
            <a:avLst/>
          </a:prstGeom>
          <a:noFill/>
        </p:spPr>
        <p:txBody>
          <a:bodyPr wrap="square" lIns="0" rIns="0" rtlCol="0" anchor="b">
            <a:spAutoFit/>
          </a:bodyPr>
          <a:lstStyle/>
          <a:p>
            <a:pPr algn="r"/>
            <a:r>
              <a:rPr lang="hr-HR" sz="1350" b="1" noProof="1"/>
              <a:t>Investigation, positive outcome</a:t>
            </a:r>
            <a:endParaRPr lang="en-US" sz="1350" b="1" noProof="1"/>
          </a:p>
        </p:txBody>
      </p:sp>
      <p:sp>
        <p:nvSpPr>
          <p:cNvPr id="86" name="TextBox 85">
            <a:extLst>
              <a:ext uri="{FF2B5EF4-FFF2-40B4-BE49-F238E27FC236}">
                <a16:creationId xmlns:a16="http://schemas.microsoft.com/office/drawing/2014/main" id="{43B5D4F9-F25F-4A14-B4DC-90947541D103}"/>
              </a:ext>
            </a:extLst>
          </p:cNvPr>
          <p:cNvSpPr txBox="1"/>
          <p:nvPr/>
        </p:nvSpPr>
        <p:spPr>
          <a:xfrm>
            <a:off x="7747305" y="3497509"/>
            <a:ext cx="888903" cy="507831"/>
          </a:xfrm>
          <a:prstGeom prst="rect">
            <a:avLst/>
          </a:prstGeom>
          <a:noFill/>
        </p:spPr>
        <p:txBody>
          <a:bodyPr wrap="square" lIns="0" rIns="0" rtlCol="0" anchor="b">
            <a:spAutoFit/>
          </a:bodyPr>
          <a:lstStyle/>
          <a:p>
            <a:pPr algn="r"/>
            <a:r>
              <a:rPr lang="hr-HR" sz="1350" b="1" noProof="1"/>
              <a:t>Health Entity</a:t>
            </a:r>
            <a:endParaRPr lang="en-US" sz="1350" b="1" noProof="1"/>
          </a:p>
        </p:txBody>
      </p:sp>
      <p:sp>
        <p:nvSpPr>
          <p:cNvPr id="87" name="TextBox 86">
            <a:extLst>
              <a:ext uri="{FF2B5EF4-FFF2-40B4-BE49-F238E27FC236}">
                <a16:creationId xmlns:a16="http://schemas.microsoft.com/office/drawing/2014/main" id="{D7CC659E-240E-4DA4-A438-3FDE5BC8496B}"/>
              </a:ext>
            </a:extLst>
          </p:cNvPr>
          <p:cNvSpPr txBox="1"/>
          <p:nvPr/>
        </p:nvSpPr>
        <p:spPr>
          <a:xfrm>
            <a:off x="2833138" y="4280459"/>
            <a:ext cx="1857848" cy="276999"/>
          </a:xfrm>
          <a:prstGeom prst="rect">
            <a:avLst/>
          </a:prstGeom>
          <a:noFill/>
        </p:spPr>
        <p:txBody>
          <a:bodyPr wrap="square" lIns="0" rIns="0" rtlCol="0" anchor="b">
            <a:spAutoFit/>
          </a:bodyPr>
          <a:lstStyle/>
          <a:p>
            <a:pPr algn="r"/>
            <a:r>
              <a:rPr lang="hr-HR" sz="1200" b="1" noProof="1"/>
              <a:t>Health Inspection</a:t>
            </a:r>
            <a:endParaRPr lang="en-US" sz="1200" b="1" noProof="1"/>
          </a:p>
        </p:txBody>
      </p:sp>
      <p:sp>
        <p:nvSpPr>
          <p:cNvPr id="88" name="TextBox 87">
            <a:extLst>
              <a:ext uri="{FF2B5EF4-FFF2-40B4-BE49-F238E27FC236}">
                <a16:creationId xmlns:a16="http://schemas.microsoft.com/office/drawing/2014/main" id="{A3C2D316-B589-4487-817B-F92829276F6D}"/>
              </a:ext>
            </a:extLst>
          </p:cNvPr>
          <p:cNvSpPr txBox="1"/>
          <p:nvPr/>
        </p:nvSpPr>
        <p:spPr>
          <a:xfrm>
            <a:off x="7605651" y="5153807"/>
            <a:ext cx="1277297" cy="369332"/>
          </a:xfrm>
          <a:prstGeom prst="rect">
            <a:avLst/>
          </a:prstGeom>
          <a:noFill/>
        </p:spPr>
        <p:txBody>
          <a:bodyPr wrap="square" lIns="0" rIns="0" rtlCol="0" anchor="b">
            <a:spAutoFit/>
          </a:bodyPr>
          <a:lstStyle/>
          <a:p>
            <a:r>
              <a:rPr lang="hr-HR" b="1" noProof="1"/>
              <a:t>Prohibition</a:t>
            </a:r>
            <a:endParaRPr lang="en-US" b="1" noProof="1"/>
          </a:p>
        </p:txBody>
      </p:sp>
      <p:sp>
        <p:nvSpPr>
          <p:cNvPr id="90" name="Freeform: Shape 89">
            <a:extLst>
              <a:ext uri="{FF2B5EF4-FFF2-40B4-BE49-F238E27FC236}">
                <a16:creationId xmlns:a16="http://schemas.microsoft.com/office/drawing/2014/main" id="{826EFE62-6179-43A2-B07A-2B143AF0DBDF}"/>
              </a:ext>
            </a:extLst>
          </p:cNvPr>
          <p:cNvSpPr/>
          <p:nvPr/>
        </p:nvSpPr>
        <p:spPr>
          <a:xfrm>
            <a:off x="6205568" y="2627159"/>
            <a:ext cx="621506" cy="235744"/>
          </a:xfrm>
          <a:custGeom>
            <a:avLst/>
            <a:gdLst>
              <a:gd name="connsiteX0" fmla="*/ 28575 w 828675"/>
              <a:gd name="connsiteY0" fmla="*/ 132638 h 314325"/>
              <a:gd name="connsiteX1" fmla="*/ 740664 w 828675"/>
              <a:gd name="connsiteY1" fmla="*/ 132638 h 314325"/>
              <a:gd name="connsiteX2" fmla="*/ 656082 w 828675"/>
              <a:gd name="connsiteY2" fmla="*/ 48056 h 314325"/>
              <a:gd name="connsiteX3" fmla="*/ 657508 w 828675"/>
              <a:gd name="connsiteY3" fmla="*/ 7670 h 314325"/>
              <a:gd name="connsiteX4" fmla="*/ 696468 w 828675"/>
              <a:gd name="connsiteY4" fmla="*/ 7670 h 314325"/>
              <a:gd name="connsiteX5" fmla="*/ 829818 w 828675"/>
              <a:gd name="connsiteY5" fmla="*/ 141020 h 314325"/>
              <a:gd name="connsiteX6" fmla="*/ 829818 w 828675"/>
              <a:gd name="connsiteY6" fmla="*/ 181406 h 314325"/>
              <a:gd name="connsiteX7" fmla="*/ 696468 w 828675"/>
              <a:gd name="connsiteY7" fmla="*/ 314756 h 314325"/>
              <a:gd name="connsiteX8" fmla="*/ 656082 w 828675"/>
              <a:gd name="connsiteY8" fmla="*/ 314756 h 314325"/>
              <a:gd name="connsiteX9" fmla="*/ 656082 w 828675"/>
              <a:gd name="connsiteY9" fmla="*/ 274370 h 314325"/>
              <a:gd name="connsiteX10" fmla="*/ 740664 w 828675"/>
              <a:gd name="connsiteY10" fmla="*/ 189788 h 314325"/>
              <a:gd name="connsiteX11" fmla="*/ 28575 w 828675"/>
              <a:gd name="connsiteY11" fmla="*/ 189788 h 314325"/>
              <a:gd name="connsiteX12" fmla="*/ 0 w 828675"/>
              <a:gd name="connsiteY12" fmla="*/ 161213 h 314325"/>
              <a:gd name="connsiteX13" fmla="*/ 28575 w 828675"/>
              <a:gd name="connsiteY13" fmla="*/ 132638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28675" h="314325">
                <a:moveTo>
                  <a:pt x="28575" y="132638"/>
                </a:moveTo>
                <a:lnTo>
                  <a:pt x="740664" y="132638"/>
                </a:lnTo>
                <a:lnTo>
                  <a:pt x="656082" y="48056"/>
                </a:lnTo>
                <a:cubicBezTo>
                  <a:pt x="645324" y="36509"/>
                  <a:pt x="645962" y="18428"/>
                  <a:pt x="657508" y="7670"/>
                </a:cubicBezTo>
                <a:cubicBezTo>
                  <a:pt x="668482" y="-2557"/>
                  <a:pt x="685494" y="-2557"/>
                  <a:pt x="696468" y="7670"/>
                </a:cubicBezTo>
                <a:lnTo>
                  <a:pt x="829818" y="141020"/>
                </a:lnTo>
                <a:cubicBezTo>
                  <a:pt x="840960" y="152176"/>
                  <a:pt x="840960" y="170249"/>
                  <a:pt x="829818" y="181406"/>
                </a:cubicBezTo>
                <a:lnTo>
                  <a:pt x="696468" y="314756"/>
                </a:lnTo>
                <a:cubicBezTo>
                  <a:pt x="685311" y="325898"/>
                  <a:pt x="667239" y="325898"/>
                  <a:pt x="656082" y="314756"/>
                </a:cubicBezTo>
                <a:cubicBezTo>
                  <a:pt x="644940" y="303599"/>
                  <a:pt x="644940" y="285526"/>
                  <a:pt x="656082" y="274370"/>
                </a:cubicBezTo>
                <a:lnTo>
                  <a:pt x="740664" y="189788"/>
                </a:lnTo>
                <a:lnTo>
                  <a:pt x="28575" y="189788"/>
                </a:lnTo>
                <a:cubicBezTo>
                  <a:pt x="12794" y="189788"/>
                  <a:pt x="0" y="176994"/>
                  <a:pt x="0" y="161213"/>
                </a:cubicBezTo>
                <a:cubicBezTo>
                  <a:pt x="0" y="145431"/>
                  <a:pt x="12794" y="132638"/>
                  <a:pt x="28575" y="132638"/>
                </a:cubicBezTo>
                <a:close/>
              </a:path>
            </a:pathLst>
          </a:custGeom>
          <a:solidFill>
            <a:schemeClr val="tx1">
              <a:lumMod val="85000"/>
              <a:lumOff val="15000"/>
            </a:schemeClr>
          </a:solidFill>
          <a:ln w="9525" cap="flat">
            <a:noFill/>
            <a:prstDash val="solid"/>
            <a:miter/>
          </a:ln>
        </p:spPr>
        <p:txBody>
          <a:bodyPr rtlCol="0" anchor="ctr"/>
          <a:lstStyle/>
          <a:p>
            <a:endParaRPr lang="en-US" sz="1350"/>
          </a:p>
        </p:txBody>
      </p:sp>
      <p:sp>
        <p:nvSpPr>
          <p:cNvPr id="102" name="Graphic 32" descr="Key">
            <a:extLst>
              <a:ext uri="{FF2B5EF4-FFF2-40B4-BE49-F238E27FC236}">
                <a16:creationId xmlns:a16="http://schemas.microsoft.com/office/drawing/2014/main" id="{74943919-FAEC-4817-82FB-7AEBF723A977}"/>
              </a:ext>
            </a:extLst>
          </p:cNvPr>
          <p:cNvSpPr/>
          <p:nvPr/>
        </p:nvSpPr>
        <p:spPr>
          <a:xfrm>
            <a:off x="7747305" y="4783137"/>
            <a:ext cx="409263" cy="195330"/>
          </a:xfrm>
          <a:custGeom>
            <a:avLst/>
            <a:gdLst>
              <a:gd name="connsiteX0" fmla="*/ 375158 w 545684"/>
              <a:gd name="connsiteY0" fmla="*/ 151923 h 260440"/>
              <a:gd name="connsiteX1" fmla="*/ 415464 w 545684"/>
              <a:gd name="connsiteY1" fmla="*/ 192230 h 260440"/>
              <a:gd name="connsiteX2" fmla="*/ 455770 w 545684"/>
              <a:gd name="connsiteY2" fmla="*/ 151923 h 260440"/>
              <a:gd name="connsiteX3" fmla="*/ 496077 w 545684"/>
              <a:gd name="connsiteY3" fmla="*/ 192230 h 260440"/>
              <a:gd name="connsiteX4" fmla="*/ 545684 w 545684"/>
              <a:gd name="connsiteY4" fmla="*/ 130220 h 260440"/>
              <a:gd name="connsiteX5" fmla="*/ 496077 w 545684"/>
              <a:gd name="connsiteY5" fmla="*/ 68211 h 260440"/>
              <a:gd name="connsiteX6" fmla="*/ 244938 w 545684"/>
              <a:gd name="connsiteY6" fmla="*/ 68211 h 260440"/>
              <a:gd name="connsiteX7" fmla="*/ 130220 w 545684"/>
              <a:gd name="connsiteY7" fmla="*/ 0 h 260440"/>
              <a:gd name="connsiteX8" fmla="*/ 0 w 545684"/>
              <a:gd name="connsiteY8" fmla="*/ 130220 h 260440"/>
              <a:gd name="connsiteX9" fmla="*/ 130220 w 545684"/>
              <a:gd name="connsiteY9" fmla="*/ 260440 h 260440"/>
              <a:gd name="connsiteX10" fmla="*/ 244938 w 545684"/>
              <a:gd name="connsiteY10" fmla="*/ 192230 h 260440"/>
              <a:gd name="connsiteX11" fmla="*/ 285244 w 545684"/>
              <a:gd name="connsiteY11" fmla="*/ 192230 h 260440"/>
              <a:gd name="connsiteX12" fmla="*/ 310048 w 545684"/>
              <a:gd name="connsiteY12" fmla="*/ 167426 h 260440"/>
              <a:gd name="connsiteX13" fmla="*/ 334852 w 545684"/>
              <a:gd name="connsiteY13" fmla="*/ 192230 h 260440"/>
              <a:gd name="connsiteX14" fmla="*/ 375158 w 545684"/>
              <a:gd name="connsiteY14" fmla="*/ 151923 h 260440"/>
              <a:gd name="connsiteX15" fmla="*/ 74412 w 545684"/>
              <a:gd name="connsiteY15" fmla="*/ 167426 h 260440"/>
              <a:gd name="connsiteX16" fmla="*/ 37206 w 545684"/>
              <a:gd name="connsiteY16" fmla="*/ 130220 h 260440"/>
              <a:gd name="connsiteX17" fmla="*/ 74412 w 545684"/>
              <a:gd name="connsiteY17" fmla="*/ 93014 h 260440"/>
              <a:gd name="connsiteX18" fmla="*/ 111617 w 545684"/>
              <a:gd name="connsiteY18" fmla="*/ 130220 h 260440"/>
              <a:gd name="connsiteX19" fmla="*/ 74412 w 545684"/>
              <a:gd name="connsiteY19" fmla="*/ 167426 h 260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45684" h="260440">
                <a:moveTo>
                  <a:pt x="375158" y="151923"/>
                </a:moveTo>
                <a:lnTo>
                  <a:pt x="415464" y="192230"/>
                </a:lnTo>
                <a:lnTo>
                  <a:pt x="455770" y="151923"/>
                </a:lnTo>
                <a:lnTo>
                  <a:pt x="496077" y="192230"/>
                </a:lnTo>
                <a:lnTo>
                  <a:pt x="545684" y="130220"/>
                </a:lnTo>
                <a:lnTo>
                  <a:pt x="496077" y="68211"/>
                </a:lnTo>
                <a:lnTo>
                  <a:pt x="244938" y="68211"/>
                </a:lnTo>
                <a:cubicBezTo>
                  <a:pt x="222614" y="27284"/>
                  <a:pt x="179828" y="0"/>
                  <a:pt x="130220" y="0"/>
                </a:cubicBezTo>
                <a:cubicBezTo>
                  <a:pt x="58289" y="0"/>
                  <a:pt x="0" y="58289"/>
                  <a:pt x="0" y="130220"/>
                </a:cubicBezTo>
                <a:cubicBezTo>
                  <a:pt x="0" y="202151"/>
                  <a:pt x="58289" y="260440"/>
                  <a:pt x="130220" y="260440"/>
                </a:cubicBezTo>
                <a:cubicBezTo>
                  <a:pt x="179828" y="260440"/>
                  <a:pt x="222614" y="233156"/>
                  <a:pt x="244938" y="192230"/>
                </a:cubicBezTo>
                <a:lnTo>
                  <a:pt x="285244" y="192230"/>
                </a:lnTo>
                <a:lnTo>
                  <a:pt x="310048" y="167426"/>
                </a:lnTo>
                <a:lnTo>
                  <a:pt x="334852" y="192230"/>
                </a:lnTo>
                <a:lnTo>
                  <a:pt x="375158" y="151923"/>
                </a:lnTo>
                <a:close/>
                <a:moveTo>
                  <a:pt x="74412" y="167426"/>
                </a:moveTo>
                <a:cubicBezTo>
                  <a:pt x="53948" y="167426"/>
                  <a:pt x="37206" y="150683"/>
                  <a:pt x="37206" y="130220"/>
                </a:cubicBezTo>
                <a:cubicBezTo>
                  <a:pt x="37206" y="109757"/>
                  <a:pt x="53948" y="93014"/>
                  <a:pt x="74412" y="93014"/>
                </a:cubicBezTo>
                <a:cubicBezTo>
                  <a:pt x="94875" y="93014"/>
                  <a:pt x="111617" y="109757"/>
                  <a:pt x="111617" y="130220"/>
                </a:cubicBezTo>
                <a:cubicBezTo>
                  <a:pt x="111617" y="150683"/>
                  <a:pt x="94875" y="167426"/>
                  <a:pt x="74412" y="167426"/>
                </a:cubicBezTo>
                <a:close/>
              </a:path>
            </a:pathLst>
          </a:custGeom>
          <a:solidFill>
            <a:schemeClr val="bg2">
              <a:lumMod val="50000"/>
            </a:schemeClr>
          </a:solidFill>
          <a:ln w="6152" cap="flat">
            <a:noFill/>
            <a:prstDash val="solid"/>
            <a:miter/>
          </a:ln>
        </p:spPr>
        <p:txBody>
          <a:bodyPr rtlCol="0" anchor="ctr"/>
          <a:lstStyle/>
          <a:p>
            <a:endParaRPr lang="en-US" sz="1350"/>
          </a:p>
        </p:txBody>
      </p:sp>
      <p:sp>
        <p:nvSpPr>
          <p:cNvPr id="103" name="Graphic 39" descr="Unlock">
            <a:extLst>
              <a:ext uri="{FF2B5EF4-FFF2-40B4-BE49-F238E27FC236}">
                <a16:creationId xmlns:a16="http://schemas.microsoft.com/office/drawing/2014/main" id="{2740272D-ECCB-4BEB-B88D-6D3A09F0E935}"/>
              </a:ext>
            </a:extLst>
          </p:cNvPr>
          <p:cNvSpPr/>
          <p:nvPr/>
        </p:nvSpPr>
        <p:spPr>
          <a:xfrm>
            <a:off x="6978886" y="4668306"/>
            <a:ext cx="260441" cy="372058"/>
          </a:xfrm>
          <a:custGeom>
            <a:avLst/>
            <a:gdLst>
              <a:gd name="connsiteX0" fmla="*/ 173627 w 347253"/>
              <a:gd name="connsiteY0" fmla="*/ 235636 h 496076"/>
              <a:gd name="connsiteX1" fmla="*/ 80612 w 347253"/>
              <a:gd name="connsiteY1" fmla="*/ 242457 h 496076"/>
              <a:gd name="connsiteX2" fmla="*/ 80612 w 347253"/>
              <a:gd name="connsiteY2" fmla="*/ 130220 h 496076"/>
              <a:gd name="connsiteX3" fmla="*/ 173627 w 347253"/>
              <a:gd name="connsiteY3" fmla="*/ 37206 h 496076"/>
              <a:gd name="connsiteX4" fmla="*/ 266641 w 347253"/>
              <a:gd name="connsiteY4" fmla="*/ 130220 h 496076"/>
              <a:gd name="connsiteX5" fmla="*/ 266641 w 347253"/>
              <a:gd name="connsiteY5" fmla="*/ 167426 h 496076"/>
              <a:gd name="connsiteX6" fmla="*/ 303847 w 347253"/>
              <a:gd name="connsiteY6" fmla="*/ 167426 h 496076"/>
              <a:gd name="connsiteX7" fmla="*/ 303847 w 347253"/>
              <a:gd name="connsiteY7" fmla="*/ 130220 h 496076"/>
              <a:gd name="connsiteX8" fmla="*/ 173627 w 347253"/>
              <a:gd name="connsiteY8" fmla="*/ 0 h 496076"/>
              <a:gd name="connsiteX9" fmla="*/ 43407 w 347253"/>
              <a:gd name="connsiteY9" fmla="*/ 130220 h 496076"/>
              <a:gd name="connsiteX10" fmla="*/ 43407 w 347253"/>
              <a:gd name="connsiteY10" fmla="*/ 244938 h 496076"/>
              <a:gd name="connsiteX11" fmla="*/ 0 w 347253"/>
              <a:gd name="connsiteY11" fmla="*/ 248038 h 496076"/>
              <a:gd name="connsiteX12" fmla="*/ 0 w 347253"/>
              <a:gd name="connsiteY12" fmla="*/ 483675 h 496076"/>
              <a:gd name="connsiteX13" fmla="*/ 173627 w 347253"/>
              <a:gd name="connsiteY13" fmla="*/ 496077 h 496076"/>
              <a:gd name="connsiteX14" fmla="*/ 347254 w 347253"/>
              <a:gd name="connsiteY14" fmla="*/ 483675 h 496076"/>
              <a:gd name="connsiteX15" fmla="*/ 347254 w 347253"/>
              <a:gd name="connsiteY15" fmla="*/ 248038 h 496076"/>
              <a:gd name="connsiteX16" fmla="*/ 173627 w 347253"/>
              <a:gd name="connsiteY16" fmla="*/ 235636 h 496076"/>
              <a:gd name="connsiteX17" fmla="*/ 186029 w 347253"/>
              <a:gd name="connsiteY17" fmla="*/ 401202 h 496076"/>
              <a:gd name="connsiteX18" fmla="*/ 186029 w 347253"/>
              <a:gd name="connsiteY18" fmla="*/ 434067 h 496076"/>
              <a:gd name="connsiteX19" fmla="*/ 161225 w 347253"/>
              <a:gd name="connsiteY19" fmla="*/ 434067 h 496076"/>
              <a:gd name="connsiteX20" fmla="*/ 161225 w 347253"/>
              <a:gd name="connsiteY20" fmla="*/ 401202 h 496076"/>
              <a:gd name="connsiteX21" fmla="*/ 136421 w 347253"/>
              <a:gd name="connsiteY21" fmla="*/ 365857 h 496076"/>
              <a:gd name="connsiteX22" fmla="*/ 173627 w 347253"/>
              <a:gd name="connsiteY22" fmla="*/ 328651 h 496076"/>
              <a:gd name="connsiteX23" fmla="*/ 210833 w 347253"/>
              <a:gd name="connsiteY23" fmla="*/ 365857 h 496076"/>
              <a:gd name="connsiteX24" fmla="*/ 186029 w 347253"/>
              <a:gd name="connsiteY24" fmla="*/ 401202 h 49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47253" h="496076">
                <a:moveTo>
                  <a:pt x="173627" y="235636"/>
                </a:moveTo>
                <a:lnTo>
                  <a:pt x="80612" y="242457"/>
                </a:lnTo>
                <a:lnTo>
                  <a:pt x="80612" y="130220"/>
                </a:lnTo>
                <a:cubicBezTo>
                  <a:pt x="80612" y="78752"/>
                  <a:pt x="122159" y="37206"/>
                  <a:pt x="173627" y="37206"/>
                </a:cubicBezTo>
                <a:cubicBezTo>
                  <a:pt x="225095" y="37206"/>
                  <a:pt x="266641" y="78752"/>
                  <a:pt x="266641" y="130220"/>
                </a:cubicBezTo>
                <a:lnTo>
                  <a:pt x="266641" y="167426"/>
                </a:lnTo>
                <a:lnTo>
                  <a:pt x="303847" y="167426"/>
                </a:lnTo>
                <a:lnTo>
                  <a:pt x="303847" y="130220"/>
                </a:lnTo>
                <a:cubicBezTo>
                  <a:pt x="303847" y="58289"/>
                  <a:pt x="245558" y="0"/>
                  <a:pt x="173627" y="0"/>
                </a:cubicBezTo>
                <a:cubicBezTo>
                  <a:pt x="101696" y="0"/>
                  <a:pt x="43407" y="58289"/>
                  <a:pt x="43407" y="130220"/>
                </a:cubicBezTo>
                <a:lnTo>
                  <a:pt x="43407" y="244938"/>
                </a:lnTo>
                <a:lnTo>
                  <a:pt x="0" y="248038"/>
                </a:lnTo>
                <a:lnTo>
                  <a:pt x="0" y="483675"/>
                </a:lnTo>
                <a:lnTo>
                  <a:pt x="173627" y="496077"/>
                </a:lnTo>
                <a:lnTo>
                  <a:pt x="347254" y="483675"/>
                </a:lnTo>
                <a:lnTo>
                  <a:pt x="347254" y="248038"/>
                </a:lnTo>
                <a:lnTo>
                  <a:pt x="173627" y="235636"/>
                </a:lnTo>
                <a:close/>
                <a:moveTo>
                  <a:pt x="186029" y="401202"/>
                </a:moveTo>
                <a:lnTo>
                  <a:pt x="186029" y="434067"/>
                </a:lnTo>
                <a:lnTo>
                  <a:pt x="161225" y="434067"/>
                </a:lnTo>
                <a:lnTo>
                  <a:pt x="161225" y="401202"/>
                </a:lnTo>
                <a:cubicBezTo>
                  <a:pt x="146963" y="396241"/>
                  <a:pt x="136421" y="382599"/>
                  <a:pt x="136421" y="365857"/>
                </a:cubicBezTo>
                <a:cubicBezTo>
                  <a:pt x="136421" y="345393"/>
                  <a:pt x="153164" y="328651"/>
                  <a:pt x="173627" y="328651"/>
                </a:cubicBezTo>
                <a:cubicBezTo>
                  <a:pt x="194090" y="328651"/>
                  <a:pt x="210833" y="345393"/>
                  <a:pt x="210833" y="365857"/>
                </a:cubicBezTo>
                <a:cubicBezTo>
                  <a:pt x="210833" y="381979"/>
                  <a:pt x="200291" y="395621"/>
                  <a:pt x="186029" y="401202"/>
                </a:cubicBezTo>
                <a:close/>
              </a:path>
            </a:pathLst>
          </a:custGeom>
          <a:solidFill>
            <a:schemeClr val="bg2">
              <a:lumMod val="50000"/>
            </a:schemeClr>
          </a:solidFill>
          <a:ln w="6152" cap="flat">
            <a:noFill/>
            <a:prstDash val="solid"/>
            <a:miter/>
          </a:ln>
        </p:spPr>
        <p:txBody>
          <a:bodyPr rtlCol="0" anchor="ctr"/>
          <a:lstStyle/>
          <a:p>
            <a:endParaRPr lang="en-US" sz="1350"/>
          </a:p>
        </p:txBody>
      </p:sp>
      <p:sp>
        <p:nvSpPr>
          <p:cNvPr id="104" name="Graphic 30" descr="Trophy">
            <a:extLst>
              <a:ext uri="{FF2B5EF4-FFF2-40B4-BE49-F238E27FC236}">
                <a16:creationId xmlns:a16="http://schemas.microsoft.com/office/drawing/2014/main" id="{0C111927-90AB-4C6F-8EDC-0335D6AF5BBB}"/>
              </a:ext>
            </a:extLst>
          </p:cNvPr>
          <p:cNvSpPr/>
          <p:nvPr/>
        </p:nvSpPr>
        <p:spPr>
          <a:xfrm>
            <a:off x="7442876" y="3720523"/>
            <a:ext cx="325550" cy="362756"/>
          </a:xfrm>
          <a:custGeom>
            <a:avLst/>
            <a:gdLst>
              <a:gd name="connsiteX0" fmla="*/ 371437 w 434067"/>
              <a:gd name="connsiteY0" fmla="*/ 235636 h 483674"/>
              <a:gd name="connsiteX1" fmla="*/ 284624 w 434067"/>
              <a:gd name="connsiteY1" fmla="*/ 277183 h 483674"/>
              <a:gd name="connsiteX2" fmla="*/ 321830 w 434067"/>
              <a:gd name="connsiteY2" fmla="*/ 239357 h 483674"/>
              <a:gd name="connsiteX3" fmla="*/ 336092 w 434067"/>
              <a:gd name="connsiteY3" fmla="*/ 220754 h 483674"/>
              <a:gd name="connsiteX4" fmla="*/ 352835 w 434067"/>
              <a:gd name="connsiteY4" fmla="*/ 161845 h 483674"/>
              <a:gd name="connsiteX5" fmla="*/ 352835 w 434067"/>
              <a:gd name="connsiteY5" fmla="*/ 81233 h 483674"/>
              <a:gd name="connsiteX6" fmla="*/ 396241 w 434067"/>
              <a:gd name="connsiteY6" fmla="*/ 81233 h 483674"/>
              <a:gd name="connsiteX7" fmla="*/ 396241 w 434067"/>
              <a:gd name="connsiteY7" fmla="*/ 175487 h 483674"/>
              <a:gd name="connsiteX8" fmla="*/ 371437 w 434067"/>
              <a:gd name="connsiteY8" fmla="*/ 235636 h 483674"/>
              <a:gd name="connsiteX9" fmla="*/ 63250 w 434067"/>
              <a:gd name="connsiteY9" fmla="*/ 235636 h 483674"/>
              <a:gd name="connsiteX10" fmla="*/ 37206 w 434067"/>
              <a:gd name="connsiteY10" fmla="*/ 175487 h 483674"/>
              <a:gd name="connsiteX11" fmla="*/ 37206 w 434067"/>
              <a:gd name="connsiteY11" fmla="*/ 80612 h 483674"/>
              <a:gd name="connsiteX12" fmla="*/ 80612 w 434067"/>
              <a:gd name="connsiteY12" fmla="*/ 80612 h 483674"/>
              <a:gd name="connsiteX13" fmla="*/ 80612 w 434067"/>
              <a:gd name="connsiteY13" fmla="*/ 161225 h 483674"/>
              <a:gd name="connsiteX14" fmla="*/ 97355 w 434067"/>
              <a:gd name="connsiteY14" fmla="*/ 220134 h 483674"/>
              <a:gd name="connsiteX15" fmla="*/ 111617 w 434067"/>
              <a:gd name="connsiteY15" fmla="*/ 238737 h 483674"/>
              <a:gd name="connsiteX16" fmla="*/ 148823 w 434067"/>
              <a:gd name="connsiteY16" fmla="*/ 276563 h 483674"/>
              <a:gd name="connsiteX17" fmla="*/ 63250 w 434067"/>
              <a:gd name="connsiteY17" fmla="*/ 235636 h 483674"/>
              <a:gd name="connsiteX18" fmla="*/ 434067 w 434067"/>
              <a:gd name="connsiteY18" fmla="*/ 173627 h 483674"/>
              <a:gd name="connsiteX19" fmla="*/ 434067 w 434067"/>
              <a:gd name="connsiteY19" fmla="*/ 43407 h 483674"/>
              <a:gd name="connsiteX20" fmla="*/ 353455 w 434067"/>
              <a:gd name="connsiteY20" fmla="*/ 43407 h 483674"/>
              <a:gd name="connsiteX21" fmla="*/ 353455 w 434067"/>
              <a:gd name="connsiteY21" fmla="*/ 0 h 483674"/>
              <a:gd name="connsiteX22" fmla="*/ 217034 w 434067"/>
              <a:gd name="connsiteY22" fmla="*/ 0 h 483674"/>
              <a:gd name="connsiteX23" fmla="*/ 80612 w 434067"/>
              <a:gd name="connsiteY23" fmla="*/ 0 h 483674"/>
              <a:gd name="connsiteX24" fmla="*/ 80612 w 434067"/>
              <a:gd name="connsiteY24" fmla="*/ 43407 h 483674"/>
              <a:gd name="connsiteX25" fmla="*/ 0 w 434067"/>
              <a:gd name="connsiteY25" fmla="*/ 43407 h 483674"/>
              <a:gd name="connsiteX26" fmla="*/ 0 w 434067"/>
              <a:gd name="connsiteY26" fmla="*/ 173007 h 483674"/>
              <a:gd name="connsiteX27" fmla="*/ 35345 w 434067"/>
              <a:gd name="connsiteY27" fmla="*/ 259820 h 483674"/>
              <a:gd name="connsiteX28" fmla="*/ 183548 w 434067"/>
              <a:gd name="connsiteY28" fmla="*/ 315629 h 483674"/>
              <a:gd name="connsiteX29" fmla="*/ 192230 w 434067"/>
              <a:gd name="connsiteY29" fmla="*/ 346634 h 483674"/>
              <a:gd name="connsiteX30" fmla="*/ 192230 w 434067"/>
              <a:gd name="connsiteY30" fmla="*/ 427246 h 483674"/>
              <a:gd name="connsiteX31" fmla="*/ 161225 w 434067"/>
              <a:gd name="connsiteY31" fmla="*/ 427246 h 483674"/>
              <a:gd name="connsiteX32" fmla="*/ 136421 w 434067"/>
              <a:gd name="connsiteY32" fmla="*/ 452050 h 483674"/>
              <a:gd name="connsiteX33" fmla="*/ 105416 w 434067"/>
              <a:gd name="connsiteY33" fmla="*/ 452050 h 483674"/>
              <a:gd name="connsiteX34" fmla="*/ 80612 w 434067"/>
              <a:gd name="connsiteY34" fmla="*/ 476854 h 483674"/>
              <a:gd name="connsiteX35" fmla="*/ 80612 w 434067"/>
              <a:gd name="connsiteY35" fmla="*/ 489256 h 483674"/>
              <a:gd name="connsiteX36" fmla="*/ 353455 w 434067"/>
              <a:gd name="connsiteY36" fmla="*/ 489256 h 483674"/>
              <a:gd name="connsiteX37" fmla="*/ 353455 w 434067"/>
              <a:gd name="connsiteY37" fmla="*/ 476854 h 483674"/>
              <a:gd name="connsiteX38" fmla="*/ 328651 w 434067"/>
              <a:gd name="connsiteY38" fmla="*/ 452050 h 483674"/>
              <a:gd name="connsiteX39" fmla="*/ 297646 w 434067"/>
              <a:gd name="connsiteY39" fmla="*/ 452050 h 483674"/>
              <a:gd name="connsiteX40" fmla="*/ 272842 w 434067"/>
              <a:gd name="connsiteY40" fmla="*/ 427246 h 483674"/>
              <a:gd name="connsiteX41" fmla="*/ 241837 w 434067"/>
              <a:gd name="connsiteY41" fmla="*/ 427246 h 483674"/>
              <a:gd name="connsiteX42" fmla="*/ 241837 w 434067"/>
              <a:gd name="connsiteY42" fmla="*/ 347254 h 483674"/>
              <a:gd name="connsiteX43" fmla="*/ 250519 w 434067"/>
              <a:gd name="connsiteY43" fmla="*/ 316249 h 483674"/>
              <a:gd name="connsiteX44" fmla="*/ 398722 w 434067"/>
              <a:gd name="connsiteY44" fmla="*/ 260440 h 483674"/>
              <a:gd name="connsiteX45" fmla="*/ 434067 w 434067"/>
              <a:gd name="connsiteY45" fmla="*/ 173627 h 483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34067" h="483674">
                <a:moveTo>
                  <a:pt x="371437" y="235636"/>
                </a:moveTo>
                <a:cubicBezTo>
                  <a:pt x="349734" y="257960"/>
                  <a:pt x="329271" y="272222"/>
                  <a:pt x="284624" y="277183"/>
                </a:cubicBezTo>
                <a:cubicBezTo>
                  <a:pt x="296406" y="265401"/>
                  <a:pt x="310048" y="253619"/>
                  <a:pt x="321830" y="239357"/>
                </a:cubicBezTo>
                <a:cubicBezTo>
                  <a:pt x="326791" y="233776"/>
                  <a:pt x="336092" y="221374"/>
                  <a:pt x="336092" y="220754"/>
                </a:cubicBezTo>
                <a:cubicBezTo>
                  <a:pt x="346634" y="203391"/>
                  <a:pt x="352835" y="183548"/>
                  <a:pt x="352835" y="161845"/>
                </a:cubicBezTo>
                <a:lnTo>
                  <a:pt x="352835" y="81233"/>
                </a:lnTo>
                <a:lnTo>
                  <a:pt x="396241" y="81233"/>
                </a:lnTo>
                <a:lnTo>
                  <a:pt x="396241" y="175487"/>
                </a:lnTo>
                <a:cubicBezTo>
                  <a:pt x="396861" y="176727"/>
                  <a:pt x="398102" y="207732"/>
                  <a:pt x="371437" y="235636"/>
                </a:cubicBezTo>
                <a:close/>
                <a:moveTo>
                  <a:pt x="63250" y="235636"/>
                </a:moveTo>
                <a:cubicBezTo>
                  <a:pt x="35966" y="207732"/>
                  <a:pt x="37206" y="176727"/>
                  <a:pt x="37206" y="175487"/>
                </a:cubicBezTo>
                <a:lnTo>
                  <a:pt x="37206" y="80612"/>
                </a:lnTo>
                <a:lnTo>
                  <a:pt x="80612" y="80612"/>
                </a:lnTo>
                <a:lnTo>
                  <a:pt x="80612" y="161225"/>
                </a:lnTo>
                <a:cubicBezTo>
                  <a:pt x="80612" y="182928"/>
                  <a:pt x="86813" y="202771"/>
                  <a:pt x="97355" y="220134"/>
                </a:cubicBezTo>
                <a:cubicBezTo>
                  <a:pt x="97355" y="220754"/>
                  <a:pt x="106656" y="233776"/>
                  <a:pt x="111617" y="238737"/>
                </a:cubicBezTo>
                <a:cubicBezTo>
                  <a:pt x="124019" y="252999"/>
                  <a:pt x="137041" y="264781"/>
                  <a:pt x="148823" y="276563"/>
                </a:cubicBezTo>
                <a:cubicBezTo>
                  <a:pt x="105416" y="271602"/>
                  <a:pt x="84333" y="257340"/>
                  <a:pt x="63250" y="235636"/>
                </a:cubicBezTo>
                <a:close/>
                <a:moveTo>
                  <a:pt x="434067" y="173627"/>
                </a:moveTo>
                <a:lnTo>
                  <a:pt x="434067" y="43407"/>
                </a:lnTo>
                <a:lnTo>
                  <a:pt x="353455" y="43407"/>
                </a:lnTo>
                <a:lnTo>
                  <a:pt x="353455" y="0"/>
                </a:lnTo>
                <a:lnTo>
                  <a:pt x="217034" y="0"/>
                </a:lnTo>
                <a:lnTo>
                  <a:pt x="80612" y="0"/>
                </a:lnTo>
                <a:lnTo>
                  <a:pt x="80612" y="43407"/>
                </a:lnTo>
                <a:lnTo>
                  <a:pt x="0" y="43407"/>
                </a:lnTo>
                <a:lnTo>
                  <a:pt x="0" y="173007"/>
                </a:lnTo>
                <a:cubicBezTo>
                  <a:pt x="0" y="179208"/>
                  <a:pt x="0" y="221994"/>
                  <a:pt x="35345" y="259820"/>
                </a:cubicBezTo>
                <a:cubicBezTo>
                  <a:pt x="69451" y="295786"/>
                  <a:pt x="110997" y="314389"/>
                  <a:pt x="183548" y="315629"/>
                </a:cubicBezTo>
                <a:cubicBezTo>
                  <a:pt x="189129" y="324930"/>
                  <a:pt x="192230" y="335472"/>
                  <a:pt x="192230" y="346634"/>
                </a:cubicBezTo>
                <a:lnTo>
                  <a:pt x="192230" y="427246"/>
                </a:lnTo>
                <a:lnTo>
                  <a:pt x="161225" y="427246"/>
                </a:lnTo>
                <a:cubicBezTo>
                  <a:pt x="147583" y="427246"/>
                  <a:pt x="136421" y="438408"/>
                  <a:pt x="136421" y="452050"/>
                </a:cubicBezTo>
                <a:lnTo>
                  <a:pt x="105416" y="452050"/>
                </a:lnTo>
                <a:cubicBezTo>
                  <a:pt x="91774" y="452050"/>
                  <a:pt x="80612" y="463212"/>
                  <a:pt x="80612" y="476854"/>
                </a:cubicBezTo>
                <a:lnTo>
                  <a:pt x="80612" y="489256"/>
                </a:lnTo>
                <a:lnTo>
                  <a:pt x="353455" y="489256"/>
                </a:lnTo>
                <a:lnTo>
                  <a:pt x="353455" y="476854"/>
                </a:lnTo>
                <a:cubicBezTo>
                  <a:pt x="353455" y="463212"/>
                  <a:pt x="342293" y="452050"/>
                  <a:pt x="328651" y="452050"/>
                </a:cubicBezTo>
                <a:lnTo>
                  <a:pt x="297646" y="452050"/>
                </a:lnTo>
                <a:cubicBezTo>
                  <a:pt x="297646" y="438408"/>
                  <a:pt x="286484" y="427246"/>
                  <a:pt x="272842" y="427246"/>
                </a:cubicBezTo>
                <a:lnTo>
                  <a:pt x="241837" y="427246"/>
                </a:lnTo>
                <a:lnTo>
                  <a:pt x="241837" y="347254"/>
                </a:lnTo>
                <a:cubicBezTo>
                  <a:pt x="241837" y="336092"/>
                  <a:pt x="244938" y="325550"/>
                  <a:pt x="250519" y="316249"/>
                </a:cubicBezTo>
                <a:cubicBezTo>
                  <a:pt x="323070" y="315009"/>
                  <a:pt x="364616" y="295786"/>
                  <a:pt x="398722" y="260440"/>
                </a:cubicBezTo>
                <a:cubicBezTo>
                  <a:pt x="434067" y="223235"/>
                  <a:pt x="434067" y="179828"/>
                  <a:pt x="434067" y="173627"/>
                </a:cubicBezTo>
                <a:close/>
              </a:path>
            </a:pathLst>
          </a:custGeom>
          <a:solidFill>
            <a:schemeClr val="bg2">
              <a:lumMod val="50000"/>
            </a:schemeClr>
          </a:solidFill>
          <a:ln w="6152" cap="flat">
            <a:noFill/>
            <a:prstDash val="solid"/>
            <a:miter/>
          </a:ln>
        </p:spPr>
        <p:txBody>
          <a:bodyPr rtlCol="0" anchor="ctr"/>
          <a:lstStyle/>
          <a:p>
            <a:endParaRPr lang="en-US" sz="1350"/>
          </a:p>
        </p:txBody>
      </p:sp>
      <p:graphicFrame>
        <p:nvGraphicFramePr>
          <p:cNvPr id="55" name="Dijagram 54"/>
          <p:cNvGraphicFramePr/>
          <p:nvPr>
            <p:extLst>
              <p:ext uri="{D42A27DB-BD31-4B8C-83A1-F6EECF244321}">
                <p14:modId xmlns:p14="http://schemas.microsoft.com/office/powerpoint/2010/main" val="1574755834"/>
              </p:ext>
            </p:extLst>
          </p:nvPr>
        </p:nvGraphicFramePr>
        <p:xfrm>
          <a:off x="1058022" y="2060667"/>
          <a:ext cx="1298377" cy="13389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trelica udesno 3"/>
          <p:cNvSpPr/>
          <p:nvPr/>
        </p:nvSpPr>
        <p:spPr>
          <a:xfrm>
            <a:off x="2481265" y="2564529"/>
            <a:ext cx="1567226" cy="31537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hr-HR" sz="1350" dirty="0"/>
              <a:t>Procedure</a:t>
            </a:r>
          </a:p>
        </p:txBody>
      </p:sp>
      <p:pic>
        <p:nvPicPr>
          <p:cNvPr id="57" name="Slika 5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353126" y="2283697"/>
            <a:ext cx="2112589" cy="877042"/>
          </a:xfrm>
          <a:prstGeom prst="rect">
            <a:avLst/>
          </a:prstGeom>
        </p:spPr>
      </p:pic>
      <p:sp>
        <p:nvSpPr>
          <p:cNvPr id="9" name="Pravokutnik 8"/>
          <p:cNvSpPr/>
          <p:nvPr/>
        </p:nvSpPr>
        <p:spPr>
          <a:xfrm>
            <a:off x="7294592" y="4107718"/>
            <a:ext cx="685800" cy="2044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hr-HR" sz="1050" b="1" dirty="0">
                <a:solidFill>
                  <a:schemeClr val="tx1"/>
                </a:solidFill>
              </a:rPr>
              <a:t>Permit</a:t>
            </a:r>
            <a:r>
              <a:rPr lang="hr-HR" sz="1050" dirty="0"/>
              <a:t>e</a:t>
            </a:r>
          </a:p>
        </p:txBody>
      </p:sp>
      <p:sp>
        <p:nvSpPr>
          <p:cNvPr id="61" name="Strelica udesno 60"/>
          <p:cNvSpPr/>
          <p:nvPr/>
        </p:nvSpPr>
        <p:spPr>
          <a:xfrm>
            <a:off x="4839270" y="3772824"/>
            <a:ext cx="1960188" cy="31537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hr-HR" sz="1350" dirty="0"/>
              <a:t>Inspection</a:t>
            </a:r>
          </a:p>
        </p:txBody>
      </p:sp>
      <p:pic>
        <p:nvPicPr>
          <p:cNvPr id="62" name="Slika 6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58392" y="3215653"/>
            <a:ext cx="2432594" cy="1009892"/>
          </a:xfrm>
          <a:prstGeom prst="rect">
            <a:avLst/>
          </a:prstGeom>
        </p:spPr>
      </p:pic>
      <p:sp>
        <p:nvSpPr>
          <p:cNvPr id="63" name="TextBox 87">
            <a:extLst>
              <a:ext uri="{FF2B5EF4-FFF2-40B4-BE49-F238E27FC236}">
                <a16:creationId xmlns:a16="http://schemas.microsoft.com/office/drawing/2014/main" id="{A3C2D316-B589-4487-817B-F92829276F6D}"/>
              </a:ext>
            </a:extLst>
          </p:cNvPr>
          <p:cNvSpPr txBox="1"/>
          <p:nvPr/>
        </p:nvSpPr>
        <p:spPr>
          <a:xfrm>
            <a:off x="6188425" y="5153807"/>
            <a:ext cx="1277297" cy="369332"/>
          </a:xfrm>
          <a:prstGeom prst="rect">
            <a:avLst/>
          </a:prstGeom>
          <a:noFill/>
        </p:spPr>
        <p:txBody>
          <a:bodyPr wrap="square" lIns="0" rIns="0" rtlCol="0" anchor="b">
            <a:spAutoFit/>
          </a:bodyPr>
          <a:lstStyle/>
          <a:p>
            <a:pPr algn="r"/>
            <a:r>
              <a:rPr lang="hr-HR" b="1" noProof="1"/>
              <a:t>Corrections</a:t>
            </a:r>
            <a:endParaRPr lang="en-US" b="1" noProof="1"/>
          </a:p>
        </p:txBody>
      </p:sp>
      <p:pic>
        <p:nvPicPr>
          <p:cNvPr id="28"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836543" y="6165304"/>
            <a:ext cx="1304925" cy="692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Pravokutnik 2"/>
          <p:cNvSpPr/>
          <p:nvPr/>
        </p:nvSpPr>
        <p:spPr>
          <a:xfrm>
            <a:off x="251520" y="5733256"/>
            <a:ext cx="3960440"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r-HR" dirty="0" err="1"/>
              <a:t>Permit</a:t>
            </a:r>
            <a:r>
              <a:rPr lang="hr-HR" dirty="0"/>
              <a:t> – </a:t>
            </a:r>
            <a:r>
              <a:rPr lang="hr-HR" dirty="0" err="1"/>
              <a:t>signed</a:t>
            </a:r>
            <a:r>
              <a:rPr lang="hr-HR" dirty="0"/>
              <a:t> </a:t>
            </a:r>
            <a:r>
              <a:rPr lang="hr-HR" dirty="0" err="1"/>
              <a:t>by</a:t>
            </a:r>
            <a:r>
              <a:rPr lang="hr-HR" dirty="0"/>
              <a:t> </a:t>
            </a:r>
            <a:r>
              <a:rPr lang="hr-HR" dirty="0" err="1"/>
              <a:t>the</a:t>
            </a:r>
            <a:r>
              <a:rPr lang="hr-HR" dirty="0"/>
              <a:t> </a:t>
            </a:r>
            <a:r>
              <a:rPr lang="hr-HR" dirty="0" err="1"/>
              <a:t>Minister</a:t>
            </a:r>
            <a:endParaRPr lang="hr-HR" dirty="0"/>
          </a:p>
          <a:p>
            <a:r>
              <a:rPr lang="hr-HR" dirty="0" err="1"/>
              <a:t>Corrections</a:t>
            </a:r>
            <a:r>
              <a:rPr lang="hr-HR" dirty="0"/>
              <a:t>/</a:t>
            </a:r>
            <a:r>
              <a:rPr lang="hr-HR" dirty="0" err="1"/>
              <a:t>prohibition</a:t>
            </a:r>
            <a:r>
              <a:rPr lang="hr-HR" dirty="0"/>
              <a:t> – </a:t>
            </a:r>
            <a:r>
              <a:rPr lang="hr-HR" dirty="0" err="1"/>
              <a:t>signed</a:t>
            </a:r>
            <a:r>
              <a:rPr lang="hr-HR" dirty="0"/>
              <a:t> </a:t>
            </a:r>
            <a:r>
              <a:rPr lang="hr-HR" dirty="0" err="1"/>
              <a:t>by</a:t>
            </a:r>
            <a:r>
              <a:rPr lang="hr-HR" dirty="0"/>
              <a:t> Health </a:t>
            </a:r>
            <a:r>
              <a:rPr lang="hr-HR" dirty="0" err="1"/>
              <a:t>Inspector</a:t>
            </a:r>
            <a:endParaRPr lang="hr-HR" dirty="0"/>
          </a:p>
        </p:txBody>
      </p:sp>
    </p:spTree>
    <p:extLst>
      <p:ext uri="{BB962C8B-B14F-4D97-AF65-F5344CB8AC3E}">
        <p14:creationId xmlns:p14="http://schemas.microsoft.com/office/powerpoint/2010/main" val="36350471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551212" y="274637"/>
            <a:ext cx="8041575" cy="1286421"/>
          </a:xfrm>
          <a:solidFill>
            <a:schemeClr val="bg1">
              <a:lumMod val="95000"/>
            </a:schemeClr>
          </a:solidFill>
        </p:spPr>
        <p:txBody>
          <a:bodyPr>
            <a:normAutofit/>
          </a:bodyPr>
          <a:lstStyle/>
          <a:p>
            <a:r>
              <a:rPr lang="hr-HR" dirty="0" err="1">
                <a:solidFill>
                  <a:schemeClr val="tx2">
                    <a:lumMod val="75000"/>
                  </a:schemeClr>
                </a:solidFill>
              </a:rPr>
              <a:t>Thank</a:t>
            </a:r>
            <a:r>
              <a:rPr lang="hr-HR" dirty="0">
                <a:solidFill>
                  <a:schemeClr val="tx2">
                    <a:lumMod val="75000"/>
                  </a:schemeClr>
                </a:solidFill>
              </a:rPr>
              <a:t> </a:t>
            </a:r>
            <a:r>
              <a:rPr lang="hr-HR" dirty="0" err="1">
                <a:solidFill>
                  <a:schemeClr val="tx2">
                    <a:lumMod val="75000"/>
                  </a:schemeClr>
                </a:solidFill>
              </a:rPr>
              <a:t>you</a:t>
            </a:r>
            <a:r>
              <a:rPr lang="hr-HR" dirty="0">
                <a:solidFill>
                  <a:schemeClr val="tx2">
                    <a:lumMod val="75000"/>
                  </a:schemeClr>
                </a:solidFill>
              </a:rPr>
              <a:t>!</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36543" y="6165304"/>
            <a:ext cx="1304925" cy="692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descr="Slikovni rezultat za ministarstvo zdravstva"/>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51213" y="1600200"/>
            <a:ext cx="8041574"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16428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70CD8-9F3B-45B8-BBD7-7F895FAC8283}"/>
              </a:ext>
            </a:extLst>
          </p:cNvPr>
          <p:cNvSpPr>
            <a:spLocks noGrp="1"/>
          </p:cNvSpPr>
          <p:nvPr>
            <p:ph type="title"/>
          </p:nvPr>
        </p:nvSpPr>
        <p:spPr/>
        <p:txBody>
          <a:bodyPr/>
          <a:lstStyle/>
          <a:p>
            <a:r>
              <a:rPr lang="hr-HR" dirty="0"/>
              <a:t>Independent Sector for Health Inspections</a:t>
            </a:r>
            <a:endParaRPr lang="en-US" dirty="0"/>
          </a:p>
        </p:txBody>
      </p:sp>
      <p:grpSp>
        <p:nvGrpSpPr>
          <p:cNvPr id="5" name="Group 4">
            <a:extLst>
              <a:ext uri="{FF2B5EF4-FFF2-40B4-BE49-F238E27FC236}">
                <a16:creationId xmlns:a16="http://schemas.microsoft.com/office/drawing/2014/main" id="{B0DD2E0D-4002-4A78-BC54-83319FCF6D7E}"/>
              </a:ext>
            </a:extLst>
          </p:cNvPr>
          <p:cNvGrpSpPr/>
          <p:nvPr/>
        </p:nvGrpSpPr>
        <p:grpSpPr>
          <a:xfrm>
            <a:off x="4760456" y="1884372"/>
            <a:ext cx="1687068" cy="2415878"/>
            <a:chOff x="6347275" y="1369496"/>
            <a:chExt cx="2249424" cy="3221170"/>
          </a:xfrm>
        </p:grpSpPr>
        <p:sp>
          <p:nvSpPr>
            <p:cNvPr id="31" name="Freeform: Shape 30">
              <a:extLst>
                <a:ext uri="{FF2B5EF4-FFF2-40B4-BE49-F238E27FC236}">
                  <a16:creationId xmlns:a16="http://schemas.microsoft.com/office/drawing/2014/main" id="{28D3170D-03C9-4300-826F-C124EE42F879}"/>
                </a:ext>
              </a:extLst>
            </p:cNvPr>
            <p:cNvSpPr/>
            <p:nvPr/>
          </p:nvSpPr>
          <p:spPr>
            <a:xfrm>
              <a:off x="6347275" y="1369496"/>
              <a:ext cx="2249424" cy="868495"/>
            </a:xfrm>
            <a:custGeom>
              <a:avLst/>
              <a:gdLst>
                <a:gd name="connsiteX0" fmla="*/ 546 w 2243233"/>
                <a:gd name="connsiteY0" fmla="*/ 0 h 868495"/>
                <a:gd name="connsiteX1" fmla="*/ 2243233 w 2243233"/>
                <a:gd name="connsiteY1" fmla="*/ 0 h 868495"/>
                <a:gd name="connsiteX2" fmla="*/ 2243233 w 2243233"/>
                <a:gd name="connsiteY2" fmla="*/ 868495 h 868495"/>
                <a:gd name="connsiteX3" fmla="*/ 0 w 2243233"/>
                <a:gd name="connsiteY3" fmla="*/ 868495 h 868495"/>
              </a:gdLst>
              <a:ahLst/>
              <a:cxnLst>
                <a:cxn ang="0">
                  <a:pos x="connsiteX0" y="connsiteY0"/>
                </a:cxn>
                <a:cxn ang="0">
                  <a:pos x="connsiteX1" y="connsiteY1"/>
                </a:cxn>
                <a:cxn ang="0">
                  <a:pos x="connsiteX2" y="connsiteY2"/>
                </a:cxn>
                <a:cxn ang="0">
                  <a:pos x="connsiteX3" y="connsiteY3"/>
                </a:cxn>
              </a:cxnLst>
              <a:rect l="l" t="t" r="r" b="b"/>
              <a:pathLst>
                <a:path w="2243233" h="868495">
                  <a:moveTo>
                    <a:pt x="546" y="0"/>
                  </a:moveTo>
                  <a:lnTo>
                    <a:pt x="2243233" y="0"/>
                  </a:lnTo>
                  <a:lnTo>
                    <a:pt x="2243233" y="868495"/>
                  </a:lnTo>
                  <a:lnTo>
                    <a:pt x="0" y="868495"/>
                  </a:lnTo>
                  <a:close/>
                </a:path>
              </a:pathLst>
            </a:custGeom>
            <a:solidFill>
              <a:schemeClr val="accent1">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hr-HR" sz="135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Pharmaceutical </a:t>
              </a:r>
              <a:r>
                <a:rPr kumimoji="0" lang="hr-HR" sz="135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inspection</a:t>
              </a:r>
              <a:endParaRPr kumimoji="0" lang="en-US" sz="135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32" name="Freeform: Shape 31">
              <a:extLst>
                <a:ext uri="{FF2B5EF4-FFF2-40B4-BE49-F238E27FC236}">
                  <a16:creationId xmlns:a16="http://schemas.microsoft.com/office/drawing/2014/main" id="{57F4F9AB-7FD2-4B3F-A268-4094AD7252D1}"/>
                </a:ext>
              </a:extLst>
            </p:cNvPr>
            <p:cNvSpPr/>
            <p:nvPr/>
          </p:nvSpPr>
          <p:spPr>
            <a:xfrm>
              <a:off x="6347275" y="2237991"/>
              <a:ext cx="2249424" cy="2352675"/>
            </a:xfrm>
            <a:custGeom>
              <a:avLst/>
              <a:gdLst>
                <a:gd name="connsiteX0" fmla="*/ 546 w 2243233"/>
                <a:gd name="connsiteY0" fmla="*/ 0 h 868495"/>
                <a:gd name="connsiteX1" fmla="*/ 2243233 w 2243233"/>
                <a:gd name="connsiteY1" fmla="*/ 0 h 868495"/>
                <a:gd name="connsiteX2" fmla="*/ 2243233 w 2243233"/>
                <a:gd name="connsiteY2" fmla="*/ 868495 h 868495"/>
                <a:gd name="connsiteX3" fmla="*/ 0 w 2243233"/>
                <a:gd name="connsiteY3" fmla="*/ 868495 h 868495"/>
              </a:gdLst>
              <a:ahLst/>
              <a:cxnLst>
                <a:cxn ang="0">
                  <a:pos x="connsiteX0" y="connsiteY0"/>
                </a:cxn>
                <a:cxn ang="0">
                  <a:pos x="connsiteX1" y="connsiteY1"/>
                </a:cxn>
                <a:cxn ang="0">
                  <a:pos x="connsiteX2" y="connsiteY2"/>
                </a:cxn>
                <a:cxn ang="0">
                  <a:pos x="connsiteX3" y="connsiteY3"/>
                </a:cxn>
              </a:cxnLst>
              <a:rect l="l" t="t" r="r" b="b"/>
              <a:pathLst>
                <a:path w="2243233" h="868495">
                  <a:moveTo>
                    <a:pt x="546" y="0"/>
                  </a:moveTo>
                  <a:lnTo>
                    <a:pt x="2243233" y="0"/>
                  </a:lnTo>
                  <a:lnTo>
                    <a:pt x="2243233" y="868495"/>
                  </a:lnTo>
                  <a:lnTo>
                    <a:pt x="0" y="868495"/>
                  </a:lnTo>
                  <a:close/>
                </a:path>
              </a:pathLst>
            </a:custGeom>
            <a:solidFill>
              <a:schemeClr val="accent6"/>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0" name="Group 49">
              <a:extLst>
                <a:ext uri="{FF2B5EF4-FFF2-40B4-BE49-F238E27FC236}">
                  <a16:creationId xmlns:a16="http://schemas.microsoft.com/office/drawing/2014/main" id="{695213AB-210B-4FF5-BE96-CE8878A1348E}"/>
                </a:ext>
              </a:extLst>
            </p:cNvPr>
            <p:cNvGrpSpPr/>
            <p:nvPr/>
          </p:nvGrpSpPr>
          <p:grpSpPr>
            <a:xfrm>
              <a:off x="6608150" y="2410179"/>
              <a:ext cx="1727673" cy="1064451"/>
              <a:chOff x="1091727" y="2467039"/>
              <a:chExt cx="1727673" cy="1064451"/>
            </a:xfrm>
          </p:grpSpPr>
          <p:sp>
            <p:nvSpPr>
              <p:cNvPr id="51" name="TextBox 50">
                <a:extLst>
                  <a:ext uri="{FF2B5EF4-FFF2-40B4-BE49-F238E27FC236}">
                    <a16:creationId xmlns:a16="http://schemas.microsoft.com/office/drawing/2014/main" id="{579BF46E-4F2A-4D92-88BF-0DF5829FE9BB}"/>
                  </a:ext>
                </a:extLst>
              </p:cNvPr>
              <p:cNvSpPr txBox="1"/>
              <p:nvPr/>
            </p:nvSpPr>
            <p:spPr>
              <a:xfrm>
                <a:off x="1091727" y="2467039"/>
                <a:ext cx="1727673" cy="451405"/>
              </a:xfrm>
              <a:prstGeom prst="rect">
                <a:avLst/>
              </a:prstGeom>
              <a:noFill/>
            </p:spPr>
            <p:txBody>
              <a:bodyPr wrap="square" lIns="0" rIns="0" rtlCol="0" anchor="b">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hr-HR" sz="1600" b="1" i="0" u="none" strike="noStrike" kern="1200" cap="none" spc="0" normalizeH="0" baseline="0" noProof="0" dirty="0">
                    <a:ln>
                      <a:noFill/>
                    </a:ln>
                    <a:solidFill>
                      <a:prstClr val="black"/>
                    </a:solidFill>
                    <a:effectLst/>
                    <a:uLnTx/>
                    <a:uFillTx/>
                    <a:latin typeface="Calibri" panose="020F0502020204030204"/>
                    <a:ea typeface="+mn-ea"/>
                    <a:cs typeface="+mn-cs"/>
                  </a:rPr>
                  <a:t>4 </a:t>
                </a:r>
                <a:r>
                  <a:rPr kumimoji="0" lang="hr-HR" sz="1600" b="1" i="0" u="none" strike="noStrike" kern="1200" cap="none" spc="0" normalizeH="0" baseline="0" noProof="0" dirty="0" err="1">
                    <a:ln>
                      <a:noFill/>
                    </a:ln>
                    <a:solidFill>
                      <a:prstClr val="black"/>
                    </a:solidFill>
                    <a:effectLst/>
                    <a:uLnTx/>
                    <a:uFillTx/>
                    <a:latin typeface="Calibri" panose="020F0502020204030204"/>
                    <a:ea typeface="+mn-ea"/>
                    <a:cs typeface="+mn-cs"/>
                  </a:rPr>
                  <a:t>inspectors</a:t>
                </a:r>
                <a:r>
                  <a:rPr kumimoji="0" lang="hr-HR" sz="1600" b="1"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2" name="TextBox 51">
                <a:extLst>
                  <a:ext uri="{FF2B5EF4-FFF2-40B4-BE49-F238E27FC236}">
                    <a16:creationId xmlns:a16="http://schemas.microsoft.com/office/drawing/2014/main" id="{B5BB558D-F6A5-4E8C-A1C4-9241E2EFD65B}"/>
                  </a:ext>
                </a:extLst>
              </p:cNvPr>
              <p:cNvSpPr txBox="1"/>
              <p:nvPr/>
            </p:nvSpPr>
            <p:spPr>
              <a:xfrm>
                <a:off x="1096312" y="2915937"/>
                <a:ext cx="1723088" cy="615553"/>
              </a:xfrm>
              <a:prstGeom prst="rect">
                <a:avLst/>
              </a:prstGeom>
              <a:noFill/>
            </p:spPr>
            <p:txBody>
              <a:bodyPr wrap="square" lIns="0" rIns="0" rtlCol="0" anchor="t">
                <a:spAutoFit/>
              </a:bodyPr>
              <a:lstStyle/>
              <a:p>
                <a:pPr marL="171450" marR="0" lvl="0" indent="-171450" algn="just" defTabSz="6858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hr-HR" sz="1200" b="0" i="0" u="none" strike="noStrike" kern="1200" cap="none" spc="0" normalizeH="0" baseline="0" noProof="0" dirty="0">
                    <a:ln>
                      <a:noFill/>
                    </a:ln>
                    <a:solidFill>
                      <a:prstClr val="black"/>
                    </a:solidFill>
                    <a:effectLst/>
                    <a:uLnTx/>
                    <a:uFillTx/>
                    <a:latin typeface="Calibri" panose="020F0502020204030204"/>
                    <a:ea typeface="+mn-ea"/>
                    <a:cs typeface="+mn-cs"/>
                  </a:rPr>
                  <a:t>3 </a:t>
                </a:r>
                <a:r>
                  <a:rPr kumimoji="0" lang="hr-HR" sz="1200" b="0" i="0" u="none" strike="noStrike" kern="1200" cap="none" spc="0" normalizeH="0" baseline="0" noProof="0" dirty="0" err="1">
                    <a:ln>
                      <a:noFill/>
                    </a:ln>
                    <a:solidFill>
                      <a:prstClr val="black"/>
                    </a:solidFill>
                    <a:effectLst/>
                    <a:uLnTx/>
                    <a:uFillTx/>
                    <a:latin typeface="Calibri" panose="020F0502020204030204"/>
                    <a:ea typeface="+mn-ea"/>
                    <a:cs typeface="+mn-cs"/>
                  </a:rPr>
                  <a:t>biologists</a:t>
                </a:r>
                <a:endParaRPr kumimoji="0" lang="hr-HR"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71450" marR="0" lvl="0" indent="-171450" algn="just" defTabSz="6858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hr-HR" sz="1200" b="0" i="0" u="none" strike="noStrike" kern="1200" cap="none" spc="0" normalizeH="0" baseline="0" noProof="0" dirty="0">
                    <a:ln>
                      <a:noFill/>
                    </a:ln>
                    <a:solidFill>
                      <a:prstClr val="black"/>
                    </a:solidFill>
                    <a:effectLst/>
                    <a:uLnTx/>
                    <a:uFillTx/>
                    <a:latin typeface="Calibri" panose="020F0502020204030204"/>
                    <a:ea typeface="+mn-ea"/>
                    <a:cs typeface="+mn-cs"/>
                  </a:rPr>
                  <a:t>1 </a:t>
                </a:r>
                <a:r>
                  <a:rPr kumimoji="0" lang="hr-HR" sz="1200" b="0" i="0" u="none" strike="noStrike" kern="1200" cap="none" spc="0" normalizeH="0" baseline="0" noProof="0" dirty="0" err="1">
                    <a:ln>
                      <a:noFill/>
                    </a:ln>
                    <a:solidFill>
                      <a:prstClr val="black"/>
                    </a:solidFill>
                    <a:effectLst/>
                    <a:uLnTx/>
                    <a:uFillTx/>
                    <a:latin typeface="Calibri" panose="020F0502020204030204"/>
                    <a:ea typeface="+mn-ea"/>
                    <a:cs typeface="+mn-cs"/>
                  </a:rPr>
                  <a:t>chemist</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grpSp>
        <p:nvGrpSpPr>
          <p:cNvPr id="6" name="Group 5">
            <a:extLst>
              <a:ext uri="{FF2B5EF4-FFF2-40B4-BE49-F238E27FC236}">
                <a16:creationId xmlns:a16="http://schemas.microsoft.com/office/drawing/2014/main" id="{E35B16D4-6550-4953-9FEC-1D8C53C5FD79}"/>
              </a:ext>
            </a:extLst>
          </p:cNvPr>
          <p:cNvGrpSpPr/>
          <p:nvPr/>
        </p:nvGrpSpPr>
        <p:grpSpPr>
          <a:xfrm>
            <a:off x="6828282" y="1884373"/>
            <a:ext cx="1687068" cy="3421781"/>
            <a:chOff x="9104376" y="1369496"/>
            <a:chExt cx="2249424" cy="4562375"/>
          </a:xfrm>
        </p:grpSpPr>
        <p:sp>
          <p:nvSpPr>
            <p:cNvPr id="34" name="Freeform: Shape 33">
              <a:extLst>
                <a:ext uri="{FF2B5EF4-FFF2-40B4-BE49-F238E27FC236}">
                  <a16:creationId xmlns:a16="http://schemas.microsoft.com/office/drawing/2014/main" id="{2971AE75-3F25-4846-AA10-D2CDDD40FDEE}"/>
                </a:ext>
              </a:extLst>
            </p:cNvPr>
            <p:cNvSpPr/>
            <p:nvPr/>
          </p:nvSpPr>
          <p:spPr>
            <a:xfrm>
              <a:off x="9420380" y="3562032"/>
              <a:ext cx="1248944" cy="2053637"/>
            </a:xfrm>
            <a:custGeom>
              <a:avLst/>
              <a:gdLst>
                <a:gd name="connsiteX0" fmla="*/ 133544 w 1248944"/>
                <a:gd name="connsiteY0" fmla="*/ 0 h 2053637"/>
                <a:gd name="connsiteX1" fmla="*/ 1248944 w 1248944"/>
                <a:gd name="connsiteY1" fmla="*/ 1984184 h 2053637"/>
                <a:gd name="connsiteX2" fmla="*/ 44522 w 1248944"/>
                <a:gd name="connsiteY2" fmla="*/ 2052988 h 2053637"/>
                <a:gd name="connsiteX3" fmla="*/ 33168 w 1248944"/>
                <a:gd name="connsiteY3" fmla="*/ 2053637 h 2053637"/>
                <a:gd name="connsiteX4" fmla="*/ 9521 w 1248944"/>
                <a:gd name="connsiteY4" fmla="*/ 2043842 h 2053637"/>
                <a:gd name="connsiteX5" fmla="*/ 0 w 1248944"/>
                <a:gd name="connsiteY5" fmla="*/ 2020855 h 2053637"/>
                <a:gd name="connsiteX6" fmla="*/ 873 w 1248944"/>
                <a:gd name="connsiteY6" fmla="*/ 2007640 h 205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8944" h="2053637">
                  <a:moveTo>
                    <a:pt x="133544" y="0"/>
                  </a:moveTo>
                  <a:lnTo>
                    <a:pt x="1248944" y="1984184"/>
                  </a:lnTo>
                  <a:lnTo>
                    <a:pt x="44522" y="2052988"/>
                  </a:lnTo>
                  <a:lnTo>
                    <a:pt x="33168" y="2053637"/>
                  </a:lnTo>
                  <a:lnTo>
                    <a:pt x="9521" y="2043842"/>
                  </a:lnTo>
                  <a:lnTo>
                    <a:pt x="0" y="2020855"/>
                  </a:lnTo>
                  <a:lnTo>
                    <a:pt x="873" y="2007640"/>
                  </a:lnTo>
                  <a:close/>
                </a:path>
              </a:pathLst>
            </a:custGeom>
            <a:solidFill>
              <a:schemeClr val="accent2"/>
            </a:solidFill>
            <a:ln>
              <a:noFill/>
            </a:ln>
            <a:effectLst>
              <a:outerShdw blurRad="63500" dist="520700" dir="8100000" algn="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Freeform: Shape 34">
              <a:extLst>
                <a:ext uri="{FF2B5EF4-FFF2-40B4-BE49-F238E27FC236}">
                  <a16:creationId xmlns:a16="http://schemas.microsoft.com/office/drawing/2014/main" id="{19966838-942E-4229-9B70-BCC2E2E3CA7D}"/>
                </a:ext>
              </a:extLst>
            </p:cNvPr>
            <p:cNvSpPr/>
            <p:nvPr/>
          </p:nvSpPr>
          <p:spPr>
            <a:xfrm>
              <a:off x="9153201" y="4982734"/>
              <a:ext cx="1333189" cy="911654"/>
            </a:xfrm>
            <a:custGeom>
              <a:avLst/>
              <a:gdLst>
                <a:gd name="connsiteX0" fmla="*/ 0 w 1333189"/>
                <a:gd name="connsiteY0" fmla="*/ 0 h 911654"/>
                <a:gd name="connsiteX1" fmla="*/ 1333189 w 1333189"/>
                <a:gd name="connsiteY1" fmla="*/ 0 h 911654"/>
                <a:gd name="connsiteX2" fmla="*/ 1333189 w 1333189"/>
                <a:gd name="connsiteY2" fmla="*/ 911654 h 911654"/>
                <a:gd name="connsiteX3" fmla="*/ 1086117 w 1333189"/>
                <a:gd name="connsiteY3" fmla="*/ 911402 h 911654"/>
                <a:gd name="connsiteX4" fmla="*/ 131110 w 1333189"/>
                <a:gd name="connsiteY4" fmla="*/ 755417 h 911654"/>
                <a:gd name="connsiteX5" fmla="*/ 1940 w 1333189"/>
                <a:gd name="connsiteY5" fmla="*/ 57392 h 911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33189" h="911654">
                  <a:moveTo>
                    <a:pt x="0" y="0"/>
                  </a:moveTo>
                  <a:lnTo>
                    <a:pt x="1333189" y="0"/>
                  </a:lnTo>
                  <a:lnTo>
                    <a:pt x="1333189" y="911654"/>
                  </a:lnTo>
                  <a:lnTo>
                    <a:pt x="1086117" y="911402"/>
                  </a:lnTo>
                  <a:cubicBezTo>
                    <a:pt x="746349" y="890363"/>
                    <a:pt x="637565" y="893137"/>
                    <a:pt x="131110" y="755417"/>
                  </a:cubicBezTo>
                  <a:cubicBezTo>
                    <a:pt x="90864" y="573107"/>
                    <a:pt x="19625" y="332455"/>
                    <a:pt x="1940" y="57392"/>
                  </a:cubicBezTo>
                  <a:close/>
                </a:path>
              </a:pathLst>
            </a:custGeom>
            <a:solidFill>
              <a:schemeClr val="bg1"/>
            </a:solidFill>
            <a:ln>
              <a:noFill/>
            </a:ln>
            <a:effectLst>
              <a:outerShdw blurRad="1905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3">
              <a:extLst>
                <a:ext uri="{FF2B5EF4-FFF2-40B4-BE49-F238E27FC236}">
                  <a16:creationId xmlns:a16="http://schemas.microsoft.com/office/drawing/2014/main" id="{B261E0FD-8813-422B-8140-54723B12C9A3}"/>
                </a:ext>
              </a:extLst>
            </p:cNvPr>
            <p:cNvSpPr/>
            <p:nvPr/>
          </p:nvSpPr>
          <p:spPr>
            <a:xfrm>
              <a:off x="9108858" y="1369496"/>
              <a:ext cx="2244942" cy="4562375"/>
            </a:xfrm>
            <a:custGeom>
              <a:avLst/>
              <a:gdLst>
                <a:gd name="connsiteX0" fmla="*/ 0 w 2242687"/>
                <a:gd name="connsiteY0" fmla="*/ 0 h 4562375"/>
                <a:gd name="connsiteX1" fmla="*/ 2242687 w 2242687"/>
                <a:gd name="connsiteY1" fmla="*/ 0 h 4562375"/>
                <a:gd name="connsiteX2" fmla="*/ 2242687 w 2242687"/>
                <a:gd name="connsiteY2" fmla="*/ 4562375 h 4562375"/>
                <a:gd name="connsiteX3" fmla="*/ 0 w 2242687"/>
                <a:gd name="connsiteY3" fmla="*/ 4562375 h 4562375"/>
                <a:gd name="connsiteX4" fmla="*/ 0 w 2242687"/>
                <a:gd name="connsiteY4" fmla="*/ 0 h 4562375"/>
                <a:gd name="connsiteX0" fmla="*/ 2255 w 2244942"/>
                <a:gd name="connsiteY0" fmla="*/ 0 h 4562375"/>
                <a:gd name="connsiteX1" fmla="*/ 2244942 w 2244942"/>
                <a:gd name="connsiteY1" fmla="*/ 0 h 4562375"/>
                <a:gd name="connsiteX2" fmla="*/ 2244942 w 2244942"/>
                <a:gd name="connsiteY2" fmla="*/ 4562375 h 4562375"/>
                <a:gd name="connsiteX3" fmla="*/ 2255 w 2244942"/>
                <a:gd name="connsiteY3" fmla="*/ 4562375 h 4562375"/>
                <a:gd name="connsiteX4" fmla="*/ 0 w 2244942"/>
                <a:gd name="connsiteY4" fmla="*/ 3587266 h 4562375"/>
                <a:gd name="connsiteX5" fmla="*/ 2255 w 2244942"/>
                <a:gd name="connsiteY5" fmla="*/ 0 h 4562375"/>
                <a:gd name="connsiteX0" fmla="*/ 2255 w 2244942"/>
                <a:gd name="connsiteY0" fmla="*/ 0 h 4562375"/>
                <a:gd name="connsiteX1" fmla="*/ 2244942 w 2244942"/>
                <a:gd name="connsiteY1" fmla="*/ 0 h 4562375"/>
                <a:gd name="connsiteX2" fmla="*/ 2244942 w 2244942"/>
                <a:gd name="connsiteY2" fmla="*/ 4562375 h 4562375"/>
                <a:gd name="connsiteX3" fmla="*/ 1088231 w 2244942"/>
                <a:gd name="connsiteY3" fmla="*/ 4561197 h 4562375"/>
                <a:gd name="connsiteX4" fmla="*/ 2255 w 2244942"/>
                <a:gd name="connsiteY4" fmla="*/ 4562375 h 4562375"/>
                <a:gd name="connsiteX5" fmla="*/ 0 w 2244942"/>
                <a:gd name="connsiteY5" fmla="*/ 3587266 h 4562375"/>
                <a:gd name="connsiteX6" fmla="*/ 2255 w 2244942"/>
                <a:gd name="connsiteY6" fmla="*/ 0 h 4562375"/>
                <a:gd name="connsiteX0" fmla="*/ 2255 w 2244942"/>
                <a:gd name="connsiteY0" fmla="*/ 0 h 4562375"/>
                <a:gd name="connsiteX1" fmla="*/ 2244942 w 2244942"/>
                <a:gd name="connsiteY1" fmla="*/ 0 h 4562375"/>
                <a:gd name="connsiteX2" fmla="*/ 2244942 w 2244942"/>
                <a:gd name="connsiteY2" fmla="*/ 4562375 h 4562375"/>
                <a:gd name="connsiteX3" fmla="*/ 1088231 w 2244942"/>
                <a:gd name="connsiteY3" fmla="*/ 4561197 h 4562375"/>
                <a:gd name="connsiteX4" fmla="*/ 133224 w 2244942"/>
                <a:gd name="connsiteY4" fmla="*/ 4405212 h 4562375"/>
                <a:gd name="connsiteX5" fmla="*/ 0 w 2244942"/>
                <a:gd name="connsiteY5" fmla="*/ 3587266 h 4562375"/>
                <a:gd name="connsiteX6" fmla="*/ 2255 w 2244942"/>
                <a:gd name="connsiteY6" fmla="*/ 0 h 4562375"/>
                <a:gd name="connsiteX0" fmla="*/ 2255 w 2244942"/>
                <a:gd name="connsiteY0" fmla="*/ 0 h 4562375"/>
                <a:gd name="connsiteX1" fmla="*/ 2244942 w 2244942"/>
                <a:gd name="connsiteY1" fmla="*/ 0 h 4562375"/>
                <a:gd name="connsiteX2" fmla="*/ 2244942 w 2244942"/>
                <a:gd name="connsiteY2" fmla="*/ 4562375 h 4562375"/>
                <a:gd name="connsiteX3" fmla="*/ 1088231 w 2244942"/>
                <a:gd name="connsiteY3" fmla="*/ 4561197 h 4562375"/>
                <a:gd name="connsiteX4" fmla="*/ 133224 w 2244942"/>
                <a:gd name="connsiteY4" fmla="*/ 4405212 h 4562375"/>
                <a:gd name="connsiteX5" fmla="*/ 0 w 2244942"/>
                <a:gd name="connsiteY5" fmla="*/ 3587266 h 4562375"/>
                <a:gd name="connsiteX6" fmla="*/ 2255 w 2244942"/>
                <a:gd name="connsiteY6" fmla="*/ 0 h 4562375"/>
                <a:gd name="connsiteX0" fmla="*/ 2255 w 2244942"/>
                <a:gd name="connsiteY0" fmla="*/ 0 h 4562375"/>
                <a:gd name="connsiteX1" fmla="*/ 2244942 w 2244942"/>
                <a:gd name="connsiteY1" fmla="*/ 0 h 4562375"/>
                <a:gd name="connsiteX2" fmla="*/ 2244942 w 2244942"/>
                <a:gd name="connsiteY2" fmla="*/ 4562375 h 4562375"/>
                <a:gd name="connsiteX3" fmla="*/ 1088231 w 2244942"/>
                <a:gd name="connsiteY3" fmla="*/ 4561197 h 4562375"/>
                <a:gd name="connsiteX4" fmla="*/ 133224 w 2244942"/>
                <a:gd name="connsiteY4" fmla="*/ 4405212 h 4562375"/>
                <a:gd name="connsiteX5" fmla="*/ 0 w 2244942"/>
                <a:gd name="connsiteY5" fmla="*/ 3587266 h 4562375"/>
                <a:gd name="connsiteX6" fmla="*/ 2255 w 2244942"/>
                <a:gd name="connsiteY6" fmla="*/ 0 h 4562375"/>
                <a:gd name="connsiteX0" fmla="*/ 2255 w 2244942"/>
                <a:gd name="connsiteY0" fmla="*/ 0 h 4562375"/>
                <a:gd name="connsiteX1" fmla="*/ 2244942 w 2244942"/>
                <a:gd name="connsiteY1" fmla="*/ 0 h 4562375"/>
                <a:gd name="connsiteX2" fmla="*/ 2244942 w 2244942"/>
                <a:gd name="connsiteY2" fmla="*/ 4562375 h 4562375"/>
                <a:gd name="connsiteX3" fmla="*/ 1088231 w 2244942"/>
                <a:gd name="connsiteY3" fmla="*/ 4561197 h 4562375"/>
                <a:gd name="connsiteX4" fmla="*/ 133224 w 2244942"/>
                <a:gd name="connsiteY4" fmla="*/ 4405212 h 4562375"/>
                <a:gd name="connsiteX5" fmla="*/ 0 w 2244942"/>
                <a:gd name="connsiteY5" fmla="*/ 3587266 h 4562375"/>
                <a:gd name="connsiteX6" fmla="*/ 2255 w 2244942"/>
                <a:gd name="connsiteY6" fmla="*/ 0 h 4562375"/>
                <a:gd name="connsiteX0" fmla="*/ 2255 w 2244942"/>
                <a:gd name="connsiteY0" fmla="*/ 0 h 4562375"/>
                <a:gd name="connsiteX1" fmla="*/ 2244942 w 2244942"/>
                <a:gd name="connsiteY1" fmla="*/ 0 h 4562375"/>
                <a:gd name="connsiteX2" fmla="*/ 2244942 w 2244942"/>
                <a:gd name="connsiteY2" fmla="*/ 4562375 h 4562375"/>
                <a:gd name="connsiteX3" fmla="*/ 1088231 w 2244942"/>
                <a:gd name="connsiteY3" fmla="*/ 4561197 h 4562375"/>
                <a:gd name="connsiteX4" fmla="*/ 133224 w 2244942"/>
                <a:gd name="connsiteY4" fmla="*/ 4405212 h 4562375"/>
                <a:gd name="connsiteX5" fmla="*/ 0 w 2244942"/>
                <a:gd name="connsiteY5" fmla="*/ 3587266 h 4562375"/>
                <a:gd name="connsiteX6" fmla="*/ 2255 w 2244942"/>
                <a:gd name="connsiteY6" fmla="*/ 0 h 4562375"/>
                <a:gd name="connsiteX0" fmla="*/ 2255 w 2244942"/>
                <a:gd name="connsiteY0" fmla="*/ 0 h 4562375"/>
                <a:gd name="connsiteX1" fmla="*/ 2244942 w 2244942"/>
                <a:gd name="connsiteY1" fmla="*/ 0 h 4562375"/>
                <a:gd name="connsiteX2" fmla="*/ 2244942 w 2244942"/>
                <a:gd name="connsiteY2" fmla="*/ 4562375 h 4562375"/>
                <a:gd name="connsiteX3" fmla="*/ 1088231 w 2244942"/>
                <a:gd name="connsiteY3" fmla="*/ 4561197 h 4562375"/>
                <a:gd name="connsiteX4" fmla="*/ 133224 w 2244942"/>
                <a:gd name="connsiteY4" fmla="*/ 4405212 h 4562375"/>
                <a:gd name="connsiteX5" fmla="*/ 0 w 2244942"/>
                <a:gd name="connsiteY5" fmla="*/ 3587266 h 4562375"/>
                <a:gd name="connsiteX6" fmla="*/ 2255 w 2244942"/>
                <a:gd name="connsiteY6" fmla="*/ 0 h 456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44942" h="4562375">
                  <a:moveTo>
                    <a:pt x="2255" y="0"/>
                  </a:moveTo>
                  <a:lnTo>
                    <a:pt x="2244942" y="0"/>
                  </a:lnTo>
                  <a:lnTo>
                    <a:pt x="2244942" y="4562375"/>
                  </a:lnTo>
                  <a:lnTo>
                    <a:pt x="1088231" y="4561197"/>
                  </a:lnTo>
                  <a:cubicBezTo>
                    <a:pt x="748463" y="4540158"/>
                    <a:pt x="639679" y="4542932"/>
                    <a:pt x="133224" y="4405212"/>
                  </a:cubicBezTo>
                  <a:cubicBezTo>
                    <a:pt x="87228" y="4196857"/>
                    <a:pt x="752" y="3912302"/>
                    <a:pt x="0" y="3587266"/>
                  </a:cubicBezTo>
                  <a:cubicBezTo>
                    <a:pt x="752" y="2391511"/>
                    <a:pt x="1503" y="1195755"/>
                    <a:pt x="225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Freeform: Shape 36">
              <a:extLst>
                <a:ext uri="{FF2B5EF4-FFF2-40B4-BE49-F238E27FC236}">
                  <a16:creationId xmlns:a16="http://schemas.microsoft.com/office/drawing/2014/main" id="{DB09768A-0066-4923-A0DD-DB33A39CEA1C}"/>
                </a:ext>
              </a:extLst>
            </p:cNvPr>
            <p:cNvSpPr/>
            <p:nvPr/>
          </p:nvSpPr>
          <p:spPr>
            <a:xfrm>
              <a:off x="9104376" y="1369496"/>
              <a:ext cx="2249424" cy="868495"/>
            </a:xfrm>
            <a:custGeom>
              <a:avLst/>
              <a:gdLst>
                <a:gd name="connsiteX0" fmla="*/ 546 w 2243233"/>
                <a:gd name="connsiteY0" fmla="*/ 0 h 868495"/>
                <a:gd name="connsiteX1" fmla="*/ 2243233 w 2243233"/>
                <a:gd name="connsiteY1" fmla="*/ 0 h 868495"/>
                <a:gd name="connsiteX2" fmla="*/ 2243233 w 2243233"/>
                <a:gd name="connsiteY2" fmla="*/ 868495 h 868495"/>
                <a:gd name="connsiteX3" fmla="*/ 0 w 2243233"/>
                <a:gd name="connsiteY3" fmla="*/ 868495 h 868495"/>
              </a:gdLst>
              <a:ahLst/>
              <a:cxnLst>
                <a:cxn ang="0">
                  <a:pos x="connsiteX0" y="connsiteY0"/>
                </a:cxn>
                <a:cxn ang="0">
                  <a:pos x="connsiteX1" y="connsiteY1"/>
                </a:cxn>
                <a:cxn ang="0">
                  <a:pos x="connsiteX2" y="connsiteY2"/>
                </a:cxn>
                <a:cxn ang="0">
                  <a:pos x="connsiteX3" y="connsiteY3"/>
                </a:cxn>
              </a:cxnLst>
              <a:rect l="l" t="t" r="r" b="b"/>
              <a:pathLst>
                <a:path w="2243233" h="868495">
                  <a:moveTo>
                    <a:pt x="546" y="0"/>
                  </a:moveTo>
                  <a:lnTo>
                    <a:pt x="2243233" y="0"/>
                  </a:lnTo>
                  <a:lnTo>
                    <a:pt x="2243233" y="868495"/>
                  </a:lnTo>
                  <a:lnTo>
                    <a:pt x="0" y="868495"/>
                  </a:lnTo>
                  <a:close/>
                </a:path>
              </a:pathLst>
            </a:custGeom>
            <a:solidFill>
              <a:schemeClr val="accent1">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38" name="Freeform: Shape 37">
              <a:extLst>
                <a:ext uri="{FF2B5EF4-FFF2-40B4-BE49-F238E27FC236}">
                  <a16:creationId xmlns:a16="http://schemas.microsoft.com/office/drawing/2014/main" id="{0C7848E2-446D-40F4-9D44-9DC46BCA81CD}"/>
                </a:ext>
              </a:extLst>
            </p:cNvPr>
            <p:cNvSpPr/>
            <p:nvPr/>
          </p:nvSpPr>
          <p:spPr>
            <a:xfrm>
              <a:off x="9104376" y="2237991"/>
              <a:ext cx="2249424" cy="2352675"/>
            </a:xfrm>
            <a:custGeom>
              <a:avLst/>
              <a:gdLst>
                <a:gd name="connsiteX0" fmla="*/ 546 w 2243233"/>
                <a:gd name="connsiteY0" fmla="*/ 0 h 868495"/>
                <a:gd name="connsiteX1" fmla="*/ 2243233 w 2243233"/>
                <a:gd name="connsiteY1" fmla="*/ 0 h 868495"/>
                <a:gd name="connsiteX2" fmla="*/ 2243233 w 2243233"/>
                <a:gd name="connsiteY2" fmla="*/ 868495 h 868495"/>
                <a:gd name="connsiteX3" fmla="*/ 0 w 2243233"/>
                <a:gd name="connsiteY3" fmla="*/ 868495 h 868495"/>
              </a:gdLst>
              <a:ahLst/>
              <a:cxnLst>
                <a:cxn ang="0">
                  <a:pos x="connsiteX0" y="connsiteY0"/>
                </a:cxn>
                <a:cxn ang="0">
                  <a:pos x="connsiteX1" y="connsiteY1"/>
                </a:cxn>
                <a:cxn ang="0">
                  <a:pos x="connsiteX2" y="connsiteY2"/>
                </a:cxn>
                <a:cxn ang="0">
                  <a:pos x="connsiteX3" y="connsiteY3"/>
                </a:cxn>
              </a:cxnLst>
              <a:rect l="l" t="t" r="r" b="b"/>
              <a:pathLst>
                <a:path w="2243233" h="868495">
                  <a:moveTo>
                    <a:pt x="546" y="0"/>
                  </a:moveTo>
                  <a:lnTo>
                    <a:pt x="2243233" y="0"/>
                  </a:lnTo>
                  <a:lnTo>
                    <a:pt x="2243233" y="868495"/>
                  </a:lnTo>
                  <a:lnTo>
                    <a:pt x="0" y="868495"/>
                  </a:lnTo>
                  <a:close/>
                </a:path>
              </a:pathLst>
            </a:custGeom>
            <a:solidFill>
              <a:schemeClr val="accent4"/>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 name="TextBox 53">
              <a:extLst>
                <a:ext uri="{FF2B5EF4-FFF2-40B4-BE49-F238E27FC236}">
                  <a16:creationId xmlns:a16="http://schemas.microsoft.com/office/drawing/2014/main" id="{FBB5D722-686F-465F-AD6E-B106131F40CA}"/>
                </a:ext>
              </a:extLst>
            </p:cNvPr>
            <p:cNvSpPr txBox="1"/>
            <p:nvPr/>
          </p:nvSpPr>
          <p:spPr>
            <a:xfrm>
              <a:off x="9365251" y="2369143"/>
              <a:ext cx="1727673" cy="492443"/>
            </a:xfrm>
            <a:prstGeom prst="rect">
              <a:avLst/>
            </a:prstGeom>
            <a:noFill/>
          </p:spPr>
          <p:txBody>
            <a:bodyPr wrap="square" lIns="0" rIns="0" rtlCol="0" anchor="b">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4" name="Group 3">
            <a:extLst>
              <a:ext uri="{FF2B5EF4-FFF2-40B4-BE49-F238E27FC236}">
                <a16:creationId xmlns:a16="http://schemas.microsoft.com/office/drawing/2014/main" id="{CB40A38F-203A-476B-A75E-D929D23D0304}"/>
              </a:ext>
            </a:extLst>
          </p:cNvPr>
          <p:cNvGrpSpPr/>
          <p:nvPr/>
        </p:nvGrpSpPr>
        <p:grpSpPr>
          <a:xfrm>
            <a:off x="2692627" y="1884372"/>
            <a:ext cx="1687070" cy="2415878"/>
            <a:chOff x="3590170" y="1369496"/>
            <a:chExt cx="2249427" cy="3221170"/>
          </a:xfrm>
        </p:grpSpPr>
        <p:sp>
          <p:nvSpPr>
            <p:cNvPr id="25" name="Freeform: Shape 24">
              <a:extLst>
                <a:ext uri="{FF2B5EF4-FFF2-40B4-BE49-F238E27FC236}">
                  <a16:creationId xmlns:a16="http://schemas.microsoft.com/office/drawing/2014/main" id="{CFA79200-32F7-4B92-9EAC-9600319D69AC}"/>
                </a:ext>
              </a:extLst>
            </p:cNvPr>
            <p:cNvSpPr/>
            <p:nvPr/>
          </p:nvSpPr>
          <p:spPr>
            <a:xfrm>
              <a:off x="3590173" y="1369496"/>
              <a:ext cx="2249424" cy="868495"/>
            </a:xfrm>
            <a:custGeom>
              <a:avLst/>
              <a:gdLst>
                <a:gd name="connsiteX0" fmla="*/ 546 w 2243233"/>
                <a:gd name="connsiteY0" fmla="*/ 0 h 868495"/>
                <a:gd name="connsiteX1" fmla="*/ 2243233 w 2243233"/>
                <a:gd name="connsiteY1" fmla="*/ 0 h 868495"/>
                <a:gd name="connsiteX2" fmla="*/ 2243233 w 2243233"/>
                <a:gd name="connsiteY2" fmla="*/ 868495 h 868495"/>
                <a:gd name="connsiteX3" fmla="*/ 0 w 2243233"/>
                <a:gd name="connsiteY3" fmla="*/ 868495 h 868495"/>
              </a:gdLst>
              <a:ahLst/>
              <a:cxnLst>
                <a:cxn ang="0">
                  <a:pos x="connsiteX0" y="connsiteY0"/>
                </a:cxn>
                <a:cxn ang="0">
                  <a:pos x="connsiteX1" y="connsiteY1"/>
                </a:cxn>
                <a:cxn ang="0">
                  <a:pos x="connsiteX2" y="connsiteY2"/>
                </a:cxn>
                <a:cxn ang="0">
                  <a:pos x="connsiteX3" y="connsiteY3"/>
                </a:cxn>
              </a:cxnLst>
              <a:rect l="l" t="t" r="r" b="b"/>
              <a:pathLst>
                <a:path w="2243233" h="868495">
                  <a:moveTo>
                    <a:pt x="546" y="0"/>
                  </a:moveTo>
                  <a:lnTo>
                    <a:pt x="2243233" y="0"/>
                  </a:lnTo>
                  <a:lnTo>
                    <a:pt x="2243233" y="868495"/>
                  </a:lnTo>
                  <a:lnTo>
                    <a:pt x="0" y="868495"/>
                  </a:lnTo>
                  <a:close/>
                </a:path>
              </a:pathLst>
            </a:custGeom>
            <a:solidFill>
              <a:schemeClr val="accent1">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hr-HR" sz="135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Health </a:t>
              </a:r>
              <a:r>
                <a:rPr kumimoji="0" lang="hr-HR" sz="135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Inspection</a:t>
              </a:r>
              <a:r>
                <a:rPr kumimoji="0" lang="hr-HR" sz="135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 for BTC</a:t>
              </a:r>
              <a:endParaRPr kumimoji="0" lang="en-US" sz="135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26" name="Freeform: Shape 25">
              <a:extLst>
                <a:ext uri="{FF2B5EF4-FFF2-40B4-BE49-F238E27FC236}">
                  <a16:creationId xmlns:a16="http://schemas.microsoft.com/office/drawing/2014/main" id="{6DCC88D6-24DC-44DF-BC9E-99CFDD7A68D8}"/>
                </a:ext>
              </a:extLst>
            </p:cNvPr>
            <p:cNvSpPr/>
            <p:nvPr/>
          </p:nvSpPr>
          <p:spPr>
            <a:xfrm>
              <a:off x="3590173" y="2237991"/>
              <a:ext cx="2249424" cy="2352675"/>
            </a:xfrm>
            <a:custGeom>
              <a:avLst/>
              <a:gdLst>
                <a:gd name="connsiteX0" fmla="*/ 546 w 2243233"/>
                <a:gd name="connsiteY0" fmla="*/ 0 h 868495"/>
                <a:gd name="connsiteX1" fmla="*/ 2243233 w 2243233"/>
                <a:gd name="connsiteY1" fmla="*/ 0 h 868495"/>
                <a:gd name="connsiteX2" fmla="*/ 2243233 w 2243233"/>
                <a:gd name="connsiteY2" fmla="*/ 868495 h 868495"/>
                <a:gd name="connsiteX3" fmla="*/ 0 w 2243233"/>
                <a:gd name="connsiteY3" fmla="*/ 868495 h 868495"/>
              </a:gdLst>
              <a:ahLst/>
              <a:cxnLst>
                <a:cxn ang="0">
                  <a:pos x="connsiteX0" y="connsiteY0"/>
                </a:cxn>
                <a:cxn ang="0">
                  <a:pos x="connsiteX1" y="connsiteY1"/>
                </a:cxn>
                <a:cxn ang="0">
                  <a:pos x="connsiteX2" y="connsiteY2"/>
                </a:cxn>
                <a:cxn ang="0">
                  <a:pos x="connsiteX3" y="connsiteY3"/>
                </a:cxn>
              </a:cxnLst>
              <a:rect l="l" t="t" r="r" b="b"/>
              <a:pathLst>
                <a:path w="2243233" h="868495">
                  <a:moveTo>
                    <a:pt x="546" y="0"/>
                  </a:moveTo>
                  <a:lnTo>
                    <a:pt x="2243233" y="0"/>
                  </a:lnTo>
                  <a:lnTo>
                    <a:pt x="2243233" y="868495"/>
                  </a:lnTo>
                  <a:lnTo>
                    <a:pt x="0" y="868495"/>
                  </a:lnTo>
                  <a:close/>
                </a:path>
              </a:pathLst>
            </a:custGeom>
            <a:solidFill>
              <a:schemeClr val="accent3"/>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7" name="Group 46">
              <a:extLst>
                <a:ext uri="{FF2B5EF4-FFF2-40B4-BE49-F238E27FC236}">
                  <a16:creationId xmlns:a16="http://schemas.microsoft.com/office/drawing/2014/main" id="{EA15F6EA-A4F8-4628-8782-84DA0B0A1A7A}"/>
                </a:ext>
              </a:extLst>
            </p:cNvPr>
            <p:cNvGrpSpPr/>
            <p:nvPr/>
          </p:nvGrpSpPr>
          <p:grpSpPr>
            <a:xfrm>
              <a:off x="3590170" y="2410179"/>
              <a:ext cx="2249427" cy="1064450"/>
              <a:chOff x="832390" y="2467039"/>
              <a:chExt cx="2249427" cy="1064450"/>
            </a:xfrm>
          </p:grpSpPr>
          <p:sp>
            <p:nvSpPr>
              <p:cNvPr id="48" name="TextBox 47">
                <a:extLst>
                  <a:ext uri="{FF2B5EF4-FFF2-40B4-BE49-F238E27FC236}">
                    <a16:creationId xmlns:a16="http://schemas.microsoft.com/office/drawing/2014/main" id="{74E6E979-B1FB-40BD-B1B7-87A2A57F64F4}"/>
                  </a:ext>
                </a:extLst>
              </p:cNvPr>
              <p:cNvSpPr txBox="1"/>
              <p:nvPr/>
            </p:nvSpPr>
            <p:spPr>
              <a:xfrm>
                <a:off x="1091727" y="2467039"/>
                <a:ext cx="1727673" cy="451405"/>
              </a:xfrm>
              <a:prstGeom prst="rect">
                <a:avLst/>
              </a:prstGeom>
              <a:noFill/>
            </p:spPr>
            <p:txBody>
              <a:bodyPr wrap="square" lIns="0" rIns="0" rtlCol="0" anchor="b">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hr-HR" sz="1600" b="1" i="0" u="none" strike="noStrike" kern="1200" cap="none" spc="0" normalizeH="0" baseline="0" noProof="0" dirty="0">
                    <a:ln>
                      <a:noFill/>
                    </a:ln>
                    <a:solidFill>
                      <a:prstClr val="black"/>
                    </a:solidFill>
                    <a:effectLst/>
                    <a:uLnTx/>
                    <a:uFillTx/>
                    <a:latin typeface="Calibri" panose="020F0502020204030204"/>
                    <a:ea typeface="+mn-ea"/>
                    <a:cs typeface="+mn-cs"/>
                  </a:rPr>
                  <a:t>5 </a:t>
                </a:r>
                <a:r>
                  <a:rPr kumimoji="0" lang="hr-HR" sz="1600" b="1" i="0" u="none" strike="noStrike" kern="1200" cap="none" spc="0" normalizeH="0" baseline="0" noProof="0" dirty="0" err="1">
                    <a:ln>
                      <a:noFill/>
                    </a:ln>
                    <a:solidFill>
                      <a:prstClr val="black"/>
                    </a:solidFill>
                    <a:effectLst/>
                    <a:uLnTx/>
                    <a:uFillTx/>
                    <a:latin typeface="Calibri" panose="020F0502020204030204"/>
                    <a:ea typeface="+mn-ea"/>
                    <a:cs typeface="+mn-cs"/>
                  </a:rPr>
                  <a:t>inspectors</a:t>
                </a:r>
                <a:r>
                  <a:rPr kumimoji="0" lang="hr-HR" sz="1600" b="1"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9" name="TextBox 48">
                <a:extLst>
                  <a:ext uri="{FF2B5EF4-FFF2-40B4-BE49-F238E27FC236}">
                    <a16:creationId xmlns:a16="http://schemas.microsoft.com/office/drawing/2014/main" id="{E9943B4D-EA90-490C-97BB-CC43C2F7D862}"/>
                  </a:ext>
                </a:extLst>
              </p:cNvPr>
              <p:cNvSpPr txBox="1"/>
              <p:nvPr/>
            </p:nvSpPr>
            <p:spPr>
              <a:xfrm>
                <a:off x="832390" y="2915936"/>
                <a:ext cx="2249427" cy="615553"/>
              </a:xfrm>
              <a:prstGeom prst="rect">
                <a:avLst/>
              </a:prstGeom>
              <a:noFill/>
            </p:spPr>
            <p:txBody>
              <a:bodyPr wrap="square" lIns="0" rIns="0" rtlCol="0" anchor="t">
                <a:spAutoFit/>
              </a:bodyPr>
              <a:lstStyle/>
              <a:p>
                <a:pPr marL="171450" marR="0" lvl="0" indent="-171450" algn="just" defTabSz="6858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hr-HR" sz="1200" b="0" i="0" u="none" strike="noStrike" kern="1200" cap="none" spc="0" normalizeH="0" baseline="0" noProof="0" dirty="0">
                    <a:ln>
                      <a:noFill/>
                    </a:ln>
                    <a:solidFill>
                      <a:prstClr val="black"/>
                    </a:solidFill>
                    <a:effectLst/>
                    <a:uLnTx/>
                    <a:uFillTx/>
                    <a:latin typeface="Calibri" panose="020F0502020204030204"/>
                    <a:ea typeface="+mn-ea"/>
                    <a:cs typeface="+mn-cs"/>
                  </a:rPr>
                  <a:t>1 MD</a:t>
                </a:r>
              </a:p>
              <a:p>
                <a:pPr marL="171450" marR="0" lvl="0" indent="-171450" algn="just" defTabSz="6858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hr-HR" sz="1200" b="0" i="0" u="none" strike="noStrike" kern="1200" cap="none" spc="0" normalizeH="0" baseline="0" noProof="0" dirty="0">
                    <a:ln>
                      <a:noFill/>
                    </a:ln>
                    <a:solidFill>
                      <a:prstClr val="black"/>
                    </a:solidFill>
                    <a:effectLst/>
                    <a:uLnTx/>
                    <a:uFillTx/>
                    <a:latin typeface="Calibri" panose="020F0502020204030204"/>
                    <a:ea typeface="+mn-ea"/>
                    <a:cs typeface="+mn-cs"/>
                  </a:rPr>
                  <a:t>4 </a:t>
                </a:r>
                <a:r>
                  <a:rPr kumimoji="0" lang="hr-HR" sz="1200" b="0" i="0" u="none" strike="noStrike" kern="1200" cap="none" spc="0" normalizeH="0" baseline="0" noProof="0" dirty="0" err="1">
                    <a:ln>
                      <a:noFill/>
                    </a:ln>
                    <a:solidFill>
                      <a:prstClr val="black"/>
                    </a:solidFill>
                    <a:effectLst/>
                    <a:uLnTx/>
                    <a:uFillTx/>
                    <a:latin typeface="Calibri" panose="020F0502020204030204"/>
                    <a:ea typeface="+mn-ea"/>
                    <a:cs typeface="+mn-cs"/>
                  </a:rPr>
                  <a:t>biologists</a:t>
                </a:r>
                <a:r>
                  <a:rPr kumimoji="0" lang="hr-HR" sz="12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grpSp>
        <p:nvGrpSpPr>
          <p:cNvPr id="3" name="Group 2">
            <a:extLst>
              <a:ext uri="{FF2B5EF4-FFF2-40B4-BE49-F238E27FC236}">
                <a16:creationId xmlns:a16="http://schemas.microsoft.com/office/drawing/2014/main" id="{714A95E0-1C3E-4B78-9B53-893B3D2724BB}"/>
              </a:ext>
            </a:extLst>
          </p:cNvPr>
          <p:cNvGrpSpPr/>
          <p:nvPr/>
        </p:nvGrpSpPr>
        <p:grpSpPr>
          <a:xfrm>
            <a:off x="624801" y="1884372"/>
            <a:ext cx="1687070" cy="2415878"/>
            <a:chOff x="833069" y="1369496"/>
            <a:chExt cx="2249426" cy="3221170"/>
          </a:xfrm>
        </p:grpSpPr>
        <p:sp>
          <p:nvSpPr>
            <p:cNvPr id="19" name="Freeform: Shape 18">
              <a:extLst>
                <a:ext uri="{FF2B5EF4-FFF2-40B4-BE49-F238E27FC236}">
                  <a16:creationId xmlns:a16="http://schemas.microsoft.com/office/drawing/2014/main" id="{098C2A4A-ADC5-4285-B39E-8EFFF6E03E48}"/>
                </a:ext>
              </a:extLst>
            </p:cNvPr>
            <p:cNvSpPr/>
            <p:nvPr/>
          </p:nvSpPr>
          <p:spPr>
            <a:xfrm>
              <a:off x="833071" y="1369496"/>
              <a:ext cx="2249424" cy="868495"/>
            </a:xfrm>
            <a:custGeom>
              <a:avLst/>
              <a:gdLst>
                <a:gd name="connsiteX0" fmla="*/ 546 w 2243233"/>
                <a:gd name="connsiteY0" fmla="*/ 0 h 868495"/>
                <a:gd name="connsiteX1" fmla="*/ 2243233 w 2243233"/>
                <a:gd name="connsiteY1" fmla="*/ 0 h 868495"/>
                <a:gd name="connsiteX2" fmla="*/ 2243233 w 2243233"/>
                <a:gd name="connsiteY2" fmla="*/ 868495 h 868495"/>
                <a:gd name="connsiteX3" fmla="*/ 0 w 2243233"/>
                <a:gd name="connsiteY3" fmla="*/ 868495 h 868495"/>
              </a:gdLst>
              <a:ahLst/>
              <a:cxnLst>
                <a:cxn ang="0">
                  <a:pos x="connsiteX0" y="connsiteY0"/>
                </a:cxn>
                <a:cxn ang="0">
                  <a:pos x="connsiteX1" y="connsiteY1"/>
                </a:cxn>
                <a:cxn ang="0">
                  <a:pos x="connsiteX2" y="connsiteY2"/>
                </a:cxn>
                <a:cxn ang="0">
                  <a:pos x="connsiteX3" y="connsiteY3"/>
                </a:cxn>
              </a:cxnLst>
              <a:rect l="l" t="t" r="r" b="b"/>
              <a:pathLst>
                <a:path w="2243233" h="868495">
                  <a:moveTo>
                    <a:pt x="546" y="0"/>
                  </a:moveTo>
                  <a:lnTo>
                    <a:pt x="2243233" y="0"/>
                  </a:lnTo>
                  <a:lnTo>
                    <a:pt x="2243233" y="868495"/>
                  </a:lnTo>
                  <a:lnTo>
                    <a:pt x="0" y="868495"/>
                  </a:lnTo>
                  <a:close/>
                </a:path>
              </a:pathLst>
            </a:custGeom>
            <a:solidFill>
              <a:schemeClr val="accent1">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hr-HR" sz="135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Health </a:t>
              </a:r>
              <a:r>
                <a:rPr kumimoji="0" lang="hr-HR" sz="135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Inspection</a:t>
              </a:r>
              <a:endParaRPr kumimoji="0" lang="en-US" sz="135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404EB1EE-4C48-4433-8FA0-9581ABDE40EB}"/>
                </a:ext>
              </a:extLst>
            </p:cNvPr>
            <p:cNvSpPr/>
            <p:nvPr/>
          </p:nvSpPr>
          <p:spPr>
            <a:xfrm>
              <a:off x="833071" y="2237991"/>
              <a:ext cx="2249424" cy="2352675"/>
            </a:xfrm>
            <a:custGeom>
              <a:avLst/>
              <a:gdLst>
                <a:gd name="connsiteX0" fmla="*/ 546 w 2243233"/>
                <a:gd name="connsiteY0" fmla="*/ 0 h 868495"/>
                <a:gd name="connsiteX1" fmla="*/ 2243233 w 2243233"/>
                <a:gd name="connsiteY1" fmla="*/ 0 h 868495"/>
                <a:gd name="connsiteX2" fmla="*/ 2243233 w 2243233"/>
                <a:gd name="connsiteY2" fmla="*/ 868495 h 868495"/>
                <a:gd name="connsiteX3" fmla="*/ 0 w 2243233"/>
                <a:gd name="connsiteY3" fmla="*/ 868495 h 868495"/>
              </a:gdLst>
              <a:ahLst/>
              <a:cxnLst>
                <a:cxn ang="0">
                  <a:pos x="connsiteX0" y="connsiteY0"/>
                </a:cxn>
                <a:cxn ang="0">
                  <a:pos x="connsiteX1" y="connsiteY1"/>
                </a:cxn>
                <a:cxn ang="0">
                  <a:pos x="connsiteX2" y="connsiteY2"/>
                </a:cxn>
                <a:cxn ang="0">
                  <a:pos x="connsiteX3" y="connsiteY3"/>
                </a:cxn>
              </a:cxnLst>
              <a:rect l="l" t="t" r="r" b="b"/>
              <a:pathLst>
                <a:path w="2243233" h="868495">
                  <a:moveTo>
                    <a:pt x="546" y="0"/>
                  </a:moveTo>
                  <a:lnTo>
                    <a:pt x="2243233" y="0"/>
                  </a:lnTo>
                  <a:lnTo>
                    <a:pt x="2243233" y="868495"/>
                  </a:lnTo>
                  <a:lnTo>
                    <a:pt x="0" y="868495"/>
                  </a:lnTo>
                  <a:close/>
                </a:path>
              </a:pathLst>
            </a:cu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2" name="Group 41">
              <a:extLst>
                <a:ext uri="{FF2B5EF4-FFF2-40B4-BE49-F238E27FC236}">
                  <a16:creationId xmlns:a16="http://schemas.microsoft.com/office/drawing/2014/main" id="{BD694A38-7789-4296-B508-68D9ABAC260C}"/>
                </a:ext>
              </a:extLst>
            </p:cNvPr>
            <p:cNvGrpSpPr/>
            <p:nvPr/>
          </p:nvGrpSpPr>
          <p:grpSpPr>
            <a:xfrm>
              <a:off x="833069" y="2410180"/>
              <a:ext cx="2249425" cy="1310671"/>
              <a:chOff x="833069" y="2467040"/>
              <a:chExt cx="2249425" cy="1310671"/>
            </a:xfrm>
          </p:grpSpPr>
          <p:sp>
            <p:nvSpPr>
              <p:cNvPr id="40" name="TextBox 39">
                <a:extLst>
                  <a:ext uri="{FF2B5EF4-FFF2-40B4-BE49-F238E27FC236}">
                    <a16:creationId xmlns:a16="http://schemas.microsoft.com/office/drawing/2014/main" id="{116EB258-F7AB-4CE4-938A-E3A74169B6AB}"/>
                  </a:ext>
                </a:extLst>
              </p:cNvPr>
              <p:cNvSpPr txBox="1"/>
              <p:nvPr/>
            </p:nvSpPr>
            <p:spPr>
              <a:xfrm>
                <a:off x="1091727" y="2467040"/>
                <a:ext cx="1727673" cy="451405"/>
              </a:xfrm>
              <a:prstGeom prst="rect">
                <a:avLst/>
              </a:prstGeom>
              <a:noFill/>
            </p:spPr>
            <p:txBody>
              <a:bodyPr wrap="square" lIns="0" rIns="0" rtlCol="0" anchor="b">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hr-HR" sz="1600" b="1" i="0" u="none" strike="noStrike" kern="1200" cap="none" spc="0" normalizeH="0" baseline="0" noProof="0" dirty="0">
                    <a:ln>
                      <a:noFill/>
                    </a:ln>
                    <a:solidFill>
                      <a:prstClr val="black"/>
                    </a:solidFill>
                    <a:effectLst/>
                    <a:uLnTx/>
                    <a:uFillTx/>
                    <a:latin typeface="Calibri" panose="020F0502020204030204"/>
                    <a:ea typeface="+mn-ea"/>
                    <a:cs typeface="+mn-cs"/>
                  </a:rPr>
                  <a:t>5 </a:t>
                </a:r>
                <a:r>
                  <a:rPr kumimoji="0" lang="hr-HR" sz="1600" b="1" i="0" u="none" strike="noStrike" kern="1200" cap="none" spc="0" normalizeH="0" baseline="0" noProof="0" dirty="0" err="1">
                    <a:ln>
                      <a:noFill/>
                    </a:ln>
                    <a:solidFill>
                      <a:prstClr val="black"/>
                    </a:solidFill>
                    <a:effectLst/>
                    <a:uLnTx/>
                    <a:uFillTx/>
                    <a:latin typeface="Calibri" panose="020F0502020204030204"/>
                    <a:ea typeface="+mn-ea"/>
                    <a:cs typeface="+mn-cs"/>
                  </a:rPr>
                  <a:t>inspectors</a:t>
                </a:r>
                <a:r>
                  <a:rPr kumimoji="0" lang="hr-HR" sz="1600" b="1"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41" name="TextBox 40">
                <a:extLst>
                  <a:ext uri="{FF2B5EF4-FFF2-40B4-BE49-F238E27FC236}">
                    <a16:creationId xmlns:a16="http://schemas.microsoft.com/office/drawing/2014/main" id="{9EB56B37-A7CC-40CD-B7FF-E3BDC6CFC864}"/>
                  </a:ext>
                </a:extLst>
              </p:cNvPr>
              <p:cNvSpPr txBox="1"/>
              <p:nvPr/>
            </p:nvSpPr>
            <p:spPr>
              <a:xfrm>
                <a:off x="833069" y="2915936"/>
                <a:ext cx="2249425" cy="861775"/>
              </a:xfrm>
              <a:prstGeom prst="rect">
                <a:avLst/>
              </a:prstGeom>
              <a:noFill/>
            </p:spPr>
            <p:txBody>
              <a:bodyPr wrap="square" lIns="0" rIns="0" rtlCol="0" anchor="t">
                <a:spAutoFit/>
              </a:bodyPr>
              <a:lstStyle/>
              <a:p>
                <a:pPr marL="171450" marR="0" lvl="0" indent="-171450" algn="just" defTabSz="6858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hr-HR" sz="1200" b="0" i="0" u="none" strike="noStrike" kern="1200" cap="none" spc="0" normalizeH="0" baseline="0" noProof="0" dirty="0">
                    <a:ln>
                      <a:noFill/>
                    </a:ln>
                    <a:solidFill>
                      <a:prstClr val="black"/>
                    </a:solidFill>
                    <a:effectLst/>
                    <a:uLnTx/>
                    <a:uFillTx/>
                    <a:latin typeface="Calibri" panose="020F0502020204030204"/>
                    <a:ea typeface="+mn-ea"/>
                    <a:cs typeface="+mn-cs"/>
                  </a:rPr>
                  <a:t>3 </a:t>
                </a:r>
                <a:r>
                  <a:rPr kumimoji="0" lang="hr-HR" sz="1200" b="0" i="0" u="none" strike="noStrike" kern="1200" cap="none" spc="0" normalizeH="0" baseline="0" noProof="0" dirty="0" err="1">
                    <a:ln>
                      <a:noFill/>
                    </a:ln>
                    <a:solidFill>
                      <a:prstClr val="black"/>
                    </a:solidFill>
                    <a:effectLst/>
                    <a:uLnTx/>
                    <a:uFillTx/>
                    <a:latin typeface="Calibri" panose="020F0502020204030204"/>
                    <a:ea typeface="+mn-ea"/>
                    <a:cs typeface="+mn-cs"/>
                  </a:rPr>
                  <a:t>lawyers</a:t>
                </a:r>
                <a:endParaRPr kumimoji="0" lang="hr-HR"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71450" marR="0" lvl="0" indent="-171450" algn="just" defTabSz="6858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hr-HR" sz="1200" b="0" i="0" u="none" strike="noStrike" kern="1200" cap="none" spc="0" normalizeH="0" baseline="0" noProof="0" dirty="0">
                    <a:ln>
                      <a:noFill/>
                    </a:ln>
                    <a:solidFill>
                      <a:prstClr val="black"/>
                    </a:solidFill>
                    <a:effectLst/>
                    <a:uLnTx/>
                    <a:uFillTx/>
                    <a:latin typeface="Calibri" panose="020F0502020204030204"/>
                    <a:ea typeface="+mn-ea"/>
                    <a:cs typeface="+mn-cs"/>
                  </a:rPr>
                  <a:t>2 </a:t>
                </a:r>
                <a:r>
                  <a:rPr kumimoji="0" lang="hr-HR" sz="1200" b="0" i="0" u="none" strike="noStrike" kern="1200" cap="none" spc="0" normalizeH="0" baseline="0" noProof="0" dirty="0" err="1">
                    <a:ln>
                      <a:noFill/>
                    </a:ln>
                    <a:solidFill>
                      <a:prstClr val="black"/>
                    </a:solidFill>
                    <a:effectLst/>
                    <a:uLnTx/>
                    <a:uFillTx/>
                    <a:latin typeface="Calibri" panose="020F0502020204030204"/>
                    <a:ea typeface="+mn-ea"/>
                    <a:cs typeface="+mn-cs"/>
                  </a:rPr>
                  <a:t>DMDs</a:t>
                </a:r>
                <a:endParaRPr kumimoji="0" lang="hr-HR"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71450" marR="0" lvl="0" indent="-171450" algn="just" defTabSz="6858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hr-HR" sz="1200" b="0" i="0" u="none" strike="noStrike" kern="1200" cap="none" spc="0" normalizeH="0" baseline="0" noProof="0" dirty="0">
                    <a:ln>
                      <a:noFill/>
                    </a:ln>
                    <a:solidFill>
                      <a:prstClr val="black"/>
                    </a:solidFill>
                    <a:effectLst/>
                    <a:uLnTx/>
                    <a:uFillTx/>
                    <a:latin typeface="Calibri" panose="020F0502020204030204"/>
                    <a:ea typeface="+mn-ea"/>
                    <a:cs typeface="+mn-cs"/>
                  </a:rPr>
                  <a:t>1 </a:t>
                </a:r>
                <a:r>
                  <a:rPr kumimoji="0" lang="hr-HR" sz="1200" b="0" i="0" u="none" strike="noStrike" kern="1200" cap="none" spc="0" normalizeH="0" baseline="0" noProof="0" dirty="0" err="1">
                    <a:ln>
                      <a:noFill/>
                    </a:ln>
                    <a:solidFill>
                      <a:prstClr val="black"/>
                    </a:solidFill>
                    <a:effectLst/>
                    <a:uLnTx/>
                    <a:uFillTx/>
                    <a:latin typeface="Calibri" panose="020F0502020204030204"/>
                    <a:ea typeface="+mn-ea"/>
                    <a:cs typeface="+mn-cs"/>
                  </a:rPr>
                  <a:t>sanitary</a:t>
                </a:r>
                <a:r>
                  <a:rPr kumimoji="0" lang="hr-HR"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hr-HR" sz="1200" b="0" i="0" u="none" strike="noStrike" kern="1200" cap="none" spc="0" normalizeH="0" baseline="0" noProof="0" dirty="0" err="1">
                    <a:ln>
                      <a:noFill/>
                    </a:ln>
                    <a:solidFill>
                      <a:prstClr val="black"/>
                    </a:solidFill>
                    <a:effectLst/>
                    <a:uLnTx/>
                    <a:uFillTx/>
                    <a:latin typeface="Calibri" panose="020F0502020204030204"/>
                    <a:ea typeface="+mn-ea"/>
                    <a:cs typeface="+mn-cs"/>
                  </a:rPr>
                  <a:t>engineer</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pic>
        <p:nvPicPr>
          <p:cNvPr id="45" name="Graphic 55" descr="Users">
            <a:extLst>
              <a:ext uri="{FF2B5EF4-FFF2-40B4-BE49-F238E27FC236}">
                <a16:creationId xmlns:a16="http://schemas.microsoft.com/office/drawing/2014/main" id="{444476F4-8815-4AA2-A45F-9019496F0C2A}"/>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16193" y="3075096"/>
            <a:ext cx="685800" cy="685800"/>
          </a:xfrm>
          <a:prstGeom prst="rect">
            <a:avLst/>
          </a:prstGeom>
        </p:spPr>
      </p:pic>
      <p:sp>
        <p:nvSpPr>
          <p:cNvPr id="7" name="Strelica ulijevo 6"/>
          <p:cNvSpPr/>
          <p:nvPr/>
        </p:nvSpPr>
        <p:spPr>
          <a:xfrm>
            <a:off x="7304912" y="2062713"/>
            <a:ext cx="733806" cy="363474"/>
          </a:xfrm>
          <a:prstGeom prst="lef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hr-HR"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65306" y="6316983"/>
            <a:ext cx="978694" cy="5195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Pravokutnik 7"/>
          <p:cNvSpPr/>
          <p:nvPr/>
        </p:nvSpPr>
        <p:spPr>
          <a:xfrm>
            <a:off x="2114550" y="6343658"/>
            <a:ext cx="4819997" cy="4661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Pravokutnik 8"/>
          <p:cNvSpPr/>
          <p:nvPr/>
        </p:nvSpPr>
        <p:spPr>
          <a:xfrm>
            <a:off x="624801" y="1232010"/>
            <a:ext cx="5822723" cy="5764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r-HR" sz="2800" b="1" i="0" u="none" strike="noStrike" kern="1200" cap="none" spc="0" normalizeH="0" baseline="0" noProof="0" dirty="0">
                <a:ln>
                  <a:noFill/>
                </a:ln>
                <a:solidFill>
                  <a:prstClr val="white"/>
                </a:solidFill>
                <a:effectLst/>
                <a:uLnTx/>
                <a:uFillTx/>
                <a:latin typeface="Calibri" panose="020F0502020204030204"/>
                <a:ea typeface="+mn-ea"/>
                <a:cs typeface="+mn-cs"/>
              </a:rPr>
              <a:t>SECTOR</a:t>
            </a:r>
          </a:p>
        </p:txBody>
      </p:sp>
      <p:sp>
        <p:nvSpPr>
          <p:cNvPr id="10" name="Pravokutnik 9"/>
          <p:cNvSpPr/>
          <p:nvPr/>
        </p:nvSpPr>
        <p:spPr>
          <a:xfrm>
            <a:off x="624801" y="4453958"/>
            <a:ext cx="3754896" cy="7775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r-HR" dirty="0" err="1">
                <a:solidFill>
                  <a:prstClr val="white"/>
                </a:solidFill>
                <a:latin typeface="Calibri" panose="020F0502020204030204"/>
              </a:rPr>
              <a:t>Law</a:t>
            </a:r>
            <a:r>
              <a:rPr lang="hr-HR" dirty="0">
                <a:solidFill>
                  <a:prstClr val="white"/>
                </a:solidFill>
                <a:latin typeface="Calibri" panose="020F0502020204030204"/>
              </a:rPr>
              <a:t> on Health Care</a:t>
            </a:r>
            <a:endParaRPr kumimoji="0" lang="hr-H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Pravokutnik 10"/>
          <p:cNvSpPr/>
          <p:nvPr/>
        </p:nvSpPr>
        <p:spPr>
          <a:xfrm>
            <a:off x="4760456" y="4453306"/>
            <a:ext cx="1687068" cy="7782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r-HR" sz="1800" b="0" i="0" u="none" strike="noStrike" kern="1200" cap="none" spc="0" normalizeH="0" baseline="0" noProof="0" dirty="0" err="1">
                <a:ln>
                  <a:noFill/>
                </a:ln>
                <a:solidFill>
                  <a:prstClr val="white"/>
                </a:solidFill>
                <a:effectLst/>
                <a:uLnTx/>
                <a:uFillTx/>
                <a:latin typeface="Calibri" panose="020F0502020204030204"/>
                <a:ea typeface="+mn-ea"/>
                <a:cs typeface="+mn-cs"/>
              </a:rPr>
              <a:t>The</a:t>
            </a:r>
            <a:r>
              <a:rPr kumimoji="0" lang="hr-HR" sz="1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hr-HR" sz="1800" b="0" i="0" u="none" strike="noStrike" kern="1200" cap="none" spc="0" normalizeH="0" baseline="0" noProof="0" dirty="0" err="1">
                <a:ln>
                  <a:noFill/>
                </a:ln>
                <a:solidFill>
                  <a:prstClr val="white"/>
                </a:solidFill>
                <a:effectLst/>
                <a:uLnTx/>
                <a:uFillTx/>
                <a:latin typeface="Calibri" panose="020F0502020204030204"/>
                <a:ea typeface="+mn-ea"/>
                <a:cs typeface="+mn-cs"/>
              </a:rPr>
              <a:t>Law</a:t>
            </a:r>
            <a:r>
              <a:rPr kumimoji="0" lang="hr-HR" sz="1800" b="0" i="0" u="none" strike="noStrike" kern="1200" cap="none" spc="0" normalizeH="0" baseline="0" noProof="0" dirty="0">
                <a:ln>
                  <a:noFill/>
                </a:ln>
                <a:solidFill>
                  <a:prstClr val="white"/>
                </a:solidFill>
                <a:effectLst/>
                <a:uLnTx/>
                <a:uFillTx/>
                <a:latin typeface="Calibri" panose="020F0502020204030204"/>
                <a:ea typeface="+mn-ea"/>
                <a:cs typeface="+mn-cs"/>
              </a:rPr>
              <a:t> on </a:t>
            </a:r>
            <a:r>
              <a:rPr kumimoji="0" lang="hr-HR" sz="1800" b="0" i="0" u="none" strike="noStrike" kern="1200" cap="none" spc="0" normalizeH="0" baseline="0" noProof="0" dirty="0" err="1">
                <a:ln>
                  <a:noFill/>
                </a:ln>
                <a:solidFill>
                  <a:prstClr val="white"/>
                </a:solidFill>
                <a:effectLst/>
                <a:uLnTx/>
                <a:uFillTx/>
                <a:latin typeface="Calibri" panose="020F0502020204030204"/>
                <a:ea typeface="+mn-ea"/>
                <a:cs typeface="+mn-cs"/>
              </a:rPr>
              <a:t>Medicines</a:t>
            </a:r>
            <a:endParaRPr kumimoji="0" lang="hr-H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9" name="Picture 2" descr="https://cdn0.iconfinder.com/data/icons/justice-4/200/262-256.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05204" y="4152980"/>
            <a:ext cx="1533221" cy="12374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99305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arallelogram 8">
            <a:extLst>
              <a:ext uri="{FF2B5EF4-FFF2-40B4-BE49-F238E27FC236}">
                <a16:creationId xmlns:a16="http://schemas.microsoft.com/office/drawing/2014/main" id="{EB282B86-EBD8-4780-ACE9-BB9EF0E5645F}"/>
              </a:ext>
            </a:extLst>
          </p:cNvPr>
          <p:cNvSpPr/>
          <p:nvPr/>
        </p:nvSpPr>
        <p:spPr>
          <a:xfrm>
            <a:off x="466939" y="2654263"/>
            <a:ext cx="2659559" cy="1044003"/>
          </a:xfrm>
          <a:prstGeom prst="parallelogram">
            <a:avLst>
              <a:gd name="adj" fmla="val 57275"/>
            </a:avLst>
          </a:prstGeom>
          <a:gradFill>
            <a:gsLst>
              <a:gs pos="0">
                <a:schemeClr val="tx1">
                  <a:alpha val="0"/>
                </a:schemeClr>
              </a:gs>
              <a:gs pos="100000">
                <a:schemeClr val="tx1">
                  <a:alpha val="5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Parallelogram 22">
            <a:extLst>
              <a:ext uri="{FF2B5EF4-FFF2-40B4-BE49-F238E27FC236}">
                <a16:creationId xmlns:a16="http://schemas.microsoft.com/office/drawing/2014/main" id="{4F1038E5-BB96-48A5-BA4D-DB96B2EA6D65}"/>
              </a:ext>
            </a:extLst>
          </p:cNvPr>
          <p:cNvSpPr/>
          <p:nvPr/>
        </p:nvSpPr>
        <p:spPr>
          <a:xfrm>
            <a:off x="3314901" y="2654264"/>
            <a:ext cx="2659559" cy="1044003"/>
          </a:xfrm>
          <a:prstGeom prst="parallelogram">
            <a:avLst>
              <a:gd name="adj" fmla="val 57275"/>
            </a:avLst>
          </a:prstGeom>
          <a:gradFill>
            <a:gsLst>
              <a:gs pos="0">
                <a:schemeClr val="tx1">
                  <a:alpha val="0"/>
                </a:schemeClr>
              </a:gs>
              <a:gs pos="100000">
                <a:schemeClr val="tx1">
                  <a:alpha val="5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Parallelogram 23">
            <a:extLst>
              <a:ext uri="{FF2B5EF4-FFF2-40B4-BE49-F238E27FC236}">
                <a16:creationId xmlns:a16="http://schemas.microsoft.com/office/drawing/2014/main" id="{FC5DAB2F-1F2F-4F2F-9C54-F552761C9CE6}"/>
              </a:ext>
            </a:extLst>
          </p:cNvPr>
          <p:cNvSpPr/>
          <p:nvPr/>
        </p:nvSpPr>
        <p:spPr>
          <a:xfrm>
            <a:off x="6221064" y="2702091"/>
            <a:ext cx="2659559" cy="1044003"/>
          </a:xfrm>
          <a:prstGeom prst="parallelogram">
            <a:avLst>
              <a:gd name="adj" fmla="val 57275"/>
            </a:avLst>
          </a:prstGeom>
          <a:gradFill>
            <a:gsLst>
              <a:gs pos="0">
                <a:schemeClr val="tx1">
                  <a:alpha val="0"/>
                </a:schemeClr>
              </a:gs>
              <a:gs pos="100000">
                <a:schemeClr val="tx1">
                  <a:alpha val="5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C2BFAE1-45D3-4B3B-81D2-0BF25FA84FB8}"/>
              </a:ext>
            </a:extLst>
          </p:cNvPr>
          <p:cNvSpPr>
            <a:spLocks noGrp="1"/>
          </p:cNvSpPr>
          <p:nvPr>
            <p:ph type="title"/>
          </p:nvPr>
        </p:nvSpPr>
        <p:spPr/>
        <p:txBody>
          <a:bodyPr>
            <a:normAutofit/>
          </a:bodyPr>
          <a:lstStyle/>
          <a:p>
            <a:r>
              <a:rPr lang="en-US" dirty="0"/>
              <a:t>Organizational forms of health care</a:t>
            </a:r>
          </a:p>
        </p:txBody>
      </p:sp>
      <p:sp>
        <p:nvSpPr>
          <p:cNvPr id="5" name="Right Triangle 4">
            <a:extLst>
              <a:ext uri="{FF2B5EF4-FFF2-40B4-BE49-F238E27FC236}">
                <a16:creationId xmlns:a16="http://schemas.microsoft.com/office/drawing/2014/main" id="{D342A894-1F25-40DF-BDF2-E1F774FE55DD}"/>
              </a:ext>
            </a:extLst>
          </p:cNvPr>
          <p:cNvSpPr/>
          <p:nvPr/>
        </p:nvSpPr>
        <p:spPr>
          <a:xfrm flipH="1" flipV="1">
            <a:off x="165193" y="1661760"/>
            <a:ext cx="306653" cy="228599"/>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35676C20-4CA7-4B55-B846-C0251D709E8A}"/>
              </a:ext>
            </a:extLst>
          </p:cNvPr>
          <p:cNvSpPr/>
          <p:nvPr/>
        </p:nvSpPr>
        <p:spPr>
          <a:xfrm>
            <a:off x="471846" y="1678970"/>
            <a:ext cx="2036618" cy="2326093"/>
          </a:xfrm>
          <a:prstGeom prst="rect">
            <a:avLst/>
          </a:prstGeom>
          <a:solidFill>
            <a:schemeClr val="bg1"/>
          </a:solidFill>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342900" rIns="137160" bIns="68580" numCol="1" spcCol="0" rtlCol="0" fromWordArt="0" anchor="t" anchorCtr="0" forceAA="0" compatLnSpc="1">
            <a:prstTxWarp prst="textNoShape">
              <a:avLst/>
            </a:prstTxWarp>
            <a:noAutofit/>
          </a:bodyPr>
          <a:lstStyle/>
          <a:p>
            <a:pPr lvl="0">
              <a:spcBef>
                <a:spcPts val="1350"/>
              </a:spcBef>
              <a:defRPr/>
            </a:pPr>
            <a:r>
              <a:rPr lang="en-US" sz="1050" dirty="0">
                <a:solidFill>
                  <a:prstClr val="black">
                    <a:lumMod val="50000"/>
                    <a:lumOff val="50000"/>
                  </a:prstClr>
                </a:solidFill>
              </a:rPr>
              <a:t>The company is founded on the basis of the Law on Health Care, and the Law on Companies is also applied in a subsidiary manner. Performs healthcare activities without the possibility of contracting with the C</a:t>
            </a:r>
            <a:r>
              <a:rPr lang="hr-HR" sz="1050" dirty="0">
                <a:solidFill>
                  <a:prstClr val="black">
                    <a:lumMod val="50000"/>
                    <a:lumOff val="50000"/>
                  </a:prstClr>
                </a:solidFill>
              </a:rPr>
              <a:t>HIF</a:t>
            </a:r>
            <a:r>
              <a:rPr lang="en-US" sz="1050" dirty="0">
                <a:solidFill>
                  <a:prstClr val="black">
                    <a:lumMod val="50000"/>
                    <a:lumOff val="50000"/>
                  </a:prstClr>
                </a:solidFill>
              </a:rPr>
              <a:t>. They do not have to have full-time employees.</a:t>
            </a:r>
            <a:endParaRPr lang="hr-HR" sz="1050" dirty="0">
              <a:solidFill>
                <a:prstClr val="black">
                  <a:lumMod val="50000"/>
                  <a:lumOff val="50000"/>
                </a:prstClr>
              </a:solidFill>
              <a:latin typeface="Calibri" panose="020F0502020204030204"/>
            </a:endParaRPr>
          </a:p>
        </p:txBody>
      </p:sp>
      <p:sp>
        <p:nvSpPr>
          <p:cNvPr id="39" name="Right Triangle 38">
            <a:extLst>
              <a:ext uri="{FF2B5EF4-FFF2-40B4-BE49-F238E27FC236}">
                <a16:creationId xmlns:a16="http://schemas.microsoft.com/office/drawing/2014/main" id="{565B680D-617B-4A8A-A1F3-6995192C2CCF}"/>
              </a:ext>
            </a:extLst>
          </p:cNvPr>
          <p:cNvSpPr/>
          <p:nvPr/>
        </p:nvSpPr>
        <p:spPr>
          <a:xfrm flipH="1" flipV="1">
            <a:off x="3082098" y="1654497"/>
            <a:ext cx="306653" cy="228599"/>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D119D3C7-6C0F-4676-9635-325AC42CA380}"/>
              </a:ext>
            </a:extLst>
          </p:cNvPr>
          <p:cNvSpPr/>
          <p:nvPr/>
        </p:nvSpPr>
        <p:spPr>
          <a:xfrm>
            <a:off x="3328702" y="1678970"/>
            <a:ext cx="2036618" cy="2326094"/>
          </a:xfrm>
          <a:prstGeom prst="rect">
            <a:avLst/>
          </a:prstGeom>
          <a:solidFill>
            <a:schemeClr val="bg1"/>
          </a:solidFill>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342900" rIns="137160" bIns="68580" numCol="1" spcCol="0" rtlCol="0" fromWordArt="0" anchor="t" anchorCtr="0" forceAA="0" compatLnSpc="1">
            <a:prstTxWarp prst="textNoShape">
              <a:avLst/>
            </a:prstTxWarp>
            <a:noAutofit/>
          </a:bodyPr>
          <a:lstStyle/>
          <a:p>
            <a:pPr lvl="0">
              <a:spcBef>
                <a:spcPts val="1350"/>
              </a:spcBef>
              <a:defRPr/>
            </a:pPr>
            <a:r>
              <a:rPr lang="en-US" sz="1050" dirty="0">
                <a:solidFill>
                  <a:prstClr val="black">
                    <a:lumMod val="50000"/>
                    <a:lumOff val="50000"/>
                  </a:prstClr>
                </a:solidFill>
              </a:rPr>
              <a:t>The health institution is established on the basis of the </a:t>
            </a:r>
            <a:r>
              <a:rPr lang="hr-HR" sz="1050" dirty="0">
                <a:solidFill>
                  <a:prstClr val="black">
                    <a:lumMod val="50000"/>
                    <a:lumOff val="50000"/>
                  </a:prstClr>
                </a:solidFill>
              </a:rPr>
              <a:t>Law on Health Care</a:t>
            </a:r>
            <a:r>
              <a:rPr lang="en-US" sz="1050" dirty="0">
                <a:solidFill>
                  <a:prstClr val="black">
                    <a:lumMod val="50000"/>
                    <a:lumOff val="50000"/>
                  </a:prstClr>
                </a:solidFill>
              </a:rPr>
              <a:t>, and the Law on Institutions is applied in a subsidiary manner. These are: institutes, clinics as stand-alone institutions, clinical hospitals, clinical hospital center, general hospitals, special hospitals, health centers, </a:t>
            </a:r>
            <a:r>
              <a:rPr lang="hr-HR" sz="1050" dirty="0" err="1">
                <a:solidFill>
                  <a:prstClr val="black">
                    <a:lumMod val="50000"/>
                    <a:lumOff val="50000"/>
                  </a:prstClr>
                </a:solidFill>
              </a:rPr>
              <a:t>departments</a:t>
            </a:r>
            <a:r>
              <a:rPr lang="en-US" sz="1050" dirty="0">
                <a:solidFill>
                  <a:prstClr val="black">
                    <a:lumMod val="50000"/>
                    <a:lumOff val="50000"/>
                  </a:prstClr>
                </a:solidFill>
              </a:rPr>
              <a:t>. It may or may not have a contract with the C</a:t>
            </a:r>
            <a:r>
              <a:rPr lang="hr-HR" sz="1050" dirty="0">
                <a:solidFill>
                  <a:prstClr val="black">
                    <a:lumMod val="50000"/>
                    <a:lumOff val="50000"/>
                  </a:prstClr>
                </a:solidFill>
              </a:rPr>
              <a:t>HIF</a:t>
            </a:r>
            <a:r>
              <a:rPr lang="en-US" sz="1050" dirty="0">
                <a:solidFill>
                  <a:prstClr val="black">
                    <a:lumMod val="50000"/>
                    <a:lumOff val="50000"/>
                  </a:prstClr>
                </a:solidFill>
              </a:rPr>
              <a:t>.</a:t>
            </a:r>
            <a:endParaRPr lang="hr-HR" sz="1050" dirty="0">
              <a:solidFill>
                <a:prstClr val="black">
                  <a:lumMod val="50000"/>
                  <a:lumOff val="50000"/>
                </a:prstClr>
              </a:solidFill>
              <a:latin typeface="Calibri" panose="020F0502020204030204"/>
            </a:endParaRPr>
          </a:p>
        </p:txBody>
      </p:sp>
      <p:sp>
        <p:nvSpPr>
          <p:cNvPr id="74" name="Right Triangle 73">
            <a:extLst>
              <a:ext uri="{FF2B5EF4-FFF2-40B4-BE49-F238E27FC236}">
                <a16:creationId xmlns:a16="http://schemas.microsoft.com/office/drawing/2014/main" id="{CEFB4CA7-78CF-449C-986D-826F82960A43}"/>
              </a:ext>
            </a:extLst>
          </p:cNvPr>
          <p:cNvSpPr/>
          <p:nvPr/>
        </p:nvSpPr>
        <p:spPr>
          <a:xfrm flipH="1" flipV="1">
            <a:off x="5915551" y="1659847"/>
            <a:ext cx="306653" cy="228599"/>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 name="Rectangle 74">
            <a:extLst>
              <a:ext uri="{FF2B5EF4-FFF2-40B4-BE49-F238E27FC236}">
                <a16:creationId xmlns:a16="http://schemas.microsoft.com/office/drawing/2014/main" id="{CA35515A-9D8B-43B0-8232-78961BF46DDC}"/>
              </a:ext>
            </a:extLst>
          </p:cNvPr>
          <p:cNvSpPr/>
          <p:nvPr/>
        </p:nvSpPr>
        <p:spPr>
          <a:xfrm>
            <a:off x="6248837" y="1675955"/>
            <a:ext cx="2036618" cy="2329108"/>
          </a:xfrm>
          <a:prstGeom prst="rect">
            <a:avLst/>
          </a:prstGeom>
          <a:solidFill>
            <a:schemeClr val="bg1"/>
          </a:solidFill>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342900" rIns="137160" bIns="68580" numCol="1" spcCol="0" rtlCol="0" fromWordArt="0" anchor="t" anchorCtr="0" forceAA="0" compatLnSpc="1">
            <a:prstTxWarp prst="textNoShape">
              <a:avLst/>
            </a:prstTxWarp>
            <a:noAutofit/>
          </a:bodyPr>
          <a:lstStyle/>
          <a:p>
            <a:pPr lvl="0" algn="just">
              <a:spcBef>
                <a:spcPts val="1350"/>
              </a:spcBef>
              <a:defRPr/>
            </a:pPr>
            <a:r>
              <a:rPr lang="en-US" sz="1050" dirty="0">
                <a:solidFill>
                  <a:prstClr val="black">
                    <a:lumMod val="50000"/>
                    <a:lumOff val="50000"/>
                  </a:prstClr>
                </a:solidFill>
              </a:rPr>
              <a:t>Private practice is established in accordance with the</a:t>
            </a:r>
            <a:r>
              <a:rPr lang="hr-HR" sz="1050" dirty="0">
                <a:solidFill>
                  <a:prstClr val="black">
                    <a:lumMod val="50000"/>
                    <a:lumOff val="50000"/>
                  </a:prstClr>
                </a:solidFill>
              </a:rPr>
              <a:t> Law on Health Care</a:t>
            </a:r>
            <a:r>
              <a:rPr lang="en-US" sz="1050" dirty="0">
                <a:solidFill>
                  <a:prstClr val="black">
                    <a:lumMod val="50000"/>
                    <a:lumOff val="50000"/>
                  </a:prstClr>
                </a:solidFill>
              </a:rPr>
              <a:t> The practitioner is a physician as a natural person. It may or may not have a contract with the C</a:t>
            </a:r>
            <a:r>
              <a:rPr lang="hr-HR" sz="1050" dirty="0">
                <a:solidFill>
                  <a:prstClr val="black">
                    <a:lumMod val="50000"/>
                    <a:lumOff val="50000"/>
                  </a:prstClr>
                </a:solidFill>
              </a:rPr>
              <a:t>HIF</a:t>
            </a:r>
            <a:r>
              <a:rPr lang="en-US" sz="1050" dirty="0">
                <a:solidFill>
                  <a:prstClr val="black">
                    <a:lumMod val="50000"/>
                    <a:lumOff val="50000"/>
                  </a:prstClr>
                </a:solidFill>
              </a:rPr>
              <a:t>.</a:t>
            </a:r>
            <a:endParaRPr lang="hr-HR" sz="1050" dirty="0">
              <a:solidFill>
                <a:prstClr val="black">
                  <a:lumMod val="50000"/>
                  <a:lumOff val="50000"/>
                </a:prstClr>
              </a:solidFill>
              <a:latin typeface="Calibri" panose="020F0502020204030204"/>
            </a:endParaRPr>
          </a:p>
        </p:txBody>
      </p:sp>
      <p:sp>
        <p:nvSpPr>
          <p:cNvPr id="78" name="Right Triangle 77">
            <a:extLst>
              <a:ext uri="{FF2B5EF4-FFF2-40B4-BE49-F238E27FC236}">
                <a16:creationId xmlns:a16="http://schemas.microsoft.com/office/drawing/2014/main" id="{E0DFB971-3C4F-4C58-B450-89057B58CF26}"/>
              </a:ext>
            </a:extLst>
          </p:cNvPr>
          <p:cNvSpPr/>
          <p:nvPr/>
        </p:nvSpPr>
        <p:spPr>
          <a:xfrm flipH="1" flipV="1">
            <a:off x="6903964" y="1672150"/>
            <a:ext cx="1381491" cy="123999"/>
          </a:xfrm>
          <a:prstGeom prst="rtTriangle">
            <a:avLst/>
          </a:prstGeom>
          <a:solidFill>
            <a:schemeClr val="tx2">
              <a:lumMod val="90000"/>
              <a:lumOff val="10000"/>
            </a:schemeClr>
          </a:solidFill>
          <a:ln w="57150">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342900" rIns="137160" bIns="68580" numCol="1" spcCol="0" rtlCol="0" fromWordArt="0" anchor="t" anchorCtr="0" forceAA="0" compatLnSpc="1">
            <a:prstTxWarp prst="textNoShape">
              <a:avLst/>
            </a:prstTxWarp>
            <a:noAutofit/>
          </a:bodyPr>
          <a:lstStyle/>
          <a:p>
            <a:pPr marL="0" marR="0" lvl="0" indent="0" algn="just" defTabSz="914400" rtl="0" eaLnBrk="1" fontAlgn="auto" latinLnBrk="0" hangingPunct="1">
              <a:lnSpc>
                <a:spcPct val="100000"/>
              </a:lnSpc>
              <a:spcBef>
                <a:spcPts val="1350"/>
              </a:spcBef>
              <a:spcAft>
                <a:spcPts val="0"/>
              </a:spcAft>
              <a:buClrTx/>
              <a:buSzTx/>
              <a:buFontTx/>
              <a:buNone/>
              <a:tabLst/>
              <a:defRPr/>
            </a:pPr>
            <a:endParaRPr kumimoji="0" lang="en-US" sz="105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endParaRPr>
          </a:p>
        </p:txBody>
      </p:sp>
      <p:sp>
        <p:nvSpPr>
          <p:cNvPr id="79" name="Right Triangle 78">
            <a:extLst>
              <a:ext uri="{FF2B5EF4-FFF2-40B4-BE49-F238E27FC236}">
                <a16:creationId xmlns:a16="http://schemas.microsoft.com/office/drawing/2014/main" id="{7E9DFCF6-2E4F-4B56-8FB4-02DB1B664A4D}"/>
              </a:ext>
            </a:extLst>
          </p:cNvPr>
          <p:cNvSpPr/>
          <p:nvPr/>
        </p:nvSpPr>
        <p:spPr>
          <a:xfrm flipH="1" flipV="1">
            <a:off x="3983829" y="1690928"/>
            <a:ext cx="1381491" cy="123999"/>
          </a:xfrm>
          <a:prstGeom prst="rtTriangle">
            <a:avLst/>
          </a:prstGeom>
          <a:solidFill>
            <a:schemeClr val="accent2">
              <a:lumMod val="50000"/>
            </a:schemeClr>
          </a:solidFill>
          <a:ln w="571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342900" rIns="137160" bIns="68580" numCol="1" spcCol="0" rtlCol="0" fromWordArt="0" anchor="t" anchorCtr="0" forceAA="0" compatLnSpc="1">
            <a:prstTxWarp prst="textNoShape">
              <a:avLst/>
            </a:prstTxWarp>
            <a:noAutofit/>
          </a:bodyPr>
          <a:lstStyle/>
          <a:p>
            <a:pPr marL="0" marR="0" lvl="0" indent="0" algn="just" defTabSz="914400" rtl="0" eaLnBrk="1" fontAlgn="auto" latinLnBrk="0" hangingPunct="1">
              <a:lnSpc>
                <a:spcPct val="100000"/>
              </a:lnSpc>
              <a:spcBef>
                <a:spcPts val="1350"/>
              </a:spcBef>
              <a:spcAft>
                <a:spcPts val="0"/>
              </a:spcAft>
              <a:buClrTx/>
              <a:buSzTx/>
              <a:buFontTx/>
              <a:buNone/>
              <a:tabLst/>
              <a:defRPr/>
            </a:pPr>
            <a:endParaRPr kumimoji="0" lang="en-US" sz="105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endParaRPr>
          </a:p>
        </p:txBody>
      </p:sp>
      <p:sp>
        <p:nvSpPr>
          <p:cNvPr id="80" name="Right Triangle 79">
            <a:extLst>
              <a:ext uri="{FF2B5EF4-FFF2-40B4-BE49-F238E27FC236}">
                <a16:creationId xmlns:a16="http://schemas.microsoft.com/office/drawing/2014/main" id="{E8D16520-B153-4339-B375-7E7829431D5B}"/>
              </a:ext>
            </a:extLst>
          </p:cNvPr>
          <p:cNvSpPr/>
          <p:nvPr/>
        </p:nvSpPr>
        <p:spPr>
          <a:xfrm flipH="1" flipV="1">
            <a:off x="1121620" y="1690929"/>
            <a:ext cx="1381491" cy="123999"/>
          </a:xfrm>
          <a:prstGeom prst="rtTriangle">
            <a:avLst/>
          </a:prstGeom>
          <a:solidFill>
            <a:schemeClr val="accent1">
              <a:lumMod val="50000"/>
            </a:schemeClr>
          </a:solidFill>
          <a:ln w="571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342900" rIns="137160" bIns="68580" numCol="1" spcCol="0" rtlCol="0" fromWordArt="0" anchor="t" anchorCtr="0" forceAA="0" compatLnSpc="1">
            <a:prstTxWarp prst="textNoShape">
              <a:avLst/>
            </a:prstTxWarp>
            <a:noAutofit/>
          </a:bodyPr>
          <a:lstStyle/>
          <a:p>
            <a:pPr marL="0" marR="0" lvl="0" indent="0" algn="just" defTabSz="914400" rtl="0" eaLnBrk="1" fontAlgn="auto" latinLnBrk="0" hangingPunct="1">
              <a:lnSpc>
                <a:spcPct val="100000"/>
              </a:lnSpc>
              <a:spcBef>
                <a:spcPts val="1350"/>
              </a:spcBef>
              <a:spcAft>
                <a:spcPts val="0"/>
              </a:spcAft>
              <a:buClrTx/>
              <a:buSzTx/>
              <a:buFontTx/>
              <a:buNone/>
              <a:tabLst/>
              <a:defRPr/>
            </a:pPr>
            <a:endParaRPr kumimoji="0" lang="en-US" sz="105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endParaRPr>
          </a:p>
        </p:txBody>
      </p:sp>
      <p:sp>
        <p:nvSpPr>
          <p:cNvPr id="4" name="Arrow: Pentagon 3">
            <a:extLst>
              <a:ext uri="{FF2B5EF4-FFF2-40B4-BE49-F238E27FC236}">
                <a16:creationId xmlns:a16="http://schemas.microsoft.com/office/drawing/2014/main" id="{0EB70031-DD32-458A-82D9-326183F7A65B}"/>
              </a:ext>
            </a:extLst>
          </p:cNvPr>
          <p:cNvSpPr/>
          <p:nvPr/>
        </p:nvSpPr>
        <p:spPr>
          <a:xfrm>
            <a:off x="248645" y="1108083"/>
            <a:ext cx="2834987" cy="554291"/>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17220" tIns="34290" rIns="68580" bIns="3429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2000" b="1" i="0" u="none" strike="noStrike" kern="1200" cap="all" spc="0" normalizeH="0" baseline="0" noProof="0" dirty="0">
                <a:ln>
                  <a:noFill/>
                </a:ln>
                <a:solidFill>
                  <a:prstClr val="white"/>
                </a:solidFill>
                <a:effectLst/>
                <a:uLnTx/>
                <a:uFillTx/>
                <a:latin typeface="Calibri" panose="020F0502020204030204"/>
                <a:ea typeface="+mn-ea"/>
                <a:cs typeface="+mn-cs"/>
              </a:rPr>
              <a:t>Ltd.</a:t>
            </a:r>
            <a:endParaRPr kumimoji="0" lang="en-US" sz="2000" b="1" i="0" u="none" strike="noStrike" kern="1200" cap="all" spc="0" normalizeH="0" baseline="0" noProof="0" dirty="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B2737CE4-47F6-42BA-9D3D-C3B9C7FD0AC3}"/>
              </a:ext>
            </a:extLst>
          </p:cNvPr>
          <p:cNvSpPr/>
          <p:nvPr/>
        </p:nvSpPr>
        <p:spPr>
          <a:xfrm>
            <a:off x="329259" y="1200934"/>
            <a:ext cx="401782" cy="401782"/>
          </a:xfrm>
          <a:prstGeom prst="rect">
            <a:avLst/>
          </a:prstGeom>
          <a:solidFill>
            <a:schemeClr val="accent1">
              <a:lumMod val="75000"/>
            </a:schemeClr>
          </a:solidFill>
          <a:ln>
            <a:noFill/>
          </a:ln>
          <a:effectLst>
            <a:innerShdw dist="50800" dir="2700000">
              <a:prstClr val="black">
                <a:alpha val="50000"/>
              </a:prstClr>
            </a:innerShdw>
          </a:effectLst>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01</a:t>
            </a:r>
          </a:p>
        </p:txBody>
      </p:sp>
      <p:sp>
        <p:nvSpPr>
          <p:cNvPr id="41" name="Arrow: Pentagon 40">
            <a:extLst>
              <a:ext uri="{FF2B5EF4-FFF2-40B4-BE49-F238E27FC236}">
                <a16:creationId xmlns:a16="http://schemas.microsoft.com/office/drawing/2014/main" id="{82C363AB-F2BB-450B-979E-8DE4224CF3FA}"/>
              </a:ext>
            </a:extLst>
          </p:cNvPr>
          <p:cNvSpPr/>
          <p:nvPr/>
        </p:nvSpPr>
        <p:spPr>
          <a:xfrm>
            <a:off x="3083632" y="1107469"/>
            <a:ext cx="2834987" cy="554291"/>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17220" tIns="34290" rIns="68580" bIns="34290" numCol="1" spcCol="0" rtlCol="0" fromWordArt="0" anchor="ctr" anchorCtr="0" forceAA="0" compatLnSpc="1">
            <a:prstTxWarp prst="textNoShape">
              <a:avLst/>
            </a:prstTxWarp>
            <a:noAutofit/>
          </a:bodyPr>
          <a:lstStyle/>
          <a:p>
            <a:pPr lvl="0">
              <a:defRPr/>
            </a:pPr>
            <a:r>
              <a:rPr lang="hr-HR" sz="2100" b="1" cap="all" dirty="0">
                <a:solidFill>
                  <a:srgbClr val="F7931F">
                    <a:lumMod val="50000"/>
                  </a:srgbClr>
                </a:solidFill>
              </a:rPr>
              <a:t>institution</a:t>
            </a:r>
            <a:endParaRPr kumimoji="0" lang="en-US" sz="2100" b="1" i="0" u="none" strike="noStrike" kern="1200" cap="all" spc="0" normalizeH="0" baseline="0" noProof="0" dirty="0">
              <a:ln>
                <a:noFill/>
              </a:ln>
              <a:solidFill>
                <a:srgbClr val="F7931F">
                  <a:lumMod val="50000"/>
                </a:srgbClr>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788286DE-6208-4DEB-A0D6-DFC29E04B8C7}"/>
              </a:ext>
            </a:extLst>
          </p:cNvPr>
          <p:cNvSpPr/>
          <p:nvPr/>
        </p:nvSpPr>
        <p:spPr>
          <a:xfrm>
            <a:off x="3164246" y="1187582"/>
            <a:ext cx="401782" cy="401782"/>
          </a:xfrm>
          <a:prstGeom prst="rect">
            <a:avLst/>
          </a:prstGeom>
          <a:solidFill>
            <a:schemeClr val="accent2">
              <a:lumMod val="75000"/>
            </a:schemeClr>
          </a:solidFill>
          <a:ln>
            <a:noFill/>
          </a:ln>
          <a:effectLst>
            <a:innerShdw dist="50800" dir="2700000">
              <a:prstClr val="black">
                <a:alpha val="50000"/>
              </a:prstClr>
            </a:innerShdw>
          </a:effectLst>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02</a:t>
            </a:r>
          </a:p>
        </p:txBody>
      </p:sp>
      <p:sp>
        <p:nvSpPr>
          <p:cNvPr id="76" name="Arrow: Pentagon 75">
            <a:extLst>
              <a:ext uri="{FF2B5EF4-FFF2-40B4-BE49-F238E27FC236}">
                <a16:creationId xmlns:a16="http://schemas.microsoft.com/office/drawing/2014/main" id="{7AB4DE56-A4BF-431A-AB74-9B93878F64AF}"/>
              </a:ext>
            </a:extLst>
          </p:cNvPr>
          <p:cNvSpPr/>
          <p:nvPr/>
        </p:nvSpPr>
        <p:spPr>
          <a:xfrm>
            <a:off x="5918619" y="1093272"/>
            <a:ext cx="2834987" cy="554291"/>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17220" tIns="34290" rIns="68580" bIns="34290" numCol="1" spcCol="0" rtlCol="0" fromWordArt="0" anchor="ctr" anchorCtr="0" forceAA="0" compatLnSpc="1">
            <a:prstTxWarp prst="textNoShape">
              <a:avLst/>
            </a:prstTxWarp>
            <a:noAutofit/>
          </a:bodyPr>
          <a:lstStyle/>
          <a:p>
            <a:pPr lvl="0">
              <a:defRPr/>
            </a:pPr>
            <a:r>
              <a:rPr lang="hr-HR" sz="2000" b="1" cap="all" dirty="0">
                <a:solidFill>
                  <a:srgbClr val="3A5C84">
                    <a:lumMod val="50000"/>
                  </a:srgbClr>
                </a:solidFill>
              </a:rPr>
              <a:t>Private practice</a:t>
            </a:r>
            <a:endParaRPr kumimoji="0" lang="en-US" sz="2000" b="1" i="0" u="none" strike="noStrike" kern="1200" cap="all" spc="0" normalizeH="0" baseline="0" noProof="0" dirty="0">
              <a:ln>
                <a:noFill/>
              </a:ln>
              <a:solidFill>
                <a:srgbClr val="3A5C84">
                  <a:lumMod val="50000"/>
                </a:srgbClr>
              </a:solidFill>
              <a:effectLst/>
              <a:uLnTx/>
              <a:uFillTx/>
              <a:latin typeface="Calibri" panose="020F0502020204030204"/>
              <a:ea typeface="+mn-ea"/>
              <a:cs typeface="+mn-cs"/>
            </a:endParaRPr>
          </a:p>
        </p:txBody>
      </p:sp>
      <p:sp>
        <p:nvSpPr>
          <p:cNvPr id="77" name="Rectangle 76">
            <a:extLst>
              <a:ext uri="{FF2B5EF4-FFF2-40B4-BE49-F238E27FC236}">
                <a16:creationId xmlns:a16="http://schemas.microsoft.com/office/drawing/2014/main" id="{581FCFFC-8DA0-499B-9CB9-D4685AFD8F99}"/>
              </a:ext>
            </a:extLst>
          </p:cNvPr>
          <p:cNvSpPr/>
          <p:nvPr/>
        </p:nvSpPr>
        <p:spPr>
          <a:xfrm>
            <a:off x="5999233" y="1206359"/>
            <a:ext cx="401782" cy="356509"/>
          </a:xfrm>
          <a:prstGeom prst="rect">
            <a:avLst/>
          </a:prstGeom>
          <a:solidFill>
            <a:schemeClr val="accent3">
              <a:lumMod val="75000"/>
            </a:schemeClr>
          </a:solidFill>
          <a:ln>
            <a:noFill/>
          </a:ln>
          <a:effectLst>
            <a:innerShdw dist="50800" dir="2700000">
              <a:prstClr val="black">
                <a:alpha val="50000"/>
              </a:prstClr>
            </a:innerShdw>
          </a:effectLst>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03</a:t>
            </a:r>
          </a:p>
        </p:txBody>
      </p:sp>
      <p:sp>
        <p:nvSpPr>
          <p:cNvPr id="21" name="Pravokutnik 20"/>
          <p:cNvSpPr/>
          <p:nvPr/>
        </p:nvSpPr>
        <p:spPr>
          <a:xfrm>
            <a:off x="1835696" y="6309320"/>
            <a:ext cx="5184576" cy="5155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5306" y="6316983"/>
            <a:ext cx="978694" cy="5195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https://cdn0.iconfinder.com/data/icons/justice-4/200/262-256.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939" y="3933055"/>
            <a:ext cx="1533221" cy="1237489"/>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https://cdn0.iconfinder.com/data/icons/justice-4/200/262-256.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14901" y="3933054"/>
            <a:ext cx="1533221" cy="1237489"/>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https://cdn0.iconfinder.com/data/icons/justice-4/200/262-256.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62863" y="3933053"/>
            <a:ext cx="1533221" cy="1237489"/>
          </a:xfrm>
          <a:prstGeom prst="rect">
            <a:avLst/>
          </a:prstGeom>
          <a:noFill/>
          <a:extLst>
            <a:ext uri="{909E8E84-426E-40DD-AFC4-6F175D3DCCD1}">
              <a14:hiddenFill xmlns:a14="http://schemas.microsoft.com/office/drawing/2010/main">
                <a:solidFill>
                  <a:srgbClr val="FFFFFF"/>
                </a:solidFill>
              </a14:hiddenFill>
            </a:ext>
          </a:extLst>
        </p:spPr>
      </p:pic>
      <p:sp>
        <p:nvSpPr>
          <p:cNvPr id="7" name="Pravokutnik 6"/>
          <p:cNvSpPr/>
          <p:nvPr/>
        </p:nvSpPr>
        <p:spPr>
          <a:xfrm>
            <a:off x="471948" y="5061652"/>
            <a:ext cx="7818516" cy="480902"/>
          </a:xfrm>
          <a:prstGeom prst="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dirty="0"/>
              <a:t>Law on Health Care</a:t>
            </a:r>
          </a:p>
        </p:txBody>
      </p:sp>
      <p:sp>
        <p:nvSpPr>
          <p:cNvPr id="8" name="Pravokutnik 7"/>
          <p:cNvSpPr/>
          <p:nvPr/>
        </p:nvSpPr>
        <p:spPr>
          <a:xfrm>
            <a:off x="466939" y="5626518"/>
            <a:ext cx="2036172" cy="504056"/>
          </a:xfrm>
          <a:prstGeom prst="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dirty="0"/>
              <a:t>Company law</a:t>
            </a:r>
          </a:p>
        </p:txBody>
      </p:sp>
      <p:sp>
        <p:nvSpPr>
          <p:cNvPr id="30" name="Pravokutnik 29"/>
          <p:cNvSpPr/>
          <p:nvPr/>
        </p:nvSpPr>
        <p:spPr>
          <a:xfrm>
            <a:off x="3328702" y="5626518"/>
            <a:ext cx="2036172" cy="504056"/>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dirty="0"/>
              <a:t>Law on Institutions</a:t>
            </a:r>
          </a:p>
        </p:txBody>
      </p:sp>
    </p:spTree>
    <p:extLst>
      <p:ext uri="{BB962C8B-B14F-4D97-AF65-F5344CB8AC3E}">
        <p14:creationId xmlns:p14="http://schemas.microsoft.com/office/powerpoint/2010/main" val="42466282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BFAE1-45D3-4B3B-81D2-0BF25FA84FB8}"/>
              </a:ext>
            </a:extLst>
          </p:cNvPr>
          <p:cNvSpPr>
            <a:spLocks noGrp="1"/>
          </p:cNvSpPr>
          <p:nvPr>
            <p:ph type="title"/>
          </p:nvPr>
        </p:nvSpPr>
        <p:spPr/>
        <p:txBody>
          <a:bodyPr/>
          <a:lstStyle/>
          <a:p>
            <a:r>
              <a:rPr lang="hr-HR" dirty="0"/>
              <a:t>Establishment procedure</a:t>
            </a:r>
            <a:endParaRPr lang="en-US" dirty="0"/>
          </a:p>
        </p:txBody>
      </p:sp>
      <p:sp>
        <p:nvSpPr>
          <p:cNvPr id="33" name="Freeform 5">
            <a:extLst>
              <a:ext uri="{FF2B5EF4-FFF2-40B4-BE49-F238E27FC236}">
                <a16:creationId xmlns:a16="http://schemas.microsoft.com/office/drawing/2014/main" id="{3B065FF0-D4AE-4356-A639-79626E16678C}"/>
              </a:ext>
            </a:extLst>
          </p:cNvPr>
          <p:cNvSpPr>
            <a:spLocks/>
          </p:cNvSpPr>
          <p:nvPr/>
        </p:nvSpPr>
        <p:spPr bwMode="auto">
          <a:xfrm>
            <a:off x="628650" y="2028464"/>
            <a:ext cx="1366161" cy="912114"/>
          </a:xfrm>
          <a:custGeom>
            <a:avLst/>
            <a:gdLst>
              <a:gd name="T0" fmla="*/ 0 w 929"/>
              <a:gd name="T1" fmla="*/ 0 h 365"/>
              <a:gd name="T2" fmla="*/ 747 w 929"/>
              <a:gd name="T3" fmla="*/ 0 h 365"/>
              <a:gd name="T4" fmla="*/ 929 w 929"/>
              <a:gd name="T5" fmla="*/ 182 h 365"/>
              <a:gd name="T6" fmla="*/ 747 w 929"/>
              <a:gd name="T7" fmla="*/ 365 h 365"/>
              <a:gd name="T8" fmla="*/ 0 w 929"/>
              <a:gd name="T9" fmla="*/ 365 h 365"/>
              <a:gd name="T10" fmla="*/ 0 w 929"/>
              <a:gd name="T11" fmla="*/ 0 h 365"/>
            </a:gdLst>
            <a:ahLst/>
            <a:cxnLst>
              <a:cxn ang="0">
                <a:pos x="T0" y="T1"/>
              </a:cxn>
              <a:cxn ang="0">
                <a:pos x="T2" y="T3"/>
              </a:cxn>
              <a:cxn ang="0">
                <a:pos x="T4" y="T5"/>
              </a:cxn>
              <a:cxn ang="0">
                <a:pos x="T6" y="T7"/>
              </a:cxn>
              <a:cxn ang="0">
                <a:pos x="T8" y="T9"/>
              </a:cxn>
              <a:cxn ang="0">
                <a:pos x="T10" y="T11"/>
              </a:cxn>
            </a:cxnLst>
            <a:rect l="0" t="0" r="r" b="b"/>
            <a:pathLst>
              <a:path w="929" h="365">
                <a:moveTo>
                  <a:pt x="0" y="0"/>
                </a:moveTo>
                <a:lnTo>
                  <a:pt x="747" y="0"/>
                </a:lnTo>
                <a:lnTo>
                  <a:pt x="929" y="182"/>
                </a:lnTo>
                <a:lnTo>
                  <a:pt x="747" y="365"/>
                </a:lnTo>
                <a:lnTo>
                  <a:pt x="0" y="365"/>
                </a:lnTo>
                <a:lnTo>
                  <a:pt x="0" y="0"/>
                </a:lnTo>
                <a:close/>
              </a:path>
            </a:pathLst>
          </a:custGeom>
          <a:solidFill>
            <a:schemeClr val="tx2"/>
          </a:solidFill>
          <a:ln>
            <a:noFill/>
          </a:ln>
        </p:spPr>
        <p:txBody>
          <a:bodyPr vert="horz" wrap="square" lIns="68580" tIns="34290" rIns="68580" bIns="34290" numCol="1" anchor="ctr" anchorCtr="0" compatLnSpc="1">
            <a:prstTxWarp prst="textNoShape">
              <a:avLst/>
            </a:prstTxWarp>
          </a:bodyPr>
          <a:lstStyle/>
          <a:p>
            <a:pPr lvl="0" algn="ctr">
              <a:defRPr/>
            </a:pPr>
            <a:r>
              <a:rPr lang="hr-HR" b="1" noProof="1">
                <a:solidFill>
                  <a:prstClr val="white"/>
                </a:solidFill>
              </a:rPr>
              <a:t>Application</a:t>
            </a:r>
            <a:endParaRPr kumimoji="0" lang="en-US" sz="1800" b="1" i="0" u="none" strike="noStrike" kern="1200" cap="none" spc="0" normalizeH="0" baseline="0" noProof="1">
              <a:ln>
                <a:noFill/>
              </a:ln>
              <a:solidFill>
                <a:prstClr val="white"/>
              </a:solidFill>
              <a:effectLst/>
              <a:uLnTx/>
              <a:uFillTx/>
              <a:latin typeface="Calibri" panose="020F0502020204030204"/>
              <a:ea typeface="+mn-ea"/>
              <a:cs typeface="+mn-cs"/>
            </a:endParaRPr>
          </a:p>
        </p:txBody>
      </p:sp>
      <p:sp>
        <p:nvSpPr>
          <p:cNvPr id="34" name="Freeform 7">
            <a:extLst>
              <a:ext uri="{FF2B5EF4-FFF2-40B4-BE49-F238E27FC236}">
                <a16:creationId xmlns:a16="http://schemas.microsoft.com/office/drawing/2014/main" id="{35947C7E-5EEE-481F-BB7F-D686CF19A774}"/>
              </a:ext>
            </a:extLst>
          </p:cNvPr>
          <p:cNvSpPr>
            <a:spLocks/>
          </p:cNvSpPr>
          <p:nvPr/>
        </p:nvSpPr>
        <p:spPr bwMode="auto">
          <a:xfrm>
            <a:off x="1715407" y="2028464"/>
            <a:ext cx="1366161" cy="912114"/>
          </a:xfrm>
          <a:custGeom>
            <a:avLst/>
            <a:gdLst>
              <a:gd name="T0" fmla="*/ 0 w 923"/>
              <a:gd name="T1" fmla="*/ 0 h 365"/>
              <a:gd name="T2" fmla="*/ 741 w 923"/>
              <a:gd name="T3" fmla="*/ 0 h 365"/>
              <a:gd name="T4" fmla="*/ 923 w 923"/>
              <a:gd name="T5" fmla="*/ 182 h 365"/>
              <a:gd name="T6" fmla="*/ 741 w 923"/>
              <a:gd name="T7" fmla="*/ 365 h 365"/>
              <a:gd name="T8" fmla="*/ 0 w 923"/>
              <a:gd name="T9" fmla="*/ 365 h 365"/>
              <a:gd name="T10" fmla="*/ 182 w 923"/>
              <a:gd name="T11" fmla="*/ 182 h 365"/>
              <a:gd name="T12" fmla="*/ 0 w 923"/>
              <a:gd name="T13" fmla="*/ 0 h 365"/>
            </a:gdLst>
            <a:ahLst/>
            <a:cxnLst>
              <a:cxn ang="0">
                <a:pos x="T0" y="T1"/>
              </a:cxn>
              <a:cxn ang="0">
                <a:pos x="T2" y="T3"/>
              </a:cxn>
              <a:cxn ang="0">
                <a:pos x="T4" y="T5"/>
              </a:cxn>
              <a:cxn ang="0">
                <a:pos x="T6" y="T7"/>
              </a:cxn>
              <a:cxn ang="0">
                <a:pos x="T8" y="T9"/>
              </a:cxn>
              <a:cxn ang="0">
                <a:pos x="T10" y="T11"/>
              </a:cxn>
              <a:cxn ang="0">
                <a:pos x="T12" y="T13"/>
              </a:cxn>
            </a:cxnLst>
            <a:rect l="0" t="0" r="r" b="b"/>
            <a:pathLst>
              <a:path w="923" h="365">
                <a:moveTo>
                  <a:pt x="0" y="0"/>
                </a:moveTo>
                <a:lnTo>
                  <a:pt x="741" y="0"/>
                </a:lnTo>
                <a:lnTo>
                  <a:pt x="923" y="182"/>
                </a:lnTo>
                <a:lnTo>
                  <a:pt x="741" y="365"/>
                </a:lnTo>
                <a:lnTo>
                  <a:pt x="0" y="365"/>
                </a:lnTo>
                <a:lnTo>
                  <a:pt x="182" y="182"/>
                </a:lnTo>
                <a:lnTo>
                  <a:pt x="0" y="0"/>
                </a:lnTo>
                <a:close/>
              </a:path>
            </a:pathLst>
          </a:custGeom>
          <a:solidFill>
            <a:schemeClr val="accent1"/>
          </a:solidFill>
          <a:ln>
            <a:noFill/>
          </a:ln>
        </p:spPr>
        <p:txBody>
          <a:bodyPr vert="horz" wrap="square" lIns="68580" tIns="34290" rIns="68580" bIns="34290" numCol="1" anchor="ctr" anchorCtr="0" compatLnSpc="1">
            <a:prstTxWarp prst="textNoShape">
              <a:avLst/>
            </a:prstTxWarp>
          </a:bodyPr>
          <a:lstStyle/>
          <a:p>
            <a:pPr lvl="0" algn="ctr">
              <a:defRPr/>
            </a:pPr>
            <a:r>
              <a:rPr lang="hr-HR" b="1" noProof="1">
                <a:solidFill>
                  <a:prstClr val="white"/>
                </a:solidFill>
              </a:rPr>
              <a:t>Review</a:t>
            </a:r>
            <a:endParaRPr kumimoji="0" lang="en-US" sz="1800" b="1" i="0" u="none" strike="noStrike" kern="1200" cap="none" spc="0" normalizeH="0" baseline="0" noProof="1">
              <a:ln>
                <a:noFill/>
              </a:ln>
              <a:solidFill>
                <a:prstClr val="white"/>
              </a:solidFill>
              <a:effectLst/>
              <a:uLnTx/>
              <a:uFillTx/>
              <a:latin typeface="Calibri" panose="020F0502020204030204"/>
              <a:ea typeface="+mn-ea"/>
              <a:cs typeface="+mn-cs"/>
            </a:endParaRPr>
          </a:p>
        </p:txBody>
      </p:sp>
      <p:sp>
        <p:nvSpPr>
          <p:cNvPr id="35" name="Freeform 9">
            <a:extLst>
              <a:ext uri="{FF2B5EF4-FFF2-40B4-BE49-F238E27FC236}">
                <a16:creationId xmlns:a16="http://schemas.microsoft.com/office/drawing/2014/main" id="{241AF39C-8150-468E-8EB8-132CB850CF90}"/>
              </a:ext>
            </a:extLst>
          </p:cNvPr>
          <p:cNvSpPr>
            <a:spLocks/>
          </p:cNvSpPr>
          <p:nvPr/>
        </p:nvSpPr>
        <p:spPr bwMode="auto">
          <a:xfrm>
            <a:off x="2802163" y="2028464"/>
            <a:ext cx="1366161" cy="912114"/>
          </a:xfrm>
          <a:custGeom>
            <a:avLst/>
            <a:gdLst>
              <a:gd name="T0" fmla="*/ 0 w 923"/>
              <a:gd name="T1" fmla="*/ 0 h 365"/>
              <a:gd name="T2" fmla="*/ 741 w 923"/>
              <a:gd name="T3" fmla="*/ 0 h 365"/>
              <a:gd name="T4" fmla="*/ 923 w 923"/>
              <a:gd name="T5" fmla="*/ 182 h 365"/>
              <a:gd name="T6" fmla="*/ 741 w 923"/>
              <a:gd name="T7" fmla="*/ 365 h 365"/>
              <a:gd name="T8" fmla="*/ 0 w 923"/>
              <a:gd name="T9" fmla="*/ 365 h 365"/>
              <a:gd name="T10" fmla="*/ 182 w 923"/>
              <a:gd name="T11" fmla="*/ 182 h 365"/>
              <a:gd name="T12" fmla="*/ 0 w 923"/>
              <a:gd name="T13" fmla="*/ 0 h 365"/>
            </a:gdLst>
            <a:ahLst/>
            <a:cxnLst>
              <a:cxn ang="0">
                <a:pos x="T0" y="T1"/>
              </a:cxn>
              <a:cxn ang="0">
                <a:pos x="T2" y="T3"/>
              </a:cxn>
              <a:cxn ang="0">
                <a:pos x="T4" y="T5"/>
              </a:cxn>
              <a:cxn ang="0">
                <a:pos x="T6" y="T7"/>
              </a:cxn>
              <a:cxn ang="0">
                <a:pos x="T8" y="T9"/>
              </a:cxn>
              <a:cxn ang="0">
                <a:pos x="T10" y="T11"/>
              </a:cxn>
              <a:cxn ang="0">
                <a:pos x="T12" y="T13"/>
              </a:cxn>
            </a:cxnLst>
            <a:rect l="0" t="0" r="r" b="b"/>
            <a:pathLst>
              <a:path w="923" h="365">
                <a:moveTo>
                  <a:pt x="0" y="0"/>
                </a:moveTo>
                <a:lnTo>
                  <a:pt x="741" y="0"/>
                </a:lnTo>
                <a:lnTo>
                  <a:pt x="923" y="182"/>
                </a:lnTo>
                <a:lnTo>
                  <a:pt x="741" y="365"/>
                </a:lnTo>
                <a:lnTo>
                  <a:pt x="0" y="365"/>
                </a:lnTo>
                <a:lnTo>
                  <a:pt x="182" y="182"/>
                </a:lnTo>
                <a:lnTo>
                  <a:pt x="0" y="0"/>
                </a:lnTo>
                <a:close/>
              </a:path>
            </a:pathLst>
          </a:custGeom>
          <a:solidFill>
            <a:schemeClr val="accent2"/>
          </a:solidFill>
          <a:ln>
            <a:noFill/>
          </a:ln>
        </p:spPr>
        <p:txBody>
          <a:bodyPr vert="horz" wrap="square" lIns="68580" tIns="34290" rIns="68580" bIns="3429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r-HR" sz="1800" b="1" i="0" u="none" strike="noStrike" kern="1200" cap="none" spc="0" normalizeH="0" baseline="0" noProof="1">
                <a:ln>
                  <a:noFill/>
                </a:ln>
                <a:solidFill>
                  <a:prstClr val="black"/>
                </a:solidFill>
                <a:effectLst/>
                <a:uLnTx/>
                <a:uFillTx/>
                <a:latin typeface="Calibri" panose="020F0502020204030204"/>
                <a:ea typeface="+mn-ea"/>
                <a:cs typeface="+mn-cs"/>
              </a:rPr>
              <a:t>Registration</a:t>
            </a:r>
            <a:endParaRPr kumimoji="0" lang="en-US" sz="1800" b="1" i="0" u="none" strike="noStrike" kern="1200" cap="none" spc="0" normalizeH="0" baseline="0" noProof="1">
              <a:ln>
                <a:noFill/>
              </a:ln>
              <a:solidFill>
                <a:prstClr val="black"/>
              </a:solidFill>
              <a:effectLst/>
              <a:uLnTx/>
              <a:uFillTx/>
              <a:latin typeface="Calibri" panose="020F0502020204030204"/>
              <a:ea typeface="+mn-ea"/>
              <a:cs typeface="+mn-cs"/>
            </a:endParaRPr>
          </a:p>
        </p:txBody>
      </p:sp>
      <p:sp>
        <p:nvSpPr>
          <p:cNvPr id="36" name="Freeform 11">
            <a:extLst>
              <a:ext uri="{FF2B5EF4-FFF2-40B4-BE49-F238E27FC236}">
                <a16:creationId xmlns:a16="http://schemas.microsoft.com/office/drawing/2014/main" id="{79596B92-DF08-44C0-95CF-BBAD52E91451}"/>
              </a:ext>
            </a:extLst>
          </p:cNvPr>
          <p:cNvSpPr>
            <a:spLocks/>
          </p:cNvSpPr>
          <p:nvPr/>
        </p:nvSpPr>
        <p:spPr bwMode="auto">
          <a:xfrm>
            <a:off x="3888919" y="2028464"/>
            <a:ext cx="1366161" cy="912114"/>
          </a:xfrm>
          <a:custGeom>
            <a:avLst/>
            <a:gdLst>
              <a:gd name="T0" fmla="*/ 0 w 930"/>
              <a:gd name="T1" fmla="*/ 0 h 365"/>
              <a:gd name="T2" fmla="*/ 747 w 930"/>
              <a:gd name="T3" fmla="*/ 0 h 365"/>
              <a:gd name="T4" fmla="*/ 930 w 930"/>
              <a:gd name="T5" fmla="*/ 182 h 365"/>
              <a:gd name="T6" fmla="*/ 747 w 930"/>
              <a:gd name="T7" fmla="*/ 365 h 365"/>
              <a:gd name="T8" fmla="*/ 0 w 930"/>
              <a:gd name="T9" fmla="*/ 365 h 365"/>
              <a:gd name="T10" fmla="*/ 182 w 930"/>
              <a:gd name="T11" fmla="*/ 182 h 365"/>
              <a:gd name="T12" fmla="*/ 0 w 930"/>
              <a:gd name="T13" fmla="*/ 0 h 365"/>
            </a:gdLst>
            <a:ahLst/>
            <a:cxnLst>
              <a:cxn ang="0">
                <a:pos x="T0" y="T1"/>
              </a:cxn>
              <a:cxn ang="0">
                <a:pos x="T2" y="T3"/>
              </a:cxn>
              <a:cxn ang="0">
                <a:pos x="T4" y="T5"/>
              </a:cxn>
              <a:cxn ang="0">
                <a:pos x="T6" y="T7"/>
              </a:cxn>
              <a:cxn ang="0">
                <a:pos x="T8" y="T9"/>
              </a:cxn>
              <a:cxn ang="0">
                <a:pos x="T10" y="T11"/>
              </a:cxn>
              <a:cxn ang="0">
                <a:pos x="T12" y="T13"/>
              </a:cxn>
            </a:cxnLst>
            <a:rect l="0" t="0" r="r" b="b"/>
            <a:pathLst>
              <a:path w="930" h="365">
                <a:moveTo>
                  <a:pt x="0" y="0"/>
                </a:moveTo>
                <a:lnTo>
                  <a:pt x="747" y="0"/>
                </a:lnTo>
                <a:lnTo>
                  <a:pt x="930" y="182"/>
                </a:lnTo>
                <a:lnTo>
                  <a:pt x="747" y="365"/>
                </a:lnTo>
                <a:lnTo>
                  <a:pt x="0" y="365"/>
                </a:lnTo>
                <a:lnTo>
                  <a:pt x="182" y="182"/>
                </a:lnTo>
                <a:lnTo>
                  <a:pt x="0" y="0"/>
                </a:lnTo>
                <a:close/>
              </a:path>
            </a:pathLst>
          </a:custGeom>
          <a:solidFill>
            <a:schemeClr val="accent3"/>
          </a:solidFill>
          <a:ln>
            <a:noFill/>
          </a:ln>
        </p:spPr>
        <p:txBody>
          <a:bodyPr vert="horz" wrap="square" lIns="68580" tIns="34290" rIns="68580" bIns="3429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r-HR" sz="1800" b="1" i="0" u="none" strike="noStrike" kern="1200" cap="none" spc="0" normalizeH="0" baseline="0" noProof="1">
                <a:ln>
                  <a:noFill/>
                </a:ln>
                <a:solidFill>
                  <a:prstClr val="black"/>
                </a:solidFill>
                <a:effectLst/>
                <a:uLnTx/>
                <a:uFillTx/>
                <a:latin typeface="Calibri" panose="020F0502020204030204"/>
                <a:ea typeface="+mn-ea"/>
                <a:cs typeface="+mn-cs"/>
              </a:rPr>
              <a:t>Request</a:t>
            </a:r>
            <a:endParaRPr kumimoji="0" lang="en-US" sz="1800" b="1" i="0" u="none" strike="noStrike" kern="1200" cap="none" spc="0" normalizeH="0" baseline="0" noProof="1">
              <a:ln>
                <a:noFill/>
              </a:ln>
              <a:solidFill>
                <a:prstClr val="black"/>
              </a:solidFill>
              <a:effectLst/>
              <a:uLnTx/>
              <a:uFillTx/>
              <a:latin typeface="Calibri" panose="020F0502020204030204"/>
              <a:ea typeface="+mn-ea"/>
              <a:cs typeface="+mn-cs"/>
            </a:endParaRPr>
          </a:p>
        </p:txBody>
      </p:sp>
      <p:sp>
        <p:nvSpPr>
          <p:cNvPr id="37" name="Freeform 13">
            <a:extLst>
              <a:ext uri="{FF2B5EF4-FFF2-40B4-BE49-F238E27FC236}">
                <a16:creationId xmlns:a16="http://schemas.microsoft.com/office/drawing/2014/main" id="{69311AC2-C821-4740-B151-4BAD22CB3F1E}"/>
              </a:ext>
            </a:extLst>
          </p:cNvPr>
          <p:cNvSpPr>
            <a:spLocks/>
          </p:cNvSpPr>
          <p:nvPr/>
        </p:nvSpPr>
        <p:spPr bwMode="auto">
          <a:xfrm>
            <a:off x="4975676" y="2028464"/>
            <a:ext cx="1366161" cy="912114"/>
          </a:xfrm>
          <a:custGeom>
            <a:avLst/>
            <a:gdLst>
              <a:gd name="T0" fmla="*/ 0 w 923"/>
              <a:gd name="T1" fmla="*/ 0 h 365"/>
              <a:gd name="T2" fmla="*/ 741 w 923"/>
              <a:gd name="T3" fmla="*/ 0 h 365"/>
              <a:gd name="T4" fmla="*/ 923 w 923"/>
              <a:gd name="T5" fmla="*/ 182 h 365"/>
              <a:gd name="T6" fmla="*/ 741 w 923"/>
              <a:gd name="T7" fmla="*/ 365 h 365"/>
              <a:gd name="T8" fmla="*/ 0 w 923"/>
              <a:gd name="T9" fmla="*/ 365 h 365"/>
              <a:gd name="T10" fmla="*/ 182 w 923"/>
              <a:gd name="T11" fmla="*/ 182 h 365"/>
              <a:gd name="T12" fmla="*/ 0 w 923"/>
              <a:gd name="T13" fmla="*/ 0 h 365"/>
            </a:gdLst>
            <a:ahLst/>
            <a:cxnLst>
              <a:cxn ang="0">
                <a:pos x="T0" y="T1"/>
              </a:cxn>
              <a:cxn ang="0">
                <a:pos x="T2" y="T3"/>
              </a:cxn>
              <a:cxn ang="0">
                <a:pos x="T4" y="T5"/>
              </a:cxn>
              <a:cxn ang="0">
                <a:pos x="T6" y="T7"/>
              </a:cxn>
              <a:cxn ang="0">
                <a:pos x="T8" y="T9"/>
              </a:cxn>
              <a:cxn ang="0">
                <a:pos x="T10" y="T11"/>
              </a:cxn>
              <a:cxn ang="0">
                <a:pos x="T12" y="T13"/>
              </a:cxn>
            </a:cxnLst>
            <a:rect l="0" t="0" r="r" b="b"/>
            <a:pathLst>
              <a:path w="923" h="365">
                <a:moveTo>
                  <a:pt x="0" y="0"/>
                </a:moveTo>
                <a:lnTo>
                  <a:pt x="741" y="0"/>
                </a:lnTo>
                <a:lnTo>
                  <a:pt x="923" y="182"/>
                </a:lnTo>
                <a:lnTo>
                  <a:pt x="741" y="365"/>
                </a:lnTo>
                <a:lnTo>
                  <a:pt x="0" y="365"/>
                </a:lnTo>
                <a:lnTo>
                  <a:pt x="182" y="182"/>
                </a:lnTo>
                <a:lnTo>
                  <a:pt x="0" y="0"/>
                </a:lnTo>
                <a:close/>
              </a:path>
            </a:pathLst>
          </a:custGeom>
          <a:solidFill>
            <a:schemeClr val="accent4"/>
          </a:solidFill>
          <a:ln>
            <a:noFill/>
          </a:ln>
        </p:spPr>
        <p:txBody>
          <a:bodyPr vert="horz" wrap="square" lIns="68580" tIns="34290" rIns="68580" bIns="34290" numCol="1" anchor="ctr" anchorCtr="0" compatLnSpc="1">
            <a:prstTxWarp prst="textNoShape">
              <a:avLst/>
            </a:prstTxWarp>
          </a:bodyPr>
          <a:lstStyle/>
          <a:p>
            <a:pPr lvl="0" algn="ctr">
              <a:defRPr/>
            </a:pPr>
            <a:r>
              <a:rPr lang="hr-HR" b="1" noProof="1">
                <a:solidFill>
                  <a:prstClr val="black"/>
                </a:solidFill>
              </a:rPr>
              <a:t>Investigation</a:t>
            </a:r>
            <a:endParaRPr kumimoji="0" lang="en-US" sz="1800" b="1" i="0" u="none" strike="noStrike" kern="1200" cap="none" spc="0" normalizeH="0" baseline="0" noProof="1">
              <a:ln>
                <a:noFill/>
              </a:ln>
              <a:solidFill>
                <a:prstClr val="black"/>
              </a:solidFill>
              <a:effectLst/>
              <a:uLnTx/>
              <a:uFillTx/>
              <a:latin typeface="Calibri" panose="020F0502020204030204"/>
              <a:ea typeface="+mn-ea"/>
              <a:cs typeface="+mn-cs"/>
            </a:endParaRPr>
          </a:p>
        </p:txBody>
      </p:sp>
      <p:sp>
        <p:nvSpPr>
          <p:cNvPr id="38" name="Freeform 15">
            <a:extLst>
              <a:ext uri="{FF2B5EF4-FFF2-40B4-BE49-F238E27FC236}">
                <a16:creationId xmlns:a16="http://schemas.microsoft.com/office/drawing/2014/main" id="{D06BA517-60BB-478E-B103-6B7352A7D227}"/>
              </a:ext>
            </a:extLst>
          </p:cNvPr>
          <p:cNvSpPr>
            <a:spLocks/>
          </p:cNvSpPr>
          <p:nvPr/>
        </p:nvSpPr>
        <p:spPr bwMode="auto">
          <a:xfrm>
            <a:off x="6061815" y="2028464"/>
            <a:ext cx="1366161" cy="912114"/>
          </a:xfrm>
          <a:custGeom>
            <a:avLst/>
            <a:gdLst>
              <a:gd name="T0" fmla="*/ 0 w 923"/>
              <a:gd name="T1" fmla="*/ 0 h 365"/>
              <a:gd name="T2" fmla="*/ 741 w 923"/>
              <a:gd name="T3" fmla="*/ 0 h 365"/>
              <a:gd name="T4" fmla="*/ 923 w 923"/>
              <a:gd name="T5" fmla="*/ 182 h 365"/>
              <a:gd name="T6" fmla="*/ 741 w 923"/>
              <a:gd name="T7" fmla="*/ 365 h 365"/>
              <a:gd name="T8" fmla="*/ 0 w 923"/>
              <a:gd name="T9" fmla="*/ 365 h 365"/>
              <a:gd name="T10" fmla="*/ 182 w 923"/>
              <a:gd name="T11" fmla="*/ 182 h 365"/>
              <a:gd name="T12" fmla="*/ 0 w 923"/>
              <a:gd name="T13" fmla="*/ 0 h 365"/>
            </a:gdLst>
            <a:ahLst/>
            <a:cxnLst>
              <a:cxn ang="0">
                <a:pos x="T0" y="T1"/>
              </a:cxn>
              <a:cxn ang="0">
                <a:pos x="T2" y="T3"/>
              </a:cxn>
              <a:cxn ang="0">
                <a:pos x="T4" y="T5"/>
              </a:cxn>
              <a:cxn ang="0">
                <a:pos x="T6" y="T7"/>
              </a:cxn>
              <a:cxn ang="0">
                <a:pos x="T8" y="T9"/>
              </a:cxn>
              <a:cxn ang="0">
                <a:pos x="T10" y="T11"/>
              </a:cxn>
              <a:cxn ang="0">
                <a:pos x="T12" y="T13"/>
              </a:cxn>
            </a:cxnLst>
            <a:rect l="0" t="0" r="r" b="b"/>
            <a:pathLst>
              <a:path w="923" h="365">
                <a:moveTo>
                  <a:pt x="0" y="0"/>
                </a:moveTo>
                <a:lnTo>
                  <a:pt x="741" y="0"/>
                </a:lnTo>
                <a:lnTo>
                  <a:pt x="923" y="182"/>
                </a:lnTo>
                <a:lnTo>
                  <a:pt x="741" y="365"/>
                </a:lnTo>
                <a:lnTo>
                  <a:pt x="0" y="365"/>
                </a:lnTo>
                <a:lnTo>
                  <a:pt x="182" y="182"/>
                </a:lnTo>
                <a:lnTo>
                  <a:pt x="0" y="0"/>
                </a:lnTo>
                <a:close/>
              </a:path>
            </a:pathLst>
          </a:custGeom>
          <a:solidFill>
            <a:schemeClr val="accent5"/>
          </a:solidFill>
          <a:ln>
            <a:noFill/>
          </a:ln>
        </p:spPr>
        <p:txBody>
          <a:bodyPr vert="horz" wrap="square" lIns="68580" tIns="34290" rIns="68580" bIns="34290" numCol="1" anchor="ctr" anchorCtr="0" compatLnSpc="1">
            <a:prstTxWarp prst="textNoShape">
              <a:avLst/>
            </a:prstTxWarp>
          </a:bodyPr>
          <a:lstStyle/>
          <a:p>
            <a:pPr lvl="0" algn="ctr">
              <a:defRPr/>
            </a:pPr>
            <a:r>
              <a:rPr lang="hr-HR" sz="1600" b="1" noProof="1">
                <a:solidFill>
                  <a:prstClr val="white"/>
                </a:solidFill>
              </a:rPr>
              <a:t>Approval</a:t>
            </a:r>
            <a:endParaRPr kumimoji="0" lang="en-US" sz="1600" b="1" i="0" u="none" strike="noStrike" kern="1200" cap="none" spc="0" normalizeH="0" baseline="0" noProof="1">
              <a:ln>
                <a:noFill/>
              </a:ln>
              <a:solidFill>
                <a:prstClr val="white"/>
              </a:solidFill>
              <a:effectLst/>
              <a:uLnTx/>
              <a:uFillTx/>
              <a:latin typeface="Calibri" panose="020F0502020204030204"/>
              <a:ea typeface="+mn-ea"/>
              <a:cs typeface="+mn-cs"/>
            </a:endParaRPr>
          </a:p>
        </p:txBody>
      </p:sp>
      <p:sp>
        <p:nvSpPr>
          <p:cNvPr id="39" name="Freeform 17">
            <a:extLst>
              <a:ext uri="{FF2B5EF4-FFF2-40B4-BE49-F238E27FC236}">
                <a16:creationId xmlns:a16="http://schemas.microsoft.com/office/drawing/2014/main" id="{423AD8CF-C351-4211-B77D-DE70FBD1D8E1}"/>
              </a:ext>
            </a:extLst>
          </p:cNvPr>
          <p:cNvSpPr>
            <a:spLocks/>
          </p:cNvSpPr>
          <p:nvPr/>
        </p:nvSpPr>
        <p:spPr bwMode="auto">
          <a:xfrm>
            <a:off x="7149189" y="2028464"/>
            <a:ext cx="1366161" cy="912114"/>
          </a:xfrm>
          <a:custGeom>
            <a:avLst/>
            <a:gdLst>
              <a:gd name="T0" fmla="*/ 0 w 929"/>
              <a:gd name="T1" fmla="*/ 0 h 365"/>
              <a:gd name="T2" fmla="*/ 747 w 929"/>
              <a:gd name="T3" fmla="*/ 0 h 365"/>
              <a:gd name="T4" fmla="*/ 929 w 929"/>
              <a:gd name="T5" fmla="*/ 182 h 365"/>
              <a:gd name="T6" fmla="*/ 747 w 929"/>
              <a:gd name="T7" fmla="*/ 365 h 365"/>
              <a:gd name="T8" fmla="*/ 0 w 929"/>
              <a:gd name="T9" fmla="*/ 365 h 365"/>
              <a:gd name="T10" fmla="*/ 182 w 929"/>
              <a:gd name="T11" fmla="*/ 182 h 365"/>
              <a:gd name="T12" fmla="*/ 0 w 929"/>
              <a:gd name="T13" fmla="*/ 0 h 365"/>
            </a:gdLst>
            <a:ahLst/>
            <a:cxnLst>
              <a:cxn ang="0">
                <a:pos x="T0" y="T1"/>
              </a:cxn>
              <a:cxn ang="0">
                <a:pos x="T2" y="T3"/>
              </a:cxn>
              <a:cxn ang="0">
                <a:pos x="T4" y="T5"/>
              </a:cxn>
              <a:cxn ang="0">
                <a:pos x="T6" y="T7"/>
              </a:cxn>
              <a:cxn ang="0">
                <a:pos x="T8" y="T9"/>
              </a:cxn>
              <a:cxn ang="0">
                <a:pos x="T10" y="T11"/>
              </a:cxn>
              <a:cxn ang="0">
                <a:pos x="T12" y="T13"/>
              </a:cxn>
            </a:cxnLst>
            <a:rect l="0" t="0" r="r" b="b"/>
            <a:pathLst>
              <a:path w="929" h="365">
                <a:moveTo>
                  <a:pt x="0" y="0"/>
                </a:moveTo>
                <a:lnTo>
                  <a:pt x="747" y="0"/>
                </a:lnTo>
                <a:lnTo>
                  <a:pt x="929" y="182"/>
                </a:lnTo>
                <a:lnTo>
                  <a:pt x="747" y="365"/>
                </a:lnTo>
                <a:lnTo>
                  <a:pt x="0" y="365"/>
                </a:lnTo>
                <a:lnTo>
                  <a:pt x="182" y="182"/>
                </a:lnTo>
                <a:lnTo>
                  <a:pt x="0" y="0"/>
                </a:lnTo>
                <a:close/>
              </a:path>
            </a:pathLst>
          </a:custGeom>
          <a:solidFill>
            <a:schemeClr val="accent6"/>
          </a:solidFill>
          <a:ln>
            <a:noFill/>
          </a:ln>
        </p:spPr>
        <p:txBody>
          <a:bodyPr vert="horz" wrap="square" lIns="68580" tIns="34290" rIns="68580" bIns="3429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r-HR" sz="1800" b="1" i="0" u="none" strike="noStrike" kern="1200" cap="none" spc="0" normalizeH="0" baseline="0" noProof="1">
                <a:ln>
                  <a:noFill/>
                </a:ln>
                <a:solidFill>
                  <a:prstClr val="black"/>
                </a:solidFill>
                <a:effectLst/>
                <a:uLnTx/>
                <a:uFillTx/>
                <a:latin typeface="Calibri" panose="020F0502020204030204"/>
                <a:ea typeface="+mn-ea"/>
                <a:cs typeface="+mn-cs"/>
              </a:rPr>
              <a:t>Permit</a:t>
            </a:r>
            <a:endParaRPr kumimoji="0" lang="en-US" sz="1800" b="1" i="0" u="none" strike="noStrike" kern="1200" cap="none" spc="0" normalizeH="0" baseline="0" noProof="1">
              <a:ln>
                <a:noFill/>
              </a:ln>
              <a:solidFill>
                <a:prstClr val="black"/>
              </a:solidFill>
              <a:effectLst/>
              <a:uLnTx/>
              <a:uFillTx/>
              <a:latin typeface="Calibri" panose="020F0502020204030204"/>
              <a:ea typeface="+mn-ea"/>
              <a:cs typeface="+mn-cs"/>
            </a:endParaRPr>
          </a:p>
        </p:txBody>
      </p:sp>
      <p:sp>
        <p:nvSpPr>
          <p:cNvPr id="40" name="Rectangle: Rounded Corners 39">
            <a:extLst>
              <a:ext uri="{FF2B5EF4-FFF2-40B4-BE49-F238E27FC236}">
                <a16:creationId xmlns:a16="http://schemas.microsoft.com/office/drawing/2014/main" id="{0F0EAB54-67BA-44B6-BF01-99F8F36AADD5}"/>
              </a:ext>
            </a:extLst>
          </p:cNvPr>
          <p:cNvSpPr/>
          <p:nvPr/>
        </p:nvSpPr>
        <p:spPr>
          <a:xfrm>
            <a:off x="628650" y="4845803"/>
            <a:ext cx="1362456" cy="1054783"/>
          </a:xfrm>
          <a:prstGeom prst="roundRect">
            <a:avLst>
              <a:gd name="adj" fmla="val 8527"/>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spcAft>
                <a:spcPts val="450"/>
              </a:spcAft>
              <a:defRPr/>
            </a:pPr>
            <a:r>
              <a:rPr lang="en-US" sz="1000" noProof="1">
                <a:solidFill>
                  <a:prstClr val="white"/>
                </a:solidFill>
              </a:rPr>
              <a:t>The application shall be accompanied by the Founding Act and other related documentation</a:t>
            </a:r>
            <a:r>
              <a:rPr lang="hr-HR" sz="1000" noProof="1">
                <a:solidFill>
                  <a:prstClr val="white"/>
                </a:solidFill>
              </a:rPr>
              <a:t>.</a:t>
            </a:r>
            <a:endParaRPr kumimoji="0" lang="en-US" sz="1000" b="0" i="0" u="none" strike="noStrike" kern="1200" cap="none" spc="0" normalizeH="0" baseline="0" noProof="1">
              <a:ln>
                <a:noFill/>
              </a:ln>
              <a:solidFill>
                <a:prstClr val="white"/>
              </a:solidFill>
              <a:effectLst/>
              <a:uLnTx/>
              <a:uFillTx/>
              <a:latin typeface="Calibri" panose="020F0502020204030204"/>
              <a:ea typeface="+mn-ea"/>
              <a:cs typeface="+mn-cs"/>
            </a:endParaRPr>
          </a:p>
        </p:txBody>
      </p:sp>
      <p:sp>
        <p:nvSpPr>
          <p:cNvPr id="41" name="Rectangle: Rounded Corners 40">
            <a:extLst>
              <a:ext uri="{FF2B5EF4-FFF2-40B4-BE49-F238E27FC236}">
                <a16:creationId xmlns:a16="http://schemas.microsoft.com/office/drawing/2014/main" id="{77722381-8EEC-4F1C-A5BC-56F723A30095}"/>
              </a:ext>
            </a:extLst>
          </p:cNvPr>
          <p:cNvSpPr/>
          <p:nvPr/>
        </p:nvSpPr>
        <p:spPr>
          <a:xfrm>
            <a:off x="1716024" y="3248885"/>
            <a:ext cx="1362456" cy="1260235"/>
          </a:xfrm>
          <a:prstGeom prst="roundRect">
            <a:avLst>
              <a:gd name="adj" fmla="val 8527"/>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spcAft>
                <a:spcPts val="450"/>
              </a:spcAft>
              <a:defRPr/>
            </a:pPr>
            <a:r>
              <a:rPr lang="en-US" sz="1000" noProof="1">
                <a:solidFill>
                  <a:prstClr val="white"/>
                </a:solidFill>
              </a:rPr>
              <a:t>After reviewing the documentation, the Ministry by Decision determines that the act of incorporation is in accordance with the Law on Health Care.</a:t>
            </a:r>
            <a:endParaRPr kumimoji="0" lang="en-US" sz="1000" b="0" i="0" u="none" strike="noStrike" kern="1200" cap="none" spc="0" normalizeH="0" baseline="0" noProof="1">
              <a:ln>
                <a:noFill/>
              </a:ln>
              <a:solidFill>
                <a:prstClr val="white"/>
              </a:solidFill>
              <a:effectLst/>
              <a:uLnTx/>
              <a:uFillTx/>
              <a:latin typeface="Calibri" panose="020F0502020204030204"/>
              <a:ea typeface="+mn-ea"/>
              <a:cs typeface="+mn-cs"/>
            </a:endParaRPr>
          </a:p>
        </p:txBody>
      </p:sp>
      <p:sp>
        <p:nvSpPr>
          <p:cNvPr id="42" name="Rectangle: Rounded Corners 41">
            <a:extLst>
              <a:ext uri="{FF2B5EF4-FFF2-40B4-BE49-F238E27FC236}">
                <a16:creationId xmlns:a16="http://schemas.microsoft.com/office/drawing/2014/main" id="{E5FECCEC-9706-4740-9954-AE4539C3864A}"/>
              </a:ext>
            </a:extLst>
          </p:cNvPr>
          <p:cNvSpPr/>
          <p:nvPr/>
        </p:nvSpPr>
        <p:spPr>
          <a:xfrm>
            <a:off x="2803398" y="5078357"/>
            <a:ext cx="1362456" cy="822230"/>
          </a:xfrm>
          <a:prstGeom prst="roundRect">
            <a:avLst>
              <a:gd name="adj" fmla="val 852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spcAft>
                <a:spcPts val="450"/>
              </a:spcAft>
              <a:defRPr/>
            </a:pPr>
            <a:r>
              <a:rPr lang="en-US" sz="1000" noProof="1">
                <a:solidFill>
                  <a:prstClr val="black"/>
                </a:solidFill>
              </a:rPr>
              <a:t>The party shall be entered in the Commercial Court Register.</a:t>
            </a:r>
            <a:endParaRPr kumimoji="0" lang="en-US" sz="1000" b="0" i="0" u="none" strike="noStrike" kern="1200" cap="none" spc="0" normalizeH="0" baseline="0" noProof="1">
              <a:ln>
                <a:noFill/>
              </a:ln>
              <a:solidFill>
                <a:prstClr val="black"/>
              </a:solidFill>
              <a:effectLst/>
              <a:uLnTx/>
              <a:uFillTx/>
              <a:latin typeface="Calibri" panose="020F0502020204030204"/>
              <a:ea typeface="+mn-ea"/>
              <a:cs typeface="+mn-cs"/>
            </a:endParaRPr>
          </a:p>
        </p:txBody>
      </p:sp>
      <p:sp>
        <p:nvSpPr>
          <p:cNvPr id="73" name="Rectangle: Rounded Corners 72">
            <a:extLst>
              <a:ext uri="{FF2B5EF4-FFF2-40B4-BE49-F238E27FC236}">
                <a16:creationId xmlns:a16="http://schemas.microsoft.com/office/drawing/2014/main" id="{AFA21587-222B-4C44-942B-0D89D681ED1B}"/>
              </a:ext>
            </a:extLst>
          </p:cNvPr>
          <p:cNvSpPr/>
          <p:nvPr/>
        </p:nvSpPr>
        <p:spPr>
          <a:xfrm>
            <a:off x="3890772" y="3160349"/>
            <a:ext cx="1362456" cy="1685454"/>
          </a:xfrm>
          <a:prstGeom prst="roundRect">
            <a:avLst>
              <a:gd name="adj" fmla="val 852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spcAft>
                <a:spcPts val="450"/>
              </a:spcAft>
              <a:defRPr/>
            </a:pPr>
            <a:r>
              <a:rPr lang="en-US" sz="1000" noProof="1">
                <a:solidFill>
                  <a:prstClr val="black"/>
                </a:solidFill>
              </a:rPr>
              <a:t>After being entered in the court register, the party submits a request to the Ministry of Health requesting a decision on the commencement of work and encloses the relevant documentation.</a:t>
            </a:r>
            <a:endParaRPr kumimoji="0" lang="en-US" sz="1000" b="0" i="0" u="none" strike="noStrike" kern="1200" cap="none" spc="0" normalizeH="0" baseline="0" noProof="1">
              <a:ln>
                <a:noFill/>
              </a:ln>
              <a:solidFill>
                <a:prstClr val="black"/>
              </a:solidFill>
              <a:effectLst/>
              <a:uLnTx/>
              <a:uFillTx/>
              <a:latin typeface="Calibri" panose="020F0502020204030204"/>
              <a:ea typeface="+mn-ea"/>
              <a:cs typeface="+mn-cs"/>
            </a:endParaRPr>
          </a:p>
        </p:txBody>
      </p:sp>
      <p:sp>
        <p:nvSpPr>
          <p:cNvPr id="74" name="Rectangle: Rounded Corners 73">
            <a:extLst>
              <a:ext uri="{FF2B5EF4-FFF2-40B4-BE49-F238E27FC236}">
                <a16:creationId xmlns:a16="http://schemas.microsoft.com/office/drawing/2014/main" id="{DEDA3877-B6CD-4F04-A7F2-73E8F5DEE8E6}"/>
              </a:ext>
            </a:extLst>
          </p:cNvPr>
          <p:cNvSpPr/>
          <p:nvPr/>
        </p:nvSpPr>
        <p:spPr>
          <a:xfrm>
            <a:off x="4978146" y="5037197"/>
            <a:ext cx="1362456" cy="863390"/>
          </a:xfrm>
          <a:prstGeom prst="roundRect">
            <a:avLst>
              <a:gd name="adj" fmla="val 852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spcAft>
                <a:spcPts val="450"/>
              </a:spcAft>
              <a:defRPr/>
            </a:pPr>
            <a:r>
              <a:rPr lang="en-US" sz="1000" noProof="1">
                <a:solidFill>
                  <a:prstClr val="black"/>
                </a:solidFill>
              </a:rPr>
              <a:t>An Expert Committee shall be established and shall record the minimum technical requirements.</a:t>
            </a:r>
            <a:endParaRPr kumimoji="0" lang="en-US" sz="1000" b="0" i="0" u="none" strike="noStrike" kern="1200" cap="none" spc="0" normalizeH="0" baseline="0" noProof="1">
              <a:ln>
                <a:noFill/>
              </a:ln>
              <a:solidFill>
                <a:prstClr val="black"/>
              </a:solidFill>
              <a:effectLst/>
              <a:uLnTx/>
              <a:uFillTx/>
              <a:latin typeface="Calibri" panose="020F0502020204030204"/>
              <a:ea typeface="+mn-ea"/>
              <a:cs typeface="+mn-cs"/>
            </a:endParaRPr>
          </a:p>
        </p:txBody>
      </p:sp>
      <p:sp>
        <p:nvSpPr>
          <p:cNvPr id="75" name="Rectangle: Rounded Corners 74">
            <a:extLst>
              <a:ext uri="{FF2B5EF4-FFF2-40B4-BE49-F238E27FC236}">
                <a16:creationId xmlns:a16="http://schemas.microsoft.com/office/drawing/2014/main" id="{B65F86FB-CE67-4077-8825-A189ADA499D6}"/>
              </a:ext>
            </a:extLst>
          </p:cNvPr>
          <p:cNvSpPr/>
          <p:nvPr/>
        </p:nvSpPr>
        <p:spPr>
          <a:xfrm>
            <a:off x="5849108" y="3256383"/>
            <a:ext cx="1808375" cy="1684785"/>
          </a:xfrm>
          <a:prstGeom prst="roundRect">
            <a:avLst>
              <a:gd name="adj" fmla="val 8527"/>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spcAft>
                <a:spcPts val="450"/>
              </a:spcAft>
              <a:defRPr/>
            </a:pPr>
            <a:r>
              <a:rPr lang="en-US" sz="1000" noProof="1">
                <a:solidFill>
                  <a:prstClr val="white"/>
                </a:solidFill>
              </a:rPr>
              <a:t>If the minimum technical requirements are fulfilled, the Ministry by a decision determines that the institution meets the requirements in terms of workers, equipment and premises, that is, it is approved to start performing certain health care activities.</a:t>
            </a:r>
            <a:endParaRPr kumimoji="0" lang="en-US" sz="1000" b="0" i="0" u="none" strike="noStrike" kern="1200" cap="none" spc="0" normalizeH="0" baseline="0" noProof="1">
              <a:ln>
                <a:noFill/>
              </a:ln>
              <a:solidFill>
                <a:prstClr val="white"/>
              </a:solidFill>
              <a:effectLst/>
              <a:uLnTx/>
              <a:uFillTx/>
              <a:latin typeface="Calibri" panose="020F0502020204030204"/>
              <a:ea typeface="+mn-ea"/>
              <a:cs typeface="+mn-cs"/>
            </a:endParaRPr>
          </a:p>
        </p:txBody>
      </p:sp>
      <p:sp>
        <p:nvSpPr>
          <p:cNvPr id="76" name="Rectangle: Rounded Corners 75">
            <a:extLst>
              <a:ext uri="{FF2B5EF4-FFF2-40B4-BE49-F238E27FC236}">
                <a16:creationId xmlns:a16="http://schemas.microsoft.com/office/drawing/2014/main" id="{31B1E816-F2D1-499A-B56F-0DCDBD86395E}"/>
              </a:ext>
            </a:extLst>
          </p:cNvPr>
          <p:cNvSpPr/>
          <p:nvPr/>
        </p:nvSpPr>
        <p:spPr>
          <a:xfrm>
            <a:off x="7152894" y="5270724"/>
            <a:ext cx="1362456" cy="629863"/>
          </a:xfrm>
          <a:prstGeom prst="roundRect">
            <a:avLst>
              <a:gd name="adj" fmla="val 852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spcAft>
                <a:spcPts val="450"/>
              </a:spcAft>
              <a:defRPr/>
            </a:pPr>
            <a:r>
              <a:rPr lang="en-US" sz="1000" noProof="1">
                <a:solidFill>
                  <a:prstClr val="black"/>
                </a:solidFill>
              </a:rPr>
              <a:t>The </a:t>
            </a:r>
            <a:r>
              <a:rPr lang="hr-HR" sz="1000" noProof="1">
                <a:solidFill>
                  <a:prstClr val="black"/>
                </a:solidFill>
              </a:rPr>
              <a:t>permit</a:t>
            </a:r>
            <a:r>
              <a:rPr lang="en-US" sz="1000" noProof="1">
                <a:solidFill>
                  <a:prstClr val="black"/>
                </a:solidFill>
              </a:rPr>
              <a:t> is issued for an indefinite period of time.</a:t>
            </a:r>
            <a:endParaRPr kumimoji="0" lang="en-US" sz="1000" b="0" i="0" u="none" strike="noStrike" kern="1200" cap="none" spc="0" normalizeH="0" baseline="0" noProof="1">
              <a:ln>
                <a:noFill/>
              </a:ln>
              <a:solidFill>
                <a:prstClr val="black"/>
              </a:solidFill>
              <a:effectLst/>
              <a:uLnTx/>
              <a:uFillTx/>
              <a:latin typeface="Calibri" panose="020F0502020204030204"/>
              <a:ea typeface="+mn-ea"/>
              <a:cs typeface="+mn-cs"/>
            </a:endParaRPr>
          </a:p>
        </p:txBody>
      </p:sp>
      <p:cxnSp>
        <p:nvCxnSpPr>
          <p:cNvPr id="6" name="Straight Connector 5">
            <a:extLst>
              <a:ext uri="{FF2B5EF4-FFF2-40B4-BE49-F238E27FC236}">
                <a16:creationId xmlns:a16="http://schemas.microsoft.com/office/drawing/2014/main" id="{C91985FD-37AC-4925-92BC-6DF038F501D0}"/>
              </a:ext>
            </a:extLst>
          </p:cNvPr>
          <p:cNvCxnSpPr>
            <a:cxnSpLocks/>
            <a:endCxn id="41" idx="0"/>
          </p:cNvCxnSpPr>
          <p:nvPr/>
        </p:nvCxnSpPr>
        <p:spPr>
          <a:xfrm>
            <a:off x="2397252" y="2940576"/>
            <a:ext cx="0" cy="308309"/>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B358697A-F268-49CB-8B92-E737BD097664}"/>
              </a:ext>
            </a:extLst>
          </p:cNvPr>
          <p:cNvCxnSpPr>
            <a:cxnSpLocks/>
            <a:endCxn id="40" idx="0"/>
          </p:cNvCxnSpPr>
          <p:nvPr/>
        </p:nvCxnSpPr>
        <p:spPr>
          <a:xfrm>
            <a:off x="1309878" y="2940576"/>
            <a:ext cx="0" cy="1905227"/>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B195173D-FDD6-472A-AA4F-4D98077CDFDD}"/>
              </a:ext>
            </a:extLst>
          </p:cNvPr>
          <p:cNvCxnSpPr>
            <a:cxnSpLocks/>
            <a:endCxn id="42" idx="0"/>
          </p:cNvCxnSpPr>
          <p:nvPr/>
        </p:nvCxnSpPr>
        <p:spPr>
          <a:xfrm>
            <a:off x="3484626" y="2940576"/>
            <a:ext cx="0" cy="2137781"/>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11279325-BD9C-443D-A3EC-9DA9D94AAC5A}"/>
              </a:ext>
            </a:extLst>
          </p:cNvPr>
          <p:cNvCxnSpPr>
            <a:cxnSpLocks/>
            <a:endCxn id="74" idx="0"/>
          </p:cNvCxnSpPr>
          <p:nvPr/>
        </p:nvCxnSpPr>
        <p:spPr>
          <a:xfrm>
            <a:off x="5648514" y="2940576"/>
            <a:ext cx="10860" cy="2096621"/>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F5590CD3-6178-4EF0-90E7-B8C685557E54}"/>
              </a:ext>
            </a:extLst>
          </p:cNvPr>
          <p:cNvCxnSpPr>
            <a:cxnSpLocks/>
            <a:endCxn id="76" idx="0"/>
          </p:cNvCxnSpPr>
          <p:nvPr/>
        </p:nvCxnSpPr>
        <p:spPr>
          <a:xfrm>
            <a:off x="7823261" y="2940576"/>
            <a:ext cx="10861" cy="2330148"/>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C25A0191-7D34-4063-AF90-1A145D822869}"/>
              </a:ext>
            </a:extLst>
          </p:cNvPr>
          <p:cNvCxnSpPr>
            <a:cxnSpLocks/>
            <a:endCxn id="73" idx="0"/>
          </p:cNvCxnSpPr>
          <p:nvPr/>
        </p:nvCxnSpPr>
        <p:spPr>
          <a:xfrm>
            <a:off x="4572000" y="2940576"/>
            <a:ext cx="0" cy="219773"/>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9EC9ADDC-B31A-44FF-BD80-A60D2C09DB48}"/>
              </a:ext>
            </a:extLst>
          </p:cNvPr>
          <p:cNvCxnSpPr>
            <a:cxnSpLocks/>
            <a:endCxn id="75" idx="0"/>
          </p:cNvCxnSpPr>
          <p:nvPr/>
        </p:nvCxnSpPr>
        <p:spPr>
          <a:xfrm>
            <a:off x="6746748" y="2940576"/>
            <a:ext cx="6548" cy="315807"/>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sp>
        <p:nvSpPr>
          <p:cNvPr id="122" name="Freeform: Shape 121">
            <a:extLst>
              <a:ext uri="{FF2B5EF4-FFF2-40B4-BE49-F238E27FC236}">
                <a16:creationId xmlns:a16="http://schemas.microsoft.com/office/drawing/2014/main" id="{3BCB6900-E3BA-463C-BAD4-2EC64177F61A}"/>
              </a:ext>
            </a:extLst>
          </p:cNvPr>
          <p:cNvSpPr/>
          <p:nvPr/>
        </p:nvSpPr>
        <p:spPr>
          <a:xfrm>
            <a:off x="1036696" y="1336789"/>
            <a:ext cx="546363" cy="557530"/>
          </a:xfrm>
          <a:custGeom>
            <a:avLst/>
            <a:gdLst>
              <a:gd name="connsiteX0" fmla="*/ 378524 w 483669"/>
              <a:gd name="connsiteY0" fmla="*/ 269243 h 493554"/>
              <a:gd name="connsiteX1" fmla="*/ 483669 w 483669"/>
              <a:gd name="connsiteY1" fmla="*/ 269243 h 493554"/>
              <a:gd name="connsiteX2" fmla="*/ 483669 w 483669"/>
              <a:gd name="connsiteY2" fmla="*/ 409438 h 493554"/>
              <a:gd name="connsiteX3" fmla="*/ 378524 w 483669"/>
              <a:gd name="connsiteY3" fmla="*/ 409438 h 493554"/>
              <a:gd name="connsiteX4" fmla="*/ 231320 w 483669"/>
              <a:gd name="connsiteY4" fmla="*/ 143068 h 493554"/>
              <a:gd name="connsiteX5" fmla="*/ 336465 w 483669"/>
              <a:gd name="connsiteY5" fmla="*/ 143068 h 493554"/>
              <a:gd name="connsiteX6" fmla="*/ 336465 w 483669"/>
              <a:gd name="connsiteY6" fmla="*/ 409438 h 493554"/>
              <a:gd name="connsiteX7" fmla="*/ 231320 w 483669"/>
              <a:gd name="connsiteY7" fmla="*/ 409438 h 493554"/>
              <a:gd name="connsiteX8" fmla="*/ 84116 w 483669"/>
              <a:gd name="connsiteY8" fmla="*/ 2874 h 493554"/>
              <a:gd name="connsiteX9" fmla="*/ 189261 w 483669"/>
              <a:gd name="connsiteY9" fmla="*/ 2874 h 493554"/>
              <a:gd name="connsiteX10" fmla="*/ 189261 w 483669"/>
              <a:gd name="connsiteY10" fmla="*/ 409436 h 493554"/>
              <a:gd name="connsiteX11" fmla="*/ 84116 w 483669"/>
              <a:gd name="connsiteY11" fmla="*/ 409436 h 493554"/>
              <a:gd name="connsiteX12" fmla="*/ 0 w 483669"/>
              <a:gd name="connsiteY12" fmla="*/ 2874 h 493554"/>
              <a:gd name="connsiteX13" fmla="*/ 42058 w 483669"/>
              <a:gd name="connsiteY13" fmla="*/ 2874 h 493554"/>
              <a:gd name="connsiteX14" fmla="*/ 42058 w 483669"/>
              <a:gd name="connsiteY14" fmla="*/ 451496 h 493554"/>
              <a:gd name="connsiteX15" fmla="*/ 483669 w 483669"/>
              <a:gd name="connsiteY15" fmla="*/ 451496 h 493554"/>
              <a:gd name="connsiteX16" fmla="*/ 483669 w 483669"/>
              <a:gd name="connsiteY16" fmla="*/ 493554 h 493554"/>
              <a:gd name="connsiteX17" fmla="*/ 0 w 483669"/>
              <a:gd name="connsiteY17" fmla="*/ 493554 h 493554"/>
              <a:gd name="connsiteX18" fmla="*/ 269242 w 483669"/>
              <a:gd name="connsiteY18" fmla="*/ 0 h 493554"/>
              <a:gd name="connsiteX19" fmla="*/ 438386 w 483669"/>
              <a:gd name="connsiteY19" fmla="*/ 169144 h 493554"/>
              <a:gd name="connsiteX20" fmla="*/ 476659 w 483669"/>
              <a:gd name="connsiteY20" fmla="*/ 130871 h 493554"/>
              <a:gd name="connsiteX21" fmla="*/ 476659 w 483669"/>
              <a:gd name="connsiteY21" fmla="*/ 227184 h 493554"/>
              <a:gd name="connsiteX22" fmla="*/ 380346 w 483669"/>
              <a:gd name="connsiteY22" fmla="*/ 227184 h 493554"/>
              <a:gd name="connsiteX23" fmla="*/ 418619 w 483669"/>
              <a:gd name="connsiteY23" fmla="*/ 188911 h 493554"/>
              <a:gd name="connsiteX24" fmla="*/ 249475 w 483669"/>
              <a:gd name="connsiteY24" fmla="*/ 19767 h 493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83669" h="493554">
                <a:moveTo>
                  <a:pt x="378524" y="269243"/>
                </a:moveTo>
                <a:lnTo>
                  <a:pt x="483669" y="269243"/>
                </a:lnTo>
                <a:lnTo>
                  <a:pt x="483669" y="409438"/>
                </a:lnTo>
                <a:lnTo>
                  <a:pt x="378524" y="409438"/>
                </a:lnTo>
                <a:close/>
                <a:moveTo>
                  <a:pt x="231320" y="143068"/>
                </a:moveTo>
                <a:lnTo>
                  <a:pt x="336465" y="143068"/>
                </a:lnTo>
                <a:lnTo>
                  <a:pt x="336465" y="409438"/>
                </a:lnTo>
                <a:lnTo>
                  <a:pt x="231320" y="409438"/>
                </a:lnTo>
                <a:close/>
                <a:moveTo>
                  <a:pt x="84116" y="2874"/>
                </a:moveTo>
                <a:lnTo>
                  <a:pt x="189261" y="2874"/>
                </a:lnTo>
                <a:lnTo>
                  <a:pt x="189261" y="409436"/>
                </a:lnTo>
                <a:lnTo>
                  <a:pt x="84116" y="409436"/>
                </a:lnTo>
                <a:close/>
                <a:moveTo>
                  <a:pt x="0" y="2874"/>
                </a:moveTo>
                <a:lnTo>
                  <a:pt x="42058" y="2874"/>
                </a:lnTo>
                <a:lnTo>
                  <a:pt x="42058" y="451496"/>
                </a:lnTo>
                <a:lnTo>
                  <a:pt x="483669" y="451496"/>
                </a:lnTo>
                <a:lnTo>
                  <a:pt x="483669" y="493554"/>
                </a:lnTo>
                <a:lnTo>
                  <a:pt x="0" y="493554"/>
                </a:lnTo>
                <a:close/>
                <a:moveTo>
                  <a:pt x="269242" y="0"/>
                </a:moveTo>
                <a:lnTo>
                  <a:pt x="438386" y="169144"/>
                </a:lnTo>
                <a:lnTo>
                  <a:pt x="476659" y="130871"/>
                </a:lnTo>
                <a:lnTo>
                  <a:pt x="476659" y="227184"/>
                </a:lnTo>
                <a:lnTo>
                  <a:pt x="380346" y="227184"/>
                </a:lnTo>
                <a:lnTo>
                  <a:pt x="418619" y="188911"/>
                </a:lnTo>
                <a:lnTo>
                  <a:pt x="249475" y="19767"/>
                </a:lnTo>
                <a:close/>
              </a:path>
            </a:pathLst>
          </a:custGeom>
          <a:solidFill>
            <a:schemeClr val="tx2"/>
          </a:solidFill>
          <a:ln w="6945"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6" name="Freeform: Shape 115">
            <a:extLst>
              <a:ext uri="{FF2B5EF4-FFF2-40B4-BE49-F238E27FC236}">
                <a16:creationId xmlns:a16="http://schemas.microsoft.com/office/drawing/2014/main" id="{FA21528D-56F5-4723-86D5-E2A5B1AFB0F5}"/>
              </a:ext>
            </a:extLst>
          </p:cNvPr>
          <p:cNvSpPr/>
          <p:nvPr/>
        </p:nvSpPr>
        <p:spPr>
          <a:xfrm>
            <a:off x="7560940" y="1340036"/>
            <a:ext cx="546364" cy="554283"/>
          </a:xfrm>
          <a:custGeom>
            <a:avLst/>
            <a:gdLst>
              <a:gd name="connsiteX0" fmla="*/ 84116 w 483669"/>
              <a:gd name="connsiteY0" fmla="*/ 266369 h 490680"/>
              <a:gd name="connsiteX1" fmla="*/ 189261 w 483669"/>
              <a:gd name="connsiteY1" fmla="*/ 266369 h 490680"/>
              <a:gd name="connsiteX2" fmla="*/ 189261 w 483669"/>
              <a:gd name="connsiteY2" fmla="*/ 406564 h 490680"/>
              <a:gd name="connsiteX3" fmla="*/ 84116 w 483669"/>
              <a:gd name="connsiteY3" fmla="*/ 406564 h 490680"/>
              <a:gd name="connsiteX4" fmla="*/ 231320 w 483669"/>
              <a:gd name="connsiteY4" fmla="*/ 140194 h 490680"/>
              <a:gd name="connsiteX5" fmla="*/ 336465 w 483669"/>
              <a:gd name="connsiteY5" fmla="*/ 140194 h 490680"/>
              <a:gd name="connsiteX6" fmla="*/ 336465 w 483669"/>
              <a:gd name="connsiteY6" fmla="*/ 406564 h 490680"/>
              <a:gd name="connsiteX7" fmla="*/ 231320 w 483669"/>
              <a:gd name="connsiteY7" fmla="*/ 406564 h 490680"/>
              <a:gd name="connsiteX8" fmla="*/ 378523 w 483669"/>
              <a:gd name="connsiteY8" fmla="*/ 0 h 490680"/>
              <a:gd name="connsiteX9" fmla="*/ 483668 w 483669"/>
              <a:gd name="connsiteY9" fmla="*/ 0 h 490680"/>
              <a:gd name="connsiteX10" fmla="*/ 483668 w 483669"/>
              <a:gd name="connsiteY10" fmla="*/ 406562 h 490680"/>
              <a:gd name="connsiteX11" fmla="*/ 378523 w 483669"/>
              <a:gd name="connsiteY11" fmla="*/ 406562 h 490680"/>
              <a:gd name="connsiteX12" fmla="*/ 212113 w 483669"/>
              <a:gd name="connsiteY12" fmla="*/ 0 h 490680"/>
              <a:gd name="connsiteX13" fmla="*/ 308426 w 483669"/>
              <a:gd name="connsiteY13" fmla="*/ 0 h 490680"/>
              <a:gd name="connsiteX14" fmla="*/ 308426 w 483669"/>
              <a:gd name="connsiteY14" fmla="*/ 96313 h 490680"/>
              <a:gd name="connsiteX15" fmla="*/ 270153 w 483669"/>
              <a:gd name="connsiteY15" fmla="*/ 58110 h 490680"/>
              <a:gd name="connsiteX16" fmla="*/ 101009 w 483669"/>
              <a:gd name="connsiteY16" fmla="*/ 227184 h 490680"/>
              <a:gd name="connsiteX17" fmla="*/ 81242 w 483669"/>
              <a:gd name="connsiteY17" fmla="*/ 207417 h 490680"/>
              <a:gd name="connsiteX18" fmla="*/ 250386 w 483669"/>
              <a:gd name="connsiteY18" fmla="*/ 38273 h 490680"/>
              <a:gd name="connsiteX19" fmla="*/ 0 w 483669"/>
              <a:gd name="connsiteY19" fmla="*/ 0 h 490680"/>
              <a:gd name="connsiteX20" fmla="*/ 42058 w 483669"/>
              <a:gd name="connsiteY20" fmla="*/ 0 h 490680"/>
              <a:gd name="connsiteX21" fmla="*/ 42058 w 483669"/>
              <a:gd name="connsiteY21" fmla="*/ 448622 h 490680"/>
              <a:gd name="connsiteX22" fmla="*/ 483669 w 483669"/>
              <a:gd name="connsiteY22" fmla="*/ 448622 h 490680"/>
              <a:gd name="connsiteX23" fmla="*/ 483669 w 483669"/>
              <a:gd name="connsiteY23" fmla="*/ 490680 h 490680"/>
              <a:gd name="connsiteX24" fmla="*/ 0 w 483669"/>
              <a:gd name="connsiteY24" fmla="*/ 490680 h 49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83669" h="490680">
                <a:moveTo>
                  <a:pt x="84116" y="266369"/>
                </a:moveTo>
                <a:lnTo>
                  <a:pt x="189261" y="266369"/>
                </a:lnTo>
                <a:lnTo>
                  <a:pt x="189261" y="406564"/>
                </a:lnTo>
                <a:lnTo>
                  <a:pt x="84116" y="406564"/>
                </a:lnTo>
                <a:close/>
                <a:moveTo>
                  <a:pt x="231320" y="140194"/>
                </a:moveTo>
                <a:lnTo>
                  <a:pt x="336465" y="140194"/>
                </a:lnTo>
                <a:lnTo>
                  <a:pt x="336465" y="406564"/>
                </a:lnTo>
                <a:lnTo>
                  <a:pt x="231320" y="406564"/>
                </a:lnTo>
                <a:close/>
                <a:moveTo>
                  <a:pt x="378523" y="0"/>
                </a:moveTo>
                <a:lnTo>
                  <a:pt x="483668" y="0"/>
                </a:lnTo>
                <a:lnTo>
                  <a:pt x="483668" y="406562"/>
                </a:lnTo>
                <a:lnTo>
                  <a:pt x="378523" y="406562"/>
                </a:lnTo>
                <a:close/>
                <a:moveTo>
                  <a:pt x="212113" y="0"/>
                </a:moveTo>
                <a:lnTo>
                  <a:pt x="308426" y="0"/>
                </a:lnTo>
                <a:lnTo>
                  <a:pt x="308426" y="96313"/>
                </a:lnTo>
                <a:lnTo>
                  <a:pt x="270153" y="58110"/>
                </a:lnTo>
                <a:lnTo>
                  <a:pt x="101009" y="227184"/>
                </a:lnTo>
                <a:lnTo>
                  <a:pt x="81242" y="207417"/>
                </a:lnTo>
                <a:lnTo>
                  <a:pt x="250386" y="38273"/>
                </a:lnTo>
                <a:close/>
                <a:moveTo>
                  <a:pt x="0" y="0"/>
                </a:moveTo>
                <a:lnTo>
                  <a:pt x="42058" y="0"/>
                </a:lnTo>
                <a:lnTo>
                  <a:pt x="42058" y="448622"/>
                </a:lnTo>
                <a:lnTo>
                  <a:pt x="483669" y="448622"/>
                </a:lnTo>
                <a:lnTo>
                  <a:pt x="483669" y="490680"/>
                </a:lnTo>
                <a:lnTo>
                  <a:pt x="0" y="490680"/>
                </a:lnTo>
                <a:close/>
              </a:path>
            </a:pathLst>
          </a:custGeom>
          <a:solidFill>
            <a:schemeClr val="accent6"/>
          </a:solidFill>
          <a:ln w="6945"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9" name="Freeform: Shape 118">
            <a:extLst>
              <a:ext uri="{FF2B5EF4-FFF2-40B4-BE49-F238E27FC236}">
                <a16:creationId xmlns:a16="http://schemas.microsoft.com/office/drawing/2014/main" id="{802D7BBF-ABDC-4FE8-9DB2-A95ECF5132FE}"/>
              </a:ext>
            </a:extLst>
          </p:cNvPr>
          <p:cNvSpPr/>
          <p:nvPr/>
        </p:nvSpPr>
        <p:spPr>
          <a:xfrm>
            <a:off x="4355298" y="1277122"/>
            <a:ext cx="538916" cy="617197"/>
          </a:xfrm>
          <a:custGeom>
            <a:avLst/>
            <a:gdLst>
              <a:gd name="connsiteX0" fmla="*/ 238116 w 477076"/>
              <a:gd name="connsiteY0" fmla="*/ 434602 h 546374"/>
              <a:gd name="connsiteX1" fmla="*/ 252136 w 477076"/>
              <a:gd name="connsiteY1" fmla="*/ 448622 h 546374"/>
              <a:gd name="connsiteX2" fmla="*/ 238116 w 477076"/>
              <a:gd name="connsiteY2" fmla="*/ 462642 h 546374"/>
              <a:gd name="connsiteX3" fmla="*/ 224096 w 477076"/>
              <a:gd name="connsiteY3" fmla="*/ 448622 h 546374"/>
              <a:gd name="connsiteX4" fmla="*/ 238116 w 477076"/>
              <a:gd name="connsiteY4" fmla="*/ 434602 h 546374"/>
              <a:gd name="connsiteX5" fmla="*/ 378310 w 477076"/>
              <a:gd name="connsiteY5" fmla="*/ 287398 h 546374"/>
              <a:gd name="connsiteX6" fmla="*/ 392330 w 477076"/>
              <a:gd name="connsiteY6" fmla="*/ 301418 h 546374"/>
              <a:gd name="connsiteX7" fmla="*/ 378310 w 477076"/>
              <a:gd name="connsiteY7" fmla="*/ 315438 h 546374"/>
              <a:gd name="connsiteX8" fmla="*/ 364290 w 477076"/>
              <a:gd name="connsiteY8" fmla="*/ 301418 h 546374"/>
              <a:gd name="connsiteX9" fmla="*/ 378310 w 477076"/>
              <a:gd name="connsiteY9" fmla="*/ 287398 h 546374"/>
              <a:gd name="connsiteX10" fmla="*/ 97922 w 477076"/>
              <a:gd name="connsiteY10" fmla="*/ 287398 h 546374"/>
              <a:gd name="connsiteX11" fmla="*/ 111942 w 477076"/>
              <a:gd name="connsiteY11" fmla="*/ 301418 h 546374"/>
              <a:gd name="connsiteX12" fmla="*/ 97922 w 477076"/>
              <a:gd name="connsiteY12" fmla="*/ 315438 h 546374"/>
              <a:gd name="connsiteX13" fmla="*/ 83902 w 477076"/>
              <a:gd name="connsiteY13" fmla="*/ 301418 h 546374"/>
              <a:gd name="connsiteX14" fmla="*/ 97922 w 477076"/>
              <a:gd name="connsiteY14" fmla="*/ 287398 h 546374"/>
              <a:gd name="connsiteX15" fmla="*/ 224096 w 477076"/>
              <a:gd name="connsiteY15" fmla="*/ 203282 h 546374"/>
              <a:gd name="connsiteX16" fmla="*/ 252135 w 477076"/>
              <a:gd name="connsiteY16" fmla="*/ 203282 h 546374"/>
              <a:gd name="connsiteX17" fmla="*/ 252135 w 477076"/>
              <a:gd name="connsiteY17" fmla="*/ 295810 h 546374"/>
              <a:gd name="connsiteX18" fmla="*/ 317325 w 477076"/>
              <a:gd name="connsiteY18" fmla="*/ 361000 h 546374"/>
              <a:gd name="connsiteX19" fmla="*/ 297698 w 477076"/>
              <a:gd name="connsiteY19" fmla="*/ 380627 h 546374"/>
              <a:gd name="connsiteX20" fmla="*/ 228302 w 477076"/>
              <a:gd name="connsiteY20" fmla="*/ 311231 h 546374"/>
              <a:gd name="connsiteX21" fmla="*/ 224096 w 477076"/>
              <a:gd name="connsiteY21" fmla="*/ 301418 h 546374"/>
              <a:gd name="connsiteX22" fmla="*/ 238116 w 477076"/>
              <a:gd name="connsiteY22" fmla="*/ 154214 h 546374"/>
              <a:gd name="connsiteX23" fmla="*/ 252136 w 477076"/>
              <a:gd name="connsiteY23" fmla="*/ 168234 h 546374"/>
              <a:gd name="connsiteX24" fmla="*/ 238116 w 477076"/>
              <a:gd name="connsiteY24" fmla="*/ 182254 h 546374"/>
              <a:gd name="connsiteX25" fmla="*/ 224096 w 477076"/>
              <a:gd name="connsiteY25" fmla="*/ 168234 h 546374"/>
              <a:gd name="connsiteX26" fmla="*/ 238116 w 477076"/>
              <a:gd name="connsiteY26" fmla="*/ 154214 h 546374"/>
              <a:gd name="connsiteX27" fmla="*/ 238115 w 477076"/>
              <a:gd name="connsiteY27" fmla="*/ 112155 h 546374"/>
              <a:gd name="connsiteX28" fmla="*/ 41844 w 477076"/>
              <a:gd name="connsiteY28" fmla="*/ 308428 h 546374"/>
              <a:gd name="connsiteX29" fmla="*/ 238115 w 477076"/>
              <a:gd name="connsiteY29" fmla="*/ 504699 h 546374"/>
              <a:gd name="connsiteX30" fmla="*/ 434387 w 477076"/>
              <a:gd name="connsiteY30" fmla="*/ 308428 h 546374"/>
              <a:gd name="connsiteX31" fmla="*/ 238115 w 477076"/>
              <a:gd name="connsiteY31" fmla="*/ 112155 h 546374"/>
              <a:gd name="connsiteX32" fmla="*/ 153999 w 477076"/>
              <a:gd name="connsiteY32" fmla="*/ 0 h 546374"/>
              <a:gd name="connsiteX33" fmla="*/ 322232 w 477076"/>
              <a:gd name="connsiteY33" fmla="*/ 0 h 546374"/>
              <a:gd name="connsiteX34" fmla="*/ 322232 w 477076"/>
              <a:gd name="connsiteY34" fmla="*/ 42058 h 546374"/>
              <a:gd name="connsiteX35" fmla="*/ 259145 w 477076"/>
              <a:gd name="connsiteY35" fmla="*/ 42058 h 546374"/>
              <a:gd name="connsiteX36" fmla="*/ 259145 w 477076"/>
              <a:gd name="connsiteY36" fmla="*/ 71499 h 546374"/>
              <a:gd name="connsiteX37" fmla="*/ 371300 w 477076"/>
              <a:gd name="connsiteY37" fmla="*/ 110753 h 546374"/>
              <a:gd name="connsiteX38" fmla="*/ 395133 w 477076"/>
              <a:gd name="connsiteY38" fmla="*/ 86219 h 546374"/>
              <a:gd name="connsiteX39" fmla="*/ 424573 w 477076"/>
              <a:gd name="connsiteY39" fmla="*/ 86920 h 546374"/>
              <a:gd name="connsiteX40" fmla="*/ 425274 w 477076"/>
              <a:gd name="connsiteY40" fmla="*/ 116361 h 546374"/>
              <a:gd name="connsiteX41" fmla="*/ 404245 w 477076"/>
              <a:gd name="connsiteY41" fmla="*/ 137390 h 546374"/>
              <a:gd name="connsiteX42" fmla="*/ 441397 w 477076"/>
              <a:gd name="connsiteY42" fmla="*/ 433901 h 546374"/>
              <a:gd name="connsiteX43" fmla="*/ 158906 w 477076"/>
              <a:gd name="connsiteY43" fmla="*/ 532738 h 546374"/>
              <a:gd name="connsiteX44" fmla="*/ 1889 w 477076"/>
              <a:gd name="connsiteY44" fmla="*/ 278286 h 546374"/>
              <a:gd name="connsiteX45" fmla="*/ 217086 w 477076"/>
              <a:gd name="connsiteY45" fmla="*/ 70798 h 546374"/>
              <a:gd name="connsiteX46" fmla="*/ 217086 w 477076"/>
              <a:gd name="connsiteY46" fmla="*/ 42058 h 546374"/>
              <a:gd name="connsiteX47" fmla="*/ 153999 w 477076"/>
              <a:gd name="connsiteY47" fmla="*/ 42058 h 546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77076" h="546374">
                <a:moveTo>
                  <a:pt x="238116" y="434602"/>
                </a:moveTo>
                <a:cubicBezTo>
                  <a:pt x="245859" y="434602"/>
                  <a:pt x="252136" y="440879"/>
                  <a:pt x="252136" y="448622"/>
                </a:cubicBezTo>
                <a:cubicBezTo>
                  <a:pt x="252136" y="456365"/>
                  <a:pt x="245859" y="462642"/>
                  <a:pt x="238116" y="462642"/>
                </a:cubicBezTo>
                <a:cubicBezTo>
                  <a:pt x="230373" y="462642"/>
                  <a:pt x="224096" y="456365"/>
                  <a:pt x="224096" y="448622"/>
                </a:cubicBezTo>
                <a:cubicBezTo>
                  <a:pt x="224096" y="440879"/>
                  <a:pt x="230373" y="434602"/>
                  <a:pt x="238116" y="434602"/>
                </a:cubicBezTo>
                <a:close/>
                <a:moveTo>
                  <a:pt x="378310" y="287398"/>
                </a:moveTo>
                <a:cubicBezTo>
                  <a:pt x="386053" y="287398"/>
                  <a:pt x="392330" y="293675"/>
                  <a:pt x="392330" y="301418"/>
                </a:cubicBezTo>
                <a:cubicBezTo>
                  <a:pt x="392330" y="309161"/>
                  <a:pt x="386053" y="315438"/>
                  <a:pt x="378310" y="315438"/>
                </a:cubicBezTo>
                <a:cubicBezTo>
                  <a:pt x="370567" y="315438"/>
                  <a:pt x="364290" y="309161"/>
                  <a:pt x="364290" y="301418"/>
                </a:cubicBezTo>
                <a:cubicBezTo>
                  <a:pt x="364290" y="293675"/>
                  <a:pt x="370567" y="287398"/>
                  <a:pt x="378310" y="287398"/>
                </a:cubicBezTo>
                <a:close/>
                <a:moveTo>
                  <a:pt x="97922" y="287398"/>
                </a:moveTo>
                <a:cubicBezTo>
                  <a:pt x="105665" y="287398"/>
                  <a:pt x="111942" y="293675"/>
                  <a:pt x="111942" y="301418"/>
                </a:cubicBezTo>
                <a:cubicBezTo>
                  <a:pt x="111942" y="309161"/>
                  <a:pt x="105665" y="315438"/>
                  <a:pt x="97922" y="315438"/>
                </a:cubicBezTo>
                <a:cubicBezTo>
                  <a:pt x="90179" y="315438"/>
                  <a:pt x="83902" y="309161"/>
                  <a:pt x="83902" y="301418"/>
                </a:cubicBezTo>
                <a:cubicBezTo>
                  <a:pt x="83902" y="293675"/>
                  <a:pt x="90179" y="287398"/>
                  <a:pt x="97922" y="287398"/>
                </a:cubicBezTo>
                <a:close/>
                <a:moveTo>
                  <a:pt x="224096" y="203282"/>
                </a:moveTo>
                <a:lnTo>
                  <a:pt x="252135" y="203282"/>
                </a:lnTo>
                <a:lnTo>
                  <a:pt x="252135" y="295810"/>
                </a:lnTo>
                <a:lnTo>
                  <a:pt x="317325" y="361000"/>
                </a:lnTo>
                <a:lnTo>
                  <a:pt x="297698" y="380627"/>
                </a:lnTo>
                <a:lnTo>
                  <a:pt x="228302" y="311231"/>
                </a:lnTo>
                <a:cubicBezTo>
                  <a:pt x="225498" y="308427"/>
                  <a:pt x="224096" y="304923"/>
                  <a:pt x="224096" y="301418"/>
                </a:cubicBezTo>
                <a:close/>
                <a:moveTo>
                  <a:pt x="238116" y="154214"/>
                </a:moveTo>
                <a:cubicBezTo>
                  <a:pt x="245859" y="154214"/>
                  <a:pt x="252136" y="160491"/>
                  <a:pt x="252136" y="168234"/>
                </a:cubicBezTo>
                <a:cubicBezTo>
                  <a:pt x="252136" y="175977"/>
                  <a:pt x="245859" y="182254"/>
                  <a:pt x="238116" y="182254"/>
                </a:cubicBezTo>
                <a:cubicBezTo>
                  <a:pt x="230373" y="182254"/>
                  <a:pt x="224096" y="175977"/>
                  <a:pt x="224096" y="168234"/>
                </a:cubicBezTo>
                <a:cubicBezTo>
                  <a:pt x="224096" y="160491"/>
                  <a:pt x="230373" y="154214"/>
                  <a:pt x="238116" y="154214"/>
                </a:cubicBezTo>
                <a:close/>
                <a:moveTo>
                  <a:pt x="238115" y="112155"/>
                </a:moveTo>
                <a:cubicBezTo>
                  <a:pt x="129465" y="112155"/>
                  <a:pt x="41844" y="199776"/>
                  <a:pt x="41844" y="308428"/>
                </a:cubicBezTo>
                <a:cubicBezTo>
                  <a:pt x="41844" y="417078"/>
                  <a:pt x="129465" y="504699"/>
                  <a:pt x="238115" y="504699"/>
                </a:cubicBezTo>
                <a:cubicBezTo>
                  <a:pt x="346766" y="504699"/>
                  <a:pt x="434387" y="417078"/>
                  <a:pt x="434387" y="308428"/>
                </a:cubicBezTo>
                <a:cubicBezTo>
                  <a:pt x="434387" y="199776"/>
                  <a:pt x="346766" y="112155"/>
                  <a:pt x="238115" y="112155"/>
                </a:cubicBezTo>
                <a:close/>
                <a:moveTo>
                  <a:pt x="153999" y="0"/>
                </a:moveTo>
                <a:lnTo>
                  <a:pt x="322232" y="0"/>
                </a:lnTo>
                <a:lnTo>
                  <a:pt x="322232" y="42058"/>
                </a:lnTo>
                <a:lnTo>
                  <a:pt x="259145" y="42058"/>
                </a:lnTo>
                <a:lnTo>
                  <a:pt x="259145" y="71499"/>
                </a:lnTo>
                <a:cubicBezTo>
                  <a:pt x="299100" y="74303"/>
                  <a:pt x="337653" y="88322"/>
                  <a:pt x="371300" y="110753"/>
                </a:cubicBezTo>
                <a:lnTo>
                  <a:pt x="395133" y="86219"/>
                </a:lnTo>
                <a:cubicBezTo>
                  <a:pt x="403544" y="78509"/>
                  <a:pt x="416863" y="79210"/>
                  <a:pt x="424573" y="86920"/>
                </a:cubicBezTo>
                <a:cubicBezTo>
                  <a:pt x="432985" y="95332"/>
                  <a:pt x="432985" y="107949"/>
                  <a:pt x="425274" y="116361"/>
                </a:cubicBezTo>
                <a:lnTo>
                  <a:pt x="404245" y="137390"/>
                </a:lnTo>
                <a:cubicBezTo>
                  <a:pt x="484156" y="215198"/>
                  <a:pt x="500979" y="338569"/>
                  <a:pt x="441397" y="433901"/>
                </a:cubicBezTo>
                <a:cubicBezTo>
                  <a:pt x="381814" y="529233"/>
                  <a:pt x="264752" y="569889"/>
                  <a:pt x="158906" y="532738"/>
                </a:cubicBezTo>
                <a:cubicBezTo>
                  <a:pt x="53059" y="495587"/>
                  <a:pt x="-12131" y="389740"/>
                  <a:pt x="1889" y="278286"/>
                </a:cubicBezTo>
                <a:cubicBezTo>
                  <a:pt x="15908" y="166831"/>
                  <a:pt x="105632" y="80612"/>
                  <a:pt x="217086" y="70798"/>
                </a:cubicBezTo>
                <a:lnTo>
                  <a:pt x="217086" y="42058"/>
                </a:lnTo>
                <a:lnTo>
                  <a:pt x="153999" y="42058"/>
                </a:lnTo>
                <a:close/>
              </a:path>
            </a:pathLst>
          </a:custGeom>
          <a:solidFill>
            <a:schemeClr val="accent3"/>
          </a:solidFill>
          <a:ln w="6945"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8" name="Freeform: Shape 117">
            <a:extLst>
              <a:ext uri="{FF2B5EF4-FFF2-40B4-BE49-F238E27FC236}">
                <a16:creationId xmlns:a16="http://schemas.microsoft.com/office/drawing/2014/main" id="{88D03965-E002-4688-9C26-33E9E0C28DBB}"/>
              </a:ext>
            </a:extLst>
          </p:cNvPr>
          <p:cNvSpPr/>
          <p:nvPr/>
        </p:nvSpPr>
        <p:spPr>
          <a:xfrm>
            <a:off x="5437356" y="1229181"/>
            <a:ext cx="411752" cy="665138"/>
          </a:xfrm>
          <a:custGeom>
            <a:avLst/>
            <a:gdLst>
              <a:gd name="connsiteX0" fmla="*/ 136689 w 364504"/>
              <a:gd name="connsiteY0" fmla="*/ 546757 h 588815"/>
              <a:gd name="connsiteX1" fmla="*/ 227815 w 364504"/>
              <a:gd name="connsiteY1" fmla="*/ 546757 h 588815"/>
              <a:gd name="connsiteX2" fmla="*/ 182252 w 364504"/>
              <a:gd name="connsiteY2" fmla="*/ 588815 h 588815"/>
              <a:gd name="connsiteX3" fmla="*/ 136689 w 364504"/>
              <a:gd name="connsiteY3" fmla="*/ 546757 h 588815"/>
              <a:gd name="connsiteX4" fmla="*/ 112155 w 364504"/>
              <a:gd name="connsiteY4" fmla="*/ 476660 h 588815"/>
              <a:gd name="connsiteX5" fmla="*/ 252349 w 364504"/>
              <a:gd name="connsiteY5" fmla="*/ 476660 h 588815"/>
              <a:gd name="connsiteX6" fmla="*/ 273378 w 364504"/>
              <a:gd name="connsiteY6" fmla="*/ 497689 h 588815"/>
              <a:gd name="connsiteX7" fmla="*/ 252349 w 364504"/>
              <a:gd name="connsiteY7" fmla="*/ 518718 h 588815"/>
              <a:gd name="connsiteX8" fmla="*/ 112155 w 364504"/>
              <a:gd name="connsiteY8" fmla="*/ 518718 h 588815"/>
              <a:gd name="connsiteX9" fmla="*/ 91126 w 364504"/>
              <a:gd name="connsiteY9" fmla="*/ 497689 h 588815"/>
              <a:gd name="connsiteX10" fmla="*/ 112155 w 364504"/>
              <a:gd name="connsiteY10" fmla="*/ 476660 h 588815"/>
              <a:gd name="connsiteX11" fmla="*/ 112155 w 364504"/>
              <a:gd name="connsiteY11" fmla="*/ 406563 h 588815"/>
              <a:gd name="connsiteX12" fmla="*/ 252349 w 364504"/>
              <a:gd name="connsiteY12" fmla="*/ 406563 h 588815"/>
              <a:gd name="connsiteX13" fmla="*/ 273378 w 364504"/>
              <a:gd name="connsiteY13" fmla="*/ 427592 h 588815"/>
              <a:gd name="connsiteX14" fmla="*/ 252349 w 364504"/>
              <a:gd name="connsiteY14" fmla="*/ 448621 h 588815"/>
              <a:gd name="connsiteX15" fmla="*/ 112155 w 364504"/>
              <a:gd name="connsiteY15" fmla="*/ 448621 h 588815"/>
              <a:gd name="connsiteX16" fmla="*/ 91126 w 364504"/>
              <a:gd name="connsiteY16" fmla="*/ 427592 h 588815"/>
              <a:gd name="connsiteX17" fmla="*/ 112155 w 364504"/>
              <a:gd name="connsiteY17" fmla="*/ 406563 h 588815"/>
              <a:gd name="connsiteX18" fmla="*/ 182953 w 364504"/>
              <a:gd name="connsiteY18" fmla="*/ 41357 h 588815"/>
              <a:gd name="connsiteX19" fmla="*/ 42759 w 364504"/>
              <a:gd name="connsiteY19" fmla="*/ 180150 h 588815"/>
              <a:gd name="connsiteX20" fmla="*/ 42759 w 364504"/>
              <a:gd name="connsiteY20" fmla="*/ 185758 h 588815"/>
              <a:gd name="connsiteX21" fmla="*/ 52573 w 364504"/>
              <a:gd name="connsiteY21" fmla="*/ 234826 h 588815"/>
              <a:gd name="connsiteX22" fmla="*/ 76406 w 364504"/>
              <a:gd name="connsiteY22" fmla="*/ 273379 h 588815"/>
              <a:gd name="connsiteX23" fmla="*/ 117062 w 364504"/>
              <a:gd name="connsiteY23" fmla="*/ 336467 h 588815"/>
              <a:gd name="connsiteX24" fmla="*/ 182252 w 364504"/>
              <a:gd name="connsiteY24" fmla="*/ 336467 h 588815"/>
              <a:gd name="connsiteX25" fmla="*/ 248143 w 364504"/>
              <a:gd name="connsiteY25" fmla="*/ 336467 h 588815"/>
              <a:gd name="connsiteX26" fmla="*/ 288800 w 364504"/>
              <a:gd name="connsiteY26" fmla="*/ 273379 h 588815"/>
              <a:gd name="connsiteX27" fmla="*/ 312633 w 364504"/>
              <a:gd name="connsiteY27" fmla="*/ 234826 h 588815"/>
              <a:gd name="connsiteX28" fmla="*/ 322446 w 364504"/>
              <a:gd name="connsiteY28" fmla="*/ 185758 h 588815"/>
              <a:gd name="connsiteX29" fmla="*/ 323147 w 364504"/>
              <a:gd name="connsiteY29" fmla="*/ 185758 h 588815"/>
              <a:gd name="connsiteX30" fmla="*/ 323147 w 364504"/>
              <a:gd name="connsiteY30" fmla="*/ 180150 h 588815"/>
              <a:gd name="connsiteX31" fmla="*/ 182953 w 364504"/>
              <a:gd name="connsiteY31" fmla="*/ 41357 h 588815"/>
              <a:gd name="connsiteX32" fmla="*/ 182252 w 364504"/>
              <a:gd name="connsiteY32" fmla="*/ 0 h 588815"/>
              <a:gd name="connsiteX33" fmla="*/ 364504 w 364504"/>
              <a:gd name="connsiteY33" fmla="*/ 180150 h 588815"/>
              <a:gd name="connsiteX34" fmla="*/ 364504 w 364504"/>
              <a:gd name="connsiteY34" fmla="*/ 186459 h 588815"/>
              <a:gd name="connsiteX35" fmla="*/ 351887 w 364504"/>
              <a:gd name="connsiteY35" fmla="*/ 249546 h 588815"/>
              <a:gd name="connsiteX36" fmla="*/ 320343 w 364504"/>
              <a:gd name="connsiteY36" fmla="*/ 301418 h 588815"/>
              <a:gd name="connsiteX37" fmla="*/ 277584 w 364504"/>
              <a:gd name="connsiteY37" fmla="*/ 370814 h 588815"/>
              <a:gd name="connsiteX38" fmla="*/ 264967 w 364504"/>
              <a:gd name="connsiteY38" fmla="*/ 378525 h 588815"/>
              <a:gd name="connsiteX39" fmla="*/ 99538 w 364504"/>
              <a:gd name="connsiteY39" fmla="*/ 378525 h 588815"/>
              <a:gd name="connsiteX40" fmla="*/ 86920 w 364504"/>
              <a:gd name="connsiteY40" fmla="*/ 370814 h 588815"/>
              <a:gd name="connsiteX41" fmla="*/ 44161 w 364504"/>
              <a:gd name="connsiteY41" fmla="*/ 301418 h 588815"/>
              <a:gd name="connsiteX42" fmla="*/ 12617 w 364504"/>
              <a:gd name="connsiteY42" fmla="*/ 249546 h 588815"/>
              <a:gd name="connsiteX43" fmla="*/ 0 w 364504"/>
              <a:gd name="connsiteY43" fmla="*/ 186459 h 588815"/>
              <a:gd name="connsiteX44" fmla="*/ 0 w 364504"/>
              <a:gd name="connsiteY44" fmla="*/ 180150 h 588815"/>
              <a:gd name="connsiteX45" fmla="*/ 182252 w 364504"/>
              <a:gd name="connsiteY45" fmla="*/ 0 h 588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364504" h="588815">
                <a:moveTo>
                  <a:pt x="136689" y="546757"/>
                </a:moveTo>
                <a:lnTo>
                  <a:pt x="227815" y="546757"/>
                </a:lnTo>
                <a:cubicBezTo>
                  <a:pt x="225712" y="570590"/>
                  <a:pt x="206085" y="588815"/>
                  <a:pt x="182252" y="588815"/>
                </a:cubicBezTo>
                <a:cubicBezTo>
                  <a:pt x="158419" y="588815"/>
                  <a:pt x="138792" y="570590"/>
                  <a:pt x="136689" y="546757"/>
                </a:cubicBezTo>
                <a:close/>
                <a:moveTo>
                  <a:pt x="112155" y="476660"/>
                </a:moveTo>
                <a:lnTo>
                  <a:pt x="252349" y="476660"/>
                </a:lnTo>
                <a:cubicBezTo>
                  <a:pt x="264266" y="476660"/>
                  <a:pt x="273378" y="485773"/>
                  <a:pt x="273378" y="497689"/>
                </a:cubicBezTo>
                <a:cubicBezTo>
                  <a:pt x="273378" y="509606"/>
                  <a:pt x="264266" y="518718"/>
                  <a:pt x="252349" y="518718"/>
                </a:cubicBezTo>
                <a:lnTo>
                  <a:pt x="112155" y="518718"/>
                </a:lnTo>
                <a:cubicBezTo>
                  <a:pt x="100239" y="518718"/>
                  <a:pt x="91126" y="509606"/>
                  <a:pt x="91126" y="497689"/>
                </a:cubicBezTo>
                <a:cubicBezTo>
                  <a:pt x="91126" y="485773"/>
                  <a:pt x="100239" y="476660"/>
                  <a:pt x="112155" y="476660"/>
                </a:cubicBezTo>
                <a:close/>
                <a:moveTo>
                  <a:pt x="112155" y="406563"/>
                </a:moveTo>
                <a:lnTo>
                  <a:pt x="252349" y="406563"/>
                </a:lnTo>
                <a:cubicBezTo>
                  <a:pt x="264266" y="406563"/>
                  <a:pt x="273378" y="415676"/>
                  <a:pt x="273378" y="427592"/>
                </a:cubicBezTo>
                <a:cubicBezTo>
                  <a:pt x="273378" y="439509"/>
                  <a:pt x="264266" y="448621"/>
                  <a:pt x="252349" y="448621"/>
                </a:cubicBezTo>
                <a:lnTo>
                  <a:pt x="112155" y="448621"/>
                </a:lnTo>
                <a:cubicBezTo>
                  <a:pt x="100239" y="448621"/>
                  <a:pt x="91126" y="439509"/>
                  <a:pt x="91126" y="427592"/>
                </a:cubicBezTo>
                <a:cubicBezTo>
                  <a:pt x="91126" y="415676"/>
                  <a:pt x="100239" y="406563"/>
                  <a:pt x="112155" y="406563"/>
                </a:cubicBezTo>
                <a:close/>
                <a:moveTo>
                  <a:pt x="182953" y="41357"/>
                </a:moveTo>
                <a:cubicBezTo>
                  <a:pt x="106547" y="42058"/>
                  <a:pt x="44161" y="103744"/>
                  <a:pt x="42759" y="180150"/>
                </a:cubicBezTo>
                <a:lnTo>
                  <a:pt x="42759" y="185758"/>
                </a:lnTo>
                <a:cubicBezTo>
                  <a:pt x="43460" y="202581"/>
                  <a:pt x="46264" y="219405"/>
                  <a:pt x="52573" y="234826"/>
                </a:cubicBezTo>
                <a:cubicBezTo>
                  <a:pt x="58180" y="248845"/>
                  <a:pt x="66592" y="262164"/>
                  <a:pt x="76406" y="273379"/>
                </a:cubicBezTo>
                <a:cubicBezTo>
                  <a:pt x="91827" y="293006"/>
                  <a:pt x="105846" y="314035"/>
                  <a:pt x="117062" y="336467"/>
                </a:cubicBezTo>
                <a:lnTo>
                  <a:pt x="182252" y="336467"/>
                </a:lnTo>
                <a:lnTo>
                  <a:pt x="248143" y="336467"/>
                </a:lnTo>
                <a:cubicBezTo>
                  <a:pt x="258658" y="314035"/>
                  <a:pt x="272677" y="293006"/>
                  <a:pt x="288800" y="273379"/>
                </a:cubicBezTo>
                <a:cubicBezTo>
                  <a:pt x="299314" y="262164"/>
                  <a:pt x="307025" y="248845"/>
                  <a:pt x="312633" y="234826"/>
                </a:cubicBezTo>
                <a:cubicBezTo>
                  <a:pt x="318240" y="219405"/>
                  <a:pt x="321745" y="202581"/>
                  <a:pt x="322446" y="185758"/>
                </a:cubicBezTo>
                <a:lnTo>
                  <a:pt x="323147" y="185758"/>
                </a:lnTo>
                <a:lnTo>
                  <a:pt x="323147" y="180150"/>
                </a:lnTo>
                <a:cubicBezTo>
                  <a:pt x="321745" y="103043"/>
                  <a:pt x="259359" y="42058"/>
                  <a:pt x="182953" y="41357"/>
                </a:cubicBezTo>
                <a:close/>
                <a:moveTo>
                  <a:pt x="182252" y="0"/>
                </a:moveTo>
                <a:cubicBezTo>
                  <a:pt x="281790" y="701"/>
                  <a:pt x="362401" y="80612"/>
                  <a:pt x="364504" y="180150"/>
                </a:cubicBezTo>
                <a:lnTo>
                  <a:pt x="364504" y="186459"/>
                </a:lnTo>
                <a:cubicBezTo>
                  <a:pt x="363803" y="208189"/>
                  <a:pt x="359598" y="229218"/>
                  <a:pt x="351887" y="249546"/>
                </a:cubicBezTo>
                <a:cubicBezTo>
                  <a:pt x="344877" y="268472"/>
                  <a:pt x="333662" y="285997"/>
                  <a:pt x="320343" y="301418"/>
                </a:cubicBezTo>
                <a:cubicBezTo>
                  <a:pt x="303520" y="319643"/>
                  <a:pt x="285295" y="355393"/>
                  <a:pt x="277584" y="370814"/>
                </a:cubicBezTo>
                <a:cubicBezTo>
                  <a:pt x="275481" y="375721"/>
                  <a:pt x="270574" y="378525"/>
                  <a:pt x="264967" y="378525"/>
                </a:cubicBezTo>
                <a:lnTo>
                  <a:pt x="99538" y="378525"/>
                </a:lnTo>
                <a:cubicBezTo>
                  <a:pt x="93930" y="378525"/>
                  <a:pt x="89023" y="375721"/>
                  <a:pt x="86920" y="370814"/>
                </a:cubicBezTo>
                <a:cubicBezTo>
                  <a:pt x="79210" y="355393"/>
                  <a:pt x="60984" y="319643"/>
                  <a:pt x="44161" y="301418"/>
                </a:cubicBezTo>
                <a:cubicBezTo>
                  <a:pt x="30843" y="285997"/>
                  <a:pt x="20328" y="268472"/>
                  <a:pt x="12617" y="249546"/>
                </a:cubicBezTo>
                <a:cubicBezTo>
                  <a:pt x="4907" y="229218"/>
                  <a:pt x="701" y="208189"/>
                  <a:pt x="0" y="186459"/>
                </a:cubicBezTo>
                <a:lnTo>
                  <a:pt x="0" y="180150"/>
                </a:lnTo>
                <a:cubicBezTo>
                  <a:pt x="2103" y="80612"/>
                  <a:pt x="82714" y="701"/>
                  <a:pt x="182252" y="0"/>
                </a:cubicBezTo>
                <a:close/>
              </a:path>
            </a:pathLst>
          </a:custGeom>
          <a:solidFill>
            <a:schemeClr val="accent4"/>
          </a:solidFill>
          <a:ln w="6945"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1" name="Freeform: Shape 120">
            <a:extLst>
              <a:ext uri="{FF2B5EF4-FFF2-40B4-BE49-F238E27FC236}">
                <a16:creationId xmlns:a16="http://schemas.microsoft.com/office/drawing/2014/main" id="{FB74E3FF-5B73-4119-87AB-08C9B456C231}"/>
              </a:ext>
            </a:extLst>
          </p:cNvPr>
          <p:cNvSpPr/>
          <p:nvPr/>
        </p:nvSpPr>
        <p:spPr>
          <a:xfrm>
            <a:off x="2126200" y="1266987"/>
            <a:ext cx="626540" cy="627332"/>
          </a:xfrm>
          <a:custGeom>
            <a:avLst/>
            <a:gdLst>
              <a:gd name="connsiteX0" fmla="*/ 155618 w 554645"/>
              <a:gd name="connsiteY0" fmla="*/ 104447 h 555346"/>
              <a:gd name="connsiteX1" fmla="*/ 169637 w 554645"/>
              <a:gd name="connsiteY1" fmla="*/ 114260 h 555346"/>
              <a:gd name="connsiteX2" fmla="*/ 198377 w 554645"/>
              <a:gd name="connsiteY2" fmla="*/ 268475 h 555346"/>
              <a:gd name="connsiteX3" fmla="*/ 240435 w 554645"/>
              <a:gd name="connsiteY3" fmla="*/ 157019 h 555346"/>
              <a:gd name="connsiteX4" fmla="*/ 248847 w 554645"/>
              <a:gd name="connsiteY4" fmla="*/ 149309 h 555346"/>
              <a:gd name="connsiteX5" fmla="*/ 264268 w 554645"/>
              <a:gd name="connsiteY5" fmla="*/ 157720 h 555346"/>
              <a:gd name="connsiteX6" fmla="*/ 286699 w 554645"/>
              <a:gd name="connsiteY6" fmla="*/ 235529 h 555346"/>
              <a:gd name="connsiteX7" fmla="*/ 313336 w 554645"/>
              <a:gd name="connsiteY7" fmla="*/ 206789 h 555346"/>
              <a:gd name="connsiteX8" fmla="*/ 322449 w 554645"/>
              <a:gd name="connsiteY8" fmla="*/ 201181 h 555346"/>
              <a:gd name="connsiteX9" fmla="*/ 362404 w 554645"/>
              <a:gd name="connsiteY9" fmla="*/ 201181 h 555346"/>
              <a:gd name="connsiteX10" fmla="*/ 363105 w 554645"/>
              <a:gd name="connsiteY10" fmla="*/ 201181 h 555346"/>
              <a:gd name="connsiteX11" fmla="*/ 363105 w 554645"/>
              <a:gd name="connsiteY11" fmla="*/ 229220 h 555346"/>
              <a:gd name="connsiteX12" fmla="*/ 328757 w 554645"/>
              <a:gd name="connsiteY12" fmla="*/ 229220 h 555346"/>
              <a:gd name="connsiteX13" fmla="*/ 290905 w 554645"/>
              <a:gd name="connsiteY13" fmla="*/ 268475 h 555346"/>
              <a:gd name="connsiteX14" fmla="*/ 285297 w 554645"/>
              <a:gd name="connsiteY14" fmla="*/ 271979 h 555346"/>
              <a:gd name="connsiteX15" fmla="*/ 269876 w 554645"/>
              <a:gd name="connsiteY15" fmla="*/ 263568 h 555346"/>
              <a:gd name="connsiteX16" fmla="*/ 251651 w 554645"/>
              <a:gd name="connsiteY16" fmla="*/ 200480 h 555346"/>
              <a:gd name="connsiteX17" fmla="*/ 206789 w 554645"/>
              <a:gd name="connsiteY17" fmla="*/ 318243 h 555346"/>
              <a:gd name="connsiteX18" fmla="*/ 194872 w 554645"/>
              <a:gd name="connsiteY18" fmla="*/ 325954 h 555346"/>
              <a:gd name="connsiteX19" fmla="*/ 193470 w 554645"/>
              <a:gd name="connsiteY19" fmla="*/ 325954 h 555346"/>
              <a:gd name="connsiteX20" fmla="*/ 182255 w 554645"/>
              <a:gd name="connsiteY20" fmla="*/ 316141 h 555346"/>
              <a:gd name="connsiteX21" fmla="*/ 154216 w 554645"/>
              <a:gd name="connsiteY21" fmla="*/ 165431 h 555346"/>
              <a:gd name="connsiteX22" fmla="*/ 136692 w 554645"/>
              <a:gd name="connsiteY22" fmla="*/ 218706 h 555346"/>
              <a:gd name="connsiteX23" fmla="*/ 124775 w 554645"/>
              <a:gd name="connsiteY23" fmla="*/ 229220 h 555346"/>
              <a:gd name="connsiteX24" fmla="*/ 60987 w 554645"/>
              <a:gd name="connsiteY24" fmla="*/ 229220 h 555346"/>
              <a:gd name="connsiteX25" fmla="*/ 60987 w 554645"/>
              <a:gd name="connsiteY25" fmla="*/ 201181 h 555346"/>
              <a:gd name="connsiteX26" fmla="*/ 115663 w 554645"/>
              <a:gd name="connsiteY26" fmla="*/ 201181 h 555346"/>
              <a:gd name="connsiteX27" fmla="*/ 145804 w 554645"/>
              <a:gd name="connsiteY27" fmla="*/ 112858 h 555346"/>
              <a:gd name="connsiteX28" fmla="*/ 155618 w 554645"/>
              <a:gd name="connsiteY28" fmla="*/ 104447 h 555346"/>
              <a:gd name="connsiteX29" fmla="*/ 211696 w 554645"/>
              <a:gd name="connsiteY29" fmla="*/ 43463 h 555346"/>
              <a:gd name="connsiteX30" fmla="*/ 43463 w 554645"/>
              <a:gd name="connsiteY30" fmla="*/ 211696 h 555346"/>
              <a:gd name="connsiteX31" fmla="*/ 211696 w 554645"/>
              <a:gd name="connsiteY31" fmla="*/ 379929 h 555346"/>
              <a:gd name="connsiteX32" fmla="*/ 379929 w 554645"/>
              <a:gd name="connsiteY32" fmla="*/ 211696 h 555346"/>
              <a:gd name="connsiteX33" fmla="*/ 211696 w 554645"/>
              <a:gd name="connsiteY33" fmla="*/ 43463 h 555346"/>
              <a:gd name="connsiteX34" fmla="*/ 211696 w 554645"/>
              <a:gd name="connsiteY34" fmla="*/ 3 h 555346"/>
              <a:gd name="connsiteX35" fmla="*/ 421987 w 554645"/>
              <a:gd name="connsiteY35" fmla="*/ 212397 h 555346"/>
              <a:gd name="connsiteX36" fmla="*/ 378527 w 554645"/>
              <a:gd name="connsiteY36" fmla="*/ 339973 h 555346"/>
              <a:gd name="connsiteX37" fmla="*/ 410070 w 554645"/>
              <a:gd name="connsiteY37" fmla="*/ 370816 h 555346"/>
              <a:gd name="connsiteX38" fmla="*/ 453530 w 554645"/>
              <a:gd name="connsiteY38" fmla="*/ 384134 h 555346"/>
              <a:gd name="connsiteX39" fmla="*/ 540451 w 554645"/>
              <a:gd name="connsiteY39" fmla="*/ 471756 h 555346"/>
              <a:gd name="connsiteX40" fmla="*/ 540451 w 554645"/>
              <a:gd name="connsiteY40" fmla="*/ 541152 h 555346"/>
              <a:gd name="connsiteX41" fmla="*/ 471055 w 554645"/>
              <a:gd name="connsiteY41" fmla="*/ 541152 h 555346"/>
              <a:gd name="connsiteX42" fmla="*/ 383433 w 554645"/>
              <a:gd name="connsiteY42" fmla="*/ 453530 h 555346"/>
              <a:gd name="connsiteX43" fmla="*/ 370115 w 554645"/>
              <a:gd name="connsiteY43" fmla="*/ 409369 h 555346"/>
              <a:gd name="connsiteX44" fmla="*/ 339272 w 554645"/>
              <a:gd name="connsiteY44" fmla="*/ 378527 h 555346"/>
              <a:gd name="connsiteX45" fmla="*/ 210294 w 554645"/>
              <a:gd name="connsiteY45" fmla="*/ 421987 h 555346"/>
              <a:gd name="connsiteX46" fmla="*/ 3 w 554645"/>
              <a:gd name="connsiteY46" fmla="*/ 210294 h 555346"/>
              <a:gd name="connsiteX47" fmla="*/ 211696 w 554645"/>
              <a:gd name="connsiteY47" fmla="*/ 3 h 555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554645" h="555346">
                <a:moveTo>
                  <a:pt x="155618" y="104447"/>
                </a:moveTo>
                <a:cubicBezTo>
                  <a:pt x="161927" y="103045"/>
                  <a:pt x="168235" y="107250"/>
                  <a:pt x="169637" y="114260"/>
                </a:cubicBezTo>
                <a:lnTo>
                  <a:pt x="198377" y="268475"/>
                </a:lnTo>
                <a:lnTo>
                  <a:pt x="240435" y="157019"/>
                </a:lnTo>
                <a:cubicBezTo>
                  <a:pt x="241837" y="152814"/>
                  <a:pt x="245342" y="150711"/>
                  <a:pt x="248847" y="149309"/>
                </a:cubicBezTo>
                <a:cubicBezTo>
                  <a:pt x="255156" y="147206"/>
                  <a:pt x="262165" y="151412"/>
                  <a:pt x="264268" y="157720"/>
                </a:cubicBezTo>
                <a:lnTo>
                  <a:pt x="286699" y="235529"/>
                </a:lnTo>
                <a:lnTo>
                  <a:pt x="313336" y="206789"/>
                </a:lnTo>
                <a:cubicBezTo>
                  <a:pt x="315439" y="203985"/>
                  <a:pt x="318944" y="201882"/>
                  <a:pt x="322449" y="201181"/>
                </a:cubicBezTo>
                <a:lnTo>
                  <a:pt x="362404" y="201181"/>
                </a:lnTo>
                <a:lnTo>
                  <a:pt x="363105" y="201181"/>
                </a:lnTo>
                <a:lnTo>
                  <a:pt x="363105" y="229220"/>
                </a:lnTo>
                <a:lnTo>
                  <a:pt x="328757" y="229220"/>
                </a:lnTo>
                <a:lnTo>
                  <a:pt x="290905" y="268475"/>
                </a:lnTo>
                <a:cubicBezTo>
                  <a:pt x="289503" y="269876"/>
                  <a:pt x="287400" y="271278"/>
                  <a:pt x="285297" y="271979"/>
                </a:cubicBezTo>
                <a:cubicBezTo>
                  <a:pt x="278288" y="274082"/>
                  <a:pt x="271979" y="269876"/>
                  <a:pt x="269876" y="263568"/>
                </a:cubicBezTo>
                <a:lnTo>
                  <a:pt x="251651" y="200480"/>
                </a:lnTo>
                <a:lnTo>
                  <a:pt x="206789" y="318243"/>
                </a:lnTo>
                <a:cubicBezTo>
                  <a:pt x="204686" y="323150"/>
                  <a:pt x="199779" y="325954"/>
                  <a:pt x="194872" y="325954"/>
                </a:cubicBezTo>
                <a:lnTo>
                  <a:pt x="193470" y="325954"/>
                </a:lnTo>
                <a:cubicBezTo>
                  <a:pt x="187863" y="325954"/>
                  <a:pt x="182956" y="321748"/>
                  <a:pt x="182255" y="316141"/>
                </a:cubicBezTo>
                <a:lnTo>
                  <a:pt x="154216" y="165431"/>
                </a:lnTo>
                <a:lnTo>
                  <a:pt x="136692" y="218706"/>
                </a:lnTo>
                <a:cubicBezTo>
                  <a:pt x="135290" y="224313"/>
                  <a:pt x="130383" y="228519"/>
                  <a:pt x="124775" y="229220"/>
                </a:cubicBezTo>
                <a:lnTo>
                  <a:pt x="60987" y="229220"/>
                </a:lnTo>
                <a:lnTo>
                  <a:pt x="60987" y="201181"/>
                </a:lnTo>
                <a:lnTo>
                  <a:pt x="115663" y="201181"/>
                </a:lnTo>
                <a:lnTo>
                  <a:pt x="145804" y="112858"/>
                </a:lnTo>
                <a:cubicBezTo>
                  <a:pt x="147907" y="108652"/>
                  <a:pt x="151412" y="105148"/>
                  <a:pt x="155618" y="104447"/>
                </a:cubicBezTo>
                <a:close/>
                <a:moveTo>
                  <a:pt x="211696" y="43463"/>
                </a:moveTo>
                <a:cubicBezTo>
                  <a:pt x="118467" y="43463"/>
                  <a:pt x="43463" y="118467"/>
                  <a:pt x="43463" y="211696"/>
                </a:cubicBezTo>
                <a:cubicBezTo>
                  <a:pt x="43463" y="304925"/>
                  <a:pt x="118467" y="379929"/>
                  <a:pt x="211696" y="379929"/>
                </a:cubicBezTo>
                <a:cubicBezTo>
                  <a:pt x="304224" y="379929"/>
                  <a:pt x="379929" y="304224"/>
                  <a:pt x="379929" y="211696"/>
                </a:cubicBezTo>
                <a:cubicBezTo>
                  <a:pt x="379929" y="118467"/>
                  <a:pt x="304925" y="43463"/>
                  <a:pt x="211696" y="43463"/>
                </a:cubicBezTo>
                <a:close/>
                <a:moveTo>
                  <a:pt x="211696" y="3"/>
                </a:moveTo>
                <a:cubicBezTo>
                  <a:pt x="328057" y="704"/>
                  <a:pt x="422688" y="95335"/>
                  <a:pt x="421987" y="212397"/>
                </a:cubicBezTo>
                <a:cubicBezTo>
                  <a:pt x="421987" y="258661"/>
                  <a:pt x="406565" y="303523"/>
                  <a:pt x="378527" y="339973"/>
                </a:cubicBezTo>
                <a:lnTo>
                  <a:pt x="410070" y="370816"/>
                </a:lnTo>
                <a:cubicBezTo>
                  <a:pt x="425492" y="367311"/>
                  <a:pt x="442315" y="372919"/>
                  <a:pt x="453530" y="384134"/>
                </a:cubicBezTo>
                <a:lnTo>
                  <a:pt x="540451" y="471756"/>
                </a:lnTo>
                <a:cubicBezTo>
                  <a:pt x="559377" y="490682"/>
                  <a:pt x="559377" y="522225"/>
                  <a:pt x="540451" y="541152"/>
                </a:cubicBezTo>
                <a:cubicBezTo>
                  <a:pt x="521524" y="560078"/>
                  <a:pt x="489981" y="560078"/>
                  <a:pt x="471055" y="541152"/>
                </a:cubicBezTo>
                <a:lnTo>
                  <a:pt x="383433" y="453530"/>
                </a:lnTo>
                <a:cubicBezTo>
                  <a:pt x="372218" y="441614"/>
                  <a:pt x="367311" y="425492"/>
                  <a:pt x="370115" y="409369"/>
                </a:cubicBezTo>
                <a:lnTo>
                  <a:pt x="339272" y="378527"/>
                </a:lnTo>
                <a:cubicBezTo>
                  <a:pt x="302121" y="406565"/>
                  <a:pt x="256558" y="421987"/>
                  <a:pt x="210294" y="421987"/>
                </a:cubicBezTo>
                <a:cubicBezTo>
                  <a:pt x="93933" y="421286"/>
                  <a:pt x="-698" y="326655"/>
                  <a:pt x="3" y="210294"/>
                </a:cubicBezTo>
                <a:cubicBezTo>
                  <a:pt x="704" y="93933"/>
                  <a:pt x="95335" y="-698"/>
                  <a:pt x="211696" y="3"/>
                </a:cubicBezTo>
                <a:close/>
              </a:path>
            </a:pathLst>
          </a:custGeom>
          <a:solidFill>
            <a:schemeClr val="accent1"/>
          </a:solidFill>
          <a:ln w="6945"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0" name="Freeform: Shape 119">
            <a:extLst>
              <a:ext uri="{FF2B5EF4-FFF2-40B4-BE49-F238E27FC236}">
                <a16:creationId xmlns:a16="http://schemas.microsoft.com/office/drawing/2014/main" id="{67A1B6D7-4363-4513-81E6-740DADC1C490}"/>
              </a:ext>
            </a:extLst>
          </p:cNvPr>
          <p:cNvSpPr/>
          <p:nvPr/>
        </p:nvSpPr>
        <p:spPr>
          <a:xfrm>
            <a:off x="3295881" y="1269564"/>
            <a:ext cx="516275" cy="624755"/>
          </a:xfrm>
          <a:custGeom>
            <a:avLst/>
            <a:gdLst>
              <a:gd name="connsiteX0" fmla="*/ 149307 w 457033"/>
              <a:gd name="connsiteY0" fmla="*/ 351887 h 553065"/>
              <a:gd name="connsiteX1" fmla="*/ 96734 w 457033"/>
              <a:gd name="connsiteY1" fmla="*/ 404460 h 553065"/>
              <a:gd name="connsiteX2" fmla="*/ 149307 w 457033"/>
              <a:gd name="connsiteY2" fmla="*/ 457032 h 553065"/>
              <a:gd name="connsiteX3" fmla="*/ 201879 w 457033"/>
              <a:gd name="connsiteY3" fmla="*/ 404460 h 553065"/>
              <a:gd name="connsiteX4" fmla="*/ 149307 w 457033"/>
              <a:gd name="connsiteY4" fmla="*/ 351887 h 553065"/>
              <a:gd name="connsiteX5" fmla="*/ 131782 w 457033"/>
              <a:gd name="connsiteY5" fmla="*/ 255153 h 553065"/>
              <a:gd name="connsiteX6" fmla="*/ 166831 w 457033"/>
              <a:gd name="connsiteY6" fmla="*/ 255153 h 553065"/>
              <a:gd name="connsiteX7" fmla="*/ 182252 w 457033"/>
              <a:gd name="connsiteY7" fmla="*/ 285996 h 553065"/>
              <a:gd name="connsiteX8" fmla="*/ 209590 w 457033"/>
              <a:gd name="connsiteY8" fmla="*/ 297211 h 553065"/>
              <a:gd name="connsiteX9" fmla="*/ 242536 w 457033"/>
              <a:gd name="connsiteY9" fmla="*/ 285996 h 553065"/>
              <a:gd name="connsiteX10" fmla="*/ 267770 w 457033"/>
              <a:gd name="connsiteY10" fmla="*/ 311231 h 553065"/>
              <a:gd name="connsiteX11" fmla="*/ 256555 w 457033"/>
              <a:gd name="connsiteY11" fmla="*/ 344176 h 553065"/>
              <a:gd name="connsiteX12" fmla="*/ 267770 w 457033"/>
              <a:gd name="connsiteY12" fmla="*/ 371514 h 553065"/>
              <a:gd name="connsiteX13" fmla="*/ 298613 w 457033"/>
              <a:gd name="connsiteY13" fmla="*/ 386935 h 553065"/>
              <a:gd name="connsiteX14" fmla="*/ 298613 w 457033"/>
              <a:gd name="connsiteY14" fmla="*/ 421984 h 553065"/>
              <a:gd name="connsiteX15" fmla="*/ 267770 w 457033"/>
              <a:gd name="connsiteY15" fmla="*/ 437405 h 553065"/>
              <a:gd name="connsiteX16" fmla="*/ 256555 w 457033"/>
              <a:gd name="connsiteY16" fmla="*/ 464743 h 553065"/>
              <a:gd name="connsiteX17" fmla="*/ 267070 w 457033"/>
              <a:gd name="connsiteY17" fmla="*/ 496988 h 553065"/>
              <a:gd name="connsiteX18" fmla="*/ 242536 w 457033"/>
              <a:gd name="connsiteY18" fmla="*/ 522222 h 553065"/>
              <a:gd name="connsiteX19" fmla="*/ 209590 w 457033"/>
              <a:gd name="connsiteY19" fmla="*/ 511007 h 553065"/>
              <a:gd name="connsiteX20" fmla="*/ 182252 w 457033"/>
              <a:gd name="connsiteY20" fmla="*/ 522222 h 553065"/>
              <a:gd name="connsiteX21" fmla="*/ 166831 w 457033"/>
              <a:gd name="connsiteY21" fmla="*/ 553065 h 553065"/>
              <a:gd name="connsiteX22" fmla="*/ 131782 w 457033"/>
              <a:gd name="connsiteY22" fmla="*/ 553065 h 553065"/>
              <a:gd name="connsiteX23" fmla="*/ 116361 w 457033"/>
              <a:gd name="connsiteY23" fmla="*/ 522222 h 553065"/>
              <a:gd name="connsiteX24" fmla="*/ 89023 w 457033"/>
              <a:gd name="connsiteY24" fmla="*/ 511007 h 553065"/>
              <a:gd name="connsiteX25" fmla="*/ 56078 w 457033"/>
              <a:gd name="connsiteY25" fmla="*/ 521522 h 553065"/>
              <a:gd name="connsiteX26" fmla="*/ 31544 w 457033"/>
              <a:gd name="connsiteY26" fmla="*/ 496988 h 553065"/>
              <a:gd name="connsiteX27" fmla="*/ 42058 w 457033"/>
              <a:gd name="connsiteY27" fmla="*/ 464042 h 553065"/>
              <a:gd name="connsiteX28" fmla="*/ 30843 w 457033"/>
              <a:gd name="connsiteY28" fmla="*/ 436704 h 553065"/>
              <a:gd name="connsiteX29" fmla="*/ 0 w 457033"/>
              <a:gd name="connsiteY29" fmla="*/ 421283 h 553065"/>
              <a:gd name="connsiteX30" fmla="*/ 0 w 457033"/>
              <a:gd name="connsiteY30" fmla="*/ 386234 h 553065"/>
              <a:gd name="connsiteX31" fmla="*/ 30843 w 457033"/>
              <a:gd name="connsiteY31" fmla="*/ 370813 h 553065"/>
              <a:gd name="connsiteX32" fmla="*/ 42058 w 457033"/>
              <a:gd name="connsiteY32" fmla="*/ 343475 h 553065"/>
              <a:gd name="connsiteX33" fmla="*/ 31544 w 457033"/>
              <a:gd name="connsiteY33" fmla="*/ 310530 h 553065"/>
              <a:gd name="connsiteX34" fmla="*/ 56078 w 457033"/>
              <a:gd name="connsiteY34" fmla="*/ 285996 h 553065"/>
              <a:gd name="connsiteX35" fmla="*/ 89023 w 457033"/>
              <a:gd name="connsiteY35" fmla="*/ 297211 h 553065"/>
              <a:gd name="connsiteX36" fmla="*/ 116361 w 457033"/>
              <a:gd name="connsiteY36" fmla="*/ 285996 h 553065"/>
              <a:gd name="connsiteX37" fmla="*/ 307727 w 457033"/>
              <a:gd name="connsiteY37" fmla="*/ 96734 h 553065"/>
              <a:gd name="connsiteX38" fmla="*/ 255154 w 457033"/>
              <a:gd name="connsiteY38" fmla="*/ 149307 h 553065"/>
              <a:gd name="connsiteX39" fmla="*/ 307727 w 457033"/>
              <a:gd name="connsiteY39" fmla="*/ 201879 h 553065"/>
              <a:gd name="connsiteX40" fmla="*/ 360299 w 457033"/>
              <a:gd name="connsiteY40" fmla="*/ 149307 h 553065"/>
              <a:gd name="connsiteX41" fmla="*/ 307727 w 457033"/>
              <a:gd name="connsiteY41" fmla="*/ 96734 h 553065"/>
              <a:gd name="connsiteX42" fmla="*/ 290202 w 457033"/>
              <a:gd name="connsiteY42" fmla="*/ 0 h 553065"/>
              <a:gd name="connsiteX43" fmla="*/ 325251 w 457033"/>
              <a:gd name="connsiteY43" fmla="*/ 0 h 553065"/>
              <a:gd name="connsiteX44" fmla="*/ 340672 w 457033"/>
              <a:gd name="connsiteY44" fmla="*/ 30843 h 553065"/>
              <a:gd name="connsiteX45" fmla="*/ 368010 w 457033"/>
              <a:gd name="connsiteY45" fmla="*/ 42058 h 553065"/>
              <a:gd name="connsiteX46" fmla="*/ 400956 w 457033"/>
              <a:gd name="connsiteY46" fmla="*/ 30843 h 553065"/>
              <a:gd name="connsiteX47" fmla="*/ 426190 w 457033"/>
              <a:gd name="connsiteY47" fmla="*/ 56078 h 553065"/>
              <a:gd name="connsiteX48" fmla="*/ 414975 w 457033"/>
              <a:gd name="connsiteY48" fmla="*/ 89023 h 553065"/>
              <a:gd name="connsiteX49" fmla="*/ 426190 w 457033"/>
              <a:gd name="connsiteY49" fmla="*/ 116361 h 553065"/>
              <a:gd name="connsiteX50" fmla="*/ 457033 w 457033"/>
              <a:gd name="connsiteY50" fmla="*/ 131782 h 553065"/>
              <a:gd name="connsiteX51" fmla="*/ 457033 w 457033"/>
              <a:gd name="connsiteY51" fmla="*/ 166831 h 553065"/>
              <a:gd name="connsiteX52" fmla="*/ 426190 w 457033"/>
              <a:gd name="connsiteY52" fmla="*/ 182252 h 553065"/>
              <a:gd name="connsiteX53" fmla="*/ 414274 w 457033"/>
              <a:gd name="connsiteY53" fmla="*/ 209590 h 553065"/>
              <a:gd name="connsiteX54" fmla="*/ 425489 w 457033"/>
              <a:gd name="connsiteY54" fmla="*/ 242536 h 553065"/>
              <a:gd name="connsiteX55" fmla="*/ 400255 w 457033"/>
              <a:gd name="connsiteY55" fmla="*/ 267069 h 553065"/>
              <a:gd name="connsiteX56" fmla="*/ 367309 w 457033"/>
              <a:gd name="connsiteY56" fmla="*/ 255854 h 553065"/>
              <a:gd name="connsiteX57" fmla="*/ 339971 w 457033"/>
              <a:gd name="connsiteY57" fmla="*/ 267069 h 553065"/>
              <a:gd name="connsiteX58" fmla="*/ 324550 w 457033"/>
              <a:gd name="connsiteY58" fmla="*/ 297912 h 553065"/>
              <a:gd name="connsiteX59" fmla="*/ 289501 w 457033"/>
              <a:gd name="connsiteY59" fmla="*/ 297912 h 553065"/>
              <a:gd name="connsiteX60" fmla="*/ 274080 w 457033"/>
              <a:gd name="connsiteY60" fmla="*/ 267069 h 553065"/>
              <a:gd name="connsiteX61" fmla="*/ 246742 w 457033"/>
              <a:gd name="connsiteY61" fmla="*/ 255854 h 553065"/>
              <a:gd name="connsiteX62" fmla="*/ 213797 w 457033"/>
              <a:gd name="connsiteY62" fmla="*/ 267069 h 553065"/>
              <a:gd name="connsiteX63" fmla="*/ 189263 w 457033"/>
              <a:gd name="connsiteY63" fmla="*/ 242536 h 553065"/>
              <a:gd name="connsiteX64" fmla="*/ 200478 w 457033"/>
              <a:gd name="connsiteY64" fmla="*/ 209590 h 553065"/>
              <a:gd name="connsiteX65" fmla="*/ 189263 w 457033"/>
              <a:gd name="connsiteY65" fmla="*/ 182252 h 553065"/>
              <a:gd name="connsiteX66" fmla="*/ 158420 w 457033"/>
              <a:gd name="connsiteY66" fmla="*/ 166831 h 553065"/>
              <a:gd name="connsiteX67" fmla="*/ 158420 w 457033"/>
              <a:gd name="connsiteY67" fmla="*/ 131782 h 553065"/>
              <a:gd name="connsiteX68" fmla="*/ 189263 w 457033"/>
              <a:gd name="connsiteY68" fmla="*/ 116361 h 553065"/>
              <a:gd name="connsiteX69" fmla="*/ 200478 w 457033"/>
              <a:gd name="connsiteY69" fmla="*/ 89023 h 553065"/>
              <a:gd name="connsiteX70" fmla="*/ 189263 w 457033"/>
              <a:gd name="connsiteY70" fmla="*/ 56078 h 553065"/>
              <a:gd name="connsiteX71" fmla="*/ 214498 w 457033"/>
              <a:gd name="connsiteY71" fmla="*/ 30843 h 553065"/>
              <a:gd name="connsiteX72" fmla="*/ 247443 w 457033"/>
              <a:gd name="connsiteY72" fmla="*/ 42058 h 553065"/>
              <a:gd name="connsiteX73" fmla="*/ 274781 w 457033"/>
              <a:gd name="connsiteY73" fmla="*/ 30843 h 553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457033" h="553065">
                <a:moveTo>
                  <a:pt x="149307" y="351887"/>
                </a:moveTo>
                <a:cubicBezTo>
                  <a:pt x="120567" y="351887"/>
                  <a:pt x="96734" y="375019"/>
                  <a:pt x="96734" y="404460"/>
                </a:cubicBezTo>
                <a:cubicBezTo>
                  <a:pt x="96734" y="433199"/>
                  <a:pt x="119866" y="457032"/>
                  <a:pt x="149307" y="457032"/>
                </a:cubicBezTo>
                <a:cubicBezTo>
                  <a:pt x="178747" y="457032"/>
                  <a:pt x="201879" y="433199"/>
                  <a:pt x="201879" y="404460"/>
                </a:cubicBezTo>
                <a:cubicBezTo>
                  <a:pt x="201879" y="375720"/>
                  <a:pt x="178747" y="351887"/>
                  <a:pt x="149307" y="351887"/>
                </a:cubicBezTo>
                <a:close/>
                <a:moveTo>
                  <a:pt x="131782" y="255153"/>
                </a:moveTo>
                <a:lnTo>
                  <a:pt x="166831" y="255153"/>
                </a:lnTo>
                <a:lnTo>
                  <a:pt x="182252" y="285996"/>
                </a:lnTo>
                <a:cubicBezTo>
                  <a:pt x="191365" y="288800"/>
                  <a:pt x="201178" y="292304"/>
                  <a:pt x="209590" y="297211"/>
                </a:cubicBezTo>
                <a:lnTo>
                  <a:pt x="242536" y="285996"/>
                </a:lnTo>
                <a:lnTo>
                  <a:pt x="267770" y="311231"/>
                </a:lnTo>
                <a:lnTo>
                  <a:pt x="256555" y="344176"/>
                </a:lnTo>
                <a:cubicBezTo>
                  <a:pt x="261462" y="352588"/>
                  <a:pt x="264967" y="361700"/>
                  <a:pt x="267770" y="371514"/>
                </a:cubicBezTo>
                <a:lnTo>
                  <a:pt x="298613" y="386935"/>
                </a:lnTo>
                <a:lnTo>
                  <a:pt x="298613" y="421984"/>
                </a:lnTo>
                <a:lnTo>
                  <a:pt x="267770" y="437405"/>
                </a:lnTo>
                <a:cubicBezTo>
                  <a:pt x="264967" y="447219"/>
                  <a:pt x="261462" y="456331"/>
                  <a:pt x="256555" y="464743"/>
                </a:cubicBezTo>
                <a:lnTo>
                  <a:pt x="267070" y="496988"/>
                </a:lnTo>
                <a:lnTo>
                  <a:pt x="242536" y="522222"/>
                </a:lnTo>
                <a:lnTo>
                  <a:pt x="209590" y="511007"/>
                </a:lnTo>
                <a:cubicBezTo>
                  <a:pt x="201178" y="515914"/>
                  <a:pt x="192066" y="519419"/>
                  <a:pt x="182252" y="522222"/>
                </a:cubicBezTo>
                <a:lnTo>
                  <a:pt x="166831" y="553065"/>
                </a:lnTo>
                <a:lnTo>
                  <a:pt x="131782" y="553065"/>
                </a:lnTo>
                <a:lnTo>
                  <a:pt x="116361" y="522222"/>
                </a:lnTo>
                <a:cubicBezTo>
                  <a:pt x="106547" y="519419"/>
                  <a:pt x="97435" y="515914"/>
                  <a:pt x="89023" y="511007"/>
                </a:cubicBezTo>
                <a:lnTo>
                  <a:pt x="56078" y="521522"/>
                </a:lnTo>
                <a:lnTo>
                  <a:pt x="31544" y="496988"/>
                </a:lnTo>
                <a:lnTo>
                  <a:pt x="42058" y="464042"/>
                </a:lnTo>
                <a:cubicBezTo>
                  <a:pt x="37151" y="455630"/>
                  <a:pt x="33647" y="446518"/>
                  <a:pt x="30843" y="436704"/>
                </a:cubicBezTo>
                <a:lnTo>
                  <a:pt x="0" y="421283"/>
                </a:lnTo>
                <a:lnTo>
                  <a:pt x="0" y="386234"/>
                </a:lnTo>
                <a:lnTo>
                  <a:pt x="30843" y="370813"/>
                </a:lnTo>
                <a:cubicBezTo>
                  <a:pt x="33647" y="361700"/>
                  <a:pt x="37151" y="351887"/>
                  <a:pt x="42058" y="343475"/>
                </a:cubicBezTo>
                <a:lnTo>
                  <a:pt x="31544" y="310530"/>
                </a:lnTo>
                <a:lnTo>
                  <a:pt x="56078" y="285996"/>
                </a:lnTo>
                <a:lnTo>
                  <a:pt x="89023" y="297211"/>
                </a:lnTo>
                <a:cubicBezTo>
                  <a:pt x="97435" y="292304"/>
                  <a:pt x="106547" y="288800"/>
                  <a:pt x="116361" y="285996"/>
                </a:cubicBezTo>
                <a:close/>
                <a:moveTo>
                  <a:pt x="307727" y="96734"/>
                </a:moveTo>
                <a:cubicBezTo>
                  <a:pt x="278987" y="96734"/>
                  <a:pt x="255154" y="120567"/>
                  <a:pt x="255154" y="149307"/>
                </a:cubicBezTo>
                <a:cubicBezTo>
                  <a:pt x="255154" y="178046"/>
                  <a:pt x="278286" y="201879"/>
                  <a:pt x="307727" y="201879"/>
                </a:cubicBezTo>
                <a:cubicBezTo>
                  <a:pt x="336466" y="201879"/>
                  <a:pt x="360299" y="178046"/>
                  <a:pt x="360299" y="149307"/>
                </a:cubicBezTo>
                <a:cubicBezTo>
                  <a:pt x="360299" y="120567"/>
                  <a:pt x="337167" y="96734"/>
                  <a:pt x="307727" y="96734"/>
                </a:cubicBezTo>
                <a:close/>
                <a:moveTo>
                  <a:pt x="290202" y="0"/>
                </a:moveTo>
                <a:lnTo>
                  <a:pt x="325251" y="0"/>
                </a:lnTo>
                <a:lnTo>
                  <a:pt x="340672" y="30843"/>
                </a:lnTo>
                <a:cubicBezTo>
                  <a:pt x="350486" y="33647"/>
                  <a:pt x="359598" y="37151"/>
                  <a:pt x="368010" y="42058"/>
                </a:cubicBezTo>
                <a:lnTo>
                  <a:pt x="400956" y="30843"/>
                </a:lnTo>
                <a:lnTo>
                  <a:pt x="426190" y="56078"/>
                </a:lnTo>
                <a:lnTo>
                  <a:pt x="414975" y="89023"/>
                </a:lnTo>
                <a:cubicBezTo>
                  <a:pt x="419882" y="97435"/>
                  <a:pt x="423387" y="106547"/>
                  <a:pt x="426190" y="116361"/>
                </a:cubicBezTo>
                <a:lnTo>
                  <a:pt x="457033" y="131782"/>
                </a:lnTo>
                <a:lnTo>
                  <a:pt x="457033" y="166831"/>
                </a:lnTo>
                <a:lnTo>
                  <a:pt x="426190" y="182252"/>
                </a:lnTo>
                <a:cubicBezTo>
                  <a:pt x="423387" y="191365"/>
                  <a:pt x="419181" y="201178"/>
                  <a:pt x="414274" y="209590"/>
                </a:cubicBezTo>
                <a:lnTo>
                  <a:pt x="425489" y="242536"/>
                </a:lnTo>
                <a:lnTo>
                  <a:pt x="400255" y="267069"/>
                </a:lnTo>
                <a:lnTo>
                  <a:pt x="367309" y="255854"/>
                </a:lnTo>
                <a:cubicBezTo>
                  <a:pt x="358897" y="260761"/>
                  <a:pt x="349785" y="264266"/>
                  <a:pt x="339971" y="267069"/>
                </a:cubicBezTo>
                <a:lnTo>
                  <a:pt x="324550" y="297912"/>
                </a:lnTo>
                <a:lnTo>
                  <a:pt x="289501" y="297912"/>
                </a:lnTo>
                <a:lnTo>
                  <a:pt x="274080" y="267069"/>
                </a:lnTo>
                <a:cubicBezTo>
                  <a:pt x="264266" y="264266"/>
                  <a:pt x="255154" y="260761"/>
                  <a:pt x="246742" y="255854"/>
                </a:cubicBezTo>
                <a:lnTo>
                  <a:pt x="213797" y="267069"/>
                </a:lnTo>
                <a:lnTo>
                  <a:pt x="189263" y="242536"/>
                </a:lnTo>
                <a:lnTo>
                  <a:pt x="200478" y="209590"/>
                </a:lnTo>
                <a:cubicBezTo>
                  <a:pt x="195571" y="201178"/>
                  <a:pt x="192067" y="192066"/>
                  <a:pt x="189263" y="182252"/>
                </a:cubicBezTo>
                <a:lnTo>
                  <a:pt x="158420" y="166831"/>
                </a:lnTo>
                <a:lnTo>
                  <a:pt x="158420" y="131782"/>
                </a:lnTo>
                <a:lnTo>
                  <a:pt x="189263" y="116361"/>
                </a:lnTo>
                <a:cubicBezTo>
                  <a:pt x="192067" y="106547"/>
                  <a:pt x="195571" y="97435"/>
                  <a:pt x="200478" y="89023"/>
                </a:cubicBezTo>
                <a:lnTo>
                  <a:pt x="189263" y="56078"/>
                </a:lnTo>
                <a:lnTo>
                  <a:pt x="214498" y="30843"/>
                </a:lnTo>
                <a:lnTo>
                  <a:pt x="247443" y="42058"/>
                </a:lnTo>
                <a:cubicBezTo>
                  <a:pt x="255855" y="37151"/>
                  <a:pt x="264967" y="33647"/>
                  <a:pt x="274781" y="30843"/>
                </a:cubicBezTo>
                <a:close/>
              </a:path>
            </a:pathLst>
          </a:custGeom>
          <a:solidFill>
            <a:schemeClr val="accent2"/>
          </a:solidFill>
          <a:ln w="6945"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7" name="Freeform: Shape 116">
            <a:extLst>
              <a:ext uri="{FF2B5EF4-FFF2-40B4-BE49-F238E27FC236}">
                <a16:creationId xmlns:a16="http://schemas.microsoft.com/office/drawing/2014/main" id="{1A4ED300-E4E8-4A97-BE2E-71B3202672D2}"/>
              </a:ext>
            </a:extLst>
          </p:cNvPr>
          <p:cNvSpPr/>
          <p:nvPr/>
        </p:nvSpPr>
        <p:spPr>
          <a:xfrm>
            <a:off x="6392250" y="1268772"/>
            <a:ext cx="625549" cy="625547"/>
          </a:xfrm>
          <a:custGeom>
            <a:avLst/>
            <a:gdLst>
              <a:gd name="connsiteX0" fmla="*/ 266370 w 553768"/>
              <a:gd name="connsiteY0" fmla="*/ 119165 h 553767"/>
              <a:gd name="connsiteX1" fmla="*/ 345579 w 553768"/>
              <a:gd name="connsiteY1" fmla="*/ 138792 h 553767"/>
              <a:gd name="connsiteX2" fmla="*/ 314036 w 553768"/>
              <a:gd name="connsiteY2" fmla="*/ 170336 h 553767"/>
              <a:gd name="connsiteX3" fmla="*/ 266370 w 553768"/>
              <a:gd name="connsiteY3" fmla="*/ 161223 h 553767"/>
              <a:gd name="connsiteX4" fmla="*/ 140194 w 553768"/>
              <a:gd name="connsiteY4" fmla="*/ 287399 h 553767"/>
              <a:gd name="connsiteX5" fmla="*/ 266370 w 553768"/>
              <a:gd name="connsiteY5" fmla="*/ 413573 h 553767"/>
              <a:gd name="connsiteX6" fmla="*/ 392544 w 553768"/>
              <a:gd name="connsiteY6" fmla="*/ 287399 h 553767"/>
              <a:gd name="connsiteX7" fmla="*/ 383432 w 553768"/>
              <a:gd name="connsiteY7" fmla="*/ 239732 h 553767"/>
              <a:gd name="connsiteX8" fmla="*/ 414975 w 553768"/>
              <a:gd name="connsiteY8" fmla="*/ 208188 h 553767"/>
              <a:gd name="connsiteX9" fmla="*/ 434603 w 553768"/>
              <a:gd name="connsiteY9" fmla="*/ 287399 h 553767"/>
              <a:gd name="connsiteX10" fmla="*/ 266370 w 553768"/>
              <a:gd name="connsiteY10" fmla="*/ 455632 h 553767"/>
              <a:gd name="connsiteX11" fmla="*/ 98136 w 553768"/>
              <a:gd name="connsiteY11" fmla="*/ 287399 h 553767"/>
              <a:gd name="connsiteX12" fmla="*/ 266370 w 553768"/>
              <a:gd name="connsiteY12" fmla="*/ 119165 h 553767"/>
              <a:gd name="connsiteX13" fmla="*/ 266369 w 553768"/>
              <a:gd name="connsiteY13" fmla="*/ 21030 h 553767"/>
              <a:gd name="connsiteX14" fmla="*/ 391842 w 553768"/>
              <a:gd name="connsiteY14" fmla="*/ 51873 h 553767"/>
              <a:gd name="connsiteX15" fmla="*/ 386935 w 553768"/>
              <a:gd name="connsiteY15" fmla="*/ 56779 h 553767"/>
              <a:gd name="connsiteX16" fmla="*/ 377122 w 553768"/>
              <a:gd name="connsiteY16" fmla="*/ 66593 h 553767"/>
              <a:gd name="connsiteX17" fmla="*/ 379225 w 553768"/>
              <a:gd name="connsiteY17" fmla="*/ 80612 h 553767"/>
              <a:gd name="connsiteX18" fmla="*/ 380627 w 553768"/>
              <a:gd name="connsiteY18" fmla="*/ 94632 h 553767"/>
              <a:gd name="connsiteX19" fmla="*/ 266369 w 553768"/>
              <a:gd name="connsiteY19" fmla="*/ 63088 h 553767"/>
              <a:gd name="connsiteX20" fmla="*/ 42058 w 553768"/>
              <a:gd name="connsiteY20" fmla="*/ 287399 h 553767"/>
              <a:gd name="connsiteX21" fmla="*/ 266369 w 553768"/>
              <a:gd name="connsiteY21" fmla="*/ 511709 h 553767"/>
              <a:gd name="connsiteX22" fmla="*/ 490679 w 553768"/>
              <a:gd name="connsiteY22" fmla="*/ 287399 h 553767"/>
              <a:gd name="connsiteX23" fmla="*/ 459135 w 553768"/>
              <a:gd name="connsiteY23" fmla="*/ 173140 h 553767"/>
              <a:gd name="connsiteX24" fmla="*/ 473856 w 553768"/>
              <a:gd name="connsiteY24" fmla="*/ 175243 h 553767"/>
              <a:gd name="connsiteX25" fmla="*/ 487174 w 553768"/>
              <a:gd name="connsiteY25" fmla="*/ 176645 h 553767"/>
              <a:gd name="connsiteX26" fmla="*/ 496287 w 553768"/>
              <a:gd name="connsiteY26" fmla="*/ 166832 h 553767"/>
              <a:gd name="connsiteX27" fmla="*/ 501193 w 553768"/>
              <a:gd name="connsiteY27" fmla="*/ 162626 h 553767"/>
              <a:gd name="connsiteX28" fmla="*/ 532737 w 553768"/>
              <a:gd name="connsiteY28" fmla="*/ 287399 h 553767"/>
              <a:gd name="connsiteX29" fmla="*/ 266369 w 553768"/>
              <a:gd name="connsiteY29" fmla="*/ 553767 h 553767"/>
              <a:gd name="connsiteX30" fmla="*/ 0 w 553768"/>
              <a:gd name="connsiteY30" fmla="*/ 287399 h 553767"/>
              <a:gd name="connsiteX31" fmla="*/ 266369 w 553768"/>
              <a:gd name="connsiteY31" fmla="*/ 21030 h 553767"/>
              <a:gd name="connsiteX32" fmla="*/ 483671 w 553768"/>
              <a:gd name="connsiteY32" fmla="*/ 0 h 553767"/>
              <a:gd name="connsiteX33" fmla="*/ 490680 w 553768"/>
              <a:gd name="connsiteY33" fmla="*/ 63087 h 553767"/>
              <a:gd name="connsiteX34" fmla="*/ 553768 w 553768"/>
              <a:gd name="connsiteY34" fmla="*/ 70097 h 553767"/>
              <a:gd name="connsiteX35" fmla="*/ 476661 w 553768"/>
              <a:gd name="connsiteY35" fmla="*/ 147204 h 553767"/>
              <a:gd name="connsiteX36" fmla="*/ 440210 w 553768"/>
              <a:gd name="connsiteY36" fmla="*/ 142998 h 553767"/>
              <a:gd name="connsiteX37" fmla="*/ 328054 w 553768"/>
              <a:gd name="connsiteY37" fmla="*/ 255154 h 553767"/>
              <a:gd name="connsiteX38" fmla="*/ 335765 w 553768"/>
              <a:gd name="connsiteY38" fmla="*/ 287399 h 553767"/>
              <a:gd name="connsiteX39" fmla="*/ 265668 w 553768"/>
              <a:gd name="connsiteY39" fmla="*/ 357496 h 553767"/>
              <a:gd name="connsiteX40" fmla="*/ 195571 w 553768"/>
              <a:gd name="connsiteY40" fmla="*/ 287399 h 553767"/>
              <a:gd name="connsiteX41" fmla="*/ 265668 w 553768"/>
              <a:gd name="connsiteY41" fmla="*/ 217302 h 553767"/>
              <a:gd name="connsiteX42" fmla="*/ 298614 w 553768"/>
              <a:gd name="connsiteY42" fmla="*/ 225713 h 553767"/>
              <a:gd name="connsiteX43" fmla="*/ 410770 w 553768"/>
              <a:gd name="connsiteY43" fmla="*/ 113557 h 553767"/>
              <a:gd name="connsiteX44" fmla="*/ 406564 w 553768"/>
              <a:gd name="connsiteY44" fmla="*/ 77107 h 553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53768" h="553767">
                <a:moveTo>
                  <a:pt x="266370" y="119165"/>
                </a:moveTo>
                <a:cubicBezTo>
                  <a:pt x="295110" y="119165"/>
                  <a:pt x="321746" y="126175"/>
                  <a:pt x="345579" y="138792"/>
                </a:cubicBezTo>
                <a:lnTo>
                  <a:pt x="314036" y="170336"/>
                </a:lnTo>
                <a:cubicBezTo>
                  <a:pt x="299315" y="164728"/>
                  <a:pt x="283193" y="161223"/>
                  <a:pt x="266370" y="161223"/>
                </a:cubicBezTo>
                <a:cubicBezTo>
                  <a:pt x="196973" y="161223"/>
                  <a:pt x="140194" y="218002"/>
                  <a:pt x="140194" y="287399"/>
                </a:cubicBezTo>
                <a:cubicBezTo>
                  <a:pt x="140194" y="356795"/>
                  <a:pt x="196973" y="413573"/>
                  <a:pt x="266370" y="413573"/>
                </a:cubicBezTo>
                <a:cubicBezTo>
                  <a:pt x="335766" y="413573"/>
                  <a:pt x="392544" y="356795"/>
                  <a:pt x="392544" y="287399"/>
                </a:cubicBezTo>
                <a:cubicBezTo>
                  <a:pt x="392544" y="270575"/>
                  <a:pt x="389740" y="254452"/>
                  <a:pt x="383432" y="239732"/>
                </a:cubicBezTo>
                <a:lnTo>
                  <a:pt x="414975" y="208188"/>
                </a:lnTo>
                <a:cubicBezTo>
                  <a:pt x="427593" y="232021"/>
                  <a:pt x="434603" y="258658"/>
                  <a:pt x="434603" y="287399"/>
                </a:cubicBezTo>
                <a:cubicBezTo>
                  <a:pt x="434603" y="379927"/>
                  <a:pt x="358898" y="455632"/>
                  <a:pt x="266370" y="455632"/>
                </a:cubicBezTo>
                <a:cubicBezTo>
                  <a:pt x="173841" y="455632"/>
                  <a:pt x="98136" y="379927"/>
                  <a:pt x="98136" y="287399"/>
                </a:cubicBezTo>
                <a:cubicBezTo>
                  <a:pt x="98136" y="194870"/>
                  <a:pt x="173841" y="119165"/>
                  <a:pt x="266370" y="119165"/>
                </a:cubicBezTo>
                <a:close/>
                <a:moveTo>
                  <a:pt x="266369" y="21030"/>
                </a:moveTo>
                <a:cubicBezTo>
                  <a:pt x="311932" y="21030"/>
                  <a:pt x="353990" y="32246"/>
                  <a:pt x="391842" y="51873"/>
                </a:cubicBezTo>
                <a:lnTo>
                  <a:pt x="386935" y="56779"/>
                </a:lnTo>
                <a:lnTo>
                  <a:pt x="377122" y="66593"/>
                </a:lnTo>
                <a:lnTo>
                  <a:pt x="379225" y="80612"/>
                </a:lnTo>
                <a:lnTo>
                  <a:pt x="380627" y="94632"/>
                </a:lnTo>
                <a:cubicBezTo>
                  <a:pt x="346980" y="74304"/>
                  <a:pt x="307726" y="63088"/>
                  <a:pt x="266369" y="63088"/>
                </a:cubicBezTo>
                <a:cubicBezTo>
                  <a:pt x="142998" y="63088"/>
                  <a:pt x="42058" y="164028"/>
                  <a:pt x="42058" y="287399"/>
                </a:cubicBezTo>
                <a:cubicBezTo>
                  <a:pt x="42058" y="410769"/>
                  <a:pt x="142998" y="511709"/>
                  <a:pt x="266369" y="511709"/>
                </a:cubicBezTo>
                <a:cubicBezTo>
                  <a:pt x="389739" y="511709"/>
                  <a:pt x="490679" y="410769"/>
                  <a:pt x="490679" y="287399"/>
                </a:cubicBezTo>
                <a:cubicBezTo>
                  <a:pt x="490679" y="245340"/>
                  <a:pt x="478762" y="206787"/>
                  <a:pt x="459135" y="173140"/>
                </a:cubicBezTo>
                <a:lnTo>
                  <a:pt x="473856" y="175243"/>
                </a:lnTo>
                <a:lnTo>
                  <a:pt x="487174" y="176645"/>
                </a:lnTo>
                <a:lnTo>
                  <a:pt x="496287" y="166832"/>
                </a:lnTo>
                <a:lnTo>
                  <a:pt x="501193" y="162626"/>
                </a:lnTo>
                <a:cubicBezTo>
                  <a:pt x="521522" y="199777"/>
                  <a:pt x="532737" y="241835"/>
                  <a:pt x="532737" y="287399"/>
                </a:cubicBezTo>
                <a:cubicBezTo>
                  <a:pt x="532737" y="434602"/>
                  <a:pt x="413572" y="553767"/>
                  <a:pt x="266369" y="553767"/>
                </a:cubicBezTo>
                <a:cubicBezTo>
                  <a:pt x="119165" y="553767"/>
                  <a:pt x="0" y="434602"/>
                  <a:pt x="0" y="287399"/>
                </a:cubicBezTo>
                <a:cubicBezTo>
                  <a:pt x="0" y="140195"/>
                  <a:pt x="119165" y="21030"/>
                  <a:pt x="266369" y="21030"/>
                </a:cubicBezTo>
                <a:close/>
                <a:moveTo>
                  <a:pt x="483671" y="0"/>
                </a:moveTo>
                <a:lnTo>
                  <a:pt x="490680" y="63087"/>
                </a:lnTo>
                <a:lnTo>
                  <a:pt x="553768" y="70097"/>
                </a:lnTo>
                <a:lnTo>
                  <a:pt x="476661" y="147204"/>
                </a:lnTo>
                <a:lnTo>
                  <a:pt x="440210" y="142998"/>
                </a:lnTo>
                <a:lnTo>
                  <a:pt x="328054" y="255154"/>
                </a:lnTo>
                <a:cubicBezTo>
                  <a:pt x="332961" y="264968"/>
                  <a:pt x="335765" y="275482"/>
                  <a:pt x="335765" y="287399"/>
                </a:cubicBezTo>
                <a:cubicBezTo>
                  <a:pt x="335765" y="325952"/>
                  <a:pt x="304221" y="357496"/>
                  <a:pt x="265668" y="357496"/>
                </a:cubicBezTo>
                <a:cubicBezTo>
                  <a:pt x="227115" y="357496"/>
                  <a:pt x="195571" y="325952"/>
                  <a:pt x="195571" y="287399"/>
                </a:cubicBezTo>
                <a:cubicBezTo>
                  <a:pt x="195571" y="248845"/>
                  <a:pt x="227115" y="217302"/>
                  <a:pt x="265668" y="217302"/>
                </a:cubicBezTo>
                <a:cubicBezTo>
                  <a:pt x="277584" y="217302"/>
                  <a:pt x="288800" y="220806"/>
                  <a:pt x="298614" y="225713"/>
                </a:cubicBezTo>
                <a:lnTo>
                  <a:pt x="410770" y="113557"/>
                </a:lnTo>
                <a:lnTo>
                  <a:pt x="406564" y="77107"/>
                </a:lnTo>
                <a:close/>
              </a:path>
            </a:pathLst>
          </a:custGeom>
          <a:solidFill>
            <a:schemeClr val="accent5"/>
          </a:solidFill>
          <a:ln w="6945"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Pravokutnik 30"/>
          <p:cNvSpPr/>
          <p:nvPr/>
        </p:nvSpPr>
        <p:spPr>
          <a:xfrm>
            <a:off x="317571" y="6325807"/>
            <a:ext cx="6696744" cy="5155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hr-HR" sz="1200" b="0" i="0" u="none" strike="noStrike" kern="1200" cap="none" spc="0" normalizeH="0" baseline="0" noProof="0" dirty="0">
              <a:ln>
                <a:noFill/>
              </a:ln>
              <a:solidFill>
                <a:schemeClr val="tx1"/>
              </a:solidFill>
              <a:effectLst/>
              <a:uLnTx/>
              <a:uFillTx/>
              <a:latin typeface="Calibri" panose="020F0502020204030204"/>
            </a:endParaRPr>
          </a:p>
        </p:txBody>
      </p:sp>
      <p:pic>
        <p:nvPicPr>
          <p:cNvPr id="3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5306" y="6316983"/>
            <a:ext cx="978694" cy="5195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128307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BFAE1-45D3-4B3B-81D2-0BF25FA84FB8}"/>
              </a:ext>
            </a:extLst>
          </p:cNvPr>
          <p:cNvSpPr>
            <a:spLocks noGrp="1"/>
          </p:cNvSpPr>
          <p:nvPr>
            <p:ph type="title"/>
          </p:nvPr>
        </p:nvSpPr>
        <p:spPr/>
        <p:txBody>
          <a:bodyPr/>
          <a:lstStyle/>
          <a:p>
            <a:r>
              <a:rPr lang="hr-HR" dirty="0"/>
              <a:t>Note: Private Practice</a:t>
            </a:r>
            <a:endParaRPr lang="en-US" dirty="0"/>
          </a:p>
        </p:txBody>
      </p:sp>
      <p:sp>
        <p:nvSpPr>
          <p:cNvPr id="33" name="Freeform 5">
            <a:extLst>
              <a:ext uri="{FF2B5EF4-FFF2-40B4-BE49-F238E27FC236}">
                <a16:creationId xmlns:a16="http://schemas.microsoft.com/office/drawing/2014/main" id="{3B065FF0-D4AE-4356-A639-79626E16678C}"/>
              </a:ext>
            </a:extLst>
          </p:cNvPr>
          <p:cNvSpPr>
            <a:spLocks/>
          </p:cNvSpPr>
          <p:nvPr/>
        </p:nvSpPr>
        <p:spPr bwMode="auto">
          <a:xfrm>
            <a:off x="628650" y="2028464"/>
            <a:ext cx="1366161" cy="912114"/>
          </a:xfrm>
          <a:custGeom>
            <a:avLst/>
            <a:gdLst>
              <a:gd name="T0" fmla="*/ 0 w 929"/>
              <a:gd name="T1" fmla="*/ 0 h 365"/>
              <a:gd name="T2" fmla="*/ 747 w 929"/>
              <a:gd name="T3" fmla="*/ 0 h 365"/>
              <a:gd name="T4" fmla="*/ 929 w 929"/>
              <a:gd name="T5" fmla="*/ 182 h 365"/>
              <a:gd name="T6" fmla="*/ 747 w 929"/>
              <a:gd name="T7" fmla="*/ 365 h 365"/>
              <a:gd name="T8" fmla="*/ 0 w 929"/>
              <a:gd name="T9" fmla="*/ 365 h 365"/>
              <a:gd name="T10" fmla="*/ 0 w 929"/>
              <a:gd name="T11" fmla="*/ 0 h 365"/>
            </a:gdLst>
            <a:ahLst/>
            <a:cxnLst>
              <a:cxn ang="0">
                <a:pos x="T0" y="T1"/>
              </a:cxn>
              <a:cxn ang="0">
                <a:pos x="T2" y="T3"/>
              </a:cxn>
              <a:cxn ang="0">
                <a:pos x="T4" y="T5"/>
              </a:cxn>
              <a:cxn ang="0">
                <a:pos x="T6" y="T7"/>
              </a:cxn>
              <a:cxn ang="0">
                <a:pos x="T8" y="T9"/>
              </a:cxn>
              <a:cxn ang="0">
                <a:pos x="T10" y="T11"/>
              </a:cxn>
            </a:cxnLst>
            <a:rect l="0" t="0" r="r" b="b"/>
            <a:pathLst>
              <a:path w="929" h="365">
                <a:moveTo>
                  <a:pt x="0" y="0"/>
                </a:moveTo>
                <a:lnTo>
                  <a:pt x="747" y="0"/>
                </a:lnTo>
                <a:lnTo>
                  <a:pt x="929" y="182"/>
                </a:lnTo>
                <a:lnTo>
                  <a:pt x="747" y="365"/>
                </a:lnTo>
                <a:lnTo>
                  <a:pt x="0" y="365"/>
                </a:lnTo>
                <a:lnTo>
                  <a:pt x="0" y="0"/>
                </a:lnTo>
                <a:close/>
              </a:path>
            </a:pathLst>
          </a:custGeom>
          <a:solidFill>
            <a:schemeClr val="tx2"/>
          </a:solidFill>
          <a:ln>
            <a:noFill/>
          </a:ln>
        </p:spPr>
        <p:txBody>
          <a:bodyPr vert="horz" wrap="square" lIns="68580" tIns="34290" rIns="68580" bIns="34290" numCol="1" anchor="ctr" anchorCtr="0" compatLnSpc="1">
            <a:prstTxWarp prst="textNoShape">
              <a:avLst/>
            </a:prstTxWarp>
          </a:bodyPr>
          <a:lstStyle/>
          <a:p>
            <a:pPr lvl="0" algn="ctr">
              <a:defRPr/>
            </a:pPr>
            <a:r>
              <a:rPr lang="hr-HR" b="1" noProof="1">
                <a:solidFill>
                  <a:prstClr val="white"/>
                </a:solidFill>
              </a:rPr>
              <a:t>Application</a:t>
            </a:r>
            <a:endParaRPr kumimoji="0" lang="en-US" sz="1800" b="1" i="0" u="none" strike="noStrike" kern="1200" cap="none" spc="0" normalizeH="0" baseline="0" noProof="1">
              <a:ln>
                <a:noFill/>
              </a:ln>
              <a:solidFill>
                <a:prstClr val="white"/>
              </a:solidFill>
              <a:effectLst/>
              <a:uLnTx/>
              <a:uFillTx/>
              <a:latin typeface="Calibri" panose="020F0502020204030204"/>
              <a:ea typeface="+mn-ea"/>
              <a:cs typeface="+mn-cs"/>
            </a:endParaRPr>
          </a:p>
        </p:txBody>
      </p:sp>
      <p:sp>
        <p:nvSpPr>
          <p:cNvPr id="34" name="Freeform 7">
            <a:extLst>
              <a:ext uri="{FF2B5EF4-FFF2-40B4-BE49-F238E27FC236}">
                <a16:creationId xmlns:a16="http://schemas.microsoft.com/office/drawing/2014/main" id="{35947C7E-5EEE-481F-BB7F-D686CF19A774}"/>
              </a:ext>
            </a:extLst>
          </p:cNvPr>
          <p:cNvSpPr>
            <a:spLocks/>
          </p:cNvSpPr>
          <p:nvPr/>
        </p:nvSpPr>
        <p:spPr bwMode="auto">
          <a:xfrm>
            <a:off x="1715407" y="2028464"/>
            <a:ext cx="1366161" cy="912114"/>
          </a:xfrm>
          <a:custGeom>
            <a:avLst/>
            <a:gdLst>
              <a:gd name="T0" fmla="*/ 0 w 923"/>
              <a:gd name="T1" fmla="*/ 0 h 365"/>
              <a:gd name="T2" fmla="*/ 741 w 923"/>
              <a:gd name="T3" fmla="*/ 0 h 365"/>
              <a:gd name="T4" fmla="*/ 923 w 923"/>
              <a:gd name="T5" fmla="*/ 182 h 365"/>
              <a:gd name="T6" fmla="*/ 741 w 923"/>
              <a:gd name="T7" fmla="*/ 365 h 365"/>
              <a:gd name="T8" fmla="*/ 0 w 923"/>
              <a:gd name="T9" fmla="*/ 365 h 365"/>
              <a:gd name="T10" fmla="*/ 182 w 923"/>
              <a:gd name="T11" fmla="*/ 182 h 365"/>
              <a:gd name="T12" fmla="*/ 0 w 923"/>
              <a:gd name="T13" fmla="*/ 0 h 365"/>
            </a:gdLst>
            <a:ahLst/>
            <a:cxnLst>
              <a:cxn ang="0">
                <a:pos x="T0" y="T1"/>
              </a:cxn>
              <a:cxn ang="0">
                <a:pos x="T2" y="T3"/>
              </a:cxn>
              <a:cxn ang="0">
                <a:pos x="T4" y="T5"/>
              </a:cxn>
              <a:cxn ang="0">
                <a:pos x="T6" y="T7"/>
              </a:cxn>
              <a:cxn ang="0">
                <a:pos x="T8" y="T9"/>
              </a:cxn>
              <a:cxn ang="0">
                <a:pos x="T10" y="T11"/>
              </a:cxn>
              <a:cxn ang="0">
                <a:pos x="T12" y="T13"/>
              </a:cxn>
            </a:cxnLst>
            <a:rect l="0" t="0" r="r" b="b"/>
            <a:pathLst>
              <a:path w="923" h="365">
                <a:moveTo>
                  <a:pt x="0" y="0"/>
                </a:moveTo>
                <a:lnTo>
                  <a:pt x="741" y="0"/>
                </a:lnTo>
                <a:lnTo>
                  <a:pt x="923" y="182"/>
                </a:lnTo>
                <a:lnTo>
                  <a:pt x="741" y="365"/>
                </a:lnTo>
                <a:lnTo>
                  <a:pt x="0" y="365"/>
                </a:lnTo>
                <a:lnTo>
                  <a:pt x="182" y="182"/>
                </a:lnTo>
                <a:lnTo>
                  <a:pt x="0" y="0"/>
                </a:lnTo>
                <a:close/>
              </a:path>
            </a:pathLst>
          </a:custGeom>
          <a:solidFill>
            <a:schemeClr val="accent1"/>
          </a:solidFill>
          <a:ln>
            <a:noFill/>
          </a:ln>
        </p:spPr>
        <p:txBody>
          <a:bodyPr vert="horz" wrap="square" lIns="68580" tIns="34290" rIns="68580" bIns="34290" numCol="1" anchor="ctr" anchorCtr="0" compatLnSpc="1">
            <a:prstTxWarp prst="textNoShape">
              <a:avLst/>
            </a:prstTxWarp>
          </a:bodyPr>
          <a:lstStyle/>
          <a:p>
            <a:pPr lvl="0" algn="ctr">
              <a:defRPr/>
            </a:pPr>
            <a:r>
              <a:rPr lang="hr-HR" b="1" noProof="1">
                <a:solidFill>
                  <a:prstClr val="white"/>
                </a:solidFill>
              </a:rPr>
              <a:t>Review</a:t>
            </a:r>
            <a:endParaRPr kumimoji="0" lang="en-US" sz="1800" b="1" i="0" u="none" strike="noStrike" kern="1200" cap="none" spc="0" normalizeH="0" baseline="0" noProof="1">
              <a:ln>
                <a:noFill/>
              </a:ln>
              <a:solidFill>
                <a:prstClr val="white"/>
              </a:solidFill>
              <a:effectLst/>
              <a:uLnTx/>
              <a:uFillTx/>
              <a:latin typeface="Calibri" panose="020F0502020204030204"/>
              <a:ea typeface="+mn-ea"/>
              <a:cs typeface="+mn-cs"/>
            </a:endParaRPr>
          </a:p>
        </p:txBody>
      </p:sp>
      <p:sp>
        <p:nvSpPr>
          <p:cNvPr id="35" name="Freeform 9">
            <a:extLst>
              <a:ext uri="{FF2B5EF4-FFF2-40B4-BE49-F238E27FC236}">
                <a16:creationId xmlns:a16="http://schemas.microsoft.com/office/drawing/2014/main" id="{241AF39C-8150-468E-8EB8-132CB850CF90}"/>
              </a:ext>
            </a:extLst>
          </p:cNvPr>
          <p:cNvSpPr>
            <a:spLocks/>
          </p:cNvSpPr>
          <p:nvPr/>
        </p:nvSpPr>
        <p:spPr bwMode="auto">
          <a:xfrm>
            <a:off x="2802163" y="2028464"/>
            <a:ext cx="1366161" cy="912114"/>
          </a:xfrm>
          <a:custGeom>
            <a:avLst/>
            <a:gdLst>
              <a:gd name="T0" fmla="*/ 0 w 923"/>
              <a:gd name="T1" fmla="*/ 0 h 365"/>
              <a:gd name="T2" fmla="*/ 741 w 923"/>
              <a:gd name="T3" fmla="*/ 0 h 365"/>
              <a:gd name="T4" fmla="*/ 923 w 923"/>
              <a:gd name="T5" fmla="*/ 182 h 365"/>
              <a:gd name="T6" fmla="*/ 741 w 923"/>
              <a:gd name="T7" fmla="*/ 365 h 365"/>
              <a:gd name="T8" fmla="*/ 0 w 923"/>
              <a:gd name="T9" fmla="*/ 365 h 365"/>
              <a:gd name="T10" fmla="*/ 182 w 923"/>
              <a:gd name="T11" fmla="*/ 182 h 365"/>
              <a:gd name="T12" fmla="*/ 0 w 923"/>
              <a:gd name="T13" fmla="*/ 0 h 365"/>
            </a:gdLst>
            <a:ahLst/>
            <a:cxnLst>
              <a:cxn ang="0">
                <a:pos x="T0" y="T1"/>
              </a:cxn>
              <a:cxn ang="0">
                <a:pos x="T2" y="T3"/>
              </a:cxn>
              <a:cxn ang="0">
                <a:pos x="T4" y="T5"/>
              </a:cxn>
              <a:cxn ang="0">
                <a:pos x="T6" y="T7"/>
              </a:cxn>
              <a:cxn ang="0">
                <a:pos x="T8" y="T9"/>
              </a:cxn>
              <a:cxn ang="0">
                <a:pos x="T10" y="T11"/>
              </a:cxn>
              <a:cxn ang="0">
                <a:pos x="T12" y="T13"/>
              </a:cxn>
            </a:cxnLst>
            <a:rect l="0" t="0" r="r" b="b"/>
            <a:pathLst>
              <a:path w="923" h="365">
                <a:moveTo>
                  <a:pt x="0" y="0"/>
                </a:moveTo>
                <a:lnTo>
                  <a:pt x="741" y="0"/>
                </a:lnTo>
                <a:lnTo>
                  <a:pt x="923" y="182"/>
                </a:lnTo>
                <a:lnTo>
                  <a:pt x="741" y="365"/>
                </a:lnTo>
                <a:lnTo>
                  <a:pt x="0" y="365"/>
                </a:lnTo>
                <a:lnTo>
                  <a:pt x="182" y="182"/>
                </a:lnTo>
                <a:lnTo>
                  <a:pt x="0" y="0"/>
                </a:lnTo>
                <a:close/>
              </a:path>
            </a:pathLst>
          </a:custGeom>
          <a:solidFill>
            <a:schemeClr val="accent2"/>
          </a:solidFill>
          <a:ln>
            <a:noFill/>
          </a:ln>
        </p:spPr>
        <p:txBody>
          <a:bodyPr vert="horz" wrap="square" lIns="68580" tIns="34290" rIns="68580" bIns="3429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r-HR" sz="1800" b="1" i="0" u="none" strike="noStrike" kern="1200" cap="none" spc="0" normalizeH="0" baseline="0" noProof="1">
                <a:ln>
                  <a:noFill/>
                </a:ln>
                <a:solidFill>
                  <a:prstClr val="black"/>
                </a:solidFill>
                <a:effectLst/>
                <a:uLnTx/>
                <a:uFillTx/>
                <a:latin typeface="Calibri" panose="020F0502020204030204"/>
                <a:ea typeface="+mn-ea"/>
                <a:cs typeface="+mn-cs"/>
              </a:rPr>
              <a:t>Registration</a:t>
            </a:r>
            <a:endParaRPr kumimoji="0" lang="en-US" sz="1800" b="1" i="0" u="none" strike="noStrike" kern="1200" cap="none" spc="0" normalizeH="0" baseline="0" noProof="1">
              <a:ln>
                <a:noFill/>
              </a:ln>
              <a:solidFill>
                <a:prstClr val="black"/>
              </a:solidFill>
              <a:effectLst/>
              <a:uLnTx/>
              <a:uFillTx/>
              <a:latin typeface="Calibri" panose="020F0502020204030204"/>
              <a:ea typeface="+mn-ea"/>
              <a:cs typeface="+mn-cs"/>
            </a:endParaRPr>
          </a:p>
        </p:txBody>
      </p:sp>
      <p:sp>
        <p:nvSpPr>
          <p:cNvPr id="36" name="Freeform 11">
            <a:extLst>
              <a:ext uri="{FF2B5EF4-FFF2-40B4-BE49-F238E27FC236}">
                <a16:creationId xmlns:a16="http://schemas.microsoft.com/office/drawing/2014/main" id="{79596B92-DF08-44C0-95CF-BBAD52E91451}"/>
              </a:ext>
            </a:extLst>
          </p:cNvPr>
          <p:cNvSpPr>
            <a:spLocks/>
          </p:cNvSpPr>
          <p:nvPr/>
        </p:nvSpPr>
        <p:spPr bwMode="auto">
          <a:xfrm>
            <a:off x="3888919" y="2028464"/>
            <a:ext cx="1366161" cy="912114"/>
          </a:xfrm>
          <a:custGeom>
            <a:avLst/>
            <a:gdLst>
              <a:gd name="T0" fmla="*/ 0 w 930"/>
              <a:gd name="T1" fmla="*/ 0 h 365"/>
              <a:gd name="T2" fmla="*/ 747 w 930"/>
              <a:gd name="T3" fmla="*/ 0 h 365"/>
              <a:gd name="T4" fmla="*/ 930 w 930"/>
              <a:gd name="T5" fmla="*/ 182 h 365"/>
              <a:gd name="T6" fmla="*/ 747 w 930"/>
              <a:gd name="T7" fmla="*/ 365 h 365"/>
              <a:gd name="T8" fmla="*/ 0 w 930"/>
              <a:gd name="T9" fmla="*/ 365 h 365"/>
              <a:gd name="T10" fmla="*/ 182 w 930"/>
              <a:gd name="T11" fmla="*/ 182 h 365"/>
              <a:gd name="T12" fmla="*/ 0 w 930"/>
              <a:gd name="T13" fmla="*/ 0 h 365"/>
            </a:gdLst>
            <a:ahLst/>
            <a:cxnLst>
              <a:cxn ang="0">
                <a:pos x="T0" y="T1"/>
              </a:cxn>
              <a:cxn ang="0">
                <a:pos x="T2" y="T3"/>
              </a:cxn>
              <a:cxn ang="0">
                <a:pos x="T4" y="T5"/>
              </a:cxn>
              <a:cxn ang="0">
                <a:pos x="T6" y="T7"/>
              </a:cxn>
              <a:cxn ang="0">
                <a:pos x="T8" y="T9"/>
              </a:cxn>
              <a:cxn ang="0">
                <a:pos x="T10" y="T11"/>
              </a:cxn>
              <a:cxn ang="0">
                <a:pos x="T12" y="T13"/>
              </a:cxn>
            </a:cxnLst>
            <a:rect l="0" t="0" r="r" b="b"/>
            <a:pathLst>
              <a:path w="930" h="365">
                <a:moveTo>
                  <a:pt x="0" y="0"/>
                </a:moveTo>
                <a:lnTo>
                  <a:pt x="747" y="0"/>
                </a:lnTo>
                <a:lnTo>
                  <a:pt x="930" y="182"/>
                </a:lnTo>
                <a:lnTo>
                  <a:pt x="747" y="365"/>
                </a:lnTo>
                <a:lnTo>
                  <a:pt x="0" y="365"/>
                </a:lnTo>
                <a:lnTo>
                  <a:pt x="182" y="182"/>
                </a:lnTo>
                <a:lnTo>
                  <a:pt x="0" y="0"/>
                </a:lnTo>
                <a:close/>
              </a:path>
            </a:pathLst>
          </a:custGeom>
          <a:solidFill>
            <a:schemeClr val="accent3"/>
          </a:solidFill>
          <a:ln>
            <a:noFill/>
          </a:ln>
        </p:spPr>
        <p:txBody>
          <a:bodyPr vert="horz" wrap="square" lIns="68580" tIns="34290" rIns="68580" bIns="3429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r-HR" sz="1800" b="1" i="0" u="none" strike="noStrike" kern="1200" cap="none" spc="0" normalizeH="0" baseline="0" noProof="1">
                <a:ln>
                  <a:noFill/>
                </a:ln>
                <a:solidFill>
                  <a:prstClr val="black"/>
                </a:solidFill>
                <a:effectLst/>
                <a:uLnTx/>
                <a:uFillTx/>
                <a:latin typeface="Calibri" panose="020F0502020204030204"/>
                <a:ea typeface="+mn-ea"/>
                <a:cs typeface="+mn-cs"/>
              </a:rPr>
              <a:t>Request</a:t>
            </a:r>
            <a:endParaRPr kumimoji="0" lang="en-US" sz="1800" b="1" i="0" u="none" strike="noStrike" kern="1200" cap="none" spc="0" normalizeH="0" baseline="0" noProof="1">
              <a:ln>
                <a:noFill/>
              </a:ln>
              <a:solidFill>
                <a:prstClr val="black"/>
              </a:solidFill>
              <a:effectLst/>
              <a:uLnTx/>
              <a:uFillTx/>
              <a:latin typeface="Calibri" panose="020F0502020204030204"/>
              <a:ea typeface="+mn-ea"/>
              <a:cs typeface="+mn-cs"/>
            </a:endParaRPr>
          </a:p>
        </p:txBody>
      </p:sp>
      <p:sp>
        <p:nvSpPr>
          <p:cNvPr id="37" name="Freeform 13">
            <a:extLst>
              <a:ext uri="{FF2B5EF4-FFF2-40B4-BE49-F238E27FC236}">
                <a16:creationId xmlns:a16="http://schemas.microsoft.com/office/drawing/2014/main" id="{69311AC2-C821-4740-B151-4BAD22CB3F1E}"/>
              </a:ext>
            </a:extLst>
          </p:cNvPr>
          <p:cNvSpPr>
            <a:spLocks/>
          </p:cNvSpPr>
          <p:nvPr/>
        </p:nvSpPr>
        <p:spPr bwMode="auto">
          <a:xfrm>
            <a:off x="4975676" y="2028464"/>
            <a:ext cx="1366161" cy="912114"/>
          </a:xfrm>
          <a:custGeom>
            <a:avLst/>
            <a:gdLst>
              <a:gd name="T0" fmla="*/ 0 w 923"/>
              <a:gd name="T1" fmla="*/ 0 h 365"/>
              <a:gd name="T2" fmla="*/ 741 w 923"/>
              <a:gd name="T3" fmla="*/ 0 h 365"/>
              <a:gd name="T4" fmla="*/ 923 w 923"/>
              <a:gd name="T5" fmla="*/ 182 h 365"/>
              <a:gd name="T6" fmla="*/ 741 w 923"/>
              <a:gd name="T7" fmla="*/ 365 h 365"/>
              <a:gd name="T8" fmla="*/ 0 w 923"/>
              <a:gd name="T9" fmla="*/ 365 h 365"/>
              <a:gd name="T10" fmla="*/ 182 w 923"/>
              <a:gd name="T11" fmla="*/ 182 h 365"/>
              <a:gd name="T12" fmla="*/ 0 w 923"/>
              <a:gd name="T13" fmla="*/ 0 h 365"/>
            </a:gdLst>
            <a:ahLst/>
            <a:cxnLst>
              <a:cxn ang="0">
                <a:pos x="T0" y="T1"/>
              </a:cxn>
              <a:cxn ang="0">
                <a:pos x="T2" y="T3"/>
              </a:cxn>
              <a:cxn ang="0">
                <a:pos x="T4" y="T5"/>
              </a:cxn>
              <a:cxn ang="0">
                <a:pos x="T6" y="T7"/>
              </a:cxn>
              <a:cxn ang="0">
                <a:pos x="T8" y="T9"/>
              </a:cxn>
              <a:cxn ang="0">
                <a:pos x="T10" y="T11"/>
              </a:cxn>
              <a:cxn ang="0">
                <a:pos x="T12" y="T13"/>
              </a:cxn>
            </a:cxnLst>
            <a:rect l="0" t="0" r="r" b="b"/>
            <a:pathLst>
              <a:path w="923" h="365">
                <a:moveTo>
                  <a:pt x="0" y="0"/>
                </a:moveTo>
                <a:lnTo>
                  <a:pt x="741" y="0"/>
                </a:lnTo>
                <a:lnTo>
                  <a:pt x="923" y="182"/>
                </a:lnTo>
                <a:lnTo>
                  <a:pt x="741" y="365"/>
                </a:lnTo>
                <a:lnTo>
                  <a:pt x="0" y="365"/>
                </a:lnTo>
                <a:lnTo>
                  <a:pt x="182" y="182"/>
                </a:lnTo>
                <a:lnTo>
                  <a:pt x="0" y="0"/>
                </a:lnTo>
                <a:close/>
              </a:path>
            </a:pathLst>
          </a:custGeom>
          <a:solidFill>
            <a:schemeClr val="accent4"/>
          </a:solidFill>
          <a:ln>
            <a:noFill/>
          </a:ln>
        </p:spPr>
        <p:txBody>
          <a:bodyPr vert="horz" wrap="square" lIns="68580" tIns="34290" rIns="68580" bIns="34290" numCol="1" anchor="ctr" anchorCtr="0" compatLnSpc="1">
            <a:prstTxWarp prst="textNoShape">
              <a:avLst/>
            </a:prstTxWarp>
          </a:bodyPr>
          <a:lstStyle/>
          <a:p>
            <a:pPr lvl="0" algn="ctr">
              <a:defRPr/>
            </a:pPr>
            <a:r>
              <a:rPr lang="hr-HR" b="1" noProof="1">
                <a:solidFill>
                  <a:prstClr val="black"/>
                </a:solidFill>
              </a:rPr>
              <a:t>Investigation</a:t>
            </a:r>
            <a:endParaRPr kumimoji="0" lang="en-US" sz="1800" b="1" i="0" u="none" strike="noStrike" kern="1200" cap="none" spc="0" normalizeH="0" baseline="0" noProof="1">
              <a:ln>
                <a:noFill/>
              </a:ln>
              <a:solidFill>
                <a:prstClr val="black"/>
              </a:solidFill>
              <a:effectLst/>
              <a:uLnTx/>
              <a:uFillTx/>
              <a:latin typeface="Calibri" panose="020F0502020204030204"/>
              <a:ea typeface="+mn-ea"/>
              <a:cs typeface="+mn-cs"/>
            </a:endParaRPr>
          </a:p>
        </p:txBody>
      </p:sp>
      <p:sp>
        <p:nvSpPr>
          <p:cNvPr id="38" name="Freeform 15">
            <a:extLst>
              <a:ext uri="{FF2B5EF4-FFF2-40B4-BE49-F238E27FC236}">
                <a16:creationId xmlns:a16="http://schemas.microsoft.com/office/drawing/2014/main" id="{D06BA517-60BB-478E-B103-6B7352A7D227}"/>
              </a:ext>
            </a:extLst>
          </p:cNvPr>
          <p:cNvSpPr>
            <a:spLocks/>
          </p:cNvSpPr>
          <p:nvPr/>
        </p:nvSpPr>
        <p:spPr bwMode="auto">
          <a:xfrm>
            <a:off x="6061815" y="2028464"/>
            <a:ext cx="1366161" cy="912114"/>
          </a:xfrm>
          <a:custGeom>
            <a:avLst/>
            <a:gdLst>
              <a:gd name="T0" fmla="*/ 0 w 923"/>
              <a:gd name="T1" fmla="*/ 0 h 365"/>
              <a:gd name="T2" fmla="*/ 741 w 923"/>
              <a:gd name="T3" fmla="*/ 0 h 365"/>
              <a:gd name="T4" fmla="*/ 923 w 923"/>
              <a:gd name="T5" fmla="*/ 182 h 365"/>
              <a:gd name="T6" fmla="*/ 741 w 923"/>
              <a:gd name="T7" fmla="*/ 365 h 365"/>
              <a:gd name="T8" fmla="*/ 0 w 923"/>
              <a:gd name="T9" fmla="*/ 365 h 365"/>
              <a:gd name="T10" fmla="*/ 182 w 923"/>
              <a:gd name="T11" fmla="*/ 182 h 365"/>
              <a:gd name="T12" fmla="*/ 0 w 923"/>
              <a:gd name="T13" fmla="*/ 0 h 365"/>
            </a:gdLst>
            <a:ahLst/>
            <a:cxnLst>
              <a:cxn ang="0">
                <a:pos x="T0" y="T1"/>
              </a:cxn>
              <a:cxn ang="0">
                <a:pos x="T2" y="T3"/>
              </a:cxn>
              <a:cxn ang="0">
                <a:pos x="T4" y="T5"/>
              </a:cxn>
              <a:cxn ang="0">
                <a:pos x="T6" y="T7"/>
              </a:cxn>
              <a:cxn ang="0">
                <a:pos x="T8" y="T9"/>
              </a:cxn>
              <a:cxn ang="0">
                <a:pos x="T10" y="T11"/>
              </a:cxn>
              <a:cxn ang="0">
                <a:pos x="T12" y="T13"/>
              </a:cxn>
            </a:cxnLst>
            <a:rect l="0" t="0" r="r" b="b"/>
            <a:pathLst>
              <a:path w="923" h="365">
                <a:moveTo>
                  <a:pt x="0" y="0"/>
                </a:moveTo>
                <a:lnTo>
                  <a:pt x="741" y="0"/>
                </a:lnTo>
                <a:lnTo>
                  <a:pt x="923" y="182"/>
                </a:lnTo>
                <a:lnTo>
                  <a:pt x="741" y="365"/>
                </a:lnTo>
                <a:lnTo>
                  <a:pt x="0" y="365"/>
                </a:lnTo>
                <a:lnTo>
                  <a:pt x="182" y="182"/>
                </a:lnTo>
                <a:lnTo>
                  <a:pt x="0" y="0"/>
                </a:lnTo>
                <a:close/>
              </a:path>
            </a:pathLst>
          </a:custGeom>
          <a:solidFill>
            <a:schemeClr val="accent5"/>
          </a:solidFill>
          <a:ln>
            <a:noFill/>
          </a:ln>
        </p:spPr>
        <p:txBody>
          <a:bodyPr vert="horz" wrap="square" lIns="68580" tIns="34290" rIns="68580" bIns="34290" numCol="1" anchor="ctr" anchorCtr="0" compatLnSpc="1">
            <a:prstTxWarp prst="textNoShape">
              <a:avLst/>
            </a:prstTxWarp>
          </a:bodyPr>
          <a:lstStyle/>
          <a:p>
            <a:pPr lvl="0" algn="ctr">
              <a:defRPr/>
            </a:pPr>
            <a:r>
              <a:rPr lang="hr-HR" sz="1600" b="1" noProof="1">
                <a:solidFill>
                  <a:prstClr val="white"/>
                </a:solidFill>
              </a:rPr>
              <a:t>Approval</a:t>
            </a:r>
            <a:endParaRPr kumimoji="0" lang="en-US" sz="1600" b="1" i="0" u="none" strike="noStrike" kern="1200" cap="none" spc="0" normalizeH="0" baseline="0" noProof="1">
              <a:ln>
                <a:noFill/>
              </a:ln>
              <a:solidFill>
                <a:prstClr val="white"/>
              </a:solidFill>
              <a:effectLst/>
              <a:uLnTx/>
              <a:uFillTx/>
              <a:latin typeface="Calibri" panose="020F0502020204030204"/>
              <a:ea typeface="+mn-ea"/>
              <a:cs typeface="+mn-cs"/>
            </a:endParaRPr>
          </a:p>
        </p:txBody>
      </p:sp>
      <p:sp>
        <p:nvSpPr>
          <p:cNvPr id="39" name="Freeform 17">
            <a:extLst>
              <a:ext uri="{FF2B5EF4-FFF2-40B4-BE49-F238E27FC236}">
                <a16:creationId xmlns:a16="http://schemas.microsoft.com/office/drawing/2014/main" id="{423AD8CF-C351-4211-B77D-DE70FBD1D8E1}"/>
              </a:ext>
            </a:extLst>
          </p:cNvPr>
          <p:cNvSpPr>
            <a:spLocks/>
          </p:cNvSpPr>
          <p:nvPr/>
        </p:nvSpPr>
        <p:spPr bwMode="auto">
          <a:xfrm>
            <a:off x="7149189" y="2028464"/>
            <a:ext cx="1366161" cy="912114"/>
          </a:xfrm>
          <a:custGeom>
            <a:avLst/>
            <a:gdLst>
              <a:gd name="T0" fmla="*/ 0 w 929"/>
              <a:gd name="T1" fmla="*/ 0 h 365"/>
              <a:gd name="T2" fmla="*/ 747 w 929"/>
              <a:gd name="T3" fmla="*/ 0 h 365"/>
              <a:gd name="T4" fmla="*/ 929 w 929"/>
              <a:gd name="T5" fmla="*/ 182 h 365"/>
              <a:gd name="T6" fmla="*/ 747 w 929"/>
              <a:gd name="T7" fmla="*/ 365 h 365"/>
              <a:gd name="T8" fmla="*/ 0 w 929"/>
              <a:gd name="T9" fmla="*/ 365 h 365"/>
              <a:gd name="T10" fmla="*/ 182 w 929"/>
              <a:gd name="T11" fmla="*/ 182 h 365"/>
              <a:gd name="T12" fmla="*/ 0 w 929"/>
              <a:gd name="T13" fmla="*/ 0 h 365"/>
            </a:gdLst>
            <a:ahLst/>
            <a:cxnLst>
              <a:cxn ang="0">
                <a:pos x="T0" y="T1"/>
              </a:cxn>
              <a:cxn ang="0">
                <a:pos x="T2" y="T3"/>
              </a:cxn>
              <a:cxn ang="0">
                <a:pos x="T4" y="T5"/>
              </a:cxn>
              <a:cxn ang="0">
                <a:pos x="T6" y="T7"/>
              </a:cxn>
              <a:cxn ang="0">
                <a:pos x="T8" y="T9"/>
              </a:cxn>
              <a:cxn ang="0">
                <a:pos x="T10" y="T11"/>
              </a:cxn>
              <a:cxn ang="0">
                <a:pos x="T12" y="T13"/>
              </a:cxn>
            </a:cxnLst>
            <a:rect l="0" t="0" r="r" b="b"/>
            <a:pathLst>
              <a:path w="929" h="365">
                <a:moveTo>
                  <a:pt x="0" y="0"/>
                </a:moveTo>
                <a:lnTo>
                  <a:pt x="747" y="0"/>
                </a:lnTo>
                <a:lnTo>
                  <a:pt x="929" y="182"/>
                </a:lnTo>
                <a:lnTo>
                  <a:pt x="747" y="365"/>
                </a:lnTo>
                <a:lnTo>
                  <a:pt x="0" y="365"/>
                </a:lnTo>
                <a:lnTo>
                  <a:pt x="182" y="182"/>
                </a:lnTo>
                <a:lnTo>
                  <a:pt x="0" y="0"/>
                </a:lnTo>
                <a:close/>
              </a:path>
            </a:pathLst>
          </a:custGeom>
          <a:solidFill>
            <a:schemeClr val="accent6"/>
          </a:solidFill>
          <a:ln>
            <a:noFill/>
          </a:ln>
        </p:spPr>
        <p:txBody>
          <a:bodyPr vert="horz" wrap="square" lIns="68580" tIns="34290" rIns="68580" bIns="3429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r-HR" sz="1800" b="1" i="0" u="none" strike="noStrike" kern="1200" cap="none" spc="0" normalizeH="0" baseline="0" noProof="1">
                <a:ln>
                  <a:noFill/>
                </a:ln>
                <a:solidFill>
                  <a:prstClr val="black"/>
                </a:solidFill>
                <a:effectLst/>
                <a:uLnTx/>
                <a:uFillTx/>
                <a:latin typeface="Calibri" panose="020F0502020204030204"/>
                <a:ea typeface="+mn-ea"/>
                <a:cs typeface="+mn-cs"/>
              </a:rPr>
              <a:t>Permit</a:t>
            </a:r>
            <a:endParaRPr kumimoji="0" lang="en-US" sz="1800" b="1" i="0" u="none" strike="noStrike" kern="1200" cap="none" spc="0" normalizeH="0" baseline="0" noProof="1">
              <a:ln>
                <a:noFill/>
              </a:ln>
              <a:solidFill>
                <a:prstClr val="black"/>
              </a:solidFill>
              <a:effectLst/>
              <a:uLnTx/>
              <a:uFillTx/>
              <a:latin typeface="Calibri" panose="020F0502020204030204"/>
              <a:ea typeface="+mn-ea"/>
              <a:cs typeface="+mn-cs"/>
            </a:endParaRPr>
          </a:p>
        </p:txBody>
      </p:sp>
      <p:cxnSp>
        <p:nvCxnSpPr>
          <p:cNvPr id="6" name="Straight Connector 5">
            <a:extLst>
              <a:ext uri="{FF2B5EF4-FFF2-40B4-BE49-F238E27FC236}">
                <a16:creationId xmlns:a16="http://schemas.microsoft.com/office/drawing/2014/main" id="{C91985FD-37AC-4925-92BC-6DF038F501D0}"/>
              </a:ext>
            </a:extLst>
          </p:cNvPr>
          <p:cNvCxnSpPr>
            <a:cxnSpLocks/>
          </p:cNvCxnSpPr>
          <p:nvPr/>
        </p:nvCxnSpPr>
        <p:spPr>
          <a:xfrm>
            <a:off x="2397252" y="2940576"/>
            <a:ext cx="0" cy="1142772"/>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B358697A-F268-49CB-8B92-E737BD097664}"/>
              </a:ext>
            </a:extLst>
          </p:cNvPr>
          <p:cNvCxnSpPr>
            <a:cxnSpLocks/>
          </p:cNvCxnSpPr>
          <p:nvPr/>
        </p:nvCxnSpPr>
        <p:spPr>
          <a:xfrm>
            <a:off x="1309878" y="2940576"/>
            <a:ext cx="0" cy="1142772"/>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B195173D-FDD6-472A-AA4F-4D98077CDFDD}"/>
              </a:ext>
            </a:extLst>
          </p:cNvPr>
          <p:cNvCxnSpPr>
            <a:cxnSpLocks/>
          </p:cNvCxnSpPr>
          <p:nvPr/>
        </p:nvCxnSpPr>
        <p:spPr>
          <a:xfrm>
            <a:off x="3484626" y="2940576"/>
            <a:ext cx="0" cy="488424"/>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11279325-BD9C-443D-A3EC-9DA9D94AAC5A}"/>
              </a:ext>
            </a:extLst>
          </p:cNvPr>
          <p:cNvCxnSpPr>
            <a:cxnSpLocks/>
          </p:cNvCxnSpPr>
          <p:nvPr/>
        </p:nvCxnSpPr>
        <p:spPr>
          <a:xfrm>
            <a:off x="5648514" y="2940576"/>
            <a:ext cx="0" cy="1142772"/>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F5590CD3-6178-4EF0-90E7-B8C685557E54}"/>
              </a:ext>
            </a:extLst>
          </p:cNvPr>
          <p:cNvCxnSpPr>
            <a:cxnSpLocks/>
          </p:cNvCxnSpPr>
          <p:nvPr/>
        </p:nvCxnSpPr>
        <p:spPr>
          <a:xfrm>
            <a:off x="7823261" y="2940576"/>
            <a:ext cx="0" cy="1142772"/>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C25A0191-7D34-4063-AF90-1A145D822869}"/>
              </a:ext>
            </a:extLst>
          </p:cNvPr>
          <p:cNvCxnSpPr>
            <a:cxnSpLocks/>
          </p:cNvCxnSpPr>
          <p:nvPr/>
        </p:nvCxnSpPr>
        <p:spPr>
          <a:xfrm>
            <a:off x="4572000" y="2940576"/>
            <a:ext cx="0" cy="488424"/>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9EC9ADDC-B31A-44FF-BD80-A60D2C09DB48}"/>
              </a:ext>
            </a:extLst>
          </p:cNvPr>
          <p:cNvCxnSpPr>
            <a:cxnSpLocks/>
          </p:cNvCxnSpPr>
          <p:nvPr/>
        </p:nvCxnSpPr>
        <p:spPr>
          <a:xfrm>
            <a:off x="6746748" y="2940576"/>
            <a:ext cx="6547" cy="488424"/>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sp>
        <p:nvSpPr>
          <p:cNvPr id="122" name="Freeform: Shape 121">
            <a:extLst>
              <a:ext uri="{FF2B5EF4-FFF2-40B4-BE49-F238E27FC236}">
                <a16:creationId xmlns:a16="http://schemas.microsoft.com/office/drawing/2014/main" id="{3BCB6900-E3BA-463C-BAD4-2EC64177F61A}"/>
              </a:ext>
            </a:extLst>
          </p:cNvPr>
          <p:cNvSpPr/>
          <p:nvPr/>
        </p:nvSpPr>
        <p:spPr>
          <a:xfrm>
            <a:off x="1036696" y="1336789"/>
            <a:ext cx="546363" cy="557530"/>
          </a:xfrm>
          <a:custGeom>
            <a:avLst/>
            <a:gdLst>
              <a:gd name="connsiteX0" fmla="*/ 378524 w 483669"/>
              <a:gd name="connsiteY0" fmla="*/ 269243 h 493554"/>
              <a:gd name="connsiteX1" fmla="*/ 483669 w 483669"/>
              <a:gd name="connsiteY1" fmla="*/ 269243 h 493554"/>
              <a:gd name="connsiteX2" fmla="*/ 483669 w 483669"/>
              <a:gd name="connsiteY2" fmla="*/ 409438 h 493554"/>
              <a:gd name="connsiteX3" fmla="*/ 378524 w 483669"/>
              <a:gd name="connsiteY3" fmla="*/ 409438 h 493554"/>
              <a:gd name="connsiteX4" fmla="*/ 231320 w 483669"/>
              <a:gd name="connsiteY4" fmla="*/ 143068 h 493554"/>
              <a:gd name="connsiteX5" fmla="*/ 336465 w 483669"/>
              <a:gd name="connsiteY5" fmla="*/ 143068 h 493554"/>
              <a:gd name="connsiteX6" fmla="*/ 336465 w 483669"/>
              <a:gd name="connsiteY6" fmla="*/ 409438 h 493554"/>
              <a:gd name="connsiteX7" fmla="*/ 231320 w 483669"/>
              <a:gd name="connsiteY7" fmla="*/ 409438 h 493554"/>
              <a:gd name="connsiteX8" fmla="*/ 84116 w 483669"/>
              <a:gd name="connsiteY8" fmla="*/ 2874 h 493554"/>
              <a:gd name="connsiteX9" fmla="*/ 189261 w 483669"/>
              <a:gd name="connsiteY9" fmla="*/ 2874 h 493554"/>
              <a:gd name="connsiteX10" fmla="*/ 189261 w 483669"/>
              <a:gd name="connsiteY10" fmla="*/ 409436 h 493554"/>
              <a:gd name="connsiteX11" fmla="*/ 84116 w 483669"/>
              <a:gd name="connsiteY11" fmla="*/ 409436 h 493554"/>
              <a:gd name="connsiteX12" fmla="*/ 0 w 483669"/>
              <a:gd name="connsiteY12" fmla="*/ 2874 h 493554"/>
              <a:gd name="connsiteX13" fmla="*/ 42058 w 483669"/>
              <a:gd name="connsiteY13" fmla="*/ 2874 h 493554"/>
              <a:gd name="connsiteX14" fmla="*/ 42058 w 483669"/>
              <a:gd name="connsiteY14" fmla="*/ 451496 h 493554"/>
              <a:gd name="connsiteX15" fmla="*/ 483669 w 483669"/>
              <a:gd name="connsiteY15" fmla="*/ 451496 h 493554"/>
              <a:gd name="connsiteX16" fmla="*/ 483669 w 483669"/>
              <a:gd name="connsiteY16" fmla="*/ 493554 h 493554"/>
              <a:gd name="connsiteX17" fmla="*/ 0 w 483669"/>
              <a:gd name="connsiteY17" fmla="*/ 493554 h 493554"/>
              <a:gd name="connsiteX18" fmla="*/ 269242 w 483669"/>
              <a:gd name="connsiteY18" fmla="*/ 0 h 493554"/>
              <a:gd name="connsiteX19" fmla="*/ 438386 w 483669"/>
              <a:gd name="connsiteY19" fmla="*/ 169144 h 493554"/>
              <a:gd name="connsiteX20" fmla="*/ 476659 w 483669"/>
              <a:gd name="connsiteY20" fmla="*/ 130871 h 493554"/>
              <a:gd name="connsiteX21" fmla="*/ 476659 w 483669"/>
              <a:gd name="connsiteY21" fmla="*/ 227184 h 493554"/>
              <a:gd name="connsiteX22" fmla="*/ 380346 w 483669"/>
              <a:gd name="connsiteY22" fmla="*/ 227184 h 493554"/>
              <a:gd name="connsiteX23" fmla="*/ 418619 w 483669"/>
              <a:gd name="connsiteY23" fmla="*/ 188911 h 493554"/>
              <a:gd name="connsiteX24" fmla="*/ 249475 w 483669"/>
              <a:gd name="connsiteY24" fmla="*/ 19767 h 493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83669" h="493554">
                <a:moveTo>
                  <a:pt x="378524" y="269243"/>
                </a:moveTo>
                <a:lnTo>
                  <a:pt x="483669" y="269243"/>
                </a:lnTo>
                <a:lnTo>
                  <a:pt x="483669" y="409438"/>
                </a:lnTo>
                <a:lnTo>
                  <a:pt x="378524" y="409438"/>
                </a:lnTo>
                <a:close/>
                <a:moveTo>
                  <a:pt x="231320" y="143068"/>
                </a:moveTo>
                <a:lnTo>
                  <a:pt x="336465" y="143068"/>
                </a:lnTo>
                <a:lnTo>
                  <a:pt x="336465" y="409438"/>
                </a:lnTo>
                <a:lnTo>
                  <a:pt x="231320" y="409438"/>
                </a:lnTo>
                <a:close/>
                <a:moveTo>
                  <a:pt x="84116" y="2874"/>
                </a:moveTo>
                <a:lnTo>
                  <a:pt x="189261" y="2874"/>
                </a:lnTo>
                <a:lnTo>
                  <a:pt x="189261" y="409436"/>
                </a:lnTo>
                <a:lnTo>
                  <a:pt x="84116" y="409436"/>
                </a:lnTo>
                <a:close/>
                <a:moveTo>
                  <a:pt x="0" y="2874"/>
                </a:moveTo>
                <a:lnTo>
                  <a:pt x="42058" y="2874"/>
                </a:lnTo>
                <a:lnTo>
                  <a:pt x="42058" y="451496"/>
                </a:lnTo>
                <a:lnTo>
                  <a:pt x="483669" y="451496"/>
                </a:lnTo>
                <a:lnTo>
                  <a:pt x="483669" y="493554"/>
                </a:lnTo>
                <a:lnTo>
                  <a:pt x="0" y="493554"/>
                </a:lnTo>
                <a:close/>
                <a:moveTo>
                  <a:pt x="269242" y="0"/>
                </a:moveTo>
                <a:lnTo>
                  <a:pt x="438386" y="169144"/>
                </a:lnTo>
                <a:lnTo>
                  <a:pt x="476659" y="130871"/>
                </a:lnTo>
                <a:lnTo>
                  <a:pt x="476659" y="227184"/>
                </a:lnTo>
                <a:lnTo>
                  <a:pt x="380346" y="227184"/>
                </a:lnTo>
                <a:lnTo>
                  <a:pt x="418619" y="188911"/>
                </a:lnTo>
                <a:lnTo>
                  <a:pt x="249475" y="19767"/>
                </a:lnTo>
                <a:close/>
              </a:path>
            </a:pathLst>
          </a:custGeom>
          <a:solidFill>
            <a:schemeClr val="tx2"/>
          </a:solidFill>
          <a:ln w="6945"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6" name="Freeform: Shape 115">
            <a:extLst>
              <a:ext uri="{FF2B5EF4-FFF2-40B4-BE49-F238E27FC236}">
                <a16:creationId xmlns:a16="http://schemas.microsoft.com/office/drawing/2014/main" id="{FA21528D-56F5-4723-86D5-E2A5B1AFB0F5}"/>
              </a:ext>
            </a:extLst>
          </p:cNvPr>
          <p:cNvSpPr/>
          <p:nvPr/>
        </p:nvSpPr>
        <p:spPr>
          <a:xfrm>
            <a:off x="7560940" y="1340036"/>
            <a:ext cx="546364" cy="554283"/>
          </a:xfrm>
          <a:custGeom>
            <a:avLst/>
            <a:gdLst>
              <a:gd name="connsiteX0" fmla="*/ 84116 w 483669"/>
              <a:gd name="connsiteY0" fmla="*/ 266369 h 490680"/>
              <a:gd name="connsiteX1" fmla="*/ 189261 w 483669"/>
              <a:gd name="connsiteY1" fmla="*/ 266369 h 490680"/>
              <a:gd name="connsiteX2" fmla="*/ 189261 w 483669"/>
              <a:gd name="connsiteY2" fmla="*/ 406564 h 490680"/>
              <a:gd name="connsiteX3" fmla="*/ 84116 w 483669"/>
              <a:gd name="connsiteY3" fmla="*/ 406564 h 490680"/>
              <a:gd name="connsiteX4" fmla="*/ 231320 w 483669"/>
              <a:gd name="connsiteY4" fmla="*/ 140194 h 490680"/>
              <a:gd name="connsiteX5" fmla="*/ 336465 w 483669"/>
              <a:gd name="connsiteY5" fmla="*/ 140194 h 490680"/>
              <a:gd name="connsiteX6" fmla="*/ 336465 w 483669"/>
              <a:gd name="connsiteY6" fmla="*/ 406564 h 490680"/>
              <a:gd name="connsiteX7" fmla="*/ 231320 w 483669"/>
              <a:gd name="connsiteY7" fmla="*/ 406564 h 490680"/>
              <a:gd name="connsiteX8" fmla="*/ 378523 w 483669"/>
              <a:gd name="connsiteY8" fmla="*/ 0 h 490680"/>
              <a:gd name="connsiteX9" fmla="*/ 483668 w 483669"/>
              <a:gd name="connsiteY9" fmla="*/ 0 h 490680"/>
              <a:gd name="connsiteX10" fmla="*/ 483668 w 483669"/>
              <a:gd name="connsiteY10" fmla="*/ 406562 h 490680"/>
              <a:gd name="connsiteX11" fmla="*/ 378523 w 483669"/>
              <a:gd name="connsiteY11" fmla="*/ 406562 h 490680"/>
              <a:gd name="connsiteX12" fmla="*/ 212113 w 483669"/>
              <a:gd name="connsiteY12" fmla="*/ 0 h 490680"/>
              <a:gd name="connsiteX13" fmla="*/ 308426 w 483669"/>
              <a:gd name="connsiteY13" fmla="*/ 0 h 490680"/>
              <a:gd name="connsiteX14" fmla="*/ 308426 w 483669"/>
              <a:gd name="connsiteY14" fmla="*/ 96313 h 490680"/>
              <a:gd name="connsiteX15" fmla="*/ 270153 w 483669"/>
              <a:gd name="connsiteY15" fmla="*/ 58110 h 490680"/>
              <a:gd name="connsiteX16" fmla="*/ 101009 w 483669"/>
              <a:gd name="connsiteY16" fmla="*/ 227184 h 490680"/>
              <a:gd name="connsiteX17" fmla="*/ 81242 w 483669"/>
              <a:gd name="connsiteY17" fmla="*/ 207417 h 490680"/>
              <a:gd name="connsiteX18" fmla="*/ 250386 w 483669"/>
              <a:gd name="connsiteY18" fmla="*/ 38273 h 490680"/>
              <a:gd name="connsiteX19" fmla="*/ 0 w 483669"/>
              <a:gd name="connsiteY19" fmla="*/ 0 h 490680"/>
              <a:gd name="connsiteX20" fmla="*/ 42058 w 483669"/>
              <a:gd name="connsiteY20" fmla="*/ 0 h 490680"/>
              <a:gd name="connsiteX21" fmla="*/ 42058 w 483669"/>
              <a:gd name="connsiteY21" fmla="*/ 448622 h 490680"/>
              <a:gd name="connsiteX22" fmla="*/ 483669 w 483669"/>
              <a:gd name="connsiteY22" fmla="*/ 448622 h 490680"/>
              <a:gd name="connsiteX23" fmla="*/ 483669 w 483669"/>
              <a:gd name="connsiteY23" fmla="*/ 490680 h 490680"/>
              <a:gd name="connsiteX24" fmla="*/ 0 w 483669"/>
              <a:gd name="connsiteY24" fmla="*/ 490680 h 49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83669" h="490680">
                <a:moveTo>
                  <a:pt x="84116" y="266369"/>
                </a:moveTo>
                <a:lnTo>
                  <a:pt x="189261" y="266369"/>
                </a:lnTo>
                <a:lnTo>
                  <a:pt x="189261" y="406564"/>
                </a:lnTo>
                <a:lnTo>
                  <a:pt x="84116" y="406564"/>
                </a:lnTo>
                <a:close/>
                <a:moveTo>
                  <a:pt x="231320" y="140194"/>
                </a:moveTo>
                <a:lnTo>
                  <a:pt x="336465" y="140194"/>
                </a:lnTo>
                <a:lnTo>
                  <a:pt x="336465" y="406564"/>
                </a:lnTo>
                <a:lnTo>
                  <a:pt x="231320" y="406564"/>
                </a:lnTo>
                <a:close/>
                <a:moveTo>
                  <a:pt x="378523" y="0"/>
                </a:moveTo>
                <a:lnTo>
                  <a:pt x="483668" y="0"/>
                </a:lnTo>
                <a:lnTo>
                  <a:pt x="483668" y="406562"/>
                </a:lnTo>
                <a:lnTo>
                  <a:pt x="378523" y="406562"/>
                </a:lnTo>
                <a:close/>
                <a:moveTo>
                  <a:pt x="212113" y="0"/>
                </a:moveTo>
                <a:lnTo>
                  <a:pt x="308426" y="0"/>
                </a:lnTo>
                <a:lnTo>
                  <a:pt x="308426" y="96313"/>
                </a:lnTo>
                <a:lnTo>
                  <a:pt x="270153" y="58110"/>
                </a:lnTo>
                <a:lnTo>
                  <a:pt x="101009" y="227184"/>
                </a:lnTo>
                <a:lnTo>
                  <a:pt x="81242" y="207417"/>
                </a:lnTo>
                <a:lnTo>
                  <a:pt x="250386" y="38273"/>
                </a:lnTo>
                <a:close/>
                <a:moveTo>
                  <a:pt x="0" y="0"/>
                </a:moveTo>
                <a:lnTo>
                  <a:pt x="42058" y="0"/>
                </a:lnTo>
                <a:lnTo>
                  <a:pt x="42058" y="448622"/>
                </a:lnTo>
                <a:lnTo>
                  <a:pt x="483669" y="448622"/>
                </a:lnTo>
                <a:lnTo>
                  <a:pt x="483669" y="490680"/>
                </a:lnTo>
                <a:lnTo>
                  <a:pt x="0" y="490680"/>
                </a:lnTo>
                <a:close/>
              </a:path>
            </a:pathLst>
          </a:custGeom>
          <a:solidFill>
            <a:schemeClr val="accent6"/>
          </a:solidFill>
          <a:ln w="6945"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9" name="Freeform: Shape 118">
            <a:extLst>
              <a:ext uri="{FF2B5EF4-FFF2-40B4-BE49-F238E27FC236}">
                <a16:creationId xmlns:a16="http://schemas.microsoft.com/office/drawing/2014/main" id="{802D7BBF-ABDC-4FE8-9DB2-A95ECF5132FE}"/>
              </a:ext>
            </a:extLst>
          </p:cNvPr>
          <p:cNvSpPr/>
          <p:nvPr/>
        </p:nvSpPr>
        <p:spPr>
          <a:xfrm>
            <a:off x="4355298" y="1277122"/>
            <a:ext cx="538916" cy="617197"/>
          </a:xfrm>
          <a:custGeom>
            <a:avLst/>
            <a:gdLst>
              <a:gd name="connsiteX0" fmla="*/ 238116 w 477076"/>
              <a:gd name="connsiteY0" fmla="*/ 434602 h 546374"/>
              <a:gd name="connsiteX1" fmla="*/ 252136 w 477076"/>
              <a:gd name="connsiteY1" fmla="*/ 448622 h 546374"/>
              <a:gd name="connsiteX2" fmla="*/ 238116 w 477076"/>
              <a:gd name="connsiteY2" fmla="*/ 462642 h 546374"/>
              <a:gd name="connsiteX3" fmla="*/ 224096 w 477076"/>
              <a:gd name="connsiteY3" fmla="*/ 448622 h 546374"/>
              <a:gd name="connsiteX4" fmla="*/ 238116 w 477076"/>
              <a:gd name="connsiteY4" fmla="*/ 434602 h 546374"/>
              <a:gd name="connsiteX5" fmla="*/ 378310 w 477076"/>
              <a:gd name="connsiteY5" fmla="*/ 287398 h 546374"/>
              <a:gd name="connsiteX6" fmla="*/ 392330 w 477076"/>
              <a:gd name="connsiteY6" fmla="*/ 301418 h 546374"/>
              <a:gd name="connsiteX7" fmla="*/ 378310 w 477076"/>
              <a:gd name="connsiteY7" fmla="*/ 315438 h 546374"/>
              <a:gd name="connsiteX8" fmla="*/ 364290 w 477076"/>
              <a:gd name="connsiteY8" fmla="*/ 301418 h 546374"/>
              <a:gd name="connsiteX9" fmla="*/ 378310 w 477076"/>
              <a:gd name="connsiteY9" fmla="*/ 287398 h 546374"/>
              <a:gd name="connsiteX10" fmla="*/ 97922 w 477076"/>
              <a:gd name="connsiteY10" fmla="*/ 287398 h 546374"/>
              <a:gd name="connsiteX11" fmla="*/ 111942 w 477076"/>
              <a:gd name="connsiteY11" fmla="*/ 301418 h 546374"/>
              <a:gd name="connsiteX12" fmla="*/ 97922 w 477076"/>
              <a:gd name="connsiteY12" fmla="*/ 315438 h 546374"/>
              <a:gd name="connsiteX13" fmla="*/ 83902 w 477076"/>
              <a:gd name="connsiteY13" fmla="*/ 301418 h 546374"/>
              <a:gd name="connsiteX14" fmla="*/ 97922 w 477076"/>
              <a:gd name="connsiteY14" fmla="*/ 287398 h 546374"/>
              <a:gd name="connsiteX15" fmla="*/ 224096 w 477076"/>
              <a:gd name="connsiteY15" fmla="*/ 203282 h 546374"/>
              <a:gd name="connsiteX16" fmla="*/ 252135 w 477076"/>
              <a:gd name="connsiteY16" fmla="*/ 203282 h 546374"/>
              <a:gd name="connsiteX17" fmla="*/ 252135 w 477076"/>
              <a:gd name="connsiteY17" fmla="*/ 295810 h 546374"/>
              <a:gd name="connsiteX18" fmla="*/ 317325 w 477076"/>
              <a:gd name="connsiteY18" fmla="*/ 361000 h 546374"/>
              <a:gd name="connsiteX19" fmla="*/ 297698 w 477076"/>
              <a:gd name="connsiteY19" fmla="*/ 380627 h 546374"/>
              <a:gd name="connsiteX20" fmla="*/ 228302 w 477076"/>
              <a:gd name="connsiteY20" fmla="*/ 311231 h 546374"/>
              <a:gd name="connsiteX21" fmla="*/ 224096 w 477076"/>
              <a:gd name="connsiteY21" fmla="*/ 301418 h 546374"/>
              <a:gd name="connsiteX22" fmla="*/ 238116 w 477076"/>
              <a:gd name="connsiteY22" fmla="*/ 154214 h 546374"/>
              <a:gd name="connsiteX23" fmla="*/ 252136 w 477076"/>
              <a:gd name="connsiteY23" fmla="*/ 168234 h 546374"/>
              <a:gd name="connsiteX24" fmla="*/ 238116 w 477076"/>
              <a:gd name="connsiteY24" fmla="*/ 182254 h 546374"/>
              <a:gd name="connsiteX25" fmla="*/ 224096 w 477076"/>
              <a:gd name="connsiteY25" fmla="*/ 168234 h 546374"/>
              <a:gd name="connsiteX26" fmla="*/ 238116 w 477076"/>
              <a:gd name="connsiteY26" fmla="*/ 154214 h 546374"/>
              <a:gd name="connsiteX27" fmla="*/ 238115 w 477076"/>
              <a:gd name="connsiteY27" fmla="*/ 112155 h 546374"/>
              <a:gd name="connsiteX28" fmla="*/ 41844 w 477076"/>
              <a:gd name="connsiteY28" fmla="*/ 308428 h 546374"/>
              <a:gd name="connsiteX29" fmla="*/ 238115 w 477076"/>
              <a:gd name="connsiteY29" fmla="*/ 504699 h 546374"/>
              <a:gd name="connsiteX30" fmla="*/ 434387 w 477076"/>
              <a:gd name="connsiteY30" fmla="*/ 308428 h 546374"/>
              <a:gd name="connsiteX31" fmla="*/ 238115 w 477076"/>
              <a:gd name="connsiteY31" fmla="*/ 112155 h 546374"/>
              <a:gd name="connsiteX32" fmla="*/ 153999 w 477076"/>
              <a:gd name="connsiteY32" fmla="*/ 0 h 546374"/>
              <a:gd name="connsiteX33" fmla="*/ 322232 w 477076"/>
              <a:gd name="connsiteY33" fmla="*/ 0 h 546374"/>
              <a:gd name="connsiteX34" fmla="*/ 322232 w 477076"/>
              <a:gd name="connsiteY34" fmla="*/ 42058 h 546374"/>
              <a:gd name="connsiteX35" fmla="*/ 259145 w 477076"/>
              <a:gd name="connsiteY35" fmla="*/ 42058 h 546374"/>
              <a:gd name="connsiteX36" fmla="*/ 259145 w 477076"/>
              <a:gd name="connsiteY36" fmla="*/ 71499 h 546374"/>
              <a:gd name="connsiteX37" fmla="*/ 371300 w 477076"/>
              <a:gd name="connsiteY37" fmla="*/ 110753 h 546374"/>
              <a:gd name="connsiteX38" fmla="*/ 395133 w 477076"/>
              <a:gd name="connsiteY38" fmla="*/ 86219 h 546374"/>
              <a:gd name="connsiteX39" fmla="*/ 424573 w 477076"/>
              <a:gd name="connsiteY39" fmla="*/ 86920 h 546374"/>
              <a:gd name="connsiteX40" fmla="*/ 425274 w 477076"/>
              <a:gd name="connsiteY40" fmla="*/ 116361 h 546374"/>
              <a:gd name="connsiteX41" fmla="*/ 404245 w 477076"/>
              <a:gd name="connsiteY41" fmla="*/ 137390 h 546374"/>
              <a:gd name="connsiteX42" fmla="*/ 441397 w 477076"/>
              <a:gd name="connsiteY42" fmla="*/ 433901 h 546374"/>
              <a:gd name="connsiteX43" fmla="*/ 158906 w 477076"/>
              <a:gd name="connsiteY43" fmla="*/ 532738 h 546374"/>
              <a:gd name="connsiteX44" fmla="*/ 1889 w 477076"/>
              <a:gd name="connsiteY44" fmla="*/ 278286 h 546374"/>
              <a:gd name="connsiteX45" fmla="*/ 217086 w 477076"/>
              <a:gd name="connsiteY45" fmla="*/ 70798 h 546374"/>
              <a:gd name="connsiteX46" fmla="*/ 217086 w 477076"/>
              <a:gd name="connsiteY46" fmla="*/ 42058 h 546374"/>
              <a:gd name="connsiteX47" fmla="*/ 153999 w 477076"/>
              <a:gd name="connsiteY47" fmla="*/ 42058 h 546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77076" h="546374">
                <a:moveTo>
                  <a:pt x="238116" y="434602"/>
                </a:moveTo>
                <a:cubicBezTo>
                  <a:pt x="245859" y="434602"/>
                  <a:pt x="252136" y="440879"/>
                  <a:pt x="252136" y="448622"/>
                </a:cubicBezTo>
                <a:cubicBezTo>
                  <a:pt x="252136" y="456365"/>
                  <a:pt x="245859" y="462642"/>
                  <a:pt x="238116" y="462642"/>
                </a:cubicBezTo>
                <a:cubicBezTo>
                  <a:pt x="230373" y="462642"/>
                  <a:pt x="224096" y="456365"/>
                  <a:pt x="224096" y="448622"/>
                </a:cubicBezTo>
                <a:cubicBezTo>
                  <a:pt x="224096" y="440879"/>
                  <a:pt x="230373" y="434602"/>
                  <a:pt x="238116" y="434602"/>
                </a:cubicBezTo>
                <a:close/>
                <a:moveTo>
                  <a:pt x="378310" y="287398"/>
                </a:moveTo>
                <a:cubicBezTo>
                  <a:pt x="386053" y="287398"/>
                  <a:pt x="392330" y="293675"/>
                  <a:pt x="392330" y="301418"/>
                </a:cubicBezTo>
                <a:cubicBezTo>
                  <a:pt x="392330" y="309161"/>
                  <a:pt x="386053" y="315438"/>
                  <a:pt x="378310" y="315438"/>
                </a:cubicBezTo>
                <a:cubicBezTo>
                  <a:pt x="370567" y="315438"/>
                  <a:pt x="364290" y="309161"/>
                  <a:pt x="364290" y="301418"/>
                </a:cubicBezTo>
                <a:cubicBezTo>
                  <a:pt x="364290" y="293675"/>
                  <a:pt x="370567" y="287398"/>
                  <a:pt x="378310" y="287398"/>
                </a:cubicBezTo>
                <a:close/>
                <a:moveTo>
                  <a:pt x="97922" y="287398"/>
                </a:moveTo>
                <a:cubicBezTo>
                  <a:pt x="105665" y="287398"/>
                  <a:pt x="111942" y="293675"/>
                  <a:pt x="111942" y="301418"/>
                </a:cubicBezTo>
                <a:cubicBezTo>
                  <a:pt x="111942" y="309161"/>
                  <a:pt x="105665" y="315438"/>
                  <a:pt x="97922" y="315438"/>
                </a:cubicBezTo>
                <a:cubicBezTo>
                  <a:pt x="90179" y="315438"/>
                  <a:pt x="83902" y="309161"/>
                  <a:pt x="83902" y="301418"/>
                </a:cubicBezTo>
                <a:cubicBezTo>
                  <a:pt x="83902" y="293675"/>
                  <a:pt x="90179" y="287398"/>
                  <a:pt x="97922" y="287398"/>
                </a:cubicBezTo>
                <a:close/>
                <a:moveTo>
                  <a:pt x="224096" y="203282"/>
                </a:moveTo>
                <a:lnTo>
                  <a:pt x="252135" y="203282"/>
                </a:lnTo>
                <a:lnTo>
                  <a:pt x="252135" y="295810"/>
                </a:lnTo>
                <a:lnTo>
                  <a:pt x="317325" y="361000"/>
                </a:lnTo>
                <a:lnTo>
                  <a:pt x="297698" y="380627"/>
                </a:lnTo>
                <a:lnTo>
                  <a:pt x="228302" y="311231"/>
                </a:lnTo>
                <a:cubicBezTo>
                  <a:pt x="225498" y="308427"/>
                  <a:pt x="224096" y="304923"/>
                  <a:pt x="224096" y="301418"/>
                </a:cubicBezTo>
                <a:close/>
                <a:moveTo>
                  <a:pt x="238116" y="154214"/>
                </a:moveTo>
                <a:cubicBezTo>
                  <a:pt x="245859" y="154214"/>
                  <a:pt x="252136" y="160491"/>
                  <a:pt x="252136" y="168234"/>
                </a:cubicBezTo>
                <a:cubicBezTo>
                  <a:pt x="252136" y="175977"/>
                  <a:pt x="245859" y="182254"/>
                  <a:pt x="238116" y="182254"/>
                </a:cubicBezTo>
                <a:cubicBezTo>
                  <a:pt x="230373" y="182254"/>
                  <a:pt x="224096" y="175977"/>
                  <a:pt x="224096" y="168234"/>
                </a:cubicBezTo>
                <a:cubicBezTo>
                  <a:pt x="224096" y="160491"/>
                  <a:pt x="230373" y="154214"/>
                  <a:pt x="238116" y="154214"/>
                </a:cubicBezTo>
                <a:close/>
                <a:moveTo>
                  <a:pt x="238115" y="112155"/>
                </a:moveTo>
                <a:cubicBezTo>
                  <a:pt x="129465" y="112155"/>
                  <a:pt x="41844" y="199776"/>
                  <a:pt x="41844" y="308428"/>
                </a:cubicBezTo>
                <a:cubicBezTo>
                  <a:pt x="41844" y="417078"/>
                  <a:pt x="129465" y="504699"/>
                  <a:pt x="238115" y="504699"/>
                </a:cubicBezTo>
                <a:cubicBezTo>
                  <a:pt x="346766" y="504699"/>
                  <a:pt x="434387" y="417078"/>
                  <a:pt x="434387" y="308428"/>
                </a:cubicBezTo>
                <a:cubicBezTo>
                  <a:pt x="434387" y="199776"/>
                  <a:pt x="346766" y="112155"/>
                  <a:pt x="238115" y="112155"/>
                </a:cubicBezTo>
                <a:close/>
                <a:moveTo>
                  <a:pt x="153999" y="0"/>
                </a:moveTo>
                <a:lnTo>
                  <a:pt x="322232" y="0"/>
                </a:lnTo>
                <a:lnTo>
                  <a:pt x="322232" y="42058"/>
                </a:lnTo>
                <a:lnTo>
                  <a:pt x="259145" y="42058"/>
                </a:lnTo>
                <a:lnTo>
                  <a:pt x="259145" y="71499"/>
                </a:lnTo>
                <a:cubicBezTo>
                  <a:pt x="299100" y="74303"/>
                  <a:pt x="337653" y="88322"/>
                  <a:pt x="371300" y="110753"/>
                </a:cubicBezTo>
                <a:lnTo>
                  <a:pt x="395133" y="86219"/>
                </a:lnTo>
                <a:cubicBezTo>
                  <a:pt x="403544" y="78509"/>
                  <a:pt x="416863" y="79210"/>
                  <a:pt x="424573" y="86920"/>
                </a:cubicBezTo>
                <a:cubicBezTo>
                  <a:pt x="432985" y="95332"/>
                  <a:pt x="432985" y="107949"/>
                  <a:pt x="425274" y="116361"/>
                </a:cubicBezTo>
                <a:lnTo>
                  <a:pt x="404245" y="137390"/>
                </a:lnTo>
                <a:cubicBezTo>
                  <a:pt x="484156" y="215198"/>
                  <a:pt x="500979" y="338569"/>
                  <a:pt x="441397" y="433901"/>
                </a:cubicBezTo>
                <a:cubicBezTo>
                  <a:pt x="381814" y="529233"/>
                  <a:pt x="264752" y="569889"/>
                  <a:pt x="158906" y="532738"/>
                </a:cubicBezTo>
                <a:cubicBezTo>
                  <a:pt x="53059" y="495587"/>
                  <a:pt x="-12131" y="389740"/>
                  <a:pt x="1889" y="278286"/>
                </a:cubicBezTo>
                <a:cubicBezTo>
                  <a:pt x="15908" y="166831"/>
                  <a:pt x="105632" y="80612"/>
                  <a:pt x="217086" y="70798"/>
                </a:cubicBezTo>
                <a:lnTo>
                  <a:pt x="217086" y="42058"/>
                </a:lnTo>
                <a:lnTo>
                  <a:pt x="153999" y="42058"/>
                </a:lnTo>
                <a:close/>
              </a:path>
            </a:pathLst>
          </a:custGeom>
          <a:solidFill>
            <a:schemeClr val="accent3"/>
          </a:solidFill>
          <a:ln w="6945"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8" name="Freeform: Shape 117">
            <a:extLst>
              <a:ext uri="{FF2B5EF4-FFF2-40B4-BE49-F238E27FC236}">
                <a16:creationId xmlns:a16="http://schemas.microsoft.com/office/drawing/2014/main" id="{88D03965-E002-4688-9C26-33E9E0C28DBB}"/>
              </a:ext>
            </a:extLst>
          </p:cNvPr>
          <p:cNvSpPr/>
          <p:nvPr/>
        </p:nvSpPr>
        <p:spPr>
          <a:xfrm>
            <a:off x="5437356" y="1229181"/>
            <a:ext cx="411752" cy="665138"/>
          </a:xfrm>
          <a:custGeom>
            <a:avLst/>
            <a:gdLst>
              <a:gd name="connsiteX0" fmla="*/ 136689 w 364504"/>
              <a:gd name="connsiteY0" fmla="*/ 546757 h 588815"/>
              <a:gd name="connsiteX1" fmla="*/ 227815 w 364504"/>
              <a:gd name="connsiteY1" fmla="*/ 546757 h 588815"/>
              <a:gd name="connsiteX2" fmla="*/ 182252 w 364504"/>
              <a:gd name="connsiteY2" fmla="*/ 588815 h 588815"/>
              <a:gd name="connsiteX3" fmla="*/ 136689 w 364504"/>
              <a:gd name="connsiteY3" fmla="*/ 546757 h 588815"/>
              <a:gd name="connsiteX4" fmla="*/ 112155 w 364504"/>
              <a:gd name="connsiteY4" fmla="*/ 476660 h 588815"/>
              <a:gd name="connsiteX5" fmla="*/ 252349 w 364504"/>
              <a:gd name="connsiteY5" fmla="*/ 476660 h 588815"/>
              <a:gd name="connsiteX6" fmla="*/ 273378 w 364504"/>
              <a:gd name="connsiteY6" fmla="*/ 497689 h 588815"/>
              <a:gd name="connsiteX7" fmla="*/ 252349 w 364504"/>
              <a:gd name="connsiteY7" fmla="*/ 518718 h 588815"/>
              <a:gd name="connsiteX8" fmla="*/ 112155 w 364504"/>
              <a:gd name="connsiteY8" fmla="*/ 518718 h 588815"/>
              <a:gd name="connsiteX9" fmla="*/ 91126 w 364504"/>
              <a:gd name="connsiteY9" fmla="*/ 497689 h 588815"/>
              <a:gd name="connsiteX10" fmla="*/ 112155 w 364504"/>
              <a:gd name="connsiteY10" fmla="*/ 476660 h 588815"/>
              <a:gd name="connsiteX11" fmla="*/ 112155 w 364504"/>
              <a:gd name="connsiteY11" fmla="*/ 406563 h 588815"/>
              <a:gd name="connsiteX12" fmla="*/ 252349 w 364504"/>
              <a:gd name="connsiteY12" fmla="*/ 406563 h 588815"/>
              <a:gd name="connsiteX13" fmla="*/ 273378 w 364504"/>
              <a:gd name="connsiteY13" fmla="*/ 427592 h 588815"/>
              <a:gd name="connsiteX14" fmla="*/ 252349 w 364504"/>
              <a:gd name="connsiteY14" fmla="*/ 448621 h 588815"/>
              <a:gd name="connsiteX15" fmla="*/ 112155 w 364504"/>
              <a:gd name="connsiteY15" fmla="*/ 448621 h 588815"/>
              <a:gd name="connsiteX16" fmla="*/ 91126 w 364504"/>
              <a:gd name="connsiteY16" fmla="*/ 427592 h 588815"/>
              <a:gd name="connsiteX17" fmla="*/ 112155 w 364504"/>
              <a:gd name="connsiteY17" fmla="*/ 406563 h 588815"/>
              <a:gd name="connsiteX18" fmla="*/ 182953 w 364504"/>
              <a:gd name="connsiteY18" fmla="*/ 41357 h 588815"/>
              <a:gd name="connsiteX19" fmla="*/ 42759 w 364504"/>
              <a:gd name="connsiteY19" fmla="*/ 180150 h 588815"/>
              <a:gd name="connsiteX20" fmla="*/ 42759 w 364504"/>
              <a:gd name="connsiteY20" fmla="*/ 185758 h 588815"/>
              <a:gd name="connsiteX21" fmla="*/ 52573 w 364504"/>
              <a:gd name="connsiteY21" fmla="*/ 234826 h 588815"/>
              <a:gd name="connsiteX22" fmla="*/ 76406 w 364504"/>
              <a:gd name="connsiteY22" fmla="*/ 273379 h 588815"/>
              <a:gd name="connsiteX23" fmla="*/ 117062 w 364504"/>
              <a:gd name="connsiteY23" fmla="*/ 336467 h 588815"/>
              <a:gd name="connsiteX24" fmla="*/ 182252 w 364504"/>
              <a:gd name="connsiteY24" fmla="*/ 336467 h 588815"/>
              <a:gd name="connsiteX25" fmla="*/ 248143 w 364504"/>
              <a:gd name="connsiteY25" fmla="*/ 336467 h 588815"/>
              <a:gd name="connsiteX26" fmla="*/ 288800 w 364504"/>
              <a:gd name="connsiteY26" fmla="*/ 273379 h 588815"/>
              <a:gd name="connsiteX27" fmla="*/ 312633 w 364504"/>
              <a:gd name="connsiteY27" fmla="*/ 234826 h 588815"/>
              <a:gd name="connsiteX28" fmla="*/ 322446 w 364504"/>
              <a:gd name="connsiteY28" fmla="*/ 185758 h 588815"/>
              <a:gd name="connsiteX29" fmla="*/ 323147 w 364504"/>
              <a:gd name="connsiteY29" fmla="*/ 185758 h 588815"/>
              <a:gd name="connsiteX30" fmla="*/ 323147 w 364504"/>
              <a:gd name="connsiteY30" fmla="*/ 180150 h 588815"/>
              <a:gd name="connsiteX31" fmla="*/ 182953 w 364504"/>
              <a:gd name="connsiteY31" fmla="*/ 41357 h 588815"/>
              <a:gd name="connsiteX32" fmla="*/ 182252 w 364504"/>
              <a:gd name="connsiteY32" fmla="*/ 0 h 588815"/>
              <a:gd name="connsiteX33" fmla="*/ 364504 w 364504"/>
              <a:gd name="connsiteY33" fmla="*/ 180150 h 588815"/>
              <a:gd name="connsiteX34" fmla="*/ 364504 w 364504"/>
              <a:gd name="connsiteY34" fmla="*/ 186459 h 588815"/>
              <a:gd name="connsiteX35" fmla="*/ 351887 w 364504"/>
              <a:gd name="connsiteY35" fmla="*/ 249546 h 588815"/>
              <a:gd name="connsiteX36" fmla="*/ 320343 w 364504"/>
              <a:gd name="connsiteY36" fmla="*/ 301418 h 588815"/>
              <a:gd name="connsiteX37" fmla="*/ 277584 w 364504"/>
              <a:gd name="connsiteY37" fmla="*/ 370814 h 588815"/>
              <a:gd name="connsiteX38" fmla="*/ 264967 w 364504"/>
              <a:gd name="connsiteY38" fmla="*/ 378525 h 588815"/>
              <a:gd name="connsiteX39" fmla="*/ 99538 w 364504"/>
              <a:gd name="connsiteY39" fmla="*/ 378525 h 588815"/>
              <a:gd name="connsiteX40" fmla="*/ 86920 w 364504"/>
              <a:gd name="connsiteY40" fmla="*/ 370814 h 588815"/>
              <a:gd name="connsiteX41" fmla="*/ 44161 w 364504"/>
              <a:gd name="connsiteY41" fmla="*/ 301418 h 588815"/>
              <a:gd name="connsiteX42" fmla="*/ 12617 w 364504"/>
              <a:gd name="connsiteY42" fmla="*/ 249546 h 588815"/>
              <a:gd name="connsiteX43" fmla="*/ 0 w 364504"/>
              <a:gd name="connsiteY43" fmla="*/ 186459 h 588815"/>
              <a:gd name="connsiteX44" fmla="*/ 0 w 364504"/>
              <a:gd name="connsiteY44" fmla="*/ 180150 h 588815"/>
              <a:gd name="connsiteX45" fmla="*/ 182252 w 364504"/>
              <a:gd name="connsiteY45" fmla="*/ 0 h 588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364504" h="588815">
                <a:moveTo>
                  <a:pt x="136689" y="546757"/>
                </a:moveTo>
                <a:lnTo>
                  <a:pt x="227815" y="546757"/>
                </a:lnTo>
                <a:cubicBezTo>
                  <a:pt x="225712" y="570590"/>
                  <a:pt x="206085" y="588815"/>
                  <a:pt x="182252" y="588815"/>
                </a:cubicBezTo>
                <a:cubicBezTo>
                  <a:pt x="158419" y="588815"/>
                  <a:pt x="138792" y="570590"/>
                  <a:pt x="136689" y="546757"/>
                </a:cubicBezTo>
                <a:close/>
                <a:moveTo>
                  <a:pt x="112155" y="476660"/>
                </a:moveTo>
                <a:lnTo>
                  <a:pt x="252349" y="476660"/>
                </a:lnTo>
                <a:cubicBezTo>
                  <a:pt x="264266" y="476660"/>
                  <a:pt x="273378" y="485773"/>
                  <a:pt x="273378" y="497689"/>
                </a:cubicBezTo>
                <a:cubicBezTo>
                  <a:pt x="273378" y="509606"/>
                  <a:pt x="264266" y="518718"/>
                  <a:pt x="252349" y="518718"/>
                </a:cubicBezTo>
                <a:lnTo>
                  <a:pt x="112155" y="518718"/>
                </a:lnTo>
                <a:cubicBezTo>
                  <a:pt x="100239" y="518718"/>
                  <a:pt x="91126" y="509606"/>
                  <a:pt x="91126" y="497689"/>
                </a:cubicBezTo>
                <a:cubicBezTo>
                  <a:pt x="91126" y="485773"/>
                  <a:pt x="100239" y="476660"/>
                  <a:pt x="112155" y="476660"/>
                </a:cubicBezTo>
                <a:close/>
                <a:moveTo>
                  <a:pt x="112155" y="406563"/>
                </a:moveTo>
                <a:lnTo>
                  <a:pt x="252349" y="406563"/>
                </a:lnTo>
                <a:cubicBezTo>
                  <a:pt x="264266" y="406563"/>
                  <a:pt x="273378" y="415676"/>
                  <a:pt x="273378" y="427592"/>
                </a:cubicBezTo>
                <a:cubicBezTo>
                  <a:pt x="273378" y="439509"/>
                  <a:pt x="264266" y="448621"/>
                  <a:pt x="252349" y="448621"/>
                </a:cubicBezTo>
                <a:lnTo>
                  <a:pt x="112155" y="448621"/>
                </a:lnTo>
                <a:cubicBezTo>
                  <a:pt x="100239" y="448621"/>
                  <a:pt x="91126" y="439509"/>
                  <a:pt x="91126" y="427592"/>
                </a:cubicBezTo>
                <a:cubicBezTo>
                  <a:pt x="91126" y="415676"/>
                  <a:pt x="100239" y="406563"/>
                  <a:pt x="112155" y="406563"/>
                </a:cubicBezTo>
                <a:close/>
                <a:moveTo>
                  <a:pt x="182953" y="41357"/>
                </a:moveTo>
                <a:cubicBezTo>
                  <a:pt x="106547" y="42058"/>
                  <a:pt x="44161" y="103744"/>
                  <a:pt x="42759" y="180150"/>
                </a:cubicBezTo>
                <a:lnTo>
                  <a:pt x="42759" y="185758"/>
                </a:lnTo>
                <a:cubicBezTo>
                  <a:pt x="43460" y="202581"/>
                  <a:pt x="46264" y="219405"/>
                  <a:pt x="52573" y="234826"/>
                </a:cubicBezTo>
                <a:cubicBezTo>
                  <a:pt x="58180" y="248845"/>
                  <a:pt x="66592" y="262164"/>
                  <a:pt x="76406" y="273379"/>
                </a:cubicBezTo>
                <a:cubicBezTo>
                  <a:pt x="91827" y="293006"/>
                  <a:pt x="105846" y="314035"/>
                  <a:pt x="117062" y="336467"/>
                </a:cubicBezTo>
                <a:lnTo>
                  <a:pt x="182252" y="336467"/>
                </a:lnTo>
                <a:lnTo>
                  <a:pt x="248143" y="336467"/>
                </a:lnTo>
                <a:cubicBezTo>
                  <a:pt x="258658" y="314035"/>
                  <a:pt x="272677" y="293006"/>
                  <a:pt x="288800" y="273379"/>
                </a:cubicBezTo>
                <a:cubicBezTo>
                  <a:pt x="299314" y="262164"/>
                  <a:pt x="307025" y="248845"/>
                  <a:pt x="312633" y="234826"/>
                </a:cubicBezTo>
                <a:cubicBezTo>
                  <a:pt x="318240" y="219405"/>
                  <a:pt x="321745" y="202581"/>
                  <a:pt x="322446" y="185758"/>
                </a:cubicBezTo>
                <a:lnTo>
                  <a:pt x="323147" y="185758"/>
                </a:lnTo>
                <a:lnTo>
                  <a:pt x="323147" y="180150"/>
                </a:lnTo>
                <a:cubicBezTo>
                  <a:pt x="321745" y="103043"/>
                  <a:pt x="259359" y="42058"/>
                  <a:pt x="182953" y="41357"/>
                </a:cubicBezTo>
                <a:close/>
                <a:moveTo>
                  <a:pt x="182252" y="0"/>
                </a:moveTo>
                <a:cubicBezTo>
                  <a:pt x="281790" y="701"/>
                  <a:pt x="362401" y="80612"/>
                  <a:pt x="364504" y="180150"/>
                </a:cubicBezTo>
                <a:lnTo>
                  <a:pt x="364504" y="186459"/>
                </a:lnTo>
                <a:cubicBezTo>
                  <a:pt x="363803" y="208189"/>
                  <a:pt x="359598" y="229218"/>
                  <a:pt x="351887" y="249546"/>
                </a:cubicBezTo>
                <a:cubicBezTo>
                  <a:pt x="344877" y="268472"/>
                  <a:pt x="333662" y="285997"/>
                  <a:pt x="320343" y="301418"/>
                </a:cubicBezTo>
                <a:cubicBezTo>
                  <a:pt x="303520" y="319643"/>
                  <a:pt x="285295" y="355393"/>
                  <a:pt x="277584" y="370814"/>
                </a:cubicBezTo>
                <a:cubicBezTo>
                  <a:pt x="275481" y="375721"/>
                  <a:pt x="270574" y="378525"/>
                  <a:pt x="264967" y="378525"/>
                </a:cubicBezTo>
                <a:lnTo>
                  <a:pt x="99538" y="378525"/>
                </a:lnTo>
                <a:cubicBezTo>
                  <a:pt x="93930" y="378525"/>
                  <a:pt x="89023" y="375721"/>
                  <a:pt x="86920" y="370814"/>
                </a:cubicBezTo>
                <a:cubicBezTo>
                  <a:pt x="79210" y="355393"/>
                  <a:pt x="60984" y="319643"/>
                  <a:pt x="44161" y="301418"/>
                </a:cubicBezTo>
                <a:cubicBezTo>
                  <a:pt x="30843" y="285997"/>
                  <a:pt x="20328" y="268472"/>
                  <a:pt x="12617" y="249546"/>
                </a:cubicBezTo>
                <a:cubicBezTo>
                  <a:pt x="4907" y="229218"/>
                  <a:pt x="701" y="208189"/>
                  <a:pt x="0" y="186459"/>
                </a:cubicBezTo>
                <a:lnTo>
                  <a:pt x="0" y="180150"/>
                </a:lnTo>
                <a:cubicBezTo>
                  <a:pt x="2103" y="80612"/>
                  <a:pt x="82714" y="701"/>
                  <a:pt x="182252" y="0"/>
                </a:cubicBezTo>
                <a:close/>
              </a:path>
            </a:pathLst>
          </a:custGeom>
          <a:solidFill>
            <a:schemeClr val="accent4"/>
          </a:solidFill>
          <a:ln w="6945"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1" name="Freeform: Shape 120">
            <a:extLst>
              <a:ext uri="{FF2B5EF4-FFF2-40B4-BE49-F238E27FC236}">
                <a16:creationId xmlns:a16="http://schemas.microsoft.com/office/drawing/2014/main" id="{FB74E3FF-5B73-4119-87AB-08C9B456C231}"/>
              </a:ext>
            </a:extLst>
          </p:cNvPr>
          <p:cNvSpPr/>
          <p:nvPr/>
        </p:nvSpPr>
        <p:spPr>
          <a:xfrm>
            <a:off x="2126200" y="1266987"/>
            <a:ext cx="626540" cy="627332"/>
          </a:xfrm>
          <a:custGeom>
            <a:avLst/>
            <a:gdLst>
              <a:gd name="connsiteX0" fmla="*/ 155618 w 554645"/>
              <a:gd name="connsiteY0" fmla="*/ 104447 h 555346"/>
              <a:gd name="connsiteX1" fmla="*/ 169637 w 554645"/>
              <a:gd name="connsiteY1" fmla="*/ 114260 h 555346"/>
              <a:gd name="connsiteX2" fmla="*/ 198377 w 554645"/>
              <a:gd name="connsiteY2" fmla="*/ 268475 h 555346"/>
              <a:gd name="connsiteX3" fmla="*/ 240435 w 554645"/>
              <a:gd name="connsiteY3" fmla="*/ 157019 h 555346"/>
              <a:gd name="connsiteX4" fmla="*/ 248847 w 554645"/>
              <a:gd name="connsiteY4" fmla="*/ 149309 h 555346"/>
              <a:gd name="connsiteX5" fmla="*/ 264268 w 554645"/>
              <a:gd name="connsiteY5" fmla="*/ 157720 h 555346"/>
              <a:gd name="connsiteX6" fmla="*/ 286699 w 554645"/>
              <a:gd name="connsiteY6" fmla="*/ 235529 h 555346"/>
              <a:gd name="connsiteX7" fmla="*/ 313336 w 554645"/>
              <a:gd name="connsiteY7" fmla="*/ 206789 h 555346"/>
              <a:gd name="connsiteX8" fmla="*/ 322449 w 554645"/>
              <a:gd name="connsiteY8" fmla="*/ 201181 h 555346"/>
              <a:gd name="connsiteX9" fmla="*/ 362404 w 554645"/>
              <a:gd name="connsiteY9" fmla="*/ 201181 h 555346"/>
              <a:gd name="connsiteX10" fmla="*/ 363105 w 554645"/>
              <a:gd name="connsiteY10" fmla="*/ 201181 h 555346"/>
              <a:gd name="connsiteX11" fmla="*/ 363105 w 554645"/>
              <a:gd name="connsiteY11" fmla="*/ 229220 h 555346"/>
              <a:gd name="connsiteX12" fmla="*/ 328757 w 554645"/>
              <a:gd name="connsiteY12" fmla="*/ 229220 h 555346"/>
              <a:gd name="connsiteX13" fmla="*/ 290905 w 554645"/>
              <a:gd name="connsiteY13" fmla="*/ 268475 h 555346"/>
              <a:gd name="connsiteX14" fmla="*/ 285297 w 554645"/>
              <a:gd name="connsiteY14" fmla="*/ 271979 h 555346"/>
              <a:gd name="connsiteX15" fmla="*/ 269876 w 554645"/>
              <a:gd name="connsiteY15" fmla="*/ 263568 h 555346"/>
              <a:gd name="connsiteX16" fmla="*/ 251651 w 554645"/>
              <a:gd name="connsiteY16" fmla="*/ 200480 h 555346"/>
              <a:gd name="connsiteX17" fmla="*/ 206789 w 554645"/>
              <a:gd name="connsiteY17" fmla="*/ 318243 h 555346"/>
              <a:gd name="connsiteX18" fmla="*/ 194872 w 554645"/>
              <a:gd name="connsiteY18" fmla="*/ 325954 h 555346"/>
              <a:gd name="connsiteX19" fmla="*/ 193470 w 554645"/>
              <a:gd name="connsiteY19" fmla="*/ 325954 h 555346"/>
              <a:gd name="connsiteX20" fmla="*/ 182255 w 554645"/>
              <a:gd name="connsiteY20" fmla="*/ 316141 h 555346"/>
              <a:gd name="connsiteX21" fmla="*/ 154216 w 554645"/>
              <a:gd name="connsiteY21" fmla="*/ 165431 h 555346"/>
              <a:gd name="connsiteX22" fmla="*/ 136692 w 554645"/>
              <a:gd name="connsiteY22" fmla="*/ 218706 h 555346"/>
              <a:gd name="connsiteX23" fmla="*/ 124775 w 554645"/>
              <a:gd name="connsiteY23" fmla="*/ 229220 h 555346"/>
              <a:gd name="connsiteX24" fmla="*/ 60987 w 554645"/>
              <a:gd name="connsiteY24" fmla="*/ 229220 h 555346"/>
              <a:gd name="connsiteX25" fmla="*/ 60987 w 554645"/>
              <a:gd name="connsiteY25" fmla="*/ 201181 h 555346"/>
              <a:gd name="connsiteX26" fmla="*/ 115663 w 554645"/>
              <a:gd name="connsiteY26" fmla="*/ 201181 h 555346"/>
              <a:gd name="connsiteX27" fmla="*/ 145804 w 554645"/>
              <a:gd name="connsiteY27" fmla="*/ 112858 h 555346"/>
              <a:gd name="connsiteX28" fmla="*/ 155618 w 554645"/>
              <a:gd name="connsiteY28" fmla="*/ 104447 h 555346"/>
              <a:gd name="connsiteX29" fmla="*/ 211696 w 554645"/>
              <a:gd name="connsiteY29" fmla="*/ 43463 h 555346"/>
              <a:gd name="connsiteX30" fmla="*/ 43463 w 554645"/>
              <a:gd name="connsiteY30" fmla="*/ 211696 h 555346"/>
              <a:gd name="connsiteX31" fmla="*/ 211696 w 554645"/>
              <a:gd name="connsiteY31" fmla="*/ 379929 h 555346"/>
              <a:gd name="connsiteX32" fmla="*/ 379929 w 554645"/>
              <a:gd name="connsiteY32" fmla="*/ 211696 h 555346"/>
              <a:gd name="connsiteX33" fmla="*/ 211696 w 554645"/>
              <a:gd name="connsiteY33" fmla="*/ 43463 h 555346"/>
              <a:gd name="connsiteX34" fmla="*/ 211696 w 554645"/>
              <a:gd name="connsiteY34" fmla="*/ 3 h 555346"/>
              <a:gd name="connsiteX35" fmla="*/ 421987 w 554645"/>
              <a:gd name="connsiteY35" fmla="*/ 212397 h 555346"/>
              <a:gd name="connsiteX36" fmla="*/ 378527 w 554645"/>
              <a:gd name="connsiteY36" fmla="*/ 339973 h 555346"/>
              <a:gd name="connsiteX37" fmla="*/ 410070 w 554645"/>
              <a:gd name="connsiteY37" fmla="*/ 370816 h 555346"/>
              <a:gd name="connsiteX38" fmla="*/ 453530 w 554645"/>
              <a:gd name="connsiteY38" fmla="*/ 384134 h 555346"/>
              <a:gd name="connsiteX39" fmla="*/ 540451 w 554645"/>
              <a:gd name="connsiteY39" fmla="*/ 471756 h 555346"/>
              <a:gd name="connsiteX40" fmla="*/ 540451 w 554645"/>
              <a:gd name="connsiteY40" fmla="*/ 541152 h 555346"/>
              <a:gd name="connsiteX41" fmla="*/ 471055 w 554645"/>
              <a:gd name="connsiteY41" fmla="*/ 541152 h 555346"/>
              <a:gd name="connsiteX42" fmla="*/ 383433 w 554645"/>
              <a:gd name="connsiteY42" fmla="*/ 453530 h 555346"/>
              <a:gd name="connsiteX43" fmla="*/ 370115 w 554645"/>
              <a:gd name="connsiteY43" fmla="*/ 409369 h 555346"/>
              <a:gd name="connsiteX44" fmla="*/ 339272 w 554645"/>
              <a:gd name="connsiteY44" fmla="*/ 378527 h 555346"/>
              <a:gd name="connsiteX45" fmla="*/ 210294 w 554645"/>
              <a:gd name="connsiteY45" fmla="*/ 421987 h 555346"/>
              <a:gd name="connsiteX46" fmla="*/ 3 w 554645"/>
              <a:gd name="connsiteY46" fmla="*/ 210294 h 555346"/>
              <a:gd name="connsiteX47" fmla="*/ 211696 w 554645"/>
              <a:gd name="connsiteY47" fmla="*/ 3 h 555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554645" h="555346">
                <a:moveTo>
                  <a:pt x="155618" y="104447"/>
                </a:moveTo>
                <a:cubicBezTo>
                  <a:pt x="161927" y="103045"/>
                  <a:pt x="168235" y="107250"/>
                  <a:pt x="169637" y="114260"/>
                </a:cubicBezTo>
                <a:lnTo>
                  <a:pt x="198377" y="268475"/>
                </a:lnTo>
                <a:lnTo>
                  <a:pt x="240435" y="157019"/>
                </a:lnTo>
                <a:cubicBezTo>
                  <a:pt x="241837" y="152814"/>
                  <a:pt x="245342" y="150711"/>
                  <a:pt x="248847" y="149309"/>
                </a:cubicBezTo>
                <a:cubicBezTo>
                  <a:pt x="255156" y="147206"/>
                  <a:pt x="262165" y="151412"/>
                  <a:pt x="264268" y="157720"/>
                </a:cubicBezTo>
                <a:lnTo>
                  <a:pt x="286699" y="235529"/>
                </a:lnTo>
                <a:lnTo>
                  <a:pt x="313336" y="206789"/>
                </a:lnTo>
                <a:cubicBezTo>
                  <a:pt x="315439" y="203985"/>
                  <a:pt x="318944" y="201882"/>
                  <a:pt x="322449" y="201181"/>
                </a:cubicBezTo>
                <a:lnTo>
                  <a:pt x="362404" y="201181"/>
                </a:lnTo>
                <a:lnTo>
                  <a:pt x="363105" y="201181"/>
                </a:lnTo>
                <a:lnTo>
                  <a:pt x="363105" y="229220"/>
                </a:lnTo>
                <a:lnTo>
                  <a:pt x="328757" y="229220"/>
                </a:lnTo>
                <a:lnTo>
                  <a:pt x="290905" y="268475"/>
                </a:lnTo>
                <a:cubicBezTo>
                  <a:pt x="289503" y="269876"/>
                  <a:pt x="287400" y="271278"/>
                  <a:pt x="285297" y="271979"/>
                </a:cubicBezTo>
                <a:cubicBezTo>
                  <a:pt x="278288" y="274082"/>
                  <a:pt x="271979" y="269876"/>
                  <a:pt x="269876" y="263568"/>
                </a:cubicBezTo>
                <a:lnTo>
                  <a:pt x="251651" y="200480"/>
                </a:lnTo>
                <a:lnTo>
                  <a:pt x="206789" y="318243"/>
                </a:lnTo>
                <a:cubicBezTo>
                  <a:pt x="204686" y="323150"/>
                  <a:pt x="199779" y="325954"/>
                  <a:pt x="194872" y="325954"/>
                </a:cubicBezTo>
                <a:lnTo>
                  <a:pt x="193470" y="325954"/>
                </a:lnTo>
                <a:cubicBezTo>
                  <a:pt x="187863" y="325954"/>
                  <a:pt x="182956" y="321748"/>
                  <a:pt x="182255" y="316141"/>
                </a:cubicBezTo>
                <a:lnTo>
                  <a:pt x="154216" y="165431"/>
                </a:lnTo>
                <a:lnTo>
                  <a:pt x="136692" y="218706"/>
                </a:lnTo>
                <a:cubicBezTo>
                  <a:pt x="135290" y="224313"/>
                  <a:pt x="130383" y="228519"/>
                  <a:pt x="124775" y="229220"/>
                </a:cubicBezTo>
                <a:lnTo>
                  <a:pt x="60987" y="229220"/>
                </a:lnTo>
                <a:lnTo>
                  <a:pt x="60987" y="201181"/>
                </a:lnTo>
                <a:lnTo>
                  <a:pt x="115663" y="201181"/>
                </a:lnTo>
                <a:lnTo>
                  <a:pt x="145804" y="112858"/>
                </a:lnTo>
                <a:cubicBezTo>
                  <a:pt x="147907" y="108652"/>
                  <a:pt x="151412" y="105148"/>
                  <a:pt x="155618" y="104447"/>
                </a:cubicBezTo>
                <a:close/>
                <a:moveTo>
                  <a:pt x="211696" y="43463"/>
                </a:moveTo>
                <a:cubicBezTo>
                  <a:pt x="118467" y="43463"/>
                  <a:pt x="43463" y="118467"/>
                  <a:pt x="43463" y="211696"/>
                </a:cubicBezTo>
                <a:cubicBezTo>
                  <a:pt x="43463" y="304925"/>
                  <a:pt x="118467" y="379929"/>
                  <a:pt x="211696" y="379929"/>
                </a:cubicBezTo>
                <a:cubicBezTo>
                  <a:pt x="304224" y="379929"/>
                  <a:pt x="379929" y="304224"/>
                  <a:pt x="379929" y="211696"/>
                </a:cubicBezTo>
                <a:cubicBezTo>
                  <a:pt x="379929" y="118467"/>
                  <a:pt x="304925" y="43463"/>
                  <a:pt x="211696" y="43463"/>
                </a:cubicBezTo>
                <a:close/>
                <a:moveTo>
                  <a:pt x="211696" y="3"/>
                </a:moveTo>
                <a:cubicBezTo>
                  <a:pt x="328057" y="704"/>
                  <a:pt x="422688" y="95335"/>
                  <a:pt x="421987" y="212397"/>
                </a:cubicBezTo>
                <a:cubicBezTo>
                  <a:pt x="421987" y="258661"/>
                  <a:pt x="406565" y="303523"/>
                  <a:pt x="378527" y="339973"/>
                </a:cubicBezTo>
                <a:lnTo>
                  <a:pt x="410070" y="370816"/>
                </a:lnTo>
                <a:cubicBezTo>
                  <a:pt x="425492" y="367311"/>
                  <a:pt x="442315" y="372919"/>
                  <a:pt x="453530" y="384134"/>
                </a:cubicBezTo>
                <a:lnTo>
                  <a:pt x="540451" y="471756"/>
                </a:lnTo>
                <a:cubicBezTo>
                  <a:pt x="559377" y="490682"/>
                  <a:pt x="559377" y="522225"/>
                  <a:pt x="540451" y="541152"/>
                </a:cubicBezTo>
                <a:cubicBezTo>
                  <a:pt x="521524" y="560078"/>
                  <a:pt x="489981" y="560078"/>
                  <a:pt x="471055" y="541152"/>
                </a:cubicBezTo>
                <a:lnTo>
                  <a:pt x="383433" y="453530"/>
                </a:lnTo>
                <a:cubicBezTo>
                  <a:pt x="372218" y="441614"/>
                  <a:pt x="367311" y="425492"/>
                  <a:pt x="370115" y="409369"/>
                </a:cubicBezTo>
                <a:lnTo>
                  <a:pt x="339272" y="378527"/>
                </a:lnTo>
                <a:cubicBezTo>
                  <a:pt x="302121" y="406565"/>
                  <a:pt x="256558" y="421987"/>
                  <a:pt x="210294" y="421987"/>
                </a:cubicBezTo>
                <a:cubicBezTo>
                  <a:pt x="93933" y="421286"/>
                  <a:pt x="-698" y="326655"/>
                  <a:pt x="3" y="210294"/>
                </a:cubicBezTo>
                <a:cubicBezTo>
                  <a:pt x="704" y="93933"/>
                  <a:pt x="95335" y="-698"/>
                  <a:pt x="211696" y="3"/>
                </a:cubicBezTo>
                <a:close/>
              </a:path>
            </a:pathLst>
          </a:custGeom>
          <a:solidFill>
            <a:schemeClr val="accent1"/>
          </a:solidFill>
          <a:ln w="6945"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0" name="Freeform: Shape 119">
            <a:extLst>
              <a:ext uri="{FF2B5EF4-FFF2-40B4-BE49-F238E27FC236}">
                <a16:creationId xmlns:a16="http://schemas.microsoft.com/office/drawing/2014/main" id="{67A1B6D7-4363-4513-81E6-740DADC1C490}"/>
              </a:ext>
            </a:extLst>
          </p:cNvPr>
          <p:cNvSpPr/>
          <p:nvPr/>
        </p:nvSpPr>
        <p:spPr>
          <a:xfrm>
            <a:off x="3295881" y="1269564"/>
            <a:ext cx="516275" cy="624755"/>
          </a:xfrm>
          <a:custGeom>
            <a:avLst/>
            <a:gdLst>
              <a:gd name="connsiteX0" fmla="*/ 149307 w 457033"/>
              <a:gd name="connsiteY0" fmla="*/ 351887 h 553065"/>
              <a:gd name="connsiteX1" fmla="*/ 96734 w 457033"/>
              <a:gd name="connsiteY1" fmla="*/ 404460 h 553065"/>
              <a:gd name="connsiteX2" fmla="*/ 149307 w 457033"/>
              <a:gd name="connsiteY2" fmla="*/ 457032 h 553065"/>
              <a:gd name="connsiteX3" fmla="*/ 201879 w 457033"/>
              <a:gd name="connsiteY3" fmla="*/ 404460 h 553065"/>
              <a:gd name="connsiteX4" fmla="*/ 149307 w 457033"/>
              <a:gd name="connsiteY4" fmla="*/ 351887 h 553065"/>
              <a:gd name="connsiteX5" fmla="*/ 131782 w 457033"/>
              <a:gd name="connsiteY5" fmla="*/ 255153 h 553065"/>
              <a:gd name="connsiteX6" fmla="*/ 166831 w 457033"/>
              <a:gd name="connsiteY6" fmla="*/ 255153 h 553065"/>
              <a:gd name="connsiteX7" fmla="*/ 182252 w 457033"/>
              <a:gd name="connsiteY7" fmla="*/ 285996 h 553065"/>
              <a:gd name="connsiteX8" fmla="*/ 209590 w 457033"/>
              <a:gd name="connsiteY8" fmla="*/ 297211 h 553065"/>
              <a:gd name="connsiteX9" fmla="*/ 242536 w 457033"/>
              <a:gd name="connsiteY9" fmla="*/ 285996 h 553065"/>
              <a:gd name="connsiteX10" fmla="*/ 267770 w 457033"/>
              <a:gd name="connsiteY10" fmla="*/ 311231 h 553065"/>
              <a:gd name="connsiteX11" fmla="*/ 256555 w 457033"/>
              <a:gd name="connsiteY11" fmla="*/ 344176 h 553065"/>
              <a:gd name="connsiteX12" fmla="*/ 267770 w 457033"/>
              <a:gd name="connsiteY12" fmla="*/ 371514 h 553065"/>
              <a:gd name="connsiteX13" fmla="*/ 298613 w 457033"/>
              <a:gd name="connsiteY13" fmla="*/ 386935 h 553065"/>
              <a:gd name="connsiteX14" fmla="*/ 298613 w 457033"/>
              <a:gd name="connsiteY14" fmla="*/ 421984 h 553065"/>
              <a:gd name="connsiteX15" fmla="*/ 267770 w 457033"/>
              <a:gd name="connsiteY15" fmla="*/ 437405 h 553065"/>
              <a:gd name="connsiteX16" fmla="*/ 256555 w 457033"/>
              <a:gd name="connsiteY16" fmla="*/ 464743 h 553065"/>
              <a:gd name="connsiteX17" fmla="*/ 267070 w 457033"/>
              <a:gd name="connsiteY17" fmla="*/ 496988 h 553065"/>
              <a:gd name="connsiteX18" fmla="*/ 242536 w 457033"/>
              <a:gd name="connsiteY18" fmla="*/ 522222 h 553065"/>
              <a:gd name="connsiteX19" fmla="*/ 209590 w 457033"/>
              <a:gd name="connsiteY19" fmla="*/ 511007 h 553065"/>
              <a:gd name="connsiteX20" fmla="*/ 182252 w 457033"/>
              <a:gd name="connsiteY20" fmla="*/ 522222 h 553065"/>
              <a:gd name="connsiteX21" fmla="*/ 166831 w 457033"/>
              <a:gd name="connsiteY21" fmla="*/ 553065 h 553065"/>
              <a:gd name="connsiteX22" fmla="*/ 131782 w 457033"/>
              <a:gd name="connsiteY22" fmla="*/ 553065 h 553065"/>
              <a:gd name="connsiteX23" fmla="*/ 116361 w 457033"/>
              <a:gd name="connsiteY23" fmla="*/ 522222 h 553065"/>
              <a:gd name="connsiteX24" fmla="*/ 89023 w 457033"/>
              <a:gd name="connsiteY24" fmla="*/ 511007 h 553065"/>
              <a:gd name="connsiteX25" fmla="*/ 56078 w 457033"/>
              <a:gd name="connsiteY25" fmla="*/ 521522 h 553065"/>
              <a:gd name="connsiteX26" fmla="*/ 31544 w 457033"/>
              <a:gd name="connsiteY26" fmla="*/ 496988 h 553065"/>
              <a:gd name="connsiteX27" fmla="*/ 42058 w 457033"/>
              <a:gd name="connsiteY27" fmla="*/ 464042 h 553065"/>
              <a:gd name="connsiteX28" fmla="*/ 30843 w 457033"/>
              <a:gd name="connsiteY28" fmla="*/ 436704 h 553065"/>
              <a:gd name="connsiteX29" fmla="*/ 0 w 457033"/>
              <a:gd name="connsiteY29" fmla="*/ 421283 h 553065"/>
              <a:gd name="connsiteX30" fmla="*/ 0 w 457033"/>
              <a:gd name="connsiteY30" fmla="*/ 386234 h 553065"/>
              <a:gd name="connsiteX31" fmla="*/ 30843 w 457033"/>
              <a:gd name="connsiteY31" fmla="*/ 370813 h 553065"/>
              <a:gd name="connsiteX32" fmla="*/ 42058 w 457033"/>
              <a:gd name="connsiteY32" fmla="*/ 343475 h 553065"/>
              <a:gd name="connsiteX33" fmla="*/ 31544 w 457033"/>
              <a:gd name="connsiteY33" fmla="*/ 310530 h 553065"/>
              <a:gd name="connsiteX34" fmla="*/ 56078 w 457033"/>
              <a:gd name="connsiteY34" fmla="*/ 285996 h 553065"/>
              <a:gd name="connsiteX35" fmla="*/ 89023 w 457033"/>
              <a:gd name="connsiteY35" fmla="*/ 297211 h 553065"/>
              <a:gd name="connsiteX36" fmla="*/ 116361 w 457033"/>
              <a:gd name="connsiteY36" fmla="*/ 285996 h 553065"/>
              <a:gd name="connsiteX37" fmla="*/ 307727 w 457033"/>
              <a:gd name="connsiteY37" fmla="*/ 96734 h 553065"/>
              <a:gd name="connsiteX38" fmla="*/ 255154 w 457033"/>
              <a:gd name="connsiteY38" fmla="*/ 149307 h 553065"/>
              <a:gd name="connsiteX39" fmla="*/ 307727 w 457033"/>
              <a:gd name="connsiteY39" fmla="*/ 201879 h 553065"/>
              <a:gd name="connsiteX40" fmla="*/ 360299 w 457033"/>
              <a:gd name="connsiteY40" fmla="*/ 149307 h 553065"/>
              <a:gd name="connsiteX41" fmla="*/ 307727 w 457033"/>
              <a:gd name="connsiteY41" fmla="*/ 96734 h 553065"/>
              <a:gd name="connsiteX42" fmla="*/ 290202 w 457033"/>
              <a:gd name="connsiteY42" fmla="*/ 0 h 553065"/>
              <a:gd name="connsiteX43" fmla="*/ 325251 w 457033"/>
              <a:gd name="connsiteY43" fmla="*/ 0 h 553065"/>
              <a:gd name="connsiteX44" fmla="*/ 340672 w 457033"/>
              <a:gd name="connsiteY44" fmla="*/ 30843 h 553065"/>
              <a:gd name="connsiteX45" fmla="*/ 368010 w 457033"/>
              <a:gd name="connsiteY45" fmla="*/ 42058 h 553065"/>
              <a:gd name="connsiteX46" fmla="*/ 400956 w 457033"/>
              <a:gd name="connsiteY46" fmla="*/ 30843 h 553065"/>
              <a:gd name="connsiteX47" fmla="*/ 426190 w 457033"/>
              <a:gd name="connsiteY47" fmla="*/ 56078 h 553065"/>
              <a:gd name="connsiteX48" fmla="*/ 414975 w 457033"/>
              <a:gd name="connsiteY48" fmla="*/ 89023 h 553065"/>
              <a:gd name="connsiteX49" fmla="*/ 426190 w 457033"/>
              <a:gd name="connsiteY49" fmla="*/ 116361 h 553065"/>
              <a:gd name="connsiteX50" fmla="*/ 457033 w 457033"/>
              <a:gd name="connsiteY50" fmla="*/ 131782 h 553065"/>
              <a:gd name="connsiteX51" fmla="*/ 457033 w 457033"/>
              <a:gd name="connsiteY51" fmla="*/ 166831 h 553065"/>
              <a:gd name="connsiteX52" fmla="*/ 426190 w 457033"/>
              <a:gd name="connsiteY52" fmla="*/ 182252 h 553065"/>
              <a:gd name="connsiteX53" fmla="*/ 414274 w 457033"/>
              <a:gd name="connsiteY53" fmla="*/ 209590 h 553065"/>
              <a:gd name="connsiteX54" fmla="*/ 425489 w 457033"/>
              <a:gd name="connsiteY54" fmla="*/ 242536 h 553065"/>
              <a:gd name="connsiteX55" fmla="*/ 400255 w 457033"/>
              <a:gd name="connsiteY55" fmla="*/ 267069 h 553065"/>
              <a:gd name="connsiteX56" fmla="*/ 367309 w 457033"/>
              <a:gd name="connsiteY56" fmla="*/ 255854 h 553065"/>
              <a:gd name="connsiteX57" fmla="*/ 339971 w 457033"/>
              <a:gd name="connsiteY57" fmla="*/ 267069 h 553065"/>
              <a:gd name="connsiteX58" fmla="*/ 324550 w 457033"/>
              <a:gd name="connsiteY58" fmla="*/ 297912 h 553065"/>
              <a:gd name="connsiteX59" fmla="*/ 289501 w 457033"/>
              <a:gd name="connsiteY59" fmla="*/ 297912 h 553065"/>
              <a:gd name="connsiteX60" fmla="*/ 274080 w 457033"/>
              <a:gd name="connsiteY60" fmla="*/ 267069 h 553065"/>
              <a:gd name="connsiteX61" fmla="*/ 246742 w 457033"/>
              <a:gd name="connsiteY61" fmla="*/ 255854 h 553065"/>
              <a:gd name="connsiteX62" fmla="*/ 213797 w 457033"/>
              <a:gd name="connsiteY62" fmla="*/ 267069 h 553065"/>
              <a:gd name="connsiteX63" fmla="*/ 189263 w 457033"/>
              <a:gd name="connsiteY63" fmla="*/ 242536 h 553065"/>
              <a:gd name="connsiteX64" fmla="*/ 200478 w 457033"/>
              <a:gd name="connsiteY64" fmla="*/ 209590 h 553065"/>
              <a:gd name="connsiteX65" fmla="*/ 189263 w 457033"/>
              <a:gd name="connsiteY65" fmla="*/ 182252 h 553065"/>
              <a:gd name="connsiteX66" fmla="*/ 158420 w 457033"/>
              <a:gd name="connsiteY66" fmla="*/ 166831 h 553065"/>
              <a:gd name="connsiteX67" fmla="*/ 158420 w 457033"/>
              <a:gd name="connsiteY67" fmla="*/ 131782 h 553065"/>
              <a:gd name="connsiteX68" fmla="*/ 189263 w 457033"/>
              <a:gd name="connsiteY68" fmla="*/ 116361 h 553065"/>
              <a:gd name="connsiteX69" fmla="*/ 200478 w 457033"/>
              <a:gd name="connsiteY69" fmla="*/ 89023 h 553065"/>
              <a:gd name="connsiteX70" fmla="*/ 189263 w 457033"/>
              <a:gd name="connsiteY70" fmla="*/ 56078 h 553065"/>
              <a:gd name="connsiteX71" fmla="*/ 214498 w 457033"/>
              <a:gd name="connsiteY71" fmla="*/ 30843 h 553065"/>
              <a:gd name="connsiteX72" fmla="*/ 247443 w 457033"/>
              <a:gd name="connsiteY72" fmla="*/ 42058 h 553065"/>
              <a:gd name="connsiteX73" fmla="*/ 274781 w 457033"/>
              <a:gd name="connsiteY73" fmla="*/ 30843 h 553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457033" h="553065">
                <a:moveTo>
                  <a:pt x="149307" y="351887"/>
                </a:moveTo>
                <a:cubicBezTo>
                  <a:pt x="120567" y="351887"/>
                  <a:pt x="96734" y="375019"/>
                  <a:pt x="96734" y="404460"/>
                </a:cubicBezTo>
                <a:cubicBezTo>
                  <a:pt x="96734" y="433199"/>
                  <a:pt x="119866" y="457032"/>
                  <a:pt x="149307" y="457032"/>
                </a:cubicBezTo>
                <a:cubicBezTo>
                  <a:pt x="178747" y="457032"/>
                  <a:pt x="201879" y="433199"/>
                  <a:pt x="201879" y="404460"/>
                </a:cubicBezTo>
                <a:cubicBezTo>
                  <a:pt x="201879" y="375720"/>
                  <a:pt x="178747" y="351887"/>
                  <a:pt x="149307" y="351887"/>
                </a:cubicBezTo>
                <a:close/>
                <a:moveTo>
                  <a:pt x="131782" y="255153"/>
                </a:moveTo>
                <a:lnTo>
                  <a:pt x="166831" y="255153"/>
                </a:lnTo>
                <a:lnTo>
                  <a:pt x="182252" y="285996"/>
                </a:lnTo>
                <a:cubicBezTo>
                  <a:pt x="191365" y="288800"/>
                  <a:pt x="201178" y="292304"/>
                  <a:pt x="209590" y="297211"/>
                </a:cubicBezTo>
                <a:lnTo>
                  <a:pt x="242536" y="285996"/>
                </a:lnTo>
                <a:lnTo>
                  <a:pt x="267770" y="311231"/>
                </a:lnTo>
                <a:lnTo>
                  <a:pt x="256555" y="344176"/>
                </a:lnTo>
                <a:cubicBezTo>
                  <a:pt x="261462" y="352588"/>
                  <a:pt x="264967" y="361700"/>
                  <a:pt x="267770" y="371514"/>
                </a:cubicBezTo>
                <a:lnTo>
                  <a:pt x="298613" y="386935"/>
                </a:lnTo>
                <a:lnTo>
                  <a:pt x="298613" y="421984"/>
                </a:lnTo>
                <a:lnTo>
                  <a:pt x="267770" y="437405"/>
                </a:lnTo>
                <a:cubicBezTo>
                  <a:pt x="264967" y="447219"/>
                  <a:pt x="261462" y="456331"/>
                  <a:pt x="256555" y="464743"/>
                </a:cubicBezTo>
                <a:lnTo>
                  <a:pt x="267070" y="496988"/>
                </a:lnTo>
                <a:lnTo>
                  <a:pt x="242536" y="522222"/>
                </a:lnTo>
                <a:lnTo>
                  <a:pt x="209590" y="511007"/>
                </a:lnTo>
                <a:cubicBezTo>
                  <a:pt x="201178" y="515914"/>
                  <a:pt x="192066" y="519419"/>
                  <a:pt x="182252" y="522222"/>
                </a:cubicBezTo>
                <a:lnTo>
                  <a:pt x="166831" y="553065"/>
                </a:lnTo>
                <a:lnTo>
                  <a:pt x="131782" y="553065"/>
                </a:lnTo>
                <a:lnTo>
                  <a:pt x="116361" y="522222"/>
                </a:lnTo>
                <a:cubicBezTo>
                  <a:pt x="106547" y="519419"/>
                  <a:pt x="97435" y="515914"/>
                  <a:pt x="89023" y="511007"/>
                </a:cubicBezTo>
                <a:lnTo>
                  <a:pt x="56078" y="521522"/>
                </a:lnTo>
                <a:lnTo>
                  <a:pt x="31544" y="496988"/>
                </a:lnTo>
                <a:lnTo>
                  <a:pt x="42058" y="464042"/>
                </a:lnTo>
                <a:cubicBezTo>
                  <a:pt x="37151" y="455630"/>
                  <a:pt x="33647" y="446518"/>
                  <a:pt x="30843" y="436704"/>
                </a:cubicBezTo>
                <a:lnTo>
                  <a:pt x="0" y="421283"/>
                </a:lnTo>
                <a:lnTo>
                  <a:pt x="0" y="386234"/>
                </a:lnTo>
                <a:lnTo>
                  <a:pt x="30843" y="370813"/>
                </a:lnTo>
                <a:cubicBezTo>
                  <a:pt x="33647" y="361700"/>
                  <a:pt x="37151" y="351887"/>
                  <a:pt x="42058" y="343475"/>
                </a:cubicBezTo>
                <a:lnTo>
                  <a:pt x="31544" y="310530"/>
                </a:lnTo>
                <a:lnTo>
                  <a:pt x="56078" y="285996"/>
                </a:lnTo>
                <a:lnTo>
                  <a:pt x="89023" y="297211"/>
                </a:lnTo>
                <a:cubicBezTo>
                  <a:pt x="97435" y="292304"/>
                  <a:pt x="106547" y="288800"/>
                  <a:pt x="116361" y="285996"/>
                </a:cubicBezTo>
                <a:close/>
                <a:moveTo>
                  <a:pt x="307727" y="96734"/>
                </a:moveTo>
                <a:cubicBezTo>
                  <a:pt x="278987" y="96734"/>
                  <a:pt x="255154" y="120567"/>
                  <a:pt x="255154" y="149307"/>
                </a:cubicBezTo>
                <a:cubicBezTo>
                  <a:pt x="255154" y="178046"/>
                  <a:pt x="278286" y="201879"/>
                  <a:pt x="307727" y="201879"/>
                </a:cubicBezTo>
                <a:cubicBezTo>
                  <a:pt x="336466" y="201879"/>
                  <a:pt x="360299" y="178046"/>
                  <a:pt x="360299" y="149307"/>
                </a:cubicBezTo>
                <a:cubicBezTo>
                  <a:pt x="360299" y="120567"/>
                  <a:pt x="337167" y="96734"/>
                  <a:pt x="307727" y="96734"/>
                </a:cubicBezTo>
                <a:close/>
                <a:moveTo>
                  <a:pt x="290202" y="0"/>
                </a:moveTo>
                <a:lnTo>
                  <a:pt x="325251" y="0"/>
                </a:lnTo>
                <a:lnTo>
                  <a:pt x="340672" y="30843"/>
                </a:lnTo>
                <a:cubicBezTo>
                  <a:pt x="350486" y="33647"/>
                  <a:pt x="359598" y="37151"/>
                  <a:pt x="368010" y="42058"/>
                </a:cubicBezTo>
                <a:lnTo>
                  <a:pt x="400956" y="30843"/>
                </a:lnTo>
                <a:lnTo>
                  <a:pt x="426190" y="56078"/>
                </a:lnTo>
                <a:lnTo>
                  <a:pt x="414975" y="89023"/>
                </a:lnTo>
                <a:cubicBezTo>
                  <a:pt x="419882" y="97435"/>
                  <a:pt x="423387" y="106547"/>
                  <a:pt x="426190" y="116361"/>
                </a:cubicBezTo>
                <a:lnTo>
                  <a:pt x="457033" y="131782"/>
                </a:lnTo>
                <a:lnTo>
                  <a:pt x="457033" y="166831"/>
                </a:lnTo>
                <a:lnTo>
                  <a:pt x="426190" y="182252"/>
                </a:lnTo>
                <a:cubicBezTo>
                  <a:pt x="423387" y="191365"/>
                  <a:pt x="419181" y="201178"/>
                  <a:pt x="414274" y="209590"/>
                </a:cubicBezTo>
                <a:lnTo>
                  <a:pt x="425489" y="242536"/>
                </a:lnTo>
                <a:lnTo>
                  <a:pt x="400255" y="267069"/>
                </a:lnTo>
                <a:lnTo>
                  <a:pt x="367309" y="255854"/>
                </a:lnTo>
                <a:cubicBezTo>
                  <a:pt x="358897" y="260761"/>
                  <a:pt x="349785" y="264266"/>
                  <a:pt x="339971" y="267069"/>
                </a:cubicBezTo>
                <a:lnTo>
                  <a:pt x="324550" y="297912"/>
                </a:lnTo>
                <a:lnTo>
                  <a:pt x="289501" y="297912"/>
                </a:lnTo>
                <a:lnTo>
                  <a:pt x="274080" y="267069"/>
                </a:lnTo>
                <a:cubicBezTo>
                  <a:pt x="264266" y="264266"/>
                  <a:pt x="255154" y="260761"/>
                  <a:pt x="246742" y="255854"/>
                </a:cubicBezTo>
                <a:lnTo>
                  <a:pt x="213797" y="267069"/>
                </a:lnTo>
                <a:lnTo>
                  <a:pt x="189263" y="242536"/>
                </a:lnTo>
                <a:lnTo>
                  <a:pt x="200478" y="209590"/>
                </a:lnTo>
                <a:cubicBezTo>
                  <a:pt x="195571" y="201178"/>
                  <a:pt x="192067" y="192066"/>
                  <a:pt x="189263" y="182252"/>
                </a:cubicBezTo>
                <a:lnTo>
                  <a:pt x="158420" y="166831"/>
                </a:lnTo>
                <a:lnTo>
                  <a:pt x="158420" y="131782"/>
                </a:lnTo>
                <a:lnTo>
                  <a:pt x="189263" y="116361"/>
                </a:lnTo>
                <a:cubicBezTo>
                  <a:pt x="192067" y="106547"/>
                  <a:pt x="195571" y="97435"/>
                  <a:pt x="200478" y="89023"/>
                </a:cubicBezTo>
                <a:lnTo>
                  <a:pt x="189263" y="56078"/>
                </a:lnTo>
                <a:lnTo>
                  <a:pt x="214498" y="30843"/>
                </a:lnTo>
                <a:lnTo>
                  <a:pt x="247443" y="42058"/>
                </a:lnTo>
                <a:cubicBezTo>
                  <a:pt x="255855" y="37151"/>
                  <a:pt x="264967" y="33647"/>
                  <a:pt x="274781" y="30843"/>
                </a:cubicBezTo>
                <a:close/>
              </a:path>
            </a:pathLst>
          </a:custGeom>
          <a:solidFill>
            <a:schemeClr val="accent2"/>
          </a:solidFill>
          <a:ln w="6945"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7" name="Freeform: Shape 116">
            <a:extLst>
              <a:ext uri="{FF2B5EF4-FFF2-40B4-BE49-F238E27FC236}">
                <a16:creationId xmlns:a16="http://schemas.microsoft.com/office/drawing/2014/main" id="{1A4ED300-E4E8-4A97-BE2E-71B3202672D2}"/>
              </a:ext>
            </a:extLst>
          </p:cNvPr>
          <p:cNvSpPr/>
          <p:nvPr/>
        </p:nvSpPr>
        <p:spPr>
          <a:xfrm>
            <a:off x="6392250" y="1268772"/>
            <a:ext cx="625549" cy="625547"/>
          </a:xfrm>
          <a:custGeom>
            <a:avLst/>
            <a:gdLst>
              <a:gd name="connsiteX0" fmla="*/ 266370 w 553768"/>
              <a:gd name="connsiteY0" fmla="*/ 119165 h 553767"/>
              <a:gd name="connsiteX1" fmla="*/ 345579 w 553768"/>
              <a:gd name="connsiteY1" fmla="*/ 138792 h 553767"/>
              <a:gd name="connsiteX2" fmla="*/ 314036 w 553768"/>
              <a:gd name="connsiteY2" fmla="*/ 170336 h 553767"/>
              <a:gd name="connsiteX3" fmla="*/ 266370 w 553768"/>
              <a:gd name="connsiteY3" fmla="*/ 161223 h 553767"/>
              <a:gd name="connsiteX4" fmla="*/ 140194 w 553768"/>
              <a:gd name="connsiteY4" fmla="*/ 287399 h 553767"/>
              <a:gd name="connsiteX5" fmla="*/ 266370 w 553768"/>
              <a:gd name="connsiteY5" fmla="*/ 413573 h 553767"/>
              <a:gd name="connsiteX6" fmla="*/ 392544 w 553768"/>
              <a:gd name="connsiteY6" fmla="*/ 287399 h 553767"/>
              <a:gd name="connsiteX7" fmla="*/ 383432 w 553768"/>
              <a:gd name="connsiteY7" fmla="*/ 239732 h 553767"/>
              <a:gd name="connsiteX8" fmla="*/ 414975 w 553768"/>
              <a:gd name="connsiteY8" fmla="*/ 208188 h 553767"/>
              <a:gd name="connsiteX9" fmla="*/ 434603 w 553768"/>
              <a:gd name="connsiteY9" fmla="*/ 287399 h 553767"/>
              <a:gd name="connsiteX10" fmla="*/ 266370 w 553768"/>
              <a:gd name="connsiteY10" fmla="*/ 455632 h 553767"/>
              <a:gd name="connsiteX11" fmla="*/ 98136 w 553768"/>
              <a:gd name="connsiteY11" fmla="*/ 287399 h 553767"/>
              <a:gd name="connsiteX12" fmla="*/ 266370 w 553768"/>
              <a:gd name="connsiteY12" fmla="*/ 119165 h 553767"/>
              <a:gd name="connsiteX13" fmla="*/ 266369 w 553768"/>
              <a:gd name="connsiteY13" fmla="*/ 21030 h 553767"/>
              <a:gd name="connsiteX14" fmla="*/ 391842 w 553768"/>
              <a:gd name="connsiteY14" fmla="*/ 51873 h 553767"/>
              <a:gd name="connsiteX15" fmla="*/ 386935 w 553768"/>
              <a:gd name="connsiteY15" fmla="*/ 56779 h 553767"/>
              <a:gd name="connsiteX16" fmla="*/ 377122 w 553768"/>
              <a:gd name="connsiteY16" fmla="*/ 66593 h 553767"/>
              <a:gd name="connsiteX17" fmla="*/ 379225 w 553768"/>
              <a:gd name="connsiteY17" fmla="*/ 80612 h 553767"/>
              <a:gd name="connsiteX18" fmla="*/ 380627 w 553768"/>
              <a:gd name="connsiteY18" fmla="*/ 94632 h 553767"/>
              <a:gd name="connsiteX19" fmla="*/ 266369 w 553768"/>
              <a:gd name="connsiteY19" fmla="*/ 63088 h 553767"/>
              <a:gd name="connsiteX20" fmla="*/ 42058 w 553768"/>
              <a:gd name="connsiteY20" fmla="*/ 287399 h 553767"/>
              <a:gd name="connsiteX21" fmla="*/ 266369 w 553768"/>
              <a:gd name="connsiteY21" fmla="*/ 511709 h 553767"/>
              <a:gd name="connsiteX22" fmla="*/ 490679 w 553768"/>
              <a:gd name="connsiteY22" fmla="*/ 287399 h 553767"/>
              <a:gd name="connsiteX23" fmla="*/ 459135 w 553768"/>
              <a:gd name="connsiteY23" fmla="*/ 173140 h 553767"/>
              <a:gd name="connsiteX24" fmla="*/ 473856 w 553768"/>
              <a:gd name="connsiteY24" fmla="*/ 175243 h 553767"/>
              <a:gd name="connsiteX25" fmla="*/ 487174 w 553768"/>
              <a:gd name="connsiteY25" fmla="*/ 176645 h 553767"/>
              <a:gd name="connsiteX26" fmla="*/ 496287 w 553768"/>
              <a:gd name="connsiteY26" fmla="*/ 166832 h 553767"/>
              <a:gd name="connsiteX27" fmla="*/ 501193 w 553768"/>
              <a:gd name="connsiteY27" fmla="*/ 162626 h 553767"/>
              <a:gd name="connsiteX28" fmla="*/ 532737 w 553768"/>
              <a:gd name="connsiteY28" fmla="*/ 287399 h 553767"/>
              <a:gd name="connsiteX29" fmla="*/ 266369 w 553768"/>
              <a:gd name="connsiteY29" fmla="*/ 553767 h 553767"/>
              <a:gd name="connsiteX30" fmla="*/ 0 w 553768"/>
              <a:gd name="connsiteY30" fmla="*/ 287399 h 553767"/>
              <a:gd name="connsiteX31" fmla="*/ 266369 w 553768"/>
              <a:gd name="connsiteY31" fmla="*/ 21030 h 553767"/>
              <a:gd name="connsiteX32" fmla="*/ 483671 w 553768"/>
              <a:gd name="connsiteY32" fmla="*/ 0 h 553767"/>
              <a:gd name="connsiteX33" fmla="*/ 490680 w 553768"/>
              <a:gd name="connsiteY33" fmla="*/ 63087 h 553767"/>
              <a:gd name="connsiteX34" fmla="*/ 553768 w 553768"/>
              <a:gd name="connsiteY34" fmla="*/ 70097 h 553767"/>
              <a:gd name="connsiteX35" fmla="*/ 476661 w 553768"/>
              <a:gd name="connsiteY35" fmla="*/ 147204 h 553767"/>
              <a:gd name="connsiteX36" fmla="*/ 440210 w 553768"/>
              <a:gd name="connsiteY36" fmla="*/ 142998 h 553767"/>
              <a:gd name="connsiteX37" fmla="*/ 328054 w 553768"/>
              <a:gd name="connsiteY37" fmla="*/ 255154 h 553767"/>
              <a:gd name="connsiteX38" fmla="*/ 335765 w 553768"/>
              <a:gd name="connsiteY38" fmla="*/ 287399 h 553767"/>
              <a:gd name="connsiteX39" fmla="*/ 265668 w 553768"/>
              <a:gd name="connsiteY39" fmla="*/ 357496 h 553767"/>
              <a:gd name="connsiteX40" fmla="*/ 195571 w 553768"/>
              <a:gd name="connsiteY40" fmla="*/ 287399 h 553767"/>
              <a:gd name="connsiteX41" fmla="*/ 265668 w 553768"/>
              <a:gd name="connsiteY41" fmla="*/ 217302 h 553767"/>
              <a:gd name="connsiteX42" fmla="*/ 298614 w 553768"/>
              <a:gd name="connsiteY42" fmla="*/ 225713 h 553767"/>
              <a:gd name="connsiteX43" fmla="*/ 410770 w 553768"/>
              <a:gd name="connsiteY43" fmla="*/ 113557 h 553767"/>
              <a:gd name="connsiteX44" fmla="*/ 406564 w 553768"/>
              <a:gd name="connsiteY44" fmla="*/ 77107 h 553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53768" h="553767">
                <a:moveTo>
                  <a:pt x="266370" y="119165"/>
                </a:moveTo>
                <a:cubicBezTo>
                  <a:pt x="295110" y="119165"/>
                  <a:pt x="321746" y="126175"/>
                  <a:pt x="345579" y="138792"/>
                </a:cubicBezTo>
                <a:lnTo>
                  <a:pt x="314036" y="170336"/>
                </a:lnTo>
                <a:cubicBezTo>
                  <a:pt x="299315" y="164728"/>
                  <a:pt x="283193" y="161223"/>
                  <a:pt x="266370" y="161223"/>
                </a:cubicBezTo>
                <a:cubicBezTo>
                  <a:pt x="196973" y="161223"/>
                  <a:pt x="140194" y="218002"/>
                  <a:pt x="140194" y="287399"/>
                </a:cubicBezTo>
                <a:cubicBezTo>
                  <a:pt x="140194" y="356795"/>
                  <a:pt x="196973" y="413573"/>
                  <a:pt x="266370" y="413573"/>
                </a:cubicBezTo>
                <a:cubicBezTo>
                  <a:pt x="335766" y="413573"/>
                  <a:pt x="392544" y="356795"/>
                  <a:pt x="392544" y="287399"/>
                </a:cubicBezTo>
                <a:cubicBezTo>
                  <a:pt x="392544" y="270575"/>
                  <a:pt x="389740" y="254452"/>
                  <a:pt x="383432" y="239732"/>
                </a:cubicBezTo>
                <a:lnTo>
                  <a:pt x="414975" y="208188"/>
                </a:lnTo>
                <a:cubicBezTo>
                  <a:pt x="427593" y="232021"/>
                  <a:pt x="434603" y="258658"/>
                  <a:pt x="434603" y="287399"/>
                </a:cubicBezTo>
                <a:cubicBezTo>
                  <a:pt x="434603" y="379927"/>
                  <a:pt x="358898" y="455632"/>
                  <a:pt x="266370" y="455632"/>
                </a:cubicBezTo>
                <a:cubicBezTo>
                  <a:pt x="173841" y="455632"/>
                  <a:pt x="98136" y="379927"/>
                  <a:pt x="98136" y="287399"/>
                </a:cubicBezTo>
                <a:cubicBezTo>
                  <a:pt x="98136" y="194870"/>
                  <a:pt x="173841" y="119165"/>
                  <a:pt x="266370" y="119165"/>
                </a:cubicBezTo>
                <a:close/>
                <a:moveTo>
                  <a:pt x="266369" y="21030"/>
                </a:moveTo>
                <a:cubicBezTo>
                  <a:pt x="311932" y="21030"/>
                  <a:pt x="353990" y="32246"/>
                  <a:pt x="391842" y="51873"/>
                </a:cubicBezTo>
                <a:lnTo>
                  <a:pt x="386935" y="56779"/>
                </a:lnTo>
                <a:lnTo>
                  <a:pt x="377122" y="66593"/>
                </a:lnTo>
                <a:lnTo>
                  <a:pt x="379225" y="80612"/>
                </a:lnTo>
                <a:lnTo>
                  <a:pt x="380627" y="94632"/>
                </a:lnTo>
                <a:cubicBezTo>
                  <a:pt x="346980" y="74304"/>
                  <a:pt x="307726" y="63088"/>
                  <a:pt x="266369" y="63088"/>
                </a:cubicBezTo>
                <a:cubicBezTo>
                  <a:pt x="142998" y="63088"/>
                  <a:pt x="42058" y="164028"/>
                  <a:pt x="42058" y="287399"/>
                </a:cubicBezTo>
                <a:cubicBezTo>
                  <a:pt x="42058" y="410769"/>
                  <a:pt x="142998" y="511709"/>
                  <a:pt x="266369" y="511709"/>
                </a:cubicBezTo>
                <a:cubicBezTo>
                  <a:pt x="389739" y="511709"/>
                  <a:pt x="490679" y="410769"/>
                  <a:pt x="490679" y="287399"/>
                </a:cubicBezTo>
                <a:cubicBezTo>
                  <a:pt x="490679" y="245340"/>
                  <a:pt x="478762" y="206787"/>
                  <a:pt x="459135" y="173140"/>
                </a:cubicBezTo>
                <a:lnTo>
                  <a:pt x="473856" y="175243"/>
                </a:lnTo>
                <a:lnTo>
                  <a:pt x="487174" y="176645"/>
                </a:lnTo>
                <a:lnTo>
                  <a:pt x="496287" y="166832"/>
                </a:lnTo>
                <a:lnTo>
                  <a:pt x="501193" y="162626"/>
                </a:lnTo>
                <a:cubicBezTo>
                  <a:pt x="521522" y="199777"/>
                  <a:pt x="532737" y="241835"/>
                  <a:pt x="532737" y="287399"/>
                </a:cubicBezTo>
                <a:cubicBezTo>
                  <a:pt x="532737" y="434602"/>
                  <a:pt x="413572" y="553767"/>
                  <a:pt x="266369" y="553767"/>
                </a:cubicBezTo>
                <a:cubicBezTo>
                  <a:pt x="119165" y="553767"/>
                  <a:pt x="0" y="434602"/>
                  <a:pt x="0" y="287399"/>
                </a:cubicBezTo>
                <a:cubicBezTo>
                  <a:pt x="0" y="140195"/>
                  <a:pt x="119165" y="21030"/>
                  <a:pt x="266369" y="21030"/>
                </a:cubicBezTo>
                <a:close/>
                <a:moveTo>
                  <a:pt x="483671" y="0"/>
                </a:moveTo>
                <a:lnTo>
                  <a:pt x="490680" y="63087"/>
                </a:lnTo>
                <a:lnTo>
                  <a:pt x="553768" y="70097"/>
                </a:lnTo>
                <a:lnTo>
                  <a:pt x="476661" y="147204"/>
                </a:lnTo>
                <a:lnTo>
                  <a:pt x="440210" y="142998"/>
                </a:lnTo>
                <a:lnTo>
                  <a:pt x="328054" y="255154"/>
                </a:lnTo>
                <a:cubicBezTo>
                  <a:pt x="332961" y="264968"/>
                  <a:pt x="335765" y="275482"/>
                  <a:pt x="335765" y="287399"/>
                </a:cubicBezTo>
                <a:cubicBezTo>
                  <a:pt x="335765" y="325952"/>
                  <a:pt x="304221" y="357496"/>
                  <a:pt x="265668" y="357496"/>
                </a:cubicBezTo>
                <a:cubicBezTo>
                  <a:pt x="227115" y="357496"/>
                  <a:pt x="195571" y="325952"/>
                  <a:pt x="195571" y="287399"/>
                </a:cubicBezTo>
                <a:cubicBezTo>
                  <a:pt x="195571" y="248845"/>
                  <a:pt x="227115" y="217302"/>
                  <a:pt x="265668" y="217302"/>
                </a:cubicBezTo>
                <a:cubicBezTo>
                  <a:pt x="277584" y="217302"/>
                  <a:pt x="288800" y="220806"/>
                  <a:pt x="298614" y="225713"/>
                </a:cubicBezTo>
                <a:lnTo>
                  <a:pt x="410770" y="113557"/>
                </a:lnTo>
                <a:lnTo>
                  <a:pt x="406564" y="77107"/>
                </a:lnTo>
                <a:close/>
              </a:path>
            </a:pathLst>
          </a:custGeom>
          <a:solidFill>
            <a:schemeClr val="accent5"/>
          </a:solidFill>
          <a:ln w="6945"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Pravokutnik 30"/>
          <p:cNvSpPr/>
          <p:nvPr/>
        </p:nvSpPr>
        <p:spPr>
          <a:xfrm>
            <a:off x="317571" y="6325807"/>
            <a:ext cx="6696744" cy="5155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hr-HR" sz="1200" b="0" i="0" u="none" strike="noStrike" kern="1200" cap="none" spc="0" normalizeH="0" baseline="0" noProof="0" dirty="0">
              <a:ln>
                <a:noFill/>
              </a:ln>
              <a:solidFill>
                <a:schemeClr val="tx1"/>
              </a:solidFill>
              <a:effectLst/>
              <a:uLnTx/>
              <a:uFillTx/>
              <a:latin typeface="Calibri" panose="020F0502020204030204"/>
            </a:endParaRPr>
          </a:p>
        </p:txBody>
      </p:sp>
      <p:pic>
        <p:nvPicPr>
          <p:cNvPr id="3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5306" y="6316983"/>
            <a:ext cx="978694" cy="5195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a:extLst>
              <a:ext uri="{FF2B5EF4-FFF2-40B4-BE49-F238E27FC236}">
                <a16:creationId xmlns:a16="http://schemas.microsoft.com/office/drawing/2014/main" id="{232CE381-4CF5-4B83-806A-DCFCAD4F6F10}"/>
              </a:ext>
            </a:extLst>
          </p:cNvPr>
          <p:cNvSpPr/>
          <p:nvPr/>
        </p:nvSpPr>
        <p:spPr>
          <a:xfrm>
            <a:off x="619522" y="4083348"/>
            <a:ext cx="7886699" cy="14346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dirty="0">
                <a:solidFill>
                  <a:schemeClr val="bg1"/>
                </a:solidFill>
              </a:rPr>
              <a:t>The procedure for establishing a private practice is slightly different. It also begins with a request from the party submitting supporting documentation, but there is no first stage</a:t>
            </a:r>
            <a:r>
              <a:rPr lang="hr-HR" dirty="0">
                <a:solidFill>
                  <a:schemeClr val="bg1"/>
                </a:solidFill>
              </a:rPr>
              <a:t> – </a:t>
            </a:r>
            <a:r>
              <a:rPr lang="en-US" dirty="0">
                <a:solidFill>
                  <a:schemeClr val="bg1"/>
                </a:solidFill>
              </a:rPr>
              <a:t>a permit is issued after the </a:t>
            </a:r>
            <a:r>
              <a:rPr lang="hr-HR" dirty="0">
                <a:solidFill>
                  <a:schemeClr val="bg1"/>
                </a:solidFill>
              </a:rPr>
              <a:t>investigation</a:t>
            </a:r>
            <a:r>
              <a:rPr lang="en-US" dirty="0">
                <a:solidFill>
                  <a:schemeClr val="bg1"/>
                </a:solidFill>
              </a:rPr>
              <a:t>.</a:t>
            </a:r>
            <a:endParaRPr lang="hr-HR" dirty="0">
              <a:solidFill>
                <a:schemeClr val="bg1"/>
              </a:solidFill>
            </a:endParaRPr>
          </a:p>
        </p:txBody>
      </p:sp>
      <p:sp>
        <p:nvSpPr>
          <p:cNvPr id="3" name="Množenje 2"/>
          <p:cNvSpPr/>
          <p:nvPr/>
        </p:nvSpPr>
        <p:spPr>
          <a:xfrm>
            <a:off x="3027426" y="3104817"/>
            <a:ext cx="914400" cy="9144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28" name="Množenje 27"/>
          <p:cNvSpPr/>
          <p:nvPr/>
        </p:nvSpPr>
        <p:spPr>
          <a:xfrm>
            <a:off x="4112112" y="3104817"/>
            <a:ext cx="914400" cy="9144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29" name="Množenje 28"/>
          <p:cNvSpPr/>
          <p:nvPr/>
        </p:nvSpPr>
        <p:spPr>
          <a:xfrm>
            <a:off x="6296095" y="3104817"/>
            <a:ext cx="914400" cy="9144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Tree>
    <p:extLst>
      <p:ext uri="{BB962C8B-B14F-4D97-AF65-F5344CB8AC3E}">
        <p14:creationId xmlns:p14="http://schemas.microsoft.com/office/powerpoint/2010/main" val="25458239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BFAE1-45D3-4B3B-81D2-0BF25FA84FB8}"/>
              </a:ext>
            </a:extLst>
          </p:cNvPr>
          <p:cNvSpPr>
            <a:spLocks noGrp="1"/>
          </p:cNvSpPr>
          <p:nvPr>
            <p:ph type="title"/>
          </p:nvPr>
        </p:nvSpPr>
        <p:spPr/>
        <p:txBody>
          <a:bodyPr/>
          <a:lstStyle/>
          <a:p>
            <a:r>
              <a:rPr lang="hr-HR" dirty="0"/>
              <a:t>Permits and Licences</a:t>
            </a:r>
            <a:endParaRPr lang="en-US" dirty="0"/>
          </a:p>
        </p:txBody>
      </p:sp>
      <p:grpSp>
        <p:nvGrpSpPr>
          <p:cNvPr id="9" name="Group 8">
            <a:extLst>
              <a:ext uri="{FF2B5EF4-FFF2-40B4-BE49-F238E27FC236}">
                <a16:creationId xmlns:a16="http://schemas.microsoft.com/office/drawing/2014/main" id="{FD0984B3-A9AC-4AA5-BD75-A5383F656928}"/>
              </a:ext>
            </a:extLst>
          </p:cNvPr>
          <p:cNvGrpSpPr/>
          <p:nvPr/>
        </p:nvGrpSpPr>
        <p:grpSpPr>
          <a:xfrm>
            <a:off x="449433" y="1669557"/>
            <a:ext cx="2443577" cy="3615431"/>
            <a:chOff x="497150" y="1083076"/>
            <a:chExt cx="3258103" cy="4820574"/>
          </a:xfrm>
        </p:grpSpPr>
        <p:sp>
          <p:nvSpPr>
            <p:cNvPr id="87" name="Freeform: Shape 86">
              <a:extLst>
                <a:ext uri="{FF2B5EF4-FFF2-40B4-BE49-F238E27FC236}">
                  <a16:creationId xmlns:a16="http://schemas.microsoft.com/office/drawing/2014/main" id="{61614669-DF9F-4B2D-9AA4-F39FEBD48C3D}"/>
                </a:ext>
              </a:extLst>
            </p:cNvPr>
            <p:cNvSpPr/>
            <p:nvPr/>
          </p:nvSpPr>
          <p:spPr>
            <a:xfrm rot="10800000">
              <a:off x="497150" y="1083076"/>
              <a:ext cx="1189608" cy="1189608"/>
            </a:xfrm>
            <a:custGeom>
              <a:avLst/>
              <a:gdLst>
                <a:gd name="connsiteX0" fmla="*/ 927718 w 1189608"/>
                <a:gd name="connsiteY0" fmla="*/ 1189608 h 1189608"/>
                <a:gd name="connsiteX1" fmla="*/ 0 w 1189608"/>
                <a:gd name="connsiteY1" fmla="*/ 1189608 h 1189608"/>
                <a:gd name="connsiteX2" fmla="*/ 0 w 1189608"/>
                <a:gd name="connsiteY2" fmla="*/ 0 h 1189608"/>
                <a:gd name="connsiteX3" fmla="*/ 1189608 w 1189608"/>
                <a:gd name="connsiteY3" fmla="*/ 0 h 1189608"/>
                <a:gd name="connsiteX4" fmla="*/ 1189608 w 1189608"/>
                <a:gd name="connsiteY4" fmla="*/ 927718 h 1189608"/>
                <a:gd name="connsiteX5" fmla="*/ 927718 w 1189608"/>
                <a:gd name="connsiteY5" fmla="*/ 1189608 h 1189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9608" h="1189608">
                  <a:moveTo>
                    <a:pt x="927718" y="1189608"/>
                  </a:moveTo>
                  <a:lnTo>
                    <a:pt x="0" y="1189608"/>
                  </a:lnTo>
                  <a:lnTo>
                    <a:pt x="0" y="0"/>
                  </a:lnTo>
                  <a:lnTo>
                    <a:pt x="1189608" y="0"/>
                  </a:lnTo>
                  <a:lnTo>
                    <a:pt x="1189608" y="927718"/>
                  </a:lnTo>
                  <a:cubicBezTo>
                    <a:pt x="1189608" y="1072356"/>
                    <a:pt x="1072356" y="1189608"/>
                    <a:pt x="927718" y="1189608"/>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3" name="Freeform: Shape 92">
              <a:extLst>
                <a:ext uri="{FF2B5EF4-FFF2-40B4-BE49-F238E27FC236}">
                  <a16:creationId xmlns:a16="http://schemas.microsoft.com/office/drawing/2014/main" id="{8B7183D2-17D3-4D5A-B1EC-7FBBD238CD42}"/>
                </a:ext>
              </a:extLst>
            </p:cNvPr>
            <p:cNvSpPr/>
            <p:nvPr/>
          </p:nvSpPr>
          <p:spPr>
            <a:xfrm>
              <a:off x="2565645" y="4714042"/>
              <a:ext cx="1189608" cy="1189608"/>
            </a:xfrm>
            <a:custGeom>
              <a:avLst/>
              <a:gdLst>
                <a:gd name="connsiteX0" fmla="*/ 927718 w 1189608"/>
                <a:gd name="connsiteY0" fmla="*/ 1189608 h 1189608"/>
                <a:gd name="connsiteX1" fmla="*/ 0 w 1189608"/>
                <a:gd name="connsiteY1" fmla="*/ 1189608 h 1189608"/>
                <a:gd name="connsiteX2" fmla="*/ 0 w 1189608"/>
                <a:gd name="connsiteY2" fmla="*/ 0 h 1189608"/>
                <a:gd name="connsiteX3" fmla="*/ 1189608 w 1189608"/>
                <a:gd name="connsiteY3" fmla="*/ 0 h 1189608"/>
                <a:gd name="connsiteX4" fmla="*/ 1189608 w 1189608"/>
                <a:gd name="connsiteY4" fmla="*/ 927718 h 1189608"/>
                <a:gd name="connsiteX5" fmla="*/ 927718 w 1189608"/>
                <a:gd name="connsiteY5" fmla="*/ 1189608 h 1189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9608" h="1189608">
                  <a:moveTo>
                    <a:pt x="927718" y="1189608"/>
                  </a:moveTo>
                  <a:lnTo>
                    <a:pt x="0" y="1189608"/>
                  </a:lnTo>
                  <a:lnTo>
                    <a:pt x="0" y="0"/>
                  </a:lnTo>
                  <a:lnTo>
                    <a:pt x="1189608" y="0"/>
                  </a:lnTo>
                  <a:lnTo>
                    <a:pt x="1189608" y="927718"/>
                  </a:lnTo>
                  <a:cubicBezTo>
                    <a:pt x="1189608" y="1072356"/>
                    <a:pt x="1072356" y="1189608"/>
                    <a:pt x="927718" y="1189608"/>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Rectangle: Rounded Corners 2">
              <a:extLst>
                <a:ext uri="{FF2B5EF4-FFF2-40B4-BE49-F238E27FC236}">
                  <a16:creationId xmlns:a16="http://schemas.microsoft.com/office/drawing/2014/main" id="{CB56DFF0-E3B9-4AED-A460-0B0EDFB4F095}"/>
                </a:ext>
              </a:extLst>
            </p:cNvPr>
            <p:cNvSpPr/>
            <p:nvPr/>
          </p:nvSpPr>
          <p:spPr>
            <a:xfrm>
              <a:off x="701336" y="1287262"/>
              <a:ext cx="2849732" cy="4412202"/>
            </a:xfrm>
            <a:prstGeom prst="roundRect">
              <a:avLst>
                <a:gd name="adj" fmla="val 9190"/>
              </a:avLst>
            </a:prstGeom>
            <a:solidFill>
              <a:schemeClr val="bg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8" name="Freeform: Shape 87">
              <a:extLst>
                <a:ext uri="{FF2B5EF4-FFF2-40B4-BE49-F238E27FC236}">
                  <a16:creationId xmlns:a16="http://schemas.microsoft.com/office/drawing/2014/main" id="{4568652C-B35F-4F9C-9E6F-5A2875158F02}"/>
                </a:ext>
              </a:extLst>
            </p:cNvPr>
            <p:cNvSpPr/>
            <p:nvPr/>
          </p:nvSpPr>
          <p:spPr>
            <a:xfrm rot="5400000">
              <a:off x="497150" y="1083076"/>
              <a:ext cx="1189608" cy="1189608"/>
            </a:xfrm>
            <a:custGeom>
              <a:avLst/>
              <a:gdLst>
                <a:gd name="connsiteX0" fmla="*/ 0 w 1189608"/>
                <a:gd name="connsiteY0" fmla="*/ 927718 h 1189608"/>
                <a:gd name="connsiteX1" fmla="*/ 0 w 1189608"/>
                <a:gd name="connsiteY1" fmla="*/ 0 h 1189608"/>
                <a:gd name="connsiteX2" fmla="*/ 1189608 w 1189608"/>
                <a:gd name="connsiteY2" fmla="*/ 1189608 h 1189608"/>
                <a:gd name="connsiteX3" fmla="*/ 261890 w 1189608"/>
                <a:gd name="connsiteY3" fmla="*/ 1189608 h 1189608"/>
                <a:gd name="connsiteX4" fmla="*/ 0 w 1189608"/>
                <a:gd name="connsiteY4" fmla="*/ 927718 h 11896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608" h="1189608">
                  <a:moveTo>
                    <a:pt x="0" y="927718"/>
                  </a:moveTo>
                  <a:lnTo>
                    <a:pt x="0" y="0"/>
                  </a:lnTo>
                  <a:lnTo>
                    <a:pt x="1189608" y="1189608"/>
                  </a:lnTo>
                  <a:lnTo>
                    <a:pt x="261890" y="1189608"/>
                  </a:lnTo>
                  <a:cubicBezTo>
                    <a:pt x="117252" y="1189608"/>
                    <a:pt x="0" y="1072356"/>
                    <a:pt x="0" y="927718"/>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4" name="Freeform: Shape 93">
              <a:extLst>
                <a:ext uri="{FF2B5EF4-FFF2-40B4-BE49-F238E27FC236}">
                  <a16:creationId xmlns:a16="http://schemas.microsoft.com/office/drawing/2014/main" id="{81D46194-4DFE-4410-B54F-BF5F9D75FD1C}"/>
                </a:ext>
              </a:extLst>
            </p:cNvPr>
            <p:cNvSpPr/>
            <p:nvPr/>
          </p:nvSpPr>
          <p:spPr>
            <a:xfrm rot="16200000">
              <a:off x="2565645" y="4714042"/>
              <a:ext cx="1189608" cy="1189608"/>
            </a:xfrm>
            <a:custGeom>
              <a:avLst/>
              <a:gdLst>
                <a:gd name="connsiteX0" fmla="*/ 0 w 1189608"/>
                <a:gd name="connsiteY0" fmla="*/ 927718 h 1189608"/>
                <a:gd name="connsiteX1" fmla="*/ 0 w 1189608"/>
                <a:gd name="connsiteY1" fmla="*/ 0 h 1189608"/>
                <a:gd name="connsiteX2" fmla="*/ 1189608 w 1189608"/>
                <a:gd name="connsiteY2" fmla="*/ 1189608 h 1189608"/>
                <a:gd name="connsiteX3" fmla="*/ 261890 w 1189608"/>
                <a:gd name="connsiteY3" fmla="*/ 1189608 h 1189608"/>
                <a:gd name="connsiteX4" fmla="*/ 0 w 1189608"/>
                <a:gd name="connsiteY4" fmla="*/ 927718 h 11896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608" h="1189608">
                  <a:moveTo>
                    <a:pt x="0" y="927718"/>
                  </a:moveTo>
                  <a:lnTo>
                    <a:pt x="0" y="0"/>
                  </a:lnTo>
                  <a:lnTo>
                    <a:pt x="1189608" y="1189608"/>
                  </a:lnTo>
                  <a:lnTo>
                    <a:pt x="261890" y="1189608"/>
                  </a:lnTo>
                  <a:cubicBezTo>
                    <a:pt x="117252" y="1189608"/>
                    <a:pt x="0" y="1072356"/>
                    <a:pt x="0" y="927718"/>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4" name="TextBox 3">
            <a:extLst>
              <a:ext uri="{FF2B5EF4-FFF2-40B4-BE49-F238E27FC236}">
                <a16:creationId xmlns:a16="http://schemas.microsoft.com/office/drawing/2014/main" id="{87144973-CEE7-4BFE-9F37-541730CE4ED7}"/>
              </a:ext>
            </a:extLst>
          </p:cNvPr>
          <p:cNvSpPr txBox="1"/>
          <p:nvPr/>
        </p:nvSpPr>
        <p:spPr>
          <a:xfrm>
            <a:off x="2322686" y="4758305"/>
            <a:ext cx="575799" cy="553998"/>
          </a:xfrm>
          <a:prstGeom prst="rect">
            <a:avLst/>
          </a:prstGeom>
          <a:noFill/>
        </p:spPr>
        <p:txBody>
          <a:bodyPr wrap="none" rtlCol="0" anchor="ctr">
            <a:spAutoFit/>
          </a:bodyPr>
          <a:lstStyle/>
          <a:p>
            <a:pPr algn="ctr"/>
            <a:r>
              <a:rPr lang="en-US" sz="3000" b="1" dirty="0">
                <a:solidFill>
                  <a:schemeClr val="bg1"/>
                </a:solidFill>
                <a:effectLst>
                  <a:outerShdw blurRad="38100" dist="38100" dir="2700000" algn="tl">
                    <a:srgbClr val="000000">
                      <a:alpha val="43137"/>
                    </a:srgbClr>
                  </a:outerShdw>
                </a:effectLst>
              </a:rPr>
              <a:t>01</a:t>
            </a:r>
          </a:p>
        </p:txBody>
      </p:sp>
      <p:grpSp>
        <p:nvGrpSpPr>
          <p:cNvPr id="95" name="Group 94">
            <a:extLst>
              <a:ext uri="{FF2B5EF4-FFF2-40B4-BE49-F238E27FC236}">
                <a16:creationId xmlns:a16="http://schemas.microsoft.com/office/drawing/2014/main" id="{F27292FE-5315-43E4-BEEC-6C776CB4A00B}"/>
              </a:ext>
            </a:extLst>
          </p:cNvPr>
          <p:cNvGrpSpPr/>
          <p:nvPr/>
        </p:nvGrpSpPr>
        <p:grpSpPr>
          <a:xfrm>
            <a:off x="3350212" y="1669557"/>
            <a:ext cx="2443577" cy="3615431"/>
            <a:chOff x="497150" y="1083076"/>
            <a:chExt cx="3258103" cy="4820574"/>
          </a:xfrm>
        </p:grpSpPr>
        <p:sp>
          <p:nvSpPr>
            <p:cNvPr id="96" name="Freeform: Shape 95">
              <a:extLst>
                <a:ext uri="{FF2B5EF4-FFF2-40B4-BE49-F238E27FC236}">
                  <a16:creationId xmlns:a16="http://schemas.microsoft.com/office/drawing/2014/main" id="{273FC952-CEE6-4BEA-9CCD-18DED99C7C38}"/>
                </a:ext>
              </a:extLst>
            </p:cNvPr>
            <p:cNvSpPr/>
            <p:nvPr/>
          </p:nvSpPr>
          <p:spPr>
            <a:xfrm rot="10800000">
              <a:off x="497150" y="1083076"/>
              <a:ext cx="1189608" cy="1189608"/>
            </a:xfrm>
            <a:custGeom>
              <a:avLst/>
              <a:gdLst>
                <a:gd name="connsiteX0" fmla="*/ 927718 w 1189608"/>
                <a:gd name="connsiteY0" fmla="*/ 1189608 h 1189608"/>
                <a:gd name="connsiteX1" fmla="*/ 0 w 1189608"/>
                <a:gd name="connsiteY1" fmla="*/ 1189608 h 1189608"/>
                <a:gd name="connsiteX2" fmla="*/ 0 w 1189608"/>
                <a:gd name="connsiteY2" fmla="*/ 0 h 1189608"/>
                <a:gd name="connsiteX3" fmla="*/ 1189608 w 1189608"/>
                <a:gd name="connsiteY3" fmla="*/ 0 h 1189608"/>
                <a:gd name="connsiteX4" fmla="*/ 1189608 w 1189608"/>
                <a:gd name="connsiteY4" fmla="*/ 927718 h 1189608"/>
                <a:gd name="connsiteX5" fmla="*/ 927718 w 1189608"/>
                <a:gd name="connsiteY5" fmla="*/ 1189608 h 1189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9608" h="1189608">
                  <a:moveTo>
                    <a:pt x="927718" y="1189608"/>
                  </a:moveTo>
                  <a:lnTo>
                    <a:pt x="0" y="1189608"/>
                  </a:lnTo>
                  <a:lnTo>
                    <a:pt x="0" y="0"/>
                  </a:lnTo>
                  <a:lnTo>
                    <a:pt x="1189608" y="0"/>
                  </a:lnTo>
                  <a:lnTo>
                    <a:pt x="1189608" y="927718"/>
                  </a:lnTo>
                  <a:cubicBezTo>
                    <a:pt x="1189608" y="1072356"/>
                    <a:pt x="1072356" y="1189608"/>
                    <a:pt x="927718" y="1189608"/>
                  </a:cubicBez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7" name="Freeform: Shape 96">
              <a:extLst>
                <a:ext uri="{FF2B5EF4-FFF2-40B4-BE49-F238E27FC236}">
                  <a16:creationId xmlns:a16="http://schemas.microsoft.com/office/drawing/2014/main" id="{F25D164E-19EB-40E5-81C6-A45EECE49445}"/>
                </a:ext>
              </a:extLst>
            </p:cNvPr>
            <p:cNvSpPr/>
            <p:nvPr/>
          </p:nvSpPr>
          <p:spPr>
            <a:xfrm>
              <a:off x="2565645" y="4714042"/>
              <a:ext cx="1189608" cy="1189608"/>
            </a:xfrm>
            <a:custGeom>
              <a:avLst/>
              <a:gdLst>
                <a:gd name="connsiteX0" fmla="*/ 927718 w 1189608"/>
                <a:gd name="connsiteY0" fmla="*/ 1189608 h 1189608"/>
                <a:gd name="connsiteX1" fmla="*/ 0 w 1189608"/>
                <a:gd name="connsiteY1" fmla="*/ 1189608 h 1189608"/>
                <a:gd name="connsiteX2" fmla="*/ 0 w 1189608"/>
                <a:gd name="connsiteY2" fmla="*/ 0 h 1189608"/>
                <a:gd name="connsiteX3" fmla="*/ 1189608 w 1189608"/>
                <a:gd name="connsiteY3" fmla="*/ 0 h 1189608"/>
                <a:gd name="connsiteX4" fmla="*/ 1189608 w 1189608"/>
                <a:gd name="connsiteY4" fmla="*/ 927718 h 1189608"/>
                <a:gd name="connsiteX5" fmla="*/ 927718 w 1189608"/>
                <a:gd name="connsiteY5" fmla="*/ 1189608 h 1189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9608" h="1189608">
                  <a:moveTo>
                    <a:pt x="927718" y="1189608"/>
                  </a:moveTo>
                  <a:lnTo>
                    <a:pt x="0" y="1189608"/>
                  </a:lnTo>
                  <a:lnTo>
                    <a:pt x="0" y="0"/>
                  </a:lnTo>
                  <a:lnTo>
                    <a:pt x="1189608" y="0"/>
                  </a:lnTo>
                  <a:lnTo>
                    <a:pt x="1189608" y="927718"/>
                  </a:lnTo>
                  <a:cubicBezTo>
                    <a:pt x="1189608" y="1072356"/>
                    <a:pt x="1072356" y="1189608"/>
                    <a:pt x="927718" y="1189608"/>
                  </a:cubicBez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8" name="Rectangle: Rounded Corners 97">
              <a:extLst>
                <a:ext uri="{FF2B5EF4-FFF2-40B4-BE49-F238E27FC236}">
                  <a16:creationId xmlns:a16="http://schemas.microsoft.com/office/drawing/2014/main" id="{574C8C70-0C44-4186-A976-8BF2E39FE8B9}"/>
                </a:ext>
              </a:extLst>
            </p:cNvPr>
            <p:cNvSpPr/>
            <p:nvPr/>
          </p:nvSpPr>
          <p:spPr>
            <a:xfrm>
              <a:off x="701336" y="1287262"/>
              <a:ext cx="2849732" cy="4412202"/>
            </a:xfrm>
            <a:prstGeom prst="roundRect">
              <a:avLst>
                <a:gd name="adj" fmla="val 9190"/>
              </a:avLst>
            </a:prstGeom>
            <a:solidFill>
              <a:schemeClr val="bg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9" name="Freeform: Shape 98">
              <a:extLst>
                <a:ext uri="{FF2B5EF4-FFF2-40B4-BE49-F238E27FC236}">
                  <a16:creationId xmlns:a16="http://schemas.microsoft.com/office/drawing/2014/main" id="{719F0479-BB72-4E15-A785-634D7187D330}"/>
                </a:ext>
              </a:extLst>
            </p:cNvPr>
            <p:cNvSpPr/>
            <p:nvPr/>
          </p:nvSpPr>
          <p:spPr>
            <a:xfrm rot="5400000">
              <a:off x="497150" y="1083076"/>
              <a:ext cx="1189608" cy="1189608"/>
            </a:xfrm>
            <a:custGeom>
              <a:avLst/>
              <a:gdLst>
                <a:gd name="connsiteX0" fmla="*/ 0 w 1189608"/>
                <a:gd name="connsiteY0" fmla="*/ 927718 h 1189608"/>
                <a:gd name="connsiteX1" fmla="*/ 0 w 1189608"/>
                <a:gd name="connsiteY1" fmla="*/ 0 h 1189608"/>
                <a:gd name="connsiteX2" fmla="*/ 1189608 w 1189608"/>
                <a:gd name="connsiteY2" fmla="*/ 1189608 h 1189608"/>
                <a:gd name="connsiteX3" fmla="*/ 261890 w 1189608"/>
                <a:gd name="connsiteY3" fmla="*/ 1189608 h 1189608"/>
                <a:gd name="connsiteX4" fmla="*/ 0 w 1189608"/>
                <a:gd name="connsiteY4" fmla="*/ 927718 h 11896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608" h="1189608">
                  <a:moveTo>
                    <a:pt x="0" y="927718"/>
                  </a:moveTo>
                  <a:lnTo>
                    <a:pt x="0" y="0"/>
                  </a:lnTo>
                  <a:lnTo>
                    <a:pt x="1189608" y="1189608"/>
                  </a:lnTo>
                  <a:lnTo>
                    <a:pt x="261890" y="1189608"/>
                  </a:lnTo>
                  <a:cubicBezTo>
                    <a:pt x="117252" y="1189608"/>
                    <a:pt x="0" y="1072356"/>
                    <a:pt x="0" y="927718"/>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0" name="Freeform: Shape 99">
              <a:extLst>
                <a:ext uri="{FF2B5EF4-FFF2-40B4-BE49-F238E27FC236}">
                  <a16:creationId xmlns:a16="http://schemas.microsoft.com/office/drawing/2014/main" id="{CC575185-B80D-491A-9961-6CE5A33DF32F}"/>
                </a:ext>
              </a:extLst>
            </p:cNvPr>
            <p:cNvSpPr/>
            <p:nvPr/>
          </p:nvSpPr>
          <p:spPr>
            <a:xfrm rot="16200000">
              <a:off x="2565645" y="4714042"/>
              <a:ext cx="1189608" cy="1189608"/>
            </a:xfrm>
            <a:custGeom>
              <a:avLst/>
              <a:gdLst>
                <a:gd name="connsiteX0" fmla="*/ 0 w 1189608"/>
                <a:gd name="connsiteY0" fmla="*/ 927718 h 1189608"/>
                <a:gd name="connsiteX1" fmla="*/ 0 w 1189608"/>
                <a:gd name="connsiteY1" fmla="*/ 0 h 1189608"/>
                <a:gd name="connsiteX2" fmla="*/ 1189608 w 1189608"/>
                <a:gd name="connsiteY2" fmla="*/ 1189608 h 1189608"/>
                <a:gd name="connsiteX3" fmla="*/ 261890 w 1189608"/>
                <a:gd name="connsiteY3" fmla="*/ 1189608 h 1189608"/>
                <a:gd name="connsiteX4" fmla="*/ 0 w 1189608"/>
                <a:gd name="connsiteY4" fmla="*/ 927718 h 11896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608" h="1189608">
                  <a:moveTo>
                    <a:pt x="0" y="927718"/>
                  </a:moveTo>
                  <a:lnTo>
                    <a:pt x="0" y="0"/>
                  </a:lnTo>
                  <a:lnTo>
                    <a:pt x="1189608" y="1189608"/>
                  </a:lnTo>
                  <a:lnTo>
                    <a:pt x="261890" y="1189608"/>
                  </a:lnTo>
                  <a:cubicBezTo>
                    <a:pt x="117252" y="1189608"/>
                    <a:pt x="0" y="1072356"/>
                    <a:pt x="0" y="927718"/>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25" name="TextBox 24">
            <a:extLst>
              <a:ext uri="{FF2B5EF4-FFF2-40B4-BE49-F238E27FC236}">
                <a16:creationId xmlns:a16="http://schemas.microsoft.com/office/drawing/2014/main" id="{4A192D68-8B21-49E6-8A77-C0897EBCE47A}"/>
              </a:ext>
            </a:extLst>
          </p:cNvPr>
          <p:cNvSpPr txBox="1"/>
          <p:nvPr/>
        </p:nvSpPr>
        <p:spPr>
          <a:xfrm>
            <a:off x="5232671" y="4758305"/>
            <a:ext cx="575799" cy="553998"/>
          </a:xfrm>
          <a:prstGeom prst="rect">
            <a:avLst/>
          </a:prstGeom>
          <a:noFill/>
        </p:spPr>
        <p:txBody>
          <a:bodyPr wrap="none" rtlCol="0" anchor="ctr">
            <a:spAutoFit/>
          </a:bodyPr>
          <a:lstStyle/>
          <a:p>
            <a:pPr algn="ctr"/>
            <a:r>
              <a:rPr lang="en-US" sz="3000" b="1" dirty="0">
                <a:solidFill>
                  <a:schemeClr val="bg1"/>
                </a:solidFill>
                <a:effectLst>
                  <a:outerShdw blurRad="38100" dist="38100" dir="2700000" algn="tl">
                    <a:srgbClr val="000000">
                      <a:alpha val="43137"/>
                    </a:srgbClr>
                  </a:outerShdw>
                </a:effectLst>
              </a:rPr>
              <a:t>02</a:t>
            </a:r>
          </a:p>
        </p:txBody>
      </p:sp>
      <p:grpSp>
        <p:nvGrpSpPr>
          <p:cNvPr id="101" name="Group 100">
            <a:extLst>
              <a:ext uri="{FF2B5EF4-FFF2-40B4-BE49-F238E27FC236}">
                <a16:creationId xmlns:a16="http://schemas.microsoft.com/office/drawing/2014/main" id="{9689E2D0-3671-494E-92BB-7B72F452D4AA}"/>
              </a:ext>
            </a:extLst>
          </p:cNvPr>
          <p:cNvGrpSpPr/>
          <p:nvPr/>
        </p:nvGrpSpPr>
        <p:grpSpPr>
          <a:xfrm>
            <a:off x="6250991" y="1669557"/>
            <a:ext cx="2443577" cy="3615431"/>
            <a:chOff x="497150" y="1083076"/>
            <a:chExt cx="3258103" cy="4820574"/>
          </a:xfrm>
        </p:grpSpPr>
        <p:sp>
          <p:nvSpPr>
            <p:cNvPr id="102" name="Freeform: Shape 101">
              <a:extLst>
                <a:ext uri="{FF2B5EF4-FFF2-40B4-BE49-F238E27FC236}">
                  <a16:creationId xmlns:a16="http://schemas.microsoft.com/office/drawing/2014/main" id="{B4655F21-5B4B-4CA7-B5D9-BAC3154442F0}"/>
                </a:ext>
              </a:extLst>
            </p:cNvPr>
            <p:cNvSpPr/>
            <p:nvPr/>
          </p:nvSpPr>
          <p:spPr>
            <a:xfrm rot="10800000">
              <a:off x="497150" y="1083076"/>
              <a:ext cx="1189608" cy="1189608"/>
            </a:xfrm>
            <a:custGeom>
              <a:avLst/>
              <a:gdLst>
                <a:gd name="connsiteX0" fmla="*/ 927718 w 1189608"/>
                <a:gd name="connsiteY0" fmla="*/ 1189608 h 1189608"/>
                <a:gd name="connsiteX1" fmla="*/ 0 w 1189608"/>
                <a:gd name="connsiteY1" fmla="*/ 1189608 h 1189608"/>
                <a:gd name="connsiteX2" fmla="*/ 0 w 1189608"/>
                <a:gd name="connsiteY2" fmla="*/ 0 h 1189608"/>
                <a:gd name="connsiteX3" fmla="*/ 1189608 w 1189608"/>
                <a:gd name="connsiteY3" fmla="*/ 0 h 1189608"/>
                <a:gd name="connsiteX4" fmla="*/ 1189608 w 1189608"/>
                <a:gd name="connsiteY4" fmla="*/ 927718 h 1189608"/>
                <a:gd name="connsiteX5" fmla="*/ 927718 w 1189608"/>
                <a:gd name="connsiteY5" fmla="*/ 1189608 h 1189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9608" h="1189608">
                  <a:moveTo>
                    <a:pt x="927718" y="1189608"/>
                  </a:moveTo>
                  <a:lnTo>
                    <a:pt x="0" y="1189608"/>
                  </a:lnTo>
                  <a:lnTo>
                    <a:pt x="0" y="0"/>
                  </a:lnTo>
                  <a:lnTo>
                    <a:pt x="1189608" y="0"/>
                  </a:lnTo>
                  <a:lnTo>
                    <a:pt x="1189608" y="927718"/>
                  </a:lnTo>
                  <a:cubicBezTo>
                    <a:pt x="1189608" y="1072356"/>
                    <a:pt x="1072356" y="1189608"/>
                    <a:pt x="927718" y="1189608"/>
                  </a:cubicBezTo>
                  <a:close/>
                </a:path>
              </a:pathLst>
            </a:cu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3" name="Freeform: Shape 102">
              <a:extLst>
                <a:ext uri="{FF2B5EF4-FFF2-40B4-BE49-F238E27FC236}">
                  <a16:creationId xmlns:a16="http://schemas.microsoft.com/office/drawing/2014/main" id="{EE99ECC7-AF47-479E-87A1-FF7680B9D60C}"/>
                </a:ext>
              </a:extLst>
            </p:cNvPr>
            <p:cNvSpPr/>
            <p:nvPr/>
          </p:nvSpPr>
          <p:spPr>
            <a:xfrm>
              <a:off x="2565645" y="4714042"/>
              <a:ext cx="1189608" cy="1189608"/>
            </a:xfrm>
            <a:custGeom>
              <a:avLst/>
              <a:gdLst>
                <a:gd name="connsiteX0" fmla="*/ 927718 w 1189608"/>
                <a:gd name="connsiteY0" fmla="*/ 1189608 h 1189608"/>
                <a:gd name="connsiteX1" fmla="*/ 0 w 1189608"/>
                <a:gd name="connsiteY1" fmla="*/ 1189608 h 1189608"/>
                <a:gd name="connsiteX2" fmla="*/ 0 w 1189608"/>
                <a:gd name="connsiteY2" fmla="*/ 0 h 1189608"/>
                <a:gd name="connsiteX3" fmla="*/ 1189608 w 1189608"/>
                <a:gd name="connsiteY3" fmla="*/ 0 h 1189608"/>
                <a:gd name="connsiteX4" fmla="*/ 1189608 w 1189608"/>
                <a:gd name="connsiteY4" fmla="*/ 927718 h 1189608"/>
                <a:gd name="connsiteX5" fmla="*/ 927718 w 1189608"/>
                <a:gd name="connsiteY5" fmla="*/ 1189608 h 1189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9608" h="1189608">
                  <a:moveTo>
                    <a:pt x="927718" y="1189608"/>
                  </a:moveTo>
                  <a:lnTo>
                    <a:pt x="0" y="1189608"/>
                  </a:lnTo>
                  <a:lnTo>
                    <a:pt x="0" y="0"/>
                  </a:lnTo>
                  <a:lnTo>
                    <a:pt x="1189608" y="0"/>
                  </a:lnTo>
                  <a:lnTo>
                    <a:pt x="1189608" y="927718"/>
                  </a:lnTo>
                  <a:cubicBezTo>
                    <a:pt x="1189608" y="1072356"/>
                    <a:pt x="1072356" y="1189608"/>
                    <a:pt x="927718" y="1189608"/>
                  </a:cubicBezTo>
                  <a:close/>
                </a:path>
              </a:pathLst>
            </a:cu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4" name="Rectangle: Rounded Corners 103">
              <a:extLst>
                <a:ext uri="{FF2B5EF4-FFF2-40B4-BE49-F238E27FC236}">
                  <a16:creationId xmlns:a16="http://schemas.microsoft.com/office/drawing/2014/main" id="{EFA06429-DFA3-4C11-A9A9-75EFD94911B2}"/>
                </a:ext>
              </a:extLst>
            </p:cNvPr>
            <p:cNvSpPr/>
            <p:nvPr/>
          </p:nvSpPr>
          <p:spPr>
            <a:xfrm>
              <a:off x="701336" y="1287262"/>
              <a:ext cx="2849732" cy="4412202"/>
            </a:xfrm>
            <a:prstGeom prst="roundRect">
              <a:avLst>
                <a:gd name="adj" fmla="val 9190"/>
              </a:avLst>
            </a:prstGeom>
            <a:solidFill>
              <a:schemeClr val="bg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5" name="Freeform: Shape 104">
              <a:extLst>
                <a:ext uri="{FF2B5EF4-FFF2-40B4-BE49-F238E27FC236}">
                  <a16:creationId xmlns:a16="http://schemas.microsoft.com/office/drawing/2014/main" id="{CEA3599F-295E-4C27-A189-C552F94F96FF}"/>
                </a:ext>
              </a:extLst>
            </p:cNvPr>
            <p:cNvSpPr/>
            <p:nvPr/>
          </p:nvSpPr>
          <p:spPr>
            <a:xfrm rot="5400000">
              <a:off x="497150" y="1083076"/>
              <a:ext cx="1189608" cy="1189608"/>
            </a:xfrm>
            <a:custGeom>
              <a:avLst/>
              <a:gdLst>
                <a:gd name="connsiteX0" fmla="*/ 0 w 1189608"/>
                <a:gd name="connsiteY0" fmla="*/ 927718 h 1189608"/>
                <a:gd name="connsiteX1" fmla="*/ 0 w 1189608"/>
                <a:gd name="connsiteY1" fmla="*/ 0 h 1189608"/>
                <a:gd name="connsiteX2" fmla="*/ 1189608 w 1189608"/>
                <a:gd name="connsiteY2" fmla="*/ 1189608 h 1189608"/>
                <a:gd name="connsiteX3" fmla="*/ 261890 w 1189608"/>
                <a:gd name="connsiteY3" fmla="*/ 1189608 h 1189608"/>
                <a:gd name="connsiteX4" fmla="*/ 0 w 1189608"/>
                <a:gd name="connsiteY4" fmla="*/ 927718 h 11896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608" h="1189608">
                  <a:moveTo>
                    <a:pt x="0" y="927718"/>
                  </a:moveTo>
                  <a:lnTo>
                    <a:pt x="0" y="0"/>
                  </a:lnTo>
                  <a:lnTo>
                    <a:pt x="1189608" y="1189608"/>
                  </a:lnTo>
                  <a:lnTo>
                    <a:pt x="261890" y="1189608"/>
                  </a:lnTo>
                  <a:cubicBezTo>
                    <a:pt x="117252" y="1189608"/>
                    <a:pt x="0" y="1072356"/>
                    <a:pt x="0" y="927718"/>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6" name="Freeform: Shape 105">
              <a:extLst>
                <a:ext uri="{FF2B5EF4-FFF2-40B4-BE49-F238E27FC236}">
                  <a16:creationId xmlns:a16="http://schemas.microsoft.com/office/drawing/2014/main" id="{7A589A6E-E564-48ED-A6FD-23E4E3ACCAB9}"/>
                </a:ext>
              </a:extLst>
            </p:cNvPr>
            <p:cNvSpPr/>
            <p:nvPr/>
          </p:nvSpPr>
          <p:spPr>
            <a:xfrm rot="16200000">
              <a:off x="2565645" y="4714042"/>
              <a:ext cx="1189608" cy="1189608"/>
            </a:xfrm>
            <a:custGeom>
              <a:avLst/>
              <a:gdLst>
                <a:gd name="connsiteX0" fmla="*/ 0 w 1189608"/>
                <a:gd name="connsiteY0" fmla="*/ 927718 h 1189608"/>
                <a:gd name="connsiteX1" fmla="*/ 0 w 1189608"/>
                <a:gd name="connsiteY1" fmla="*/ 0 h 1189608"/>
                <a:gd name="connsiteX2" fmla="*/ 1189608 w 1189608"/>
                <a:gd name="connsiteY2" fmla="*/ 1189608 h 1189608"/>
                <a:gd name="connsiteX3" fmla="*/ 261890 w 1189608"/>
                <a:gd name="connsiteY3" fmla="*/ 1189608 h 1189608"/>
                <a:gd name="connsiteX4" fmla="*/ 0 w 1189608"/>
                <a:gd name="connsiteY4" fmla="*/ 927718 h 11896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608" h="1189608">
                  <a:moveTo>
                    <a:pt x="0" y="927718"/>
                  </a:moveTo>
                  <a:lnTo>
                    <a:pt x="0" y="0"/>
                  </a:lnTo>
                  <a:lnTo>
                    <a:pt x="1189608" y="1189608"/>
                  </a:lnTo>
                  <a:lnTo>
                    <a:pt x="261890" y="1189608"/>
                  </a:lnTo>
                  <a:cubicBezTo>
                    <a:pt x="117252" y="1189608"/>
                    <a:pt x="0" y="1072356"/>
                    <a:pt x="0" y="927718"/>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26" name="TextBox 25">
            <a:extLst>
              <a:ext uri="{FF2B5EF4-FFF2-40B4-BE49-F238E27FC236}">
                <a16:creationId xmlns:a16="http://schemas.microsoft.com/office/drawing/2014/main" id="{6C45935B-CB13-4AD9-BE90-86BE307A5C70}"/>
              </a:ext>
            </a:extLst>
          </p:cNvPr>
          <p:cNvSpPr txBox="1"/>
          <p:nvPr/>
        </p:nvSpPr>
        <p:spPr>
          <a:xfrm>
            <a:off x="8142654" y="4758305"/>
            <a:ext cx="575799" cy="553998"/>
          </a:xfrm>
          <a:prstGeom prst="rect">
            <a:avLst/>
          </a:prstGeom>
          <a:noFill/>
        </p:spPr>
        <p:txBody>
          <a:bodyPr wrap="none" rtlCol="0" anchor="ctr">
            <a:spAutoFit/>
          </a:bodyPr>
          <a:lstStyle/>
          <a:p>
            <a:pPr algn="ctr"/>
            <a:r>
              <a:rPr lang="en-US" sz="3000" b="1" dirty="0">
                <a:solidFill>
                  <a:schemeClr val="bg1"/>
                </a:solidFill>
                <a:effectLst>
                  <a:outerShdw blurRad="38100" dist="38100" dir="2700000" algn="tl">
                    <a:srgbClr val="000000">
                      <a:alpha val="43137"/>
                    </a:srgbClr>
                  </a:outerShdw>
                </a:effectLst>
              </a:rPr>
              <a:t>03</a:t>
            </a:r>
          </a:p>
        </p:txBody>
      </p:sp>
      <p:grpSp>
        <p:nvGrpSpPr>
          <p:cNvPr id="31" name="Group 30">
            <a:extLst>
              <a:ext uri="{FF2B5EF4-FFF2-40B4-BE49-F238E27FC236}">
                <a16:creationId xmlns:a16="http://schemas.microsoft.com/office/drawing/2014/main" id="{E699DF0C-07A2-4064-87FC-FDAF5BA9D586}"/>
              </a:ext>
            </a:extLst>
          </p:cNvPr>
          <p:cNvGrpSpPr/>
          <p:nvPr/>
        </p:nvGrpSpPr>
        <p:grpSpPr>
          <a:xfrm>
            <a:off x="840752" y="2386422"/>
            <a:ext cx="1658312" cy="2706552"/>
            <a:chOff x="8921977" y="1312837"/>
            <a:chExt cx="2937088" cy="3608736"/>
          </a:xfrm>
        </p:grpSpPr>
        <p:sp>
          <p:nvSpPr>
            <p:cNvPr id="32" name="TextBox 31">
              <a:extLst>
                <a:ext uri="{FF2B5EF4-FFF2-40B4-BE49-F238E27FC236}">
                  <a16:creationId xmlns:a16="http://schemas.microsoft.com/office/drawing/2014/main" id="{13099540-2193-4F2B-8E81-A2E7878EA7A7}"/>
                </a:ext>
              </a:extLst>
            </p:cNvPr>
            <p:cNvSpPr txBox="1"/>
            <p:nvPr/>
          </p:nvSpPr>
          <p:spPr>
            <a:xfrm>
              <a:off x="8921977" y="1312837"/>
              <a:ext cx="2937088" cy="615553"/>
            </a:xfrm>
            <a:prstGeom prst="rect">
              <a:avLst/>
            </a:prstGeom>
            <a:noFill/>
          </p:spPr>
          <p:txBody>
            <a:bodyPr wrap="square" lIns="0" rIns="0" rtlCol="0" anchor="b">
              <a:spAutoFit/>
            </a:bodyPr>
            <a:lstStyle/>
            <a:p>
              <a:r>
                <a:rPr lang="hr-HR" sz="2400" b="1" dirty="0"/>
                <a:t>Permit</a:t>
              </a:r>
              <a:endParaRPr lang="en-US" sz="2400" b="1" dirty="0"/>
            </a:p>
          </p:txBody>
        </p:sp>
        <p:sp>
          <p:nvSpPr>
            <p:cNvPr id="33" name="TextBox 32">
              <a:extLst>
                <a:ext uri="{FF2B5EF4-FFF2-40B4-BE49-F238E27FC236}">
                  <a16:creationId xmlns:a16="http://schemas.microsoft.com/office/drawing/2014/main" id="{C973668A-CA63-4AEF-A64D-8364B309BCF1}"/>
                </a:ext>
              </a:extLst>
            </p:cNvPr>
            <p:cNvSpPr txBox="1"/>
            <p:nvPr/>
          </p:nvSpPr>
          <p:spPr>
            <a:xfrm>
              <a:off x="8929772" y="1925881"/>
              <a:ext cx="2929293" cy="2995692"/>
            </a:xfrm>
            <a:prstGeom prst="rect">
              <a:avLst/>
            </a:prstGeom>
            <a:noFill/>
          </p:spPr>
          <p:txBody>
            <a:bodyPr wrap="square" lIns="0" rIns="0" rtlCol="0" anchor="t">
              <a:spAutoFit/>
            </a:bodyPr>
            <a:lstStyle/>
            <a:p>
              <a:r>
                <a:rPr lang="en-US" sz="1400" dirty="0">
                  <a:solidFill>
                    <a:schemeClr val="tx2">
                      <a:lumMod val="75000"/>
                    </a:schemeClr>
                  </a:solidFill>
                </a:rPr>
                <a:t>It is obtained by healthcare institutions, health care companies, private practices. Issued by the Ministry. The in</a:t>
              </a:r>
              <a:r>
                <a:rPr lang="hr-HR" sz="1400" dirty="0">
                  <a:solidFill>
                    <a:schemeClr val="tx2">
                      <a:lumMod val="75000"/>
                    </a:schemeClr>
                  </a:solidFill>
                </a:rPr>
                <a:t>vestigation</a:t>
              </a:r>
              <a:r>
                <a:rPr lang="en-US" sz="1400" dirty="0">
                  <a:solidFill>
                    <a:schemeClr val="tx2">
                      <a:lumMod val="75000"/>
                    </a:schemeClr>
                  </a:solidFill>
                </a:rPr>
                <a:t> is carried out by committees appointed by the Minister.</a:t>
              </a:r>
              <a:endParaRPr lang="en-US" sz="1400" dirty="0">
                <a:solidFill>
                  <a:schemeClr val="tx1">
                    <a:lumMod val="65000"/>
                    <a:lumOff val="35000"/>
                  </a:schemeClr>
                </a:solidFill>
              </a:endParaRPr>
            </a:p>
          </p:txBody>
        </p:sp>
      </p:grpSp>
      <p:grpSp>
        <p:nvGrpSpPr>
          <p:cNvPr id="34" name="Group 33">
            <a:extLst>
              <a:ext uri="{FF2B5EF4-FFF2-40B4-BE49-F238E27FC236}">
                <a16:creationId xmlns:a16="http://schemas.microsoft.com/office/drawing/2014/main" id="{B842B509-09EA-4A13-A9B8-9DFC223C4649}"/>
              </a:ext>
            </a:extLst>
          </p:cNvPr>
          <p:cNvGrpSpPr/>
          <p:nvPr/>
        </p:nvGrpSpPr>
        <p:grpSpPr>
          <a:xfrm>
            <a:off x="3740487" y="2386422"/>
            <a:ext cx="1658312" cy="1629334"/>
            <a:chOff x="8921977" y="1312837"/>
            <a:chExt cx="2937088" cy="2172446"/>
          </a:xfrm>
        </p:grpSpPr>
        <p:sp>
          <p:nvSpPr>
            <p:cNvPr id="35" name="TextBox 34">
              <a:extLst>
                <a:ext uri="{FF2B5EF4-FFF2-40B4-BE49-F238E27FC236}">
                  <a16:creationId xmlns:a16="http://schemas.microsoft.com/office/drawing/2014/main" id="{9544408F-9E12-46FE-BA63-DD3BD296ED07}"/>
                </a:ext>
              </a:extLst>
            </p:cNvPr>
            <p:cNvSpPr txBox="1"/>
            <p:nvPr/>
          </p:nvSpPr>
          <p:spPr>
            <a:xfrm>
              <a:off x="8921977" y="1312837"/>
              <a:ext cx="2937088" cy="615553"/>
            </a:xfrm>
            <a:prstGeom prst="rect">
              <a:avLst/>
            </a:prstGeom>
            <a:noFill/>
          </p:spPr>
          <p:txBody>
            <a:bodyPr wrap="square" lIns="0" rIns="0" rtlCol="0" anchor="b">
              <a:spAutoFit/>
            </a:bodyPr>
            <a:lstStyle/>
            <a:p>
              <a:r>
                <a:rPr lang="hr-HR" sz="2400" b="1" dirty="0"/>
                <a:t>Licence</a:t>
              </a:r>
              <a:endParaRPr lang="en-US" sz="2400" b="1" dirty="0"/>
            </a:p>
          </p:txBody>
        </p:sp>
        <p:sp>
          <p:nvSpPr>
            <p:cNvPr id="36" name="TextBox 35">
              <a:extLst>
                <a:ext uri="{FF2B5EF4-FFF2-40B4-BE49-F238E27FC236}">
                  <a16:creationId xmlns:a16="http://schemas.microsoft.com/office/drawing/2014/main" id="{F90C7F14-5DA9-4E6C-A8C3-1004034E8F03}"/>
                </a:ext>
              </a:extLst>
            </p:cNvPr>
            <p:cNvSpPr txBox="1"/>
            <p:nvPr/>
          </p:nvSpPr>
          <p:spPr>
            <a:xfrm>
              <a:off x="8929772" y="1925881"/>
              <a:ext cx="2929293" cy="1559402"/>
            </a:xfrm>
            <a:prstGeom prst="rect">
              <a:avLst/>
            </a:prstGeom>
            <a:noFill/>
          </p:spPr>
          <p:txBody>
            <a:bodyPr wrap="square" lIns="0" rIns="0" rtlCol="0" anchor="t">
              <a:spAutoFit/>
            </a:bodyPr>
            <a:lstStyle/>
            <a:p>
              <a:r>
                <a:rPr lang="en-US" sz="1400" dirty="0">
                  <a:solidFill>
                    <a:schemeClr val="tx2">
                      <a:lumMod val="75000"/>
                    </a:schemeClr>
                  </a:solidFill>
                </a:rPr>
                <a:t>They are obtained by healthcare professionals from the competent chambers for independent work.</a:t>
              </a:r>
              <a:endParaRPr lang="en-US" sz="1400" dirty="0">
                <a:solidFill>
                  <a:schemeClr val="tx1">
                    <a:lumMod val="65000"/>
                    <a:lumOff val="35000"/>
                  </a:schemeClr>
                </a:solidFill>
              </a:endParaRPr>
            </a:p>
          </p:txBody>
        </p:sp>
      </p:grpSp>
      <p:grpSp>
        <p:nvGrpSpPr>
          <p:cNvPr id="37" name="Group 36">
            <a:extLst>
              <a:ext uri="{FF2B5EF4-FFF2-40B4-BE49-F238E27FC236}">
                <a16:creationId xmlns:a16="http://schemas.microsoft.com/office/drawing/2014/main" id="{377E3C18-C652-412E-A92D-428C6AF3A8D7}"/>
              </a:ext>
            </a:extLst>
          </p:cNvPr>
          <p:cNvGrpSpPr/>
          <p:nvPr/>
        </p:nvGrpSpPr>
        <p:grpSpPr>
          <a:xfrm>
            <a:off x="6643624" y="2386422"/>
            <a:ext cx="1658312" cy="2491108"/>
            <a:chOff x="8921977" y="1312837"/>
            <a:chExt cx="2937088" cy="3321477"/>
          </a:xfrm>
        </p:grpSpPr>
        <p:sp>
          <p:nvSpPr>
            <p:cNvPr id="38" name="TextBox 37">
              <a:extLst>
                <a:ext uri="{FF2B5EF4-FFF2-40B4-BE49-F238E27FC236}">
                  <a16:creationId xmlns:a16="http://schemas.microsoft.com/office/drawing/2014/main" id="{BF90AEFA-9763-4BA5-A0B6-7EC70A23000A}"/>
                </a:ext>
              </a:extLst>
            </p:cNvPr>
            <p:cNvSpPr txBox="1"/>
            <p:nvPr/>
          </p:nvSpPr>
          <p:spPr>
            <a:xfrm>
              <a:off x="8921977" y="1312837"/>
              <a:ext cx="2937088" cy="615553"/>
            </a:xfrm>
            <a:prstGeom prst="rect">
              <a:avLst/>
            </a:prstGeom>
            <a:noFill/>
          </p:spPr>
          <p:txBody>
            <a:bodyPr wrap="square" lIns="0" rIns="0" rtlCol="0" anchor="b">
              <a:spAutoFit/>
            </a:bodyPr>
            <a:lstStyle/>
            <a:p>
              <a:r>
                <a:rPr lang="hr-HR" sz="2400" b="1" dirty="0"/>
                <a:t>Licence</a:t>
              </a:r>
              <a:endParaRPr lang="en-US" sz="2400" b="1" dirty="0"/>
            </a:p>
          </p:txBody>
        </p:sp>
        <p:sp>
          <p:nvSpPr>
            <p:cNvPr id="39" name="TextBox 38">
              <a:extLst>
                <a:ext uri="{FF2B5EF4-FFF2-40B4-BE49-F238E27FC236}">
                  <a16:creationId xmlns:a16="http://schemas.microsoft.com/office/drawing/2014/main" id="{D84DBE9D-9122-426B-8C42-EE2BF3A77939}"/>
                </a:ext>
              </a:extLst>
            </p:cNvPr>
            <p:cNvSpPr txBox="1"/>
            <p:nvPr/>
          </p:nvSpPr>
          <p:spPr>
            <a:xfrm>
              <a:off x="8929772" y="1925881"/>
              <a:ext cx="2929293" cy="2708433"/>
            </a:xfrm>
            <a:prstGeom prst="rect">
              <a:avLst/>
            </a:prstGeom>
            <a:noFill/>
          </p:spPr>
          <p:txBody>
            <a:bodyPr wrap="square" lIns="0" rIns="0" rtlCol="0" anchor="t">
              <a:spAutoFit/>
            </a:bodyPr>
            <a:lstStyle/>
            <a:p>
              <a:r>
                <a:rPr lang="hr-HR" sz="1400" dirty="0">
                  <a:solidFill>
                    <a:schemeClr val="tx1">
                      <a:lumMod val="65000"/>
                      <a:lumOff val="35000"/>
                    </a:schemeClr>
                  </a:solidFill>
                </a:rPr>
                <a:t>Licence for BTCO. </a:t>
              </a:r>
              <a:r>
                <a:rPr lang="en-US" sz="1400" dirty="0">
                  <a:solidFill>
                    <a:schemeClr val="tx1">
                      <a:lumMod val="65000"/>
                      <a:lumOff val="35000"/>
                    </a:schemeClr>
                  </a:solidFill>
                </a:rPr>
                <a:t>The examination is carried out by the Health Inspection for Blood, Tissues and Cells, the approval is issued by the Minister based on the opinion of the Inspection.</a:t>
              </a:r>
            </a:p>
          </p:txBody>
        </p:sp>
      </p:grpSp>
      <p:sp>
        <p:nvSpPr>
          <p:cNvPr id="40" name="Pravokutnik 39"/>
          <p:cNvSpPr/>
          <p:nvPr/>
        </p:nvSpPr>
        <p:spPr>
          <a:xfrm>
            <a:off x="1835696" y="6309320"/>
            <a:ext cx="5184576" cy="5155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36543" y="6165304"/>
            <a:ext cx="1304925" cy="692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11009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Oval 33">
            <a:extLst>
              <a:ext uri="{FF2B5EF4-FFF2-40B4-BE49-F238E27FC236}">
                <a16:creationId xmlns:a16="http://schemas.microsoft.com/office/drawing/2014/main" id="{BB515FC6-6FB4-45EB-9BE6-2F0C9A3B18E6}"/>
              </a:ext>
            </a:extLst>
          </p:cNvPr>
          <p:cNvSpPr/>
          <p:nvPr/>
        </p:nvSpPr>
        <p:spPr>
          <a:xfrm>
            <a:off x="2414183" y="4977107"/>
            <a:ext cx="4260273" cy="734291"/>
          </a:xfrm>
          <a:prstGeom prst="ellipse">
            <a:avLst/>
          </a:prstGeom>
          <a:gradFill rotWithShape="1">
            <a:gsLst>
              <a:gs pos="0">
                <a:sysClr val="windowText" lastClr="000000">
                  <a:lumMod val="75000"/>
                  <a:lumOff val="25000"/>
                </a:sysClr>
              </a:gs>
              <a:gs pos="100000">
                <a:schemeClr val="bg2">
                  <a:alpha val="0"/>
                </a:schemeClr>
              </a:gs>
            </a:gsLst>
            <a:path path="shape">
              <a:fillToRect l="50000" t="50000" r="50000" b="50000"/>
            </a:path>
          </a:gradFill>
          <a:ln w="9525">
            <a:noFill/>
            <a:round/>
            <a:headEnd/>
            <a:tailEnd/>
          </a:ln>
          <a:effectLst/>
        </p:spPr>
        <p:txBody>
          <a:bodyPr rot="0" spcFirstLastPara="0" vertOverflow="overflow" horzOverflow="overflow" vert="horz" wrap="none" lIns="68580" tIns="34290" rIns="68580" bIns="3429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Text" lastClr="000000"/>
              </a:solidFill>
              <a:effectLst/>
              <a:uLnTx/>
              <a:uFillTx/>
              <a:latin typeface="Calibri" panose="020F0502020204030204"/>
              <a:ea typeface="宋体"/>
              <a:cs typeface="+mn-cs"/>
            </a:endParaRPr>
          </a:p>
        </p:txBody>
      </p:sp>
      <p:sp>
        <p:nvSpPr>
          <p:cNvPr id="2" name="Title 1">
            <a:extLst>
              <a:ext uri="{FF2B5EF4-FFF2-40B4-BE49-F238E27FC236}">
                <a16:creationId xmlns:a16="http://schemas.microsoft.com/office/drawing/2014/main" id="{9866F276-4D56-4F53-AB43-0B61EA2693BF}"/>
              </a:ext>
            </a:extLst>
          </p:cNvPr>
          <p:cNvSpPr>
            <a:spLocks noGrp="1"/>
          </p:cNvSpPr>
          <p:nvPr>
            <p:ph type="title"/>
          </p:nvPr>
        </p:nvSpPr>
        <p:spPr/>
        <p:txBody>
          <a:bodyPr>
            <a:noAutofit/>
          </a:bodyPr>
          <a:lstStyle/>
          <a:p>
            <a:r>
              <a:rPr lang="hr-HR" dirty="0"/>
              <a:t>Permits – conditions for obtaining</a:t>
            </a:r>
            <a:endParaRPr lang="en-US" dirty="0"/>
          </a:p>
        </p:txBody>
      </p:sp>
      <p:grpSp>
        <p:nvGrpSpPr>
          <p:cNvPr id="8" name="Group 7">
            <a:extLst>
              <a:ext uri="{FF2B5EF4-FFF2-40B4-BE49-F238E27FC236}">
                <a16:creationId xmlns:a16="http://schemas.microsoft.com/office/drawing/2014/main" id="{31708324-E776-455A-A501-2923D9494E64}"/>
              </a:ext>
            </a:extLst>
          </p:cNvPr>
          <p:cNvGrpSpPr/>
          <p:nvPr/>
        </p:nvGrpSpPr>
        <p:grpSpPr>
          <a:xfrm>
            <a:off x="6691483" y="2904974"/>
            <a:ext cx="2202816" cy="2521887"/>
            <a:chOff x="8921977" y="1312837"/>
            <a:chExt cx="2937088" cy="3362514"/>
          </a:xfrm>
        </p:grpSpPr>
        <p:sp>
          <p:nvSpPr>
            <p:cNvPr id="9" name="TextBox 8">
              <a:extLst>
                <a:ext uri="{FF2B5EF4-FFF2-40B4-BE49-F238E27FC236}">
                  <a16:creationId xmlns:a16="http://schemas.microsoft.com/office/drawing/2014/main" id="{B3C7B0EE-DEDE-4123-A5B3-715EF088D8FA}"/>
                </a:ext>
              </a:extLst>
            </p:cNvPr>
            <p:cNvSpPr txBox="1"/>
            <p:nvPr/>
          </p:nvSpPr>
          <p:spPr>
            <a:xfrm>
              <a:off x="8921977" y="1312837"/>
              <a:ext cx="2937088" cy="615553"/>
            </a:xfrm>
            <a:prstGeom prst="rect">
              <a:avLst/>
            </a:prstGeom>
            <a:noFill/>
          </p:spPr>
          <p:txBody>
            <a:bodyPr wrap="square" l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2400" b="1" i="0" u="none" strike="noStrike" kern="1200" cap="none" spc="0" normalizeH="0" baseline="0" noProof="0" dirty="0">
                  <a:ln>
                    <a:noFill/>
                  </a:ln>
                  <a:solidFill>
                    <a:prstClr val="black"/>
                  </a:solidFill>
                  <a:effectLst/>
                  <a:uLnTx/>
                  <a:uFillTx/>
                  <a:latin typeface="Calibri" panose="020F0502020204030204"/>
                  <a:ea typeface="+mn-ea"/>
                  <a:cs typeface="+mn-cs"/>
                </a:rPr>
                <a:t>By-law act</a:t>
              </a: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3A30E587-7069-422C-858F-15EDA7063FAF}"/>
                </a:ext>
              </a:extLst>
            </p:cNvPr>
            <p:cNvSpPr txBox="1"/>
            <p:nvPr/>
          </p:nvSpPr>
          <p:spPr>
            <a:xfrm>
              <a:off x="8929772" y="1925882"/>
              <a:ext cx="2929293" cy="2749469"/>
            </a:xfrm>
            <a:prstGeom prst="rect">
              <a:avLst/>
            </a:prstGeom>
            <a:noFill/>
          </p:spPr>
          <p:txBody>
            <a:bodyPr wrap="square" lIns="0" rIns="0" rtlCol="0" anchor="t">
              <a:spAutoFit/>
            </a:bodyPr>
            <a:lstStyle/>
            <a:p>
              <a:pPr lvl="0">
                <a:defRPr/>
              </a:pPr>
              <a:r>
                <a:rPr lang="en-US" sz="1600" dirty="0">
                  <a:solidFill>
                    <a:prstClr val="black">
                      <a:lumMod val="65000"/>
                      <a:lumOff val="35000"/>
                    </a:prstClr>
                  </a:solidFill>
                </a:rPr>
                <a:t>The requirements are laid down in detail in the Ordinance on the Minimum Requirements Regarding Space, Workers and Medical and Technical Equipment for Performing Health Care Activities.</a:t>
              </a:r>
              <a:endParaRPr kumimoji="0" lang="en-US" sz="16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grpSp>
      <p:grpSp>
        <p:nvGrpSpPr>
          <p:cNvPr id="33" name="Group 32">
            <a:extLst>
              <a:ext uri="{FF2B5EF4-FFF2-40B4-BE49-F238E27FC236}">
                <a16:creationId xmlns:a16="http://schemas.microsoft.com/office/drawing/2014/main" id="{05259607-6461-41EC-8523-FCF8BB8AE325}"/>
              </a:ext>
            </a:extLst>
          </p:cNvPr>
          <p:cNvGrpSpPr/>
          <p:nvPr/>
        </p:nvGrpSpPr>
        <p:grpSpPr>
          <a:xfrm>
            <a:off x="1425086" y="1179245"/>
            <a:ext cx="4803097" cy="4698027"/>
            <a:chOff x="3933825" y="1367090"/>
            <a:chExt cx="4324350" cy="4324350"/>
          </a:xfrm>
        </p:grpSpPr>
        <p:grpSp>
          <p:nvGrpSpPr>
            <p:cNvPr id="7" name="Group 6">
              <a:extLst>
                <a:ext uri="{FF2B5EF4-FFF2-40B4-BE49-F238E27FC236}">
                  <a16:creationId xmlns:a16="http://schemas.microsoft.com/office/drawing/2014/main" id="{2B5217D8-FAF8-4C9B-A7B8-81DE42879E62}"/>
                </a:ext>
              </a:extLst>
            </p:cNvPr>
            <p:cNvGrpSpPr/>
            <p:nvPr/>
          </p:nvGrpSpPr>
          <p:grpSpPr>
            <a:xfrm>
              <a:off x="3933825" y="1367090"/>
              <a:ext cx="4324350" cy="4324350"/>
              <a:chOff x="916854" y="2017279"/>
              <a:chExt cx="2697163" cy="2433638"/>
            </a:xfrm>
          </p:grpSpPr>
          <p:sp>
            <p:nvSpPr>
              <p:cNvPr id="4" name="Freeform 527">
                <a:extLst>
                  <a:ext uri="{FF2B5EF4-FFF2-40B4-BE49-F238E27FC236}">
                    <a16:creationId xmlns:a16="http://schemas.microsoft.com/office/drawing/2014/main" id="{5243657C-7322-4CC3-87CF-392B1AF6DA03}"/>
                  </a:ext>
                </a:extLst>
              </p:cNvPr>
              <p:cNvSpPr>
                <a:spLocks/>
              </p:cNvSpPr>
              <p:nvPr/>
            </p:nvSpPr>
            <p:spPr bwMode="auto">
              <a:xfrm>
                <a:off x="916854" y="2017279"/>
                <a:ext cx="1546225" cy="1754188"/>
              </a:xfrm>
              <a:custGeom>
                <a:avLst/>
                <a:gdLst>
                  <a:gd name="T0" fmla="*/ 1412 w 2717"/>
                  <a:gd name="T1" fmla="*/ 2764 h 3417"/>
                  <a:gd name="T2" fmla="*/ 1335 w 2717"/>
                  <a:gd name="T3" fmla="*/ 2371 h 3417"/>
                  <a:gd name="T4" fmla="*/ 2353 w 2717"/>
                  <a:gd name="T5" fmla="*/ 1335 h 3417"/>
                  <a:gd name="T6" fmla="*/ 2717 w 2717"/>
                  <a:gd name="T7" fmla="*/ 663 h 3417"/>
                  <a:gd name="T8" fmla="*/ 2354 w 2717"/>
                  <a:gd name="T9" fmla="*/ 0 h 3417"/>
                  <a:gd name="T10" fmla="*/ 0 w 2717"/>
                  <a:gd name="T11" fmla="*/ 2371 h 3417"/>
                  <a:gd name="T12" fmla="*/ 242 w 2717"/>
                  <a:gd name="T13" fmla="*/ 3417 h 3417"/>
                  <a:gd name="T14" fmla="*/ 626 w 2717"/>
                  <a:gd name="T15" fmla="*/ 2785 h 3417"/>
                  <a:gd name="T16" fmla="*/ 1412 w 2717"/>
                  <a:gd name="T17" fmla="*/ 2764 h 3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17" h="3417">
                    <a:moveTo>
                      <a:pt x="1412" y="2764"/>
                    </a:moveTo>
                    <a:cubicBezTo>
                      <a:pt x="1362" y="2643"/>
                      <a:pt x="1335" y="2510"/>
                      <a:pt x="1335" y="2371"/>
                    </a:cubicBezTo>
                    <a:cubicBezTo>
                      <a:pt x="1335" y="1805"/>
                      <a:pt x="1789" y="1345"/>
                      <a:pt x="2353" y="1335"/>
                    </a:cubicBezTo>
                    <a:lnTo>
                      <a:pt x="2717" y="663"/>
                    </a:lnTo>
                    <a:lnTo>
                      <a:pt x="2354" y="0"/>
                    </a:lnTo>
                    <a:cubicBezTo>
                      <a:pt x="1052" y="9"/>
                      <a:pt x="0" y="1067"/>
                      <a:pt x="0" y="2371"/>
                    </a:cubicBezTo>
                    <a:cubicBezTo>
                      <a:pt x="0" y="2746"/>
                      <a:pt x="87" y="3101"/>
                      <a:pt x="242" y="3417"/>
                    </a:cubicBezTo>
                    <a:lnTo>
                      <a:pt x="626" y="2785"/>
                    </a:lnTo>
                    <a:lnTo>
                      <a:pt x="1412" y="2764"/>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reeform 528">
                <a:extLst>
                  <a:ext uri="{FF2B5EF4-FFF2-40B4-BE49-F238E27FC236}">
                    <a16:creationId xmlns:a16="http://schemas.microsoft.com/office/drawing/2014/main" id="{EE17D340-5FA5-455F-A5A9-83322B354037}"/>
                  </a:ext>
                </a:extLst>
              </p:cNvPr>
              <p:cNvSpPr>
                <a:spLocks/>
              </p:cNvSpPr>
              <p:nvPr/>
            </p:nvSpPr>
            <p:spPr bwMode="auto">
              <a:xfrm>
                <a:off x="2337667" y="2020454"/>
                <a:ext cx="1276350" cy="1819275"/>
              </a:xfrm>
              <a:custGeom>
                <a:avLst/>
                <a:gdLst>
                  <a:gd name="T0" fmla="*/ 0 w 2244"/>
                  <a:gd name="T1" fmla="*/ 1339 h 3548"/>
                  <a:gd name="T2" fmla="*/ 909 w 2244"/>
                  <a:gd name="T3" fmla="*/ 2367 h 3548"/>
                  <a:gd name="T4" fmla="*/ 768 w 2244"/>
                  <a:gd name="T5" fmla="*/ 2889 h 3548"/>
                  <a:gd name="T6" fmla="*/ 1161 w 2244"/>
                  <a:gd name="T7" fmla="*/ 3531 h 3548"/>
                  <a:gd name="T8" fmla="*/ 1929 w 2244"/>
                  <a:gd name="T9" fmla="*/ 3548 h 3548"/>
                  <a:gd name="T10" fmla="*/ 2244 w 2244"/>
                  <a:gd name="T11" fmla="*/ 2367 h 3548"/>
                  <a:gd name="T12" fmla="*/ 8 w 2244"/>
                  <a:gd name="T13" fmla="*/ 0 h 3548"/>
                  <a:gd name="T14" fmla="*/ 369 w 2244"/>
                  <a:gd name="T15" fmla="*/ 659 h 3548"/>
                  <a:gd name="T16" fmla="*/ 0 w 2244"/>
                  <a:gd name="T17" fmla="*/ 1339 h 3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44" h="3548">
                    <a:moveTo>
                      <a:pt x="0" y="1339"/>
                    </a:moveTo>
                    <a:cubicBezTo>
                      <a:pt x="512" y="1402"/>
                      <a:pt x="909" y="1838"/>
                      <a:pt x="909" y="2367"/>
                    </a:cubicBezTo>
                    <a:cubicBezTo>
                      <a:pt x="909" y="2558"/>
                      <a:pt x="857" y="2736"/>
                      <a:pt x="768" y="2889"/>
                    </a:cubicBezTo>
                    <a:lnTo>
                      <a:pt x="1161" y="3531"/>
                    </a:lnTo>
                    <a:lnTo>
                      <a:pt x="1929" y="3548"/>
                    </a:lnTo>
                    <a:cubicBezTo>
                      <a:pt x="2129" y="3200"/>
                      <a:pt x="2244" y="2797"/>
                      <a:pt x="2244" y="2367"/>
                    </a:cubicBezTo>
                    <a:cubicBezTo>
                      <a:pt x="2244" y="1103"/>
                      <a:pt x="1254" y="70"/>
                      <a:pt x="8" y="0"/>
                    </a:cubicBezTo>
                    <a:lnTo>
                      <a:pt x="369" y="659"/>
                    </a:lnTo>
                    <a:lnTo>
                      <a:pt x="0" y="1339"/>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reeform 529">
                <a:extLst>
                  <a:ext uri="{FF2B5EF4-FFF2-40B4-BE49-F238E27FC236}">
                    <a16:creationId xmlns:a16="http://schemas.microsoft.com/office/drawing/2014/main" id="{FCC20ED9-F774-45BB-833D-894CCF80EC3D}"/>
                  </a:ext>
                </a:extLst>
              </p:cNvPr>
              <p:cNvSpPr>
                <a:spLocks/>
              </p:cNvSpPr>
              <p:nvPr/>
            </p:nvSpPr>
            <p:spPr bwMode="auto">
              <a:xfrm>
                <a:off x="1094654" y="3503179"/>
                <a:ext cx="2295525" cy="947738"/>
              </a:xfrm>
              <a:custGeom>
                <a:avLst/>
                <a:gdLst>
                  <a:gd name="T0" fmla="*/ 2870 w 4033"/>
                  <a:gd name="T1" fmla="*/ 119 h 1848"/>
                  <a:gd name="T2" fmla="*/ 2057 w 4033"/>
                  <a:gd name="T3" fmla="*/ 513 h 1848"/>
                  <a:gd name="T4" fmla="*/ 1162 w 4033"/>
                  <a:gd name="T5" fmla="*/ 0 h 1848"/>
                  <a:gd name="T6" fmla="*/ 387 w 4033"/>
                  <a:gd name="T7" fmla="*/ 21 h 1848"/>
                  <a:gd name="T8" fmla="*/ 0 w 4033"/>
                  <a:gd name="T9" fmla="*/ 658 h 1848"/>
                  <a:gd name="T10" fmla="*/ 2057 w 4033"/>
                  <a:gd name="T11" fmla="*/ 1848 h 1848"/>
                  <a:gd name="T12" fmla="*/ 4033 w 4033"/>
                  <a:gd name="T13" fmla="*/ 788 h 1848"/>
                  <a:gd name="T14" fmla="*/ 3270 w 4033"/>
                  <a:gd name="T15" fmla="*/ 771 h 1848"/>
                  <a:gd name="T16" fmla="*/ 2870 w 4033"/>
                  <a:gd name="T17" fmla="*/ 119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33" h="1848">
                    <a:moveTo>
                      <a:pt x="2870" y="119"/>
                    </a:moveTo>
                    <a:cubicBezTo>
                      <a:pt x="2680" y="359"/>
                      <a:pt x="2387" y="513"/>
                      <a:pt x="2057" y="513"/>
                    </a:cubicBezTo>
                    <a:cubicBezTo>
                      <a:pt x="1675" y="513"/>
                      <a:pt x="1342" y="307"/>
                      <a:pt x="1162" y="0"/>
                    </a:cubicBezTo>
                    <a:lnTo>
                      <a:pt x="387" y="21"/>
                    </a:lnTo>
                    <a:lnTo>
                      <a:pt x="0" y="658"/>
                    </a:lnTo>
                    <a:cubicBezTo>
                      <a:pt x="410" y="1369"/>
                      <a:pt x="1177" y="1848"/>
                      <a:pt x="2057" y="1848"/>
                    </a:cubicBezTo>
                    <a:cubicBezTo>
                      <a:pt x="2882" y="1848"/>
                      <a:pt x="3608" y="1427"/>
                      <a:pt x="4033" y="788"/>
                    </a:cubicBezTo>
                    <a:lnTo>
                      <a:pt x="3270" y="771"/>
                    </a:lnTo>
                    <a:lnTo>
                      <a:pt x="2870" y="11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8" name="Freeform: Shape 27">
              <a:extLst>
                <a:ext uri="{FF2B5EF4-FFF2-40B4-BE49-F238E27FC236}">
                  <a16:creationId xmlns:a16="http://schemas.microsoft.com/office/drawing/2014/main" id="{1A650C3E-E6CB-48C7-9712-EFBD0C24BD12}"/>
                </a:ext>
              </a:extLst>
            </p:cNvPr>
            <p:cNvSpPr>
              <a:spLocks/>
            </p:cNvSpPr>
            <p:nvPr/>
          </p:nvSpPr>
          <p:spPr bwMode="auto">
            <a:xfrm>
              <a:off x="3933826" y="1367090"/>
              <a:ext cx="2280129" cy="3117030"/>
            </a:xfrm>
            <a:custGeom>
              <a:avLst/>
              <a:gdLst>
                <a:gd name="connsiteX0" fmla="*/ 2147846 w 2280129"/>
                <a:gd name="connsiteY0" fmla="*/ 0 h 3117030"/>
                <a:gd name="connsiteX1" fmla="*/ 2280129 w 2280129"/>
                <a:gd name="connsiteY1" fmla="*/ 241552 h 3117030"/>
                <a:gd name="connsiteX2" fmla="*/ 2162176 w 2280129"/>
                <a:gd name="connsiteY2" fmla="*/ 235596 h 3117030"/>
                <a:gd name="connsiteX3" fmla="*/ 235596 w 2280129"/>
                <a:gd name="connsiteY3" fmla="*/ 2162176 h 3117030"/>
                <a:gd name="connsiteX4" fmla="*/ 322212 w 2280129"/>
                <a:gd name="connsiteY4" fmla="*/ 2735082 h 3117030"/>
                <a:gd name="connsiteX5" fmla="*/ 371345 w 2280129"/>
                <a:gd name="connsiteY5" fmla="*/ 2869326 h 3117030"/>
                <a:gd name="connsiteX6" fmla="*/ 220807 w 2280129"/>
                <a:gd name="connsiteY6" fmla="*/ 3117030 h 3117030"/>
                <a:gd name="connsiteX7" fmla="*/ 0 w 2280129"/>
                <a:gd name="connsiteY7" fmla="*/ 2162856 h 3117030"/>
                <a:gd name="connsiteX8" fmla="*/ 2147846 w 2280129"/>
                <a:gd name="connsiteY8" fmla="*/ 0 h 3117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0129" h="3117030">
                  <a:moveTo>
                    <a:pt x="2147846" y="0"/>
                  </a:moveTo>
                  <a:lnTo>
                    <a:pt x="2280129" y="241552"/>
                  </a:lnTo>
                  <a:lnTo>
                    <a:pt x="2162176" y="235596"/>
                  </a:lnTo>
                  <a:cubicBezTo>
                    <a:pt x="1098155" y="235596"/>
                    <a:pt x="235596" y="1098155"/>
                    <a:pt x="235596" y="2162176"/>
                  </a:cubicBezTo>
                  <a:cubicBezTo>
                    <a:pt x="235596" y="2361680"/>
                    <a:pt x="265921" y="2554101"/>
                    <a:pt x="322212" y="2735082"/>
                  </a:cubicBezTo>
                  <a:lnTo>
                    <a:pt x="371345" y="2869326"/>
                  </a:lnTo>
                  <a:lnTo>
                    <a:pt x="220807" y="3117030"/>
                  </a:lnTo>
                  <a:cubicBezTo>
                    <a:pt x="79381" y="2828771"/>
                    <a:pt x="0" y="2504936"/>
                    <a:pt x="0" y="2162856"/>
                  </a:cubicBezTo>
                  <a:cubicBezTo>
                    <a:pt x="0" y="973331"/>
                    <a:pt x="959870" y="8210"/>
                    <a:pt x="2147846" y="0"/>
                  </a:cubicBezTo>
                  <a:close/>
                </a:path>
              </a:pathLst>
            </a:custGeom>
            <a:solidFill>
              <a:schemeClr val="tx1">
                <a:alpha val="25000"/>
              </a:schemeClr>
            </a:solidFill>
            <a:ln>
              <a:noFill/>
            </a:ln>
          </p:spPr>
          <p:txBody>
            <a:bodyPr vert="horz" wrap="square" lIns="68580" tIns="34290" rIns="68580" bIns="3429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Freeform: Shape 28">
              <a:extLst>
                <a:ext uri="{FF2B5EF4-FFF2-40B4-BE49-F238E27FC236}">
                  <a16:creationId xmlns:a16="http://schemas.microsoft.com/office/drawing/2014/main" id="{C27A6603-54C1-4ADD-AB97-320565F14F5B}"/>
                </a:ext>
              </a:extLst>
            </p:cNvPr>
            <p:cNvSpPr>
              <a:spLocks/>
            </p:cNvSpPr>
            <p:nvPr/>
          </p:nvSpPr>
          <p:spPr bwMode="auto">
            <a:xfrm>
              <a:off x="6219104" y="1372732"/>
              <a:ext cx="2039071" cy="3232684"/>
            </a:xfrm>
            <a:custGeom>
              <a:avLst/>
              <a:gdLst>
                <a:gd name="connsiteX0" fmla="*/ 0 w 2039071"/>
                <a:gd name="connsiteY0" fmla="*/ 0 h 3232684"/>
                <a:gd name="connsiteX1" fmla="*/ 2039071 w 2039071"/>
                <a:gd name="connsiteY1" fmla="*/ 2156641 h 3232684"/>
                <a:gd name="connsiteX2" fmla="*/ 1751814 w 2039071"/>
                <a:gd name="connsiteY2" fmla="*/ 3232684 h 3232684"/>
                <a:gd name="connsiteX3" fmla="*/ 1478736 w 2039071"/>
                <a:gd name="connsiteY3" fmla="*/ 3226645 h 3232684"/>
                <a:gd name="connsiteX4" fmla="*/ 1570950 w 2039071"/>
                <a:gd name="connsiteY4" fmla="*/ 3074857 h 3232684"/>
                <a:gd name="connsiteX5" fmla="*/ 1803477 w 2039071"/>
                <a:gd name="connsiteY5" fmla="*/ 2156534 h 3232684"/>
                <a:gd name="connsiteX6" fmla="*/ 265170 w 2039071"/>
                <a:gd name="connsiteY6" fmla="*/ 269095 h 3232684"/>
                <a:gd name="connsiteX7" fmla="*/ 136797 w 2039071"/>
                <a:gd name="connsiteY7" fmla="*/ 249503 h 323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9071" h="3232684">
                  <a:moveTo>
                    <a:pt x="0" y="0"/>
                  </a:moveTo>
                  <a:cubicBezTo>
                    <a:pt x="1136262" y="63779"/>
                    <a:pt x="2039071" y="1004975"/>
                    <a:pt x="2039071" y="2156641"/>
                  </a:cubicBezTo>
                  <a:cubicBezTo>
                    <a:pt x="2039071" y="2548427"/>
                    <a:pt x="1934199" y="2915611"/>
                    <a:pt x="1751814" y="3232684"/>
                  </a:cubicBezTo>
                  <a:lnTo>
                    <a:pt x="1478736" y="3226645"/>
                  </a:lnTo>
                  <a:lnTo>
                    <a:pt x="1570950" y="3074857"/>
                  </a:lnTo>
                  <a:cubicBezTo>
                    <a:pt x="1719243" y="2801873"/>
                    <a:pt x="1803477" y="2489041"/>
                    <a:pt x="1803477" y="2156534"/>
                  </a:cubicBezTo>
                  <a:cubicBezTo>
                    <a:pt x="1803477" y="1225516"/>
                    <a:pt x="1143081" y="448742"/>
                    <a:pt x="265170" y="269095"/>
                  </a:cubicBezTo>
                  <a:lnTo>
                    <a:pt x="136797" y="249503"/>
                  </a:lnTo>
                  <a:close/>
                </a:path>
              </a:pathLst>
            </a:custGeom>
            <a:solidFill>
              <a:schemeClr val="tx1">
                <a:alpha val="25000"/>
              </a:schemeClr>
            </a:solidFill>
            <a:ln>
              <a:noFill/>
            </a:ln>
          </p:spPr>
          <p:txBody>
            <a:bodyPr vert="horz" wrap="square" lIns="68580" tIns="34290" rIns="68580" bIns="3429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Freeform: Shape 29">
              <a:extLst>
                <a:ext uri="{FF2B5EF4-FFF2-40B4-BE49-F238E27FC236}">
                  <a16:creationId xmlns:a16="http://schemas.microsoft.com/office/drawing/2014/main" id="{E668472C-7334-43ED-84A7-DEA753852F49}"/>
                </a:ext>
              </a:extLst>
            </p:cNvPr>
            <p:cNvSpPr>
              <a:spLocks/>
            </p:cNvSpPr>
            <p:nvPr/>
          </p:nvSpPr>
          <p:spPr bwMode="auto">
            <a:xfrm>
              <a:off x="4218891" y="4368643"/>
              <a:ext cx="3680405" cy="1322797"/>
            </a:xfrm>
            <a:custGeom>
              <a:avLst/>
              <a:gdLst>
                <a:gd name="connsiteX0" fmla="*/ 145028 w 3680405"/>
                <a:gd name="connsiteY0" fmla="*/ 0 h 1322797"/>
                <a:gd name="connsiteX1" fmla="*/ 183058 w 3680405"/>
                <a:gd name="connsiteY1" fmla="*/ 78946 h 1322797"/>
                <a:gd name="connsiteX2" fmla="*/ 1877110 w 3680405"/>
                <a:gd name="connsiteY2" fmla="*/ 1087203 h 1322797"/>
                <a:gd name="connsiteX3" fmla="*/ 3363753 w 3680405"/>
                <a:gd name="connsiteY3" fmla="*/ 386107 h 1322797"/>
                <a:gd name="connsiteX4" fmla="*/ 3390461 w 3680405"/>
                <a:gd name="connsiteY4" fmla="*/ 350391 h 1322797"/>
                <a:gd name="connsiteX5" fmla="*/ 3680405 w 3680405"/>
                <a:gd name="connsiteY5" fmla="*/ 356842 h 1322797"/>
                <a:gd name="connsiteX6" fmla="*/ 1877162 w 3680405"/>
                <a:gd name="connsiteY6" fmla="*/ 1322797 h 1322797"/>
                <a:gd name="connsiteX7" fmla="*/ 0 w 3680405"/>
                <a:gd name="connsiteY7" fmla="*/ 238376 h 132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80405" h="1322797">
                  <a:moveTo>
                    <a:pt x="145028" y="0"/>
                  </a:moveTo>
                  <a:lnTo>
                    <a:pt x="183058" y="78946"/>
                  </a:lnTo>
                  <a:cubicBezTo>
                    <a:pt x="509304" y="679509"/>
                    <a:pt x="1145596" y="1087203"/>
                    <a:pt x="1877110" y="1087203"/>
                  </a:cubicBezTo>
                  <a:cubicBezTo>
                    <a:pt x="2475622" y="1087203"/>
                    <a:pt x="3010390" y="814284"/>
                    <a:pt x="3363753" y="386107"/>
                  </a:cubicBezTo>
                  <a:lnTo>
                    <a:pt x="3390461" y="350391"/>
                  </a:lnTo>
                  <a:lnTo>
                    <a:pt x="3680405" y="356842"/>
                  </a:lnTo>
                  <a:cubicBezTo>
                    <a:pt x="3292562" y="939149"/>
                    <a:pt x="2630034" y="1322797"/>
                    <a:pt x="1877162" y="1322797"/>
                  </a:cubicBezTo>
                  <a:cubicBezTo>
                    <a:pt x="1074098" y="1322797"/>
                    <a:pt x="374155" y="886295"/>
                    <a:pt x="0" y="238376"/>
                  </a:cubicBezTo>
                  <a:close/>
                </a:path>
              </a:pathLst>
            </a:custGeom>
            <a:solidFill>
              <a:schemeClr val="tx1">
                <a:alpha val="25000"/>
              </a:schemeClr>
            </a:solidFill>
            <a:ln>
              <a:noFill/>
            </a:ln>
          </p:spPr>
          <p:txBody>
            <a:bodyPr vert="horz" wrap="square" lIns="68580" tIns="34290" rIns="68580" bIns="3429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7" name="TextBox 16">
            <a:extLst>
              <a:ext uri="{FF2B5EF4-FFF2-40B4-BE49-F238E27FC236}">
                <a16:creationId xmlns:a16="http://schemas.microsoft.com/office/drawing/2014/main" id="{DAC197DF-E7A5-4DBA-9FE0-D252A5E6D2AC}"/>
              </a:ext>
            </a:extLst>
          </p:cNvPr>
          <p:cNvSpPr txBox="1"/>
          <p:nvPr/>
        </p:nvSpPr>
        <p:spPr>
          <a:xfrm rot="18900000">
            <a:off x="1838131" y="2323434"/>
            <a:ext cx="1585562"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r-HR" sz="2400" b="1" spc="120" dirty="0">
                <a:solidFill>
                  <a:prstClr val="white"/>
                </a:solidFill>
                <a:latin typeface="Calibri" panose="020F0502020204030204"/>
              </a:rPr>
              <a:t>PREMISES</a:t>
            </a:r>
            <a:endParaRPr kumimoji="0" lang="en-US" sz="2400" b="1" i="0" u="none" strike="noStrike" kern="1200" cap="none" spc="120" normalizeH="0" baseline="0" noProof="0" dirty="0">
              <a:ln>
                <a:noFill/>
              </a:ln>
              <a:solidFill>
                <a:prstClr val="white"/>
              </a:solidFill>
              <a:effectLst/>
              <a:uLnTx/>
              <a:uFillTx/>
              <a:latin typeface="Calibri" panose="020F0502020204030204"/>
              <a:ea typeface="+mn-ea"/>
              <a:cs typeface="+mn-cs"/>
            </a:endParaRPr>
          </a:p>
        </p:txBody>
      </p:sp>
      <p:sp>
        <p:nvSpPr>
          <p:cNvPr id="27" name="TextBox 26">
            <a:extLst>
              <a:ext uri="{FF2B5EF4-FFF2-40B4-BE49-F238E27FC236}">
                <a16:creationId xmlns:a16="http://schemas.microsoft.com/office/drawing/2014/main" id="{A90011D5-A71F-4B89-8542-D32C6F458802}"/>
              </a:ext>
            </a:extLst>
          </p:cNvPr>
          <p:cNvSpPr txBox="1"/>
          <p:nvPr/>
        </p:nvSpPr>
        <p:spPr>
          <a:xfrm>
            <a:off x="2835606" y="4766840"/>
            <a:ext cx="1900072" cy="461665"/>
          </a:xfrm>
          <a:prstGeom prst="rect">
            <a:avLst/>
          </a:prstGeom>
          <a:noFill/>
        </p:spPr>
        <p:txBody>
          <a:bodyPr wrap="none" rtlCol="0">
            <a:spAutoFit/>
          </a:bodyPr>
          <a:lstStyle>
            <a:defPPr>
              <a:defRPr lang="en-US"/>
            </a:defPPr>
            <a:lvl1pPr algn="ctr">
              <a:defRPr sz="2400" b="1" spc="120">
                <a:solidFill>
                  <a:schemeClr val="tx1">
                    <a:lumMod val="75000"/>
                    <a:lumOff val="2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r-HR" sz="2400" b="1" i="0" u="none" strike="noStrike" kern="1200" cap="none" spc="120" normalizeH="0" baseline="0" noProof="0" dirty="0">
                <a:ln>
                  <a:noFill/>
                </a:ln>
                <a:solidFill>
                  <a:srgbClr val="D3D3D3">
                    <a:lumMod val="25000"/>
                  </a:srgbClr>
                </a:solidFill>
                <a:effectLst/>
                <a:uLnTx/>
                <a:uFillTx/>
                <a:latin typeface="Calibri" panose="020F0502020204030204"/>
                <a:ea typeface="+mn-ea"/>
                <a:cs typeface="+mn-cs"/>
              </a:rPr>
              <a:t>EQUIPMENT</a:t>
            </a:r>
            <a:endParaRPr kumimoji="0" lang="en-US" sz="2400" b="1" i="0" u="none" strike="noStrike" kern="1200" cap="none" spc="120" normalizeH="0" baseline="0" noProof="0" dirty="0">
              <a:ln>
                <a:noFill/>
              </a:ln>
              <a:solidFill>
                <a:srgbClr val="D3D3D3">
                  <a:lumMod val="25000"/>
                </a:srgbClr>
              </a:solidFill>
              <a:effectLst/>
              <a:uLnTx/>
              <a:uFillTx/>
              <a:latin typeface="Calibri" panose="020F0502020204030204"/>
              <a:ea typeface="+mn-ea"/>
              <a:cs typeface="+mn-cs"/>
            </a:endParaRPr>
          </a:p>
        </p:txBody>
      </p:sp>
      <p:sp>
        <p:nvSpPr>
          <p:cNvPr id="31" name="TextBox 30">
            <a:extLst>
              <a:ext uri="{FF2B5EF4-FFF2-40B4-BE49-F238E27FC236}">
                <a16:creationId xmlns:a16="http://schemas.microsoft.com/office/drawing/2014/main" id="{0A780E9A-3414-425C-A344-1D8381D5168F}"/>
              </a:ext>
            </a:extLst>
          </p:cNvPr>
          <p:cNvSpPr txBox="1"/>
          <p:nvPr/>
        </p:nvSpPr>
        <p:spPr>
          <a:xfrm>
            <a:off x="3127332" y="3278071"/>
            <a:ext cx="1505541"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r-HR" sz="3200" b="1" i="0" u="none" strike="noStrike" kern="1200" cap="none" spc="0" normalizeH="0" baseline="0" noProof="0" dirty="0">
                <a:ln>
                  <a:noFill/>
                </a:ln>
                <a:solidFill>
                  <a:prstClr val="black"/>
                </a:solidFill>
                <a:effectLst/>
                <a:uLnTx/>
                <a:uFillTx/>
                <a:latin typeface="Calibri" panose="020F0502020204030204"/>
                <a:ea typeface="+mn-ea"/>
                <a:cs typeface="+mn-cs"/>
              </a:rPr>
              <a:t>PERMIT</a:t>
            </a:r>
            <a:endPar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CAAB404D-E647-4392-83F4-4BFC4B9D1732}"/>
              </a:ext>
            </a:extLst>
          </p:cNvPr>
          <p:cNvSpPr txBox="1"/>
          <p:nvPr/>
        </p:nvSpPr>
        <p:spPr>
          <a:xfrm rot="3600000">
            <a:off x="4505185" y="2728101"/>
            <a:ext cx="1584024"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r-HR" sz="2400" b="1" i="0" u="none" strike="noStrike" kern="1200" cap="none" spc="120" normalizeH="0" baseline="0" noProof="0" dirty="0">
                <a:ln>
                  <a:noFill/>
                </a:ln>
                <a:solidFill>
                  <a:srgbClr val="D3D3D3">
                    <a:lumMod val="25000"/>
                  </a:srgbClr>
                </a:solidFill>
                <a:effectLst/>
                <a:uLnTx/>
                <a:uFillTx/>
                <a:latin typeface="Calibri" panose="020F0502020204030204"/>
                <a:ea typeface="+mn-ea"/>
                <a:cs typeface="+mn-cs"/>
              </a:rPr>
              <a:t>WORKERS</a:t>
            </a:r>
            <a:endParaRPr kumimoji="0" lang="en-US" sz="2400" b="1" i="0" u="none" strike="noStrike" kern="1200" cap="none" spc="120" normalizeH="0" baseline="0" noProof="0" dirty="0">
              <a:ln>
                <a:noFill/>
              </a:ln>
              <a:solidFill>
                <a:srgbClr val="D3D3D3">
                  <a:lumMod val="25000"/>
                </a:srgbClr>
              </a:solidFill>
              <a:effectLst/>
              <a:uLnTx/>
              <a:uFillTx/>
              <a:latin typeface="Calibri" panose="020F0502020204030204"/>
              <a:ea typeface="+mn-ea"/>
              <a:cs typeface="+mn-cs"/>
            </a:endParaRPr>
          </a:p>
        </p:txBody>
      </p:sp>
      <p:pic>
        <p:nvPicPr>
          <p:cNvPr id="1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36543" y="6165304"/>
            <a:ext cx="1304925" cy="692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Pravokutnik 19"/>
          <p:cNvSpPr/>
          <p:nvPr/>
        </p:nvSpPr>
        <p:spPr>
          <a:xfrm>
            <a:off x="1835696" y="6309320"/>
            <a:ext cx="5184576" cy="5155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1" name="Picture 2" descr="https://cdn0.iconfinder.com/data/icons/justice-4/200/262-256.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91483" y="1673757"/>
            <a:ext cx="1533221" cy="12374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01791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636205"/>
          </a:xfrm>
        </p:spPr>
        <p:txBody>
          <a:bodyPr>
            <a:normAutofit fontScale="90000"/>
          </a:bodyPr>
          <a:lstStyle/>
          <a:p>
            <a:r>
              <a:rPr lang="hr-HR" dirty="0">
                <a:solidFill>
                  <a:schemeClr val="tx2">
                    <a:lumMod val="75000"/>
                  </a:schemeClr>
                </a:solidFill>
              </a:rPr>
              <a:t>Licences for BTC – the procedure</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36543" y="6165304"/>
            <a:ext cx="1304925" cy="692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Slika 51"/>
          <p:cNvPicPr>
            <a:picLocks noChangeAspect="1" noChangeArrowheads="1"/>
          </p:cNvPicPr>
          <p:nvPr/>
        </p:nvPicPr>
        <p:blipFill rotWithShape="1">
          <a:blip r:embed="rId3">
            <a:extLst>
              <a:ext uri="{28A0092B-C50C-407E-A947-70E740481C1C}">
                <a14:useLocalDpi xmlns:a14="http://schemas.microsoft.com/office/drawing/2010/main" val="0"/>
              </a:ext>
            </a:extLst>
          </a:blip>
          <a:srcRect l="10181" t="21365" r="12296" b="7687"/>
          <a:stretch/>
        </p:blipFill>
        <p:spPr bwMode="auto">
          <a:xfrm>
            <a:off x="827584" y="980728"/>
            <a:ext cx="7488832" cy="497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35287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562074"/>
          </a:xfrm>
        </p:spPr>
        <p:txBody>
          <a:bodyPr>
            <a:normAutofit fontScale="90000"/>
          </a:bodyPr>
          <a:lstStyle/>
          <a:p>
            <a:r>
              <a:rPr lang="hr-HR" dirty="0">
                <a:solidFill>
                  <a:schemeClr val="tx2">
                    <a:lumMod val="75000"/>
                  </a:schemeClr>
                </a:solidFill>
              </a:rPr>
              <a:t>Permits and Licences – inspection</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36543" y="6165304"/>
            <a:ext cx="1304925" cy="692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836712"/>
            <a:ext cx="8291264" cy="5328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8684719"/>
      </p:ext>
    </p:extLst>
  </p:cSld>
  <p:clrMapOvr>
    <a:masterClrMapping/>
  </p:clrMapOvr>
</p:sld>
</file>

<file path=ppt/theme/theme1.xml><?xml version="1.0" encoding="utf-8"?>
<a:theme xmlns:a="http://schemas.openxmlformats.org/drawingml/2006/main" name="Tema sustava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plate PresentationGo Dark">
  <a:themeElements>
    <a:clrScheme name="PGO2">
      <a:dk1>
        <a:sysClr val="windowText" lastClr="000000"/>
      </a:dk1>
      <a:lt1>
        <a:sysClr val="window" lastClr="FFFFFF"/>
      </a:lt1>
      <a:dk2>
        <a:srgbClr val="063951"/>
      </a:dk2>
      <a:lt2>
        <a:srgbClr val="D3D3D3"/>
      </a:lt2>
      <a:accent1>
        <a:srgbClr val="3A5C84"/>
      </a:accent1>
      <a:accent2>
        <a:srgbClr val="F7931F"/>
      </a:accent2>
      <a:accent3>
        <a:srgbClr val="4CC1EF"/>
      </a:accent3>
      <a:accent4>
        <a:srgbClr val="FFCC4C"/>
      </a:accent4>
      <a:accent5>
        <a:srgbClr val="C13018"/>
      </a:accent5>
      <a:accent6>
        <a:srgbClr val="A2B969"/>
      </a:accent6>
      <a:hlink>
        <a:srgbClr val="6C2B43"/>
      </a:hlink>
      <a:folHlink>
        <a:srgbClr val="6C2B43"/>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plate PresentationGo">
  <a:themeElements>
    <a:clrScheme name="PGO2">
      <a:dk1>
        <a:sysClr val="windowText" lastClr="000000"/>
      </a:dk1>
      <a:lt1>
        <a:sysClr val="window" lastClr="FFFFFF"/>
      </a:lt1>
      <a:dk2>
        <a:srgbClr val="063951"/>
      </a:dk2>
      <a:lt2>
        <a:srgbClr val="D3D3D3"/>
      </a:lt2>
      <a:accent1>
        <a:srgbClr val="3A5C84"/>
      </a:accent1>
      <a:accent2>
        <a:srgbClr val="F7931F"/>
      </a:accent2>
      <a:accent3>
        <a:srgbClr val="4CC1EF"/>
      </a:accent3>
      <a:accent4>
        <a:srgbClr val="FFCC4C"/>
      </a:accent4>
      <a:accent5>
        <a:srgbClr val="C13018"/>
      </a:accent5>
      <a:accent6>
        <a:srgbClr val="A2B969"/>
      </a:accent6>
      <a:hlink>
        <a:srgbClr val="6C2B43"/>
      </a:hlink>
      <a:folHlink>
        <a:srgbClr val="6C2B43"/>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Template PresentationGo">
  <a:themeElements>
    <a:clrScheme name="PGO2">
      <a:dk1>
        <a:sysClr val="windowText" lastClr="000000"/>
      </a:dk1>
      <a:lt1>
        <a:sysClr val="window" lastClr="FFFFFF"/>
      </a:lt1>
      <a:dk2>
        <a:srgbClr val="063951"/>
      </a:dk2>
      <a:lt2>
        <a:srgbClr val="D3D3D3"/>
      </a:lt2>
      <a:accent1>
        <a:srgbClr val="3A5C84"/>
      </a:accent1>
      <a:accent2>
        <a:srgbClr val="F7931F"/>
      </a:accent2>
      <a:accent3>
        <a:srgbClr val="4CC1EF"/>
      </a:accent3>
      <a:accent4>
        <a:srgbClr val="FFCC4C"/>
      </a:accent4>
      <a:accent5>
        <a:srgbClr val="C13018"/>
      </a:accent5>
      <a:accent6>
        <a:srgbClr val="A2B969"/>
      </a:accent6>
      <a:hlink>
        <a:srgbClr val="6C2B43"/>
      </a:hlink>
      <a:folHlink>
        <a:srgbClr val="6C2B43"/>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Template PresentationGo">
  <a:themeElements>
    <a:clrScheme name="PGO2">
      <a:dk1>
        <a:sysClr val="windowText" lastClr="000000"/>
      </a:dk1>
      <a:lt1>
        <a:sysClr val="window" lastClr="FFFFFF"/>
      </a:lt1>
      <a:dk2>
        <a:srgbClr val="063951"/>
      </a:dk2>
      <a:lt2>
        <a:srgbClr val="D3D3D3"/>
      </a:lt2>
      <a:accent1>
        <a:srgbClr val="3A5C84"/>
      </a:accent1>
      <a:accent2>
        <a:srgbClr val="F7931F"/>
      </a:accent2>
      <a:accent3>
        <a:srgbClr val="4CC1EF"/>
      </a:accent3>
      <a:accent4>
        <a:srgbClr val="FFCC4C"/>
      </a:accent4>
      <a:accent5>
        <a:srgbClr val="C13018"/>
      </a:accent5>
      <a:accent6>
        <a:srgbClr val="A2B969"/>
      </a:accent6>
      <a:hlink>
        <a:srgbClr val="6C2B43"/>
      </a:hlink>
      <a:folHlink>
        <a:srgbClr val="6C2B43"/>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Template PresentationGo Dark">
  <a:themeElements>
    <a:clrScheme name="PGO2">
      <a:dk1>
        <a:sysClr val="windowText" lastClr="000000"/>
      </a:dk1>
      <a:lt1>
        <a:sysClr val="window" lastClr="FFFFFF"/>
      </a:lt1>
      <a:dk2>
        <a:srgbClr val="063951"/>
      </a:dk2>
      <a:lt2>
        <a:srgbClr val="D3D3D3"/>
      </a:lt2>
      <a:accent1>
        <a:srgbClr val="3A5C84"/>
      </a:accent1>
      <a:accent2>
        <a:srgbClr val="F7931F"/>
      </a:accent2>
      <a:accent3>
        <a:srgbClr val="4CC1EF"/>
      </a:accent3>
      <a:accent4>
        <a:srgbClr val="FFCC4C"/>
      </a:accent4>
      <a:accent5>
        <a:srgbClr val="C13018"/>
      </a:accent5>
      <a:accent6>
        <a:srgbClr val="A2B969"/>
      </a:accent6>
      <a:hlink>
        <a:srgbClr val="6C2B43"/>
      </a:hlink>
      <a:folHlink>
        <a:srgbClr val="6C2B43"/>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Tema sustava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2450</TotalTime>
  <Words>1188</Words>
  <Application>Microsoft Office PowerPoint</Application>
  <PresentationFormat>On-screen Show (4:3)</PresentationFormat>
  <Paragraphs>131</Paragraphs>
  <Slides>12</Slides>
  <Notes>9</Notes>
  <HiddenSlides>0</HiddenSlides>
  <MMClips>0</MMClips>
  <ScaleCrop>false</ScaleCrop>
  <HeadingPairs>
    <vt:vector size="6" baseType="variant">
      <vt:variant>
        <vt:lpstr>Fonts Used</vt:lpstr>
      </vt:variant>
      <vt:variant>
        <vt:i4>6</vt:i4>
      </vt:variant>
      <vt:variant>
        <vt:lpstr>Theme</vt:lpstr>
      </vt:variant>
      <vt:variant>
        <vt:i4>6</vt:i4>
      </vt:variant>
      <vt:variant>
        <vt:lpstr>Slide Titles</vt:lpstr>
      </vt:variant>
      <vt:variant>
        <vt:i4>12</vt:i4>
      </vt:variant>
    </vt:vector>
  </HeadingPairs>
  <TitlesOfParts>
    <vt:vector size="24" baseType="lpstr">
      <vt:lpstr>Arial</vt:lpstr>
      <vt:lpstr>Calibri</vt:lpstr>
      <vt:lpstr>Calibri Light</vt:lpstr>
      <vt:lpstr>Helvetica</vt:lpstr>
      <vt:lpstr>Open Sans</vt:lpstr>
      <vt:lpstr>Wingdings</vt:lpstr>
      <vt:lpstr>Tema sustava Office</vt:lpstr>
      <vt:lpstr>Template PresentationGo Dark</vt:lpstr>
      <vt:lpstr>Template PresentationGo</vt:lpstr>
      <vt:lpstr>1_Template PresentationGo</vt:lpstr>
      <vt:lpstr>2_Template PresentationGo</vt:lpstr>
      <vt:lpstr>1_Template PresentationGo Dark</vt:lpstr>
      <vt:lpstr>Permits and Licences equal Quality?</vt:lpstr>
      <vt:lpstr>Independent Sector for Health Inspections</vt:lpstr>
      <vt:lpstr>Organizational forms of health care</vt:lpstr>
      <vt:lpstr>Establishment procedure</vt:lpstr>
      <vt:lpstr>Note: Private Practice</vt:lpstr>
      <vt:lpstr>Permits and Licences</vt:lpstr>
      <vt:lpstr>Permits – conditions for obtaining</vt:lpstr>
      <vt:lpstr>Licences for BTC – the procedure</vt:lpstr>
      <vt:lpstr>Permits and Licences – inspection</vt:lpstr>
      <vt:lpstr>Inspection – taking measures</vt:lpstr>
      <vt:lpstr>The health inspection does not participate in the investigation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PowerPointova prezentacija</dc:title>
  <dc:creator>Čović Ante</dc:creator>
  <cp:lastModifiedBy>Vesna</cp:lastModifiedBy>
  <cp:revision>108</cp:revision>
  <dcterms:created xsi:type="dcterms:W3CDTF">2016-06-23T07:02:32Z</dcterms:created>
  <dcterms:modified xsi:type="dcterms:W3CDTF">2019-09-23T08:16:43Z</dcterms:modified>
</cp:coreProperties>
</file>