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63" r:id="rId5"/>
    <p:sldId id="285" r:id="rId6"/>
    <p:sldId id="286" r:id="rId7"/>
    <p:sldId id="287" r:id="rId8"/>
    <p:sldId id="288" r:id="rId9"/>
    <p:sldId id="273" r:id="rId10"/>
    <p:sldId id="282" r:id="rId11"/>
    <p:sldId id="277" r:id="rId12"/>
    <p:sldId id="278" r:id="rId13"/>
    <p:sldId id="276" r:id="rId14"/>
    <p:sldId id="284" r:id="rId15"/>
  </p:sldIdLst>
  <p:sldSz cx="10694988" cy="7562850"/>
  <p:notesSz cx="6743700" cy="9882188"/>
  <p:defaultTextStyle>
    <a:defPPr>
      <a:defRPr lang="sv-SE"/>
    </a:defPPr>
    <a:lvl1pPr algn="l" rtl="0" fontAlgn="base">
      <a:spcBef>
        <a:spcPct val="0"/>
      </a:spcBef>
      <a:spcAft>
        <a:spcPct val="0"/>
      </a:spcAft>
      <a:defRPr kern="1200">
        <a:solidFill>
          <a:schemeClr val="tx1"/>
        </a:solidFill>
        <a:latin typeface="TheMix-Plain" pitchFamily="34" charset="0"/>
        <a:ea typeface="+mn-ea"/>
        <a:cs typeface="+mn-cs"/>
      </a:defRPr>
    </a:lvl1pPr>
    <a:lvl2pPr marL="457200" algn="l" rtl="0" fontAlgn="base">
      <a:spcBef>
        <a:spcPct val="0"/>
      </a:spcBef>
      <a:spcAft>
        <a:spcPct val="0"/>
      </a:spcAft>
      <a:defRPr kern="1200">
        <a:solidFill>
          <a:schemeClr val="tx1"/>
        </a:solidFill>
        <a:latin typeface="TheMix-Plain" pitchFamily="34" charset="0"/>
        <a:ea typeface="+mn-ea"/>
        <a:cs typeface="+mn-cs"/>
      </a:defRPr>
    </a:lvl2pPr>
    <a:lvl3pPr marL="914400" algn="l" rtl="0" fontAlgn="base">
      <a:spcBef>
        <a:spcPct val="0"/>
      </a:spcBef>
      <a:spcAft>
        <a:spcPct val="0"/>
      </a:spcAft>
      <a:defRPr kern="1200">
        <a:solidFill>
          <a:schemeClr val="tx1"/>
        </a:solidFill>
        <a:latin typeface="TheMix-Plain" pitchFamily="34" charset="0"/>
        <a:ea typeface="+mn-ea"/>
        <a:cs typeface="+mn-cs"/>
      </a:defRPr>
    </a:lvl3pPr>
    <a:lvl4pPr marL="1371600" algn="l" rtl="0" fontAlgn="base">
      <a:spcBef>
        <a:spcPct val="0"/>
      </a:spcBef>
      <a:spcAft>
        <a:spcPct val="0"/>
      </a:spcAft>
      <a:defRPr kern="1200">
        <a:solidFill>
          <a:schemeClr val="tx1"/>
        </a:solidFill>
        <a:latin typeface="TheMix-Plain" pitchFamily="34" charset="0"/>
        <a:ea typeface="+mn-ea"/>
        <a:cs typeface="+mn-cs"/>
      </a:defRPr>
    </a:lvl4pPr>
    <a:lvl5pPr marL="1828800" algn="l" rtl="0" fontAlgn="base">
      <a:spcBef>
        <a:spcPct val="0"/>
      </a:spcBef>
      <a:spcAft>
        <a:spcPct val="0"/>
      </a:spcAft>
      <a:defRPr kern="1200">
        <a:solidFill>
          <a:schemeClr val="tx1"/>
        </a:solidFill>
        <a:latin typeface="TheMix-Plain" pitchFamily="34" charset="0"/>
        <a:ea typeface="+mn-ea"/>
        <a:cs typeface="+mn-cs"/>
      </a:defRPr>
    </a:lvl5pPr>
    <a:lvl6pPr marL="2286000" algn="l" defTabSz="914400" rtl="0" eaLnBrk="1" latinLnBrk="0" hangingPunct="1">
      <a:defRPr kern="1200">
        <a:solidFill>
          <a:schemeClr val="tx1"/>
        </a:solidFill>
        <a:latin typeface="TheMix-Plain" pitchFamily="34" charset="0"/>
        <a:ea typeface="+mn-ea"/>
        <a:cs typeface="+mn-cs"/>
      </a:defRPr>
    </a:lvl6pPr>
    <a:lvl7pPr marL="2743200" algn="l" defTabSz="914400" rtl="0" eaLnBrk="1" latinLnBrk="0" hangingPunct="1">
      <a:defRPr kern="1200">
        <a:solidFill>
          <a:schemeClr val="tx1"/>
        </a:solidFill>
        <a:latin typeface="TheMix-Plain" pitchFamily="34" charset="0"/>
        <a:ea typeface="+mn-ea"/>
        <a:cs typeface="+mn-cs"/>
      </a:defRPr>
    </a:lvl7pPr>
    <a:lvl8pPr marL="3200400" algn="l" defTabSz="914400" rtl="0" eaLnBrk="1" latinLnBrk="0" hangingPunct="1">
      <a:defRPr kern="1200">
        <a:solidFill>
          <a:schemeClr val="tx1"/>
        </a:solidFill>
        <a:latin typeface="TheMix-Plain" pitchFamily="34" charset="0"/>
        <a:ea typeface="+mn-ea"/>
        <a:cs typeface="+mn-cs"/>
      </a:defRPr>
    </a:lvl8pPr>
    <a:lvl9pPr marL="3657600" algn="l" defTabSz="914400" rtl="0" eaLnBrk="1" latinLnBrk="0" hangingPunct="1">
      <a:defRPr kern="1200">
        <a:solidFill>
          <a:schemeClr val="tx1"/>
        </a:solidFill>
        <a:latin typeface="TheMix-Plain"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3112">
          <p15:clr>
            <a:srgbClr val="A4A3A4"/>
          </p15:clr>
        </p15:guide>
        <p15:guide id="2" pos="21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9A0"/>
    <a:srgbClr val="788A91"/>
    <a:srgbClr val="D1E8B2"/>
    <a:srgbClr val="000000"/>
    <a:srgbClr val="F0EDD9"/>
    <a:srgbClr val="A9D74C"/>
    <a:srgbClr val="C2BAAB"/>
    <a:srgbClr val="4E1E5C"/>
    <a:srgbClr val="7D4593"/>
    <a:srgbClr val="E45B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62862" autoAdjust="0"/>
  </p:normalViewPr>
  <p:slideViewPr>
    <p:cSldViewPr snapToGrid="0">
      <p:cViewPr varScale="1">
        <p:scale>
          <a:sx n="39" d="100"/>
          <a:sy n="39" d="100"/>
        </p:scale>
        <p:origin x="1852" y="36"/>
      </p:cViewPr>
      <p:guideLst>
        <p:guide orient="horz"/>
        <p:guide/>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2" d="100"/>
          <a:sy n="82" d="100"/>
        </p:scale>
        <p:origin x="-1818" y="-66"/>
      </p:cViewPr>
      <p:guideLst>
        <p:guide orient="horz" pos="3112"/>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225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46083" name="Rectangle 3"/>
          <p:cNvSpPr>
            <a:spLocks noGrp="1" noChangeArrowheads="1"/>
          </p:cNvSpPr>
          <p:nvPr>
            <p:ph type="dt" sz="quarter" idx="1"/>
          </p:nvPr>
        </p:nvSpPr>
        <p:spPr bwMode="auto">
          <a:xfrm>
            <a:off x="3821113" y="0"/>
            <a:ext cx="29225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p>
        </p:txBody>
      </p:sp>
      <p:sp>
        <p:nvSpPr>
          <p:cNvPr id="46084" name="Rectangle 4"/>
          <p:cNvSpPr>
            <a:spLocks noGrp="1" noChangeArrowheads="1"/>
          </p:cNvSpPr>
          <p:nvPr>
            <p:ph type="ftr" sz="quarter" idx="2"/>
          </p:nvPr>
        </p:nvSpPr>
        <p:spPr bwMode="auto">
          <a:xfrm>
            <a:off x="0" y="9388475"/>
            <a:ext cx="29225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p>
        </p:txBody>
      </p:sp>
      <p:sp>
        <p:nvSpPr>
          <p:cNvPr id="46085" name="Rectangle 5"/>
          <p:cNvSpPr>
            <a:spLocks noGrp="1" noChangeArrowheads="1"/>
          </p:cNvSpPr>
          <p:nvPr>
            <p:ph type="sldNum" sz="quarter" idx="3"/>
          </p:nvPr>
        </p:nvSpPr>
        <p:spPr bwMode="auto">
          <a:xfrm>
            <a:off x="3821113" y="9388475"/>
            <a:ext cx="29225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DB522A8-9641-4A90-A13A-C51A477B5CD2}" type="slidenum">
              <a:rPr lang="sv-SE"/>
              <a:pPr/>
              <a:t>‹#›</a:t>
            </a:fld>
            <a:endParaRPr lang="sv-SE"/>
          </a:p>
        </p:txBody>
      </p:sp>
    </p:spTree>
    <p:extLst>
      <p:ext uri="{BB962C8B-B14F-4D97-AF65-F5344CB8AC3E}">
        <p14:creationId xmlns:p14="http://schemas.microsoft.com/office/powerpoint/2010/main" val="4198421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225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endParaRPr lang="sv-SE"/>
          </a:p>
        </p:txBody>
      </p:sp>
      <p:sp>
        <p:nvSpPr>
          <p:cNvPr id="14339" name="Rectangle 3"/>
          <p:cNvSpPr>
            <a:spLocks noGrp="1" noChangeArrowheads="1"/>
          </p:cNvSpPr>
          <p:nvPr>
            <p:ph type="dt" idx="1"/>
          </p:nvPr>
        </p:nvSpPr>
        <p:spPr bwMode="auto">
          <a:xfrm>
            <a:off x="3821113" y="0"/>
            <a:ext cx="29225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endParaRPr lang="sv-SE"/>
          </a:p>
        </p:txBody>
      </p:sp>
      <p:sp>
        <p:nvSpPr>
          <p:cNvPr id="14340" name="Rectangle 4"/>
          <p:cNvSpPr>
            <a:spLocks noGrp="1" noRot="1" noChangeAspect="1" noChangeArrowheads="1" noTextEdit="1"/>
          </p:cNvSpPr>
          <p:nvPr>
            <p:ph type="sldImg" idx="2"/>
          </p:nvPr>
        </p:nvSpPr>
        <p:spPr bwMode="auto">
          <a:xfrm>
            <a:off x="752475" y="741363"/>
            <a:ext cx="5240338" cy="37052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898525" y="4694238"/>
            <a:ext cx="4946650" cy="4446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0800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4342" name="Rectangle 6"/>
          <p:cNvSpPr>
            <a:spLocks noGrp="1" noChangeArrowheads="1"/>
          </p:cNvSpPr>
          <p:nvPr>
            <p:ph type="ftr" sz="quarter" idx="4"/>
          </p:nvPr>
        </p:nvSpPr>
        <p:spPr bwMode="auto">
          <a:xfrm>
            <a:off x="0" y="9388475"/>
            <a:ext cx="29225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heSans-Plain" pitchFamily="34" charset="0"/>
              </a:defRPr>
            </a:lvl1pPr>
          </a:lstStyle>
          <a:p>
            <a:endParaRPr lang="sv-SE"/>
          </a:p>
        </p:txBody>
      </p:sp>
      <p:sp>
        <p:nvSpPr>
          <p:cNvPr id="14343" name="Rectangle 7"/>
          <p:cNvSpPr>
            <a:spLocks noGrp="1" noChangeArrowheads="1"/>
          </p:cNvSpPr>
          <p:nvPr>
            <p:ph type="sldNum" sz="quarter" idx="5"/>
          </p:nvPr>
        </p:nvSpPr>
        <p:spPr bwMode="auto">
          <a:xfrm>
            <a:off x="3821113" y="9388475"/>
            <a:ext cx="29225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heSans-Plain" pitchFamily="34" charset="0"/>
              </a:defRPr>
            </a:lvl1pPr>
          </a:lstStyle>
          <a:p>
            <a:fld id="{42BF6E85-F2AF-4ECE-B54D-38D2CB344454}" type="slidenum">
              <a:rPr lang="sv-SE"/>
              <a:pPr/>
              <a:t>‹#›</a:t>
            </a:fld>
            <a:endParaRPr lang="sv-SE"/>
          </a:p>
        </p:txBody>
      </p:sp>
    </p:spTree>
    <p:extLst>
      <p:ext uri="{BB962C8B-B14F-4D97-AF65-F5344CB8AC3E}">
        <p14:creationId xmlns:p14="http://schemas.microsoft.com/office/powerpoint/2010/main" val="41929622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heSans-Plain" pitchFamily="34" charset="0"/>
        <a:ea typeface="+mn-ea"/>
        <a:cs typeface="+mn-cs"/>
      </a:defRPr>
    </a:lvl1pPr>
    <a:lvl2pPr marL="457200" algn="l" rtl="0" fontAlgn="base">
      <a:spcBef>
        <a:spcPct val="30000"/>
      </a:spcBef>
      <a:spcAft>
        <a:spcPct val="0"/>
      </a:spcAft>
      <a:defRPr sz="1200" kern="1200">
        <a:solidFill>
          <a:schemeClr val="tx1"/>
        </a:solidFill>
        <a:latin typeface="TheSans-Plain" pitchFamily="34" charset="0"/>
        <a:ea typeface="+mn-ea"/>
        <a:cs typeface="+mn-cs"/>
      </a:defRPr>
    </a:lvl2pPr>
    <a:lvl3pPr marL="914400" algn="l" rtl="0" fontAlgn="base">
      <a:spcBef>
        <a:spcPct val="30000"/>
      </a:spcBef>
      <a:spcAft>
        <a:spcPct val="0"/>
      </a:spcAft>
      <a:defRPr sz="1200" kern="1200">
        <a:solidFill>
          <a:schemeClr val="tx1"/>
        </a:solidFill>
        <a:latin typeface="TheSans-Plain" pitchFamily="34" charset="0"/>
        <a:ea typeface="+mn-ea"/>
        <a:cs typeface="+mn-cs"/>
      </a:defRPr>
    </a:lvl3pPr>
    <a:lvl4pPr marL="1371600" algn="l" rtl="0" fontAlgn="base">
      <a:spcBef>
        <a:spcPct val="30000"/>
      </a:spcBef>
      <a:spcAft>
        <a:spcPct val="0"/>
      </a:spcAft>
      <a:defRPr sz="1200" kern="1200">
        <a:solidFill>
          <a:schemeClr val="tx1"/>
        </a:solidFill>
        <a:latin typeface="TheSans-Plain" pitchFamily="34" charset="0"/>
        <a:ea typeface="+mn-ea"/>
        <a:cs typeface="+mn-cs"/>
      </a:defRPr>
    </a:lvl4pPr>
    <a:lvl5pPr marL="1828800" algn="l" rtl="0" fontAlgn="base">
      <a:spcBef>
        <a:spcPct val="30000"/>
      </a:spcBef>
      <a:spcAft>
        <a:spcPct val="0"/>
      </a:spcAft>
      <a:defRPr sz="1200" kern="1200">
        <a:solidFill>
          <a:schemeClr val="tx1"/>
        </a:solidFill>
        <a:latin typeface="TheSans-Plain"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42BF6E85-F2AF-4ECE-B54D-38D2CB344454}" type="slidenum">
              <a:rPr lang="sv-SE" smtClean="0"/>
              <a:pPr/>
              <a:t>2</a:t>
            </a:fld>
            <a:endParaRPr lang="sv-SE"/>
          </a:p>
        </p:txBody>
      </p:sp>
    </p:spTree>
    <p:extLst>
      <p:ext uri="{BB962C8B-B14F-4D97-AF65-F5344CB8AC3E}">
        <p14:creationId xmlns:p14="http://schemas.microsoft.com/office/powerpoint/2010/main" val="2579371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42BF6E85-F2AF-4ECE-B54D-38D2CB344454}" type="slidenum">
              <a:rPr lang="sv-SE" smtClean="0"/>
              <a:pPr/>
              <a:t>3</a:t>
            </a:fld>
            <a:endParaRPr lang="sv-SE"/>
          </a:p>
        </p:txBody>
      </p:sp>
    </p:spTree>
    <p:extLst>
      <p:ext uri="{BB962C8B-B14F-4D97-AF65-F5344CB8AC3E}">
        <p14:creationId xmlns:p14="http://schemas.microsoft.com/office/powerpoint/2010/main" val="133967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42BF6E85-F2AF-4ECE-B54D-38D2CB344454}" type="slidenum">
              <a:rPr lang="sv-SE" smtClean="0"/>
              <a:pPr/>
              <a:t>5</a:t>
            </a:fld>
            <a:endParaRPr lang="sv-SE"/>
          </a:p>
        </p:txBody>
      </p:sp>
    </p:spTree>
    <p:extLst>
      <p:ext uri="{BB962C8B-B14F-4D97-AF65-F5344CB8AC3E}">
        <p14:creationId xmlns:p14="http://schemas.microsoft.com/office/powerpoint/2010/main" val="1253435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The most complete statement of children’s rights.</a:t>
            </a:r>
            <a:r>
              <a:rPr lang="en-US" baseline="0" dirty="0" smtClean="0"/>
              <a:t> </a:t>
            </a:r>
            <a:r>
              <a:rPr lang="en-US" dirty="0" smtClean="0"/>
              <a:t>It’s also the most widely-ratified international human rights treaty in history. A</a:t>
            </a:r>
            <a:r>
              <a:rPr lang="en-US" baseline="0" dirty="0" smtClean="0"/>
              <a:t> child is a person under 18 years of age.</a:t>
            </a:r>
            <a:endParaRPr lang="en-US"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54 articles that cover all aspects of a child’s life and set out the civil, political, economic, social and cultural rights that all children everywhere are entitled to.</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Every child has rights, whatever their ethnicity, gender, religion, language, abilities or any other status.</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The Convention must be seen as a whole: all the rights are linked and no right is more important that another, but there are four articles in the convention that are seen as special.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They’re known as the “General Principles” and they help to interpret all the other articles and play a fundamental role in realizing all the rights in the Convention for all children.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dirty="0" smtClean="0"/>
          </a:p>
          <a:p>
            <a:endParaRPr lang="sv-SE" dirty="0"/>
          </a:p>
        </p:txBody>
      </p:sp>
      <p:sp>
        <p:nvSpPr>
          <p:cNvPr id="4" name="Platshållare för bildnummer 3"/>
          <p:cNvSpPr>
            <a:spLocks noGrp="1"/>
          </p:cNvSpPr>
          <p:nvPr>
            <p:ph type="sldNum" sz="quarter" idx="10"/>
          </p:nvPr>
        </p:nvSpPr>
        <p:spPr/>
        <p:txBody>
          <a:bodyPr/>
          <a:lstStyle/>
          <a:p>
            <a:fld id="{42BF6E85-F2AF-4ECE-B54D-38D2CB344454}" type="slidenum">
              <a:rPr lang="sv-SE" smtClean="0"/>
              <a:pPr/>
              <a:t>6</a:t>
            </a:fld>
            <a:endParaRPr lang="sv-SE"/>
          </a:p>
        </p:txBody>
      </p:sp>
    </p:spTree>
    <p:extLst>
      <p:ext uri="{BB962C8B-B14F-4D97-AF65-F5344CB8AC3E}">
        <p14:creationId xmlns:p14="http://schemas.microsoft.com/office/powerpoint/2010/main" val="3454916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sz="2400" noProof="0" dirty="0" smtClean="0"/>
              <a:t>Sweden</a:t>
            </a:r>
            <a:r>
              <a:rPr lang="en-GB" sz="2400" baseline="0" noProof="0" dirty="0" smtClean="0"/>
              <a:t> has made the d</a:t>
            </a:r>
            <a:r>
              <a:rPr lang="en-GB" sz="2400" noProof="0" dirty="0" smtClean="0"/>
              <a:t>ecision to incorporate the CRC 2018 to</a:t>
            </a:r>
            <a:r>
              <a:rPr lang="en-GB" sz="2400" baseline="0" noProof="0" dirty="0" smtClean="0"/>
              <a:t> the Swedish law. </a:t>
            </a:r>
            <a:r>
              <a:rPr lang="en-GB" sz="2400" noProof="0" dirty="0" smtClean="0"/>
              <a:t>Enters into force 1 January 2020</a:t>
            </a:r>
          </a:p>
          <a:p>
            <a:endParaRPr lang="en-GB" sz="2400" noProof="0" dirty="0" smtClean="0"/>
          </a:p>
          <a:p>
            <a:r>
              <a:rPr lang="en-GB" sz="2400" baseline="0" noProof="0" dirty="0" smtClean="0"/>
              <a:t>One of the reasons that lead to the decision was that t</a:t>
            </a:r>
            <a:r>
              <a:rPr lang="en-GB" sz="2400" noProof="0" dirty="0" smtClean="0"/>
              <a:t>he CRC is not implemented in practice.</a:t>
            </a:r>
            <a:r>
              <a:rPr lang="en-GB" sz="2400" baseline="0" noProof="0" dirty="0" smtClean="0"/>
              <a:t> </a:t>
            </a:r>
            <a:endParaRPr lang="en-GB" sz="2400" noProof="0" dirty="0" smtClean="0"/>
          </a:p>
          <a:p>
            <a:r>
              <a:rPr lang="en-GB" sz="2400" noProof="0" dirty="0" smtClean="0"/>
              <a:t>The</a:t>
            </a:r>
            <a:r>
              <a:rPr lang="en-GB" sz="2400" baseline="0" noProof="0" dirty="0" smtClean="0"/>
              <a:t> c</a:t>
            </a:r>
            <a:r>
              <a:rPr lang="en-GB" sz="2400" noProof="0" dirty="0" smtClean="0"/>
              <a:t>hildren are not seen as rights holders, but</a:t>
            </a:r>
            <a:r>
              <a:rPr lang="en-GB" sz="2400" baseline="0" noProof="0" dirty="0" smtClean="0"/>
              <a:t> for example as objects to protect they’re not treated as children. </a:t>
            </a:r>
          </a:p>
          <a:p>
            <a:endParaRPr lang="en-GB" sz="2400" baseline="0" noProof="0" dirty="0" smtClean="0"/>
          </a:p>
          <a:p>
            <a:r>
              <a:rPr lang="en-GB" sz="2400" baseline="0" noProof="0" dirty="0" smtClean="0"/>
              <a:t>From a study regarding court cases concerning domestic violence against children made earlier this year, the BO could conclude that the courts often diminish the value of the child’s statement due to the way the children give their testimonials in court. Which is by video-recording. This way to give a testimony is seen as a protective measure for the child’s benefit, but it does diminish the child’s right to be heard in a proper way. We need to ask ourselves if the ways we talk and get information from children do promote the child’s right to be heard and is at the same time in the best interest of the child.</a:t>
            </a:r>
          </a:p>
          <a:p>
            <a:endParaRPr lang="en-GB" sz="2400" baseline="0"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2400" baseline="0" noProof="0" dirty="0" smtClean="0"/>
              <a:t>There is a l</a:t>
            </a:r>
            <a:r>
              <a:rPr lang="en-GB" sz="2400" noProof="0" dirty="0" smtClean="0"/>
              <a:t>ack of knowledge.</a:t>
            </a:r>
            <a:r>
              <a:rPr lang="en-GB" sz="2400" baseline="0" noProof="0" dirty="0" smtClean="0"/>
              <a:t> We can see shortcomings when it comes to the child’s r</a:t>
            </a:r>
            <a:r>
              <a:rPr lang="en-GB" sz="2400" noProof="0" dirty="0" smtClean="0"/>
              <a:t>ight to be heard</a:t>
            </a:r>
            <a:r>
              <a:rPr lang="en-GB" sz="2400" baseline="0" noProof="0" dirty="0" smtClean="0"/>
              <a:t> and</a:t>
            </a:r>
            <a:r>
              <a:rPr lang="en-GB" sz="2400" noProof="0" dirty="0" smtClean="0"/>
              <a:t> failures in</a:t>
            </a:r>
            <a:r>
              <a:rPr lang="en-GB" sz="2400" baseline="0" noProof="0" dirty="0" smtClean="0"/>
              <a:t> how for example the social services consider the </a:t>
            </a:r>
            <a:r>
              <a:rPr lang="en-GB" sz="2400" noProof="0" dirty="0" smtClean="0"/>
              <a:t>best interest of the child.</a:t>
            </a:r>
            <a:r>
              <a:rPr lang="en-GB" sz="2400" baseline="0" noProof="0" dirty="0" smtClean="0"/>
              <a:t> </a:t>
            </a:r>
            <a:endParaRPr lang="en-GB" sz="2400" noProof="0" dirty="0" smtClean="0"/>
          </a:p>
          <a:p>
            <a:endParaRPr lang="en-GB" sz="2400" noProof="0" dirty="0" smtClean="0"/>
          </a:p>
          <a:p>
            <a:r>
              <a:rPr lang="en-GB" sz="2400" noProof="0" dirty="0" smtClean="0"/>
              <a:t>This</a:t>
            </a:r>
            <a:r>
              <a:rPr lang="en-GB" sz="2400" baseline="0" noProof="0" dirty="0" smtClean="0"/>
              <a:t> leads to that c</a:t>
            </a:r>
            <a:r>
              <a:rPr lang="en-GB" sz="2400" noProof="0" dirty="0" smtClean="0"/>
              <a:t>hildren are not getting the support they need,</a:t>
            </a:r>
            <a:r>
              <a:rPr lang="en-GB" sz="2400" baseline="0" noProof="0" dirty="0" smtClean="0"/>
              <a:t> this is most palpable when it comes to children in vulnerable situations such as children within the social care system. We have seen problems within the social care system for example when it comes to the child’s right to heard or how the social services do assess the best interest of the child.</a:t>
            </a:r>
          </a:p>
          <a:p>
            <a:endParaRPr lang="en-GB" sz="2400" baseline="0" noProof="0" dirty="0" smtClean="0"/>
          </a:p>
          <a:p>
            <a:r>
              <a:rPr lang="en-GB" sz="2400" baseline="0" noProof="0" dirty="0" smtClean="0"/>
              <a:t>These reasons could also be seen as possibilities to incorporate and further implement the CRC in a society, for example in supervision.</a:t>
            </a:r>
            <a:endParaRPr lang="en-GB" sz="2400" noProof="0" dirty="0" smtClean="0"/>
          </a:p>
          <a:p>
            <a:endParaRPr lang="en-GB" noProof="0" dirty="0"/>
          </a:p>
        </p:txBody>
      </p:sp>
      <p:sp>
        <p:nvSpPr>
          <p:cNvPr id="4" name="Platshållare för bildnummer 3"/>
          <p:cNvSpPr>
            <a:spLocks noGrp="1"/>
          </p:cNvSpPr>
          <p:nvPr>
            <p:ph type="sldNum" sz="quarter" idx="10"/>
          </p:nvPr>
        </p:nvSpPr>
        <p:spPr/>
        <p:txBody>
          <a:bodyPr/>
          <a:lstStyle/>
          <a:p>
            <a:fld id="{42BF6E85-F2AF-4ECE-B54D-38D2CB344454}" type="slidenum">
              <a:rPr lang="sv-SE" smtClean="0"/>
              <a:pPr/>
              <a:t>7</a:t>
            </a:fld>
            <a:endParaRPr lang="sv-SE"/>
          </a:p>
        </p:txBody>
      </p:sp>
    </p:spTree>
    <p:extLst>
      <p:ext uri="{BB962C8B-B14F-4D97-AF65-F5344CB8AC3E}">
        <p14:creationId xmlns:p14="http://schemas.microsoft.com/office/powerpoint/2010/main" val="28800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Few</a:t>
            </a:r>
            <a:r>
              <a:rPr lang="en-GB" noProof="0" dirty="0" smtClean="0"/>
              <a:t> important</a:t>
            </a:r>
            <a:r>
              <a:rPr lang="en-GB" baseline="0" noProof="0" dirty="0" smtClean="0"/>
              <a:t> points regarding </a:t>
            </a:r>
            <a:r>
              <a:rPr lang="en-GB" baseline="0" noProof="0" dirty="0" err="1" smtClean="0"/>
              <a:t>childrens</a:t>
            </a:r>
            <a:r>
              <a:rPr lang="en-GB" baseline="0" noProof="0" dirty="0" smtClean="0"/>
              <a:t> rights and supervision.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baseline="0"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baseline="0"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GB" noProof="0" dirty="0" smtClean="0"/>
              <a:t>Children have fundamental rights.</a:t>
            </a:r>
            <a:r>
              <a:rPr lang="en-GB" baseline="0" noProof="0" dirty="0" smtClean="0"/>
              <a:t> Children</a:t>
            </a:r>
            <a:r>
              <a:rPr lang="en-GB" noProof="0" dirty="0" smtClean="0"/>
              <a:t> are not only subjects to protect. This means that it</a:t>
            </a:r>
            <a:r>
              <a:rPr lang="en-GB" baseline="0" noProof="0" dirty="0" smtClean="0"/>
              <a:t> is our duty to make sure that the child is comfortable to talk to us: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baseline="0" noProof="0" dirty="0" smtClean="0"/>
          </a:p>
          <a:p>
            <a:r>
              <a:rPr lang="en-GB" baseline="0" noProof="0" dirty="0" smtClean="0"/>
              <a:t>Before the supervision activity: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	</a:t>
            </a:r>
            <a:r>
              <a:rPr lang="en-GB" noProof="0" dirty="0" smtClean="0"/>
              <a:t>Are there children involved? As patients/care-takers or as related to them?</a:t>
            </a:r>
          </a:p>
          <a:p>
            <a:pPr lvl="1">
              <a:lnSpc>
                <a:spcPct val="100000"/>
              </a:lnSpc>
            </a:pPr>
            <a:r>
              <a:rPr lang="en-GB" noProof="0" dirty="0" smtClean="0"/>
              <a:t>	What do we know about their situation? On a structural level? On a personal level?</a:t>
            </a:r>
          </a:p>
          <a:p>
            <a:pPr marL="457200" marR="0" lvl="1" indent="0" algn="l" defTabSz="914400" rtl="0" eaLnBrk="1" fontAlgn="base" latinLnBrk="0" hangingPunct="1">
              <a:lnSpc>
                <a:spcPct val="100000"/>
              </a:lnSpc>
              <a:spcBef>
                <a:spcPct val="30000"/>
              </a:spcBef>
              <a:spcAft>
                <a:spcPct val="0"/>
              </a:spcAft>
              <a:buClrTx/>
              <a:buSzTx/>
              <a:buFontTx/>
              <a:buNone/>
              <a:tabLst/>
              <a:defRPr/>
            </a:pPr>
            <a:r>
              <a:rPr lang="en-GB" noProof="0" dirty="0" smtClean="0"/>
              <a:t>	How can we involve children in the supervision activities we are planning? </a:t>
            </a:r>
          </a:p>
          <a:p>
            <a:pPr marL="457200" marR="0" lvl="1" indent="0" algn="l" defTabSz="914400" rtl="0" eaLnBrk="1" fontAlgn="base" latinLnBrk="0" hangingPunct="1">
              <a:lnSpc>
                <a:spcPct val="100000"/>
              </a:lnSpc>
              <a:spcBef>
                <a:spcPct val="30000"/>
              </a:spcBef>
              <a:spcAft>
                <a:spcPct val="0"/>
              </a:spcAft>
              <a:buClrTx/>
              <a:buSzTx/>
              <a:buFontTx/>
              <a:buNone/>
              <a:tabLst/>
              <a:defRPr/>
            </a:pPr>
            <a:r>
              <a:rPr lang="en-GB" noProof="0" dirty="0" smtClean="0"/>
              <a:t>	Adjust the supervision situation according to the best interest of the child</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baseline="0"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There is also ways to empower the child as a rights holder through supervision. For example by informing the child about their rights and by referring to them through and after supervision.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Also, do not forget to inform the child after the supervision about the results.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Do not take for granted that the adult persons around the child will do this.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baseline="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baseline="0" dirty="0" smtClean="0"/>
          </a:p>
          <a:p>
            <a:endParaRPr lang="sv-SE" dirty="0"/>
          </a:p>
        </p:txBody>
      </p:sp>
      <p:sp>
        <p:nvSpPr>
          <p:cNvPr id="4" name="Platshållare för bildnummer 3"/>
          <p:cNvSpPr>
            <a:spLocks noGrp="1"/>
          </p:cNvSpPr>
          <p:nvPr>
            <p:ph type="sldNum" sz="quarter" idx="10"/>
          </p:nvPr>
        </p:nvSpPr>
        <p:spPr/>
        <p:txBody>
          <a:bodyPr/>
          <a:lstStyle/>
          <a:p>
            <a:fld id="{42BF6E85-F2AF-4ECE-B54D-38D2CB344454}" type="slidenum">
              <a:rPr lang="sv-SE" smtClean="0"/>
              <a:pPr/>
              <a:t>8</a:t>
            </a:fld>
            <a:endParaRPr lang="sv-SE"/>
          </a:p>
        </p:txBody>
      </p:sp>
    </p:spTree>
    <p:extLst>
      <p:ext uri="{BB962C8B-B14F-4D97-AF65-F5344CB8AC3E}">
        <p14:creationId xmlns:p14="http://schemas.microsoft.com/office/powerpoint/2010/main" val="3848273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noProof="0" dirty="0" smtClean="0"/>
              <a:t>One question that might be hard to tackle is when we have to consider the best of the child, when we don’t have a specific child to consider? For</a:t>
            </a:r>
            <a:r>
              <a:rPr lang="en-GB" baseline="0" noProof="0" dirty="0" smtClean="0"/>
              <a:t> example when giving permits to new residential homes.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GB" noProof="0" dirty="0" smtClean="0"/>
              <a:t>In these situations we can at least ask what do we know already, other children’s experiences,</a:t>
            </a:r>
            <a:r>
              <a:rPr lang="en-GB" baseline="0" noProof="0" dirty="0" smtClean="0"/>
              <a:t> </a:t>
            </a:r>
            <a:r>
              <a:rPr lang="en-GB" noProof="0" dirty="0" smtClean="0"/>
              <a:t>gather and analyse knowledge.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GB" noProof="0" dirty="0" smtClean="0"/>
              <a:t>Use Child impact assessments, or other tools, such as Child checklists</a:t>
            </a:r>
            <a:r>
              <a:rPr lang="en-GB" baseline="0" noProof="0" dirty="0" smtClean="0"/>
              <a:t> to </a:t>
            </a:r>
            <a:r>
              <a:rPr lang="en-GB" noProof="0" dirty="0" smtClean="0"/>
              <a:t>ensure that decisions you make</a:t>
            </a:r>
            <a:r>
              <a:rPr lang="en-GB" baseline="0" noProof="0" dirty="0" smtClean="0"/>
              <a:t> </a:t>
            </a:r>
            <a:r>
              <a:rPr lang="en-GB" noProof="0" dirty="0" smtClean="0"/>
              <a:t>have a child perspective coming from the CRC. Make sure that the institutions you’re supervising also</a:t>
            </a:r>
            <a:r>
              <a:rPr lang="en-GB" baseline="0" noProof="0" dirty="0" smtClean="0"/>
              <a:t> work in the best interest of the child.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Find different ways of gathering opinions from children – </a:t>
            </a:r>
            <a:r>
              <a:rPr lang="en-GB" baseline="0" noProof="0" dirty="0" err="1" smtClean="0"/>
              <a:t>eg</a:t>
            </a:r>
            <a:r>
              <a:rPr lang="en-GB" baseline="0" noProof="0" dirty="0" smtClean="0"/>
              <a:t> by asking children who have been in residential homes before what is important for them there, when giving permits for new ones.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baseline="0"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Follow-up the child’s experiences, not only for example how a specific residential home works. Good example: </a:t>
            </a:r>
            <a:r>
              <a:rPr lang="sv-SE" baseline="0" dirty="0" smtClean="0">
                <a:solidFill>
                  <a:srgbClr val="FF0000"/>
                </a:solidFill>
              </a:rPr>
              <a:t>KOMMMUNEN DÄR VARJE PLACERAD BARN FICK KOMMA OCH GE FEEDBACK OM PLACERINGEN EFTERÅT…?</a:t>
            </a:r>
            <a:endParaRPr lang="sv-SE" dirty="0" smtClean="0">
              <a:solidFill>
                <a:srgbClr val="FF0000"/>
              </a:solidFill>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dirty="0" smtClean="0"/>
          </a:p>
          <a:p>
            <a:endParaRPr lang="sv-SE" dirty="0"/>
          </a:p>
        </p:txBody>
      </p:sp>
      <p:sp>
        <p:nvSpPr>
          <p:cNvPr id="4" name="Platshållare för bildnummer 3"/>
          <p:cNvSpPr>
            <a:spLocks noGrp="1"/>
          </p:cNvSpPr>
          <p:nvPr>
            <p:ph type="sldNum" sz="quarter" idx="10"/>
          </p:nvPr>
        </p:nvSpPr>
        <p:spPr/>
        <p:txBody>
          <a:bodyPr/>
          <a:lstStyle/>
          <a:p>
            <a:fld id="{42BF6E85-F2AF-4ECE-B54D-38D2CB344454}" type="slidenum">
              <a:rPr lang="sv-SE" smtClean="0"/>
              <a:pPr/>
              <a:t>9</a:t>
            </a:fld>
            <a:endParaRPr lang="sv-SE"/>
          </a:p>
        </p:txBody>
      </p:sp>
    </p:spTree>
    <p:extLst>
      <p:ext uri="{BB962C8B-B14F-4D97-AF65-F5344CB8AC3E}">
        <p14:creationId xmlns:p14="http://schemas.microsoft.com/office/powerpoint/2010/main" val="534993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Bikupa?</a:t>
            </a:r>
            <a:r>
              <a:rPr lang="sv-SE" baseline="0" dirty="0" smtClean="0"/>
              <a:t> </a:t>
            </a:r>
            <a:r>
              <a:rPr lang="en-GB" noProof="0" dirty="0" smtClean="0"/>
              <a:t>Reflections from</a:t>
            </a:r>
            <a:r>
              <a:rPr lang="en-GB" baseline="0" noProof="0" dirty="0" smtClean="0"/>
              <a:t> the film</a:t>
            </a:r>
          </a:p>
          <a:p>
            <a:endParaRPr lang="en-GB" baseline="0" noProof="0" dirty="0" smtClean="0"/>
          </a:p>
          <a:p>
            <a:r>
              <a:rPr lang="en-GB" noProof="0" dirty="0" smtClean="0"/>
              <a:t>The child’s experiences can give an another view on what’s to be considered as good quality, beyond routines</a:t>
            </a:r>
            <a:r>
              <a:rPr lang="en-GB" baseline="0" noProof="0" dirty="0" smtClean="0"/>
              <a:t> and guidelines, beyond, of course important matters such as safety. </a:t>
            </a:r>
          </a:p>
          <a:p>
            <a:endParaRPr lang="en-GB" baseline="0" noProof="0" dirty="0" smtClean="0"/>
          </a:p>
          <a:p>
            <a:r>
              <a:rPr lang="en-GB" baseline="0" noProof="0" dirty="0" smtClean="0"/>
              <a:t>This film wakes questions such as should children be locked-up at all? How can residential care homes be made more child-friendly? How can different needs and situations be met? </a:t>
            </a:r>
            <a:r>
              <a:rPr lang="en-GB" baseline="0" noProof="0" dirty="0" err="1" smtClean="0"/>
              <a:t>Sucidal</a:t>
            </a:r>
            <a:r>
              <a:rPr lang="en-GB" baseline="0" noProof="0" dirty="0" smtClean="0"/>
              <a:t>/not suicidal in the same home</a:t>
            </a:r>
          </a:p>
          <a:p>
            <a:endParaRPr lang="en-GB" noProof="0" dirty="0" smtClean="0"/>
          </a:p>
          <a:p>
            <a:pPr marL="11112" indent="0">
              <a:lnSpc>
                <a:spcPct val="100000"/>
              </a:lnSpc>
              <a:buNone/>
            </a:pPr>
            <a:r>
              <a:rPr lang="en-GB" noProof="0" dirty="0" smtClean="0"/>
              <a:t>During </a:t>
            </a:r>
            <a:r>
              <a:rPr lang="en-GB" baseline="0" noProof="0" dirty="0" smtClean="0"/>
              <a:t>the supervision activity</a:t>
            </a:r>
            <a:r>
              <a:rPr lang="en-GB" noProof="0" dirty="0" smtClean="0"/>
              <a:t>: </a:t>
            </a:r>
            <a:endParaRPr lang="en-GB" baseline="0" noProof="0" dirty="0" smtClean="0"/>
          </a:p>
          <a:p>
            <a:pPr marL="11112" indent="0">
              <a:lnSpc>
                <a:spcPct val="100000"/>
              </a:lnSpc>
              <a:buNone/>
            </a:pPr>
            <a:r>
              <a:rPr lang="en-GB" sz="1200" kern="1200" noProof="0" dirty="0" smtClean="0">
                <a:solidFill>
                  <a:schemeClr val="tx1"/>
                </a:solidFill>
                <a:latin typeface="TheSans-Plain" pitchFamily="34" charset="0"/>
                <a:ea typeface="+mn-ea"/>
                <a:cs typeface="+mn-cs"/>
              </a:rPr>
              <a:t>	- Reflect on who you’re talking with when for example parents are present – the child or the parent? And why?</a:t>
            </a:r>
          </a:p>
          <a:p>
            <a:pPr marL="11112" indent="0">
              <a:lnSpc>
                <a:spcPct val="100000"/>
              </a:lnSpc>
              <a:buNone/>
            </a:pPr>
            <a:r>
              <a:rPr lang="en-GB" sz="1200" kern="1200" noProof="0" dirty="0" smtClean="0">
                <a:solidFill>
                  <a:schemeClr val="tx1"/>
                </a:solidFill>
                <a:latin typeface="TheSans-Plain" pitchFamily="34" charset="0"/>
                <a:ea typeface="+mn-ea"/>
                <a:cs typeface="+mn-cs"/>
              </a:rPr>
              <a:t>	- Take the child’s experiences seriously. </a:t>
            </a:r>
          </a:p>
          <a:p>
            <a:pPr marL="11112" indent="0">
              <a:lnSpc>
                <a:spcPct val="100000"/>
              </a:lnSpc>
              <a:buNone/>
            </a:pPr>
            <a:r>
              <a:rPr lang="en-GB" sz="1200" kern="1200" noProof="0" dirty="0" smtClean="0">
                <a:solidFill>
                  <a:schemeClr val="tx1"/>
                </a:solidFill>
                <a:latin typeface="TheSans-Plain" pitchFamily="34" charset="0"/>
                <a:ea typeface="+mn-ea"/>
                <a:cs typeface="+mn-cs"/>
              </a:rPr>
              <a:t>	- Dare to ask and do listen. </a:t>
            </a:r>
          </a:p>
          <a:p>
            <a:pPr marL="11112" indent="0">
              <a:lnSpc>
                <a:spcPct val="100000"/>
              </a:lnSpc>
              <a:buNone/>
            </a:pPr>
            <a:r>
              <a:rPr lang="en-GB" sz="1200" kern="1200" noProof="0" dirty="0" smtClean="0">
                <a:solidFill>
                  <a:schemeClr val="tx1"/>
                </a:solidFill>
                <a:latin typeface="TheSans-Plain" pitchFamily="34" charset="0"/>
                <a:ea typeface="+mn-ea"/>
                <a:cs typeface="+mn-cs"/>
              </a:rPr>
              <a:t>		Example 1:</a:t>
            </a:r>
          </a:p>
          <a:p>
            <a:pPr marL="11112" marR="0" lvl="0" indent="0" algn="l" defTabSz="914400" rtl="0" eaLnBrk="1" fontAlgn="base" latinLnBrk="0" hangingPunct="1">
              <a:lnSpc>
                <a:spcPct val="100000"/>
              </a:lnSpc>
              <a:spcBef>
                <a:spcPct val="30000"/>
              </a:spcBef>
              <a:spcAft>
                <a:spcPct val="0"/>
              </a:spcAft>
              <a:buClrTx/>
              <a:buSzTx/>
              <a:buFontTx/>
              <a:buNone/>
              <a:tabLst/>
              <a:defRPr/>
            </a:pPr>
            <a:r>
              <a:rPr lang="en-GB" sz="1200" kern="1200" noProof="0" dirty="0" smtClean="0">
                <a:solidFill>
                  <a:schemeClr val="tx1"/>
                </a:solidFill>
                <a:latin typeface="TheSans-Plain" pitchFamily="34" charset="0"/>
                <a:ea typeface="+mn-ea"/>
                <a:cs typeface="+mn-cs"/>
              </a:rPr>
              <a:t>		Sweden was the first country in the world with a ban against corporal punishment in 1979</a:t>
            </a:r>
          </a:p>
          <a:p>
            <a:pPr marL="11112" marR="0" lvl="0" indent="0" algn="l" defTabSz="914400" rtl="0" eaLnBrk="1" fontAlgn="base" latinLnBrk="0" hangingPunct="1">
              <a:lnSpc>
                <a:spcPct val="100000"/>
              </a:lnSpc>
              <a:spcBef>
                <a:spcPct val="30000"/>
              </a:spcBef>
              <a:spcAft>
                <a:spcPct val="0"/>
              </a:spcAft>
              <a:buClrTx/>
              <a:buSzTx/>
              <a:buFontTx/>
              <a:buNone/>
              <a:tabLst/>
              <a:defRPr/>
            </a:pPr>
            <a:r>
              <a:rPr lang="en-GB" sz="1200" kern="1200" noProof="0" dirty="0" smtClean="0">
                <a:solidFill>
                  <a:schemeClr val="tx1"/>
                </a:solidFill>
                <a:latin typeface="TheSans-Plain" pitchFamily="34" charset="0"/>
                <a:ea typeface="+mn-ea"/>
                <a:cs typeface="+mn-cs"/>
              </a:rPr>
              <a:t>		1980 1981 – more than 90 % of all Swedish families had knowledge about the prohibition</a:t>
            </a:r>
          </a:p>
          <a:p>
            <a:pPr marL="11112" marR="0" lvl="0" indent="0" algn="l" defTabSz="914400" rtl="0" eaLnBrk="1" fontAlgn="base" latinLnBrk="0" hangingPunct="1">
              <a:lnSpc>
                <a:spcPct val="100000"/>
              </a:lnSpc>
              <a:spcBef>
                <a:spcPct val="30000"/>
              </a:spcBef>
              <a:spcAft>
                <a:spcPct val="0"/>
              </a:spcAft>
              <a:buClrTx/>
              <a:buSzTx/>
              <a:buFontTx/>
              <a:buNone/>
              <a:tabLst/>
              <a:defRPr/>
            </a:pPr>
            <a:r>
              <a:rPr lang="en-GB" sz="1200" kern="1200" noProof="0" dirty="0" smtClean="0">
                <a:solidFill>
                  <a:schemeClr val="tx1"/>
                </a:solidFill>
                <a:latin typeface="TheSans-Plain" pitchFamily="34" charset="0"/>
                <a:ea typeface="+mn-ea"/>
                <a:cs typeface="+mn-cs"/>
              </a:rPr>
              <a:t>		Still 11,000 police-reports on violence against children in Sweden each year. A study from 2016 shows that 44 % of children had been victims of some type of child abuse at some point during their lives.</a:t>
            </a:r>
          </a:p>
          <a:p>
            <a:pPr marL="11112" marR="0" lvl="0" indent="0" algn="l" defTabSz="914400" rtl="0" eaLnBrk="1" fontAlgn="base" latinLnBrk="0" hangingPunct="1">
              <a:lnSpc>
                <a:spcPct val="100000"/>
              </a:lnSpc>
              <a:spcBef>
                <a:spcPct val="30000"/>
              </a:spcBef>
              <a:spcAft>
                <a:spcPct val="0"/>
              </a:spcAft>
              <a:buClrTx/>
              <a:buSzTx/>
              <a:buFontTx/>
              <a:buNone/>
              <a:tabLst/>
              <a:defRPr/>
            </a:pPr>
            <a:r>
              <a:rPr lang="en-GB" sz="1200" kern="1200" noProof="0" dirty="0" smtClean="0">
                <a:solidFill>
                  <a:schemeClr val="tx1"/>
                </a:solidFill>
                <a:latin typeface="TheSans-Plain" pitchFamily="34" charset="0"/>
                <a:ea typeface="+mn-ea"/>
                <a:cs typeface="+mn-cs"/>
              </a:rPr>
              <a:t>		Severe violence against children aged 2-17 previous years, a minimum estimate in Europe 12%</a:t>
            </a:r>
          </a:p>
          <a:p>
            <a:pPr marL="11112" marR="0" lvl="0" indent="0" algn="l" defTabSz="914400" rtl="0" eaLnBrk="1" fontAlgn="base" latinLnBrk="0" hangingPunct="1">
              <a:lnSpc>
                <a:spcPct val="100000"/>
              </a:lnSpc>
              <a:spcBef>
                <a:spcPct val="30000"/>
              </a:spcBef>
              <a:spcAft>
                <a:spcPct val="0"/>
              </a:spcAft>
              <a:buClrTx/>
              <a:buSzTx/>
              <a:buFontTx/>
              <a:buNone/>
              <a:tabLst/>
              <a:defRPr/>
            </a:pPr>
            <a:r>
              <a:rPr lang="en-GB" sz="1200" kern="1200" noProof="0" dirty="0" smtClean="0">
                <a:solidFill>
                  <a:schemeClr val="tx1"/>
                </a:solidFill>
                <a:latin typeface="TheSans-Plain" pitchFamily="34" charset="0"/>
                <a:ea typeface="+mn-ea"/>
                <a:cs typeface="+mn-cs"/>
              </a:rPr>
              <a:t>		Most, or if not all, of these children do meet different authorities during their life that could dare to ask about their experiences of violence</a:t>
            </a:r>
          </a:p>
          <a:p>
            <a:pPr marL="11112" marR="0" lvl="0" indent="0" algn="l" defTabSz="914400" rtl="0" eaLnBrk="1" fontAlgn="base" latinLnBrk="0" hangingPunct="1">
              <a:lnSpc>
                <a:spcPct val="100000"/>
              </a:lnSpc>
              <a:spcBef>
                <a:spcPct val="30000"/>
              </a:spcBef>
              <a:spcAft>
                <a:spcPct val="0"/>
              </a:spcAft>
              <a:buClrTx/>
              <a:buSzTx/>
              <a:buFontTx/>
              <a:buNone/>
              <a:tabLst/>
              <a:defRPr/>
            </a:pPr>
            <a:r>
              <a:rPr lang="en-GB" sz="1200" kern="1200" noProof="0" dirty="0" smtClean="0">
                <a:solidFill>
                  <a:schemeClr val="tx1"/>
                </a:solidFill>
                <a:latin typeface="TheSans-Plain" pitchFamily="34" charset="0"/>
                <a:ea typeface="+mn-ea"/>
                <a:cs typeface="+mn-cs"/>
              </a:rPr>
              <a:t>		Example</a:t>
            </a:r>
            <a:r>
              <a:rPr lang="en-GB" sz="1200" kern="1200" baseline="0" noProof="0" dirty="0" smtClean="0">
                <a:solidFill>
                  <a:schemeClr val="tx1"/>
                </a:solidFill>
                <a:latin typeface="TheSans-Plain" pitchFamily="34" charset="0"/>
                <a:ea typeface="+mn-ea"/>
                <a:cs typeface="+mn-cs"/>
              </a:rPr>
              <a:t> 2: The Swedish magazine </a:t>
            </a:r>
            <a:r>
              <a:rPr lang="en-GB" sz="1200" kern="1200" baseline="0" noProof="0" dirty="0" err="1" smtClean="0">
                <a:solidFill>
                  <a:schemeClr val="tx1"/>
                </a:solidFill>
                <a:latin typeface="TheSans-Plain" pitchFamily="34" charset="0"/>
                <a:ea typeface="+mn-ea"/>
                <a:cs typeface="+mn-cs"/>
              </a:rPr>
              <a:t>Veckorevyn</a:t>
            </a:r>
            <a:r>
              <a:rPr lang="en-GB" sz="1200" kern="1200" baseline="0" noProof="0" dirty="0" smtClean="0">
                <a:solidFill>
                  <a:schemeClr val="tx1"/>
                </a:solidFill>
                <a:latin typeface="TheSans-Plain" pitchFamily="34" charset="0"/>
                <a:ea typeface="+mn-ea"/>
                <a:cs typeface="+mn-cs"/>
              </a:rPr>
              <a:t> published a survey last spring that summoned cases of sexual abuse, rape and other sexual exploitation of 133 children that have taken place at residential care homes 			during the past 4 years. Most of these had been reported to the authorities. This is just an example of the violence children do meet.</a:t>
            </a:r>
            <a:endParaRPr lang="en-GB" sz="1200" kern="1200" noProof="0" dirty="0" smtClean="0">
              <a:solidFill>
                <a:schemeClr val="tx1"/>
              </a:solidFill>
              <a:latin typeface="TheSans-Plain" pitchFamily="34" charset="0"/>
              <a:ea typeface="+mn-ea"/>
              <a:cs typeface="+mn-cs"/>
            </a:endParaRPr>
          </a:p>
          <a:p>
            <a:pPr marL="11112" indent="0">
              <a:lnSpc>
                <a:spcPct val="100000"/>
              </a:lnSpc>
              <a:buNone/>
            </a:pPr>
            <a:r>
              <a:rPr lang="en-GB" noProof="0" dirty="0" smtClean="0"/>
              <a:t>After:</a:t>
            </a:r>
          </a:p>
          <a:p>
            <a:pPr marL="565150" lvl="1" indent="-285750">
              <a:lnSpc>
                <a:spcPct val="100000"/>
              </a:lnSpc>
              <a:buFontTx/>
              <a:buChar char="-"/>
            </a:pPr>
            <a:r>
              <a:rPr lang="en-GB" noProof="0" dirty="0" smtClean="0"/>
              <a:t>Analyse and assess from the child’s perspective.</a:t>
            </a:r>
            <a:r>
              <a:rPr lang="en-GB" baseline="0" noProof="0" dirty="0" smtClean="0"/>
              <a:t> Use the CRC as a ground.</a:t>
            </a:r>
          </a:p>
          <a:p>
            <a:pPr marL="565150" marR="0" lvl="1" indent="-285750" algn="l" defTabSz="914400" rtl="0" eaLnBrk="1" fontAlgn="base" latinLnBrk="0" hangingPunct="1">
              <a:lnSpc>
                <a:spcPct val="100000"/>
              </a:lnSpc>
              <a:spcBef>
                <a:spcPct val="30000"/>
              </a:spcBef>
              <a:spcAft>
                <a:spcPct val="0"/>
              </a:spcAft>
              <a:buClrTx/>
              <a:buSzTx/>
              <a:buFontTx/>
              <a:buChar char="-"/>
              <a:tabLst/>
              <a:defRPr/>
            </a:pPr>
            <a:r>
              <a:rPr lang="en-GB" noProof="0" dirty="0" smtClean="0"/>
              <a:t>Remember to give feedback after the supervision is concluded! Considerations</a:t>
            </a:r>
            <a:r>
              <a:rPr lang="en-GB" baseline="0" noProof="0" dirty="0" smtClean="0"/>
              <a:t> on the child’s wants and needs, her agency and need for protection, can be tough and do need discussions with the child, for example prohibition to smoke on residential care homes or unlawful marriages. </a:t>
            </a:r>
          </a:p>
          <a:p>
            <a:pPr marL="565150" marR="0" lvl="1" indent="-285750" algn="l" defTabSz="914400" rtl="0" eaLnBrk="1" fontAlgn="base" latinLnBrk="0" hangingPunct="1">
              <a:lnSpc>
                <a:spcPct val="100000"/>
              </a:lnSpc>
              <a:spcBef>
                <a:spcPct val="30000"/>
              </a:spcBef>
              <a:spcAft>
                <a:spcPct val="0"/>
              </a:spcAft>
              <a:buClrTx/>
              <a:buSzTx/>
              <a:buFontTx/>
              <a:buChar char="-"/>
              <a:tabLst/>
              <a:defRPr/>
            </a:pPr>
            <a:r>
              <a:rPr lang="en-GB" sz="1200" kern="1200" noProof="0" dirty="0" smtClean="0">
                <a:solidFill>
                  <a:schemeClr val="tx1"/>
                </a:solidFill>
                <a:latin typeface="TheSans-Plain" pitchFamily="34" charset="0"/>
                <a:ea typeface="+mn-ea"/>
                <a:cs typeface="+mn-cs"/>
              </a:rPr>
              <a:t>By including children you can get answers and solutions from the children themselves. </a:t>
            </a:r>
            <a:endParaRPr lang="en-GB" sz="1200" b="0" noProof="0" dirty="0" smtClean="0">
              <a:solidFill>
                <a:srgbClr val="FF0000"/>
              </a:solidFill>
            </a:endParaRPr>
          </a:p>
          <a:p>
            <a:pPr marL="565150" marR="0" lvl="1" indent="-285750" algn="l" defTabSz="914400" rtl="0" eaLnBrk="1" fontAlgn="base" latinLnBrk="0" hangingPunct="1">
              <a:lnSpc>
                <a:spcPct val="100000"/>
              </a:lnSpc>
              <a:spcBef>
                <a:spcPct val="30000"/>
              </a:spcBef>
              <a:spcAft>
                <a:spcPct val="0"/>
              </a:spcAft>
              <a:buClrTx/>
              <a:buSzTx/>
              <a:buFontTx/>
              <a:buChar char="-"/>
              <a:tabLst/>
              <a:defRPr/>
            </a:pPr>
            <a:endParaRPr lang="en-GB" noProof="0" dirty="0" smtClean="0"/>
          </a:p>
          <a:p>
            <a:pPr marL="565150" lvl="1" indent="-285750">
              <a:lnSpc>
                <a:spcPct val="100000"/>
              </a:lnSpc>
              <a:buFontTx/>
              <a:buChar char="-"/>
            </a:pPr>
            <a:endParaRPr lang="en-GB" noProof="0" dirty="0" smtClean="0"/>
          </a:p>
          <a:p>
            <a:pPr marL="11112" indent="0">
              <a:lnSpc>
                <a:spcPct val="100000"/>
              </a:lnSpc>
              <a:buNone/>
            </a:pPr>
            <a:endParaRPr lang="en-GB" sz="1200" kern="1200" noProof="0" dirty="0" smtClean="0">
              <a:solidFill>
                <a:schemeClr val="tx1"/>
              </a:solidFill>
              <a:latin typeface="TheSans-Plain" pitchFamily="34"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noProof="0" dirty="0" smtClean="0"/>
          </a:p>
          <a:p>
            <a:endParaRPr lang="sv-SE" dirty="0" smtClean="0"/>
          </a:p>
        </p:txBody>
      </p:sp>
      <p:sp>
        <p:nvSpPr>
          <p:cNvPr id="4" name="Platshållare för bildnummer 3"/>
          <p:cNvSpPr>
            <a:spLocks noGrp="1"/>
          </p:cNvSpPr>
          <p:nvPr>
            <p:ph type="sldNum" sz="quarter" idx="10"/>
          </p:nvPr>
        </p:nvSpPr>
        <p:spPr/>
        <p:txBody>
          <a:bodyPr/>
          <a:lstStyle/>
          <a:p>
            <a:fld id="{42BF6E85-F2AF-4ECE-B54D-38D2CB344454}" type="slidenum">
              <a:rPr lang="sv-SE" smtClean="0"/>
              <a:pPr/>
              <a:t>10</a:t>
            </a:fld>
            <a:endParaRPr lang="sv-SE"/>
          </a:p>
        </p:txBody>
      </p:sp>
    </p:spTree>
    <p:extLst>
      <p:ext uri="{BB962C8B-B14F-4D97-AF65-F5344CB8AC3E}">
        <p14:creationId xmlns:p14="http://schemas.microsoft.com/office/powerpoint/2010/main" val="1782507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smtClean="0"/>
              <a:t>Our</a:t>
            </a:r>
            <a:r>
              <a:rPr lang="sv-SE" baseline="0" dirty="0" smtClean="0"/>
              <a:t> </a:t>
            </a:r>
            <a:r>
              <a:rPr lang="sv-SE" baseline="0" dirty="0" err="1" smtClean="0"/>
              <a:t>website</a:t>
            </a:r>
            <a:r>
              <a:rPr lang="sv-SE" baseline="0" dirty="0" smtClean="0"/>
              <a:t> has </a:t>
            </a:r>
            <a:r>
              <a:rPr lang="sv-SE" baseline="0" dirty="0" err="1" smtClean="0"/>
              <a:t>also</a:t>
            </a:r>
            <a:r>
              <a:rPr lang="sv-SE" baseline="0" dirty="0" smtClean="0"/>
              <a:t> material in English.</a:t>
            </a:r>
          </a:p>
          <a:p>
            <a:endParaRPr lang="sv-SE" baseline="0" dirty="0" smtClean="0"/>
          </a:p>
          <a:p>
            <a:r>
              <a:rPr lang="sv-SE" baseline="0" dirty="0" err="1" smtClean="0"/>
              <a:t>Thank</a:t>
            </a:r>
            <a:r>
              <a:rPr lang="sv-SE" baseline="0" dirty="0" smtClean="0"/>
              <a:t> </a:t>
            </a:r>
            <a:r>
              <a:rPr lang="sv-SE" baseline="0" dirty="0" err="1" smtClean="0"/>
              <a:t>you</a:t>
            </a:r>
            <a:r>
              <a:rPr lang="sv-SE" baseline="0" dirty="0" smtClean="0"/>
              <a:t>!</a:t>
            </a:r>
            <a:endParaRPr lang="sv-SE" dirty="0"/>
          </a:p>
        </p:txBody>
      </p:sp>
      <p:sp>
        <p:nvSpPr>
          <p:cNvPr id="4" name="Platshållare för bildnummer 3"/>
          <p:cNvSpPr>
            <a:spLocks noGrp="1"/>
          </p:cNvSpPr>
          <p:nvPr>
            <p:ph type="sldNum" sz="quarter" idx="10"/>
          </p:nvPr>
        </p:nvSpPr>
        <p:spPr/>
        <p:txBody>
          <a:bodyPr/>
          <a:lstStyle/>
          <a:p>
            <a:fld id="{42BF6E85-F2AF-4ECE-B54D-38D2CB344454}" type="slidenum">
              <a:rPr lang="sv-SE" smtClean="0"/>
              <a:pPr/>
              <a:t>11</a:t>
            </a:fld>
            <a:endParaRPr lang="sv-SE"/>
          </a:p>
        </p:txBody>
      </p:sp>
    </p:spTree>
    <p:extLst>
      <p:ext uri="{BB962C8B-B14F-4D97-AF65-F5344CB8AC3E}">
        <p14:creationId xmlns:p14="http://schemas.microsoft.com/office/powerpoint/2010/main" val="1937375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6626" name="Rectangle 2"/>
          <p:cNvSpPr>
            <a:spLocks noChangeArrowheads="1"/>
          </p:cNvSpPr>
          <p:nvPr userDrawn="1"/>
        </p:nvSpPr>
        <p:spPr bwMode="auto">
          <a:xfrm>
            <a:off x="0" y="6840000"/>
            <a:ext cx="10696575" cy="725488"/>
          </a:xfrm>
          <a:prstGeom prst="rect">
            <a:avLst/>
          </a:prstGeom>
          <a:solidFill>
            <a:srgbClr val="C2BAAB"/>
          </a:solidFill>
          <a:ln>
            <a:noFill/>
          </a:ln>
          <a:effectLst/>
        </p:spPr>
        <p:txBody>
          <a:bodyPr wrap="none" anchor="ctr"/>
          <a:lstStyle/>
          <a:p>
            <a:endParaRPr lang="sv-SE"/>
          </a:p>
        </p:txBody>
      </p:sp>
      <p:sp>
        <p:nvSpPr>
          <p:cNvPr id="26628" name="Rectangle 4"/>
          <p:cNvSpPr>
            <a:spLocks noGrp="1" noChangeArrowheads="1"/>
          </p:cNvSpPr>
          <p:nvPr>
            <p:ph type="ctrTitle"/>
          </p:nvPr>
        </p:nvSpPr>
        <p:spPr>
          <a:xfrm>
            <a:off x="2024063" y="2309813"/>
            <a:ext cx="5221761" cy="1295400"/>
          </a:xfrm>
        </p:spPr>
        <p:txBody>
          <a:bodyPr anchor="b"/>
          <a:lstStyle>
            <a:lvl1pPr>
              <a:defRPr>
                <a:solidFill>
                  <a:srgbClr val="4E1E5C"/>
                </a:solidFill>
              </a:defRPr>
            </a:lvl1pPr>
          </a:lstStyle>
          <a:p>
            <a:pPr lvl="0"/>
            <a:r>
              <a:rPr lang="sv-SE" noProof="0" smtClean="0"/>
              <a:t>Klicka här för att ändra format</a:t>
            </a:r>
            <a:endParaRPr lang="sv-SE" noProof="0" dirty="0"/>
          </a:p>
        </p:txBody>
      </p:sp>
      <p:sp>
        <p:nvSpPr>
          <p:cNvPr id="26632" name="Rectangle 8"/>
          <p:cNvSpPr>
            <a:spLocks noGrp="1" noChangeArrowheads="1"/>
          </p:cNvSpPr>
          <p:nvPr>
            <p:ph type="subTitle" idx="1"/>
          </p:nvPr>
        </p:nvSpPr>
        <p:spPr>
          <a:xfrm>
            <a:off x="2033588" y="3552825"/>
            <a:ext cx="5220652" cy="1981200"/>
          </a:xfrm>
        </p:spPr>
        <p:txBody>
          <a:bodyPr/>
          <a:lstStyle>
            <a:lvl1pPr marL="0" indent="0">
              <a:buFont typeface="Wingdings" pitchFamily="2" charset="2"/>
              <a:buNone/>
              <a:defRPr sz="2000"/>
            </a:lvl1pPr>
          </a:lstStyle>
          <a:p>
            <a:pPr lvl="0"/>
            <a:r>
              <a:rPr lang="sv-SE" noProof="0" smtClean="0"/>
              <a:t>Klicka om du vill redigera mall för underrubrikformat</a:t>
            </a:r>
            <a:endParaRPr lang="sv-SE" noProof="0" dirty="0"/>
          </a:p>
        </p:txBody>
      </p:sp>
      <p:pic>
        <p:nvPicPr>
          <p:cNvPr id="6" name="Picture 3" descr="C:\Annes\Pågående Anne 2002\207-1703 bo\jpeg\logo_stor.gif">
            <a:extLst>
              <a:ext uri="{FF2B5EF4-FFF2-40B4-BE49-F238E27FC236}">
                <a16:creationId xmlns:a16="http://schemas.microsoft.com/office/drawing/2014/main" id="{C8FCC27B-4CEB-4349-856F-A82E15FE01B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51738" y="2378869"/>
            <a:ext cx="2074862" cy="20780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sidfot 4"/>
          <p:cNvSpPr>
            <a:spLocks noGrp="1"/>
          </p:cNvSpPr>
          <p:nvPr>
            <p:ph type="ftr" sz="quarter" idx="11"/>
          </p:nvPr>
        </p:nvSpPr>
        <p:spPr/>
        <p:txBody>
          <a:bodyPr/>
          <a:lstStyle>
            <a:lvl1pPr>
              <a:defRPr/>
            </a:lvl1pPr>
          </a:lstStyle>
          <a:p>
            <a:r>
              <a:rPr lang="sv-SE"/>
              <a:t>Kapitel- eller presentationsnamn</a:t>
            </a:r>
          </a:p>
        </p:txBody>
      </p:sp>
      <p:sp>
        <p:nvSpPr>
          <p:cNvPr id="6" name="Platshållare för bildnummer 5"/>
          <p:cNvSpPr>
            <a:spLocks noGrp="1"/>
          </p:cNvSpPr>
          <p:nvPr>
            <p:ph type="sldNum" sz="quarter" idx="12"/>
          </p:nvPr>
        </p:nvSpPr>
        <p:spPr>
          <a:xfrm>
            <a:off x="293688" y="6988175"/>
            <a:ext cx="534987" cy="214313"/>
          </a:xfrm>
          <a:prstGeom prst="rect">
            <a:avLst/>
          </a:prstGeom>
        </p:spPr>
        <p:txBody>
          <a:bodyPr/>
          <a:lstStyle>
            <a:lvl1pPr>
              <a:defRPr/>
            </a:lvl1pPr>
          </a:lstStyle>
          <a:p>
            <a:fld id="{8008B193-C8EE-48C9-87A9-4FB95E685346}" type="slidenum">
              <a:rPr lang="sv-SE"/>
              <a:pPr/>
              <a:t>‹#›</a:t>
            </a:fld>
            <a:endParaRPr lang="sv-SE"/>
          </a:p>
        </p:txBody>
      </p:sp>
    </p:spTree>
    <p:extLst>
      <p:ext uri="{BB962C8B-B14F-4D97-AF65-F5344CB8AC3E}">
        <p14:creationId xmlns:p14="http://schemas.microsoft.com/office/powerpoint/2010/main" val="4171089500"/>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734300" y="519113"/>
            <a:ext cx="1901825" cy="5053012"/>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2024063" y="519113"/>
            <a:ext cx="5557837" cy="5053012"/>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sidfot 4"/>
          <p:cNvSpPr>
            <a:spLocks noGrp="1"/>
          </p:cNvSpPr>
          <p:nvPr>
            <p:ph type="ftr" sz="quarter" idx="11"/>
          </p:nvPr>
        </p:nvSpPr>
        <p:spPr/>
        <p:txBody>
          <a:bodyPr/>
          <a:lstStyle>
            <a:lvl1pPr>
              <a:defRPr/>
            </a:lvl1pPr>
          </a:lstStyle>
          <a:p>
            <a:r>
              <a:rPr lang="sv-SE"/>
              <a:t>Kapitel- eller presentationsnamn</a:t>
            </a:r>
          </a:p>
        </p:txBody>
      </p:sp>
      <p:sp>
        <p:nvSpPr>
          <p:cNvPr id="6" name="Platshållare för bildnummer 5"/>
          <p:cNvSpPr>
            <a:spLocks noGrp="1"/>
          </p:cNvSpPr>
          <p:nvPr>
            <p:ph type="sldNum" sz="quarter" idx="12"/>
          </p:nvPr>
        </p:nvSpPr>
        <p:spPr>
          <a:xfrm>
            <a:off x="293688" y="6988175"/>
            <a:ext cx="534987" cy="214313"/>
          </a:xfrm>
          <a:prstGeom prst="rect">
            <a:avLst/>
          </a:prstGeom>
        </p:spPr>
        <p:txBody>
          <a:bodyPr/>
          <a:lstStyle>
            <a:lvl1pPr>
              <a:defRPr/>
            </a:lvl1pPr>
          </a:lstStyle>
          <a:p>
            <a:fld id="{BE5598CA-E068-4010-8A2B-3A44A140B19E}" type="slidenum">
              <a:rPr lang="sv-SE"/>
              <a:pPr/>
              <a:t>‹#›</a:t>
            </a:fld>
            <a:endParaRPr lang="sv-SE"/>
          </a:p>
        </p:txBody>
      </p:sp>
    </p:spTree>
    <p:extLst>
      <p:ext uri="{BB962C8B-B14F-4D97-AF65-F5344CB8AC3E}">
        <p14:creationId xmlns:p14="http://schemas.microsoft.com/office/powerpoint/2010/main" val="3219404648"/>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207495" y="1579418"/>
            <a:ext cx="8280000" cy="432000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sidfot 4"/>
          <p:cNvSpPr>
            <a:spLocks noGrp="1"/>
          </p:cNvSpPr>
          <p:nvPr>
            <p:ph type="ftr" sz="quarter" idx="11"/>
          </p:nvPr>
        </p:nvSpPr>
        <p:spPr/>
        <p:txBody>
          <a:bodyPr/>
          <a:lstStyle>
            <a:lvl1pPr>
              <a:defRPr/>
            </a:lvl1pPr>
          </a:lstStyle>
          <a:p>
            <a:r>
              <a:rPr lang="sv-SE"/>
              <a:t>Kapitel- eller presentationsnamn</a:t>
            </a:r>
            <a:endParaRPr lang="sv-SE" dirty="0"/>
          </a:p>
        </p:txBody>
      </p:sp>
      <p:sp>
        <p:nvSpPr>
          <p:cNvPr id="6" name="Platshållare för bildnummer 5"/>
          <p:cNvSpPr>
            <a:spLocks noGrp="1"/>
          </p:cNvSpPr>
          <p:nvPr>
            <p:ph type="sldNum" sz="quarter" idx="12"/>
          </p:nvPr>
        </p:nvSpPr>
        <p:spPr>
          <a:xfrm>
            <a:off x="293688" y="6988175"/>
            <a:ext cx="534987" cy="214313"/>
          </a:xfrm>
          <a:prstGeom prst="rect">
            <a:avLst/>
          </a:prstGeom>
        </p:spPr>
        <p:txBody>
          <a:bodyPr/>
          <a:lstStyle>
            <a:lvl1pPr>
              <a:defRPr/>
            </a:lvl1pPr>
          </a:lstStyle>
          <a:p>
            <a:fld id="{6457A29E-1CD7-4EB8-A50C-1C4242401618}" type="slidenum">
              <a:rPr lang="sv-SE"/>
              <a:pPr/>
              <a:t>‹#›</a:t>
            </a:fld>
            <a:endParaRPr lang="sv-SE"/>
          </a:p>
        </p:txBody>
      </p:sp>
      <p:sp>
        <p:nvSpPr>
          <p:cNvPr id="4" name="Rubrik 3">
            <a:extLst>
              <a:ext uri="{FF2B5EF4-FFF2-40B4-BE49-F238E27FC236}">
                <a16:creationId xmlns:a16="http://schemas.microsoft.com/office/drawing/2014/main" id="{22449979-24A9-402E-812A-59429C2042BC}"/>
              </a:ext>
            </a:extLst>
          </p:cNvPr>
          <p:cNvSpPr>
            <a:spLocks noGrp="1"/>
          </p:cNvSpPr>
          <p:nvPr>
            <p:ph type="title"/>
          </p:nvPr>
        </p:nvSpPr>
        <p:spPr/>
        <p:txBody>
          <a:bodyPr/>
          <a:lstStyle/>
          <a:p>
            <a:r>
              <a:rPr lang="sv-SE" smtClean="0"/>
              <a:t>Klicka här för att ändra format</a:t>
            </a:r>
            <a:endParaRPr lang="sv-SE"/>
          </a:p>
        </p:txBody>
      </p:sp>
    </p:spTree>
    <p:extLst>
      <p:ext uri="{BB962C8B-B14F-4D97-AF65-F5344CB8AC3E}">
        <p14:creationId xmlns:p14="http://schemas.microsoft.com/office/powerpoint/2010/main" val="2162154542"/>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44550" y="4859338"/>
            <a:ext cx="9091613" cy="1501775"/>
          </a:xfrm>
        </p:spPr>
        <p:txBody>
          <a:bodyPr/>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844550" y="3205163"/>
            <a:ext cx="9091613"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Redigera format för bakgrundstext</a:t>
            </a:r>
          </a:p>
        </p:txBody>
      </p:sp>
      <p:sp>
        <p:nvSpPr>
          <p:cNvPr id="5" name="Platshållare för sidfot 4"/>
          <p:cNvSpPr>
            <a:spLocks noGrp="1"/>
          </p:cNvSpPr>
          <p:nvPr>
            <p:ph type="ftr" sz="quarter" idx="11"/>
          </p:nvPr>
        </p:nvSpPr>
        <p:spPr/>
        <p:txBody>
          <a:bodyPr/>
          <a:lstStyle>
            <a:lvl1pPr>
              <a:defRPr/>
            </a:lvl1pPr>
          </a:lstStyle>
          <a:p>
            <a:r>
              <a:rPr lang="sv-SE"/>
              <a:t>Kapitel- eller presentationsnamn</a:t>
            </a:r>
          </a:p>
        </p:txBody>
      </p:sp>
      <p:sp>
        <p:nvSpPr>
          <p:cNvPr id="6" name="Platshållare för bildnummer 5"/>
          <p:cNvSpPr>
            <a:spLocks noGrp="1"/>
          </p:cNvSpPr>
          <p:nvPr>
            <p:ph type="sldNum" sz="quarter" idx="12"/>
          </p:nvPr>
        </p:nvSpPr>
        <p:spPr>
          <a:xfrm>
            <a:off x="293688" y="6988175"/>
            <a:ext cx="534987" cy="214313"/>
          </a:xfrm>
          <a:prstGeom prst="rect">
            <a:avLst/>
          </a:prstGeom>
        </p:spPr>
        <p:txBody>
          <a:bodyPr/>
          <a:lstStyle>
            <a:lvl1pPr>
              <a:defRPr/>
            </a:lvl1pPr>
          </a:lstStyle>
          <a:p>
            <a:fld id="{F0C1A04F-04D5-410B-BB23-B99AFDF15A5C}" type="slidenum">
              <a:rPr lang="sv-SE"/>
              <a:pPr/>
              <a:t>‹#›</a:t>
            </a:fld>
            <a:endParaRPr lang="sv-SE"/>
          </a:p>
        </p:txBody>
      </p:sp>
    </p:spTree>
    <p:extLst>
      <p:ext uri="{BB962C8B-B14F-4D97-AF65-F5344CB8AC3E}">
        <p14:creationId xmlns:p14="http://schemas.microsoft.com/office/powerpoint/2010/main" val="2107919074"/>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1207494" y="1537133"/>
            <a:ext cx="3975357" cy="43200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24" tIns="108000" rIns="104324" bIns="52162" numCol="1" anchor="t" anchorCtr="0" compatLnSpc="1">
            <a:prstTxWarp prst="textNoShape">
              <a:avLst/>
            </a:prstTxWarp>
          </a:bodyPr>
          <a:lstStyle>
            <a:lvl1pPr>
              <a:defRPr lang="sv-SE" dirty="0" smtClean="0"/>
            </a:lvl1pPr>
            <a:lvl2pPr>
              <a:defRPr lang="sv-SE" dirty="0" smtClean="0"/>
            </a:lvl2pPr>
            <a:lvl3pPr>
              <a:defRPr lang="sv-SE" dirty="0" smtClean="0"/>
            </a:lvl3pPr>
            <a:lvl4pPr>
              <a:defRPr lang="sv-SE" dirty="0" smtClean="0"/>
            </a:lvl4pPr>
            <a:lvl5pPr>
              <a:defRPr lang="sv-SE" dirty="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6" name="Platshållare för sidfot 5"/>
          <p:cNvSpPr>
            <a:spLocks noGrp="1"/>
          </p:cNvSpPr>
          <p:nvPr>
            <p:ph type="ftr" sz="quarter" idx="11"/>
          </p:nvPr>
        </p:nvSpPr>
        <p:spPr/>
        <p:txBody>
          <a:bodyPr/>
          <a:lstStyle>
            <a:lvl1pPr>
              <a:defRPr/>
            </a:lvl1pPr>
          </a:lstStyle>
          <a:p>
            <a:r>
              <a:rPr lang="sv-SE"/>
              <a:t>Kapitel- eller presentationsnamn</a:t>
            </a:r>
          </a:p>
        </p:txBody>
      </p:sp>
      <p:sp>
        <p:nvSpPr>
          <p:cNvPr id="7" name="Platshållare för bildnummer 6"/>
          <p:cNvSpPr>
            <a:spLocks noGrp="1"/>
          </p:cNvSpPr>
          <p:nvPr>
            <p:ph type="sldNum" sz="quarter" idx="12"/>
          </p:nvPr>
        </p:nvSpPr>
        <p:spPr>
          <a:xfrm>
            <a:off x="293688" y="6988175"/>
            <a:ext cx="534987" cy="214313"/>
          </a:xfrm>
          <a:prstGeom prst="rect">
            <a:avLst/>
          </a:prstGeom>
        </p:spPr>
        <p:txBody>
          <a:bodyPr/>
          <a:lstStyle>
            <a:lvl1pPr>
              <a:defRPr/>
            </a:lvl1pPr>
          </a:lstStyle>
          <a:p>
            <a:fld id="{D944B27D-726E-47B4-91D1-29722DC24B24}" type="slidenum">
              <a:rPr lang="sv-SE"/>
              <a:pPr/>
              <a:t>‹#›</a:t>
            </a:fld>
            <a:endParaRPr lang="sv-SE"/>
          </a:p>
        </p:txBody>
      </p:sp>
      <p:sp>
        <p:nvSpPr>
          <p:cNvPr id="4" name="Rubrik 3">
            <a:extLst>
              <a:ext uri="{FF2B5EF4-FFF2-40B4-BE49-F238E27FC236}">
                <a16:creationId xmlns:a16="http://schemas.microsoft.com/office/drawing/2014/main" id="{94E2C867-5B28-46A1-9DC6-9BD3773BBE7D}"/>
              </a:ext>
            </a:extLst>
          </p:cNvPr>
          <p:cNvSpPr>
            <a:spLocks noGrp="1"/>
          </p:cNvSpPr>
          <p:nvPr>
            <p:ph type="title"/>
          </p:nvPr>
        </p:nvSpPr>
        <p:spPr/>
        <p:txBody>
          <a:bodyPr/>
          <a:lstStyle/>
          <a:p>
            <a:r>
              <a:rPr lang="sv-SE" smtClean="0"/>
              <a:t>Klicka här för att ändra format</a:t>
            </a:r>
            <a:endParaRPr lang="sv-SE"/>
          </a:p>
        </p:txBody>
      </p:sp>
      <p:sp>
        <p:nvSpPr>
          <p:cNvPr id="9" name="Platshållare för innehåll 2">
            <a:extLst>
              <a:ext uri="{FF2B5EF4-FFF2-40B4-BE49-F238E27FC236}">
                <a16:creationId xmlns:a16="http://schemas.microsoft.com/office/drawing/2014/main" id="{653A3137-B800-40F1-B511-6D270F725AFC}"/>
              </a:ext>
            </a:extLst>
          </p:cNvPr>
          <p:cNvSpPr>
            <a:spLocks noGrp="1"/>
          </p:cNvSpPr>
          <p:nvPr>
            <p:ph sz="half" idx="13"/>
          </p:nvPr>
        </p:nvSpPr>
        <p:spPr>
          <a:xfrm>
            <a:off x="5512137" y="1537133"/>
            <a:ext cx="3975357" cy="43200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24" tIns="108000" rIns="104324" bIns="52162" numCol="1" anchor="t" anchorCtr="0" compatLnSpc="1">
            <a:prstTxWarp prst="textNoShape">
              <a:avLst/>
            </a:prstTxWarp>
          </a:bodyPr>
          <a:lstStyle>
            <a:lvl1pPr>
              <a:defRPr lang="sv-SE" dirty="0" smtClean="0"/>
            </a:lvl1pPr>
            <a:lvl2pPr>
              <a:defRPr lang="sv-SE" dirty="0" smtClean="0"/>
            </a:lvl2pPr>
            <a:lvl3pPr>
              <a:defRPr lang="sv-SE" dirty="0" smtClean="0"/>
            </a:lvl3pPr>
            <a:lvl4pPr>
              <a:defRPr lang="sv-SE" dirty="0" smtClean="0"/>
            </a:lvl4pPr>
            <a:lvl5pPr>
              <a:defRPr lang="sv-SE" dirty="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extLst>
      <p:ext uri="{BB962C8B-B14F-4D97-AF65-F5344CB8AC3E}">
        <p14:creationId xmlns:p14="http://schemas.microsoft.com/office/powerpoint/2010/main" val="3931991066"/>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8" name="Platshållare för sidfot 7"/>
          <p:cNvSpPr>
            <a:spLocks noGrp="1"/>
          </p:cNvSpPr>
          <p:nvPr>
            <p:ph type="ftr" sz="quarter" idx="11"/>
          </p:nvPr>
        </p:nvSpPr>
        <p:spPr/>
        <p:txBody>
          <a:bodyPr/>
          <a:lstStyle>
            <a:lvl1pPr>
              <a:defRPr/>
            </a:lvl1pPr>
          </a:lstStyle>
          <a:p>
            <a:r>
              <a:rPr lang="sv-SE"/>
              <a:t>Kapitel- eller presentationsnamn</a:t>
            </a:r>
          </a:p>
        </p:txBody>
      </p:sp>
      <p:sp>
        <p:nvSpPr>
          <p:cNvPr id="9" name="Platshållare för bildnummer 8"/>
          <p:cNvSpPr>
            <a:spLocks noGrp="1"/>
          </p:cNvSpPr>
          <p:nvPr>
            <p:ph type="sldNum" sz="quarter" idx="12"/>
          </p:nvPr>
        </p:nvSpPr>
        <p:spPr>
          <a:xfrm>
            <a:off x="293688" y="6988175"/>
            <a:ext cx="534987" cy="214313"/>
          </a:xfrm>
          <a:prstGeom prst="rect">
            <a:avLst/>
          </a:prstGeom>
        </p:spPr>
        <p:txBody>
          <a:bodyPr/>
          <a:lstStyle>
            <a:lvl1pPr>
              <a:defRPr/>
            </a:lvl1pPr>
          </a:lstStyle>
          <a:p>
            <a:fld id="{2A8A07D6-165D-4A7F-96E6-C79414BA9A07}" type="slidenum">
              <a:rPr lang="sv-SE"/>
              <a:pPr/>
              <a:t>‹#›</a:t>
            </a:fld>
            <a:endParaRPr lang="sv-SE"/>
          </a:p>
        </p:txBody>
      </p:sp>
      <p:sp>
        <p:nvSpPr>
          <p:cNvPr id="10" name="Platshållare för text 2"/>
          <p:cNvSpPr>
            <a:spLocks noGrp="1"/>
          </p:cNvSpPr>
          <p:nvPr>
            <p:ph type="body" idx="13"/>
          </p:nvPr>
        </p:nvSpPr>
        <p:spPr>
          <a:xfrm>
            <a:off x="1207494" y="1753235"/>
            <a:ext cx="3960000"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11" name="Platshållare för innehåll 3"/>
          <p:cNvSpPr>
            <a:spLocks noGrp="1"/>
          </p:cNvSpPr>
          <p:nvPr>
            <p:ph sz="half" idx="14"/>
          </p:nvPr>
        </p:nvSpPr>
        <p:spPr>
          <a:xfrm>
            <a:off x="1207494" y="2464560"/>
            <a:ext cx="3960000" cy="363144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24" tIns="108000" rIns="104324" bIns="52162" numCol="1" anchor="t" anchorCtr="0" compatLnSpc="1">
            <a:prstTxWarp prst="textNoShape">
              <a:avLst/>
            </a:prstTxWarp>
          </a:bodyPr>
          <a:lstStyle>
            <a:lvl1pPr>
              <a:defRPr lang="sv-SE" dirty="0" smtClean="0"/>
            </a:lvl1pPr>
            <a:lvl2pPr>
              <a:defRPr lang="sv-SE" dirty="0" smtClean="0"/>
            </a:lvl2pPr>
            <a:lvl3pPr>
              <a:defRPr lang="sv-SE" dirty="0" smtClean="0"/>
            </a:lvl3pPr>
            <a:lvl4pPr>
              <a:defRPr lang="sv-SE" dirty="0" smtClean="0"/>
            </a:lvl4pPr>
            <a:lvl5pPr>
              <a:defRPr lang="sv-SE" dirty="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Rubrik 4">
            <a:extLst>
              <a:ext uri="{FF2B5EF4-FFF2-40B4-BE49-F238E27FC236}">
                <a16:creationId xmlns:a16="http://schemas.microsoft.com/office/drawing/2014/main" id="{FCA57A05-EDC7-453D-92AE-891989CCE81A}"/>
              </a:ext>
            </a:extLst>
          </p:cNvPr>
          <p:cNvSpPr>
            <a:spLocks noGrp="1"/>
          </p:cNvSpPr>
          <p:nvPr>
            <p:ph type="title"/>
          </p:nvPr>
        </p:nvSpPr>
        <p:spPr/>
        <p:txBody>
          <a:bodyPr/>
          <a:lstStyle/>
          <a:p>
            <a:r>
              <a:rPr lang="sv-SE" smtClean="0"/>
              <a:t>Klicka här för att ändra format</a:t>
            </a:r>
            <a:endParaRPr lang="sv-SE"/>
          </a:p>
        </p:txBody>
      </p:sp>
      <p:sp>
        <p:nvSpPr>
          <p:cNvPr id="12" name="Platshållare för text 2">
            <a:extLst>
              <a:ext uri="{FF2B5EF4-FFF2-40B4-BE49-F238E27FC236}">
                <a16:creationId xmlns:a16="http://schemas.microsoft.com/office/drawing/2014/main" id="{98F56B1D-26E1-4607-8AAD-82E9EA518806}"/>
              </a:ext>
            </a:extLst>
          </p:cNvPr>
          <p:cNvSpPr>
            <a:spLocks noGrp="1"/>
          </p:cNvSpPr>
          <p:nvPr>
            <p:ph type="body" idx="15"/>
          </p:nvPr>
        </p:nvSpPr>
        <p:spPr>
          <a:xfrm>
            <a:off x="5527494" y="1753235"/>
            <a:ext cx="3960000"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13" name="Platshållare för innehåll 3">
            <a:extLst>
              <a:ext uri="{FF2B5EF4-FFF2-40B4-BE49-F238E27FC236}">
                <a16:creationId xmlns:a16="http://schemas.microsoft.com/office/drawing/2014/main" id="{8A10C5A6-6E6E-4A8B-8CC5-B06F37C627E9}"/>
              </a:ext>
            </a:extLst>
          </p:cNvPr>
          <p:cNvSpPr>
            <a:spLocks noGrp="1"/>
          </p:cNvSpPr>
          <p:nvPr>
            <p:ph sz="half" idx="16"/>
          </p:nvPr>
        </p:nvSpPr>
        <p:spPr>
          <a:xfrm>
            <a:off x="5527494" y="2464560"/>
            <a:ext cx="3960000" cy="363144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24" tIns="108000" rIns="104324" bIns="52162" numCol="1" anchor="t" anchorCtr="0" compatLnSpc="1">
            <a:prstTxWarp prst="textNoShape">
              <a:avLst/>
            </a:prstTxWarp>
          </a:bodyPr>
          <a:lstStyle>
            <a:lvl1pPr>
              <a:defRPr lang="sv-SE" dirty="0" smtClean="0"/>
            </a:lvl1pPr>
            <a:lvl2pPr>
              <a:defRPr lang="sv-SE" dirty="0" smtClean="0"/>
            </a:lvl2pPr>
            <a:lvl3pPr>
              <a:defRPr lang="sv-SE" dirty="0" smtClean="0"/>
            </a:lvl3pPr>
            <a:lvl4pPr>
              <a:defRPr lang="sv-SE" dirty="0" smtClean="0"/>
            </a:lvl4pPr>
            <a:lvl5pPr>
              <a:defRPr lang="sv-SE" dirty="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extLst>
      <p:ext uri="{BB962C8B-B14F-4D97-AF65-F5344CB8AC3E}">
        <p14:creationId xmlns:p14="http://schemas.microsoft.com/office/powerpoint/2010/main" val="3373353525"/>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r>
              <a:rPr lang="sv-SE"/>
              <a:t>Kapitel- eller presentationsnamn</a:t>
            </a:r>
          </a:p>
        </p:txBody>
      </p:sp>
      <p:sp>
        <p:nvSpPr>
          <p:cNvPr id="5" name="Platshållare för bildnummer 4"/>
          <p:cNvSpPr>
            <a:spLocks noGrp="1"/>
          </p:cNvSpPr>
          <p:nvPr>
            <p:ph type="sldNum" sz="quarter" idx="12"/>
          </p:nvPr>
        </p:nvSpPr>
        <p:spPr>
          <a:xfrm>
            <a:off x="293688" y="6988175"/>
            <a:ext cx="534987" cy="214313"/>
          </a:xfrm>
          <a:prstGeom prst="rect">
            <a:avLst/>
          </a:prstGeom>
        </p:spPr>
        <p:txBody>
          <a:bodyPr/>
          <a:lstStyle>
            <a:lvl1pPr>
              <a:defRPr/>
            </a:lvl1pPr>
          </a:lstStyle>
          <a:p>
            <a:fld id="{CB9BBC72-EB6D-4FC7-87C2-B50C44F74910}" type="slidenum">
              <a:rPr lang="sv-SE"/>
              <a:pPr/>
              <a:t>‹#›</a:t>
            </a:fld>
            <a:endParaRPr lang="sv-SE"/>
          </a:p>
        </p:txBody>
      </p:sp>
      <p:sp>
        <p:nvSpPr>
          <p:cNvPr id="3" name="Rubrik 2">
            <a:extLst>
              <a:ext uri="{FF2B5EF4-FFF2-40B4-BE49-F238E27FC236}">
                <a16:creationId xmlns:a16="http://schemas.microsoft.com/office/drawing/2014/main" id="{DE2837F9-20BA-4A6B-81EC-2FC21395EDE3}"/>
              </a:ext>
            </a:extLst>
          </p:cNvPr>
          <p:cNvSpPr>
            <a:spLocks noGrp="1"/>
          </p:cNvSpPr>
          <p:nvPr>
            <p:ph type="title"/>
          </p:nvPr>
        </p:nvSpPr>
        <p:spPr/>
        <p:txBody>
          <a:bodyPr/>
          <a:lstStyle/>
          <a:p>
            <a:r>
              <a:rPr lang="sv-SE" smtClean="0"/>
              <a:t>Klicka här för att ändra format</a:t>
            </a:r>
            <a:endParaRPr lang="sv-SE"/>
          </a:p>
        </p:txBody>
      </p:sp>
    </p:spTree>
    <p:extLst>
      <p:ext uri="{BB962C8B-B14F-4D97-AF65-F5344CB8AC3E}">
        <p14:creationId xmlns:p14="http://schemas.microsoft.com/office/powerpoint/2010/main" val="1582007647"/>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sidfot 2"/>
          <p:cNvSpPr>
            <a:spLocks noGrp="1"/>
          </p:cNvSpPr>
          <p:nvPr>
            <p:ph type="ftr" sz="quarter" idx="11"/>
          </p:nvPr>
        </p:nvSpPr>
        <p:spPr/>
        <p:txBody>
          <a:bodyPr/>
          <a:lstStyle>
            <a:lvl1pPr>
              <a:defRPr/>
            </a:lvl1pPr>
          </a:lstStyle>
          <a:p>
            <a:r>
              <a:rPr lang="sv-SE"/>
              <a:t>Kapitel- eller presentationsnamn</a:t>
            </a:r>
          </a:p>
        </p:txBody>
      </p:sp>
      <p:sp>
        <p:nvSpPr>
          <p:cNvPr id="4" name="Platshållare för bildnummer 3"/>
          <p:cNvSpPr>
            <a:spLocks noGrp="1"/>
          </p:cNvSpPr>
          <p:nvPr>
            <p:ph type="sldNum" sz="quarter" idx="12"/>
          </p:nvPr>
        </p:nvSpPr>
        <p:spPr>
          <a:xfrm>
            <a:off x="293688" y="6988175"/>
            <a:ext cx="534987" cy="214313"/>
          </a:xfrm>
          <a:prstGeom prst="rect">
            <a:avLst/>
          </a:prstGeom>
        </p:spPr>
        <p:txBody>
          <a:bodyPr/>
          <a:lstStyle>
            <a:lvl1pPr>
              <a:defRPr/>
            </a:lvl1pPr>
          </a:lstStyle>
          <a:p>
            <a:fld id="{1C3F8F9A-9B9F-4063-BDE3-74500B65F2DD}" type="slidenum">
              <a:rPr lang="sv-SE"/>
              <a:pPr/>
              <a:t>‹#›</a:t>
            </a:fld>
            <a:endParaRPr lang="sv-SE"/>
          </a:p>
        </p:txBody>
      </p:sp>
    </p:spTree>
    <p:extLst>
      <p:ext uri="{BB962C8B-B14F-4D97-AF65-F5344CB8AC3E}">
        <p14:creationId xmlns:p14="http://schemas.microsoft.com/office/powerpoint/2010/main" val="934997590"/>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534988" y="454025"/>
            <a:ext cx="3517900" cy="1281113"/>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4181475" y="454025"/>
            <a:ext cx="5978525" cy="564659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24" tIns="108000" rIns="104324" bIns="52162" numCol="1" anchor="t" anchorCtr="0" compatLnSpc="1">
            <a:prstTxWarp prst="textNoShape">
              <a:avLst/>
            </a:prstTxWarp>
          </a:bodyPr>
          <a:lstStyle>
            <a:lvl1pPr>
              <a:defRPr lang="sv-SE" dirty="0" smtClean="0"/>
            </a:lvl1pPr>
            <a:lvl2pPr>
              <a:defRPr lang="sv-SE" dirty="0" smtClean="0"/>
            </a:lvl2pPr>
            <a:lvl3pPr>
              <a:defRPr lang="sv-SE" dirty="0" smtClean="0"/>
            </a:lvl3pPr>
            <a:lvl4pPr>
              <a:defRPr lang="sv-SE" dirty="0" smtClean="0"/>
            </a:lvl4pPr>
            <a:lvl5pPr>
              <a:defRPr lang="sv-SE" dirty="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text 3"/>
          <p:cNvSpPr>
            <a:spLocks noGrp="1"/>
          </p:cNvSpPr>
          <p:nvPr>
            <p:ph type="body" sz="half" idx="2"/>
          </p:nvPr>
        </p:nvSpPr>
        <p:spPr>
          <a:xfrm>
            <a:off x="534988" y="1735137"/>
            <a:ext cx="3517900" cy="43747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6" name="Platshållare för sidfot 5"/>
          <p:cNvSpPr>
            <a:spLocks noGrp="1"/>
          </p:cNvSpPr>
          <p:nvPr>
            <p:ph type="ftr" sz="quarter" idx="11"/>
          </p:nvPr>
        </p:nvSpPr>
        <p:spPr/>
        <p:txBody>
          <a:bodyPr/>
          <a:lstStyle>
            <a:lvl1pPr>
              <a:defRPr/>
            </a:lvl1pPr>
          </a:lstStyle>
          <a:p>
            <a:r>
              <a:rPr lang="sv-SE"/>
              <a:t>Kapitel- eller presentationsnamn</a:t>
            </a:r>
          </a:p>
        </p:txBody>
      </p:sp>
      <p:sp>
        <p:nvSpPr>
          <p:cNvPr id="7" name="Platshållare för bildnummer 6"/>
          <p:cNvSpPr>
            <a:spLocks noGrp="1"/>
          </p:cNvSpPr>
          <p:nvPr>
            <p:ph type="sldNum" sz="quarter" idx="12"/>
          </p:nvPr>
        </p:nvSpPr>
        <p:spPr>
          <a:xfrm>
            <a:off x="293688" y="6988175"/>
            <a:ext cx="534987" cy="214313"/>
          </a:xfrm>
          <a:prstGeom prst="rect">
            <a:avLst/>
          </a:prstGeom>
        </p:spPr>
        <p:txBody>
          <a:bodyPr/>
          <a:lstStyle>
            <a:lvl1pPr>
              <a:defRPr/>
            </a:lvl1pPr>
          </a:lstStyle>
          <a:p>
            <a:fld id="{9B6788CB-A6CA-43A9-8CE9-C4C45760EC44}" type="slidenum">
              <a:rPr lang="sv-SE"/>
              <a:pPr/>
              <a:t>‹#›</a:t>
            </a:fld>
            <a:endParaRPr lang="sv-SE"/>
          </a:p>
        </p:txBody>
      </p:sp>
    </p:spTree>
    <p:extLst>
      <p:ext uri="{BB962C8B-B14F-4D97-AF65-F5344CB8AC3E}">
        <p14:creationId xmlns:p14="http://schemas.microsoft.com/office/powerpoint/2010/main" val="1741924903"/>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095500" y="5294313"/>
            <a:ext cx="6418263" cy="623887"/>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2095500" y="676275"/>
            <a:ext cx="6418263"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Platshållare för text 3"/>
          <p:cNvSpPr>
            <a:spLocks noGrp="1"/>
          </p:cNvSpPr>
          <p:nvPr>
            <p:ph type="body" sz="half" idx="2"/>
          </p:nvPr>
        </p:nvSpPr>
        <p:spPr>
          <a:xfrm>
            <a:off x="2095500" y="5918200"/>
            <a:ext cx="6418263" cy="88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6" name="Platshållare för sidfot 5"/>
          <p:cNvSpPr>
            <a:spLocks noGrp="1"/>
          </p:cNvSpPr>
          <p:nvPr>
            <p:ph type="ftr" sz="quarter" idx="11"/>
          </p:nvPr>
        </p:nvSpPr>
        <p:spPr/>
        <p:txBody>
          <a:bodyPr/>
          <a:lstStyle>
            <a:lvl1pPr>
              <a:defRPr/>
            </a:lvl1pPr>
          </a:lstStyle>
          <a:p>
            <a:r>
              <a:rPr lang="sv-SE"/>
              <a:t>Kapitel- eller presentationsnamn</a:t>
            </a:r>
          </a:p>
        </p:txBody>
      </p:sp>
      <p:sp>
        <p:nvSpPr>
          <p:cNvPr id="7" name="Platshållare för bildnummer 6"/>
          <p:cNvSpPr>
            <a:spLocks noGrp="1"/>
          </p:cNvSpPr>
          <p:nvPr>
            <p:ph type="sldNum" sz="quarter" idx="12"/>
          </p:nvPr>
        </p:nvSpPr>
        <p:spPr>
          <a:xfrm>
            <a:off x="293688" y="6988175"/>
            <a:ext cx="534987" cy="214313"/>
          </a:xfrm>
          <a:prstGeom prst="rect">
            <a:avLst/>
          </a:prstGeom>
        </p:spPr>
        <p:txBody>
          <a:bodyPr/>
          <a:lstStyle>
            <a:lvl1pPr>
              <a:defRPr/>
            </a:lvl1pPr>
          </a:lstStyle>
          <a:p>
            <a:fld id="{EF84DA21-D2BB-454E-8203-BC4C0A872671}" type="slidenum">
              <a:rPr lang="sv-SE"/>
              <a:pPr/>
              <a:t>‹#›</a:t>
            </a:fld>
            <a:endParaRPr lang="sv-SE"/>
          </a:p>
        </p:txBody>
      </p:sp>
    </p:spTree>
    <p:extLst>
      <p:ext uri="{BB962C8B-B14F-4D97-AF65-F5344CB8AC3E}">
        <p14:creationId xmlns:p14="http://schemas.microsoft.com/office/powerpoint/2010/main" val="2928142716"/>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3175" y="6845272"/>
            <a:ext cx="10696575" cy="717578"/>
          </a:xfrm>
          <a:prstGeom prst="rect">
            <a:avLst/>
          </a:prstGeom>
          <a:solidFill>
            <a:schemeClr val="accent3"/>
          </a:solidFill>
          <a:ln>
            <a:noFill/>
          </a:ln>
          <a:effectLst/>
          <a:extLst/>
        </p:spPr>
        <p:txBody>
          <a:bodyPr wrap="none" anchor="ctr"/>
          <a:lstStyle/>
          <a:p>
            <a:endParaRPr lang="sv-SE"/>
          </a:p>
        </p:txBody>
      </p:sp>
      <p:pic>
        <p:nvPicPr>
          <p:cNvPr id="1036" name="Picture 12" descr="C:\Annes\Pågående Anne 2002\207-1703 bo\jpeg\logo_32.gif"/>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440000" y="6845272"/>
            <a:ext cx="721575" cy="720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1207494" y="519113"/>
            <a:ext cx="8280000" cy="97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24" tIns="180000" rIns="104324" bIns="52162" numCol="1" anchor="t" anchorCtr="0" compatLnSpc="1">
            <a:prstTxWarp prst="textNoShape">
              <a:avLst/>
            </a:prstTxWarp>
          </a:bodyPr>
          <a:lstStyle/>
          <a:p>
            <a:pPr lvl="0"/>
            <a:r>
              <a:rPr lang="sv-SE" dirty="0"/>
              <a:t>Klicka här för att ändra format på bakgrundsrubriken</a:t>
            </a:r>
          </a:p>
        </p:txBody>
      </p:sp>
      <p:sp>
        <p:nvSpPr>
          <p:cNvPr id="1029" name="Rectangle 5"/>
          <p:cNvSpPr>
            <a:spLocks noGrp="1" noChangeArrowheads="1"/>
          </p:cNvSpPr>
          <p:nvPr>
            <p:ph type="ftr" sz="quarter" idx="3"/>
          </p:nvPr>
        </p:nvSpPr>
        <p:spPr bwMode="auto">
          <a:xfrm>
            <a:off x="3855720" y="6938155"/>
            <a:ext cx="5913108"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24" tIns="52162" rIns="104324" bIns="52162" numCol="1" anchor="t" anchorCtr="0" compatLnSpc="1">
            <a:prstTxWarp prst="textNoShape">
              <a:avLst/>
            </a:prstTxWarp>
            <a:spAutoFit/>
          </a:bodyPr>
          <a:lstStyle>
            <a:lvl1pPr algn="r" defTabSz="1042988">
              <a:defRPr sz="2800">
                <a:solidFill>
                  <a:srgbClr val="FFFFFF"/>
                </a:solidFill>
              </a:defRPr>
            </a:lvl1pPr>
          </a:lstStyle>
          <a:p>
            <a:r>
              <a:rPr lang="sv-SE" dirty="0"/>
              <a:t>Kapitel- eller presentationsnamn</a:t>
            </a:r>
          </a:p>
        </p:txBody>
      </p:sp>
      <p:sp>
        <p:nvSpPr>
          <p:cNvPr id="1027" name="Rectangle 3"/>
          <p:cNvSpPr>
            <a:spLocks noGrp="1" noChangeArrowheads="1"/>
          </p:cNvSpPr>
          <p:nvPr>
            <p:ph type="body" idx="1"/>
          </p:nvPr>
        </p:nvSpPr>
        <p:spPr bwMode="auto">
          <a:xfrm>
            <a:off x="1207494" y="1586721"/>
            <a:ext cx="8280000" cy="43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24" tIns="108000" rIns="104324" bIns="52162"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r"/>
  </p:transition>
  <p:hf sldNum="0" hdr="0" dt="0"/>
  <p:txStyles>
    <p:titleStyle>
      <a:lvl1pPr algn="l" defTabSz="1042988" rtl="0" eaLnBrk="1" fontAlgn="base" hangingPunct="1">
        <a:lnSpc>
          <a:spcPct val="93000"/>
        </a:lnSpc>
        <a:spcBef>
          <a:spcPct val="0"/>
        </a:spcBef>
        <a:spcAft>
          <a:spcPct val="0"/>
        </a:spcAft>
        <a:defRPr sz="3600">
          <a:solidFill>
            <a:srgbClr val="4E1E5C"/>
          </a:solidFill>
          <a:latin typeface="+mj-lt"/>
          <a:ea typeface="+mj-ea"/>
          <a:cs typeface="+mj-cs"/>
        </a:defRPr>
      </a:lvl1pPr>
      <a:lvl2pPr algn="l" defTabSz="1042988" rtl="0" eaLnBrk="1" fontAlgn="base" hangingPunct="1">
        <a:lnSpc>
          <a:spcPct val="93000"/>
        </a:lnSpc>
        <a:spcBef>
          <a:spcPct val="0"/>
        </a:spcBef>
        <a:spcAft>
          <a:spcPct val="0"/>
        </a:spcAft>
        <a:defRPr sz="3600">
          <a:solidFill>
            <a:srgbClr val="4E1E5C"/>
          </a:solidFill>
          <a:latin typeface="TheMix-Plain" pitchFamily="34" charset="0"/>
        </a:defRPr>
      </a:lvl2pPr>
      <a:lvl3pPr algn="l" defTabSz="1042988" rtl="0" eaLnBrk="1" fontAlgn="base" hangingPunct="1">
        <a:lnSpc>
          <a:spcPct val="93000"/>
        </a:lnSpc>
        <a:spcBef>
          <a:spcPct val="0"/>
        </a:spcBef>
        <a:spcAft>
          <a:spcPct val="0"/>
        </a:spcAft>
        <a:defRPr sz="3600">
          <a:solidFill>
            <a:srgbClr val="4E1E5C"/>
          </a:solidFill>
          <a:latin typeface="TheMix-Plain" pitchFamily="34" charset="0"/>
        </a:defRPr>
      </a:lvl3pPr>
      <a:lvl4pPr algn="l" defTabSz="1042988" rtl="0" eaLnBrk="1" fontAlgn="base" hangingPunct="1">
        <a:lnSpc>
          <a:spcPct val="93000"/>
        </a:lnSpc>
        <a:spcBef>
          <a:spcPct val="0"/>
        </a:spcBef>
        <a:spcAft>
          <a:spcPct val="0"/>
        </a:spcAft>
        <a:defRPr sz="3600">
          <a:solidFill>
            <a:srgbClr val="4E1E5C"/>
          </a:solidFill>
          <a:latin typeface="TheMix-Plain" pitchFamily="34" charset="0"/>
        </a:defRPr>
      </a:lvl4pPr>
      <a:lvl5pPr algn="l" defTabSz="1042988" rtl="0" eaLnBrk="1" fontAlgn="base" hangingPunct="1">
        <a:lnSpc>
          <a:spcPct val="93000"/>
        </a:lnSpc>
        <a:spcBef>
          <a:spcPct val="0"/>
        </a:spcBef>
        <a:spcAft>
          <a:spcPct val="0"/>
        </a:spcAft>
        <a:defRPr sz="3600">
          <a:solidFill>
            <a:srgbClr val="4E1E5C"/>
          </a:solidFill>
          <a:latin typeface="TheMix-Plain" pitchFamily="34" charset="0"/>
        </a:defRPr>
      </a:lvl5pPr>
      <a:lvl6pPr marL="457200" algn="l" defTabSz="1042988" rtl="0" eaLnBrk="1" fontAlgn="base" hangingPunct="1">
        <a:lnSpc>
          <a:spcPct val="93000"/>
        </a:lnSpc>
        <a:spcBef>
          <a:spcPct val="0"/>
        </a:spcBef>
        <a:spcAft>
          <a:spcPct val="0"/>
        </a:spcAft>
        <a:defRPr sz="3600">
          <a:solidFill>
            <a:srgbClr val="4E1E5C"/>
          </a:solidFill>
          <a:latin typeface="TheMix-Plain" pitchFamily="34" charset="0"/>
        </a:defRPr>
      </a:lvl6pPr>
      <a:lvl7pPr marL="914400" algn="l" defTabSz="1042988" rtl="0" eaLnBrk="1" fontAlgn="base" hangingPunct="1">
        <a:lnSpc>
          <a:spcPct val="93000"/>
        </a:lnSpc>
        <a:spcBef>
          <a:spcPct val="0"/>
        </a:spcBef>
        <a:spcAft>
          <a:spcPct val="0"/>
        </a:spcAft>
        <a:defRPr sz="3600">
          <a:solidFill>
            <a:srgbClr val="4E1E5C"/>
          </a:solidFill>
          <a:latin typeface="TheMix-Plain" pitchFamily="34" charset="0"/>
        </a:defRPr>
      </a:lvl7pPr>
      <a:lvl8pPr marL="1371600" algn="l" defTabSz="1042988" rtl="0" eaLnBrk="1" fontAlgn="base" hangingPunct="1">
        <a:lnSpc>
          <a:spcPct val="93000"/>
        </a:lnSpc>
        <a:spcBef>
          <a:spcPct val="0"/>
        </a:spcBef>
        <a:spcAft>
          <a:spcPct val="0"/>
        </a:spcAft>
        <a:defRPr sz="3600">
          <a:solidFill>
            <a:srgbClr val="4E1E5C"/>
          </a:solidFill>
          <a:latin typeface="TheMix-Plain" pitchFamily="34" charset="0"/>
        </a:defRPr>
      </a:lvl8pPr>
      <a:lvl9pPr marL="1828800" algn="l" defTabSz="1042988" rtl="0" eaLnBrk="1" fontAlgn="base" hangingPunct="1">
        <a:lnSpc>
          <a:spcPct val="93000"/>
        </a:lnSpc>
        <a:spcBef>
          <a:spcPct val="0"/>
        </a:spcBef>
        <a:spcAft>
          <a:spcPct val="0"/>
        </a:spcAft>
        <a:defRPr sz="3600">
          <a:solidFill>
            <a:srgbClr val="4E1E5C"/>
          </a:solidFill>
          <a:latin typeface="TheMix-Plain" pitchFamily="34" charset="0"/>
        </a:defRPr>
      </a:lvl9pPr>
    </p:titleStyle>
    <p:bodyStyle>
      <a:lvl1pPr marL="241300" indent="-241300" algn="l" defTabSz="1042988" rtl="0" eaLnBrk="1" fontAlgn="base" hangingPunct="1">
        <a:lnSpc>
          <a:spcPct val="95000"/>
        </a:lnSpc>
        <a:spcBef>
          <a:spcPct val="50000"/>
        </a:spcBef>
        <a:spcAft>
          <a:spcPct val="0"/>
        </a:spcAft>
        <a:buClr>
          <a:srgbClr val="4E1E5C"/>
        </a:buClr>
        <a:buFont typeface="Wingdings" pitchFamily="2" charset="2"/>
        <a:buChar char=""/>
        <a:defRPr sz="1800">
          <a:solidFill>
            <a:schemeClr val="tx1"/>
          </a:solidFill>
          <a:latin typeface="+mn-lt"/>
          <a:ea typeface="+mn-ea"/>
          <a:cs typeface="+mn-cs"/>
        </a:defRPr>
      </a:lvl1pPr>
      <a:lvl2pPr marL="509588" indent="-230188" algn="l" defTabSz="1042988" rtl="0" eaLnBrk="1" fontAlgn="base" hangingPunct="1">
        <a:lnSpc>
          <a:spcPct val="95000"/>
        </a:lnSpc>
        <a:spcBef>
          <a:spcPct val="20000"/>
        </a:spcBef>
        <a:spcAft>
          <a:spcPct val="0"/>
        </a:spcAft>
        <a:buClr>
          <a:srgbClr val="4E1E5C"/>
        </a:buClr>
        <a:buSzPct val="90000"/>
        <a:buChar char="–"/>
        <a:defRPr sz="1800">
          <a:solidFill>
            <a:schemeClr val="tx1"/>
          </a:solidFill>
          <a:latin typeface="+mn-lt"/>
        </a:defRPr>
      </a:lvl2pPr>
      <a:lvl3pPr marL="768350" indent="-222250" algn="l" defTabSz="1042988" rtl="0" eaLnBrk="1" fontAlgn="base" hangingPunct="1">
        <a:spcBef>
          <a:spcPct val="20000"/>
        </a:spcBef>
        <a:spcAft>
          <a:spcPct val="0"/>
        </a:spcAft>
        <a:buClr>
          <a:srgbClr val="4E1E5C"/>
        </a:buClr>
        <a:buSzPct val="90000"/>
        <a:buChar char="–"/>
        <a:defRPr sz="1600">
          <a:solidFill>
            <a:schemeClr val="tx1"/>
          </a:solidFill>
          <a:latin typeface="+mn-lt"/>
        </a:defRPr>
      </a:lvl3pPr>
      <a:lvl4pPr marL="981075" indent="-211138" algn="l" defTabSz="1042988" rtl="0" eaLnBrk="1" fontAlgn="base" hangingPunct="1">
        <a:spcBef>
          <a:spcPct val="20000"/>
        </a:spcBef>
        <a:spcAft>
          <a:spcPct val="0"/>
        </a:spcAft>
        <a:buClr>
          <a:srgbClr val="4E1E5C"/>
        </a:buClr>
        <a:buSzPct val="90000"/>
        <a:buChar char="–"/>
        <a:defRPr sz="1400">
          <a:solidFill>
            <a:schemeClr val="tx1"/>
          </a:solidFill>
          <a:latin typeface="+mn-lt"/>
        </a:defRPr>
      </a:lvl4pPr>
      <a:lvl5pPr marL="1182688" indent="-173038" algn="l" defTabSz="1042988" rtl="0" eaLnBrk="1" fontAlgn="base" hangingPunct="1">
        <a:spcBef>
          <a:spcPct val="20000"/>
        </a:spcBef>
        <a:spcAft>
          <a:spcPct val="0"/>
        </a:spcAft>
        <a:buClr>
          <a:srgbClr val="4E1E5C"/>
        </a:buClr>
        <a:buSzPct val="90000"/>
        <a:buChar char="–"/>
        <a:defRPr sz="1200">
          <a:solidFill>
            <a:schemeClr val="tx1"/>
          </a:solidFill>
          <a:latin typeface="+mn-lt"/>
        </a:defRPr>
      </a:lvl5pPr>
      <a:lvl6pPr marL="1639888" indent="-173038" algn="l" defTabSz="1042988" rtl="0" eaLnBrk="1" fontAlgn="base" hangingPunct="1">
        <a:spcBef>
          <a:spcPct val="20000"/>
        </a:spcBef>
        <a:spcAft>
          <a:spcPct val="0"/>
        </a:spcAft>
        <a:buClr>
          <a:srgbClr val="4E1E5C"/>
        </a:buClr>
        <a:buSzPct val="90000"/>
        <a:buChar char="–"/>
        <a:defRPr sz="1600">
          <a:solidFill>
            <a:schemeClr val="tx1"/>
          </a:solidFill>
          <a:latin typeface="+mn-lt"/>
        </a:defRPr>
      </a:lvl6pPr>
      <a:lvl7pPr marL="2097088" indent="-173038" algn="l" defTabSz="1042988" rtl="0" eaLnBrk="1" fontAlgn="base" hangingPunct="1">
        <a:spcBef>
          <a:spcPct val="20000"/>
        </a:spcBef>
        <a:spcAft>
          <a:spcPct val="0"/>
        </a:spcAft>
        <a:buClr>
          <a:srgbClr val="4E1E5C"/>
        </a:buClr>
        <a:buSzPct val="90000"/>
        <a:buChar char="–"/>
        <a:defRPr sz="1600">
          <a:solidFill>
            <a:schemeClr val="tx1"/>
          </a:solidFill>
          <a:latin typeface="+mn-lt"/>
        </a:defRPr>
      </a:lvl7pPr>
      <a:lvl8pPr marL="2554288" indent="-173038" algn="l" defTabSz="1042988" rtl="0" eaLnBrk="1" fontAlgn="base" hangingPunct="1">
        <a:spcBef>
          <a:spcPct val="20000"/>
        </a:spcBef>
        <a:spcAft>
          <a:spcPct val="0"/>
        </a:spcAft>
        <a:buClr>
          <a:srgbClr val="4E1E5C"/>
        </a:buClr>
        <a:buSzPct val="90000"/>
        <a:buChar char="–"/>
        <a:defRPr sz="1600">
          <a:solidFill>
            <a:schemeClr val="tx1"/>
          </a:solidFill>
          <a:latin typeface="+mn-lt"/>
        </a:defRPr>
      </a:lvl8pPr>
      <a:lvl9pPr marL="3011488" indent="-173038" algn="l" defTabSz="1042988" rtl="0" eaLnBrk="1" fontAlgn="base" hangingPunct="1">
        <a:spcBef>
          <a:spcPct val="20000"/>
        </a:spcBef>
        <a:spcAft>
          <a:spcPct val="0"/>
        </a:spcAft>
        <a:buClr>
          <a:srgbClr val="4E1E5C"/>
        </a:buClr>
        <a:buSzPct val="90000"/>
        <a:buChar char="–"/>
        <a:defRPr sz="16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t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3" name="Rectangle 7"/>
          <p:cNvSpPr>
            <a:spLocks noGrp="1" noChangeArrowheads="1"/>
          </p:cNvSpPr>
          <p:nvPr>
            <p:ph type="ctrTitle"/>
          </p:nvPr>
        </p:nvSpPr>
        <p:spPr/>
        <p:txBody>
          <a:bodyPr/>
          <a:lstStyle/>
          <a:p>
            <a:r>
              <a:rPr lang="en-GB" b="1" dirty="0" smtClean="0"/>
              <a:t>Including </a:t>
            </a:r>
            <a:br>
              <a:rPr lang="en-GB" b="1" dirty="0" smtClean="0"/>
            </a:br>
            <a:r>
              <a:rPr lang="en-GB" b="1" dirty="0" smtClean="0"/>
              <a:t>The Rights of the Child in supervision</a:t>
            </a:r>
            <a:endParaRPr lang="en-GB" dirty="0"/>
          </a:p>
        </p:txBody>
      </p:sp>
      <p:sp>
        <p:nvSpPr>
          <p:cNvPr id="29701" name="Rectangle 5"/>
          <p:cNvSpPr>
            <a:spLocks noGrp="1" noChangeArrowheads="1"/>
          </p:cNvSpPr>
          <p:nvPr>
            <p:ph type="subTitle" idx="1"/>
          </p:nvPr>
        </p:nvSpPr>
        <p:spPr/>
        <p:txBody>
          <a:bodyPr/>
          <a:lstStyle/>
          <a:p>
            <a:r>
              <a:rPr lang="sv-SE" dirty="0" smtClean="0"/>
              <a:t>Elisabeth Dahlin</a:t>
            </a:r>
          </a:p>
          <a:p>
            <a:r>
              <a:rPr lang="sv-SE" dirty="0" smtClean="0"/>
              <a:t>The </a:t>
            </a:r>
            <a:r>
              <a:rPr lang="sv-SE" dirty="0"/>
              <a:t>Ombudsman for </a:t>
            </a:r>
            <a:r>
              <a:rPr lang="en-GB" dirty="0" smtClean="0"/>
              <a:t>Children</a:t>
            </a:r>
            <a:r>
              <a:rPr lang="sv-SE" dirty="0" smtClean="0"/>
              <a:t> </a:t>
            </a:r>
            <a:r>
              <a:rPr lang="sv-SE" dirty="0"/>
              <a:t>in Sweden</a:t>
            </a:r>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207495" y="2042532"/>
            <a:ext cx="8280000" cy="4389867"/>
          </a:xfrm>
        </p:spPr>
        <p:txBody>
          <a:bodyPr/>
          <a:lstStyle/>
          <a:p>
            <a:pPr marL="0" indent="0">
              <a:buNone/>
            </a:pPr>
            <a:r>
              <a:rPr lang="en-GB" sz="2400" dirty="0" smtClean="0"/>
              <a:t>The child’s experiences can </a:t>
            </a:r>
            <a:r>
              <a:rPr lang="en-GB" sz="2400" dirty="0" smtClean="0"/>
              <a:t>add </a:t>
            </a:r>
            <a:r>
              <a:rPr lang="en-GB" sz="2400" dirty="0" smtClean="0"/>
              <a:t>important </a:t>
            </a:r>
            <a:r>
              <a:rPr lang="en-GB" sz="2400" dirty="0" smtClean="0"/>
              <a:t>perspectives on what </a:t>
            </a:r>
            <a:r>
              <a:rPr lang="en-GB" sz="2400" smtClean="0"/>
              <a:t>we </a:t>
            </a:r>
            <a:r>
              <a:rPr lang="en-GB" sz="2400" smtClean="0"/>
              <a:t>consider </a:t>
            </a:r>
            <a:r>
              <a:rPr lang="en-GB" sz="2400" dirty="0" smtClean="0"/>
              <a:t>as good quality</a:t>
            </a:r>
          </a:p>
          <a:p>
            <a:pPr marL="0" indent="0">
              <a:buNone/>
            </a:pPr>
            <a:endParaRPr lang="en-GB" sz="2400" dirty="0" smtClean="0"/>
          </a:p>
          <a:p>
            <a:r>
              <a:rPr lang="en-GB" sz="2400" dirty="0" smtClean="0"/>
              <a:t>Dare to ask and take the child seriously!</a:t>
            </a:r>
          </a:p>
          <a:p>
            <a:r>
              <a:rPr lang="en-GB" sz="2400" dirty="0" smtClean="0"/>
              <a:t>Analyse - from the child’s perspective</a:t>
            </a:r>
          </a:p>
          <a:p>
            <a:r>
              <a:rPr lang="en-GB" sz="2400" dirty="0" smtClean="0"/>
              <a:t>Meeting the child on her own if possible</a:t>
            </a:r>
          </a:p>
          <a:p>
            <a:r>
              <a:rPr lang="en-GB" sz="2400" dirty="0" smtClean="0"/>
              <a:t>Remember to give feedback after the supervision is concluded</a:t>
            </a:r>
          </a:p>
          <a:p>
            <a:endParaRPr lang="sv-SE" dirty="0"/>
          </a:p>
          <a:p>
            <a:endParaRPr lang="sv-SE" dirty="0" smtClean="0"/>
          </a:p>
          <a:p>
            <a:endParaRPr lang="sv-SE" dirty="0"/>
          </a:p>
        </p:txBody>
      </p:sp>
      <p:sp>
        <p:nvSpPr>
          <p:cNvPr id="4" name="Rubrik 3"/>
          <p:cNvSpPr>
            <a:spLocks noGrp="1"/>
          </p:cNvSpPr>
          <p:nvPr>
            <p:ph type="title"/>
          </p:nvPr>
        </p:nvSpPr>
        <p:spPr/>
        <p:txBody>
          <a:bodyPr/>
          <a:lstStyle/>
          <a:p>
            <a:r>
              <a:rPr lang="en-GB" dirty="0" smtClean="0"/>
              <a:t>The Right to be Heard - Using children’s experiences to assess quality</a:t>
            </a:r>
            <a:endParaRPr lang="en-GB" dirty="0"/>
          </a:p>
        </p:txBody>
      </p:sp>
      <p:sp>
        <p:nvSpPr>
          <p:cNvPr id="5" name="Platshållare för sidfot 4"/>
          <p:cNvSpPr>
            <a:spLocks noGrp="1"/>
          </p:cNvSpPr>
          <p:nvPr>
            <p:ph type="ftr" sz="quarter" idx="11"/>
          </p:nvPr>
        </p:nvSpPr>
        <p:spPr>
          <a:xfrm>
            <a:off x="3402419" y="6991320"/>
            <a:ext cx="7187609" cy="413119"/>
          </a:xfrm>
        </p:spPr>
        <p:txBody>
          <a:bodyPr/>
          <a:lstStyle/>
          <a:p>
            <a:r>
              <a:rPr lang="sv-SE" sz="2000" b="1" dirty="0" err="1" smtClean="0"/>
              <a:t>Including</a:t>
            </a:r>
            <a:r>
              <a:rPr lang="sv-SE" sz="2000" b="1" dirty="0" smtClean="0"/>
              <a:t> The </a:t>
            </a:r>
            <a:r>
              <a:rPr lang="sv-SE" sz="2000" b="1" dirty="0" err="1"/>
              <a:t>Rights</a:t>
            </a:r>
            <a:r>
              <a:rPr lang="sv-SE" sz="2000" b="1" dirty="0"/>
              <a:t> </a:t>
            </a:r>
            <a:r>
              <a:rPr lang="sv-SE" sz="2000" b="1" dirty="0" err="1"/>
              <a:t>of</a:t>
            </a:r>
            <a:r>
              <a:rPr lang="sv-SE" sz="2000" b="1" dirty="0"/>
              <a:t> the Child in supervision</a:t>
            </a:r>
            <a:endParaRPr lang="sv-SE" sz="2000" dirty="0"/>
          </a:p>
        </p:txBody>
      </p:sp>
    </p:spTree>
    <p:extLst>
      <p:ext uri="{BB962C8B-B14F-4D97-AF65-F5344CB8AC3E}">
        <p14:creationId xmlns:p14="http://schemas.microsoft.com/office/powerpoint/2010/main" val="630740838"/>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derrubrik 5"/>
          <p:cNvSpPr>
            <a:spLocks noGrp="1"/>
          </p:cNvSpPr>
          <p:nvPr>
            <p:ph type="subTitle" idx="1"/>
          </p:nvPr>
        </p:nvSpPr>
        <p:spPr>
          <a:xfrm>
            <a:off x="2033588" y="1502229"/>
            <a:ext cx="5220652" cy="4031796"/>
          </a:xfrm>
        </p:spPr>
        <p:txBody>
          <a:bodyPr/>
          <a:lstStyle/>
          <a:p>
            <a:r>
              <a:rPr lang="sv-SE" dirty="0" err="1" smtClean="0"/>
              <a:t>Thank</a:t>
            </a:r>
            <a:r>
              <a:rPr lang="sv-SE" dirty="0" smtClean="0"/>
              <a:t> </a:t>
            </a:r>
            <a:r>
              <a:rPr lang="sv-SE" dirty="0" err="1" smtClean="0"/>
              <a:t>you</a:t>
            </a:r>
            <a:r>
              <a:rPr lang="sv-SE" dirty="0" smtClean="0"/>
              <a:t>!</a:t>
            </a:r>
            <a:endParaRPr lang="sv-SE" dirty="0"/>
          </a:p>
        </p:txBody>
      </p:sp>
      <p:sp>
        <p:nvSpPr>
          <p:cNvPr id="4" name="Platshållare för sidfot 3"/>
          <p:cNvSpPr>
            <a:spLocks noGrp="1"/>
          </p:cNvSpPr>
          <p:nvPr>
            <p:ph type="ftr" sz="quarter" idx="4294967295"/>
          </p:nvPr>
        </p:nvSpPr>
        <p:spPr>
          <a:xfrm>
            <a:off x="4781550" y="6937375"/>
            <a:ext cx="5913438" cy="531813"/>
          </a:xfrm>
        </p:spPr>
        <p:txBody>
          <a:bodyPr/>
          <a:lstStyle/>
          <a:p>
            <a:r>
              <a:rPr lang="sv-SE" smtClean="0"/>
              <a:t>Kapitel- eller presentationsnamn</a:t>
            </a:r>
            <a:endParaRPr lang="sv-SE"/>
          </a:p>
        </p:txBody>
      </p:sp>
    </p:spTree>
    <p:extLst>
      <p:ext uri="{BB962C8B-B14F-4D97-AF65-F5344CB8AC3E}">
        <p14:creationId xmlns:p14="http://schemas.microsoft.com/office/powerpoint/2010/main" val="2973334308"/>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sidfot 4"/>
          <p:cNvSpPr>
            <a:spLocks noGrp="1"/>
          </p:cNvSpPr>
          <p:nvPr>
            <p:ph type="ftr" sz="quarter" idx="11"/>
          </p:nvPr>
        </p:nvSpPr>
        <p:spPr>
          <a:xfrm>
            <a:off x="4818062" y="6938155"/>
            <a:ext cx="4950766" cy="536230"/>
          </a:xfrm>
        </p:spPr>
        <p:txBody>
          <a:bodyPr/>
          <a:lstStyle/>
          <a:p>
            <a:r>
              <a:rPr lang="sv-SE" dirty="0" smtClean="0"/>
              <a:t>The Ombudsman for Children</a:t>
            </a:r>
            <a:endParaRPr lang="sv-SE" dirty="0"/>
          </a:p>
        </p:txBody>
      </p:sp>
      <p:sp>
        <p:nvSpPr>
          <p:cNvPr id="21506" name="Rectangle 2"/>
          <p:cNvSpPr>
            <a:spLocks noGrp="1" noChangeArrowheads="1"/>
          </p:cNvSpPr>
          <p:nvPr>
            <p:ph type="title"/>
          </p:nvPr>
        </p:nvSpPr>
        <p:spPr>
          <a:xfrm>
            <a:off x="1332000" y="519113"/>
            <a:ext cx="8813486" cy="974725"/>
          </a:xfrm>
        </p:spPr>
        <p:txBody>
          <a:bodyPr/>
          <a:lstStyle/>
          <a:p>
            <a:r>
              <a:rPr lang="sv-SE" b="1" dirty="0" smtClean="0"/>
              <a:t>The Ombudsman for Children in Sweden</a:t>
            </a:r>
            <a:endParaRPr lang="sv-SE" b="1" dirty="0"/>
          </a:p>
        </p:txBody>
      </p:sp>
      <p:sp>
        <p:nvSpPr>
          <p:cNvPr id="21507" name="Rectangle 3"/>
          <p:cNvSpPr>
            <a:spLocks noGrp="1" noChangeArrowheads="1"/>
          </p:cNvSpPr>
          <p:nvPr>
            <p:ph type="body" idx="1"/>
          </p:nvPr>
        </p:nvSpPr>
        <p:spPr>
          <a:xfrm>
            <a:off x="5080750" y="1619893"/>
            <a:ext cx="5034800" cy="4979689"/>
          </a:xfrm>
        </p:spPr>
        <p:txBody>
          <a:bodyPr/>
          <a:lstStyle/>
          <a:p>
            <a:pPr marL="223838" indent="-223838"/>
            <a:r>
              <a:rPr lang="en-US" dirty="0" smtClean="0"/>
              <a:t>Sweden ratified the UNCRC in 1990</a:t>
            </a:r>
          </a:p>
          <a:p>
            <a:pPr marL="223838" indent="-223838"/>
            <a:r>
              <a:rPr lang="en-US" dirty="0" smtClean="0"/>
              <a:t>Agency established in 1993</a:t>
            </a:r>
          </a:p>
          <a:p>
            <a:pPr marL="223838" indent="-223838"/>
            <a:r>
              <a:rPr lang="en-US" dirty="0" smtClean="0"/>
              <a:t>The Government (cabinet)appoints the Ombudsman for Children </a:t>
            </a:r>
          </a:p>
          <a:p>
            <a:pPr marL="223838" indent="-223838"/>
            <a:r>
              <a:rPr lang="en-US" dirty="0" smtClean="0"/>
              <a:t>Regulated by</a:t>
            </a:r>
          </a:p>
          <a:p>
            <a:pPr marL="492126" lvl="1" indent="-223838"/>
            <a:r>
              <a:rPr lang="en-US" dirty="0" smtClean="0"/>
              <a:t>The Ombudsman for Children Act</a:t>
            </a:r>
          </a:p>
          <a:p>
            <a:pPr marL="492126" lvl="1" indent="-223838"/>
            <a:r>
              <a:rPr lang="en-US" dirty="0" smtClean="0"/>
              <a:t>Independent based on the Paris principles</a:t>
            </a:r>
          </a:p>
          <a:p>
            <a:pPr marL="0" indent="0">
              <a:buNone/>
            </a:pPr>
            <a:endParaRPr lang="en-US"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440000" y="1619893"/>
            <a:ext cx="2986089" cy="4488808"/>
          </a:xfrm>
          <a:prstGeom prst="rect">
            <a:avLst/>
          </a:prstGeom>
          <a:noFill/>
          <a:ln w="9525">
            <a:noFill/>
            <a:miter lim="800000"/>
            <a:headEnd/>
            <a:tailEnd/>
          </a:ln>
        </p:spPr>
      </p:pic>
    </p:spTree>
    <p:extLst>
      <p:ext uri="{BB962C8B-B14F-4D97-AF65-F5344CB8AC3E}">
        <p14:creationId xmlns:p14="http://schemas.microsoft.com/office/powerpoint/2010/main" val="2432787107"/>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sidfot 4"/>
          <p:cNvSpPr>
            <a:spLocks noGrp="1"/>
          </p:cNvSpPr>
          <p:nvPr>
            <p:ph type="ftr" sz="quarter" idx="11"/>
          </p:nvPr>
        </p:nvSpPr>
        <p:spPr>
          <a:xfrm>
            <a:off x="4818062" y="6938155"/>
            <a:ext cx="4950766" cy="536230"/>
          </a:xfrm>
        </p:spPr>
        <p:txBody>
          <a:bodyPr/>
          <a:lstStyle/>
          <a:p>
            <a:r>
              <a:rPr lang="sv-SE" dirty="0" smtClean="0"/>
              <a:t>The Ombudsman for Children</a:t>
            </a:r>
            <a:endParaRPr lang="sv-SE" dirty="0"/>
          </a:p>
        </p:txBody>
      </p:sp>
      <p:sp>
        <p:nvSpPr>
          <p:cNvPr id="21506" name="Rectangle 2"/>
          <p:cNvSpPr>
            <a:spLocks noGrp="1" noChangeArrowheads="1"/>
          </p:cNvSpPr>
          <p:nvPr>
            <p:ph type="title"/>
          </p:nvPr>
        </p:nvSpPr>
        <p:spPr/>
        <p:txBody>
          <a:bodyPr/>
          <a:lstStyle/>
          <a:p>
            <a:r>
              <a:rPr lang="sv-SE" b="1" dirty="0" err="1" smtClean="0"/>
              <a:t>What</a:t>
            </a:r>
            <a:r>
              <a:rPr lang="sv-SE" b="1" dirty="0" smtClean="0"/>
              <a:t> </a:t>
            </a:r>
            <a:r>
              <a:rPr lang="sv-SE" b="1" dirty="0" err="1" smtClean="0"/>
              <a:t>we</a:t>
            </a:r>
            <a:r>
              <a:rPr lang="sv-SE" b="1" dirty="0" smtClean="0"/>
              <a:t> do</a:t>
            </a:r>
            <a:endParaRPr lang="sv-SE" b="1" dirty="0"/>
          </a:p>
        </p:txBody>
      </p:sp>
      <p:sp>
        <p:nvSpPr>
          <p:cNvPr id="21507" name="Rectangle 3"/>
          <p:cNvSpPr>
            <a:spLocks noGrp="1" noChangeArrowheads="1"/>
          </p:cNvSpPr>
          <p:nvPr>
            <p:ph type="body" idx="1"/>
          </p:nvPr>
        </p:nvSpPr>
        <p:spPr>
          <a:xfrm>
            <a:off x="5080751" y="519113"/>
            <a:ext cx="4571249" cy="6277927"/>
          </a:xfrm>
        </p:spPr>
        <p:txBody>
          <a:bodyPr/>
          <a:lstStyle/>
          <a:p>
            <a:pPr marL="223838" indent="-223838"/>
            <a:r>
              <a:rPr lang="en-US" dirty="0" smtClean="0"/>
              <a:t>Represent the rights of children and youth in Sweden</a:t>
            </a:r>
          </a:p>
          <a:p>
            <a:pPr marL="223838" indent="-223838"/>
            <a:r>
              <a:rPr lang="en-US" dirty="0" smtClean="0"/>
              <a:t>Monitor how the CRC is adhered to on all levels</a:t>
            </a:r>
          </a:p>
          <a:p>
            <a:pPr marL="223838" indent="-223838"/>
            <a:r>
              <a:rPr lang="en-US" dirty="0" smtClean="0"/>
              <a:t>Proposals for legal changes</a:t>
            </a:r>
          </a:p>
          <a:p>
            <a:pPr marL="223838" indent="-223838"/>
            <a:r>
              <a:rPr lang="en-US" dirty="0" smtClean="0"/>
              <a:t>Initiate own research and studies</a:t>
            </a:r>
          </a:p>
          <a:p>
            <a:pPr marL="223838" indent="-223838"/>
            <a:r>
              <a:rPr lang="en-US" dirty="0" smtClean="0"/>
              <a:t>Authority to call and to consult with government bodies on all levels of society</a:t>
            </a:r>
          </a:p>
          <a:p>
            <a:pPr marL="223838" indent="-223838"/>
            <a:r>
              <a:rPr lang="en-US" dirty="0" smtClean="0"/>
              <a:t>Advocate and participate in the public debate</a:t>
            </a:r>
          </a:p>
          <a:p>
            <a:pPr marL="223838" indent="-223838"/>
            <a:r>
              <a:rPr lang="en-US" dirty="0"/>
              <a:t>P</a:t>
            </a:r>
            <a:r>
              <a:rPr lang="en-US" dirty="0" smtClean="0"/>
              <a:t>art of the international child rights development</a:t>
            </a:r>
          </a:p>
          <a:p>
            <a:pPr marL="223838" indent="-223838"/>
            <a:r>
              <a:rPr lang="en-US" dirty="0" smtClean="0"/>
              <a:t>Inform and educate about the CRC</a:t>
            </a:r>
          </a:p>
          <a:p>
            <a:pPr marL="0" indent="0">
              <a:buNone/>
            </a:pPr>
            <a:endParaRPr lang="sv-SE"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440000" y="1619893"/>
            <a:ext cx="2992538" cy="4488808"/>
          </a:xfrm>
          <a:prstGeom prst="rect">
            <a:avLst/>
          </a:prstGeom>
          <a:noFill/>
          <a:ln w="9525">
            <a:noFill/>
            <a:miter lim="800000"/>
            <a:headEnd/>
            <a:tailEnd/>
          </a:ln>
        </p:spPr>
      </p:pic>
    </p:spTree>
    <p:extLst>
      <p:ext uri="{BB962C8B-B14F-4D97-AF65-F5344CB8AC3E}">
        <p14:creationId xmlns:p14="http://schemas.microsoft.com/office/powerpoint/2010/main" val="754940473"/>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err="1" smtClean="0"/>
              <a:t>What</a:t>
            </a:r>
            <a:r>
              <a:rPr lang="sv-SE" b="1" dirty="0" smtClean="0"/>
              <a:t> </a:t>
            </a:r>
            <a:r>
              <a:rPr lang="sv-SE" b="1" dirty="0" err="1" smtClean="0"/>
              <a:t>we</a:t>
            </a:r>
            <a:r>
              <a:rPr lang="sv-SE" b="1" dirty="0" smtClean="0"/>
              <a:t> do not do:</a:t>
            </a:r>
            <a:endParaRPr lang="sv-SE" b="1" dirty="0"/>
          </a:p>
        </p:txBody>
      </p:sp>
      <p:sp>
        <p:nvSpPr>
          <p:cNvPr id="3" name="Platshållare för innehåll 2"/>
          <p:cNvSpPr>
            <a:spLocks noGrp="1"/>
          </p:cNvSpPr>
          <p:nvPr>
            <p:ph idx="1"/>
          </p:nvPr>
        </p:nvSpPr>
        <p:spPr/>
        <p:txBody>
          <a:bodyPr/>
          <a:lstStyle/>
          <a:p>
            <a:r>
              <a:rPr lang="en-US" dirty="0" smtClean="0"/>
              <a:t>We do </a:t>
            </a:r>
            <a:r>
              <a:rPr lang="en-US" dirty="0"/>
              <a:t>not intervene in individual cases, but </a:t>
            </a:r>
            <a:r>
              <a:rPr lang="en-US" dirty="0" smtClean="0"/>
              <a:t>we have however </a:t>
            </a:r>
            <a:r>
              <a:rPr lang="en-US" dirty="0"/>
              <a:t>a reporting </a:t>
            </a:r>
            <a:r>
              <a:rPr lang="en-US" dirty="0" smtClean="0"/>
              <a:t>duty if children are at risk</a:t>
            </a:r>
          </a:p>
          <a:p>
            <a:r>
              <a:rPr lang="en-US" dirty="0" smtClean="0"/>
              <a:t>Do not have inspection or supervisory duty</a:t>
            </a:r>
          </a:p>
          <a:p>
            <a:r>
              <a:rPr lang="en-US" dirty="0" smtClean="0"/>
              <a:t>Cannot discipline other bodies</a:t>
            </a:r>
          </a:p>
          <a:p>
            <a:r>
              <a:rPr lang="en-US" dirty="0" smtClean="0"/>
              <a:t>Third additional protocol of the CRC not ratified by Sweden yet</a:t>
            </a:r>
            <a:endParaRPr lang="en-US" dirty="0"/>
          </a:p>
          <a:p>
            <a:endParaRPr lang="sv-SE" dirty="0"/>
          </a:p>
        </p:txBody>
      </p:sp>
      <p:sp>
        <p:nvSpPr>
          <p:cNvPr id="4" name="Platshållare för sidfot 3"/>
          <p:cNvSpPr>
            <a:spLocks noGrp="1"/>
          </p:cNvSpPr>
          <p:nvPr>
            <p:ph type="ftr" sz="quarter" idx="11"/>
          </p:nvPr>
        </p:nvSpPr>
        <p:spPr/>
        <p:txBody>
          <a:bodyPr/>
          <a:lstStyle/>
          <a:p>
            <a:r>
              <a:rPr lang="sv-SE" smtClean="0"/>
              <a:t>Kapitel- eller presentationsnamn</a:t>
            </a:r>
            <a:endParaRPr lang="sv-SE"/>
          </a:p>
        </p:txBody>
      </p:sp>
    </p:spTree>
    <p:extLst>
      <p:ext uri="{BB962C8B-B14F-4D97-AF65-F5344CB8AC3E}">
        <p14:creationId xmlns:p14="http://schemas.microsoft.com/office/powerpoint/2010/main" val="2648109577"/>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5" name="Rectangle 9"/>
          <p:cNvSpPr>
            <a:spLocks noGrp="1" noChangeArrowheads="1"/>
          </p:cNvSpPr>
          <p:nvPr>
            <p:ph type="title"/>
          </p:nvPr>
        </p:nvSpPr>
        <p:spPr>
          <a:xfrm>
            <a:off x="1332000" y="519112"/>
            <a:ext cx="7610475" cy="1208833"/>
          </a:xfrm>
        </p:spPr>
        <p:txBody>
          <a:bodyPr/>
          <a:lstStyle/>
          <a:p>
            <a:r>
              <a:rPr lang="sv-SE" dirty="0" smtClean="0"/>
              <a:t>The CRC </a:t>
            </a:r>
            <a:r>
              <a:rPr lang="sv-SE" dirty="0" err="1" smtClean="0"/>
              <a:t>will</a:t>
            </a:r>
            <a:r>
              <a:rPr lang="sv-SE" dirty="0" smtClean="0"/>
              <a:t> </a:t>
            </a:r>
            <a:r>
              <a:rPr lang="sv-SE" dirty="0" err="1" smtClean="0"/>
              <a:t>become</a:t>
            </a:r>
            <a:r>
              <a:rPr lang="sv-SE" dirty="0" smtClean="0"/>
              <a:t> national </a:t>
            </a:r>
            <a:r>
              <a:rPr lang="sv-SE" dirty="0" err="1" smtClean="0"/>
              <a:t>law</a:t>
            </a:r>
            <a:r>
              <a:rPr lang="sv-SE" dirty="0" smtClean="0"/>
              <a:t> in 2020</a:t>
            </a:r>
            <a:endParaRPr lang="sv-SE" dirty="0"/>
          </a:p>
        </p:txBody>
      </p:sp>
      <p:sp>
        <p:nvSpPr>
          <p:cNvPr id="4" name="textruta 3"/>
          <p:cNvSpPr txBox="1"/>
          <p:nvPr/>
        </p:nvSpPr>
        <p:spPr>
          <a:xfrm>
            <a:off x="1207494" y="1727945"/>
            <a:ext cx="4583706" cy="461665"/>
          </a:xfrm>
          <a:prstGeom prst="rect">
            <a:avLst/>
          </a:prstGeom>
          <a:noFill/>
        </p:spPr>
        <p:txBody>
          <a:bodyPr wrap="square" rtlCol="0">
            <a:spAutoFit/>
          </a:bodyPr>
          <a:lstStyle/>
          <a:p>
            <a:pPr marL="342900" indent="-342900">
              <a:buFont typeface="Arial" panose="020B0604020202020204" pitchFamily="34" charset="0"/>
              <a:buChar char="•"/>
            </a:pPr>
            <a:endParaRPr lang="sv-SE" sz="2400" dirty="0">
              <a:latin typeface="+mn-lt"/>
            </a:endParaRPr>
          </a:p>
        </p:txBody>
      </p:sp>
      <p:pic>
        <p:nvPicPr>
          <p:cNvPr id="1026" name="Picture 2" descr="Votering i riksdagen om fÃ¶rslaget att gÃ¶ra FN:s barnkonvention till svensk 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7494" y="1727945"/>
            <a:ext cx="7924800" cy="5283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7197417"/>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094479" y="2086288"/>
            <a:ext cx="8280000" cy="4320000"/>
          </a:xfrm>
        </p:spPr>
        <p:txBody>
          <a:bodyPr/>
          <a:lstStyle/>
          <a:p>
            <a:r>
              <a:rPr lang="en-GB" sz="2400" dirty="0" smtClean="0"/>
              <a:t>Every child has rights</a:t>
            </a:r>
          </a:p>
          <a:p>
            <a:r>
              <a:rPr lang="en-GB" sz="2400" dirty="0" smtClean="0"/>
              <a:t>54 articles</a:t>
            </a:r>
          </a:p>
          <a:p>
            <a:r>
              <a:rPr lang="en-GB" sz="2400" dirty="0" smtClean="0"/>
              <a:t>Adopted in 1989 – ratified by all countries except one</a:t>
            </a:r>
          </a:p>
          <a:p>
            <a:r>
              <a:rPr lang="en-GB" sz="2400" dirty="0" smtClean="0"/>
              <a:t>The “Core Principles”:</a:t>
            </a:r>
          </a:p>
          <a:p>
            <a:pPr lvl="1"/>
            <a:r>
              <a:rPr lang="en-GB" sz="2400" dirty="0" smtClean="0"/>
              <a:t>Non-discrimination (article 2)</a:t>
            </a:r>
          </a:p>
          <a:p>
            <a:pPr lvl="1"/>
            <a:r>
              <a:rPr lang="en-GB" sz="2400" dirty="0" smtClean="0"/>
              <a:t>Best interest of the child (article 3)</a:t>
            </a:r>
          </a:p>
          <a:p>
            <a:pPr lvl="1"/>
            <a:r>
              <a:rPr lang="en-GB" sz="2400" dirty="0" smtClean="0"/>
              <a:t>Right to life survival and development (article 6)</a:t>
            </a:r>
          </a:p>
          <a:p>
            <a:pPr lvl="1"/>
            <a:r>
              <a:rPr lang="en-GB" sz="2400" dirty="0" smtClean="0"/>
              <a:t>Right to be heard (article 12)</a:t>
            </a:r>
          </a:p>
          <a:p>
            <a:endParaRPr lang="sv-SE" dirty="0"/>
          </a:p>
        </p:txBody>
      </p:sp>
      <p:sp>
        <p:nvSpPr>
          <p:cNvPr id="3" name="Platshållare för sidfot 2"/>
          <p:cNvSpPr>
            <a:spLocks noGrp="1"/>
          </p:cNvSpPr>
          <p:nvPr>
            <p:ph type="ftr" sz="quarter" idx="11"/>
          </p:nvPr>
        </p:nvSpPr>
        <p:spPr>
          <a:xfrm>
            <a:off x="3855719" y="6938155"/>
            <a:ext cx="6681145" cy="462105"/>
          </a:xfrm>
        </p:spPr>
        <p:txBody>
          <a:bodyPr/>
          <a:lstStyle/>
          <a:p>
            <a:r>
              <a:rPr lang="sv-SE" sz="2000" b="1" dirty="0" err="1"/>
              <a:t>Including</a:t>
            </a:r>
            <a:r>
              <a:rPr lang="sv-SE" sz="2000" b="1" dirty="0"/>
              <a:t> The </a:t>
            </a:r>
            <a:r>
              <a:rPr lang="sv-SE" sz="2000" b="1" dirty="0" err="1"/>
              <a:t>Rights</a:t>
            </a:r>
            <a:r>
              <a:rPr lang="sv-SE" sz="2000" b="1" dirty="0"/>
              <a:t> </a:t>
            </a:r>
            <a:r>
              <a:rPr lang="sv-SE" sz="2000" b="1" dirty="0" err="1"/>
              <a:t>of</a:t>
            </a:r>
            <a:r>
              <a:rPr lang="sv-SE" sz="2000" b="1" dirty="0"/>
              <a:t> the Child in supervision</a:t>
            </a:r>
            <a:endParaRPr lang="sv-SE" sz="2000" dirty="0"/>
          </a:p>
        </p:txBody>
      </p:sp>
      <p:sp>
        <p:nvSpPr>
          <p:cNvPr id="4" name="Rubrik 3"/>
          <p:cNvSpPr>
            <a:spLocks noGrp="1"/>
          </p:cNvSpPr>
          <p:nvPr>
            <p:ph type="title"/>
          </p:nvPr>
        </p:nvSpPr>
        <p:spPr/>
        <p:txBody>
          <a:bodyPr/>
          <a:lstStyle/>
          <a:p>
            <a:r>
              <a:rPr lang="sv-SE" dirty="0" smtClean="0"/>
              <a:t>The UN</a:t>
            </a:r>
            <a:r>
              <a:rPr lang="en-US" dirty="0" smtClean="0"/>
              <a:t> </a:t>
            </a:r>
            <a:r>
              <a:rPr lang="en-US" dirty="0"/>
              <a:t>Convention on the Rights of the Child (CRC</a:t>
            </a:r>
            <a:r>
              <a:rPr lang="en-US" dirty="0" smtClean="0"/>
              <a:t>)</a:t>
            </a:r>
            <a:endParaRPr lang="sv-SE" dirty="0"/>
          </a:p>
        </p:txBody>
      </p:sp>
    </p:spTree>
    <p:extLst>
      <p:ext uri="{BB962C8B-B14F-4D97-AF65-F5344CB8AC3E}">
        <p14:creationId xmlns:p14="http://schemas.microsoft.com/office/powerpoint/2010/main" val="582032402"/>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207494" y="519113"/>
            <a:ext cx="8280000" cy="1211716"/>
          </a:xfrm>
        </p:spPr>
        <p:txBody>
          <a:bodyPr/>
          <a:lstStyle/>
          <a:p>
            <a:r>
              <a:rPr lang="en-GB" dirty="0" smtClean="0"/>
              <a:t>Incorporating the CRC – </a:t>
            </a:r>
            <a:br>
              <a:rPr lang="en-GB" dirty="0" smtClean="0"/>
            </a:br>
            <a:r>
              <a:rPr lang="en-GB" dirty="0" smtClean="0"/>
              <a:t>problems and possibilities</a:t>
            </a:r>
            <a:endParaRPr lang="en-GB" dirty="0"/>
          </a:p>
        </p:txBody>
      </p:sp>
      <p:sp>
        <p:nvSpPr>
          <p:cNvPr id="3" name="Platshållare för innehåll 2"/>
          <p:cNvSpPr>
            <a:spLocks noGrp="1"/>
          </p:cNvSpPr>
          <p:nvPr>
            <p:ph idx="1"/>
          </p:nvPr>
        </p:nvSpPr>
        <p:spPr>
          <a:xfrm>
            <a:off x="1207495" y="2017709"/>
            <a:ext cx="8280000" cy="4320000"/>
          </a:xfrm>
        </p:spPr>
        <p:txBody>
          <a:bodyPr/>
          <a:lstStyle/>
          <a:p>
            <a:r>
              <a:rPr lang="en-GB" sz="2400" dirty="0" smtClean="0"/>
              <a:t>Children are not seen as right holders</a:t>
            </a:r>
          </a:p>
          <a:p>
            <a:r>
              <a:rPr lang="en-GB" sz="2400" dirty="0" smtClean="0"/>
              <a:t>The CRC is not implemented in practice</a:t>
            </a:r>
          </a:p>
          <a:p>
            <a:pPr lvl="1"/>
            <a:r>
              <a:rPr lang="en-GB" sz="2400" dirty="0" smtClean="0"/>
              <a:t>The best interest of the child </a:t>
            </a:r>
          </a:p>
          <a:p>
            <a:pPr lvl="1"/>
            <a:r>
              <a:rPr lang="en-GB" sz="2400" dirty="0" smtClean="0"/>
              <a:t>Right to be heard</a:t>
            </a:r>
          </a:p>
          <a:p>
            <a:pPr marL="279400" lvl="1" indent="0">
              <a:buNone/>
            </a:pPr>
            <a:r>
              <a:rPr lang="en-GB" sz="2400" dirty="0" smtClean="0"/>
              <a:t>Law – can be adhered to </a:t>
            </a:r>
            <a:r>
              <a:rPr lang="en-GB" sz="2400" dirty="0" err="1" smtClean="0"/>
              <a:t>immidiately</a:t>
            </a:r>
            <a:endParaRPr lang="en-GB" sz="2400" dirty="0"/>
          </a:p>
          <a:p>
            <a:pPr marL="279400" lvl="1" indent="0">
              <a:buNone/>
            </a:pPr>
            <a:r>
              <a:rPr lang="en-GB" sz="2400" dirty="0" smtClean="0"/>
              <a:t>Not a perspective- it’s a law </a:t>
            </a:r>
          </a:p>
          <a:p>
            <a:pPr marL="279400" lvl="1" indent="0">
              <a:buNone/>
            </a:pPr>
            <a:r>
              <a:rPr lang="en-GB" sz="2400" dirty="0" smtClean="0"/>
              <a:t>Stronger than guidelines and directives</a:t>
            </a:r>
          </a:p>
          <a:p>
            <a:pPr marL="279400" lvl="1" indent="0">
              <a:buNone/>
            </a:pPr>
            <a:r>
              <a:rPr lang="en-GB" sz="2400" dirty="0" smtClean="0"/>
              <a:t>Important tool for inspection and supervision</a:t>
            </a:r>
          </a:p>
          <a:p>
            <a:pPr marL="0" indent="0">
              <a:buNone/>
            </a:pPr>
            <a:endParaRPr lang="en-GB" sz="2400" dirty="0" smtClean="0"/>
          </a:p>
          <a:p>
            <a:pPr marL="0" indent="0">
              <a:buNone/>
            </a:pPr>
            <a:r>
              <a:rPr lang="en-GB" sz="2400" i="1" dirty="0" smtClean="0"/>
              <a:t>Children are not getting the support they need </a:t>
            </a:r>
            <a:endParaRPr lang="en-GB" sz="2400" i="1" dirty="0"/>
          </a:p>
        </p:txBody>
      </p:sp>
      <p:sp>
        <p:nvSpPr>
          <p:cNvPr id="5" name="Platshållare för sidfot 4"/>
          <p:cNvSpPr>
            <a:spLocks noGrp="1"/>
          </p:cNvSpPr>
          <p:nvPr>
            <p:ph type="ftr" sz="quarter" idx="11"/>
          </p:nvPr>
        </p:nvSpPr>
        <p:spPr>
          <a:xfrm>
            <a:off x="3402419" y="6991320"/>
            <a:ext cx="7187609" cy="413119"/>
          </a:xfrm>
        </p:spPr>
        <p:txBody>
          <a:bodyPr/>
          <a:lstStyle/>
          <a:p>
            <a:r>
              <a:rPr lang="sv-SE" sz="2000" b="1" dirty="0" err="1" smtClean="0"/>
              <a:t>Including</a:t>
            </a:r>
            <a:r>
              <a:rPr lang="sv-SE" sz="2000" b="1" dirty="0" smtClean="0"/>
              <a:t> The </a:t>
            </a:r>
            <a:r>
              <a:rPr lang="sv-SE" sz="2000" b="1" dirty="0" err="1"/>
              <a:t>Rights</a:t>
            </a:r>
            <a:r>
              <a:rPr lang="sv-SE" sz="2000" b="1" dirty="0"/>
              <a:t> </a:t>
            </a:r>
            <a:r>
              <a:rPr lang="sv-SE" sz="2000" b="1" dirty="0" err="1"/>
              <a:t>of</a:t>
            </a:r>
            <a:r>
              <a:rPr lang="sv-SE" sz="2000" b="1" dirty="0"/>
              <a:t> the Child in supervision</a:t>
            </a:r>
            <a:endParaRPr lang="sv-SE" sz="2000" dirty="0"/>
          </a:p>
        </p:txBody>
      </p:sp>
    </p:spTree>
    <p:extLst>
      <p:ext uri="{BB962C8B-B14F-4D97-AF65-F5344CB8AC3E}">
        <p14:creationId xmlns:p14="http://schemas.microsoft.com/office/powerpoint/2010/main" val="3058515059"/>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207495" y="1903294"/>
            <a:ext cx="8280000" cy="4320000"/>
          </a:xfrm>
        </p:spPr>
        <p:txBody>
          <a:bodyPr/>
          <a:lstStyle/>
          <a:p>
            <a:pPr marL="0" indent="0">
              <a:buNone/>
            </a:pPr>
            <a:r>
              <a:rPr lang="en-GB" sz="2400" i="1" dirty="0" smtClean="0"/>
              <a:t>Every child is unique and has her own needs and interests</a:t>
            </a:r>
          </a:p>
          <a:p>
            <a:pPr marL="0" indent="0">
              <a:buNone/>
            </a:pPr>
            <a:r>
              <a:rPr lang="en-GB" sz="2400" i="1" dirty="0" smtClean="0"/>
              <a:t>Every child has the right to be heard and respected</a:t>
            </a:r>
          </a:p>
          <a:p>
            <a:pPr marL="0" indent="0">
              <a:buNone/>
            </a:pPr>
            <a:endParaRPr lang="en-GB" sz="2400" dirty="0" smtClean="0"/>
          </a:p>
          <a:p>
            <a:r>
              <a:rPr lang="en-GB" sz="2400" dirty="0" smtClean="0"/>
              <a:t>Adjust the supervision situation according to the best interest of the child</a:t>
            </a:r>
          </a:p>
          <a:p>
            <a:r>
              <a:rPr lang="en-GB" sz="2400" dirty="0" smtClean="0"/>
              <a:t>Make sure the child knows her rights and where to turn to if these rights are violated</a:t>
            </a:r>
          </a:p>
          <a:p>
            <a:pPr marL="0" indent="0">
              <a:buNone/>
            </a:pPr>
            <a:endParaRPr lang="en-US" dirty="0" smtClean="0"/>
          </a:p>
          <a:p>
            <a:pPr marL="0" indent="0">
              <a:buNone/>
            </a:pPr>
            <a:endParaRPr lang="en-US" dirty="0"/>
          </a:p>
          <a:p>
            <a:pPr lvl="1"/>
            <a:endParaRPr lang="sv-SE" dirty="0"/>
          </a:p>
          <a:p>
            <a:pPr lvl="1"/>
            <a:endParaRPr lang="en-US" dirty="0" smtClean="0"/>
          </a:p>
          <a:p>
            <a:pPr marL="279400" lvl="1" indent="0">
              <a:buNone/>
            </a:pPr>
            <a:endParaRPr lang="en-US" dirty="0"/>
          </a:p>
          <a:p>
            <a:pPr lvl="1"/>
            <a:endParaRPr lang="sv-SE" dirty="0" smtClean="0"/>
          </a:p>
          <a:p>
            <a:pPr lvl="1"/>
            <a:endParaRPr lang="sv-SE" dirty="0"/>
          </a:p>
          <a:p>
            <a:pPr lvl="1"/>
            <a:endParaRPr lang="sv-SE" dirty="0" smtClean="0"/>
          </a:p>
        </p:txBody>
      </p:sp>
      <p:sp>
        <p:nvSpPr>
          <p:cNvPr id="4" name="Rubrik 3"/>
          <p:cNvSpPr>
            <a:spLocks noGrp="1"/>
          </p:cNvSpPr>
          <p:nvPr>
            <p:ph type="title"/>
          </p:nvPr>
        </p:nvSpPr>
        <p:spPr/>
        <p:txBody>
          <a:bodyPr/>
          <a:lstStyle/>
          <a:p>
            <a:r>
              <a:rPr lang="en-GB" dirty="0" smtClean="0"/>
              <a:t>Child as a Right Holder in supervision </a:t>
            </a:r>
            <a:endParaRPr lang="en-GB" dirty="0"/>
          </a:p>
        </p:txBody>
      </p:sp>
      <p:sp>
        <p:nvSpPr>
          <p:cNvPr id="5" name="Platshållare för sidfot 4"/>
          <p:cNvSpPr>
            <a:spLocks noGrp="1"/>
          </p:cNvSpPr>
          <p:nvPr>
            <p:ph type="ftr" sz="quarter" idx="11"/>
          </p:nvPr>
        </p:nvSpPr>
        <p:spPr>
          <a:xfrm>
            <a:off x="3402419" y="6980687"/>
            <a:ext cx="7187609" cy="413119"/>
          </a:xfrm>
        </p:spPr>
        <p:txBody>
          <a:bodyPr/>
          <a:lstStyle/>
          <a:p>
            <a:r>
              <a:rPr lang="sv-SE" sz="2000" b="1" dirty="0" err="1" smtClean="0"/>
              <a:t>Including</a:t>
            </a:r>
            <a:r>
              <a:rPr lang="sv-SE" sz="2000" b="1" dirty="0" smtClean="0"/>
              <a:t> The </a:t>
            </a:r>
            <a:r>
              <a:rPr lang="sv-SE" sz="2000" b="1" dirty="0" err="1"/>
              <a:t>Rights</a:t>
            </a:r>
            <a:r>
              <a:rPr lang="sv-SE" sz="2000" b="1" dirty="0"/>
              <a:t> </a:t>
            </a:r>
            <a:r>
              <a:rPr lang="sv-SE" sz="2000" b="1" dirty="0" err="1"/>
              <a:t>of</a:t>
            </a:r>
            <a:r>
              <a:rPr lang="sv-SE" sz="2000" b="1" dirty="0"/>
              <a:t> the Child in supervision</a:t>
            </a:r>
            <a:endParaRPr lang="sv-SE" sz="2000" dirty="0"/>
          </a:p>
        </p:txBody>
      </p:sp>
    </p:spTree>
    <p:extLst>
      <p:ext uri="{BB962C8B-B14F-4D97-AF65-F5344CB8AC3E}">
        <p14:creationId xmlns:p14="http://schemas.microsoft.com/office/powerpoint/2010/main" val="4106269901"/>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207495" y="1949199"/>
            <a:ext cx="8280000" cy="4320000"/>
          </a:xfrm>
        </p:spPr>
        <p:txBody>
          <a:bodyPr/>
          <a:lstStyle/>
          <a:p>
            <a:pPr marL="0" indent="0">
              <a:buNone/>
            </a:pPr>
            <a:r>
              <a:rPr lang="en-GB" sz="2400" i="1" dirty="0" smtClean="0"/>
              <a:t>Every child is unique and has her own needs and interests</a:t>
            </a:r>
          </a:p>
          <a:p>
            <a:pPr marL="0" indent="0">
              <a:buNone/>
            </a:pPr>
            <a:r>
              <a:rPr lang="en-GB" sz="2400" i="1" dirty="0" smtClean="0"/>
              <a:t>Every child has the right to be heard and respected</a:t>
            </a:r>
          </a:p>
          <a:p>
            <a:pPr marL="0" indent="0">
              <a:buNone/>
            </a:pPr>
            <a:endParaRPr lang="en-GB" sz="2400" dirty="0" smtClean="0"/>
          </a:p>
          <a:p>
            <a:r>
              <a:rPr lang="en-GB" sz="2400" dirty="0" smtClean="0"/>
              <a:t>How can we consider the best interest of the child, when we don’t have a specific child to consider?</a:t>
            </a:r>
          </a:p>
          <a:p>
            <a:pPr lvl="1"/>
            <a:r>
              <a:rPr lang="en-GB" sz="2400" dirty="0" smtClean="0"/>
              <a:t>Child Impact Assessments or other tools</a:t>
            </a:r>
          </a:p>
          <a:p>
            <a:pPr lvl="1"/>
            <a:r>
              <a:rPr lang="en-GB" sz="2400" dirty="0" smtClean="0"/>
              <a:t>Follow-up!</a:t>
            </a:r>
          </a:p>
          <a:p>
            <a:pPr lvl="0"/>
            <a:endParaRPr lang="sv-SE" dirty="0"/>
          </a:p>
        </p:txBody>
      </p:sp>
      <p:sp>
        <p:nvSpPr>
          <p:cNvPr id="4" name="Rubrik 3"/>
          <p:cNvSpPr>
            <a:spLocks noGrp="1"/>
          </p:cNvSpPr>
          <p:nvPr>
            <p:ph type="title"/>
          </p:nvPr>
        </p:nvSpPr>
        <p:spPr/>
        <p:txBody>
          <a:bodyPr/>
          <a:lstStyle/>
          <a:p>
            <a:r>
              <a:rPr lang="en-GB" dirty="0" smtClean="0"/>
              <a:t>Best Interest of the Child in supervision </a:t>
            </a:r>
            <a:endParaRPr lang="en-GB" dirty="0"/>
          </a:p>
        </p:txBody>
      </p:sp>
      <p:sp>
        <p:nvSpPr>
          <p:cNvPr id="5" name="Platshållare för sidfot 4"/>
          <p:cNvSpPr>
            <a:spLocks noGrp="1"/>
          </p:cNvSpPr>
          <p:nvPr>
            <p:ph type="ftr" sz="quarter" idx="11"/>
          </p:nvPr>
        </p:nvSpPr>
        <p:spPr>
          <a:xfrm>
            <a:off x="3402419" y="6980687"/>
            <a:ext cx="7187609" cy="413119"/>
          </a:xfrm>
        </p:spPr>
        <p:txBody>
          <a:bodyPr/>
          <a:lstStyle/>
          <a:p>
            <a:r>
              <a:rPr lang="sv-SE" sz="2000" b="1" dirty="0" err="1" smtClean="0"/>
              <a:t>Including</a:t>
            </a:r>
            <a:r>
              <a:rPr lang="sv-SE" sz="2000" b="1" dirty="0" smtClean="0"/>
              <a:t> The </a:t>
            </a:r>
            <a:r>
              <a:rPr lang="sv-SE" sz="2000" b="1" dirty="0" err="1"/>
              <a:t>Rights</a:t>
            </a:r>
            <a:r>
              <a:rPr lang="sv-SE" sz="2000" b="1" dirty="0"/>
              <a:t> </a:t>
            </a:r>
            <a:r>
              <a:rPr lang="sv-SE" sz="2000" b="1" dirty="0" err="1"/>
              <a:t>of</a:t>
            </a:r>
            <a:r>
              <a:rPr lang="sv-SE" sz="2000" b="1" dirty="0"/>
              <a:t> the Child in supervision</a:t>
            </a:r>
            <a:endParaRPr lang="sv-SE" sz="2000" dirty="0"/>
          </a:p>
        </p:txBody>
      </p:sp>
    </p:spTree>
    <p:extLst>
      <p:ext uri="{BB962C8B-B14F-4D97-AF65-F5344CB8AC3E}">
        <p14:creationId xmlns:p14="http://schemas.microsoft.com/office/powerpoint/2010/main" val="1920740778"/>
      </p:ext>
    </p:extLst>
  </p:cSld>
  <p:clrMapOvr>
    <a:masterClrMapping/>
  </p:clrMapOvr>
  <p:transition spd="med">
    <p:wipe dir="r"/>
  </p:transition>
</p:sld>
</file>

<file path=ppt/theme/theme1.xml><?xml version="1.0" encoding="utf-8"?>
<a:theme xmlns:a="http://schemas.openxmlformats.org/drawingml/2006/main" name="Barnombudsmannen">
  <a:themeElements>
    <a:clrScheme name="Barnombudsmannen">
      <a:dk1>
        <a:sysClr val="windowText" lastClr="000000"/>
      </a:dk1>
      <a:lt1>
        <a:sysClr val="window" lastClr="FFFFFF"/>
      </a:lt1>
      <a:dk2>
        <a:srgbClr val="4E1E5C"/>
      </a:dk2>
      <a:lt2>
        <a:srgbClr val="DAD6CC"/>
      </a:lt2>
      <a:accent1>
        <a:srgbClr val="A9D74C"/>
      </a:accent1>
      <a:accent2>
        <a:srgbClr val="9FB3CB"/>
      </a:accent2>
      <a:accent3>
        <a:srgbClr val="C2BAAB"/>
      </a:accent3>
      <a:accent4>
        <a:srgbClr val="5C788F"/>
      </a:accent4>
      <a:accent5>
        <a:srgbClr val="C2D68E"/>
      </a:accent5>
      <a:accent6>
        <a:srgbClr val="D38F4C"/>
      </a:accent6>
      <a:hlink>
        <a:srgbClr val="AB4FC5"/>
      </a:hlink>
      <a:folHlink>
        <a:srgbClr val="C789D8"/>
      </a:folHlink>
    </a:clrScheme>
    <a:fontScheme name="Standardformgivning">
      <a:majorFont>
        <a:latin typeface="TheMix-Plain"/>
        <a:ea typeface=""/>
        <a:cs typeface=""/>
      </a:majorFont>
      <a:minorFont>
        <a:latin typeface="TheSans-Plai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TheMix-Plain"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TheMix-Plain" pitchFamily="34" charset="0"/>
          </a:defRPr>
        </a:defPPr>
      </a:lstStyle>
    </a:lnDef>
  </a:objectDefaults>
  <a:extraClrSchemeLst>
    <a:extraClrScheme>
      <a:clrScheme name="Standardformgivning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formgivn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formgivn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y PPT mall.pptx" id="{F798CE3F-F672-46DF-B7A4-74D881832AB6}" vid="{764E4592-733A-47A3-9D76-90225934612F}"/>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ma:contentTypeID="0x0101005E97492FDD598D479F2B0744093E0F6800137BF71E9977C542AE0DF44828E161C9" ma:contentTypeVersion="1" ma:contentTypeDescription="Skapa en presentation" ma:contentTypeScope="" ma:versionID="d98d996412ec1a0633ba7905584763e0">
  <xsd:schema xmlns:xsd="http://www.w3.org/2001/XMLSchema" xmlns:p="http://schemas.microsoft.com/office/2006/metadata/properties" xmlns:ns2="c89d806e-2d1b-42de-94e4-6737706f5619" targetNamespace="http://schemas.microsoft.com/office/2006/metadata/properties" ma:root="true" ma:fieldsID="501c177772663e25fa4aa1e41bcaf1bc" ns2:_="">
    <xsd:import namespace="c89d806e-2d1b-42de-94e4-6737706f5619"/>
    <xsd:element name="properties">
      <xsd:complexType>
        <xsd:sequence>
          <xsd:element name="documentManagement">
            <xsd:complexType>
              <xsd:all>
                <xsd:element ref="ns2:Namn_x0020_på_x0020_Personen" minOccurs="0"/>
              </xsd:all>
            </xsd:complexType>
          </xsd:element>
        </xsd:sequence>
      </xsd:complexType>
    </xsd:element>
  </xsd:schema>
  <xsd:schema xmlns:xsd="http://www.w3.org/2001/XMLSchema" xmlns:dms="http://schemas.microsoft.com/office/2006/documentManagement/types" targetNamespace="c89d806e-2d1b-42de-94e4-6737706f5619" elementFormDefault="qualified">
    <xsd:import namespace="http://schemas.microsoft.com/office/2006/documentManagement/types"/>
    <xsd:element name="Namn_x0020_på_x0020_Personen" ma:index="8" nillable="true" ma:displayName="Namn på Personen" ma:hidden="true" ma:list="UserInfo" ma:internalName="Namn_x0020_p_x00e5__x0020_Personen"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Innehållstyp"/>
        <xsd:element ref="dc:title" minOccurs="0" maxOccurs="1" ma:index="0"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Namn_x0020_på_x0020_Personen xmlns="c89d806e-2d1b-42de-94e4-6737706f5619">
      <UserInfo>
        <DisplayName/>
        <AccountId xsi:nil="true"/>
        <AccountType/>
      </UserInfo>
    </Namn_x0020_på_x0020_Personen>
  </documentManagement>
</p:properties>
</file>

<file path=customXml/itemProps1.xml><?xml version="1.0" encoding="utf-8"?>
<ds:datastoreItem xmlns:ds="http://schemas.openxmlformats.org/officeDocument/2006/customXml" ds:itemID="{089D36A5-12AC-409C-89CC-8F8F38588F58}">
  <ds:schemaRefs>
    <ds:schemaRef ds:uri="http://schemas.microsoft.com/sharepoint/v3/contenttype/forms"/>
  </ds:schemaRefs>
</ds:datastoreItem>
</file>

<file path=customXml/itemProps2.xml><?xml version="1.0" encoding="utf-8"?>
<ds:datastoreItem xmlns:ds="http://schemas.openxmlformats.org/officeDocument/2006/customXml" ds:itemID="{539AB6F1-15D2-4184-8EC4-6B25309674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9d806e-2d1b-42de-94e4-6737706f5619"/>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83C510A6-7B1E-4733-A534-0196B7ABCA08}">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c89d806e-2d1b-42de-94e4-6737706f5619"/>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809</TotalTime>
  <Words>1308</Words>
  <Application>Microsoft Office PowerPoint</Application>
  <PresentationFormat>Anpassad</PresentationFormat>
  <Paragraphs>164</Paragraphs>
  <Slides>11</Slides>
  <Notes>9</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11</vt:i4>
      </vt:variant>
    </vt:vector>
  </HeadingPairs>
  <TitlesOfParts>
    <vt:vector size="17" baseType="lpstr">
      <vt:lpstr>Arial</vt:lpstr>
      <vt:lpstr>TheMix-Plain</vt:lpstr>
      <vt:lpstr>TheSans-Plain</vt:lpstr>
      <vt:lpstr>Times New Roman</vt:lpstr>
      <vt:lpstr>Wingdings</vt:lpstr>
      <vt:lpstr>Barnombudsmannen</vt:lpstr>
      <vt:lpstr>Including  The Rights of the Child in supervision</vt:lpstr>
      <vt:lpstr>The Ombudsman for Children in Sweden</vt:lpstr>
      <vt:lpstr>What we do</vt:lpstr>
      <vt:lpstr>What we do not do:</vt:lpstr>
      <vt:lpstr>The CRC will become national law in 2020</vt:lpstr>
      <vt:lpstr>The UN Convention on the Rights of the Child (CRC)</vt:lpstr>
      <vt:lpstr>Incorporating the CRC –  problems and possibilities</vt:lpstr>
      <vt:lpstr>Child as a Right Holder in supervision </vt:lpstr>
      <vt:lpstr>Best Interest of the Child in supervision </vt:lpstr>
      <vt:lpstr>The Right to be Heard - Using children’s experiences to assess quality</vt:lpstr>
      <vt:lpstr>PowerPoint-presentation</vt:lpstr>
    </vt:vector>
  </TitlesOfParts>
  <Company>SGIT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Janna Kokko</dc:creator>
  <cp:lastModifiedBy>Elisabeth Dahlin</cp:lastModifiedBy>
  <cp:revision>52</cp:revision>
  <dcterms:created xsi:type="dcterms:W3CDTF">2019-09-05T08:41:05Z</dcterms:created>
  <dcterms:modified xsi:type="dcterms:W3CDTF">2019-09-23T05:36:55Z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0x0101005E97492FDD598D479F2B0744093E0F6800137BF71E9977C542AE0DF44828E161C9</vt:lpwstr>
  </property>
  <property fmtid="{D5CDD505-2E9C-101B-9397-08002B2CF9AE}" pid="3" name="Status">
    <vt:lpwstr>Ska till enhetsmöte för genomgång</vt:lpwstr>
  </property>
  <property fmtid="{D5CDD505-2E9C-101B-9397-08002B2CF9AE}" pid="4" name="Ämnesområde">
    <vt:lpwstr>generell info om verksamheten</vt:lpwstr>
  </property>
</Properties>
</file>