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2" r:id="rId3"/>
    <p:sldId id="258" r:id="rId4"/>
    <p:sldId id="290" r:id="rId5"/>
    <p:sldId id="275" r:id="rId6"/>
    <p:sldId id="270" r:id="rId7"/>
    <p:sldId id="281" r:id="rId8"/>
    <p:sldId id="282" r:id="rId9"/>
    <p:sldId id="283" r:id="rId10"/>
    <p:sldId id="289" r:id="rId11"/>
    <p:sldId id="276" r:id="rId12"/>
    <p:sldId id="279" r:id="rId13"/>
    <p:sldId id="280" r:id="rId14"/>
    <p:sldId id="277" r:id="rId15"/>
    <p:sldId id="287" r:id="rId16"/>
    <p:sldId id="296" r:id="rId17"/>
    <p:sldId id="286" r:id="rId18"/>
    <p:sldId id="29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  <a:srgbClr val="FFC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99B10F-0290-44CD-8082-A08C10C60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EEC4D64D-10B7-470F-98ED-51BDB6EF7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C373FDF-15FF-429B-A2EF-0B85B1DC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6731283-CB02-40E6-806E-6599C9E6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1554D73-BB91-4618-BACF-113F3781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79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1207A3-71B0-495A-B359-520A2C86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4032A58D-0BCE-499F-8BD7-EBDA325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A0D031E-3B0C-4719-94DC-B1898297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1E71E18-E957-4C19-88A7-64005DDC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E1A8E7A-1858-4617-8D49-9E274118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62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752F0AF3-F6CC-49BA-8AD7-9EB6E010B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EC18EC9-710E-4D2E-B9F1-04B41ED6D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DC3D6CE-6154-41CF-BF51-28708B91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BA9D5CD-FBCB-40F5-8E2F-3BABFFE4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C4BA24B-EE33-465A-B177-73F060C3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10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998B22-B27B-4110-950C-C09C7D59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FA62C08-4148-43D8-A943-03057474F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E4F5A40-1820-492D-9E9E-BF9B0676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6A8FF27-6913-4B43-BB03-C24C0D27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483DA0D-801A-47CC-99C0-0A8E4C1E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8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6A065DC-3F71-4013-A633-4EFE23FC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A1E77223-6BE2-4C5A-9FDC-907393395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CEF6908-CC8E-47D5-B451-4CFE806D9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0A1EB3E-68D3-497F-992F-989E0DCC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E59BFDC-2FF3-4880-AF8F-6B6018D1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3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D6B33D1-ABE1-44F0-A744-0C1609FC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E07C9BE-A3EE-4EC1-9143-5714699C0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C578CCC2-F31C-4A7C-B691-9214C5ED2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6C515ABF-1171-4627-A583-D5883ABC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71215DE3-357B-4E48-931D-C7A55DE2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DA262B60-2F53-4DA0-80DD-EA750FE3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63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D11990-35EE-4574-AC6F-0B6980C0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A963DC9-6F18-42FB-9ADA-BDE68AF8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71CF69E1-6CBF-429C-B0F0-C562AAA0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F4CB1C12-15EC-467D-822E-1E62D6041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BB92CD22-2B73-4D86-AC59-CF23723DD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FF1FD976-07CC-4BFE-8471-51E713BC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A52D7310-71E9-4FD2-9554-D2FDA11B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60A384E3-915E-481D-B288-9E55C732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64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25053F-FACD-42CD-9303-6E78AB9F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DCDFAFF1-A773-4C45-97AB-7737AA1B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CAE62F42-0333-454B-9796-0AC1972E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02969051-F38D-4ECC-B0DF-5C85726B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30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2FB91DFB-351B-4386-8676-72B60170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5E3B7B10-69EC-4388-99CA-23E3962C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5A6FF20F-2F55-4EBE-8718-2705883E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27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59FEEEA-E864-4C61-B25E-D605FFD1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F51A1EF-E652-426C-9537-FE26516A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D38499E-7B0F-42C4-9637-DDD23396E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9D45F2C3-12BD-4E07-BFD6-13BC6680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648788FA-C3A8-4D7F-88BF-3507E644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8872D324-ACD9-4EE7-85D3-541283C1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1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6EC3C30-DE75-4C51-B0EA-E92CCFA2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829F4BBA-64E4-4E16-9AFA-B09B7CD09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D67C26A-9D08-4AD2-B9CA-78E03BA7E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E7BF013F-9D93-4145-9F1A-D584529E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65493813-DD9E-45D6-AB3D-DBCBF489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C1F55179-B772-4FA1-98D2-09272F0B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26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E1ADF72A-5A9D-4C5A-AA45-FA19B738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73EB475-6CEB-44B3-BF18-8F0D62D5C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DD97B0E-B5AB-4CD0-A44E-2F31F398C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4816-F228-4182-921F-1E8617360C0D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BA58F8D-2FEF-4E07-ACDD-37F0D3F57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D8727A8-0E43-42EB-BBFA-8B2CDEC6F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10A3-0EF3-4393-961E-4D75CF3836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9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outlookweb.eur.nl/owa/redir.aspx?C=CLBJ9kV_5Xe5JnPR2UIGAtzprIrXAdrl_fawbHfJM1sjHCKBSV_WCA..&amp;URL=https://doi.org/10.1177/0170840618800115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sresultaat voor &quot;porto&quot;">
            <a:extLst>
              <a:ext uri="{FF2B5EF4-FFF2-40B4-BE49-F238E27FC236}">
                <a16:creationId xmlns:a16="http://schemas.microsoft.com/office/drawing/2014/main" xmlns="" id="{EE900BA8-FEB3-4DA0-99B0-7A63E7E1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9" t="-14675" r="-1354" b="-8156"/>
          <a:stretch>
            <a:fillRect/>
          </a:stretch>
        </p:blipFill>
        <p:spPr bwMode="auto">
          <a:xfrm>
            <a:off x="-393700" y="-1562101"/>
            <a:ext cx="12750800" cy="9982200"/>
          </a:xfrm>
          <a:custGeom>
            <a:avLst/>
            <a:gdLst>
              <a:gd name="connsiteX0" fmla="*/ 0 w 12750800"/>
              <a:gd name="connsiteY0" fmla="*/ 8420100 h 9982200"/>
              <a:gd name="connsiteX1" fmla="*/ 393700 w 12750800"/>
              <a:gd name="connsiteY1" fmla="*/ 8420100 h 9982200"/>
              <a:gd name="connsiteX2" fmla="*/ 393700 w 12750800"/>
              <a:gd name="connsiteY2" fmla="*/ 9319359 h 9982200"/>
              <a:gd name="connsiteX3" fmla="*/ 12585700 w 12750800"/>
              <a:gd name="connsiteY3" fmla="*/ 9319359 h 9982200"/>
              <a:gd name="connsiteX4" fmla="*/ 12585700 w 12750800"/>
              <a:gd name="connsiteY4" fmla="*/ 8420100 h 9982200"/>
              <a:gd name="connsiteX5" fmla="*/ 12750800 w 12750800"/>
              <a:gd name="connsiteY5" fmla="*/ 8420100 h 9982200"/>
              <a:gd name="connsiteX6" fmla="*/ 12750800 w 12750800"/>
              <a:gd name="connsiteY6" fmla="*/ 9982200 h 9982200"/>
              <a:gd name="connsiteX7" fmla="*/ 0 w 12750800"/>
              <a:gd name="connsiteY7" fmla="*/ 9982200 h 9982200"/>
              <a:gd name="connsiteX8" fmla="*/ 393700 w 12750800"/>
              <a:gd name="connsiteY8" fmla="*/ 1562100 h 9982200"/>
              <a:gd name="connsiteX9" fmla="*/ 12585700 w 12750800"/>
              <a:gd name="connsiteY9" fmla="*/ 1562100 h 9982200"/>
              <a:gd name="connsiteX10" fmla="*/ 12585700 w 12750800"/>
              <a:gd name="connsiteY10" fmla="*/ 8420100 h 9982200"/>
              <a:gd name="connsiteX11" fmla="*/ 393700 w 12750800"/>
              <a:gd name="connsiteY11" fmla="*/ 8420100 h 9982200"/>
              <a:gd name="connsiteX12" fmla="*/ 0 w 12750800"/>
              <a:gd name="connsiteY12" fmla="*/ 0 h 9982200"/>
              <a:gd name="connsiteX13" fmla="*/ 12750800 w 12750800"/>
              <a:gd name="connsiteY13" fmla="*/ 0 h 9982200"/>
              <a:gd name="connsiteX14" fmla="*/ 12750800 w 12750800"/>
              <a:gd name="connsiteY14" fmla="*/ 1562100 h 9982200"/>
              <a:gd name="connsiteX15" fmla="*/ 12585700 w 12750800"/>
              <a:gd name="connsiteY15" fmla="*/ 1562100 h 9982200"/>
              <a:gd name="connsiteX16" fmla="*/ 12585700 w 12750800"/>
              <a:gd name="connsiteY16" fmla="*/ 1192613 h 9982200"/>
              <a:gd name="connsiteX17" fmla="*/ 393700 w 12750800"/>
              <a:gd name="connsiteY17" fmla="*/ 1192613 h 9982200"/>
              <a:gd name="connsiteX18" fmla="*/ 393700 w 12750800"/>
              <a:gd name="connsiteY18" fmla="*/ 1562100 h 9982200"/>
              <a:gd name="connsiteX19" fmla="*/ 0 w 12750800"/>
              <a:gd name="connsiteY19" fmla="*/ 1562100 h 998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750800" h="9982200">
                <a:moveTo>
                  <a:pt x="0" y="8420100"/>
                </a:moveTo>
                <a:lnTo>
                  <a:pt x="393700" y="8420100"/>
                </a:lnTo>
                <a:lnTo>
                  <a:pt x="393700" y="9319359"/>
                </a:lnTo>
                <a:lnTo>
                  <a:pt x="12585700" y="9319359"/>
                </a:lnTo>
                <a:lnTo>
                  <a:pt x="12585700" y="8420100"/>
                </a:lnTo>
                <a:lnTo>
                  <a:pt x="12750800" y="8420100"/>
                </a:lnTo>
                <a:lnTo>
                  <a:pt x="12750800" y="9982200"/>
                </a:lnTo>
                <a:lnTo>
                  <a:pt x="0" y="9982200"/>
                </a:lnTo>
                <a:close/>
                <a:moveTo>
                  <a:pt x="393700" y="1562100"/>
                </a:moveTo>
                <a:lnTo>
                  <a:pt x="12585700" y="1562100"/>
                </a:lnTo>
                <a:lnTo>
                  <a:pt x="12585700" y="8420100"/>
                </a:lnTo>
                <a:lnTo>
                  <a:pt x="393700" y="8420100"/>
                </a:lnTo>
                <a:close/>
                <a:moveTo>
                  <a:pt x="0" y="0"/>
                </a:moveTo>
                <a:lnTo>
                  <a:pt x="12750800" y="0"/>
                </a:lnTo>
                <a:lnTo>
                  <a:pt x="12750800" y="1562100"/>
                </a:lnTo>
                <a:lnTo>
                  <a:pt x="12585700" y="1562100"/>
                </a:lnTo>
                <a:lnTo>
                  <a:pt x="12585700" y="1192613"/>
                </a:lnTo>
                <a:lnTo>
                  <a:pt x="393700" y="1192613"/>
                </a:lnTo>
                <a:lnTo>
                  <a:pt x="393700" y="1562100"/>
                </a:lnTo>
                <a:lnTo>
                  <a:pt x="0" y="15621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21408" y="15904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latin typeface="+mj-lt"/>
              </a:rPr>
              <a:t>3. VALUE FOR LEARNING</a:t>
            </a:r>
            <a:r>
              <a:rPr lang="en-US" spc="600" dirty="0">
                <a:latin typeface="+mj-lt"/>
              </a:rPr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208" y="1316736"/>
            <a:ext cx="9401728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pc="300" dirty="0">
                <a:latin typeface="+mj-lt"/>
              </a:rPr>
              <a:t>Learning: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Feedback about level of decoupling stimulates to recouple (double loop learning)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Organizations do not want to be inconsistent with own goals, system and so they recouple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In this way root causes of poor performance are tackled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Focus on relevant topics (situational, not rules per se!)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2708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7">
            <a:extLst>
              <a:ext uri="{FF2B5EF4-FFF2-40B4-BE49-F238E27FC236}">
                <a16:creationId xmlns:a16="http://schemas.microsoft.com/office/drawing/2014/main" xmlns="" id="{0FCD740D-01A2-48DF-9B0B-7C8B2FEBE1BB}"/>
              </a:ext>
            </a:extLst>
          </p:cNvPr>
          <p:cNvSpPr txBox="1"/>
          <p:nvPr/>
        </p:nvSpPr>
        <p:spPr>
          <a:xfrm>
            <a:off x="921408" y="15904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latin typeface="+mj-lt"/>
              </a:rPr>
              <a:t>4. SBR AS TOTAL STRATEGIC CONCEPT</a:t>
            </a:r>
            <a:r>
              <a:rPr lang="en-US" spc="600" dirty="0">
                <a:latin typeface="+mj-lt"/>
              </a:rPr>
              <a:t>	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xmlns="" id="{AE2C80FB-688C-490E-9E84-949B2EAD8759}"/>
              </a:ext>
            </a:extLst>
          </p:cNvPr>
          <p:cNvSpPr txBox="1"/>
          <p:nvPr/>
        </p:nvSpPr>
        <p:spPr>
          <a:xfrm>
            <a:off x="921408" y="1123903"/>
            <a:ext cx="10756392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pc="300" dirty="0">
                <a:latin typeface="+mj-lt"/>
              </a:rPr>
              <a:t>Regulation strategy: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Formal policy with principles (together with target population)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Gaining support throughout inspectorate and stakeholders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Turn </a:t>
            </a:r>
            <a:r>
              <a:rPr lang="en-US" sz="2400" spc="300" dirty="0" err="1">
                <a:latin typeface="+mj-lt"/>
              </a:rPr>
              <a:t>GoSPO</a:t>
            </a:r>
            <a:r>
              <a:rPr lang="en-US" sz="2400" spc="300" dirty="0">
                <a:latin typeface="+mj-lt"/>
              </a:rPr>
              <a:t> model into generic auditing method and assessment framework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Training inspectors / hiring inspectors with suitable competencies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spc="3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0187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Rechte verbindingslijn 77">
            <a:extLst>
              <a:ext uri="{FF2B5EF4-FFF2-40B4-BE49-F238E27FC236}">
                <a16:creationId xmlns:a16="http://schemas.microsoft.com/office/drawing/2014/main" xmlns="" id="{3718E358-F3D6-4E30-9C2C-3B31B2CD5CE1}"/>
              </a:ext>
            </a:extLst>
          </p:cNvPr>
          <p:cNvCxnSpPr>
            <a:cxnSpLocks/>
          </p:cNvCxnSpPr>
          <p:nvPr/>
        </p:nvCxnSpPr>
        <p:spPr>
          <a:xfrm flipV="1">
            <a:off x="1574800" y="2048580"/>
            <a:ext cx="0" cy="31833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1408" y="15904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latin typeface="+mj-lt"/>
              </a:rPr>
              <a:t>4. SBR AS TOTAL STRATEGIC CONCEPT</a:t>
            </a:r>
            <a:r>
              <a:rPr lang="en-US" spc="600" dirty="0">
                <a:latin typeface="+mj-lt"/>
              </a:rPr>
              <a:t>	</a:t>
            </a:r>
          </a:p>
        </p:txBody>
      </p:sp>
      <p:sp>
        <p:nvSpPr>
          <p:cNvPr id="5" name="Tekstvak 52">
            <a:extLst>
              <a:ext uri="{FF2B5EF4-FFF2-40B4-BE49-F238E27FC236}">
                <a16:creationId xmlns:a16="http://schemas.microsoft.com/office/drawing/2014/main" xmlns="" id="{8B7DD59D-0249-4A67-BD26-24EF86D2F189}"/>
              </a:ext>
            </a:extLst>
          </p:cNvPr>
          <p:cNvSpPr txBox="1"/>
          <p:nvPr/>
        </p:nvSpPr>
        <p:spPr>
          <a:xfrm>
            <a:off x="4617976" y="5708818"/>
            <a:ext cx="266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latin typeface="+mn-lt"/>
              </a:rPr>
              <a:t>Level of </a:t>
            </a:r>
            <a:r>
              <a:rPr lang="nl-NL" sz="1800" dirty="0" err="1">
                <a:latin typeface="+mn-lt"/>
              </a:rPr>
              <a:t>assurance</a:t>
            </a:r>
            <a:endParaRPr lang="nl-NL" sz="1800" dirty="0">
              <a:latin typeface="+mn-lt"/>
            </a:endParaRPr>
          </a:p>
        </p:txBody>
      </p:sp>
      <p:cxnSp>
        <p:nvCxnSpPr>
          <p:cNvPr id="6" name="Rechte verbindingslijn 53">
            <a:extLst>
              <a:ext uri="{FF2B5EF4-FFF2-40B4-BE49-F238E27FC236}">
                <a16:creationId xmlns:a16="http://schemas.microsoft.com/office/drawing/2014/main" xmlns="" id="{2F8120CE-0B2E-4233-BDA9-613D19B1D575}"/>
              </a:ext>
            </a:extLst>
          </p:cNvPr>
          <p:cNvCxnSpPr/>
          <p:nvPr/>
        </p:nvCxnSpPr>
        <p:spPr>
          <a:xfrm>
            <a:off x="4365948" y="5870704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54">
            <a:extLst>
              <a:ext uri="{FF2B5EF4-FFF2-40B4-BE49-F238E27FC236}">
                <a16:creationId xmlns:a16="http://schemas.microsoft.com/office/drawing/2014/main" xmlns="" id="{8F21E2A6-4D1D-4470-851E-AA265E4B6B2F}"/>
              </a:ext>
            </a:extLst>
          </p:cNvPr>
          <p:cNvCxnSpPr/>
          <p:nvPr/>
        </p:nvCxnSpPr>
        <p:spPr>
          <a:xfrm>
            <a:off x="6999736" y="5870704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55">
            <a:extLst>
              <a:ext uri="{FF2B5EF4-FFF2-40B4-BE49-F238E27FC236}">
                <a16:creationId xmlns:a16="http://schemas.microsoft.com/office/drawing/2014/main" xmlns="" id="{6E2C2DE2-9BF5-4349-9DC0-9A6971FB734A}"/>
              </a:ext>
            </a:extLst>
          </p:cNvPr>
          <p:cNvCxnSpPr/>
          <p:nvPr/>
        </p:nvCxnSpPr>
        <p:spPr>
          <a:xfrm flipV="1">
            <a:off x="1060457" y="2505393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56">
            <a:extLst>
              <a:ext uri="{FF2B5EF4-FFF2-40B4-BE49-F238E27FC236}">
                <a16:creationId xmlns:a16="http://schemas.microsoft.com/office/drawing/2014/main" xmlns="" id="{D1FF67F7-1D08-40E0-90C2-7AAECD36DE6C}"/>
              </a:ext>
            </a:extLst>
          </p:cNvPr>
          <p:cNvCxnSpPr/>
          <p:nvPr/>
        </p:nvCxnSpPr>
        <p:spPr>
          <a:xfrm>
            <a:off x="1049168" y="388330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57">
            <a:extLst>
              <a:ext uri="{FF2B5EF4-FFF2-40B4-BE49-F238E27FC236}">
                <a16:creationId xmlns:a16="http://schemas.microsoft.com/office/drawing/2014/main" xmlns="" id="{85534E97-331B-42A7-9533-F97B3D06EB93}"/>
              </a:ext>
            </a:extLst>
          </p:cNvPr>
          <p:cNvCxnSpPr>
            <a:cxnSpLocks/>
          </p:cNvCxnSpPr>
          <p:nvPr/>
        </p:nvCxnSpPr>
        <p:spPr>
          <a:xfrm>
            <a:off x="1574800" y="5234983"/>
            <a:ext cx="8646823" cy="296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5">
            <a:extLst>
              <a:ext uri="{FF2B5EF4-FFF2-40B4-BE49-F238E27FC236}">
                <a16:creationId xmlns:a16="http://schemas.microsoft.com/office/drawing/2014/main" xmlns="" id="{38FA4D08-01FC-4E09-92CE-AB46862B8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621" y="52606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latin typeface="Arial" charset="0"/>
              </a:rPr>
              <a:t>1</a:t>
            </a:r>
            <a:endParaRPr lang="en-GB" sz="2000" dirty="0">
              <a:latin typeface="Arial" charset="0"/>
            </a:endParaRP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xmlns="" id="{3402C282-0EDA-455E-B369-2086062C3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265" y="5260624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latin typeface="Arial" charset="0"/>
              </a:rPr>
              <a:t>3</a:t>
            </a:r>
            <a:endParaRPr lang="en-GB" sz="2000" dirty="0">
              <a:latin typeface="Arial" charset="0"/>
            </a:endParaRP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xmlns="" id="{BA5F72B4-95EC-48D7-8441-33924083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866" y="5249336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latin typeface="Arial" charset="0"/>
              </a:rPr>
              <a:t>4</a:t>
            </a:r>
            <a:endParaRPr lang="en-GB" sz="2000" dirty="0">
              <a:latin typeface="Arial" charset="0"/>
            </a:endParaRP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xmlns="" id="{4D766D9A-3E5D-46F0-8519-142A2A23A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354" y="52606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latin typeface="Arial" charset="0"/>
              </a:rPr>
              <a:t>2</a:t>
            </a:r>
            <a:endParaRPr lang="en-GB" sz="2000" dirty="0">
              <a:latin typeface="Arial" charset="0"/>
            </a:endParaRPr>
          </a:p>
        </p:txBody>
      </p:sp>
      <p:sp>
        <p:nvSpPr>
          <p:cNvPr id="23" name="Tekstvak 68">
            <a:extLst>
              <a:ext uri="{FF2B5EF4-FFF2-40B4-BE49-F238E27FC236}">
                <a16:creationId xmlns:a16="http://schemas.microsoft.com/office/drawing/2014/main" xmlns="" id="{35721318-D09F-4DE5-A9EF-AB8BA09F8317}"/>
              </a:ext>
            </a:extLst>
          </p:cNvPr>
          <p:cNvSpPr txBox="1"/>
          <p:nvPr/>
        </p:nvSpPr>
        <p:spPr>
          <a:xfrm>
            <a:off x="1049168" y="682265"/>
            <a:ext cx="82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 forma </a:t>
            </a:r>
            <a:r>
              <a:rPr lang="nl-NL" dirty="0" err="1"/>
              <a:t>example</a:t>
            </a:r>
            <a:r>
              <a:rPr lang="nl-NL" dirty="0"/>
              <a:t> (</a:t>
            </a:r>
            <a:r>
              <a:rPr lang="nl-NL" dirty="0" err="1"/>
              <a:t>year</a:t>
            </a:r>
            <a:r>
              <a:rPr lang="nl-NL" dirty="0"/>
              <a:t> 0)</a:t>
            </a:r>
            <a:endParaRPr lang="nl-NL" sz="1800" dirty="0"/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xmlns="" id="{BA5F72B4-95EC-48D7-8441-33924083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154" y="52462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latin typeface="Arial" charset="0"/>
              </a:rPr>
              <a:t>5</a:t>
            </a:r>
            <a:endParaRPr lang="en-GB" sz="20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6040" y="4416552"/>
            <a:ext cx="640080" cy="844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079146" y="3679169"/>
            <a:ext cx="640080" cy="158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08870" y="3679168"/>
            <a:ext cx="640080" cy="156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42982" y="2607411"/>
            <a:ext cx="640080" cy="2637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538382" y="2967598"/>
            <a:ext cx="640080" cy="2293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xmlns="" id="{5BFA7F96-4DBB-4A67-AC5A-25C1D4371014}"/>
              </a:ext>
            </a:extLst>
          </p:cNvPr>
          <p:cNvSpPr/>
          <p:nvPr/>
        </p:nvSpPr>
        <p:spPr>
          <a:xfrm>
            <a:off x="2933700" y="2591796"/>
            <a:ext cx="6477000" cy="1815104"/>
          </a:xfrm>
          <a:custGeom>
            <a:avLst/>
            <a:gdLst>
              <a:gd name="connsiteX0" fmla="*/ 0 w 6477000"/>
              <a:gd name="connsiteY0" fmla="*/ 1815104 h 1815104"/>
              <a:gd name="connsiteX1" fmla="*/ 1612900 w 6477000"/>
              <a:gd name="connsiteY1" fmla="*/ 1116604 h 1815104"/>
              <a:gd name="connsiteX2" fmla="*/ 3327400 w 6477000"/>
              <a:gd name="connsiteY2" fmla="*/ 24404 h 1815104"/>
              <a:gd name="connsiteX3" fmla="*/ 4965700 w 6477000"/>
              <a:gd name="connsiteY3" fmla="*/ 418104 h 1815104"/>
              <a:gd name="connsiteX4" fmla="*/ 6477000 w 6477000"/>
              <a:gd name="connsiteY4" fmla="*/ 1116604 h 181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1815104">
                <a:moveTo>
                  <a:pt x="0" y="1815104"/>
                </a:moveTo>
                <a:cubicBezTo>
                  <a:pt x="529166" y="1615079"/>
                  <a:pt x="1058333" y="1415054"/>
                  <a:pt x="1612900" y="1116604"/>
                </a:cubicBezTo>
                <a:cubicBezTo>
                  <a:pt x="2167467" y="818154"/>
                  <a:pt x="2768600" y="140821"/>
                  <a:pt x="3327400" y="24404"/>
                </a:cubicBezTo>
                <a:cubicBezTo>
                  <a:pt x="3886200" y="-92013"/>
                  <a:pt x="4440767" y="236071"/>
                  <a:pt x="4965700" y="418104"/>
                </a:cubicBezTo>
                <a:cubicBezTo>
                  <a:pt x="5490633" y="600137"/>
                  <a:pt x="5983816" y="858370"/>
                  <a:pt x="6477000" y="1116604"/>
                </a:cubicBezTo>
              </a:path>
            </a:pathLst>
          </a:custGeom>
          <a:ln w="57150"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xmlns="" id="{D3E2BD34-45A1-43E8-A658-ADD1F7D6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8" y="3309837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1800" dirty="0">
                <a:latin typeface="Arial" charset="0"/>
              </a:rPr>
              <a:t># </a:t>
            </a:r>
            <a:r>
              <a:rPr lang="nl-NL" sz="1800" dirty="0" err="1">
                <a:latin typeface="Arial" charset="0"/>
              </a:rPr>
              <a:t>organizations</a:t>
            </a:r>
            <a:endParaRPr lang="en-GB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24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21408" y="15904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latin typeface="+mj-lt"/>
              </a:rPr>
              <a:t>4. SBR AS TOTAL STRATEGIC CONCEPT</a:t>
            </a:r>
            <a:r>
              <a:rPr lang="en-US" spc="600" dirty="0">
                <a:latin typeface="+mj-lt"/>
              </a:rPr>
              <a:t>	</a:t>
            </a:r>
          </a:p>
        </p:txBody>
      </p:sp>
      <p:sp>
        <p:nvSpPr>
          <p:cNvPr id="5" name="Tekstvak 52">
            <a:extLst>
              <a:ext uri="{FF2B5EF4-FFF2-40B4-BE49-F238E27FC236}">
                <a16:creationId xmlns:a16="http://schemas.microsoft.com/office/drawing/2014/main" xmlns="" id="{8B7DD59D-0249-4A67-BD26-24EF86D2F189}"/>
              </a:ext>
            </a:extLst>
          </p:cNvPr>
          <p:cNvSpPr txBox="1"/>
          <p:nvPr/>
        </p:nvSpPr>
        <p:spPr>
          <a:xfrm>
            <a:off x="4617976" y="5708818"/>
            <a:ext cx="266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latin typeface="+mn-lt"/>
              </a:rPr>
              <a:t>Level of </a:t>
            </a:r>
            <a:r>
              <a:rPr lang="nl-NL" sz="1800" dirty="0" err="1">
                <a:latin typeface="+mn-lt"/>
              </a:rPr>
              <a:t>assurance</a:t>
            </a:r>
            <a:endParaRPr lang="nl-NL" sz="1800" dirty="0">
              <a:latin typeface="+mn-lt"/>
            </a:endParaRPr>
          </a:p>
        </p:txBody>
      </p:sp>
      <p:cxnSp>
        <p:nvCxnSpPr>
          <p:cNvPr id="6" name="Rechte verbindingslijn 53">
            <a:extLst>
              <a:ext uri="{FF2B5EF4-FFF2-40B4-BE49-F238E27FC236}">
                <a16:creationId xmlns:a16="http://schemas.microsoft.com/office/drawing/2014/main" xmlns="" id="{2F8120CE-0B2E-4233-BDA9-613D19B1D575}"/>
              </a:ext>
            </a:extLst>
          </p:cNvPr>
          <p:cNvCxnSpPr/>
          <p:nvPr/>
        </p:nvCxnSpPr>
        <p:spPr>
          <a:xfrm>
            <a:off x="4365948" y="5870704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54">
            <a:extLst>
              <a:ext uri="{FF2B5EF4-FFF2-40B4-BE49-F238E27FC236}">
                <a16:creationId xmlns:a16="http://schemas.microsoft.com/office/drawing/2014/main" xmlns="" id="{8F21E2A6-4D1D-4470-851E-AA265E4B6B2F}"/>
              </a:ext>
            </a:extLst>
          </p:cNvPr>
          <p:cNvCxnSpPr/>
          <p:nvPr/>
        </p:nvCxnSpPr>
        <p:spPr>
          <a:xfrm>
            <a:off x="6999736" y="5870704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55">
            <a:extLst>
              <a:ext uri="{FF2B5EF4-FFF2-40B4-BE49-F238E27FC236}">
                <a16:creationId xmlns:a16="http://schemas.microsoft.com/office/drawing/2014/main" xmlns="" id="{6E2C2DE2-9BF5-4349-9DC0-9A6971FB734A}"/>
              </a:ext>
            </a:extLst>
          </p:cNvPr>
          <p:cNvCxnSpPr/>
          <p:nvPr/>
        </p:nvCxnSpPr>
        <p:spPr>
          <a:xfrm flipV="1">
            <a:off x="1060457" y="2505393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56">
            <a:extLst>
              <a:ext uri="{FF2B5EF4-FFF2-40B4-BE49-F238E27FC236}">
                <a16:creationId xmlns:a16="http://schemas.microsoft.com/office/drawing/2014/main" xmlns="" id="{D1FF67F7-1D08-40E0-90C2-7AAECD36DE6C}"/>
              </a:ext>
            </a:extLst>
          </p:cNvPr>
          <p:cNvCxnSpPr/>
          <p:nvPr/>
        </p:nvCxnSpPr>
        <p:spPr>
          <a:xfrm>
            <a:off x="1049168" y="388330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57">
            <a:extLst>
              <a:ext uri="{FF2B5EF4-FFF2-40B4-BE49-F238E27FC236}">
                <a16:creationId xmlns:a16="http://schemas.microsoft.com/office/drawing/2014/main" xmlns="" id="{85534E97-331B-42A7-9533-F97B3D06EB93}"/>
              </a:ext>
            </a:extLst>
          </p:cNvPr>
          <p:cNvCxnSpPr>
            <a:cxnSpLocks/>
          </p:cNvCxnSpPr>
          <p:nvPr/>
        </p:nvCxnSpPr>
        <p:spPr>
          <a:xfrm>
            <a:off x="1574800" y="5234983"/>
            <a:ext cx="8646823" cy="296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5">
            <a:extLst>
              <a:ext uri="{FF2B5EF4-FFF2-40B4-BE49-F238E27FC236}">
                <a16:creationId xmlns:a16="http://schemas.microsoft.com/office/drawing/2014/main" xmlns="" id="{38FA4D08-01FC-4E09-92CE-AB46862B8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621" y="52606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latin typeface="Arial" charset="0"/>
              </a:rPr>
              <a:t>1</a:t>
            </a:r>
            <a:endParaRPr lang="en-GB" sz="2000" dirty="0">
              <a:latin typeface="Arial" charset="0"/>
            </a:endParaRP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xmlns="" id="{3402C282-0EDA-455E-B369-2086062C3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265" y="5260624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latin typeface="Arial" charset="0"/>
              </a:rPr>
              <a:t>3</a:t>
            </a:r>
            <a:endParaRPr lang="en-GB" sz="2000" dirty="0">
              <a:latin typeface="Arial" charset="0"/>
            </a:endParaRP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xmlns="" id="{BA5F72B4-95EC-48D7-8441-33924083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866" y="5249336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latin typeface="Arial" charset="0"/>
              </a:rPr>
              <a:t>4</a:t>
            </a:r>
            <a:endParaRPr lang="en-GB" sz="2000" dirty="0">
              <a:latin typeface="Arial" charset="0"/>
            </a:endParaRP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xmlns="" id="{4D766D9A-3E5D-46F0-8519-142A2A23A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354" y="52606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latin typeface="Arial" charset="0"/>
              </a:rPr>
              <a:t>2</a:t>
            </a:r>
            <a:endParaRPr lang="en-GB" sz="2000" dirty="0">
              <a:latin typeface="Arial" charset="0"/>
            </a:endParaRPr>
          </a:p>
        </p:txBody>
      </p:sp>
      <p:sp>
        <p:nvSpPr>
          <p:cNvPr id="23" name="Tekstvak 68">
            <a:extLst>
              <a:ext uri="{FF2B5EF4-FFF2-40B4-BE49-F238E27FC236}">
                <a16:creationId xmlns:a16="http://schemas.microsoft.com/office/drawing/2014/main" xmlns="" id="{35721318-D09F-4DE5-A9EF-AB8BA09F8317}"/>
              </a:ext>
            </a:extLst>
          </p:cNvPr>
          <p:cNvSpPr txBox="1"/>
          <p:nvPr/>
        </p:nvSpPr>
        <p:spPr>
          <a:xfrm>
            <a:off x="1049168" y="682265"/>
            <a:ext cx="820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 forma </a:t>
            </a:r>
            <a:r>
              <a:rPr lang="nl-NL" dirty="0" err="1"/>
              <a:t>example</a:t>
            </a:r>
            <a:r>
              <a:rPr lang="nl-NL" dirty="0"/>
              <a:t> (</a:t>
            </a:r>
            <a:r>
              <a:rPr lang="nl-NL" dirty="0" err="1"/>
              <a:t>year</a:t>
            </a:r>
            <a:r>
              <a:rPr lang="nl-NL" dirty="0"/>
              <a:t> 3)</a:t>
            </a:r>
            <a:endParaRPr lang="nl-NL" sz="1800" dirty="0"/>
          </a:p>
        </p:txBody>
      </p:sp>
      <p:cxnSp>
        <p:nvCxnSpPr>
          <p:cNvPr id="32" name="Rechte verbindingslijn 77">
            <a:extLst>
              <a:ext uri="{FF2B5EF4-FFF2-40B4-BE49-F238E27FC236}">
                <a16:creationId xmlns:a16="http://schemas.microsoft.com/office/drawing/2014/main" xmlns="" id="{3718E358-F3D6-4E30-9C2C-3B31B2CD5CE1}"/>
              </a:ext>
            </a:extLst>
          </p:cNvPr>
          <p:cNvCxnSpPr>
            <a:cxnSpLocks/>
          </p:cNvCxnSpPr>
          <p:nvPr/>
        </p:nvCxnSpPr>
        <p:spPr>
          <a:xfrm flipV="1">
            <a:off x="1574800" y="2048580"/>
            <a:ext cx="0" cy="31833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8">
            <a:extLst>
              <a:ext uri="{FF2B5EF4-FFF2-40B4-BE49-F238E27FC236}">
                <a16:creationId xmlns:a16="http://schemas.microsoft.com/office/drawing/2014/main" xmlns="" id="{BA5F72B4-95EC-48D7-8441-33924083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154" y="52462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latin typeface="Arial" charset="0"/>
              </a:rPr>
              <a:t>5</a:t>
            </a:r>
            <a:endParaRPr lang="en-GB" sz="20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6040" y="4879014"/>
            <a:ext cx="640080" cy="38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079146" y="2807208"/>
            <a:ext cx="640080" cy="246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08870" y="4443984"/>
            <a:ext cx="640080" cy="797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42982" y="3225472"/>
            <a:ext cx="640080" cy="201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547640" y="2238079"/>
            <a:ext cx="640080" cy="2998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xmlns="" id="{B524AD0D-E917-4589-AB36-EF64B536AEE2}"/>
              </a:ext>
            </a:extLst>
          </p:cNvPr>
          <p:cNvSpPr/>
          <p:nvPr/>
        </p:nvSpPr>
        <p:spPr>
          <a:xfrm>
            <a:off x="2908300" y="2255574"/>
            <a:ext cx="6502400" cy="2621226"/>
          </a:xfrm>
          <a:custGeom>
            <a:avLst/>
            <a:gdLst>
              <a:gd name="connsiteX0" fmla="*/ 0 w 6502400"/>
              <a:gd name="connsiteY0" fmla="*/ 2621226 h 2621226"/>
              <a:gd name="connsiteX1" fmla="*/ 1651000 w 6502400"/>
              <a:gd name="connsiteY1" fmla="*/ 2189426 h 2621226"/>
              <a:gd name="connsiteX2" fmla="*/ 3365500 w 6502400"/>
              <a:gd name="connsiteY2" fmla="*/ 982926 h 2621226"/>
              <a:gd name="connsiteX3" fmla="*/ 5016500 w 6502400"/>
              <a:gd name="connsiteY3" fmla="*/ 5026 h 2621226"/>
              <a:gd name="connsiteX4" fmla="*/ 6502400 w 6502400"/>
              <a:gd name="connsiteY4" fmla="*/ 576526 h 2621226"/>
              <a:gd name="connsiteX5" fmla="*/ 6502400 w 6502400"/>
              <a:gd name="connsiteY5" fmla="*/ 576526 h 26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2400" h="2621226">
                <a:moveTo>
                  <a:pt x="0" y="2621226"/>
                </a:moveTo>
                <a:cubicBezTo>
                  <a:pt x="545041" y="2541851"/>
                  <a:pt x="1090083" y="2462476"/>
                  <a:pt x="1651000" y="2189426"/>
                </a:cubicBezTo>
                <a:cubicBezTo>
                  <a:pt x="2211917" y="1916376"/>
                  <a:pt x="2804583" y="1346993"/>
                  <a:pt x="3365500" y="982926"/>
                </a:cubicBezTo>
                <a:cubicBezTo>
                  <a:pt x="3926417" y="618859"/>
                  <a:pt x="4493683" y="72759"/>
                  <a:pt x="5016500" y="5026"/>
                </a:cubicBezTo>
                <a:cubicBezTo>
                  <a:pt x="5539317" y="-62707"/>
                  <a:pt x="6502400" y="576526"/>
                  <a:pt x="6502400" y="576526"/>
                </a:cubicBezTo>
                <a:lnTo>
                  <a:pt x="6502400" y="576526"/>
                </a:ln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xmlns="" id="{D3E2BD34-45A1-43E8-A658-ADD1F7D6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8" y="3309837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1800" dirty="0">
                <a:latin typeface="Arial" charset="0"/>
              </a:rPr>
              <a:t># </a:t>
            </a:r>
            <a:r>
              <a:rPr lang="nl-NL" sz="1800" dirty="0" err="1">
                <a:latin typeface="Arial" charset="0"/>
              </a:rPr>
              <a:t>organizations</a:t>
            </a:r>
            <a:endParaRPr lang="en-GB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7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pitfalls">
            <a:extLst>
              <a:ext uri="{FF2B5EF4-FFF2-40B4-BE49-F238E27FC236}">
                <a16:creationId xmlns:a16="http://schemas.microsoft.com/office/drawing/2014/main" xmlns="" id="{F19595B5-F791-4268-862E-EAE10490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243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46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21408" y="15904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latin typeface="+mj-lt"/>
              </a:rPr>
              <a:t>5. MAIN PITFALLS AND CHALLENGES</a:t>
            </a:r>
            <a:r>
              <a:rPr lang="en-US" spc="600" dirty="0"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5936" y="1410355"/>
            <a:ext cx="9948672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System vs. casus level: One incident does not prove that assurance is poor &amp; no incidents are no prove that assurance is adequate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Pressure from politicians or media following incident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Competencies inspectors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Use all available information for assessment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Consistency policy + practice (couple!)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Poor commitment management inspectorate</a:t>
            </a:r>
          </a:p>
        </p:txBody>
      </p:sp>
    </p:spTree>
    <p:extLst>
      <p:ext uri="{BB962C8B-B14F-4D97-AF65-F5344CB8AC3E}">
        <p14:creationId xmlns:p14="http://schemas.microsoft.com/office/powerpoint/2010/main" val="1106942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B91D76EF-CE20-4296-AAA3-25E06C248565}"/>
              </a:ext>
            </a:extLst>
          </p:cNvPr>
          <p:cNvSpPr txBox="1"/>
          <p:nvPr/>
        </p:nvSpPr>
        <p:spPr>
          <a:xfrm>
            <a:off x="911824" y="953050"/>
            <a:ext cx="11280176" cy="533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SBR can provide significant stimulus for improving Q&amp;S performance of health care organizations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SBR leaves more room the more professional health care institutions operate</a:t>
            </a:r>
          </a:p>
          <a:p>
            <a:pPr>
              <a:lnSpc>
                <a:spcPct val="130000"/>
              </a:lnSpc>
            </a:pPr>
            <a:r>
              <a:rPr lang="en-US" sz="2400" spc="300" dirty="0">
                <a:latin typeface="+mj-lt"/>
              </a:rPr>
              <a:t>Important: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Implementation requires specific mindset and competences throughout inspectorate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SBR requires full use of all relevant information to be able to construct adequate analysis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latin typeface="+mj-lt"/>
              </a:rPr>
              <a:t>SBR doesn’t mean refrain from penalties, but applying them only when effective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AD8A9DF8-F07F-41F0-9678-57FC5DD7A2A6}"/>
              </a:ext>
            </a:extLst>
          </p:cNvPr>
          <p:cNvSpPr txBox="1"/>
          <p:nvPr/>
        </p:nvSpPr>
        <p:spPr>
          <a:xfrm>
            <a:off x="921408" y="15904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latin typeface="+mj-lt"/>
              </a:rPr>
              <a:t>6</a:t>
            </a:r>
            <a:r>
              <a:rPr lang="en-US" sz="2800" spc="600" dirty="0" smtClean="0">
                <a:latin typeface="+mj-lt"/>
              </a:rPr>
              <a:t>. </a:t>
            </a:r>
            <a:r>
              <a:rPr lang="en-US" sz="2800" spc="600" dirty="0">
                <a:latin typeface="+mj-lt"/>
              </a:rPr>
              <a:t>CONCLUSIONS</a:t>
            </a:r>
            <a:r>
              <a:rPr lang="en-US" spc="600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9545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15646" y="42678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latin typeface="+mj-lt"/>
              </a:rPr>
              <a:t>Suggestions for further reading …</a:t>
            </a:r>
            <a:r>
              <a:rPr lang="en-US" spc="600" dirty="0"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5936" y="1410355"/>
            <a:ext cx="99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spc="300" dirty="0">
              <a:latin typeface="+mj-lt"/>
            </a:endParaRPr>
          </a:p>
          <a:p>
            <a:endParaRPr lang="en-US" sz="2400" spc="300" dirty="0">
              <a:latin typeface="+mj-lt"/>
            </a:endParaRPr>
          </a:p>
          <a:p>
            <a:endParaRPr lang="en-US" sz="2400" spc="300" dirty="0">
              <a:latin typeface="+mj-lt"/>
            </a:endParaRPr>
          </a:p>
          <a:p>
            <a:endParaRPr lang="en-US" sz="2400" spc="300" dirty="0">
              <a:latin typeface="+mj-lt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DC48A9B4-6807-45D6-B07E-DC11769B7CFC}"/>
              </a:ext>
            </a:extLst>
          </p:cNvPr>
          <p:cNvSpPr/>
          <p:nvPr/>
        </p:nvSpPr>
        <p:spPr>
          <a:xfrm>
            <a:off x="723900" y="1410355"/>
            <a:ext cx="10560708" cy="453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400" dirty="0">
                <a:latin typeface="+mj-lt"/>
              </a:rPr>
              <a:t>Argyris, C. (1976). Single-loop and double-loop models in research on decision making.</a:t>
            </a:r>
            <a:r>
              <a:rPr lang="nl-NL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Administrative Science Quarterly, 21(3), 363–375.</a:t>
            </a:r>
            <a:endParaRPr lang="nl-NL" sz="1400" dirty="0">
              <a:latin typeface="+mj-lt"/>
            </a:endParaRPr>
          </a:p>
          <a:p>
            <a:pPr marL="450215" indent="-450215">
              <a:lnSpc>
                <a:spcPct val="160000"/>
              </a:lnSpc>
            </a:pPr>
            <a:r>
              <a:rPr lang="nl-NL" sz="1400" dirty="0">
                <a:latin typeface="+mj-lt"/>
              </a:rPr>
              <a:t>Bree, M.A. de, Stoopendaal A. (2018). De- </a:t>
            </a:r>
            <a:r>
              <a:rPr lang="nl-NL" sz="1400" dirty="0" err="1">
                <a:latin typeface="+mj-lt"/>
              </a:rPr>
              <a:t>and</a:t>
            </a:r>
            <a:r>
              <a:rPr lang="nl-NL" sz="1400" dirty="0">
                <a:latin typeface="+mj-lt"/>
              </a:rPr>
              <a:t> </a:t>
            </a:r>
            <a:r>
              <a:rPr lang="nl-NL" sz="1400" dirty="0" err="1">
                <a:latin typeface="+mj-lt"/>
              </a:rPr>
              <a:t>recoupling</a:t>
            </a:r>
            <a:r>
              <a:rPr lang="nl-NL" sz="1400" dirty="0">
                <a:latin typeface="+mj-lt"/>
              </a:rPr>
              <a:t> </a:t>
            </a:r>
            <a:r>
              <a:rPr lang="nl-NL" sz="1400" dirty="0" err="1">
                <a:latin typeface="+mj-lt"/>
              </a:rPr>
              <a:t>and</a:t>
            </a:r>
            <a:r>
              <a:rPr lang="nl-NL" sz="1400" dirty="0">
                <a:latin typeface="+mj-lt"/>
              </a:rPr>
              <a:t> public </a:t>
            </a:r>
            <a:r>
              <a:rPr lang="nl-NL" sz="1400" dirty="0" err="1">
                <a:latin typeface="+mj-lt"/>
              </a:rPr>
              <a:t>regulation</a:t>
            </a:r>
            <a:r>
              <a:rPr lang="nl-NL" sz="1400" dirty="0">
                <a:latin typeface="+mj-lt"/>
              </a:rPr>
              <a:t>, </a:t>
            </a:r>
            <a:r>
              <a:rPr lang="nl-NL" sz="1400" dirty="0" err="1">
                <a:latin typeface="+mj-lt"/>
              </a:rPr>
              <a:t>Organization</a:t>
            </a:r>
            <a:r>
              <a:rPr lang="nl-NL" sz="1400" dirty="0">
                <a:latin typeface="+mj-lt"/>
              </a:rPr>
              <a:t> Studies, </a:t>
            </a:r>
            <a:r>
              <a:rPr lang="en-GB" sz="1400" u="sng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doi.org/10.1177/0170840618800115</a:t>
            </a:r>
            <a:r>
              <a:rPr lang="en-GB" sz="1400" dirty="0">
                <a:latin typeface="+mj-lt"/>
              </a:rPr>
              <a:t> </a:t>
            </a:r>
            <a:endParaRPr lang="nl-NL" sz="1400" dirty="0">
              <a:latin typeface="+mj-lt"/>
            </a:endParaRPr>
          </a:p>
          <a:p>
            <a:pPr marL="450215" indent="-450215">
              <a:lnSpc>
                <a:spcPct val="160000"/>
              </a:lnSpc>
            </a:pPr>
            <a:r>
              <a:rPr lang="nl-NL" sz="1400" dirty="0">
                <a:latin typeface="+mj-lt"/>
              </a:rPr>
              <a:t>Katz-</a:t>
            </a:r>
            <a:r>
              <a:rPr lang="nl-NL" sz="1400" dirty="0" err="1">
                <a:latin typeface="+mj-lt"/>
              </a:rPr>
              <a:t>Navon</a:t>
            </a:r>
            <a:r>
              <a:rPr lang="nl-NL" sz="1400" dirty="0">
                <a:latin typeface="+mj-lt"/>
              </a:rPr>
              <a:t>, T., </a:t>
            </a:r>
            <a:r>
              <a:rPr lang="nl-NL" sz="1400" dirty="0" err="1">
                <a:latin typeface="+mj-lt"/>
              </a:rPr>
              <a:t>Naveh</a:t>
            </a:r>
            <a:r>
              <a:rPr lang="nl-NL" sz="1400" dirty="0">
                <a:latin typeface="+mj-lt"/>
              </a:rPr>
              <a:t> E., Stern Z. (2005). </a:t>
            </a:r>
            <a:r>
              <a:rPr lang="en-US" sz="1400" dirty="0">
                <a:latin typeface="+mj-lt"/>
              </a:rPr>
              <a:t>Safety Climate in Healthcare Organizations, Academy of Management Journal, Vol. 48, No. 6, 1075-1089. </a:t>
            </a:r>
          </a:p>
          <a:p>
            <a:pPr marL="450215" indent="-450215">
              <a:lnSpc>
                <a:spcPct val="160000"/>
              </a:lnSpc>
            </a:pPr>
            <a:r>
              <a:rPr lang="en-US" sz="1400" dirty="0">
                <a:latin typeface="+mj-lt"/>
              </a:rPr>
              <a:t>Meyer, J. W., &amp; Rowan, B. (1977). Institutional organizations: Formal structure as a myth and ceremony. American Journal of Sociology, 83(2), 340–	363.</a:t>
            </a:r>
            <a:endParaRPr lang="nl-NL" sz="1400" dirty="0">
              <a:latin typeface="+mj-lt"/>
            </a:endParaRPr>
          </a:p>
          <a:p>
            <a:pPr marL="450215" indent="-450215">
              <a:lnSpc>
                <a:spcPct val="160000"/>
              </a:lnSpc>
            </a:pPr>
            <a:r>
              <a:rPr lang="en-US" sz="1400" dirty="0" err="1">
                <a:latin typeface="+mj-lt"/>
              </a:rPr>
              <a:t>Perezts</a:t>
            </a:r>
            <a:r>
              <a:rPr lang="en-US" sz="1400" dirty="0">
                <a:latin typeface="+mj-lt"/>
              </a:rPr>
              <a:t>, M., &amp; Picard, S. (2014). Compliance or comfort zone? The work of embedded ethics in performing regulation. Journal of Business Ethics, 	131(4), 833–852.</a:t>
            </a:r>
            <a:endParaRPr lang="nl-NL" sz="1400" dirty="0">
              <a:latin typeface="+mj-lt"/>
            </a:endParaRPr>
          </a:p>
          <a:p>
            <a:pPr>
              <a:lnSpc>
                <a:spcPct val="160000"/>
              </a:lnSpc>
            </a:pPr>
            <a:r>
              <a:rPr lang="en-US" sz="1400" dirty="0">
                <a:latin typeface="+mj-lt"/>
              </a:rPr>
              <a:t>Ruhl, J.B. (1997). Thinking of Environmental Law as Complex Adaptive System, Houston Law Review, Vol. 34, no. 4, 933-1002.</a:t>
            </a:r>
          </a:p>
          <a:p>
            <a:pPr>
              <a:lnSpc>
                <a:spcPct val="160000"/>
              </a:lnSpc>
            </a:pPr>
            <a:r>
              <a:rPr lang="en-US" sz="1400" dirty="0" err="1">
                <a:latin typeface="+mj-lt"/>
              </a:rPr>
              <a:t>Tilcsik</a:t>
            </a:r>
            <a:r>
              <a:rPr lang="en-US" sz="1400" dirty="0">
                <a:latin typeface="+mj-lt"/>
              </a:rPr>
              <a:t>, A. (2010). From ritual to reality: Demography, ideology and decoupling in a post-communist government agency. Academy of Management </a:t>
            </a:r>
          </a:p>
          <a:p>
            <a:pPr>
              <a:lnSpc>
                <a:spcPct val="160000"/>
              </a:lnSpc>
            </a:pPr>
            <a:r>
              <a:rPr lang="en-US" sz="1400" dirty="0">
                <a:latin typeface="+mj-lt"/>
              </a:rPr>
              <a:t>	Journal, 53(6), 1474–1498.</a:t>
            </a:r>
          </a:p>
          <a:p>
            <a:pPr>
              <a:lnSpc>
                <a:spcPct val="160000"/>
              </a:lnSpc>
            </a:pPr>
            <a:r>
              <a:rPr lang="en-US" sz="1400" dirty="0" err="1">
                <a:latin typeface="+mj-lt"/>
              </a:rPr>
              <a:t>Sandholtz</a:t>
            </a:r>
            <a:r>
              <a:rPr lang="en-US" sz="1400" dirty="0">
                <a:latin typeface="+mj-lt"/>
              </a:rPr>
              <a:t>, K. W. (2012). Making standards stick: A theory of coupled vs. decoupled compliance. Organization Studies, 33(5–6), 655–667.</a:t>
            </a:r>
            <a:endParaRPr lang="nl-NL" sz="1400" dirty="0">
              <a:latin typeface="+mj-lt"/>
            </a:endParaRPr>
          </a:p>
          <a:p>
            <a:pPr marL="450215" indent="-450215">
              <a:lnSpc>
                <a:spcPct val="160000"/>
              </a:lnSpc>
              <a:spcAft>
                <a:spcPts val="0"/>
              </a:spcAft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Stoopendaal, A., Bree, M.A. de, &amp; Robben, P. B. M. (2016). Reconceptualizing regulation: Formative evaluation of an experiment with system-	based regulation in Dutch health care. Evaluation, 22(4), 394–409. </a:t>
            </a:r>
            <a:endParaRPr lang="nl-NL" sz="1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61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3280957A-A4E1-4621-A774-E626C54B8A0D}"/>
              </a:ext>
            </a:extLst>
          </p:cNvPr>
          <p:cNvSpPr txBox="1"/>
          <p:nvPr/>
        </p:nvSpPr>
        <p:spPr>
          <a:xfrm>
            <a:off x="2114550" y="2091720"/>
            <a:ext cx="82924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0" dirty="0" err="1">
                <a:solidFill>
                  <a:srgbClr val="FFC000"/>
                </a:solidFill>
              </a:rPr>
              <a:t>Tha</a:t>
            </a:r>
            <a:r>
              <a:rPr lang="nl-NL" sz="14000" dirty="0" err="1"/>
              <a:t>nk</a:t>
            </a:r>
            <a:r>
              <a:rPr lang="nl-NL" sz="14000" dirty="0"/>
              <a:t> </a:t>
            </a:r>
            <a:r>
              <a:rPr lang="nl-NL" sz="14000" dirty="0" err="1"/>
              <a:t>y</a:t>
            </a:r>
            <a:r>
              <a:rPr lang="nl-NL" sz="14000" dirty="0" err="1">
                <a:solidFill>
                  <a:srgbClr val="9DC3E6"/>
                </a:solidFill>
              </a:rPr>
              <a:t>ou</a:t>
            </a:r>
            <a:r>
              <a:rPr lang="nl-NL" sz="14000" dirty="0">
                <a:solidFill>
                  <a:srgbClr val="9DC3E6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77098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sresultaat voor &quot;porto&quot;">
            <a:extLst>
              <a:ext uri="{FF2B5EF4-FFF2-40B4-BE49-F238E27FC236}">
                <a16:creationId xmlns:a16="http://schemas.microsoft.com/office/drawing/2014/main" xmlns="" id="{4179EC4D-76FA-4DA6-8E13-95CA39CD5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9" t="-14675" r="-1354" b="-8156"/>
          <a:stretch>
            <a:fillRect/>
          </a:stretch>
        </p:blipFill>
        <p:spPr bwMode="auto">
          <a:xfrm>
            <a:off x="-393700" y="-1562101"/>
            <a:ext cx="12750800" cy="9982200"/>
          </a:xfrm>
          <a:custGeom>
            <a:avLst/>
            <a:gdLst>
              <a:gd name="connsiteX0" fmla="*/ 0 w 12750800"/>
              <a:gd name="connsiteY0" fmla="*/ 8420100 h 9982200"/>
              <a:gd name="connsiteX1" fmla="*/ 393700 w 12750800"/>
              <a:gd name="connsiteY1" fmla="*/ 8420100 h 9982200"/>
              <a:gd name="connsiteX2" fmla="*/ 393700 w 12750800"/>
              <a:gd name="connsiteY2" fmla="*/ 9319359 h 9982200"/>
              <a:gd name="connsiteX3" fmla="*/ 12585700 w 12750800"/>
              <a:gd name="connsiteY3" fmla="*/ 9319359 h 9982200"/>
              <a:gd name="connsiteX4" fmla="*/ 12585700 w 12750800"/>
              <a:gd name="connsiteY4" fmla="*/ 8420100 h 9982200"/>
              <a:gd name="connsiteX5" fmla="*/ 12750800 w 12750800"/>
              <a:gd name="connsiteY5" fmla="*/ 8420100 h 9982200"/>
              <a:gd name="connsiteX6" fmla="*/ 12750800 w 12750800"/>
              <a:gd name="connsiteY6" fmla="*/ 9982200 h 9982200"/>
              <a:gd name="connsiteX7" fmla="*/ 0 w 12750800"/>
              <a:gd name="connsiteY7" fmla="*/ 9982200 h 9982200"/>
              <a:gd name="connsiteX8" fmla="*/ 393700 w 12750800"/>
              <a:gd name="connsiteY8" fmla="*/ 1562100 h 9982200"/>
              <a:gd name="connsiteX9" fmla="*/ 12585700 w 12750800"/>
              <a:gd name="connsiteY9" fmla="*/ 1562100 h 9982200"/>
              <a:gd name="connsiteX10" fmla="*/ 12585700 w 12750800"/>
              <a:gd name="connsiteY10" fmla="*/ 8420100 h 9982200"/>
              <a:gd name="connsiteX11" fmla="*/ 393700 w 12750800"/>
              <a:gd name="connsiteY11" fmla="*/ 8420100 h 9982200"/>
              <a:gd name="connsiteX12" fmla="*/ 0 w 12750800"/>
              <a:gd name="connsiteY12" fmla="*/ 0 h 9982200"/>
              <a:gd name="connsiteX13" fmla="*/ 12750800 w 12750800"/>
              <a:gd name="connsiteY13" fmla="*/ 0 h 9982200"/>
              <a:gd name="connsiteX14" fmla="*/ 12750800 w 12750800"/>
              <a:gd name="connsiteY14" fmla="*/ 1562100 h 9982200"/>
              <a:gd name="connsiteX15" fmla="*/ 12585700 w 12750800"/>
              <a:gd name="connsiteY15" fmla="*/ 1562100 h 9982200"/>
              <a:gd name="connsiteX16" fmla="*/ 12585700 w 12750800"/>
              <a:gd name="connsiteY16" fmla="*/ 1192613 h 9982200"/>
              <a:gd name="connsiteX17" fmla="*/ 393700 w 12750800"/>
              <a:gd name="connsiteY17" fmla="*/ 1192613 h 9982200"/>
              <a:gd name="connsiteX18" fmla="*/ 393700 w 12750800"/>
              <a:gd name="connsiteY18" fmla="*/ 1562100 h 9982200"/>
              <a:gd name="connsiteX19" fmla="*/ 0 w 12750800"/>
              <a:gd name="connsiteY19" fmla="*/ 1562100 h 998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750800" h="9982200">
                <a:moveTo>
                  <a:pt x="0" y="8420100"/>
                </a:moveTo>
                <a:lnTo>
                  <a:pt x="393700" y="8420100"/>
                </a:lnTo>
                <a:lnTo>
                  <a:pt x="393700" y="9319359"/>
                </a:lnTo>
                <a:lnTo>
                  <a:pt x="12585700" y="9319359"/>
                </a:lnTo>
                <a:lnTo>
                  <a:pt x="12585700" y="8420100"/>
                </a:lnTo>
                <a:lnTo>
                  <a:pt x="12750800" y="8420100"/>
                </a:lnTo>
                <a:lnTo>
                  <a:pt x="12750800" y="9982200"/>
                </a:lnTo>
                <a:lnTo>
                  <a:pt x="0" y="9982200"/>
                </a:lnTo>
                <a:close/>
                <a:moveTo>
                  <a:pt x="393700" y="1562100"/>
                </a:moveTo>
                <a:lnTo>
                  <a:pt x="12585700" y="1562100"/>
                </a:lnTo>
                <a:lnTo>
                  <a:pt x="12585700" y="8420100"/>
                </a:lnTo>
                <a:lnTo>
                  <a:pt x="393700" y="8420100"/>
                </a:lnTo>
                <a:close/>
                <a:moveTo>
                  <a:pt x="0" y="0"/>
                </a:moveTo>
                <a:lnTo>
                  <a:pt x="12750800" y="0"/>
                </a:lnTo>
                <a:lnTo>
                  <a:pt x="12750800" y="1562100"/>
                </a:lnTo>
                <a:lnTo>
                  <a:pt x="12585700" y="1562100"/>
                </a:lnTo>
                <a:lnTo>
                  <a:pt x="12585700" y="1192613"/>
                </a:lnTo>
                <a:lnTo>
                  <a:pt x="393700" y="1192613"/>
                </a:lnTo>
                <a:lnTo>
                  <a:pt x="393700" y="1562100"/>
                </a:lnTo>
                <a:lnTo>
                  <a:pt x="0" y="15621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2">
            <a:extLst>
              <a:ext uri="{FF2B5EF4-FFF2-40B4-BE49-F238E27FC236}">
                <a16:creationId xmlns:a16="http://schemas.microsoft.com/office/drawing/2014/main" xmlns="" id="{99C93E15-4EE6-4C59-98F0-38EBA2F2BF28}"/>
              </a:ext>
            </a:extLst>
          </p:cNvPr>
          <p:cNvGrpSpPr/>
          <p:nvPr/>
        </p:nvGrpSpPr>
        <p:grpSpPr>
          <a:xfrm>
            <a:off x="-1960" y="-682194"/>
            <a:ext cx="9179107" cy="8222387"/>
            <a:chOff x="0" y="-682190"/>
            <a:chExt cx="9179107" cy="8222387"/>
          </a:xfrm>
        </p:grpSpPr>
        <p:sp>
          <p:nvSpPr>
            <p:cNvPr id="7" name="Vrije vorm: vorm 3">
              <a:extLst>
                <a:ext uri="{FF2B5EF4-FFF2-40B4-BE49-F238E27FC236}">
                  <a16:creationId xmlns:a16="http://schemas.microsoft.com/office/drawing/2014/main" xmlns="" id="{D58C66E1-E5DD-4FD9-883F-861ACFEF8145}"/>
                </a:ext>
              </a:extLst>
            </p:cNvPr>
            <p:cNvSpPr/>
            <p:nvPr/>
          </p:nvSpPr>
          <p:spPr>
            <a:xfrm rot="1384400">
              <a:off x="7376065" y="-682189"/>
              <a:ext cx="1803042" cy="8222386"/>
            </a:xfrm>
            <a:custGeom>
              <a:avLst/>
              <a:gdLst>
                <a:gd name="connsiteX0" fmla="*/ 0 w 1803042"/>
                <a:gd name="connsiteY0" fmla="*/ 768071 h 8222386"/>
                <a:gd name="connsiteX1" fmla="*/ 1803042 w 1803042"/>
                <a:gd name="connsiteY1" fmla="*/ 0 h 8222386"/>
                <a:gd name="connsiteX2" fmla="*/ 1803042 w 1803042"/>
                <a:gd name="connsiteY2" fmla="*/ 7454315 h 8222386"/>
                <a:gd name="connsiteX3" fmla="*/ 0 w 1803042"/>
                <a:gd name="connsiteY3" fmla="*/ 8222386 h 822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42" h="8222386">
                  <a:moveTo>
                    <a:pt x="0" y="768071"/>
                  </a:moveTo>
                  <a:lnTo>
                    <a:pt x="1803042" y="0"/>
                  </a:lnTo>
                  <a:lnTo>
                    <a:pt x="1803042" y="7454315"/>
                  </a:lnTo>
                  <a:lnTo>
                    <a:pt x="0" y="8222386"/>
                  </a:ln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Vrije vorm: vorm 5">
              <a:extLst>
                <a:ext uri="{FF2B5EF4-FFF2-40B4-BE49-F238E27FC236}">
                  <a16:creationId xmlns:a16="http://schemas.microsoft.com/office/drawing/2014/main" xmlns="" id="{9674037D-10F0-4DE6-B967-72E8007A539A}"/>
                </a:ext>
              </a:extLst>
            </p:cNvPr>
            <p:cNvSpPr/>
            <p:nvPr/>
          </p:nvSpPr>
          <p:spPr>
            <a:xfrm rot="1384400">
              <a:off x="5419154" y="-682190"/>
              <a:ext cx="1803042" cy="8222386"/>
            </a:xfrm>
            <a:custGeom>
              <a:avLst/>
              <a:gdLst>
                <a:gd name="connsiteX0" fmla="*/ 0 w 1803042"/>
                <a:gd name="connsiteY0" fmla="*/ 768071 h 8222386"/>
                <a:gd name="connsiteX1" fmla="*/ 1803042 w 1803042"/>
                <a:gd name="connsiteY1" fmla="*/ 0 h 8222386"/>
                <a:gd name="connsiteX2" fmla="*/ 1803042 w 1803042"/>
                <a:gd name="connsiteY2" fmla="*/ 7454315 h 8222386"/>
                <a:gd name="connsiteX3" fmla="*/ 0 w 1803042"/>
                <a:gd name="connsiteY3" fmla="*/ 8222386 h 822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42" h="8222386">
                  <a:moveTo>
                    <a:pt x="0" y="768071"/>
                  </a:moveTo>
                  <a:lnTo>
                    <a:pt x="1803042" y="0"/>
                  </a:lnTo>
                  <a:lnTo>
                    <a:pt x="1803042" y="7454315"/>
                  </a:lnTo>
                  <a:lnTo>
                    <a:pt x="0" y="822238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Vrije vorm: vorm 6">
              <a:extLst>
                <a:ext uri="{FF2B5EF4-FFF2-40B4-BE49-F238E27FC236}">
                  <a16:creationId xmlns:a16="http://schemas.microsoft.com/office/drawing/2014/main" xmlns="" id="{1FF3212F-1210-474D-BB88-BAA32EEA2C76}"/>
                </a:ext>
              </a:extLst>
            </p:cNvPr>
            <p:cNvSpPr/>
            <p:nvPr/>
          </p:nvSpPr>
          <p:spPr>
            <a:xfrm>
              <a:off x="0" y="0"/>
              <a:ext cx="6800045" cy="6858000"/>
            </a:xfrm>
            <a:custGeom>
              <a:avLst/>
              <a:gdLst>
                <a:gd name="connsiteX0" fmla="*/ 0 w 6800045"/>
                <a:gd name="connsiteY0" fmla="*/ 0 h 6858000"/>
                <a:gd name="connsiteX1" fmla="*/ 6800045 w 6800045"/>
                <a:gd name="connsiteY1" fmla="*/ 0 h 6858000"/>
                <a:gd name="connsiteX2" fmla="*/ 3883691 w 6800045"/>
                <a:gd name="connsiteY2" fmla="*/ 6858000 h 6858000"/>
                <a:gd name="connsiteX3" fmla="*/ 0 w 6800045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0045" h="6858000">
                  <a:moveTo>
                    <a:pt x="0" y="0"/>
                  </a:moveTo>
                  <a:lnTo>
                    <a:pt x="6800045" y="0"/>
                  </a:lnTo>
                  <a:lnTo>
                    <a:pt x="38836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7">
            <a:extLst>
              <a:ext uri="{FF2B5EF4-FFF2-40B4-BE49-F238E27FC236}">
                <a16:creationId xmlns:a16="http://schemas.microsoft.com/office/drawing/2014/main" xmlns="" id="{8B4DFE0B-FBFB-480C-97FA-1CEAEDEF1CD1}"/>
              </a:ext>
            </a:extLst>
          </p:cNvPr>
          <p:cNvSpPr txBox="1"/>
          <p:nvPr/>
        </p:nvSpPr>
        <p:spPr>
          <a:xfrm>
            <a:off x="711200" y="1192640"/>
            <a:ext cx="467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pc="600" dirty="0">
                <a:latin typeface="+mj-lt"/>
              </a:rPr>
              <a:t>SYSTEM BASED</a:t>
            </a:r>
          </a:p>
          <a:p>
            <a:r>
              <a:rPr lang="nl-NL" sz="3200" b="1" spc="600" dirty="0">
                <a:latin typeface="+mj-lt"/>
              </a:rPr>
              <a:t>REGULATION</a:t>
            </a:r>
          </a:p>
        </p:txBody>
      </p:sp>
      <p:sp>
        <p:nvSpPr>
          <p:cNvPr id="5" name="Tekstvak 8">
            <a:extLst>
              <a:ext uri="{FF2B5EF4-FFF2-40B4-BE49-F238E27FC236}">
                <a16:creationId xmlns:a16="http://schemas.microsoft.com/office/drawing/2014/main" xmlns="" id="{D833EF36-2594-4D60-8DC6-2E39D841FF2A}"/>
              </a:ext>
            </a:extLst>
          </p:cNvPr>
          <p:cNvSpPr txBox="1"/>
          <p:nvPr/>
        </p:nvSpPr>
        <p:spPr>
          <a:xfrm>
            <a:off x="711200" y="2539293"/>
            <a:ext cx="4857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300" dirty="0">
                <a:latin typeface="+mj-lt"/>
              </a:rPr>
              <a:t>MARTIN DE BREE</a:t>
            </a:r>
          </a:p>
          <a:p>
            <a:endParaRPr lang="nl-NL" spc="300" dirty="0">
              <a:latin typeface="+mj-lt"/>
            </a:endParaRPr>
          </a:p>
          <a:p>
            <a:endParaRPr lang="nl-NL" spc="300" dirty="0">
              <a:latin typeface="+mj-lt"/>
            </a:endParaRPr>
          </a:p>
          <a:p>
            <a:endParaRPr lang="nl-NL" spc="300" dirty="0">
              <a:latin typeface="+mj-lt"/>
            </a:endParaRPr>
          </a:p>
          <a:p>
            <a:endParaRPr lang="nl-NL" spc="300" dirty="0">
              <a:latin typeface="+mj-lt"/>
            </a:endParaRPr>
          </a:p>
          <a:p>
            <a:endParaRPr lang="nl-NL" spc="300" dirty="0">
              <a:latin typeface="+mj-lt"/>
            </a:endParaRPr>
          </a:p>
          <a:p>
            <a:r>
              <a:rPr lang="nl-NL" b="1" spc="300" dirty="0">
                <a:latin typeface="+mj-lt"/>
              </a:rPr>
              <a:t>EPSO 27th conference</a:t>
            </a:r>
          </a:p>
          <a:p>
            <a:r>
              <a:rPr lang="nl-NL" b="1" spc="300" dirty="0">
                <a:latin typeface="+mj-lt"/>
              </a:rPr>
              <a:t>APRIL 10-12, 2019, Porto</a:t>
            </a:r>
          </a:p>
          <a:p>
            <a:endParaRPr lang="nl-NL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5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38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6792" y="722725"/>
            <a:ext cx="895841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+mj-lt"/>
              </a:rPr>
              <a:t>CONTENT</a:t>
            </a:r>
          </a:p>
          <a:p>
            <a:endParaRPr lang="en-US" sz="2800" spc="600" dirty="0">
              <a:solidFill>
                <a:schemeClr val="bg1"/>
              </a:solidFill>
              <a:latin typeface="+mj-lt"/>
            </a:endParaRPr>
          </a:p>
          <a:p>
            <a:r>
              <a:rPr lang="en-US" spc="600" dirty="0">
                <a:solidFill>
                  <a:schemeClr val="bg1"/>
                </a:solidFill>
                <a:latin typeface="+mj-lt"/>
              </a:rPr>
              <a:t>	INTRODUCTION</a:t>
            </a:r>
          </a:p>
          <a:p>
            <a:endParaRPr lang="en-US" spc="600" dirty="0">
              <a:solidFill>
                <a:schemeClr val="bg1"/>
              </a:solidFill>
              <a:latin typeface="+mj-lt"/>
            </a:endParaRPr>
          </a:p>
          <a:p>
            <a:r>
              <a:rPr lang="en-US" spc="600" dirty="0">
                <a:solidFill>
                  <a:schemeClr val="bg1"/>
                </a:solidFill>
                <a:latin typeface="+mj-lt"/>
              </a:rPr>
              <a:t>	</a:t>
            </a:r>
          </a:p>
          <a:p>
            <a:r>
              <a:rPr lang="en-US" spc="600" dirty="0">
                <a:solidFill>
                  <a:schemeClr val="bg1"/>
                </a:solidFill>
                <a:latin typeface="+mj-lt"/>
              </a:rPr>
              <a:t>	PRINCIPLES OF SYSTEM BASED REGULATION (SBR)</a:t>
            </a:r>
          </a:p>
          <a:p>
            <a:endParaRPr lang="en-US" spc="600" dirty="0">
              <a:solidFill>
                <a:schemeClr val="bg1"/>
              </a:solidFill>
              <a:latin typeface="+mj-lt"/>
            </a:endParaRPr>
          </a:p>
          <a:p>
            <a:endParaRPr lang="en-US" spc="600" dirty="0">
              <a:solidFill>
                <a:schemeClr val="bg1"/>
              </a:solidFill>
              <a:latin typeface="+mj-lt"/>
            </a:endParaRPr>
          </a:p>
          <a:p>
            <a:r>
              <a:rPr lang="en-US" spc="600" dirty="0">
                <a:solidFill>
                  <a:schemeClr val="bg1"/>
                </a:solidFill>
                <a:latin typeface="+mj-lt"/>
              </a:rPr>
              <a:t>	VALUE FOR ANALYSIS &amp; LEARNING</a:t>
            </a:r>
          </a:p>
          <a:p>
            <a:endParaRPr lang="en-US" spc="600" dirty="0">
              <a:solidFill>
                <a:schemeClr val="bg1"/>
              </a:solidFill>
              <a:latin typeface="+mj-lt"/>
            </a:endParaRPr>
          </a:p>
          <a:p>
            <a:endParaRPr lang="en-US" spc="600" dirty="0">
              <a:solidFill>
                <a:schemeClr val="bg1"/>
              </a:solidFill>
              <a:latin typeface="+mj-lt"/>
            </a:endParaRPr>
          </a:p>
          <a:p>
            <a:r>
              <a:rPr lang="en-US" spc="600" dirty="0">
                <a:solidFill>
                  <a:schemeClr val="bg1"/>
                </a:solidFill>
                <a:latin typeface="+mj-lt"/>
              </a:rPr>
              <a:t>	SBR AS A TOTAL STRATEGIC CONCEPT</a:t>
            </a:r>
          </a:p>
          <a:p>
            <a:endParaRPr lang="en-US" spc="600" dirty="0">
              <a:solidFill>
                <a:schemeClr val="bg1"/>
              </a:solidFill>
              <a:latin typeface="+mj-lt"/>
            </a:endParaRPr>
          </a:p>
          <a:p>
            <a:endParaRPr lang="en-US" spc="600" dirty="0">
              <a:solidFill>
                <a:schemeClr val="bg1"/>
              </a:solidFill>
              <a:latin typeface="+mj-lt"/>
            </a:endParaRPr>
          </a:p>
          <a:p>
            <a:r>
              <a:rPr lang="en-US" spc="600" dirty="0">
                <a:solidFill>
                  <a:schemeClr val="bg1"/>
                </a:solidFill>
                <a:latin typeface="+mj-lt"/>
              </a:rPr>
              <a:t>	PITFALLS AND CHALLENGES</a:t>
            </a:r>
          </a:p>
          <a:p>
            <a:endParaRPr lang="en-US" spc="600" dirty="0">
              <a:solidFill>
                <a:schemeClr val="bg1"/>
              </a:solidFill>
              <a:latin typeface="+mj-lt"/>
            </a:endParaRPr>
          </a:p>
          <a:p>
            <a:endParaRPr lang="en-US" spc="600" dirty="0">
              <a:solidFill>
                <a:schemeClr val="bg1"/>
              </a:solidFill>
              <a:latin typeface="+mj-lt"/>
            </a:endParaRPr>
          </a:p>
          <a:p>
            <a:r>
              <a:rPr lang="en-US" spc="600" dirty="0">
                <a:solidFill>
                  <a:schemeClr val="bg1"/>
                </a:solidFill>
                <a:latin typeface="+mj-lt"/>
              </a:rPr>
              <a:t>	CONCLUSIONS (suggestions for reading)</a:t>
            </a:r>
          </a:p>
          <a:p>
            <a:r>
              <a:rPr lang="en-US" spc="600" dirty="0">
                <a:solidFill>
                  <a:schemeClr val="bg1"/>
                </a:solidFill>
                <a:latin typeface="+mj-lt"/>
              </a:rPr>
              <a:t>	</a:t>
            </a:r>
          </a:p>
        </p:txBody>
      </p:sp>
      <p:grpSp>
        <p:nvGrpSpPr>
          <p:cNvPr id="6" name="Shape 386">
            <a:extLst>
              <a:ext uri="{FF2B5EF4-FFF2-40B4-BE49-F238E27FC236}">
                <a16:creationId xmlns:a16="http://schemas.microsoft.com/office/drawing/2014/main" xmlns="" id="{53D331B9-AA6E-435B-B944-18EAB27D38FE}"/>
              </a:ext>
            </a:extLst>
          </p:cNvPr>
          <p:cNvGrpSpPr/>
          <p:nvPr/>
        </p:nvGrpSpPr>
        <p:grpSpPr>
          <a:xfrm>
            <a:off x="1954975" y="1604844"/>
            <a:ext cx="342637" cy="322231"/>
            <a:chOff x="2594050" y="1631825"/>
            <a:chExt cx="439625" cy="439625"/>
          </a:xfrm>
        </p:grpSpPr>
        <p:sp>
          <p:nvSpPr>
            <p:cNvPr id="8" name="Shape 387">
              <a:extLst>
                <a:ext uri="{FF2B5EF4-FFF2-40B4-BE49-F238E27FC236}">
                  <a16:creationId xmlns:a16="http://schemas.microsoft.com/office/drawing/2014/main" xmlns="" id="{5B345B73-9EBF-452D-9101-4AE06FD34BBD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388">
              <a:extLst>
                <a:ext uri="{FF2B5EF4-FFF2-40B4-BE49-F238E27FC236}">
                  <a16:creationId xmlns:a16="http://schemas.microsoft.com/office/drawing/2014/main" xmlns="" id="{E978EC74-A740-45DF-BF8D-D840828D0B8C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389">
              <a:extLst>
                <a:ext uri="{FF2B5EF4-FFF2-40B4-BE49-F238E27FC236}">
                  <a16:creationId xmlns:a16="http://schemas.microsoft.com/office/drawing/2014/main" xmlns="" id="{01534C16-4B60-402E-BE42-67FC83D649FA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390">
              <a:extLst>
                <a:ext uri="{FF2B5EF4-FFF2-40B4-BE49-F238E27FC236}">
                  <a16:creationId xmlns:a16="http://schemas.microsoft.com/office/drawing/2014/main" xmlns="" id="{D191E0D5-B072-43C5-972A-F6D2419BB60B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" name="Shape 386">
            <a:extLst>
              <a:ext uri="{FF2B5EF4-FFF2-40B4-BE49-F238E27FC236}">
                <a16:creationId xmlns:a16="http://schemas.microsoft.com/office/drawing/2014/main" xmlns="" id="{19C7EACD-C856-46AC-B402-D17C354054B1}"/>
              </a:ext>
            </a:extLst>
          </p:cNvPr>
          <p:cNvGrpSpPr/>
          <p:nvPr/>
        </p:nvGrpSpPr>
        <p:grpSpPr>
          <a:xfrm>
            <a:off x="1950422" y="2392227"/>
            <a:ext cx="342637" cy="322231"/>
            <a:chOff x="2594050" y="1631825"/>
            <a:chExt cx="439625" cy="439625"/>
          </a:xfrm>
        </p:grpSpPr>
        <p:sp>
          <p:nvSpPr>
            <p:cNvPr id="13" name="Shape 387">
              <a:extLst>
                <a:ext uri="{FF2B5EF4-FFF2-40B4-BE49-F238E27FC236}">
                  <a16:creationId xmlns:a16="http://schemas.microsoft.com/office/drawing/2014/main" xmlns="" id="{2C93D453-D6A4-474F-A378-D06D5ED553E3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388">
              <a:extLst>
                <a:ext uri="{FF2B5EF4-FFF2-40B4-BE49-F238E27FC236}">
                  <a16:creationId xmlns:a16="http://schemas.microsoft.com/office/drawing/2014/main" xmlns="" id="{180A3358-0789-4989-9DCA-3C7445707A66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389">
              <a:extLst>
                <a:ext uri="{FF2B5EF4-FFF2-40B4-BE49-F238E27FC236}">
                  <a16:creationId xmlns:a16="http://schemas.microsoft.com/office/drawing/2014/main" xmlns="" id="{51244D5B-6016-412A-8917-A1D7139CDA48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390">
              <a:extLst>
                <a:ext uri="{FF2B5EF4-FFF2-40B4-BE49-F238E27FC236}">
                  <a16:creationId xmlns:a16="http://schemas.microsoft.com/office/drawing/2014/main" xmlns="" id="{2241E51B-C9E4-49F1-A92A-63CBF20E4D6C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" name="Shape 386">
            <a:extLst>
              <a:ext uri="{FF2B5EF4-FFF2-40B4-BE49-F238E27FC236}">
                <a16:creationId xmlns:a16="http://schemas.microsoft.com/office/drawing/2014/main" xmlns="" id="{19239FEE-BA74-4089-9BC4-15E93D36CE5A}"/>
              </a:ext>
            </a:extLst>
          </p:cNvPr>
          <p:cNvGrpSpPr/>
          <p:nvPr/>
        </p:nvGrpSpPr>
        <p:grpSpPr>
          <a:xfrm>
            <a:off x="1930317" y="3232039"/>
            <a:ext cx="342637" cy="322231"/>
            <a:chOff x="2594050" y="1631825"/>
            <a:chExt cx="439625" cy="439625"/>
          </a:xfrm>
        </p:grpSpPr>
        <p:sp>
          <p:nvSpPr>
            <p:cNvPr id="18" name="Shape 387">
              <a:extLst>
                <a:ext uri="{FF2B5EF4-FFF2-40B4-BE49-F238E27FC236}">
                  <a16:creationId xmlns:a16="http://schemas.microsoft.com/office/drawing/2014/main" xmlns="" id="{037D0DC6-67CD-41A3-809B-DA1FE5468939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388">
              <a:extLst>
                <a:ext uri="{FF2B5EF4-FFF2-40B4-BE49-F238E27FC236}">
                  <a16:creationId xmlns:a16="http://schemas.microsoft.com/office/drawing/2014/main" xmlns="" id="{64F71099-847B-4803-A04D-9DAA9A55957D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389">
              <a:extLst>
                <a:ext uri="{FF2B5EF4-FFF2-40B4-BE49-F238E27FC236}">
                  <a16:creationId xmlns:a16="http://schemas.microsoft.com/office/drawing/2014/main" xmlns="" id="{0F9ABB59-1CD8-42AC-8E2A-24DB3681D1BA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390">
              <a:extLst>
                <a:ext uri="{FF2B5EF4-FFF2-40B4-BE49-F238E27FC236}">
                  <a16:creationId xmlns:a16="http://schemas.microsoft.com/office/drawing/2014/main" xmlns="" id="{4E007373-F01A-44C2-A058-B5BD728E2D7E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386">
            <a:extLst>
              <a:ext uri="{FF2B5EF4-FFF2-40B4-BE49-F238E27FC236}">
                <a16:creationId xmlns:a16="http://schemas.microsoft.com/office/drawing/2014/main" xmlns="" id="{2A219633-96C3-4417-B143-A892CA0503F4}"/>
              </a:ext>
            </a:extLst>
          </p:cNvPr>
          <p:cNvGrpSpPr/>
          <p:nvPr/>
        </p:nvGrpSpPr>
        <p:grpSpPr>
          <a:xfrm>
            <a:off x="1924944" y="4047037"/>
            <a:ext cx="342637" cy="322231"/>
            <a:chOff x="2594050" y="1631825"/>
            <a:chExt cx="439625" cy="439625"/>
          </a:xfrm>
        </p:grpSpPr>
        <p:sp>
          <p:nvSpPr>
            <p:cNvPr id="23" name="Shape 387">
              <a:extLst>
                <a:ext uri="{FF2B5EF4-FFF2-40B4-BE49-F238E27FC236}">
                  <a16:creationId xmlns:a16="http://schemas.microsoft.com/office/drawing/2014/main" xmlns="" id="{B16F0E6B-1935-44E1-B6E3-63E677C27BAB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388">
              <a:extLst>
                <a:ext uri="{FF2B5EF4-FFF2-40B4-BE49-F238E27FC236}">
                  <a16:creationId xmlns:a16="http://schemas.microsoft.com/office/drawing/2014/main" xmlns="" id="{E0D1FF56-63F8-4C83-9DF3-D49EB717E148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389">
              <a:extLst>
                <a:ext uri="{FF2B5EF4-FFF2-40B4-BE49-F238E27FC236}">
                  <a16:creationId xmlns:a16="http://schemas.microsoft.com/office/drawing/2014/main" xmlns="" id="{42888271-02F7-4090-9968-E3F49598419A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390">
              <a:extLst>
                <a:ext uri="{FF2B5EF4-FFF2-40B4-BE49-F238E27FC236}">
                  <a16:creationId xmlns:a16="http://schemas.microsoft.com/office/drawing/2014/main" xmlns="" id="{411AD055-86CE-4994-B0C7-E793710B53CC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" name="Shape 386">
            <a:extLst>
              <a:ext uri="{FF2B5EF4-FFF2-40B4-BE49-F238E27FC236}">
                <a16:creationId xmlns:a16="http://schemas.microsoft.com/office/drawing/2014/main" xmlns="" id="{825D45DC-A580-428E-9EFE-4734166F6254}"/>
              </a:ext>
            </a:extLst>
          </p:cNvPr>
          <p:cNvGrpSpPr/>
          <p:nvPr/>
        </p:nvGrpSpPr>
        <p:grpSpPr>
          <a:xfrm>
            <a:off x="1906714" y="4861137"/>
            <a:ext cx="342637" cy="322231"/>
            <a:chOff x="2594050" y="1631825"/>
            <a:chExt cx="439625" cy="439625"/>
          </a:xfrm>
        </p:grpSpPr>
        <p:sp>
          <p:nvSpPr>
            <p:cNvPr id="28" name="Shape 387">
              <a:extLst>
                <a:ext uri="{FF2B5EF4-FFF2-40B4-BE49-F238E27FC236}">
                  <a16:creationId xmlns:a16="http://schemas.microsoft.com/office/drawing/2014/main" xmlns="" id="{C1393EC2-7F47-473A-BC91-6752B4DE764A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388">
              <a:extLst>
                <a:ext uri="{FF2B5EF4-FFF2-40B4-BE49-F238E27FC236}">
                  <a16:creationId xmlns:a16="http://schemas.microsoft.com/office/drawing/2014/main" xmlns="" id="{C7F27BF6-C2C1-4D96-93CD-1126505ADB10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89">
              <a:extLst>
                <a:ext uri="{FF2B5EF4-FFF2-40B4-BE49-F238E27FC236}">
                  <a16:creationId xmlns:a16="http://schemas.microsoft.com/office/drawing/2014/main" xmlns="" id="{87F54AD5-D035-4C84-9784-7CC3E563A01D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90">
              <a:extLst>
                <a:ext uri="{FF2B5EF4-FFF2-40B4-BE49-F238E27FC236}">
                  <a16:creationId xmlns:a16="http://schemas.microsoft.com/office/drawing/2014/main" xmlns="" id="{189E1062-97C0-47C5-885E-FF0F68113050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" name="Shape 386">
            <a:extLst>
              <a:ext uri="{FF2B5EF4-FFF2-40B4-BE49-F238E27FC236}">
                <a16:creationId xmlns:a16="http://schemas.microsoft.com/office/drawing/2014/main" xmlns="" id="{825D45DC-A580-428E-9EFE-4734166F6254}"/>
              </a:ext>
            </a:extLst>
          </p:cNvPr>
          <p:cNvGrpSpPr/>
          <p:nvPr/>
        </p:nvGrpSpPr>
        <p:grpSpPr>
          <a:xfrm>
            <a:off x="1897215" y="5672993"/>
            <a:ext cx="342637" cy="322231"/>
            <a:chOff x="2594050" y="1631825"/>
            <a:chExt cx="439625" cy="439625"/>
          </a:xfrm>
        </p:grpSpPr>
        <p:sp>
          <p:nvSpPr>
            <p:cNvPr id="33" name="Shape 387">
              <a:extLst>
                <a:ext uri="{FF2B5EF4-FFF2-40B4-BE49-F238E27FC236}">
                  <a16:creationId xmlns:a16="http://schemas.microsoft.com/office/drawing/2014/main" xmlns="" id="{C1393EC2-7F47-473A-BC91-6752B4DE764A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88">
              <a:extLst>
                <a:ext uri="{FF2B5EF4-FFF2-40B4-BE49-F238E27FC236}">
                  <a16:creationId xmlns:a16="http://schemas.microsoft.com/office/drawing/2014/main" xmlns="" id="{C7F27BF6-C2C1-4D96-93CD-1126505ADB10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89">
              <a:extLst>
                <a:ext uri="{FF2B5EF4-FFF2-40B4-BE49-F238E27FC236}">
                  <a16:creationId xmlns:a16="http://schemas.microsoft.com/office/drawing/2014/main" xmlns="" id="{87F54AD5-D035-4C84-9784-7CC3E563A01D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90">
              <a:extLst>
                <a:ext uri="{FF2B5EF4-FFF2-40B4-BE49-F238E27FC236}">
                  <a16:creationId xmlns:a16="http://schemas.microsoft.com/office/drawing/2014/main" xmlns="" id="{189E1062-97C0-47C5-885E-FF0F68113050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73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2512" y="655397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+mj-lt"/>
              </a:rPr>
              <a:t>1. INTRODUCTION</a:t>
            </a:r>
            <a:r>
              <a:rPr lang="en-US" spc="600" dirty="0">
                <a:solidFill>
                  <a:schemeClr val="bg1"/>
                </a:solidFill>
                <a:latin typeface="+mj-lt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0856" y="1481328"/>
            <a:ext cx="9401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Complex and moving targets, even chains of parties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Many, many regulations, rules, guidelines,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Limited inspection capacity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Hard to keep up with innovations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Traditional approaches are often reactive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Learning culture in health care organizations?</a:t>
            </a:r>
          </a:p>
        </p:txBody>
      </p:sp>
    </p:spTree>
    <p:extLst>
      <p:ext uri="{BB962C8B-B14F-4D97-AF65-F5344CB8AC3E}">
        <p14:creationId xmlns:p14="http://schemas.microsoft.com/office/powerpoint/2010/main" val="31130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3368" y="62796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+mj-lt"/>
              </a:rPr>
              <a:t>2. SYSTEM BASED REGULATION</a:t>
            </a:r>
            <a:r>
              <a:rPr lang="en-US" spc="600" dirty="0">
                <a:solidFill>
                  <a:schemeClr val="bg1"/>
                </a:solidFill>
                <a:latin typeface="+mj-lt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5136" y="1351890"/>
            <a:ext cx="9401728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Principles: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Empowering health care organizations and holding them responsible for assuring Q&amp;S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</a:rPr>
              <a:t>Giving regulatory room for professional </a:t>
            </a:r>
            <a:r>
              <a:rPr lang="en-US" sz="2400" spc="300" dirty="0" err="1">
                <a:solidFill>
                  <a:schemeClr val="bg1"/>
                </a:solidFill>
              </a:rPr>
              <a:t>behaviour</a:t>
            </a:r>
            <a:endParaRPr lang="en-US" sz="2400" spc="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NOT: laissez faire, but: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Focus on root causes in health care organizations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Focus on learning: sustainable improvements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Cooperative model, penalties only when unavoidable</a:t>
            </a:r>
          </a:p>
        </p:txBody>
      </p:sp>
    </p:spTree>
    <p:extLst>
      <p:ext uri="{BB962C8B-B14F-4D97-AF65-F5344CB8AC3E}">
        <p14:creationId xmlns:p14="http://schemas.microsoft.com/office/powerpoint/2010/main" val="1545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fgeronde rechthoek 13">
            <a:extLst>
              <a:ext uri="{FF2B5EF4-FFF2-40B4-BE49-F238E27FC236}">
                <a16:creationId xmlns:a16="http://schemas.microsoft.com/office/drawing/2014/main" xmlns="" id="{B553639F-F44C-43FC-B99F-9A3EEF2DDD42}"/>
              </a:ext>
            </a:extLst>
          </p:cNvPr>
          <p:cNvSpPr/>
          <p:nvPr/>
        </p:nvSpPr>
        <p:spPr>
          <a:xfrm>
            <a:off x="5062372" y="1020257"/>
            <a:ext cx="2006100" cy="8169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Goals</a:t>
            </a:r>
          </a:p>
        </p:txBody>
      </p:sp>
      <p:sp>
        <p:nvSpPr>
          <p:cNvPr id="50" name="Afgeronde rechthoek 14">
            <a:extLst>
              <a:ext uri="{FF2B5EF4-FFF2-40B4-BE49-F238E27FC236}">
                <a16:creationId xmlns:a16="http://schemas.microsoft.com/office/drawing/2014/main" xmlns="" id="{4898E0D9-5BCF-4525-94DE-6893579F4CC4}"/>
              </a:ext>
            </a:extLst>
          </p:cNvPr>
          <p:cNvSpPr/>
          <p:nvPr/>
        </p:nvSpPr>
        <p:spPr>
          <a:xfrm>
            <a:off x="5062372" y="2465702"/>
            <a:ext cx="2006100" cy="8169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Management</a:t>
            </a:r>
          </a:p>
          <a:p>
            <a:pPr algn="ctr"/>
            <a:r>
              <a:rPr lang="nl-NL" b="1" dirty="0"/>
              <a:t>System</a:t>
            </a:r>
          </a:p>
        </p:txBody>
      </p:sp>
      <p:sp>
        <p:nvSpPr>
          <p:cNvPr id="51" name="Afgeronde rechthoek 15">
            <a:extLst>
              <a:ext uri="{FF2B5EF4-FFF2-40B4-BE49-F238E27FC236}">
                <a16:creationId xmlns:a16="http://schemas.microsoft.com/office/drawing/2014/main" xmlns="" id="{242226C1-368C-44FD-B550-A95B9F4CDFDA}"/>
              </a:ext>
            </a:extLst>
          </p:cNvPr>
          <p:cNvSpPr/>
          <p:nvPr/>
        </p:nvSpPr>
        <p:spPr>
          <a:xfrm>
            <a:off x="5062372" y="3911147"/>
            <a:ext cx="2006100" cy="8169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Practice</a:t>
            </a:r>
            <a:endParaRPr lang="nl-NL" b="1" dirty="0"/>
          </a:p>
        </p:txBody>
      </p:sp>
      <p:sp>
        <p:nvSpPr>
          <p:cNvPr id="52" name="Afgeronde rechthoek 16">
            <a:extLst>
              <a:ext uri="{FF2B5EF4-FFF2-40B4-BE49-F238E27FC236}">
                <a16:creationId xmlns:a16="http://schemas.microsoft.com/office/drawing/2014/main" xmlns="" id="{149530C6-CB0A-4DD3-B374-61DF537E1A9F}"/>
              </a:ext>
            </a:extLst>
          </p:cNvPr>
          <p:cNvSpPr/>
          <p:nvPr/>
        </p:nvSpPr>
        <p:spPr>
          <a:xfrm>
            <a:off x="5062372" y="5356592"/>
            <a:ext cx="2006100" cy="8169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Outcome</a:t>
            </a:r>
            <a:endParaRPr lang="nl-NL" b="1" dirty="0"/>
          </a:p>
        </p:txBody>
      </p:sp>
      <p:sp>
        <p:nvSpPr>
          <p:cNvPr id="53" name="PIJL-OMHOOG en -OMLAAG 17">
            <a:extLst>
              <a:ext uri="{FF2B5EF4-FFF2-40B4-BE49-F238E27FC236}">
                <a16:creationId xmlns:a16="http://schemas.microsoft.com/office/drawing/2014/main" xmlns="" id="{91C05C91-1DF7-4101-AAD3-53F08B961FDF}"/>
              </a:ext>
            </a:extLst>
          </p:cNvPr>
          <p:cNvSpPr/>
          <p:nvPr/>
        </p:nvSpPr>
        <p:spPr>
          <a:xfrm>
            <a:off x="5898247" y="1837248"/>
            <a:ext cx="334350" cy="628454"/>
          </a:xfrm>
          <a:prstGeom prst="upDownArrow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PIJL-OMHOOG en -OMLAAG 18">
            <a:extLst>
              <a:ext uri="{FF2B5EF4-FFF2-40B4-BE49-F238E27FC236}">
                <a16:creationId xmlns:a16="http://schemas.microsoft.com/office/drawing/2014/main" xmlns="" id="{248048C4-C7C3-4325-ADD3-5583807BF372}"/>
              </a:ext>
            </a:extLst>
          </p:cNvPr>
          <p:cNvSpPr/>
          <p:nvPr/>
        </p:nvSpPr>
        <p:spPr>
          <a:xfrm>
            <a:off x="5898247" y="4728138"/>
            <a:ext cx="334350" cy="628454"/>
          </a:xfrm>
          <a:prstGeom prst="upDownArrow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PIJL-OMHOOG en -OMLAAG 19">
            <a:extLst>
              <a:ext uri="{FF2B5EF4-FFF2-40B4-BE49-F238E27FC236}">
                <a16:creationId xmlns:a16="http://schemas.microsoft.com/office/drawing/2014/main" xmlns="" id="{49F68632-344C-456D-94FF-6DAA227F1C9E}"/>
              </a:ext>
            </a:extLst>
          </p:cNvPr>
          <p:cNvSpPr/>
          <p:nvPr/>
        </p:nvSpPr>
        <p:spPr>
          <a:xfrm>
            <a:off x="5898247" y="3282693"/>
            <a:ext cx="334350" cy="628454"/>
          </a:xfrm>
          <a:prstGeom prst="upDownArrow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6" name="Groep 27">
            <a:extLst>
              <a:ext uri="{FF2B5EF4-FFF2-40B4-BE49-F238E27FC236}">
                <a16:creationId xmlns:a16="http://schemas.microsoft.com/office/drawing/2014/main" xmlns="" id="{E9C292EE-BCF9-495D-8065-9F4086DDB427}"/>
              </a:ext>
            </a:extLst>
          </p:cNvPr>
          <p:cNvGrpSpPr/>
          <p:nvPr/>
        </p:nvGrpSpPr>
        <p:grpSpPr>
          <a:xfrm>
            <a:off x="4142909" y="1271638"/>
            <a:ext cx="919463" cy="4587716"/>
            <a:chOff x="2627784" y="692696"/>
            <a:chExt cx="792088" cy="5256584"/>
          </a:xfrm>
          <a:solidFill>
            <a:schemeClr val="tx1">
              <a:lumMod val="95000"/>
            </a:schemeClr>
          </a:solidFill>
        </p:grpSpPr>
        <p:sp>
          <p:nvSpPr>
            <p:cNvPr id="57" name="PIJL-RECHTS 21">
              <a:extLst>
                <a:ext uri="{FF2B5EF4-FFF2-40B4-BE49-F238E27FC236}">
                  <a16:creationId xmlns:a16="http://schemas.microsoft.com/office/drawing/2014/main" xmlns="" id="{BF599C07-CBF8-4FBC-9F7F-8F58704C5983}"/>
                </a:ext>
              </a:extLst>
            </p:cNvPr>
            <p:cNvSpPr/>
            <p:nvPr/>
          </p:nvSpPr>
          <p:spPr>
            <a:xfrm>
              <a:off x="2699792" y="692696"/>
              <a:ext cx="720080" cy="288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PIJL-RECHTS 22">
              <a:extLst>
                <a:ext uri="{FF2B5EF4-FFF2-40B4-BE49-F238E27FC236}">
                  <a16:creationId xmlns:a16="http://schemas.microsoft.com/office/drawing/2014/main" xmlns="" id="{254F35E9-AD67-4AC6-8347-6E546A9B2290}"/>
                </a:ext>
              </a:extLst>
            </p:cNvPr>
            <p:cNvSpPr/>
            <p:nvPr/>
          </p:nvSpPr>
          <p:spPr>
            <a:xfrm>
              <a:off x="2699792" y="5661248"/>
              <a:ext cx="720080" cy="288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Rechthoek 87">
              <a:extLst>
                <a:ext uri="{FF2B5EF4-FFF2-40B4-BE49-F238E27FC236}">
                  <a16:creationId xmlns:a16="http://schemas.microsoft.com/office/drawing/2014/main" xmlns="" id="{56BE4B95-15EA-4C5B-9BA4-6EDB5EAFEED0}"/>
                </a:ext>
              </a:extLst>
            </p:cNvPr>
            <p:cNvSpPr/>
            <p:nvPr/>
          </p:nvSpPr>
          <p:spPr>
            <a:xfrm>
              <a:off x="2627784" y="764704"/>
              <a:ext cx="144016" cy="51125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Rechthoek 88">
              <a:extLst>
                <a:ext uri="{FF2B5EF4-FFF2-40B4-BE49-F238E27FC236}">
                  <a16:creationId xmlns:a16="http://schemas.microsoft.com/office/drawing/2014/main" xmlns="" id="{1C61299E-6955-4C5E-AC82-05B40B9C8E83}"/>
                </a:ext>
              </a:extLst>
            </p:cNvPr>
            <p:cNvSpPr/>
            <p:nvPr/>
          </p:nvSpPr>
          <p:spPr>
            <a:xfrm>
              <a:off x="2699792" y="782992"/>
              <a:ext cx="144016" cy="10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Rechthoek 89">
              <a:extLst>
                <a:ext uri="{FF2B5EF4-FFF2-40B4-BE49-F238E27FC236}">
                  <a16:creationId xmlns:a16="http://schemas.microsoft.com/office/drawing/2014/main" xmlns="" id="{39D8E38E-2CEA-44F7-A98E-BC4D175E46B9}"/>
                </a:ext>
              </a:extLst>
            </p:cNvPr>
            <p:cNvSpPr/>
            <p:nvPr/>
          </p:nvSpPr>
          <p:spPr>
            <a:xfrm>
              <a:off x="2708936" y="5751544"/>
              <a:ext cx="144016" cy="10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21408" y="15904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latin typeface="+mj-lt"/>
              </a:rPr>
              <a:t>2. SYSTEM BASED REGULATION</a:t>
            </a:r>
            <a:r>
              <a:rPr lang="en-US" spc="600" dirty="0"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032" y="6391656"/>
            <a:ext cx="972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Bree MA de, Stoopendaal A (2018). De- and recoupling and public regulation, Organization Studies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9CFE6FF9-6E58-48C8-B781-36B86B7E2BFA}"/>
              </a:ext>
            </a:extLst>
          </p:cNvPr>
          <p:cNvSpPr txBox="1"/>
          <p:nvPr/>
        </p:nvSpPr>
        <p:spPr>
          <a:xfrm>
            <a:off x="704017" y="1318984"/>
            <a:ext cx="3032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spc="300" dirty="0" err="1">
                <a:latin typeface="Aharoni" panose="02010803020104030203" pitchFamily="2" charset="-79"/>
                <a:cs typeface="Aharoni" panose="02010803020104030203" pitchFamily="2" charset="-79"/>
              </a:rPr>
              <a:t>GoSPO</a:t>
            </a:r>
            <a:r>
              <a:rPr lang="nl-NL" sz="3200" spc="300" dirty="0">
                <a:latin typeface="Aharoni" panose="02010803020104030203" pitchFamily="2" charset="-79"/>
                <a:cs typeface="Aharoni" panose="02010803020104030203" pitchFamily="2" charset="-79"/>
              </a:rPr>
              <a:t> model</a:t>
            </a:r>
          </a:p>
        </p:txBody>
      </p:sp>
      <p:sp>
        <p:nvSpPr>
          <p:cNvPr id="8" name="Niet toegestaan-symbool 7">
            <a:extLst>
              <a:ext uri="{FF2B5EF4-FFF2-40B4-BE49-F238E27FC236}">
                <a16:creationId xmlns:a16="http://schemas.microsoft.com/office/drawing/2014/main" xmlns="" id="{23BDCDCE-11B2-4FDF-B16A-0180A9F606EF}"/>
              </a:ext>
            </a:extLst>
          </p:cNvPr>
          <p:cNvSpPr/>
          <p:nvPr/>
        </p:nvSpPr>
        <p:spPr>
          <a:xfrm>
            <a:off x="5314054" y="1888239"/>
            <a:ext cx="1502735" cy="48866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7" name="Niet toegestaan-symbool 36">
            <a:extLst>
              <a:ext uri="{FF2B5EF4-FFF2-40B4-BE49-F238E27FC236}">
                <a16:creationId xmlns:a16="http://schemas.microsoft.com/office/drawing/2014/main" xmlns="" id="{776C83AF-B311-4D26-B6A3-FBC072AA2587}"/>
              </a:ext>
            </a:extLst>
          </p:cNvPr>
          <p:cNvSpPr/>
          <p:nvPr/>
        </p:nvSpPr>
        <p:spPr>
          <a:xfrm>
            <a:off x="5314053" y="3321165"/>
            <a:ext cx="1502735" cy="48866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8" name="Niet toegestaan-symbool 37">
            <a:extLst>
              <a:ext uri="{FF2B5EF4-FFF2-40B4-BE49-F238E27FC236}">
                <a16:creationId xmlns:a16="http://schemas.microsoft.com/office/drawing/2014/main" xmlns="" id="{1E47250D-2576-4C9E-B61F-8D653D69E7FB}"/>
              </a:ext>
            </a:extLst>
          </p:cNvPr>
          <p:cNvSpPr/>
          <p:nvPr/>
        </p:nvSpPr>
        <p:spPr>
          <a:xfrm>
            <a:off x="5314052" y="4794857"/>
            <a:ext cx="1502735" cy="48866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xmlns="" id="{643D2A51-647D-4E99-803B-CFBD0994C217}"/>
              </a:ext>
            </a:extLst>
          </p:cNvPr>
          <p:cNvGrpSpPr/>
          <p:nvPr/>
        </p:nvGrpSpPr>
        <p:grpSpPr>
          <a:xfrm>
            <a:off x="6993654" y="2240783"/>
            <a:ext cx="3428781" cy="2705428"/>
            <a:chOff x="6993654" y="2240783"/>
            <a:chExt cx="3428781" cy="2705428"/>
          </a:xfrm>
        </p:grpSpPr>
        <p:sp>
          <p:nvSpPr>
            <p:cNvPr id="3" name="Tekstvak 2">
              <a:extLst>
                <a:ext uri="{FF2B5EF4-FFF2-40B4-BE49-F238E27FC236}">
                  <a16:creationId xmlns:a16="http://schemas.microsoft.com/office/drawing/2014/main" xmlns="" id="{3CC97B42-DAA2-4FB7-B529-5B4A647FD7A3}"/>
                </a:ext>
              </a:extLst>
            </p:cNvPr>
            <p:cNvSpPr txBox="1"/>
            <p:nvPr/>
          </p:nvSpPr>
          <p:spPr>
            <a:xfrm>
              <a:off x="8513248" y="3105834"/>
              <a:ext cx="1909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Focus of </a:t>
              </a:r>
              <a:r>
                <a:rPr lang="nl-NL" dirty="0" err="1"/>
                <a:t>inspectors</a:t>
              </a:r>
              <a:endParaRPr lang="nl-NL" dirty="0"/>
            </a:p>
          </p:txBody>
        </p:sp>
        <p:cxnSp>
          <p:nvCxnSpPr>
            <p:cNvPr id="5" name="Rechte verbindingslijn met pijl 4">
              <a:extLst>
                <a:ext uri="{FF2B5EF4-FFF2-40B4-BE49-F238E27FC236}">
                  <a16:creationId xmlns:a16="http://schemas.microsoft.com/office/drawing/2014/main" xmlns="" id="{B51C53CD-C74E-4C6E-A474-B625EE5C6A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3654" y="2240783"/>
              <a:ext cx="1519593" cy="10110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met pijl 23">
              <a:extLst>
                <a:ext uri="{FF2B5EF4-FFF2-40B4-BE49-F238E27FC236}">
                  <a16:creationId xmlns:a16="http://schemas.microsoft.com/office/drawing/2014/main" xmlns="" id="{A4F61E03-ACDA-4304-B471-890F0611F5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8473" y="3565495"/>
              <a:ext cx="14447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27">
              <a:extLst>
                <a:ext uri="{FF2B5EF4-FFF2-40B4-BE49-F238E27FC236}">
                  <a16:creationId xmlns:a16="http://schemas.microsoft.com/office/drawing/2014/main" xmlns="" id="{7ECB7417-2034-4D29-B14D-E64B567B03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5211" y="3877841"/>
              <a:ext cx="1571425" cy="10683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1504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xmlns="" id="{CCDC31FB-3877-496B-9F56-9463487A6168}"/>
              </a:ext>
            </a:extLst>
          </p:cNvPr>
          <p:cNvGrpSpPr/>
          <p:nvPr/>
        </p:nvGrpSpPr>
        <p:grpSpPr>
          <a:xfrm>
            <a:off x="4142909" y="1020257"/>
            <a:ext cx="2925563" cy="5153326"/>
            <a:chOff x="4142909" y="1020257"/>
            <a:chExt cx="2925563" cy="5153326"/>
          </a:xfrm>
        </p:grpSpPr>
        <p:sp>
          <p:nvSpPr>
            <p:cNvPr id="49" name="Afgeronde rechthoek 13">
              <a:extLst>
                <a:ext uri="{FF2B5EF4-FFF2-40B4-BE49-F238E27FC236}">
                  <a16:creationId xmlns:a16="http://schemas.microsoft.com/office/drawing/2014/main" xmlns="" id="{B553639F-F44C-43FC-B99F-9A3EEF2DDD42}"/>
                </a:ext>
              </a:extLst>
            </p:cNvPr>
            <p:cNvSpPr/>
            <p:nvPr/>
          </p:nvSpPr>
          <p:spPr>
            <a:xfrm>
              <a:off x="5062372" y="1020257"/>
              <a:ext cx="2006100" cy="81699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Goals</a:t>
              </a:r>
            </a:p>
          </p:txBody>
        </p:sp>
        <p:sp>
          <p:nvSpPr>
            <p:cNvPr id="50" name="Afgeronde rechthoek 14">
              <a:extLst>
                <a:ext uri="{FF2B5EF4-FFF2-40B4-BE49-F238E27FC236}">
                  <a16:creationId xmlns:a16="http://schemas.microsoft.com/office/drawing/2014/main" xmlns="" id="{4898E0D9-5BCF-4525-94DE-6893579F4CC4}"/>
                </a:ext>
              </a:extLst>
            </p:cNvPr>
            <p:cNvSpPr/>
            <p:nvPr/>
          </p:nvSpPr>
          <p:spPr>
            <a:xfrm>
              <a:off x="5062372" y="2465702"/>
              <a:ext cx="2006100" cy="81699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Management</a:t>
              </a:r>
            </a:p>
            <a:p>
              <a:pPr algn="ctr"/>
              <a:r>
                <a:rPr lang="nl-NL" b="1" dirty="0"/>
                <a:t>System</a:t>
              </a:r>
            </a:p>
          </p:txBody>
        </p:sp>
        <p:sp>
          <p:nvSpPr>
            <p:cNvPr id="51" name="Afgeronde rechthoek 15">
              <a:extLst>
                <a:ext uri="{FF2B5EF4-FFF2-40B4-BE49-F238E27FC236}">
                  <a16:creationId xmlns:a16="http://schemas.microsoft.com/office/drawing/2014/main" xmlns="" id="{242226C1-368C-44FD-B550-A95B9F4CDFDA}"/>
                </a:ext>
              </a:extLst>
            </p:cNvPr>
            <p:cNvSpPr/>
            <p:nvPr/>
          </p:nvSpPr>
          <p:spPr>
            <a:xfrm>
              <a:off x="5062372" y="3911147"/>
              <a:ext cx="2006100" cy="81699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err="1"/>
                <a:t>Practice</a:t>
              </a:r>
              <a:endParaRPr lang="nl-NL" b="1" dirty="0"/>
            </a:p>
          </p:txBody>
        </p:sp>
        <p:sp>
          <p:nvSpPr>
            <p:cNvPr id="52" name="Afgeronde rechthoek 16">
              <a:extLst>
                <a:ext uri="{FF2B5EF4-FFF2-40B4-BE49-F238E27FC236}">
                  <a16:creationId xmlns:a16="http://schemas.microsoft.com/office/drawing/2014/main" xmlns="" id="{149530C6-CB0A-4DD3-B374-61DF537E1A9F}"/>
                </a:ext>
              </a:extLst>
            </p:cNvPr>
            <p:cNvSpPr/>
            <p:nvPr/>
          </p:nvSpPr>
          <p:spPr>
            <a:xfrm>
              <a:off x="5062372" y="5356592"/>
              <a:ext cx="2006100" cy="81699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err="1"/>
                <a:t>Outcome</a:t>
              </a:r>
              <a:endParaRPr lang="nl-NL" b="1" dirty="0"/>
            </a:p>
          </p:txBody>
        </p:sp>
        <p:sp>
          <p:nvSpPr>
            <p:cNvPr id="53" name="PIJL-OMHOOG en -OMLAAG 17">
              <a:extLst>
                <a:ext uri="{FF2B5EF4-FFF2-40B4-BE49-F238E27FC236}">
                  <a16:creationId xmlns:a16="http://schemas.microsoft.com/office/drawing/2014/main" xmlns="" id="{91C05C91-1DF7-4101-AAD3-53F08B961FDF}"/>
                </a:ext>
              </a:extLst>
            </p:cNvPr>
            <p:cNvSpPr/>
            <p:nvPr/>
          </p:nvSpPr>
          <p:spPr>
            <a:xfrm>
              <a:off x="5898247" y="1837248"/>
              <a:ext cx="334350" cy="628454"/>
            </a:xfrm>
            <a:prstGeom prst="upDownArrow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PIJL-OMHOOG en -OMLAAG 18">
              <a:extLst>
                <a:ext uri="{FF2B5EF4-FFF2-40B4-BE49-F238E27FC236}">
                  <a16:creationId xmlns:a16="http://schemas.microsoft.com/office/drawing/2014/main" xmlns="" id="{248048C4-C7C3-4325-ADD3-5583807BF372}"/>
                </a:ext>
              </a:extLst>
            </p:cNvPr>
            <p:cNvSpPr/>
            <p:nvPr/>
          </p:nvSpPr>
          <p:spPr>
            <a:xfrm>
              <a:off x="5898247" y="4728138"/>
              <a:ext cx="334350" cy="628454"/>
            </a:xfrm>
            <a:prstGeom prst="upDownArrow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PIJL-OMHOOG en -OMLAAG 19">
              <a:extLst>
                <a:ext uri="{FF2B5EF4-FFF2-40B4-BE49-F238E27FC236}">
                  <a16:creationId xmlns:a16="http://schemas.microsoft.com/office/drawing/2014/main" xmlns="" id="{49F68632-344C-456D-94FF-6DAA227F1C9E}"/>
                </a:ext>
              </a:extLst>
            </p:cNvPr>
            <p:cNvSpPr/>
            <p:nvPr/>
          </p:nvSpPr>
          <p:spPr>
            <a:xfrm>
              <a:off x="5898247" y="3282693"/>
              <a:ext cx="334350" cy="628454"/>
            </a:xfrm>
            <a:prstGeom prst="upDownArrow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6" name="Groep 27">
              <a:extLst>
                <a:ext uri="{FF2B5EF4-FFF2-40B4-BE49-F238E27FC236}">
                  <a16:creationId xmlns:a16="http://schemas.microsoft.com/office/drawing/2014/main" xmlns="" id="{E9C292EE-BCF9-495D-8065-9F4086DDB427}"/>
                </a:ext>
              </a:extLst>
            </p:cNvPr>
            <p:cNvGrpSpPr/>
            <p:nvPr/>
          </p:nvGrpSpPr>
          <p:grpSpPr>
            <a:xfrm>
              <a:off x="4142909" y="1271638"/>
              <a:ext cx="919463" cy="4587716"/>
              <a:chOff x="2627784" y="692696"/>
              <a:chExt cx="792088" cy="5256584"/>
            </a:xfrm>
            <a:solidFill>
              <a:schemeClr val="tx1">
                <a:lumMod val="95000"/>
              </a:schemeClr>
            </a:solidFill>
          </p:grpSpPr>
          <p:sp>
            <p:nvSpPr>
              <p:cNvPr id="57" name="PIJL-RECHTS 21">
                <a:extLst>
                  <a:ext uri="{FF2B5EF4-FFF2-40B4-BE49-F238E27FC236}">
                    <a16:creationId xmlns:a16="http://schemas.microsoft.com/office/drawing/2014/main" xmlns="" id="{BF599C07-CBF8-4FBC-9F7F-8F58704C5983}"/>
                  </a:ext>
                </a:extLst>
              </p:cNvPr>
              <p:cNvSpPr/>
              <p:nvPr/>
            </p:nvSpPr>
            <p:spPr>
              <a:xfrm>
                <a:off x="2699792" y="692696"/>
                <a:ext cx="720080" cy="288032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PIJL-RECHTS 22">
                <a:extLst>
                  <a:ext uri="{FF2B5EF4-FFF2-40B4-BE49-F238E27FC236}">
                    <a16:creationId xmlns:a16="http://schemas.microsoft.com/office/drawing/2014/main" xmlns="" id="{254F35E9-AD67-4AC6-8347-6E546A9B2290}"/>
                  </a:ext>
                </a:extLst>
              </p:cNvPr>
              <p:cNvSpPr/>
              <p:nvPr/>
            </p:nvSpPr>
            <p:spPr>
              <a:xfrm>
                <a:off x="2699792" y="5661248"/>
                <a:ext cx="720080" cy="288032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Rechthoek 87">
                <a:extLst>
                  <a:ext uri="{FF2B5EF4-FFF2-40B4-BE49-F238E27FC236}">
                    <a16:creationId xmlns:a16="http://schemas.microsoft.com/office/drawing/2014/main" xmlns="" id="{56BE4B95-15EA-4C5B-9BA4-6EDB5EAFEED0}"/>
                  </a:ext>
                </a:extLst>
              </p:cNvPr>
              <p:cNvSpPr/>
              <p:nvPr/>
            </p:nvSpPr>
            <p:spPr>
              <a:xfrm>
                <a:off x="2627784" y="764704"/>
                <a:ext cx="144016" cy="5112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88">
                <a:extLst>
                  <a:ext uri="{FF2B5EF4-FFF2-40B4-BE49-F238E27FC236}">
                    <a16:creationId xmlns:a16="http://schemas.microsoft.com/office/drawing/2014/main" xmlns="" id="{1C61299E-6955-4C5E-AC82-05B40B9C8E83}"/>
                  </a:ext>
                </a:extLst>
              </p:cNvPr>
              <p:cNvSpPr/>
              <p:nvPr/>
            </p:nvSpPr>
            <p:spPr>
              <a:xfrm>
                <a:off x="2699792" y="782992"/>
                <a:ext cx="144016" cy="1074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Rechthoek 89">
                <a:extLst>
                  <a:ext uri="{FF2B5EF4-FFF2-40B4-BE49-F238E27FC236}">
                    <a16:creationId xmlns:a16="http://schemas.microsoft.com/office/drawing/2014/main" xmlns="" id="{39D8E38E-2CEA-44F7-A98E-BC4D175E46B9}"/>
                  </a:ext>
                </a:extLst>
              </p:cNvPr>
              <p:cNvSpPr/>
              <p:nvPr/>
            </p:nvSpPr>
            <p:spPr>
              <a:xfrm>
                <a:off x="2708936" y="5751544"/>
                <a:ext cx="144016" cy="1074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921408" y="15904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latin typeface="+mj-lt"/>
              </a:rPr>
              <a:t>2. SYSTEM BASED REGULATION</a:t>
            </a:r>
            <a:r>
              <a:rPr lang="en-US" spc="600" dirty="0"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032" y="6391656"/>
            <a:ext cx="972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Bree MA de, Stoopendaal A (2018). De- and recoupling and public regulation, Organization Studies</a:t>
            </a:r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xmlns="" id="{FF060B00-89BE-4E45-A034-0759CE8F8E25}"/>
              </a:ext>
            </a:extLst>
          </p:cNvPr>
          <p:cNvGrpSpPr/>
          <p:nvPr/>
        </p:nvGrpSpPr>
        <p:grpSpPr>
          <a:xfrm>
            <a:off x="4142909" y="2326648"/>
            <a:ext cx="6802529" cy="2840703"/>
            <a:chOff x="4882098" y="2965708"/>
            <a:chExt cx="3969357" cy="1320577"/>
          </a:xfrm>
        </p:grpSpPr>
        <p:sp>
          <p:nvSpPr>
            <p:cNvPr id="43" name="Pijl: gekromd rechts 42">
              <a:extLst>
                <a:ext uri="{FF2B5EF4-FFF2-40B4-BE49-F238E27FC236}">
                  <a16:creationId xmlns:a16="http://schemas.microsoft.com/office/drawing/2014/main" xmlns="" id="{AC5F942E-9BBD-4F6B-82C4-5B9DD775CBC1}"/>
                </a:ext>
              </a:extLst>
            </p:cNvPr>
            <p:cNvSpPr/>
            <p:nvPr/>
          </p:nvSpPr>
          <p:spPr>
            <a:xfrm>
              <a:off x="4882098" y="3035396"/>
              <a:ext cx="723900" cy="1219200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44" name="Pijl: gekromd rechts 43">
              <a:extLst>
                <a:ext uri="{FF2B5EF4-FFF2-40B4-BE49-F238E27FC236}">
                  <a16:creationId xmlns:a16="http://schemas.microsoft.com/office/drawing/2014/main" xmlns="" id="{ABB0D867-4D8A-491C-AD9E-D881EAC5CB6F}"/>
                </a:ext>
              </a:extLst>
            </p:cNvPr>
            <p:cNvSpPr/>
            <p:nvPr/>
          </p:nvSpPr>
          <p:spPr>
            <a:xfrm rot="10800000">
              <a:off x="6586004" y="2965708"/>
              <a:ext cx="723900" cy="1219200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xmlns="" id="{ECFC18E3-B1E4-43D5-8BB7-53DA6ECE4937}"/>
                </a:ext>
              </a:extLst>
            </p:cNvPr>
            <p:cNvSpPr txBox="1"/>
            <p:nvPr/>
          </p:nvSpPr>
          <p:spPr>
            <a:xfrm>
              <a:off x="6727507" y="3362955"/>
              <a:ext cx="21239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pc="300" dirty="0"/>
                <a:t>Small </a:t>
              </a:r>
            </a:p>
            <a:p>
              <a:pPr algn="ctr"/>
              <a:r>
                <a:rPr lang="nl-NL" spc="300" dirty="0" err="1"/>
                <a:t>learning</a:t>
              </a:r>
              <a:r>
                <a:rPr lang="nl-NL" spc="300" dirty="0"/>
                <a:t> </a:t>
              </a:r>
            </a:p>
            <a:p>
              <a:pPr algn="ctr"/>
              <a:r>
                <a:rPr lang="nl-NL" spc="300" dirty="0" err="1"/>
                <a:t>cycle</a:t>
              </a:r>
              <a:endParaRPr lang="nl-NL" spc="300" dirty="0"/>
            </a:p>
          </p:txBody>
        </p:sp>
      </p:grpSp>
      <p:grpSp>
        <p:nvGrpSpPr>
          <p:cNvPr id="46" name="Groep 68">
            <a:extLst>
              <a:ext uri="{FF2B5EF4-FFF2-40B4-BE49-F238E27FC236}">
                <a16:creationId xmlns:a16="http://schemas.microsoft.com/office/drawing/2014/main" xmlns="" id="{0DAC7003-0D04-460F-B1A7-3BFBDB357090}"/>
              </a:ext>
            </a:extLst>
          </p:cNvPr>
          <p:cNvGrpSpPr/>
          <p:nvPr/>
        </p:nvGrpSpPr>
        <p:grpSpPr>
          <a:xfrm>
            <a:off x="7583218" y="2092624"/>
            <a:ext cx="3857505" cy="1190069"/>
            <a:chOff x="4716016" y="1844824"/>
            <a:chExt cx="3824205" cy="1440160"/>
          </a:xfrm>
        </p:grpSpPr>
        <p:sp>
          <p:nvSpPr>
            <p:cNvPr id="47" name="Afgeronde rechthoek 27">
              <a:extLst>
                <a:ext uri="{FF2B5EF4-FFF2-40B4-BE49-F238E27FC236}">
                  <a16:creationId xmlns:a16="http://schemas.microsoft.com/office/drawing/2014/main" xmlns="" id="{EB9F8857-88CA-4DE1-B1A4-D567C1ED1F06}"/>
                </a:ext>
              </a:extLst>
            </p:cNvPr>
            <p:cNvSpPr/>
            <p:nvPr/>
          </p:nvSpPr>
          <p:spPr>
            <a:xfrm>
              <a:off x="4716016" y="1844824"/>
              <a:ext cx="3744416" cy="1440160"/>
            </a:xfrm>
            <a:prstGeom prst="round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8" name="Tekstvak 74">
              <a:extLst>
                <a:ext uri="{FF2B5EF4-FFF2-40B4-BE49-F238E27FC236}">
                  <a16:creationId xmlns:a16="http://schemas.microsoft.com/office/drawing/2014/main" xmlns="" id="{ECAB5EAC-3355-41EA-AE67-165FF547C3B7}"/>
                </a:ext>
              </a:extLst>
            </p:cNvPr>
            <p:cNvSpPr txBox="1"/>
            <p:nvPr/>
          </p:nvSpPr>
          <p:spPr>
            <a:xfrm>
              <a:off x="6235966" y="2057048"/>
              <a:ext cx="2304255" cy="1154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u="sng" dirty="0"/>
                <a:t>Management system</a:t>
              </a:r>
              <a:r>
                <a:rPr lang="nl-NL" sz="1400" dirty="0"/>
                <a:t>:</a:t>
              </a:r>
            </a:p>
            <a:p>
              <a:r>
                <a:rPr lang="nl-NL" sz="1400" dirty="0" err="1"/>
                <a:t>Wash</a:t>
              </a:r>
              <a:r>
                <a:rPr lang="nl-NL" sz="1400" dirty="0"/>
                <a:t> hands </a:t>
              </a:r>
              <a:r>
                <a:rPr lang="nl-NL" sz="1400" dirty="0" err="1"/>
                <a:t>before</a:t>
              </a:r>
              <a:r>
                <a:rPr lang="nl-NL" sz="1400" dirty="0"/>
                <a:t> </a:t>
              </a:r>
            </a:p>
            <a:p>
              <a:r>
                <a:rPr lang="nl-NL" sz="1400" dirty="0" err="1"/>
                <a:t>Touching</a:t>
              </a:r>
              <a:r>
                <a:rPr lang="nl-NL" sz="1400" dirty="0"/>
                <a:t> </a:t>
              </a:r>
              <a:r>
                <a:rPr lang="nl-NL" sz="1400" dirty="0" err="1"/>
                <a:t>patient</a:t>
              </a:r>
              <a:endParaRPr lang="nl-NL" sz="1400" dirty="0"/>
            </a:p>
            <a:p>
              <a:endParaRPr lang="nl-NL" sz="1400" dirty="0"/>
            </a:p>
          </p:txBody>
        </p:sp>
        <p:pic>
          <p:nvPicPr>
            <p:cNvPr id="62" name="Picture 8" descr="Afbeeldingsresultaat voor handbook">
              <a:extLst>
                <a:ext uri="{FF2B5EF4-FFF2-40B4-BE49-F238E27FC236}">
                  <a16:creationId xmlns:a16="http://schemas.microsoft.com/office/drawing/2014/main" xmlns="" id="{B2A593EB-21B5-4270-8AEB-0FFD05F31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3357" y="2116934"/>
              <a:ext cx="1265207" cy="971647"/>
            </a:xfrm>
            <a:prstGeom prst="rect">
              <a:avLst/>
            </a:prstGeom>
            <a:noFill/>
          </p:spPr>
        </p:pic>
      </p:grpSp>
      <p:grpSp>
        <p:nvGrpSpPr>
          <p:cNvPr id="67" name="Groep 33">
            <a:extLst>
              <a:ext uri="{FF2B5EF4-FFF2-40B4-BE49-F238E27FC236}">
                <a16:creationId xmlns:a16="http://schemas.microsoft.com/office/drawing/2014/main" xmlns="" id="{8EF18951-9FDC-4E9D-AC09-3F5078DDF40C}"/>
              </a:ext>
            </a:extLst>
          </p:cNvPr>
          <p:cNvGrpSpPr/>
          <p:nvPr/>
        </p:nvGrpSpPr>
        <p:grpSpPr>
          <a:xfrm>
            <a:off x="2016882" y="2397747"/>
            <a:ext cx="2695755" cy="2302060"/>
            <a:chOff x="221418" y="2049949"/>
            <a:chExt cx="3456385" cy="2952328"/>
          </a:xfrm>
        </p:grpSpPr>
        <p:sp>
          <p:nvSpPr>
            <p:cNvPr id="68" name="Afgeronde rechthoek 42">
              <a:extLst>
                <a:ext uri="{FF2B5EF4-FFF2-40B4-BE49-F238E27FC236}">
                  <a16:creationId xmlns:a16="http://schemas.microsoft.com/office/drawing/2014/main" xmlns="" id="{72231895-FB78-4691-A783-0155108BF944}"/>
                </a:ext>
              </a:extLst>
            </p:cNvPr>
            <p:cNvSpPr/>
            <p:nvPr/>
          </p:nvSpPr>
          <p:spPr>
            <a:xfrm>
              <a:off x="221418" y="2049949"/>
              <a:ext cx="3456385" cy="2952328"/>
            </a:xfrm>
            <a:prstGeom prst="round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r>
                <a:rPr lang="nl-NL" sz="1400" u="sng" dirty="0"/>
                <a:t>Small </a:t>
              </a:r>
              <a:r>
                <a:rPr lang="nl-NL" sz="1400" u="sng" dirty="0" err="1"/>
                <a:t>learning</a:t>
              </a:r>
              <a:r>
                <a:rPr lang="nl-NL" sz="1400" u="sng" dirty="0"/>
                <a:t> </a:t>
              </a:r>
              <a:r>
                <a:rPr lang="nl-NL" sz="1400" u="sng" dirty="0" err="1"/>
                <a:t>cycle</a:t>
              </a:r>
              <a:r>
                <a:rPr lang="nl-NL" sz="1400" u="sng" dirty="0"/>
                <a:t>: </a:t>
              </a:r>
            </a:p>
            <a:p>
              <a:r>
                <a:rPr lang="nl-NL" sz="1400" dirty="0"/>
                <a:t>Is </a:t>
              </a:r>
              <a:r>
                <a:rPr lang="nl-NL" sz="1400" dirty="0" err="1"/>
                <a:t>this</a:t>
              </a:r>
              <a:r>
                <a:rPr lang="nl-NL" sz="1400" dirty="0"/>
                <a:t> </a:t>
              </a:r>
              <a:r>
                <a:rPr lang="nl-NL" sz="1400" dirty="0" err="1"/>
                <a:t>deviation</a:t>
              </a:r>
              <a:r>
                <a:rPr lang="nl-NL" sz="1400" dirty="0"/>
                <a:t> </a:t>
              </a:r>
              <a:r>
                <a:rPr lang="nl-NL" sz="1400" dirty="0" err="1"/>
                <a:t>realistic</a:t>
              </a:r>
              <a:r>
                <a:rPr lang="nl-NL" sz="1400" dirty="0"/>
                <a:t>?</a:t>
              </a:r>
            </a:p>
            <a:p>
              <a:r>
                <a:rPr lang="nl-NL" sz="1400" dirty="0" err="1"/>
                <a:t>Should</a:t>
              </a:r>
              <a:r>
                <a:rPr lang="nl-NL" sz="1400" dirty="0"/>
                <a:t> procedure or guideline </a:t>
              </a:r>
              <a:r>
                <a:rPr lang="nl-NL" sz="1400" dirty="0" err="1"/>
                <a:t>be</a:t>
              </a:r>
              <a:r>
                <a:rPr lang="nl-NL" sz="1400" dirty="0"/>
                <a:t> </a:t>
              </a:r>
              <a:r>
                <a:rPr lang="nl-NL" sz="1400" dirty="0" err="1"/>
                <a:t>adjusted</a:t>
              </a:r>
              <a:r>
                <a:rPr lang="nl-NL" sz="1400" dirty="0"/>
                <a:t>?</a:t>
              </a:r>
            </a:p>
            <a:p>
              <a:endParaRPr lang="nl-NL" sz="1400" dirty="0"/>
            </a:p>
            <a:p>
              <a:pPr algn="ctr"/>
              <a:endParaRPr lang="nl-NL" sz="1200" dirty="0"/>
            </a:p>
          </p:txBody>
        </p:sp>
        <p:pic>
          <p:nvPicPr>
            <p:cNvPr id="69" name="Picture 4" descr="Afbeeldingsresultaat voor meeting health care">
              <a:extLst>
                <a:ext uri="{FF2B5EF4-FFF2-40B4-BE49-F238E27FC236}">
                  <a16:creationId xmlns:a16="http://schemas.microsoft.com/office/drawing/2014/main" xmlns="" id="{C9082FA9-1991-4BF8-A192-EA739BF2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134" y="2276872"/>
              <a:ext cx="2755644" cy="1512168"/>
            </a:xfrm>
            <a:prstGeom prst="rect">
              <a:avLst/>
            </a:prstGeom>
            <a:noFill/>
          </p:spPr>
        </p:pic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xmlns="" id="{6B56A84F-34D6-404E-AF2E-A7033D45E1E8}"/>
              </a:ext>
            </a:extLst>
          </p:cNvPr>
          <p:cNvGrpSpPr/>
          <p:nvPr/>
        </p:nvGrpSpPr>
        <p:grpSpPr>
          <a:xfrm>
            <a:off x="7583218" y="3919044"/>
            <a:ext cx="3829399" cy="1294735"/>
            <a:chOff x="7583218" y="3919044"/>
            <a:chExt cx="3829399" cy="1294735"/>
          </a:xfrm>
        </p:grpSpPr>
        <p:grpSp>
          <p:nvGrpSpPr>
            <p:cNvPr id="63" name="Groep 67">
              <a:extLst>
                <a:ext uri="{FF2B5EF4-FFF2-40B4-BE49-F238E27FC236}">
                  <a16:creationId xmlns:a16="http://schemas.microsoft.com/office/drawing/2014/main" xmlns="" id="{A6A80B8E-BBE1-4BE6-9101-0EC748B944AF}"/>
                </a:ext>
              </a:extLst>
            </p:cNvPr>
            <p:cNvGrpSpPr/>
            <p:nvPr/>
          </p:nvGrpSpPr>
          <p:grpSpPr>
            <a:xfrm>
              <a:off x="7583218" y="3919044"/>
              <a:ext cx="3829399" cy="1294735"/>
              <a:chOff x="4716016" y="3501008"/>
              <a:chExt cx="3796341" cy="1566821"/>
            </a:xfrm>
          </p:grpSpPr>
          <p:sp>
            <p:nvSpPr>
              <p:cNvPr id="64" name="Afgeronde rechthoek 20">
                <a:extLst>
                  <a:ext uri="{FF2B5EF4-FFF2-40B4-BE49-F238E27FC236}">
                    <a16:creationId xmlns:a16="http://schemas.microsoft.com/office/drawing/2014/main" xmlns="" id="{F5F67CB5-0DCD-4ABE-80E5-0E80E4EFA999}"/>
                  </a:ext>
                </a:extLst>
              </p:cNvPr>
              <p:cNvSpPr/>
              <p:nvPr/>
            </p:nvSpPr>
            <p:spPr>
              <a:xfrm>
                <a:off x="4716016" y="3501008"/>
                <a:ext cx="3744416" cy="1440160"/>
              </a:xfrm>
              <a:prstGeom prst="roundRect">
                <a:avLst/>
              </a:prstGeom>
              <a:blipFill>
                <a:blip r:embed="rId2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5" name="Tekstvak 77">
                <a:extLst>
                  <a:ext uri="{FF2B5EF4-FFF2-40B4-BE49-F238E27FC236}">
                    <a16:creationId xmlns:a16="http://schemas.microsoft.com/office/drawing/2014/main" xmlns="" id="{DC02292D-D1A3-4436-A096-439A54A714BA}"/>
                  </a:ext>
                </a:extLst>
              </p:cNvPr>
              <p:cNvSpPr txBox="1"/>
              <p:nvPr/>
            </p:nvSpPr>
            <p:spPr>
              <a:xfrm>
                <a:off x="6208102" y="3652499"/>
                <a:ext cx="2304255" cy="1415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u="sng" dirty="0" err="1"/>
                  <a:t>Practice</a:t>
                </a:r>
                <a:r>
                  <a:rPr lang="nl-NL" sz="1400" dirty="0"/>
                  <a:t>:</a:t>
                </a:r>
              </a:p>
              <a:p>
                <a:r>
                  <a:rPr lang="nl-NL" sz="1400" dirty="0" err="1"/>
                  <a:t>If</a:t>
                </a:r>
                <a:r>
                  <a:rPr lang="nl-NL" sz="1400" dirty="0"/>
                  <a:t> we do </a:t>
                </a:r>
                <a:r>
                  <a:rPr lang="nl-NL" sz="1400" dirty="0" err="1"/>
                  <a:t>this</a:t>
                </a:r>
                <a:r>
                  <a:rPr lang="nl-NL" sz="1400" dirty="0"/>
                  <a:t> in </a:t>
                </a:r>
                <a:r>
                  <a:rPr lang="nl-NL" sz="1400" dirty="0" err="1"/>
                  <a:t>this</a:t>
                </a:r>
                <a:r>
                  <a:rPr lang="nl-NL" sz="1400" dirty="0"/>
                  <a:t> </a:t>
                </a:r>
                <a:r>
                  <a:rPr lang="nl-NL" sz="1400" dirty="0" err="1"/>
                  <a:t>situation</a:t>
                </a:r>
                <a:r>
                  <a:rPr lang="nl-NL" sz="1400" dirty="0"/>
                  <a:t>,</a:t>
                </a:r>
              </a:p>
              <a:p>
                <a:r>
                  <a:rPr lang="nl-NL" sz="1400" dirty="0" err="1"/>
                  <a:t>Patient</a:t>
                </a:r>
                <a:r>
                  <a:rPr lang="nl-NL" sz="1400" dirty="0"/>
                  <a:t> </a:t>
                </a:r>
                <a:r>
                  <a:rPr lang="nl-NL" sz="1400" dirty="0" err="1"/>
                  <a:t>will</a:t>
                </a:r>
                <a:r>
                  <a:rPr lang="nl-NL" sz="1400" dirty="0"/>
                  <a:t> die </a:t>
                </a:r>
                <a:r>
                  <a:rPr lang="nl-NL" sz="1400" dirty="0" err="1"/>
                  <a:t>because</a:t>
                </a:r>
                <a:r>
                  <a:rPr lang="nl-NL" sz="1400" dirty="0"/>
                  <a:t> of urgent </a:t>
                </a:r>
                <a:r>
                  <a:rPr lang="nl-NL" sz="1400" dirty="0" err="1"/>
                  <a:t>need</a:t>
                </a:r>
                <a:r>
                  <a:rPr lang="nl-NL" sz="1400" dirty="0"/>
                  <a:t> </a:t>
                </a:r>
                <a:r>
                  <a:rPr lang="nl-NL" sz="1400" dirty="0" err="1"/>
                  <a:t>for</a:t>
                </a:r>
                <a:r>
                  <a:rPr lang="nl-NL" sz="1400" dirty="0"/>
                  <a:t> </a:t>
                </a:r>
                <a:r>
                  <a:rPr lang="nl-NL" sz="1400" dirty="0" err="1"/>
                  <a:t>intervention</a:t>
                </a:r>
                <a:endParaRPr lang="nl-NL" sz="1400" dirty="0"/>
              </a:p>
              <a:p>
                <a:endParaRPr lang="nl-NL" sz="1400" dirty="0"/>
              </a:p>
            </p:txBody>
          </p:sp>
        </p:grpSp>
        <p:pic>
          <p:nvPicPr>
            <p:cNvPr id="1026" name="Picture 2" descr="Afbeeldingsresultaat voor &quot;washing hands in hospital&quot;">
              <a:extLst>
                <a:ext uri="{FF2B5EF4-FFF2-40B4-BE49-F238E27FC236}">
                  <a16:creationId xmlns:a16="http://schemas.microsoft.com/office/drawing/2014/main" xmlns="" id="{345A8394-DF80-4B69-ACDF-A6D6E345F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641" y="4087283"/>
              <a:ext cx="1225865" cy="816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4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xmlns="" id="{CCDC31FB-3877-496B-9F56-9463487A6168}"/>
              </a:ext>
            </a:extLst>
          </p:cNvPr>
          <p:cNvGrpSpPr/>
          <p:nvPr/>
        </p:nvGrpSpPr>
        <p:grpSpPr>
          <a:xfrm>
            <a:off x="4142909" y="1020257"/>
            <a:ext cx="2925563" cy="5153326"/>
            <a:chOff x="4142909" y="1020257"/>
            <a:chExt cx="2925563" cy="5153326"/>
          </a:xfrm>
        </p:grpSpPr>
        <p:sp>
          <p:nvSpPr>
            <p:cNvPr id="49" name="Afgeronde rechthoek 13">
              <a:extLst>
                <a:ext uri="{FF2B5EF4-FFF2-40B4-BE49-F238E27FC236}">
                  <a16:creationId xmlns:a16="http://schemas.microsoft.com/office/drawing/2014/main" xmlns="" id="{B553639F-F44C-43FC-B99F-9A3EEF2DDD42}"/>
                </a:ext>
              </a:extLst>
            </p:cNvPr>
            <p:cNvSpPr/>
            <p:nvPr/>
          </p:nvSpPr>
          <p:spPr>
            <a:xfrm>
              <a:off x="5062372" y="1020257"/>
              <a:ext cx="2006100" cy="81699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Goals</a:t>
              </a:r>
            </a:p>
          </p:txBody>
        </p:sp>
        <p:sp>
          <p:nvSpPr>
            <p:cNvPr id="50" name="Afgeronde rechthoek 14">
              <a:extLst>
                <a:ext uri="{FF2B5EF4-FFF2-40B4-BE49-F238E27FC236}">
                  <a16:creationId xmlns:a16="http://schemas.microsoft.com/office/drawing/2014/main" xmlns="" id="{4898E0D9-5BCF-4525-94DE-6893579F4CC4}"/>
                </a:ext>
              </a:extLst>
            </p:cNvPr>
            <p:cNvSpPr/>
            <p:nvPr/>
          </p:nvSpPr>
          <p:spPr>
            <a:xfrm>
              <a:off x="5062372" y="2465702"/>
              <a:ext cx="2006100" cy="81699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Management</a:t>
              </a:r>
            </a:p>
            <a:p>
              <a:pPr algn="ctr"/>
              <a:r>
                <a:rPr lang="nl-NL" b="1" dirty="0"/>
                <a:t>System</a:t>
              </a:r>
            </a:p>
          </p:txBody>
        </p:sp>
        <p:sp>
          <p:nvSpPr>
            <p:cNvPr id="51" name="Afgeronde rechthoek 15">
              <a:extLst>
                <a:ext uri="{FF2B5EF4-FFF2-40B4-BE49-F238E27FC236}">
                  <a16:creationId xmlns:a16="http://schemas.microsoft.com/office/drawing/2014/main" xmlns="" id="{242226C1-368C-44FD-B550-A95B9F4CDFDA}"/>
                </a:ext>
              </a:extLst>
            </p:cNvPr>
            <p:cNvSpPr/>
            <p:nvPr/>
          </p:nvSpPr>
          <p:spPr>
            <a:xfrm>
              <a:off x="5062372" y="3911147"/>
              <a:ext cx="2006100" cy="81699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err="1"/>
                <a:t>Practice</a:t>
              </a:r>
              <a:endParaRPr lang="nl-NL" b="1" dirty="0"/>
            </a:p>
          </p:txBody>
        </p:sp>
        <p:sp>
          <p:nvSpPr>
            <p:cNvPr id="52" name="Afgeronde rechthoek 16">
              <a:extLst>
                <a:ext uri="{FF2B5EF4-FFF2-40B4-BE49-F238E27FC236}">
                  <a16:creationId xmlns:a16="http://schemas.microsoft.com/office/drawing/2014/main" xmlns="" id="{149530C6-CB0A-4DD3-B374-61DF537E1A9F}"/>
                </a:ext>
              </a:extLst>
            </p:cNvPr>
            <p:cNvSpPr/>
            <p:nvPr/>
          </p:nvSpPr>
          <p:spPr>
            <a:xfrm>
              <a:off x="5062372" y="5356592"/>
              <a:ext cx="2006100" cy="81699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err="1"/>
                <a:t>Outcome</a:t>
              </a:r>
              <a:endParaRPr lang="nl-NL" b="1" dirty="0"/>
            </a:p>
          </p:txBody>
        </p:sp>
        <p:sp>
          <p:nvSpPr>
            <p:cNvPr id="53" name="PIJL-OMHOOG en -OMLAAG 17">
              <a:extLst>
                <a:ext uri="{FF2B5EF4-FFF2-40B4-BE49-F238E27FC236}">
                  <a16:creationId xmlns:a16="http://schemas.microsoft.com/office/drawing/2014/main" xmlns="" id="{91C05C91-1DF7-4101-AAD3-53F08B961FDF}"/>
                </a:ext>
              </a:extLst>
            </p:cNvPr>
            <p:cNvSpPr/>
            <p:nvPr/>
          </p:nvSpPr>
          <p:spPr>
            <a:xfrm>
              <a:off x="5898247" y="1837248"/>
              <a:ext cx="334350" cy="628454"/>
            </a:xfrm>
            <a:prstGeom prst="upDownArrow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PIJL-OMHOOG en -OMLAAG 18">
              <a:extLst>
                <a:ext uri="{FF2B5EF4-FFF2-40B4-BE49-F238E27FC236}">
                  <a16:creationId xmlns:a16="http://schemas.microsoft.com/office/drawing/2014/main" xmlns="" id="{248048C4-C7C3-4325-ADD3-5583807BF372}"/>
                </a:ext>
              </a:extLst>
            </p:cNvPr>
            <p:cNvSpPr/>
            <p:nvPr/>
          </p:nvSpPr>
          <p:spPr>
            <a:xfrm>
              <a:off x="5898247" y="4728138"/>
              <a:ext cx="334350" cy="628454"/>
            </a:xfrm>
            <a:prstGeom prst="upDownArrow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PIJL-OMHOOG en -OMLAAG 19">
              <a:extLst>
                <a:ext uri="{FF2B5EF4-FFF2-40B4-BE49-F238E27FC236}">
                  <a16:creationId xmlns:a16="http://schemas.microsoft.com/office/drawing/2014/main" xmlns="" id="{49F68632-344C-456D-94FF-6DAA227F1C9E}"/>
                </a:ext>
              </a:extLst>
            </p:cNvPr>
            <p:cNvSpPr/>
            <p:nvPr/>
          </p:nvSpPr>
          <p:spPr>
            <a:xfrm>
              <a:off x="5898247" y="3282693"/>
              <a:ext cx="334350" cy="628454"/>
            </a:xfrm>
            <a:prstGeom prst="upDownArrow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6" name="Groep 27">
              <a:extLst>
                <a:ext uri="{FF2B5EF4-FFF2-40B4-BE49-F238E27FC236}">
                  <a16:creationId xmlns:a16="http://schemas.microsoft.com/office/drawing/2014/main" xmlns="" id="{E9C292EE-BCF9-495D-8065-9F4086DDB427}"/>
                </a:ext>
              </a:extLst>
            </p:cNvPr>
            <p:cNvGrpSpPr/>
            <p:nvPr/>
          </p:nvGrpSpPr>
          <p:grpSpPr>
            <a:xfrm>
              <a:off x="4142909" y="1271638"/>
              <a:ext cx="919463" cy="4587716"/>
              <a:chOff x="2627784" y="692696"/>
              <a:chExt cx="792088" cy="5256584"/>
            </a:xfrm>
            <a:solidFill>
              <a:schemeClr val="tx1">
                <a:lumMod val="95000"/>
              </a:schemeClr>
            </a:solidFill>
          </p:grpSpPr>
          <p:sp>
            <p:nvSpPr>
              <p:cNvPr id="57" name="PIJL-RECHTS 21">
                <a:extLst>
                  <a:ext uri="{FF2B5EF4-FFF2-40B4-BE49-F238E27FC236}">
                    <a16:creationId xmlns:a16="http://schemas.microsoft.com/office/drawing/2014/main" xmlns="" id="{BF599C07-CBF8-4FBC-9F7F-8F58704C5983}"/>
                  </a:ext>
                </a:extLst>
              </p:cNvPr>
              <p:cNvSpPr/>
              <p:nvPr/>
            </p:nvSpPr>
            <p:spPr>
              <a:xfrm>
                <a:off x="2699792" y="692696"/>
                <a:ext cx="720080" cy="288032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PIJL-RECHTS 22">
                <a:extLst>
                  <a:ext uri="{FF2B5EF4-FFF2-40B4-BE49-F238E27FC236}">
                    <a16:creationId xmlns:a16="http://schemas.microsoft.com/office/drawing/2014/main" xmlns="" id="{254F35E9-AD67-4AC6-8347-6E546A9B2290}"/>
                  </a:ext>
                </a:extLst>
              </p:cNvPr>
              <p:cNvSpPr/>
              <p:nvPr/>
            </p:nvSpPr>
            <p:spPr>
              <a:xfrm>
                <a:off x="2699792" y="5661248"/>
                <a:ext cx="720080" cy="288032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Rechthoek 87">
                <a:extLst>
                  <a:ext uri="{FF2B5EF4-FFF2-40B4-BE49-F238E27FC236}">
                    <a16:creationId xmlns:a16="http://schemas.microsoft.com/office/drawing/2014/main" xmlns="" id="{56BE4B95-15EA-4C5B-9BA4-6EDB5EAFEED0}"/>
                  </a:ext>
                </a:extLst>
              </p:cNvPr>
              <p:cNvSpPr/>
              <p:nvPr/>
            </p:nvSpPr>
            <p:spPr>
              <a:xfrm>
                <a:off x="2627784" y="764704"/>
                <a:ext cx="144016" cy="5112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Rechthoek 88">
                <a:extLst>
                  <a:ext uri="{FF2B5EF4-FFF2-40B4-BE49-F238E27FC236}">
                    <a16:creationId xmlns:a16="http://schemas.microsoft.com/office/drawing/2014/main" xmlns="" id="{1C61299E-6955-4C5E-AC82-05B40B9C8E83}"/>
                  </a:ext>
                </a:extLst>
              </p:cNvPr>
              <p:cNvSpPr/>
              <p:nvPr/>
            </p:nvSpPr>
            <p:spPr>
              <a:xfrm>
                <a:off x="2699792" y="782992"/>
                <a:ext cx="144016" cy="1074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Rechthoek 89">
                <a:extLst>
                  <a:ext uri="{FF2B5EF4-FFF2-40B4-BE49-F238E27FC236}">
                    <a16:creationId xmlns:a16="http://schemas.microsoft.com/office/drawing/2014/main" xmlns="" id="{39D8E38E-2CEA-44F7-A98E-BC4D175E46B9}"/>
                  </a:ext>
                </a:extLst>
              </p:cNvPr>
              <p:cNvSpPr/>
              <p:nvPr/>
            </p:nvSpPr>
            <p:spPr>
              <a:xfrm>
                <a:off x="2708936" y="5751544"/>
                <a:ext cx="144016" cy="1074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921408" y="15904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latin typeface="+mj-lt"/>
              </a:rPr>
              <a:t>2. SYSTEM BASED REGULATION</a:t>
            </a:r>
            <a:r>
              <a:rPr lang="en-US" spc="600" dirty="0"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032" y="6391656"/>
            <a:ext cx="972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Bree MA de, Stoopendaal A (2018). De- and recoupling and public regulation, Organization Studies</a:t>
            </a:r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xmlns="" id="{1ECE886B-9A50-4B98-A53C-399FF221F4C1}"/>
              </a:ext>
            </a:extLst>
          </p:cNvPr>
          <p:cNvGrpSpPr/>
          <p:nvPr/>
        </p:nvGrpSpPr>
        <p:grpSpPr>
          <a:xfrm>
            <a:off x="3287714" y="1112159"/>
            <a:ext cx="7568572" cy="4948477"/>
            <a:chOff x="3287714" y="1112159"/>
            <a:chExt cx="7568572" cy="4948477"/>
          </a:xfrm>
        </p:grpSpPr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xmlns="" id="{FEB412AF-1CAC-4F76-A1B5-F6CB3C8F092B}"/>
                </a:ext>
              </a:extLst>
            </p:cNvPr>
            <p:cNvSpPr txBox="1"/>
            <p:nvPr/>
          </p:nvSpPr>
          <p:spPr>
            <a:xfrm>
              <a:off x="8732338" y="3135255"/>
              <a:ext cx="21239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pc="300" dirty="0"/>
                <a:t>Big </a:t>
              </a:r>
            </a:p>
            <a:p>
              <a:pPr algn="ctr"/>
              <a:r>
                <a:rPr lang="nl-NL" spc="300" dirty="0" err="1"/>
                <a:t>learning</a:t>
              </a:r>
              <a:r>
                <a:rPr lang="nl-NL" spc="300" dirty="0"/>
                <a:t> </a:t>
              </a:r>
            </a:p>
            <a:p>
              <a:pPr algn="ctr"/>
              <a:r>
                <a:rPr lang="nl-NL" spc="300" dirty="0" err="1"/>
                <a:t>cycle</a:t>
              </a:r>
              <a:endParaRPr lang="nl-NL" spc="300" dirty="0"/>
            </a:p>
          </p:txBody>
        </p:sp>
        <p:sp>
          <p:nvSpPr>
            <p:cNvPr id="40" name="Pijl: gekromd rechts 39">
              <a:extLst>
                <a:ext uri="{FF2B5EF4-FFF2-40B4-BE49-F238E27FC236}">
                  <a16:creationId xmlns:a16="http://schemas.microsoft.com/office/drawing/2014/main" xmlns="" id="{5DDD493F-83F7-49DF-AF31-EB641C07BC9A}"/>
                </a:ext>
              </a:extLst>
            </p:cNvPr>
            <p:cNvSpPr/>
            <p:nvPr/>
          </p:nvSpPr>
          <p:spPr>
            <a:xfrm>
              <a:off x="3287714" y="1229355"/>
              <a:ext cx="2070192" cy="4831281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41" name="Pijl: gekromd rechts 40">
              <a:extLst>
                <a:ext uri="{FF2B5EF4-FFF2-40B4-BE49-F238E27FC236}">
                  <a16:creationId xmlns:a16="http://schemas.microsoft.com/office/drawing/2014/main" xmlns="" id="{CE98515C-7AF8-4298-A6C9-C01395B181D8}"/>
                </a:ext>
              </a:extLst>
            </p:cNvPr>
            <p:cNvSpPr/>
            <p:nvPr/>
          </p:nvSpPr>
          <p:spPr>
            <a:xfrm rot="10800000">
              <a:off x="6780340" y="1112159"/>
              <a:ext cx="2123948" cy="4831281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ep 66">
            <a:extLst>
              <a:ext uri="{FF2B5EF4-FFF2-40B4-BE49-F238E27FC236}">
                <a16:creationId xmlns:a16="http://schemas.microsoft.com/office/drawing/2014/main" xmlns="" id="{7EE1E7FC-A0A3-4A1E-BF4B-744E4AC03918}"/>
              </a:ext>
            </a:extLst>
          </p:cNvPr>
          <p:cNvGrpSpPr/>
          <p:nvPr/>
        </p:nvGrpSpPr>
        <p:grpSpPr>
          <a:xfrm>
            <a:off x="7655031" y="900338"/>
            <a:ext cx="4067563" cy="1538883"/>
            <a:chOff x="4716016" y="188640"/>
            <a:chExt cx="4032450" cy="1862278"/>
          </a:xfrm>
        </p:grpSpPr>
        <p:grpSp>
          <p:nvGrpSpPr>
            <p:cNvPr id="23" name="Groep 39">
              <a:extLst>
                <a:ext uri="{FF2B5EF4-FFF2-40B4-BE49-F238E27FC236}">
                  <a16:creationId xmlns:a16="http://schemas.microsoft.com/office/drawing/2014/main" xmlns="" id="{9BE9C573-DBA3-443D-8A4D-C9156A13F9CB}"/>
                </a:ext>
              </a:extLst>
            </p:cNvPr>
            <p:cNvGrpSpPr/>
            <p:nvPr/>
          </p:nvGrpSpPr>
          <p:grpSpPr>
            <a:xfrm>
              <a:off x="4716016" y="188640"/>
              <a:ext cx="3744416" cy="1440160"/>
              <a:chOff x="4716016" y="188640"/>
              <a:chExt cx="3744416" cy="1440160"/>
            </a:xfrm>
          </p:grpSpPr>
          <p:sp>
            <p:nvSpPr>
              <p:cNvPr id="27" name="Afgeronde rechthoek 28">
                <a:extLst>
                  <a:ext uri="{FF2B5EF4-FFF2-40B4-BE49-F238E27FC236}">
                    <a16:creationId xmlns:a16="http://schemas.microsoft.com/office/drawing/2014/main" xmlns="" id="{02D45B2F-3534-4CCE-A623-7ADCBAB40C4A}"/>
                  </a:ext>
                </a:extLst>
              </p:cNvPr>
              <p:cNvSpPr/>
              <p:nvPr/>
            </p:nvSpPr>
            <p:spPr>
              <a:xfrm>
                <a:off x="4716016" y="188640"/>
                <a:ext cx="3744416" cy="1440160"/>
              </a:xfrm>
              <a:prstGeom prst="roundRect">
                <a:avLst/>
              </a:prstGeom>
              <a:blipFill>
                <a:blip r:embed="rId2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Wolkvormige toelichting 38">
                <a:extLst>
                  <a:ext uri="{FF2B5EF4-FFF2-40B4-BE49-F238E27FC236}">
                    <a16:creationId xmlns:a16="http://schemas.microsoft.com/office/drawing/2014/main" xmlns="" id="{6F14E42B-562C-44C3-A095-748F187D4005}"/>
                  </a:ext>
                </a:extLst>
              </p:cNvPr>
              <p:cNvSpPr/>
              <p:nvPr/>
            </p:nvSpPr>
            <p:spPr>
              <a:xfrm>
                <a:off x="5580112" y="260648"/>
                <a:ext cx="936104" cy="692696"/>
              </a:xfrm>
              <a:prstGeom prst="cloudCallout">
                <a:avLst>
                  <a:gd name="adj1" fmla="val -77385"/>
                  <a:gd name="adj2" fmla="val 32642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kstvak 80">
              <a:extLst>
                <a:ext uri="{FF2B5EF4-FFF2-40B4-BE49-F238E27FC236}">
                  <a16:creationId xmlns:a16="http://schemas.microsoft.com/office/drawing/2014/main" xmlns="" id="{D8353957-B1B5-417F-9BCD-A01BD8D9B456}"/>
                </a:ext>
              </a:extLst>
            </p:cNvPr>
            <p:cNvSpPr txBox="1"/>
            <p:nvPr/>
          </p:nvSpPr>
          <p:spPr>
            <a:xfrm>
              <a:off x="6732241" y="188640"/>
              <a:ext cx="2016225" cy="18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u="sng" dirty="0"/>
                <a:t>Goal</a:t>
              </a:r>
              <a:r>
                <a:rPr lang="nl-NL" sz="1400" dirty="0"/>
                <a:t>:</a:t>
              </a:r>
            </a:p>
            <a:p>
              <a:r>
                <a:rPr lang="nl-NL" sz="1400" dirty="0" err="1"/>
                <a:t>Patient</a:t>
              </a:r>
              <a:r>
                <a:rPr lang="nl-NL" sz="1400" dirty="0"/>
                <a:t> </a:t>
              </a:r>
              <a:r>
                <a:rPr lang="nl-NL" sz="1400" dirty="0" err="1"/>
                <a:t>safety</a:t>
              </a:r>
              <a:endParaRPr lang="nl-NL" sz="1400" dirty="0"/>
            </a:p>
            <a:p>
              <a:r>
                <a:rPr lang="nl-NL" sz="1400" dirty="0"/>
                <a:t>&lt; 100 </a:t>
              </a:r>
              <a:r>
                <a:rPr lang="nl-NL" sz="1400" dirty="0" err="1"/>
                <a:t>injuries</a:t>
              </a:r>
              <a:endParaRPr lang="nl-NL" sz="1400" dirty="0"/>
            </a:p>
            <a:p>
              <a:r>
                <a:rPr lang="nl-NL" sz="1400" dirty="0"/>
                <a:t>&lt; 1% </a:t>
              </a:r>
              <a:r>
                <a:rPr lang="nl-NL" sz="1400" dirty="0" err="1"/>
                <a:t>medication</a:t>
              </a:r>
              <a:endParaRPr lang="nl-NL" sz="1400" dirty="0"/>
            </a:p>
            <a:p>
              <a:r>
                <a:rPr lang="nl-NL" sz="1400" dirty="0" err="1"/>
                <a:t>failures</a:t>
              </a:r>
              <a:endParaRPr lang="nl-NL" sz="1400" dirty="0"/>
            </a:p>
            <a:p>
              <a:endParaRPr lang="nl-NL" sz="2400" dirty="0"/>
            </a:p>
          </p:txBody>
        </p:sp>
        <p:pic>
          <p:nvPicPr>
            <p:cNvPr id="25" name="Picture 2" descr="Afbeeldingsresultaat voor happy patient">
              <a:extLst>
                <a:ext uri="{FF2B5EF4-FFF2-40B4-BE49-F238E27FC236}">
                  <a16:creationId xmlns:a16="http://schemas.microsoft.com/office/drawing/2014/main" xmlns="" id="{A567471F-8264-4E2F-B269-7070BE0E4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136" y="404664"/>
              <a:ext cx="504056" cy="403245"/>
            </a:xfrm>
            <a:prstGeom prst="rect">
              <a:avLst/>
            </a:prstGeom>
            <a:noFill/>
          </p:spPr>
        </p:pic>
        <p:pic>
          <p:nvPicPr>
            <p:cNvPr id="26" name="Picture 4" descr="Afbeeldingsresultaat voor manager">
              <a:extLst>
                <a:ext uri="{FF2B5EF4-FFF2-40B4-BE49-F238E27FC236}">
                  <a16:creationId xmlns:a16="http://schemas.microsoft.com/office/drawing/2014/main" xmlns="" id="{F2967A17-D366-450F-97DA-8615CC345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692696"/>
              <a:ext cx="763703" cy="936104"/>
            </a:xfrm>
            <a:prstGeom prst="rect">
              <a:avLst/>
            </a:prstGeom>
            <a:noFill/>
          </p:spPr>
        </p:pic>
      </p:grpSp>
      <p:grpSp>
        <p:nvGrpSpPr>
          <p:cNvPr id="29" name="Groep 67">
            <a:extLst>
              <a:ext uri="{FF2B5EF4-FFF2-40B4-BE49-F238E27FC236}">
                <a16:creationId xmlns:a16="http://schemas.microsoft.com/office/drawing/2014/main" xmlns="" id="{96CE3B8C-8FDE-432B-AF97-DBABC5D64931}"/>
              </a:ext>
            </a:extLst>
          </p:cNvPr>
          <p:cNvGrpSpPr/>
          <p:nvPr/>
        </p:nvGrpSpPr>
        <p:grpSpPr>
          <a:xfrm>
            <a:off x="7655031" y="3599588"/>
            <a:ext cx="4358102" cy="1190069"/>
            <a:chOff x="4716016" y="3501008"/>
            <a:chExt cx="4320480" cy="1440160"/>
          </a:xfrm>
        </p:grpSpPr>
        <p:sp>
          <p:nvSpPr>
            <p:cNvPr id="30" name="Afgeronde rechthoek 20">
              <a:extLst>
                <a:ext uri="{FF2B5EF4-FFF2-40B4-BE49-F238E27FC236}">
                  <a16:creationId xmlns:a16="http://schemas.microsoft.com/office/drawing/2014/main" xmlns="" id="{52D9AA91-70F9-45EB-9A71-C05BAE5DEDD1}"/>
                </a:ext>
              </a:extLst>
            </p:cNvPr>
            <p:cNvSpPr/>
            <p:nvPr/>
          </p:nvSpPr>
          <p:spPr>
            <a:xfrm>
              <a:off x="4716016" y="3501008"/>
              <a:ext cx="3744416" cy="1440160"/>
            </a:xfrm>
            <a:prstGeom prst="round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Tekstvak 77">
              <a:extLst>
                <a:ext uri="{FF2B5EF4-FFF2-40B4-BE49-F238E27FC236}">
                  <a16:creationId xmlns:a16="http://schemas.microsoft.com/office/drawing/2014/main" xmlns="" id="{5CA9E5D1-2495-4423-8E59-2CE2E67B92D6}"/>
                </a:ext>
              </a:extLst>
            </p:cNvPr>
            <p:cNvSpPr txBox="1"/>
            <p:nvPr/>
          </p:nvSpPr>
          <p:spPr>
            <a:xfrm>
              <a:off x="6732241" y="3685583"/>
              <a:ext cx="2304255" cy="1154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u="sng" dirty="0" err="1"/>
                <a:t>Practice</a:t>
              </a:r>
              <a:r>
                <a:rPr lang="nl-NL" sz="1400" dirty="0"/>
                <a:t>:</a:t>
              </a:r>
            </a:p>
            <a:p>
              <a:r>
                <a:rPr lang="nl-NL" sz="1400" dirty="0" err="1"/>
                <a:t>Work</a:t>
              </a:r>
              <a:r>
                <a:rPr lang="nl-NL" sz="1400" dirty="0"/>
                <a:t> stress</a:t>
              </a:r>
            </a:p>
            <a:p>
              <a:r>
                <a:rPr lang="nl-NL" sz="1400" dirty="0" err="1"/>
                <a:t>Transferal</a:t>
              </a:r>
              <a:r>
                <a:rPr lang="nl-NL" sz="1400" dirty="0"/>
                <a:t> </a:t>
              </a:r>
              <a:r>
                <a:rPr lang="nl-NL" sz="1400" dirty="0" err="1"/>
                <a:t>failures</a:t>
              </a:r>
              <a:endParaRPr lang="nl-NL" sz="1400" dirty="0"/>
            </a:p>
            <a:p>
              <a:endParaRPr lang="nl-NL" sz="1400" dirty="0"/>
            </a:p>
          </p:txBody>
        </p:sp>
        <p:pic>
          <p:nvPicPr>
            <p:cNvPr id="32" name="Picture 6" descr="Afbeeldingsresultaat voor busy nurses">
              <a:extLst>
                <a:ext uri="{FF2B5EF4-FFF2-40B4-BE49-F238E27FC236}">
                  <a16:creationId xmlns:a16="http://schemas.microsoft.com/office/drawing/2014/main" xmlns="" id="{FFA1FD81-CEDC-4572-B922-36B7CA484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056" y="3645024"/>
              <a:ext cx="1125544" cy="1129308"/>
            </a:xfrm>
            <a:prstGeom prst="rect">
              <a:avLst/>
            </a:prstGeom>
            <a:noFill/>
          </p:spPr>
        </p:pic>
      </p:grpSp>
      <p:grpSp>
        <p:nvGrpSpPr>
          <p:cNvPr id="33" name="Groep 68">
            <a:extLst>
              <a:ext uri="{FF2B5EF4-FFF2-40B4-BE49-F238E27FC236}">
                <a16:creationId xmlns:a16="http://schemas.microsoft.com/office/drawing/2014/main" xmlns="" id="{0D51B6FE-0BD7-4D38-AA5B-A6F1C0413EEC}"/>
              </a:ext>
            </a:extLst>
          </p:cNvPr>
          <p:cNvGrpSpPr/>
          <p:nvPr/>
        </p:nvGrpSpPr>
        <p:grpSpPr>
          <a:xfrm>
            <a:off x="7655031" y="2231009"/>
            <a:ext cx="4358102" cy="1190069"/>
            <a:chOff x="4716016" y="1844824"/>
            <a:chExt cx="4320480" cy="1440160"/>
          </a:xfrm>
        </p:grpSpPr>
        <p:sp>
          <p:nvSpPr>
            <p:cNvPr id="34" name="Afgeronde rechthoek 27">
              <a:extLst>
                <a:ext uri="{FF2B5EF4-FFF2-40B4-BE49-F238E27FC236}">
                  <a16:creationId xmlns:a16="http://schemas.microsoft.com/office/drawing/2014/main" xmlns="" id="{5F09ECC7-B6BB-44F5-AA23-6EA659F8D42E}"/>
                </a:ext>
              </a:extLst>
            </p:cNvPr>
            <p:cNvSpPr/>
            <p:nvPr/>
          </p:nvSpPr>
          <p:spPr>
            <a:xfrm>
              <a:off x="4716016" y="1844824"/>
              <a:ext cx="3744416" cy="1440160"/>
            </a:xfrm>
            <a:prstGeom prst="round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5" name="Tekstvak 74">
              <a:extLst>
                <a:ext uri="{FF2B5EF4-FFF2-40B4-BE49-F238E27FC236}">
                  <a16:creationId xmlns:a16="http://schemas.microsoft.com/office/drawing/2014/main" xmlns="" id="{AABB4869-E5C5-4084-B802-3C7643313EED}"/>
                </a:ext>
              </a:extLst>
            </p:cNvPr>
            <p:cNvSpPr txBox="1"/>
            <p:nvPr/>
          </p:nvSpPr>
          <p:spPr>
            <a:xfrm>
              <a:off x="6732241" y="1956532"/>
              <a:ext cx="2304255" cy="116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u="sng" dirty="0"/>
                <a:t>Management system</a:t>
              </a:r>
              <a:r>
                <a:rPr lang="nl-NL" sz="1400" dirty="0"/>
                <a:t>:</a:t>
              </a:r>
            </a:p>
            <a:p>
              <a:r>
                <a:rPr lang="nl-NL" sz="1400" dirty="0"/>
                <a:t>Procedures</a:t>
              </a:r>
            </a:p>
            <a:p>
              <a:r>
                <a:rPr lang="nl-NL" sz="1400" dirty="0" err="1"/>
                <a:t>Instructions</a:t>
              </a:r>
              <a:endParaRPr lang="nl-NL" sz="1400" dirty="0"/>
            </a:p>
            <a:p>
              <a:r>
                <a:rPr lang="nl-NL" sz="1400" dirty="0" err="1"/>
                <a:t>Guidelines</a:t>
              </a:r>
              <a:endParaRPr lang="nl-NL" sz="1400" dirty="0"/>
            </a:p>
          </p:txBody>
        </p:sp>
        <p:pic>
          <p:nvPicPr>
            <p:cNvPr id="36" name="Picture 8" descr="Afbeeldingsresultaat voor handbook">
              <a:extLst>
                <a:ext uri="{FF2B5EF4-FFF2-40B4-BE49-F238E27FC236}">
                  <a16:creationId xmlns:a16="http://schemas.microsoft.com/office/drawing/2014/main" xmlns="" id="{6CEF4D17-A8A4-4BBE-9AB9-8E46045B8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2132856"/>
              <a:ext cx="1265207" cy="971647"/>
            </a:xfrm>
            <a:prstGeom prst="rect">
              <a:avLst/>
            </a:prstGeom>
            <a:noFill/>
          </p:spPr>
        </p:pic>
      </p:grpSp>
      <p:grpSp>
        <p:nvGrpSpPr>
          <p:cNvPr id="37" name="Groep 69">
            <a:extLst>
              <a:ext uri="{FF2B5EF4-FFF2-40B4-BE49-F238E27FC236}">
                <a16:creationId xmlns:a16="http://schemas.microsoft.com/office/drawing/2014/main" xmlns="" id="{069EA726-652F-4249-AA0F-40C232127CA1}"/>
              </a:ext>
            </a:extLst>
          </p:cNvPr>
          <p:cNvGrpSpPr/>
          <p:nvPr/>
        </p:nvGrpSpPr>
        <p:grpSpPr>
          <a:xfrm>
            <a:off x="7655031" y="4968167"/>
            <a:ext cx="4363663" cy="1198198"/>
            <a:chOff x="4716016" y="5157192"/>
            <a:chExt cx="4325994" cy="1449998"/>
          </a:xfrm>
        </p:grpSpPr>
        <p:sp>
          <p:nvSpPr>
            <p:cNvPr id="42" name="Afgeronde rechthoek 31">
              <a:extLst>
                <a:ext uri="{FF2B5EF4-FFF2-40B4-BE49-F238E27FC236}">
                  <a16:creationId xmlns:a16="http://schemas.microsoft.com/office/drawing/2014/main" xmlns="" id="{AAB46D54-DEFF-4789-89FE-8A7F89863801}"/>
                </a:ext>
              </a:extLst>
            </p:cNvPr>
            <p:cNvSpPr/>
            <p:nvPr/>
          </p:nvSpPr>
          <p:spPr>
            <a:xfrm>
              <a:off x="4716016" y="5157192"/>
              <a:ext cx="3744416" cy="1440160"/>
            </a:xfrm>
            <a:prstGeom prst="round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3" name="Tekstvak 71">
              <a:extLst>
                <a:ext uri="{FF2B5EF4-FFF2-40B4-BE49-F238E27FC236}">
                  <a16:creationId xmlns:a16="http://schemas.microsoft.com/office/drawing/2014/main" xmlns="" id="{D5D41229-1525-4BFB-9573-BD209D69F808}"/>
                </a:ext>
              </a:extLst>
            </p:cNvPr>
            <p:cNvSpPr txBox="1"/>
            <p:nvPr/>
          </p:nvSpPr>
          <p:spPr>
            <a:xfrm>
              <a:off x="6737754" y="5293531"/>
              <a:ext cx="2304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u="sng" dirty="0" err="1"/>
                <a:t>Result</a:t>
              </a:r>
              <a:r>
                <a:rPr lang="nl-NL" sz="1400" dirty="0"/>
                <a:t>:</a:t>
              </a:r>
            </a:p>
            <a:p>
              <a:r>
                <a:rPr lang="nl-NL" sz="1400" dirty="0"/>
                <a:t>88 </a:t>
              </a:r>
              <a:r>
                <a:rPr lang="nl-NL" sz="1400" dirty="0" err="1"/>
                <a:t>injuries</a:t>
              </a:r>
              <a:endParaRPr lang="nl-NL" sz="1400" dirty="0"/>
            </a:p>
            <a:p>
              <a:r>
                <a:rPr lang="nl-NL" sz="1400" dirty="0"/>
                <a:t>0.8 % </a:t>
              </a:r>
              <a:r>
                <a:rPr lang="nl-NL" sz="1400" dirty="0" err="1"/>
                <a:t>medication</a:t>
              </a:r>
              <a:endParaRPr lang="nl-NL" sz="1400" dirty="0"/>
            </a:p>
            <a:p>
              <a:r>
                <a:rPr lang="nl-NL" sz="1400" dirty="0" err="1"/>
                <a:t>failures</a:t>
              </a:r>
              <a:endParaRPr lang="nl-NL" sz="1400" dirty="0"/>
            </a:p>
          </p:txBody>
        </p:sp>
        <p:pic>
          <p:nvPicPr>
            <p:cNvPr id="44" name="Picture 10" descr="Afbeeldingsresultaat voor happy nurses">
              <a:extLst>
                <a:ext uri="{FF2B5EF4-FFF2-40B4-BE49-F238E27FC236}">
                  <a16:creationId xmlns:a16="http://schemas.microsoft.com/office/drawing/2014/main" xmlns="" id="{B32F092B-DEDE-48D0-9271-49120D150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32040" y="5293531"/>
              <a:ext cx="1296144" cy="1313659"/>
            </a:xfrm>
            <a:prstGeom prst="rect">
              <a:avLst/>
            </a:prstGeom>
            <a:noFill/>
          </p:spPr>
        </p:pic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xmlns="" id="{45E57881-12B4-4295-A84B-D1563D76FD57}"/>
              </a:ext>
            </a:extLst>
          </p:cNvPr>
          <p:cNvGrpSpPr/>
          <p:nvPr/>
        </p:nvGrpSpPr>
        <p:grpSpPr>
          <a:xfrm>
            <a:off x="1929271" y="2444059"/>
            <a:ext cx="2695755" cy="2302060"/>
            <a:chOff x="1929271" y="2444059"/>
            <a:chExt cx="2695755" cy="2302060"/>
          </a:xfrm>
        </p:grpSpPr>
        <p:sp>
          <p:nvSpPr>
            <p:cNvPr id="46" name="Afgeronde rechthoek 42">
              <a:extLst>
                <a:ext uri="{FF2B5EF4-FFF2-40B4-BE49-F238E27FC236}">
                  <a16:creationId xmlns:a16="http://schemas.microsoft.com/office/drawing/2014/main" xmlns="" id="{EC29BA3D-156E-43DA-8B06-E58CD96B3C19}"/>
                </a:ext>
              </a:extLst>
            </p:cNvPr>
            <p:cNvSpPr/>
            <p:nvPr/>
          </p:nvSpPr>
          <p:spPr>
            <a:xfrm>
              <a:off x="1929271" y="2444059"/>
              <a:ext cx="2695755" cy="2302060"/>
            </a:xfrm>
            <a:prstGeom prst="round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endParaRPr lang="nl-NL" sz="1200" u="sng" dirty="0"/>
            </a:p>
            <a:p>
              <a:r>
                <a:rPr lang="nl-NL" sz="1400" u="sng" dirty="0"/>
                <a:t>Big </a:t>
              </a:r>
              <a:r>
                <a:rPr lang="nl-NL" sz="1400" u="sng" dirty="0" err="1"/>
                <a:t>learning</a:t>
              </a:r>
              <a:r>
                <a:rPr lang="nl-NL" sz="1400" u="sng" dirty="0"/>
                <a:t> </a:t>
              </a:r>
              <a:r>
                <a:rPr lang="nl-NL" sz="1400" u="sng" dirty="0" err="1"/>
                <a:t>cycle</a:t>
              </a:r>
              <a:r>
                <a:rPr lang="nl-NL" sz="1400" u="sng" dirty="0"/>
                <a:t>: </a:t>
              </a:r>
            </a:p>
            <a:p>
              <a:r>
                <a:rPr lang="nl-NL" sz="1400" dirty="0" err="1"/>
                <a:t>What</a:t>
              </a:r>
              <a:r>
                <a:rPr lang="nl-NL" sz="1400" dirty="0"/>
                <a:t> went OK / </a:t>
              </a:r>
              <a:r>
                <a:rPr lang="nl-NL" sz="1400" dirty="0" err="1"/>
                <a:t>not</a:t>
              </a:r>
              <a:r>
                <a:rPr lang="nl-NL" sz="1400" dirty="0"/>
                <a:t> </a:t>
              </a:r>
              <a:r>
                <a:rPr lang="nl-NL" sz="1400" dirty="0" err="1"/>
                <a:t>so</a:t>
              </a:r>
              <a:r>
                <a:rPr lang="nl-NL" sz="1400" dirty="0"/>
                <a:t> OK?</a:t>
              </a:r>
            </a:p>
            <a:p>
              <a:r>
                <a:rPr lang="nl-NL" sz="1400" dirty="0"/>
                <a:t>Goal </a:t>
              </a:r>
              <a:r>
                <a:rPr lang="nl-NL" sz="1400" dirty="0" err="1"/>
                <a:t>ambitious</a:t>
              </a:r>
              <a:r>
                <a:rPr lang="nl-NL" sz="1400" dirty="0"/>
                <a:t> </a:t>
              </a:r>
              <a:r>
                <a:rPr lang="nl-NL" sz="1400" dirty="0" err="1"/>
                <a:t>enough</a:t>
              </a:r>
              <a:r>
                <a:rPr lang="nl-NL" sz="1400" dirty="0"/>
                <a:t>? </a:t>
              </a:r>
            </a:p>
            <a:p>
              <a:r>
                <a:rPr lang="nl-NL" sz="1400" dirty="0" err="1"/>
                <a:t>How</a:t>
              </a:r>
              <a:r>
                <a:rPr lang="nl-NL" sz="1400" dirty="0"/>
                <a:t> </a:t>
              </a:r>
              <a:r>
                <a:rPr lang="nl-NL" sz="1400" dirty="0" err="1"/>
                <a:t>can</a:t>
              </a:r>
              <a:r>
                <a:rPr lang="nl-NL" sz="1400" dirty="0"/>
                <a:t> we do </a:t>
              </a:r>
              <a:r>
                <a:rPr lang="nl-NL" sz="1400" dirty="0" err="1"/>
                <a:t>better</a:t>
              </a:r>
              <a:r>
                <a:rPr lang="nl-NL" sz="1400" dirty="0"/>
                <a:t>?</a:t>
              </a:r>
            </a:p>
            <a:p>
              <a:pPr algn="ctr"/>
              <a:endParaRPr lang="nl-NL" sz="1200" dirty="0"/>
            </a:p>
          </p:txBody>
        </p:sp>
        <p:pic>
          <p:nvPicPr>
            <p:cNvPr id="2050" name="Picture 2" descr="Afbeeldingsresultaat voor &quot;meeting in hospital&quot;">
              <a:extLst>
                <a:ext uri="{FF2B5EF4-FFF2-40B4-BE49-F238E27FC236}">
                  <a16:creationId xmlns:a16="http://schemas.microsoft.com/office/drawing/2014/main" xmlns="" id="{B137F4DA-C149-4035-B26F-FA224B9E9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681" y="2665509"/>
              <a:ext cx="1799877" cy="119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9793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3368" y="627965"/>
            <a:ext cx="8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+mj-lt"/>
              </a:rPr>
              <a:t>2. SYSTEM BASED REGULATION</a:t>
            </a:r>
            <a:r>
              <a:rPr lang="en-US" spc="600" dirty="0">
                <a:solidFill>
                  <a:schemeClr val="bg1"/>
                </a:solidFill>
                <a:latin typeface="+mj-lt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4288" y="1961888"/>
            <a:ext cx="985283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Empirical research shows that SBR does two things:</a:t>
            </a:r>
          </a:p>
          <a:p>
            <a:pPr>
              <a:lnSpc>
                <a:spcPct val="150000"/>
              </a:lnSpc>
            </a:pPr>
            <a:endParaRPr lang="en-US" sz="2400" spc="3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Assessment of Q&amp;S assurance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Stimulus for learning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3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659</Words>
  <Application>Microsoft Office PowerPoint</Application>
  <PresentationFormat>Widescreen</PresentationFormat>
  <Paragraphs>183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Times New Roman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de Bree</dc:creator>
  <cp:lastModifiedBy>Martin de Bree</cp:lastModifiedBy>
  <cp:revision>49</cp:revision>
  <dcterms:created xsi:type="dcterms:W3CDTF">2019-03-02T16:05:56Z</dcterms:created>
  <dcterms:modified xsi:type="dcterms:W3CDTF">2019-04-08T11:22:16Z</dcterms:modified>
</cp:coreProperties>
</file>