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4" r:id="rId3"/>
    <p:sldId id="335" r:id="rId4"/>
    <p:sldId id="337" r:id="rId5"/>
    <p:sldId id="338" r:id="rId6"/>
    <p:sldId id="339" r:id="rId7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>
          <p15:clr>
            <a:srgbClr val="A4A3A4"/>
          </p15:clr>
        </p15:guide>
        <p15:guide id="2" pos="884">
          <p15:clr>
            <a:srgbClr val="A4A3A4"/>
          </p15:clr>
        </p15:guide>
        <p15:guide id="3" pos="50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94C600"/>
    <a:srgbClr val="E66E14"/>
    <a:srgbClr val="1B5963"/>
    <a:srgbClr val="333F48"/>
    <a:srgbClr val="DAEDED"/>
    <a:srgbClr val="B1E4E3"/>
    <a:srgbClr val="E2E2E3"/>
    <a:srgbClr val="4C585F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Mörkt format 2 - Dekorfärg 3/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just format 1 - Dekorfär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15" autoAdjust="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3974"/>
        <p:guide pos="884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93705-6AC9-4F47-A38D-C176BEF0FF98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AF604-D536-469F-B7C3-91FC69FA957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047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7F5C0-C19A-4D14-8F90-76400BA7C92A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70AE6-921F-4F10-8E4C-98E99B56F4C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11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CMYK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2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187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Bård_Botten_RGB.em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517232"/>
            <a:ext cx="2279461" cy="6637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Blå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IVO_VI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6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5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3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20000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5016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9844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5247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72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60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6735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3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44816" cy="8731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04000" y="1990800"/>
            <a:ext cx="7365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 descr="Bård_Botten_RGB.emf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sp>
        <p:nvSpPr>
          <p:cNvPr id="6" name="Platshållare för datum 1"/>
          <p:cNvSpPr>
            <a:spLocks noGrp="1"/>
          </p:cNvSpPr>
          <p:nvPr>
            <p:ph type="dt" sz="half" idx="2"/>
          </p:nvPr>
        </p:nvSpPr>
        <p:spPr>
          <a:xfrm>
            <a:off x="457200" y="623222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5ADB808F-BC8F-4455-B944-3447EB35B384}" type="datetimeFigureOut">
              <a:rPr lang="sv-SE" smtClean="0"/>
              <a:pPr/>
              <a:t>2019-04-30</a:t>
            </a:fld>
            <a:endParaRPr lang="sv-SE" dirty="0"/>
          </a:p>
        </p:txBody>
      </p:sp>
      <p:sp>
        <p:nvSpPr>
          <p:cNvPr id="7" name="Platshållare för bildnummer 3"/>
          <p:cNvSpPr>
            <a:spLocks noGrp="1"/>
          </p:cNvSpPr>
          <p:nvPr>
            <p:ph type="sldNum" sz="quarter" idx="4"/>
          </p:nvPr>
        </p:nvSpPr>
        <p:spPr>
          <a:xfrm>
            <a:off x="6553200" y="623222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D448A7B9-03F7-4505-909A-A2F7DB88C35A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08" r:id="rId2"/>
    <p:sldLayoutId id="2147483671" r:id="rId3"/>
    <p:sldLayoutId id="2147483686" r:id="rId4"/>
    <p:sldLayoutId id="2147483709" r:id="rId5"/>
    <p:sldLayoutId id="2147483706" r:id="rId6"/>
    <p:sldLayoutId id="2147483707" r:id="rId7"/>
    <p:sldLayoutId id="2147483711" r:id="rId8"/>
    <p:sldLayoutId id="2147483710" r:id="rId9"/>
    <p:sldLayoutId id="2147483712" r:id="rId10"/>
    <p:sldLayoutId id="2147483650" r:id="rId11"/>
    <p:sldLayoutId id="2147483662" r:id="rId12"/>
    <p:sldLayoutId id="2147483663" r:id="rId13"/>
    <p:sldLayoutId id="2147483664" r:id="rId14"/>
    <p:sldLayoutId id="2147483713" r:id="rId1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9875" algn="l" defTabSz="914400" rtl="0" eaLnBrk="1" latinLnBrk="0" hangingPunct="1">
        <a:spcBef>
          <a:spcPct val="20000"/>
        </a:spcBef>
        <a:buFontTx/>
        <a:buBlip>
          <a:blip r:embed="rId1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293688" algn="l" defTabSz="914400" rtl="0" eaLnBrk="1" latinLnBrk="0" hangingPunct="1">
        <a:spcBef>
          <a:spcPct val="20000"/>
        </a:spcBef>
        <a:buSzPct val="100000"/>
        <a:buFontTx/>
        <a:buBlip>
          <a:blip r:embed="rId2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1263" indent="-290513" algn="l" defTabSz="1339850" rtl="0" eaLnBrk="1" latinLnBrk="0" hangingPunct="1">
        <a:spcBef>
          <a:spcPct val="20000"/>
        </a:spcBef>
        <a:buSzPct val="100000"/>
        <a:buFontTx/>
        <a:buBlip>
          <a:blip r:embed="rId2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3038" indent="-225425" algn="l" defTabSz="914400" rtl="0" eaLnBrk="1" latinLnBrk="0" hangingPunct="1">
        <a:spcBef>
          <a:spcPct val="20000"/>
        </a:spcBef>
        <a:buFontTx/>
        <a:buBlip>
          <a:blip r:embed="rId2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20825" indent="-261938" algn="l" defTabSz="914400" rtl="0" eaLnBrk="1" latinLnBrk="0" hangingPunct="1">
        <a:spcBef>
          <a:spcPct val="20000"/>
        </a:spcBef>
        <a:buFontTx/>
        <a:buBlip>
          <a:blip r:embed="rId2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57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640"/>
            <a:ext cx="8458200" cy="533400"/>
          </a:xfrm>
        </p:spPr>
        <p:txBody>
          <a:bodyPr/>
          <a:lstStyle/>
          <a:p>
            <a:pPr algn="ctr" eaLnBrk="1" hangingPunct="1"/>
            <a:r>
              <a:rPr lang="sv-SE" altLang="sv-SE" dirty="0">
                <a:solidFill>
                  <a:schemeClr val="bg1"/>
                </a:solidFill>
              </a:rPr>
              <a:t>Säkerhets/utvecklingstrappa/kontroll av systemet</a:t>
            </a:r>
          </a:p>
        </p:txBody>
      </p:sp>
      <p:grpSp>
        <p:nvGrpSpPr>
          <p:cNvPr id="32771" name="Group 8"/>
          <p:cNvGrpSpPr>
            <a:grpSpLocks/>
          </p:cNvGrpSpPr>
          <p:nvPr/>
        </p:nvGrpSpPr>
        <p:grpSpPr bwMode="auto">
          <a:xfrm>
            <a:off x="684213" y="3429000"/>
            <a:ext cx="2033587" cy="792163"/>
            <a:chOff x="385" y="2659"/>
            <a:chExt cx="1134" cy="499"/>
          </a:xfrm>
        </p:grpSpPr>
        <p:sp>
          <p:nvSpPr>
            <p:cNvPr id="32807" name="Line 6"/>
            <p:cNvSpPr>
              <a:spLocks noChangeShapeType="1"/>
            </p:cNvSpPr>
            <p:nvPr/>
          </p:nvSpPr>
          <p:spPr bwMode="auto">
            <a:xfrm>
              <a:off x="385" y="3158"/>
              <a:ext cx="1134" cy="0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2808" name="Line 7"/>
            <p:cNvSpPr>
              <a:spLocks noChangeShapeType="1"/>
            </p:cNvSpPr>
            <p:nvPr/>
          </p:nvSpPr>
          <p:spPr bwMode="auto">
            <a:xfrm flipV="1">
              <a:off x="1519" y="2659"/>
              <a:ext cx="0" cy="499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2772" name="Group 9"/>
          <p:cNvGrpSpPr>
            <a:grpSpLocks/>
          </p:cNvGrpSpPr>
          <p:nvPr/>
        </p:nvGrpSpPr>
        <p:grpSpPr bwMode="auto">
          <a:xfrm>
            <a:off x="2717800" y="2636838"/>
            <a:ext cx="2035175" cy="792162"/>
            <a:chOff x="385" y="2659"/>
            <a:chExt cx="1134" cy="499"/>
          </a:xfrm>
        </p:grpSpPr>
        <p:sp>
          <p:nvSpPr>
            <p:cNvPr id="32805" name="Line 10"/>
            <p:cNvSpPr>
              <a:spLocks noChangeShapeType="1"/>
            </p:cNvSpPr>
            <p:nvPr/>
          </p:nvSpPr>
          <p:spPr bwMode="auto">
            <a:xfrm>
              <a:off x="385" y="3158"/>
              <a:ext cx="1134" cy="0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2806" name="Line 11"/>
            <p:cNvSpPr>
              <a:spLocks noChangeShapeType="1"/>
            </p:cNvSpPr>
            <p:nvPr/>
          </p:nvSpPr>
          <p:spPr bwMode="auto">
            <a:xfrm flipV="1">
              <a:off x="1519" y="2659"/>
              <a:ext cx="0" cy="499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2773" name="Group 12"/>
          <p:cNvGrpSpPr>
            <a:grpSpLocks/>
          </p:cNvGrpSpPr>
          <p:nvPr/>
        </p:nvGrpSpPr>
        <p:grpSpPr bwMode="auto">
          <a:xfrm>
            <a:off x="4752975" y="1844675"/>
            <a:ext cx="2033588" cy="792163"/>
            <a:chOff x="385" y="2659"/>
            <a:chExt cx="1134" cy="499"/>
          </a:xfrm>
        </p:grpSpPr>
        <p:sp>
          <p:nvSpPr>
            <p:cNvPr id="32803" name="Line 13"/>
            <p:cNvSpPr>
              <a:spLocks noChangeShapeType="1"/>
            </p:cNvSpPr>
            <p:nvPr/>
          </p:nvSpPr>
          <p:spPr bwMode="auto">
            <a:xfrm>
              <a:off x="385" y="3158"/>
              <a:ext cx="1134" cy="0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2804" name="Line 14"/>
            <p:cNvSpPr>
              <a:spLocks noChangeShapeType="1"/>
            </p:cNvSpPr>
            <p:nvPr/>
          </p:nvSpPr>
          <p:spPr bwMode="auto">
            <a:xfrm flipV="1">
              <a:off x="1519" y="2659"/>
              <a:ext cx="0" cy="499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2774" name="Group 15"/>
          <p:cNvGrpSpPr>
            <a:grpSpLocks/>
          </p:cNvGrpSpPr>
          <p:nvPr/>
        </p:nvGrpSpPr>
        <p:grpSpPr bwMode="auto">
          <a:xfrm>
            <a:off x="6786563" y="1052513"/>
            <a:ext cx="2033587" cy="792162"/>
            <a:chOff x="385" y="2659"/>
            <a:chExt cx="1134" cy="499"/>
          </a:xfrm>
        </p:grpSpPr>
        <p:sp>
          <p:nvSpPr>
            <p:cNvPr id="32801" name="Line 16"/>
            <p:cNvSpPr>
              <a:spLocks noChangeShapeType="1"/>
            </p:cNvSpPr>
            <p:nvPr/>
          </p:nvSpPr>
          <p:spPr bwMode="auto">
            <a:xfrm>
              <a:off x="385" y="3158"/>
              <a:ext cx="1134" cy="0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2802" name="Line 17"/>
            <p:cNvSpPr>
              <a:spLocks noChangeShapeType="1"/>
            </p:cNvSpPr>
            <p:nvPr/>
          </p:nvSpPr>
          <p:spPr bwMode="auto">
            <a:xfrm flipV="1">
              <a:off x="1519" y="2659"/>
              <a:ext cx="0" cy="499"/>
            </a:xfrm>
            <a:prstGeom prst="line">
              <a:avLst/>
            </a:prstGeom>
            <a:noFill/>
            <a:ln w="38100" cmpd="dbl">
              <a:solidFill>
                <a:srgbClr val="020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2775" name="Text Box 19"/>
          <p:cNvSpPr txBox="1">
            <a:spLocks noChangeArrowheads="1"/>
          </p:cNvSpPr>
          <p:nvPr/>
        </p:nvSpPr>
        <p:spPr bwMode="auto">
          <a:xfrm>
            <a:off x="1116013" y="3573463"/>
            <a:ext cx="16557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 err="1">
                <a:solidFill>
                  <a:srgbClr val="FF0000"/>
                </a:solidFill>
              </a:rPr>
              <a:t>Adjust</a:t>
            </a:r>
            <a:r>
              <a:rPr lang="sv-SE" altLang="sv-SE" sz="1400" dirty="0">
                <a:solidFill>
                  <a:srgbClr val="FF0000"/>
                </a:solidFill>
              </a:rPr>
              <a:t> </a:t>
            </a:r>
            <a:r>
              <a:rPr lang="sv-SE" altLang="sv-SE" sz="1400" dirty="0" err="1">
                <a:solidFill>
                  <a:srgbClr val="FF0000"/>
                </a:solidFill>
              </a:rPr>
              <a:t>single</a:t>
            </a:r>
            <a:r>
              <a:rPr lang="sv-SE" altLang="sv-SE" sz="1400" dirty="0">
                <a:solidFill>
                  <a:srgbClr val="FF0000"/>
                </a:solidFill>
              </a:rPr>
              <a:t> </a:t>
            </a:r>
            <a:r>
              <a:rPr lang="sv-SE" altLang="sv-SE" sz="1400" dirty="0" err="1">
                <a:solidFill>
                  <a:srgbClr val="FF0000"/>
                </a:solidFill>
              </a:rPr>
              <a:t>adverse</a:t>
            </a:r>
            <a:r>
              <a:rPr lang="sv-SE" altLang="sv-SE" sz="1400" dirty="0">
                <a:solidFill>
                  <a:srgbClr val="FF0000"/>
                </a:solidFill>
              </a:rPr>
              <a:t> events</a:t>
            </a:r>
          </a:p>
        </p:txBody>
      </p:sp>
      <p:sp>
        <p:nvSpPr>
          <p:cNvPr id="32776" name="Text Box 20"/>
          <p:cNvSpPr txBox="1">
            <a:spLocks noChangeArrowheads="1"/>
          </p:cNvSpPr>
          <p:nvPr/>
        </p:nvSpPr>
        <p:spPr bwMode="auto">
          <a:xfrm>
            <a:off x="2771800" y="2780928"/>
            <a:ext cx="1973617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>
                <a:solidFill>
                  <a:srgbClr val="FFCC00"/>
                </a:solidFill>
              </a:rPr>
              <a:t>Learning from </a:t>
            </a:r>
            <a:r>
              <a:rPr lang="sv-SE" altLang="sv-SE" sz="1400" dirty="0" err="1">
                <a:solidFill>
                  <a:srgbClr val="FFCC00"/>
                </a:solidFill>
              </a:rPr>
              <a:t>adverse</a:t>
            </a:r>
            <a:endParaRPr lang="sv-SE" altLang="sv-SE" sz="1400" dirty="0">
              <a:solidFill>
                <a:srgbClr val="FFCC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>
                <a:solidFill>
                  <a:srgbClr val="FFCC00"/>
                </a:solidFill>
              </a:rPr>
              <a:t>events</a:t>
            </a:r>
          </a:p>
        </p:txBody>
      </p:sp>
      <p:sp>
        <p:nvSpPr>
          <p:cNvPr id="32777" name="Text Box 21"/>
          <p:cNvSpPr txBox="1">
            <a:spLocks noChangeArrowheads="1"/>
          </p:cNvSpPr>
          <p:nvPr/>
        </p:nvSpPr>
        <p:spPr bwMode="auto">
          <a:xfrm>
            <a:off x="4572000" y="1628800"/>
            <a:ext cx="197361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>
                <a:solidFill>
                  <a:srgbClr val="FFCC00"/>
                </a:solidFill>
              </a:rPr>
              <a:t>Learning from </a:t>
            </a:r>
            <a:r>
              <a:rPr lang="sv-SE" altLang="sv-SE" sz="1400" dirty="0" err="1">
                <a:solidFill>
                  <a:srgbClr val="FFCC00"/>
                </a:solidFill>
              </a:rPr>
              <a:t>adverse</a:t>
            </a:r>
            <a:endParaRPr lang="sv-SE" altLang="sv-SE" sz="1400" dirty="0">
              <a:solidFill>
                <a:srgbClr val="FFCC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>
                <a:solidFill>
                  <a:srgbClr val="FFCC00"/>
                </a:solidFill>
              </a:rPr>
              <a:t>events and preventing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 err="1">
                <a:solidFill>
                  <a:srgbClr val="FFCC00"/>
                </a:solidFill>
              </a:rPr>
              <a:t>existing</a:t>
            </a:r>
            <a:r>
              <a:rPr lang="sv-SE" altLang="sv-SE" sz="1400" dirty="0">
                <a:solidFill>
                  <a:srgbClr val="FFCC00"/>
                </a:solidFill>
              </a:rPr>
              <a:t> risks</a:t>
            </a:r>
          </a:p>
        </p:txBody>
      </p:sp>
      <p:sp>
        <p:nvSpPr>
          <p:cNvPr id="32778" name="Text Box 22"/>
          <p:cNvSpPr txBox="1">
            <a:spLocks noChangeArrowheads="1"/>
          </p:cNvSpPr>
          <p:nvPr/>
        </p:nvSpPr>
        <p:spPr bwMode="auto">
          <a:xfrm>
            <a:off x="6660232" y="764704"/>
            <a:ext cx="225574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 err="1">
                <a:solidFill>
                  <a:srgbClr val="33CC33"/>
                </a:solidFill>
              </a:rPr>
              <a:t>Systematical</a:t>
            </a:r>
            <a:r>
              <a:rPr lang="sv-SE" altLang="sv-SE" sz="1400" dirty="0">
                <a:solidFill>
                  <a:srgbClr val="33CC33"/>
                </a:solidFill>
              </a:rPr>
              <a:t> </a:t>
            </a:r>
            <a:r>
              <a:rPr lang="sv-SE" altLang="sv-SE" sz="1400" dirty="0" err="1">
                <a:solidFill>
                  <a:srgbClr val="33CC33"/>
                </a:solidFill>
              </a:rPr>
              <a:t>work</a:t>
            </a:r>
            <a:r>
              <a:rPr lang="sv-SE" altLang="sv-SE" sz="1400" dirty="0">
                <a:solidFill>
                  <a:srgbClr val="33CC33"/>
                </a:solidFill>
              </a:rPr>
              <a:t> </a:t>
            </a:r>
            <a:r>
              <a:rPr lang="sv-SE" altLang="sv-SE" sz="1400" dirty="0" err="1">
                <a:solidFill>
                  <a:srgbClr val="33CC33"/>
                </a:solidFill>
              </a:rPr>
              <a:t>aiming</a:t>
            </a:r>
            <a:r>
              <a:rPr lang="sv-SE" altLang="sv-SE" sz="1400" dirty="0">
                <a:solidFill>
                  <a:srgbClr val="33CC33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>
                <a:solidFill>
                  <a:srgbClr val="33CC33"/>
                </a:solidFill>
              </a:rPr>
              <a:t>to </a:t>
            </a:r>
            <a:r>
              <a:rPr lang="sv-SE" altLang="sv-SE" sz="1400" dirty="0" err="1">
                <a:solidFill>
                  <a:srgbClr val="33CC33"/>
                </a:solidFill>
              </a:rPr>
              <a:t>prevent</a:t>
            </a:r>
            <a:r>
              <a:rPr lang="sv-SE" altLang="sv-SE" sz="1400" dirty="0">
                <a:solidFill>
                  <a:srgbClr val="33CC33"/>
                </a:solidFill>
              </a:rPr>
              <a:t> new risks to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400" dirty="0" err="1">
                <a:solidFill>
                  <a:srgbClr val="33CC33"/>
                </a:solidFill>
              </a:rPr>
              <a:t>evolv</a:t>
            </a:r>
            <a:endParaRPr lang="sv-SE" altLang="sv-SE" sz="1400" dirty="0">
              <a:solidFill>
                <a:srgbClr val="33CC33"/>
              </a:solidFill>
            </a:endParaRPr>
          </a:p>
        </p:txBody>
      </p:sp>
      <p:grpSp>
        <p:nvGrpSpPr>
          <p:cNvPr id="32779" name="Group 32"/>
          <p:cNvGrpSpPr>
            <a:grpSpLocks/>
          </p:cNvGrpSpPr>
          <p:nvPr/>
        </p:nvGrpSpPr>
        <p:grpSpPr bwMode="auto">
          <a:xfrm>
            <a:off x="107950" y="1052513"/>
            <a:ext cx="142875" cy="3168650"/>
            <a:chOff x="1746" y="1026"/>
            <a:chExt cx="91" cy="1996"/>
          </a:xfrm>
        </p:grpSpPr>
        <p:sp>
          <p:nvSpPr>
            <p:cNvPr id="32797" name="Rectangle 28"/>
            <p:cNvSpPr>
              <a:spLocks noChangeArrowheads="1"/>
            </p:cNvSpPr>
            <p:nvPr/>
          </p:nvSpPr>
          <p:spPr bwMode="auto">
            <a:xfrm>
              <a:off x="1746" y="2523"/>
              <a:ext cx="91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endParaRPr lang="sv-SE" altLang="sv-SE"/>
            </a:p>
          </p:txBody>
        </p:sp>
        <p:sp>
          <p:nvSpPr>
            <p:cNvPr id="32798" name="Rectangle 29"/>
            <p:cNvSpPr>
              <a:spLocks noChangeArrowheads="1"/>
            </p:cNvSpPr>
            <p:nvPr/>
          </p:nvSpPr>
          <p:spPr bwMode="auto">
            <a:xfrm>
              <a:off x="1746" y="2024"/>
              <a:ext cx="91" cy="49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957263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endParaRPr lang="sv-SE" altLang="sv-SE">
                <a:solidFill>
                  <a:srgbClr val="FFCC00"/>
                </a:solidFill>
              </a:endParaRPr>
            </a:p>
          </p:txBody>
        </p:sp>
        <p:sp>
          <p:nvSpPr>
            <p:cNvPr id="32799" name="Rectangle 30"/>
            <p:cNvSpPr>
              <a:spLocks noChangeArrowheads="1"/>
            </p:cNvSpPr>
            <p:nvPr/>
          </p:nvSpPr>
          <p:spPr bwMode="auto">
            <a:xfrm>
              <a:off x="1746" y="1525"/>
              <a:ext cx="91" cy="49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endParaRPr lang="sv-SE" altLang="sv-SE"/>
            </a:p>
          </p:txBody>
        </p:sp>
        <p:sp>
          <p:nvSpPr>
            <p:cNvPr id="32800" name="Rectangle 31"/>
            <p:cNvSpPr>
              <a:spLocks noChangeArrowheads="1"/>
            </p:cNvSpPr>
            <p:nvPr/>
          </p:nvSpPr>
          <p:spPr bwMode="auto">
            <a:xfrm>
              <a:off x="1746" y="1026"/>
              <a:ext cx="91" cy="49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endParaRPr lang="sv-SE" altLang="sv-SE"/>
            </a:p>
          </p:txBody>
        </p:sp>
      </p:grpSp>
      <p:sp>
        <p:nvSpPr>
          <p:cNvPr id="32780" name="Rectangle 33"/>
          <p:cNvSpPr>
            <a:spLocks noChangeArrowheads="1"/>
          </p:cNvSpPr>
          <p:nvPr/>
        </p:nvSpPr>
        <p:spPr bwMode="auto">
          <a:xfrm>
            <a:off x="107950" y="1844675"/>
            <a:ext cx="142875" cy="2159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sv-SE" altLang="sv-SE"/>
          </a:p>
        </p:txBody>
      </p:sp>
      <p:sp>
        <p:nvSpPr>
          <p:cNvPr id="32781" name="Text Box 34"/>
          <p:cNvSpPr txBox="1">
            <a:spLocks noChangeArrowheads="1"/>
          </p:cNvSpPr>
          <p:nvPr/>
        </p:nvSpPr>
        <p:spPr bwMode="auto">
          <a:xfrm>
            <a:off x="180975" y="3573463"/>
            <a:ext cx="100806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000" b="1" dirty="0"/>
              <a:t>Developing</a:t>
            </a:r>
          </a:p>
        </p:txBody>
      </p:sp>
      <p:sp>
        <p:nvSpPr>
          <p:cNvPr id="32782" name="Text Box 36"/>
          <p:cNvSpPr txBox="1">
            <a:spLocks noChangeArrowheads="1"/>
          </p:cNvSpPr>
          <p:nvPr/>
        </p:nvSpPr>
        <p:spPr bwMode="auto">
          <a:xfrm>
            <a:off x="204788" y="2895600"/>
            <a:ext cx="10166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000" b="1" dirty="0" err="1"/>
              <a:t>Implementing</a:t>
            </a:r>
            <a:endParaRPr lang="sv-SE" altLang="sv-SE" sz="1000" b="1" dirty="0"/>
          </a:p>
        </p:txBody>
      </p:sp>
      <p:sp>
        <p:nvSpPr>
          <p:cNvPr id="32783" name="Text Box 37"/>
          <p:cNvSpPr txBox="1">
            <a:spLocks noChangeArrowheads="1"/>
          </p:cNvSpPr>
          <p:nvPr/>
        </p:nvSpPr>
        <p:spPr bwMode="auto">
          <a:xfrm>
            <a:off x="217488" y="2060575"/>
            <a:ext cx="84029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000" b="1" dirty="0"/>
              <a:t>In funktion</a:t>
            </a:r>
          </a:p>
        </p:txBody>
      </p:sp>
      <p:sp>
        <p:nvSpPr>
          <p:cNvPr id="32784" name="Text Box 38"/>
          <p:cNvSpPr txBox="1">
            <a:spLocks noChangeArrowheads="1"/>
          </p:cNvSpPr>
          <p:nvPr/>
        </p:nvSpPr>
        <p:spPr bwMode="auto">
          <a:xfrm>
            <a:off x="180975" y="1169988"/>
            <a:ext cx="20874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000" b="1" dirty="0" err="1"/>
              <a:t>Goals</a:t>
            </a:r>
            <a:r>
              <a:rPr lang="sv-SE" altLang="sv-SE" sz="1000" b="1" dirty="0"/>
              <a:t>, </a:t>
            </a:r>
            <a:r>
              <a:rPr lang="sv-SE" altLang="sv-SE" sz="1000" b="1" dirty="0" err="1"/>
              <a:t>continual</a:t>
            </a:r>
            <a:r>
              <a:rPr lang="sv-SE" altLang="sv-SE" sz="1000" b="1" dirty="0"/>
              <a:t> </a:t>
            </a:r>
            <a:r>
              <a:rPr lang="sv-SE" altLang="sv-SE" sz="1000" b="1" dirty="0" err="1"/>
              <a:t>improvements</a:t>
            </a:r>
            <a:endParaRPr lang="sv-SE" altLang="sv-SE" sz="1000" b="1" dirty="0"/>
          </a:p>
        </p:txBody>
      </p:sp>
      <p:sp>
        <p:nvSpPr>
          <p:cNvPr id="32785" name="Text Box 41"/>
          <p:cNvSpPr txBox="1">
            <a:spLocks noChangeArrowheads="1"/>
          </p:cNvSpPr>
          <p:nvPr/>
        </p:nvSpPr>
        <p:spPr bwMode="auto">
          <a:xfrm>
            <a:off x="2698750" y="3470275"/>
            <a:ext cx="2305050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Erfarenheter från rapporterade negativa händelser, sammanställs analyseras och återförs systematiskt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Identiska negativa händelser förebyggs och åtgärdernas effekter följs upp.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Liknande negativa händelser förebyggs och åtgärdernas effekter följs upp.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endParaRPr lang="sv-SE" altLang="sv-SE" sz="1000" b="1" dirty="0">
              <a:solidFill>
                <a:schemeClr val="bg1"/>
              </a:solidFill>
            </a:endParaRPr>
          </a:p>
        </p:txBody>
      </p:sp>
      <p:sp>
        <p:nvSpPr>
          <p:cNvPr id="32786" name="Text Box 42"/>
          <p:cNvSpPr txBox="1">
            <a:spLocks noChangeArrowheads="1"/>
          </p:cNvSpPr>
          <p:nvPr/>
        </p:nvSpPr>
        <p:spPr bwMode="auto">
          <a:xfrm>
            <a:off x="827088" y="4292600"/>
            <a:ext cx="1554162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Inträffade negativa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000" b="1" dirty="0">
                <a:solidFill>
                  <a:schemeClr val="bg1"/>
                </a:solidFill>
              </a:rPr>
              <a:t>händelser rapporteras 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Effekter av vidtagna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1000" b="1" dirty="0">
                <a:solidFill>
                  <a:schemeClr val="bg1"/>
                </a:solidFill>
              </a:rPr>
              <a:t>åtgärder följs inte upp.</a:t>
            </a:r>
          </a:p>
        </p:txBody>
      </p:sp>
      <p:sp>
        <p:nvSpPr>
          <p:cNvPr id="32787" name="Text Box 43"/>
          <p:cNvSpPr txBox="1">
            <a:spLocks noChangeArrowheads="1"/>
          </p:cNvSpPr>
          <p:nvPr/>
        </p:nvSpPr>
        <p:spPr bwMode="auto">
          <a:xfrm>
            <a:off x="4797425" y="2708275"/>
            <a:ext cx="2295525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Erfarenheter från rapporterade negativa händelser, sammanställs analyseras och återförs systematiskt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Identiska negativa händelser förebyggs och åtgärdernas effekter följs upp.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Liknande negativa händelser förebyggs och åtgärdernas effekter följs upp.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Riskbedömningar utförs och åtgärder föreslås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endParaRPr lang="sv-SE" altLang="sv-SE" sz="1000" b="1" dirty="0">
              <a:solidFill>
                <a:schemeClr val="bg1"/>
              </a:solidFill>
            </a:endParaRPr>
          </a:p>
        </p:txBody>
      </p:sp>
      <p:sp>
        <p:nvSpPr>
          <p:cNvPr id="32788" name="Text Box 44"/>
          <p:cNvSpPr txBox="1">
            <a:spLocks noChangeArrowheads="1"/>
          </p:cNvSpPr>
          <p:nvPr/>
        </p:nvSpPr>
        <p:spPr bwMode="auto">
          <a:xfrm>
            <a:off x="6884988" y="1916113"/>
            <a:ext cx="2295525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Åtgärder av betydelse för patientsäkerheten planeras och vidtas kontinuerligt som ett resultat av genomförda risk- och händelseanalyser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Systematiska och regelbundna risk- och händelseanalyser används regelmässigt som beslutsunderlag inför förändringar i verksamheten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Risk- och händelseanalyser är tydligt organiserat med klargjort ansvarsfördelning och planering.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Analyserna leder till åtgärder vars effekter systematiskt följs upp och återförs till verksamhetens medarbetare och i förekommande fall andra som kan behöva informationen.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lang="sv-SE" altLang="sv-SE" sz="1000" b="1" dirty="0">
                <a:solidFill>
                  <a:schemeClr val="bg1"/>
                </a:solidFill>
              </a:rPr>
              <a:t> Åtgärder som vidtas förankras hos verksamhetens medarbetare och andra berörda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endParaRPr lang="sv-SE" altLang="sv-SE" sz="1000" b="1" dirty="0">
              <a:solidFill>
                <a:schemeClr val="bg1"/>
              </a:solidFill>
            </a:endParaRPr>
          </a:p>
        </p:txBody>
      </p:sp>
      <p:grpSp>
        <p:nvGrpSpPr>
          <p:cNvPr id="32789" name="Group 49"/>
          <p:cNvGrpSpPr>
            <a:grpSpLocks/>
          </p:cNvGrpSpPr>
          <p:nvPr/>
        </p:nvGrpSpPr>
        <p:grpSpPr bwMode="auto">
          <a:xfrm>
            <a:off x="34925" y="836613"/>
            <a:ext cx="287338" cy="215900"/>
            <a:chOff x="22" y="527"/>
            <a:chExt cx="181" cy="136"/>
          </a:xfrm>
        </p:grpSpPr>
        <p:sp>
          <p:nvSpPr>
            <p:cNvPr id="32795" name="Line 45"/>
            <p:cNvSpPr>
              <a:spLocks noChangeShapeType="1"/>
            </p:cNvSpPr>
            <p:nvPr/>
          </p:nvSpPr>
          <p:spPr bwMode="auto">
            <a:xfrm flipH="1" flipV="1">
              <a:off x="113" y="527"/>
              <a:ext cx="90" cy="136"/>
            </a:xfrm>
            <a:prstGeom prst="line">
              <a:avLst/>
            </a:prstGeom>
            <a:noFill/>
            <a:ln w="952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2796" name="Line 46"/>
            <p:cNvSpPr>
              <a:spLocks noChangeShapeType="1"/>
            </p:cNvSpPr>
            <p:nvPr/>
          </p:nvSpPr>
          <p:spPr bwMode="auto">
            <a:xfrm flipH="1">
              <a:off x="22" y="527"/>
              <a:ext cx="90" cy="136"/>
            </a:xfrm>
            <a:prstGeom prst="line">
              <a:avLst/>
            </a:prstGeom>
            <a:noFill/>
            <a:ln w="952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2790" name="Text Box 48"/>
          <p:cNvSpPr txBox="1">
            <a:spLocks noChangeArrowheads="1"/>
          </p:cNvSpPr>
          <p:nvPr/>
        </p:nvSpPr>
        <p:spPr bwMode="auto">
          <a:xfrm rot="-5400000">
            <a:off x="8595519" y="6309519"/>
            <a:ext cx="882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sv-SE" altLang="sv-SE" sz="800"/>
              <a:t>Peder Karlsson</a:t>
            </a:r>
          </a:p>
        </p:txBody>
      </p:sp>
      <p:sp>
        <p:nvSpPr>
          <p:cNvPr id="32791" name="Text Box 8"/>
          <p:cNvSpPr txBox="1">
            <a:spLocks noChangeArrowheads="1"/>
          </p:cNvSpPr>
          <p:nvPr/>
        </p:nvSpPr>
        <p:spPr bwMode="auto">
          <a:xfrm>
            <a:off x="7019925" y="5734050"/>
            <a:ext cx="1873250" cy="431800"/>
          </a:xfrm>
          <a:prstGeom prst="rect">
            <a:avLst/>
          </a:prstGeom>
          <a:solidFill>
            <a:srgbClr val="FFFF99"/>
          </a:solidFill>
          <a:ln w="28575">
            <a:solidFill>
              <a:srgbClr val="333333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sv-SE" sz="1000" b="1" dirty="0" err="1">
                <a:latin typeface="Futura Medium"/>
              </a:rPr>
              <a:t>Productiv</a:t>
            </a:r>
            <a:r>
              <a:rPr lang="en-GB" altLang="sv-SE" sz="1000" b="1" dirty="0">
                <a:latin typeface="Futura Medium"/>
              </a:rPr>
              <a:t> / </a:t>
            </a:r>
            <a:r>
              <a:rPr lang="en-GB" altLang="sv-SE" sz="1000" b="1" dirty="0" err="1">
                <a:latin typeface="Futura Medium"/>
              </a:rPr>
              <a:t>lerning</a:t>
            </a:r>
            <a:br>
              <a:rPr lang="en-GB" altLang="sv-SE" sz="1000" b="1" dirty="0">
                <a:latin typeface="Futura Medium"/>
              </a:rPr>
            </a:br>
            <a:r>
              <a:rPr lang="en-GB" altLang="sv-SE" sz="1000" b="1" dirty="0">
                <a:latin typeface="Futura Medium"/>
              </a:rPr>
              <a:t>organization</a:t>
            </a:r>
          </a:p>
        </p:txBody>
      </p:sp>
      <p:sp>
        <p:nvSpPr>
          <p:cNvPr id="32792" name="Text Box 12"/>
          <p:cNvSpPr txBox="1">
            <a:spLocks noChangeArrowheads="1"/>
          </p:cNvSpPr>
          <p:nvPr/>
        </p:nvSpPr>
        <p:spPr bwMode="auto">
          <a:xfrm>
            <a:off x="5003800" y="5734050"/>
            <a:ext cx="1776413" cy="431800"/>
          </a:xfrm>
          <a:prstGeom prst="rect">
            <a:avLst/>
          </a:prstGeom>
          <a:solidFill>
            <a:srgbClr val="FFFF99"/>
          </a:solidFill>
          <a:ln w="28575">
            <a:solidFill>
              <a:srgbClr val="333333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sv-SE" sz="1000" b="1" dirty="0">
                <a:latin typeface="Futura Medium"/>
              </a:rPr>
              <a:t>Prospective</a:t>
            </a:r>
            <a:br>
              <a:rPr lang="en-GB" altLang="sv-SE" sz="1000" b="1" dirty="0">
                <a:latin typeface="Futura Medium"/>
              </a:rPr>
            </a:br>
            <a:r>
              <a:rPr lang="en-GB" altLang="sv-SE" sz="1000" b="1" dirty="0">
                <a:latin typeface="Futura Medium"/>
              </a:rPr>
              <a:t>organization</a:t>
            </a:r>
            <a:endParaRPr lang="en-GB" altLang="sv-SE" sz="1000" dirty="0">
              <a:latin typeface="Futura Medium"/>
            </a:endParaRPr>
          </a:p>
        </p:txBody>
      </p:sp>
      <p:sp>
        <p:nvSpPr>
          <p:cNvPr id="32793" name="Text Box 15"/>
          <p:cNvSpPr txBox="1">
            <a:spLocks noChangeArrowheads="1"/>
          </p:cNvSpPr>
          <p:nvPr/>
        </p:nvSpPr>
        <p:spPr bwMode="auto">
          <a:xfrm>
            <a:off x="2843213" y="5734050"/>
            <a:ext cx="1920875" cy="431800"/>
          </a:xfrm>
          <a:prstGeom prst="rect">
            <a:avLst/>
          </a:prstGeom>
          <a:solidFill>
            <a:srgbClr val="FFFF99"/>
          </a:solidFill>
          <a:ln w="28575">
            <a:solidFill>
              <a:srgbClr val="333333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sv-SE" sz="1000" b="1" dirty="0">
                <a:latin typeface="Futura Medium"/>
              </a:rPr>
              <a:t>Aimful</a:t>
            </a:r>
            <a:br>
              <a:rPr lang="en-GB" altLang="sv-SE" sz="1000" b="1" dirty="0">
                <a:latin typeface="Futura Medium"/>
              </a:rPr>
            </a:br>
            <a:r>
              <a:rPr lang="en-GB" altLang="sv-SE" sz="1000" b="1" dirty="0">
                <a:latin typeface="Futura Medium"/>
              </a:rPr>
              <a:t>organization</a:t>
            </a:r>
          </a:p>
        </p:txBody>
      </p:sp>
      <p:sp>
        <p:nvSpPr>
          <p:cNvPr id="32794" name="Text Box 5"/>
          <p:cNvSpPr txBox="1">
            <a:spLocks noChangeArrowheads="1"/>
          </p:cNvSpPr>
          <p:nvPr/>
        </p:nvSpPr>
        <p:spPr bwMode="auto">
          <a:xfrm>
            <a:off x="755650" y="5734050"/>
            <a:ext cx="2087563" cy="431800"/>
          </a:xfrm>
          <a:prstGeom prst="rect">
            <a:avLst/>
          </a:prstGeom>
          <a:solidFill>
            <a:srgbClr val="FFFF99"/>
          </a:solidFill>
          <a:ln w="28575">
            <a:solidFill>
              <a:srgbClr val="333333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sv-SE" sz="1000" b="1" dirty="0" err="1">
                <a:latin typeface="Futura Medium"/>
              </a:rPr>
              <a:t>Reaktiv</a:t>
            </a:r>
            <a:r>
              <a:rPr lang="en-GB" altLang="sv-SE" sz="1000" b="1" dirty="0">
                <a:latin typeface="Futura Medium"/>
              </a:rPr>
              <a:t> </a:t>
            </a:r>
            <a:br>
              <a:rPr lang="en-GB" altLang="sv-SE" sz="1000" b="1" dirty="0">
                <a:latin typeface="Futura Medium"/>
              </a:rPr>
            </a:br>
            <a:r>
              <a:rPr lang="en-GB" altLang="sv-SE" sz="1000" b="1" dirty="0">
                <a:latin typeface="Futura Medium"/>
              </a:rPr>
              <a:t>organization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251520" y="116632"/>
            <a:ext cx="8458200" cy="5334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altLang="sv-SE" dirty="0" err="1">
                <a:solidFill>
                  <a:schemeClr val="hlink"/>
                </a:solidFill>
              </a:rPr>
              <a:t>Security</a:t>
            </a:r>
            <a:r>
              <a:rPr lang="sv-SE" altLang="sv-SE" dirty="0">
                <a:solidFill>
                  <a:schemeClr val="hlink"/>
                </a:solidFill>
              </a:rPr>
              <a:t>/</a:t>
            </a:r>
            <a:r>
              <a:rPr lang="sv-SE" altLang="sv-SE" dirty="0" err="1">
                <a:solidFill>
                  <a:schemeClr val="hlink"/>
                </a:solidFill>
              </a:rPr>
              <a:t>improvement</a:t>
            </a:r>
            <a:r>
              <a:rPr lang="sv-SE" altLang="sv-SE" dirty="0">
                <a:solidFill>
                  <a:schemeClr val="hlink"/>
                </a:solidFill>
              </a:rPr>
              <a:t>/</a:t>
            </a:r>
            <a:r>
              <a:rPr lang="sv-SE" altLang="sv-SE" dirty="0" err="1">
                <a:solidFill>
                  <a:schemeClr val="hlink"/>
                </a:solidFill>
              </a:rPr>
              <a:t>systemcontrol</a:t>
            </a:r>
            <a:endParaRPr lang="sv-SE" altLang="sv-SE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05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396875" y="1628775"/>
            <a:ext cx="309562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u="sng" dirty="0"/>
              <a:t>Information source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endParaRPr lang="sv-SE" altLang="sv-SE" dirty="0"/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sv-SE" altLang="sv-SE" dirty="0"/>
              <a:t>??????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endParaRPr lang="sv-SE" altLang="sv-S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dirty="0"/>
          </a:p>
        </p:txBody>
      </p:sp>
      <p:grpSp>
        <p:nvGrpSpPr>
          <p:cNvPr id="33796" name="Group 5"/>
          <p:cNvGrpSpPr>
            <a:grpSpLocks/>
          </p:cNvGrpSpPr>
          <p:nvPr/>
        </p:nvGrpSpPr>
        <p:grpSpPr bwMode="auto">
          <a:xfrm>
            <a:off x="3708400" y="757237"/>
            <a:ext cx="5111750" cy="5048250"/>
            <a:chOff x="1655" y="477"/>
            <a:chExt cx="3220" cy="3180"/>
          </a:xfrm>
        </p:grpSpPr>
        <p:sp>
          <p:nvSpPr>
            <p:cNvPr id="33797" name="Document"/>
            <p:cNvSpPr>
              <a:spLocks noEditPoints="1" noChangeArrowheads="1"/>
            </p:cNvSpPr>
            <p:nvPr/>
          </p:nvSpPr>
          <p:spPr bwMode="auto">
            <a:xfrm>
              <a:off x="3651" y="2704"/>
              <a:ext cx="1042" cy="9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82 w 21600"/>
                <a:gd name="T25" fmla="*/ 816 h 21600"/>
                <a:gd name="T26" fmla="*/ 20618 w 21600"/>
                <a:gd name="T27" fmla="*/ 1643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i="1" dirty="0"/>
                <a:t>Intervention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i="1" dirty="0"/>
                <a:t>-……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i="1" dirty="0"/>
                <a:t>-……</a:t>
              </a:r>
            </a:p>
            <a:p>
              <a:pPr marL="285750" indent="-285750" eaLnBrk="1" hangingPunct="1">
                <a:spcBef>
                  <a:spcPct val="0"/>
                </a:spcBef>
                <a:buClrTx/>
              </a:pPr>
              <a:endParaRPr lang="sv-SE" altLang="sv-SE" i="1" dirty="0"/>
            </a:p>
            <a:p>
              <a:pPr marL="285750" indent="-285750" eaLnBrk="1" hangingPunct="1">
                <a:spcBef>
                  <a:spcPct val="0"/>
                </a:spcBef>
                <a:buClrTx/>
              </a:pPr>
              <a:endParaRPr lang="sv-SE" altLang="sv-SE" i="1" dirty="0"/>
            </a:p>
            <a:p>
              <a:pPr marL="285750" indent="-285750" eaLnBrk="1" hangingPunct="1">
                <a:spcBef>
                  <a:spcPct val="0"/>
                </a:spcBef>
                <a:buClrTx/>
              </a:pPr>
              <a:endParaRPr lang="sv-SE" altLang="sv-SE" i="1" dirty="0"/>
            </a:p>
          </p:txBody>
        </p:sp>
        <p:grpSp>
          <p:nvGrpSpPr>
            <p:cNvPr id="33798" name="Group 7"/>
            <p:cNvGrpSpPr>
              <a:grpSpLocks/>
            </p:cNvGrpSpPr>
            <p:nvPr/>
          </p:nvGrpSpPr>
          <p:grpSpPr bwMode="auto">
            <a:xfrm>
              <a:off x="1655" y="1632"/>
              <a:ext cx="3220" cy="1497"/>
              <a:chOff x="1610" y="2024"/>
              <a:chExt cx="3220" cy="1497"/>
            </a:xfrm>
          </p:grpSpPr>
          <p:grpSp>
            <p:nvGrpSpPr>
              <p:cNvPr id="33804" name="Group 8"/>
              <p:cNvGrpSpPr>
                <a:grpSpLocks/>
              </p:cNvGrpSpPr>
              <p:nvPr/>
            </p:nvGrpSpPr>
            <p:grpSpPr bwMode="auto">
              <a:xfrm>
                <a:off x="1791" y="2159"/>
                <a:ext cx="273" cy="681"/>
                <a:chOff x="1791" y="1979"/>
                <a:chExt cx="273" cy="681"/>
              </a:xfrm>
            </p:grpSpPr>
            <p:sp>
              <p:nvSpPr>
                <p:cNvPr id="33841" name="Line 9"/>
                <p:cNvSpPr>
                  <a:spLocks noChangeShapeType="1"/>
                </p:cNvSpPr>
                <p:nvPr/>
              </p:nvSpPr>
              <p:spPr bwMode="auto">
                <a:xfrm>
                  <a:off x="1882" y="2115"/>
                  <a:ext cx="0" cy="54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42" name="Line 10"/>
                <p:cNvSpPr>
                  <a:spLocks noChangeShapeType="1"/>
                </p:cNvSpPr>
                <p:nvPr/>
              </p:nvSpPr>
              <p:spPr bwMode="auto">
                <a:xfrm flipH="1" flipV="1">
                  <a:off x="1791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43" name="Line 11"/>
                <p:cNvSpPr>
                  <a:spLocks noChangeShapeType="1"/>
                </p:cNvSpPr>
                <p:nvPr/>
              </p:nvSpPr>
              <p:spPr bwMode="auto">
                <a:xfrm>
                  <a:off x="1973" y="2115"/>
                  <a:ext cx="0" cy="54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4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973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33805" name="Group 13"/>
              <p:cNvGrpSpPr>
                <a:grpSpLocks/>
              </p:cNvGrpSpPr>
              <p:nvPr/>
            </p:nvGrpSpPr>
            <p:grpSpPr bwMode="auto">
              <a:xfrm>
                <a:off x="2426" y="2160"/>
                <a:ext cx="273" cy="681"/>
                <a:chOff x="1791" y="1979"/>
                <a:chExt cx="273" cy="681"/>
              </a:xfrm>
            </p:grpSpPr>
            <p:sp>
              <p:nvSpPr>
                <p:cNvPr id="33837" name="Line 14"/>
                <p:cNvSpPr>
                  <a:spLocks noChangeShapeType="1"/>
                </p:cNvSpPr>
                <p:nvPr/>
              </p:nvSpPr>
              <p:spPr bwMode="auto">
                <a:xfrm>
                  <a:off x="1882" y="2115"/>
                  <a:ext cx="0" cy="54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8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1791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9" name="Line 16"/>
                <p:cNvSpPr>
                  <a:spLocks noChangeShapeType="1"/>
                </p:cNvSpPr>
                <p:nvPr/>
              </p:nvSpPr>
              <p:spPr bwMode="auto">
                <a:xfrm>
                  <a:off x="1973" y="2115"/>
                  <a:ext cx="0" cy="54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40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973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33806" name="Group 18"/>
              <p:cNvGrpSpPr>
                <a:grpSpLocks/>
              </p:cNvGrpSpPr>
              <p:nvPr/>
            </p:nvGrpSpPr>
            <p:grpSpPr bwMode="auto">
              <a:xfrm>
                <a:off x="2971" y="2024"/>
                <a:ext cx="273" cy="816"/>
                <a:chOff x="1791" y="1979"/>
                <a:chExt cx="273" cy="681"/>
              </a:xfrm>
            </p:grpSpPr>
            <p:sp>
              <p:nvSpPr>
                <p:cNvPr id="33833" name="Line 19"/>
                <p:cNvSpPr>
                  <a:spLocks noChangeShapeType="1"/>
                </p:cNvSpPr>
                <p:nvPr/>
              </p:nvSpPr>
              <p:spPr bwMode="auto">
                <a:xfrm>
                  <a:off x="1882" y="2115"/>
                  <a:ext cx="0" cy="54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4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1791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5" name="Line 21"/>
                <p:cNvSpPr>
                  <a:spLocks noChangeShapeType="1"/>
                </p:cNvSpPr>
                <p:nvPr/>
              </p:nvSpPr>
              <p:spPr bwMode="auto">
                <a:xfrm>
                  <a:off x="1973" y="2115"/>
                  <a:ext cx="0" cy="54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973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33807" name="Group 23"/>
              <p:cNvGrpSpPr>
                <a:grpSpLocks/>
              </p:cNvGrpSpPr>
              <p:nvPr/>
            </p:nvGrpSpPr>
            <p:grpSpPr bwMode="auto">
              <a:xfrm>
                <a:off x="3514" y="2160"/>
                <a:ext cx="273" cy="681"/>
                <a:chOff x="1791" y="1979"/>
                <a:chExt cx="273" cy="681"/>
              </a:xfrm>
            </p:grpSpPr>
            <p:sp>
              <p:nvSpPr>
                <p:cNvPr id="33829" name="Line 24"/>
                <p:cNvSpPr>
                  <a:spLocks noChangeShapeType="1"/>
                </p:cNvSpPr>
                <p:nvPr/>
              </p:nvSpPr>
              <p:spPr bwMode="auto">
                <a:xfrm>
                  <a:off x="1882" y="2115"/>
                  <a:ext cx="0" cy="54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0" name="Line 25"/>
                <p:cNvSpPr>
                  <a:spLocks noChangeShapeType="1"/>
                </p:cNvSpPr>
                <p:nvPr/>
              </p:nvSpPr>
              <p:spPr bwMode="auto">
                <a:xfrm flipH="1" flipV="1">
                  <a:off x="1791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1" name="Line 26"/>
                <p:cNvSpPr>
                  <a:spLocks noChangeShapeType="1"/>
                </p:cNvSpPr>
                <p:nvPr/>
              </p:nvSpPr>
              <p:spPr bwMode="auto">
                <a:xfrm>
                  <a:off x="1973" y="2115"/>
                  <a:ext cx="0" cy="54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32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973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33808" name="Group 28"/>
              <p:cNvGrpSpPr>
                <a:grpSpLocks/>
              </p:cNvGrpSpPr>
              <p:nvPr/>
            </p:nvGrpSpPr>
            <p:grpSpPr bwMode="auto">
              <a:xfrm>
                <a:off x="4059" y="2024"/>
                <a:ext cx="273" cy="817"/>
                <a:chOff x="1791" y="1979"/>
                <a:chExt cx="273" cy="681"/>
              </a:xfrm>
            </p:grpSpPr>
            <p:sp>
              <p:nvSpPr>
                <p:cNvPr id="33825" name="Line 29"/>
                <p:cNvSpPr>
                  <a:spLocks noChangeShapeType="1"/>
                </p:cNvSpPr>
                <p:nvPr/>
              </p:nvSpPr>
              <p:spPr bwMode="auto">
                <a:xfrm>
                  <a:off x="1882" y="2115"/>
                  <a:ext cx="0" cy="54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26" name="Line 30"/>
                <p:cNvSpPr>
                  <a:spLocks noChangeShapeType="1"/>
                </p:cNvSpPr>
                <p:nvPr/>
              </p:nvSpPr>
              <p:spPr bwMode="auto">
                <a:xfrm flipH="1" flipV="1">
                  <a:off x="1791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27" name="Line 31"/>
                <p:cNvSpPr>
                  <a:spLocks noChangeShapeType="1"/>
                </p:cNvSpPr>
                <p:nvPr/>
              </p:nvSpPr>
              <p:spPr bwMode="auto">
                <a:xfrm>
                  <a:off x="1973" y="2115"/>
                  <a:ext cx="0" cy="54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28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973" y="197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33809" name="Group 33"/>
              <p:cNvGrpSpPr>
                <a:grpSpLocks/>
              </p:cNvGrpSpPr>
              <p:nvPr/>
            </p:nvGrpSpPr>
            <p:grpSpPr bwMode="auto">
              <a:xfrm>
                <a:off x="4557" y="2159"/>
                <a:ext cx="273" cy="817"/>
                <a:chOff x="4557" y="2159"/>
                <a:chExt cx="273" cy="817"/>
              </a:xfrm>
            </p:grpSpPr>
            <p:sp>
              <p:nvSpPr>
                <p:cNvPr id="33821" name="Line 34"/>
                <p:cNvSpPr>
                  <a:spLocks noChangeShapeType="1"/>
                </p:cNvSpPr>
                <p:nvPr/>
              </p:nvSpPr>
              <p:spPr bwMode="auto">
                <a:xfrm>
                  <a:off x="4648" y="2295"/>
                  <a:ext cx="0" cy="54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22" name="Line 35"/>
                <p:cNvSpPr>
                  <a:spLocks noChangeShapeType="1"/>
                </p:cNvSpPr>
                <p:nvPr/>
              </p:nvSpPr>
              <p:spPr bwMode="auto">
                <a:xfrm flipH="1" flipV="1">
                  <a:off x="4557" y="215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23" name="Line 36"/>
                <p:cNvSpPr>
                  <a:spLocks noChangeShapeType="1"/>
                </p:cNvSpPr>
                <p:nvPr/>
              </p:nvSpPr>
              <p:spPr bwMode="auto">
                <a:xfrm>
                  <a:off x="4739" y="2295"/>
                  <a:ext cx="1" cy="681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3824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4739" y="2159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33810" name="Line 38"/>
              <p:cNvSpPr>
                <a:spLocks noChangeShapeType="1"/>
              </p:cNvSpPr>
              <p:nvPr/>
            </p:nvSpPr>
            <p:spPr bwMode="auto">
              <a:xfrm>
                <a:off x="4241" y="2840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1" name="Line 39"/>
              <p:cNvSpPr>
                <a:spLocks noChangeShapeType="1"/>
              </p:cNvSpPr>
              <p:nvPr/>
            </p:nvSpPr>
            <p:spPr bwMode="auto">
              <a:xfrm>
                <a:off x="3696" y="2840"/>
                <a:ext cx="45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2" name="Line 40"/>
              <p:cNvSpPr>
                <a:spLocks noChangeShapeType="1"/>
              </p:cNvSpPr>
              <p:nvPr/>
            </p:nvSpPr>
            <p:spPr bwMode="auto">
              <a:xfrm>
                <a:off x="3152" y="2840"/>
                <a:ext cx="45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3" name="Line 41"/>
              <p:cNvSpPr>
                <a:spLocks noChangeShapeType="1"/>
              </p:cNvSpPr>
              <p:nvPr/>
            </p:nvSpPr>
            <p:spPr bwMode="auto">
              <a:xfrm>
                <a:off x="2608" y="2840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4" name="Line 42"/>
              <p:cNvSpPr>
                <a:spLocks noChangeShapeType="1"/>
              </p:cNvSpPr>
              <p:nvPr/>
            </p:nvSpPr>
            <p:spPr bwMode="auto">
              <a:xfrm>
                <a:off x="1973" y="2840"/>
                <a:ext cx="5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5" name="Line 43"/>
              <p:cNvSpPr>
                <a:spLocks noChangeShapeType="1"/>
              </p:cNvSpPr>
              <p:nvPr/>
            </p:nvSpPr>
            <p:spPr bwMode="auto">
              <a:xfrm flipH="1">
                <a:off x="1746" y="2976"/>
                <a:ext cx="299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6" name="Line 44"/>
              <p:cNvSpPr>
                <a:spLocks noChangeShapeType="1"/>
              </p:cNvSpPr>
              <p:nvPr/>
            </p:nvSpPr>
            <p:spPr bwMode="auto">
              <a:xfrm flipH="1">
                <a:off x="1610" y="2840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7" name="Line 45"/>
              <p:cNvSpPr>
                <a:spLocks noChangeShapeType="1"/>
              </p:cNvSpPr>
              <p:nvPr/>
            </p:nvSpPr>
            <p:spPr bwMode="auto">
              <a:xfrm>
                <a:off x="1610" y="2840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8" name="Line 46"/>
              <p:cNvSpPr>
                <a:spLocks noChangeShapeType="1"/>
              </p:cNvSpPr>
              <p:nvPr/>
            </p:nvSpPr>
            <p:spPr bwMode="auto">
              <a:xfrm>
                <a:off x="1610" y="3294"/>
                <a:ext cx="272" cy="2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19" name="Line 47"/>
              <p:cNvSpPr>
                <a:spLocks noChangeShapeType="1"/>
              </p:cNvSpPr>
              <p:nvPr/>
            </p:nvSpPr>
            <p:spPr bwMode="auto">
              <a:xfrm>
                <a:off x="1746" y="2976"/>
                <a:ext cx="0" cy="273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3820" name="Line 48"/>
              <p:cNvSpPr>
                <a:spLocks noChangeShapeType="1"/>
              </p:cNvSpPr>
              <p:nvPr/>
            </p:nvSpPr>
            <p:spPr bwMode="auto">
              <a:xfrm>
                <a:off x="1746" y="3249"/>
                <a:ext cx="227" cy="18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33799" name="AutoShape 49"/>
            <p:cNvSpPr>
              <a:spLocks noChangeArrowheads="1"/>
            </p:cNvSpPr>
            <p:nvPr/>
          </p:nvSpPr>
          <p:spPr bwMode="auto">
            <a:xfrm>
              <a:off x="2608" y="3022"/>
              <a:ext cx="952" cy="277"/>
            </a:xfrm>
            <a:prstGeom prst="rightArrow">
              <a:avLst>
                <a:gd name="adj1" fmla="val 50000"/>
                <a:gd name="adj2" fmla="val 85921"/>
              </a:avLst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endParaRPr lang="sv-SE" altLang="sv-SE"/>
            </a:p>
          </p:txBody>
        </p:sp>
        <p:sp>
          <p:nvSpPr>
            <p:cNvPr id="33800" name="Rectangle 50"/>
            <p:cNvSpPr>
              <a:spLocks noChangeArrowheads="1"/>
            </p:cNvSpPr>
            <p:nvPr/>
          </p:nvSpPr>
          <p:spPr bwMode="auto">
            <a:xfrm rot="18527534">
              <a:off x="2822" y="1041"/>
              <a:ext cx="136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dirty="0"/>
                <a:t>???</a:t>
              </a:r>
            </a:p>
          </p:txBody>
        </p:sp>
        <p:sp>
          <p:nvSpPr>
            <p:cNvPr id="33801" name="Rectangle 51"/>
            <p:cNvSpPr>
              <a:spLocks noChangeArrowheads="1"/>
            </p:cNvSpPr>
            <p:nvPr/>
          </p:nvSpPr>
          <p:spPr bwMode="auto">
            <a:xfrm rot="18599533">
              <a:off x="4156" y="1335"/>
              <a:ext cx="4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dirty="0"/>
                <a:t>????</a:t>
              </a:r>
            </a:p>
          </p:txBody>
        </p:sp>
        <p:sp>
          <p:nvSpPr>
            <p:cNvPr id="33802" name="Text Box 52"/>
            <p:cNvSpPr txBox="1">
              <a:spLocks noChangeArrowheads="1"/>
            </p:cNvSpPr>
            <p:nvPr/>
          </p:nvSpPr>
          <p:spPr bwMode="auto">
            <a:xfrm rot="18341859">
              <a:off x="1950" y="1453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dirty="0"/>
                <a:t>???</a:t>
              </a:r>
            </a:p>
          </p:txBody>
        </p:sp>
        <p:pic>
          <p:nvPicPr>
            <p:cNvPr id="33803" name="Picture 53" descr="MC900196556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" y="2811"/>
              <a:ext cx="660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" name="Text Box 52"/>
            <p:cNvSpPr txBox="1">
              <a:spLocks noChangeArrowheads="1"/>
            </p:cNvSpPr>
            <p:nvPr/>
          </p:nvSpPr>
          <p:spPr bwMode="auto">
            <a:xfrm rot="18341859">
              <a:off x="2613" y="1461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dirty="0"/>
                <a:t>???</a:t>
              </a: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 rot="18599533">
              <a:off x="3578" y="1447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1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sv-SE" altLang="sv-SE" dirty="0"/>
                <a:t>???</a:t>
              </a:r>
            </a:p>
          </p:txBody>
        </p:sp>
      </p:grpSp>
      <p:sp>
        <p:nvSpPr>
          <p:cNvPr id="56" name="Rectangle 2"/>
          <p:cNvSpPr txBox="1">
            <a:spLocks noChangeArrowheads="1"/>
          </p:cNvSpPr>
          <p:nvPr/>
        </p:nvSpPr>
        <p:spPr>
          <a:xfrm>
            <a:off x="1403648" y="116632"/>
            <a:ext cx="3676203" cy="6571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altLang="sv-SE" dirty="0" err="1">
                <a:solidFill>
                  <a:srgbClr val="E66E14"/>
                </a:solidFill>
              </a:rPr>
              <a:t>Systematic</a:t>
            </a:r>
            <a:r>
              <a:rPr lang="sv-SE" altLang="sv-SE" dirty="0">
                <a:solidFill>
                  <a:srgbClr val="E66E14"/>
                </a:solidFill>
              </a:rPr>
              <a:t> </a:t>
            </a:r>
            <a:r>
              <a:rPr lang="sv-SE" altLang="sv-SE" dirty="0" err="1">
                <a:solidFill>
                  <a:srgbClr val="E66E14"/>
                </a:solidFill>
              </a:rPr>
              <a:t>supervising</a:t>
            </a:r>
            <a:endParaRPr lang="sv-SE" altLang="sv-SE" dirty="0">
              <a:solidFill>
                <a:srgbClr val="E66E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23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03648" y="116632"/>
            <a:ext cx="3676203" cy="6571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altLang="sv-SE" dirty="0" err="1">
                <a:solidFill>
                  <a:srgbClr val="E66E14"/>
                </a:solidFill>
              </a:rPr>
              <a:t>Systematic</a:t>
            </a:r>
            <a:r>
              <a:rPr lang="sv-SE" altLang="sv-SE" dirty="0">
                <a:solidFill>
                  <a:srgbClr val="E66E14"/>
                </a:solidFill>
              </a:rPr>
              <a:t> </a:t>
            </a:r>
            <a:r>
              <a:rPr lang="sv-SE" altLang="sv-SE" dirty="0" err="1">
                <a:solidFill>
                  <a:srgbClr val="E66E14"/>
                </a:solidFill>
              </a:rPr>
              <a:t>supervising</a:t>
            </a:r>
            <a:endParaRPr lang="sv-SE" altLang="sv-SE" dirty="0">
              <a:solidFill>
                <a:srgbClr val="E66E14"/>
              </a:solidFill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306810" y="692696"/>
            <a:ext cx="7649566" cy="5790812"/>
            <a:chOff x="306810" y="692696"/>
            <a:chExt cx="7649566" cy="5790812"/>
          </a:xfrm>
        </p:grpSpPr>
        <p:grpSp>
          <p:nvGrpSpPr>
            <p:cNvPr id="6" name="Grupp 5"/>
            <p:cNvGrpSpPr/>
            <p:nvPr/>
          </p:nvGrpSpPr>
          <p:grpSpPr>
            <a:xfrm>
              <a:off x="306810" y="692696"/>
              <a:ext cx="7649566" cy="5790812"/>
              <a:chOff x="306810" y="692696"/>
              <a:chExt cx="7649566" cy="5790812"/>
            </a:xfrm>
          </p:grpSpPr>
          <p:grpSp>
            <p:nvGrpSpPr>
              <p:cNvPr id="3" name="Grupp 2"/>
              <p:cNvGrpSpPr/>
              <p:nvPr/>
            </p:nvGrpSpPr>
            <p:grpSpPr>
              <a:xfrm>
                <a:off x="1403648" y="692696"/>
                <a:ext cx="6552728" cy="4955832"/>
                <a:chOff x="1403648" y="773776"/>
                <a:chExt cx="6552728" cy="4955832"/>
              </a:xfrm>
            </p:grpSpPr>
            <p:pic>
              <p:nvPicPr>
                <p:cNvPr id="2051" name="Picture 3" descr="C:\Users\prkn02\AppData\Local\Microsoft\Windows\Temporary Internet Files\Content.IE5\KAOCTJEY\PDCA-Repeat-Cycles-c[1].pn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648" y="1128391"/>
                  <a:ext cx="6401694" cy="460121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" name="Rektangel 1"/>
                <p:cNvSpPr/>
                <p:nvPr/>
              </p:nvSpPr>
              <p:spPr>
                <a:xfrm>
                  <a:off x="6588224" y="773776"/>
                  <a:ext cx="1368152" cy="9990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sv-SE" dirty="0"/>
                    <a:t>Excellens</a:t>
                  </a:r>
                </a:p>
              </p:txBody>
            </p:sp>
          </p:grpSp>
          <p:sp>
            <p:nvSpPr>
              <p:cNvPr id="5" name="Rektangel 4"/>
              <p:cNvSpPr/>
              <p:nvPr/>
            </p:nvSpPr>
            <p:spPr>
              <a:xfrm>
                <a:off x="306810" y="5484468"/>
                <a:ext cx="1368152" cy="99904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dirty="0" err="1">
                    <a:solidFill>
                      <a:srgbClr val="006666"/>
                    </a:solidFill>
                  </a:rPr>
                  <a:t>unstable</a:t>
                </a:r>
                <a:r>
                  <a:rPr lang="sv-SE" dirty="0">
                    <a:solidFill>
                      <a:srgbClr val="006666"/>
                    </a:solidFill>
                  </a:rPr>
                  <a:t>/</a:t>
                </a:r>
              </a:p>
              <a:p>
                <a:pPr algn="ctr"/>
                <a:r>
                  <a:rPr lang="sv-SE" dirty="0">
                    <a:solidFill>
                      <a:srgbClr val="006666"/>
                    </a:solidFill>
                  </a:rPr>
                  <a:t>risk</a:t>
                </a:r>
              </a:p>
            </p:txBody>
          </p:sp>
        </p:grpSp>
        <p:sp>
          <p:nvSpPr>
            <p:cNvPr id="7" name="V-form med huvud 6"/>
            <p:cNvSpPr/>
            <p:nvPr/>
          </p:nvSpPr>
          <p:spPr>
            <a:xfrm rot="19208705">
              <a:off x="2313412" y="2455419"/>
              <a:ext cx="2487785" cy="288032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V-form med huvud 8"/>
            <p:cNvSpPr/>
            <p:nvPr/>
          </p:nvSpPr>
          <p:spPr>
            <a:xfrm rot="19208705" flipH="1" flipV="1">
              <a:off x="1960571" y="2488305"/>
              <a:ext cx="2292089" cy="321771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0" name="Rak 9"/>
            <p:cNvCxnSpPr/>
            <p:nvPr/>
          </p:nvCxnSpPr>
          <p:spPr>
            <a:xfrm>
              <a:off x="899592" y="4293096"/>
              <a:ext cx="2016224" cy="2016224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Rak 12"/>
            <p:cNvCxnSpPr/>
            <p:nvPr/>
          </p:nvCxnSpPr>
          <p:spPr>
            <a:xfrm>
              <a:off x="5079851" y="1495501"/>
              <a:ext cx="2016224" cy="20162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7374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1619672" y="1210727"/>
            <a:ext cx="575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E66E14"/>
                </a:solidFill>
              </a:rPr>
              <a:t>The </a:t>
            </a:r>
            <a:r>
              <a:rPr lang="sv-SE" dirty="0" err="1">
                <a:solidFill>
                  <a:srgbClr val="E66E14"/>
                </a:solidFill>
              </a:rPr>
              <a:t>stability</a:t>
            </a:r>
            <a:r>
              <a:rPr lang="sv-SE" dirty="0">
                <a:solidFill>
                  <a:srgbClr val="E66E14"/>
                </a:solidFill>
              </a:rPr>
              <a:t> </a:t>
            </a:r>
            <a:r>
              <a:rPr lang="sv-SE" dirty="0" err="1">
                <a:solidFill>
                  <a:srgbClr val="E66E14"/>
                </a:solidFill>
              </a:rPr>
              <a:t>of</a:t>
            </a:r>
            <a:r>
              <a:rPr lang="sv-SE" dirty="0">
                <a:solidFill>
                  <a:srgbClr val="E66E14"/>
                </a:solidFill>
              </a:rPr>
              <a:t> a </a:t>
            </a:r>
            <a:r>
              <a:rPr lang="sv-SE" dirty="0" err="1">
                <a:solidFill>
                  <a:srgbClr val="E66E14"/>
                </a:solidFill>
              </a:rPr>
              <a:t>clinics</a:t>
            </a:r>
            <a:r>
              <a:rPr lang="sv-SE" dirty="0">
                <a:solidFill>
                  <a:srgbClr val="E66E14"/>
                </a:solidFill>
              </a:rPr>
              <a:t>/hospitals/</a:t>
            </a:r>
            <a:r>
              <a:rPr lang="sv-SE" dirty="0" err="1">
                <a:solidFill>
                  <a:srgbClr val="E66E14"/>
                </a:solidFill>
              </a:rPr>
              <a:t>health</a:t>
            </a:r>
            <a:r>
              <a:rPr lang="sv-SE" dirty="0">
                <a:solidFill>
                  <a:srgbClr val="E66E14"/>
                </a:solidFill>
              </a:rPr>
              <a:t> </a:t>
            </a:r>
            <a:r>
              <a:rPr lang="sv-SE" dirty="0" err="1">
                <a:solidFill>
                  <a:srgbClr val="E66E14"/>
                </a:solidFill>
              </a:rPr>
              <a:t>care</a:t>
            </a:r>
            <a:r>
              <a:rPr lang="sv-SE" dirty="0">
                <a:solidFill>
                  <a:srgbClr val="E66E14"/>
                </a:solidFill>
              </a:rPr>
              <a:t> </a:t>
            </a:r>
            <a:r>
              <a:rPr lang="sv-SE" dirty="0" err="1">
                <a:solidFill>
                  <a:srgbClr val="E66E14"/>
                </a:solidFill>
              </a:rPr>
              <a:t>provider</a:t>
            </a:r>
            <a:endParaRPr lang="sv-SE" dirty="0">
              <a:solidFill>
                <a:srgbClr val="E66E14"/>
              </a:solidFill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2411760" y="2132856"/>
            <a:ext cx="3536776" cy="1545152"/>
            <a:chOff x="3267472" y="2675936"/>
            <a:chExt cx="3536776" cy="1545152"/>
          </a:xfrm>
        </p:grpSpPr>
        <p:sp>
          <p:nvSpPr>
            <p:cNvPr id="6" name="Uppåtböjd 5"/>
            <p:cNvSpPr/>
            <p:nvPr/>
          </p:nvSpPr>
          <p:spPr>
            <a:xfrm>
              <a:off x="5148064" y="3501008"/>
              <a:ext cx="1656184" cy="72008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9" name="Uppåtböjd 8"/>
            <p:cNvSpPr/>
            <p:nvPr/>
          </p:nvSpPr>
          <p:spPr>
            <a:xfrm rot="10800000">
              <a:off x="4716016" y="2675936"/>
              <a:ext cx="2032429" cy="72008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0" name="Uppåtböjd 9"/>
            <p:cNvSpPr/>
            <p:nvPr/>
          </p:nvSpPr>
          <p:spPr>
            <a:xfrm flipH="1">
              <a:off x="3267472" y="3501008"/>
              <a:ext cx="1736576" cy="72008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1" name="Uppåtböjd 10"/>
            <p:cNvSpPr/>
            <p:nvPr/>
          </p:nvSpPr>
          <p:spPr>
            <a:xfrm rot="10800000" flipH="1">
              <a:off x="3347864" y="2708919"/>
              <a:ext cx="2088231" cy="72008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</p:grpSp>
      <p:cxnSp>
        <p:nvCxnSpPr>
          <p:cNvPr id="12" name="Rak 11"/>
          <p:cNvCxnSpPr/>
          <p:nvPr/>
        </p:nvCxnSpPr>
        <p:spPr>
          <a:xfrm>
            <a:off x="1547664" y="3317968"/>
            <a:ext cx="55446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ktangel 1"/>
          <p:cNvSpPr/>
          <p:nvPr/>
        </p:nvSpPr>
        <p:spPr>
          <a:xfrm>
            <a:off x="1835696" y="4365104"/>
            <a:ext cx="5112568" cy="472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/>
          <p:cNvSpPr txBox="1"/>
          <p:nvPr/>
        </p:nvSpPr>
        <p:spPr>
          <a:xfrm>
            <a:off x="2261597" y="446847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 </a:t>
            </a:r>
            <a:r>
              <a:rPr lang="sv-SE" dirty="0" err="1"/>
              <a:t>year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3998172" y="446847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 </a:t>
            </a:r>
            <a:r>
              <a:rPr lang="sv-SE" dirty="0" err="1"/>
              <a:t>year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5796136" y="446847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 </a:t>
            </a:r>
            <a:r>
              <a:rPr lang="sv-SE" dirty="0" err="1"/>
              <a:t>year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3649444" y="3933056"/>
            <a:ext cx="1496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interval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395536" y="3356992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unstable</a:t>
            </a:r>
            <a:r>
              <a:rPr lang="sv-SE" dirty="0"/>
              <a:t>/</a:t>
            </a:r>
            <a:r>
              <a:rPr lang="sv-SE" dirty="0" err="1"/>
              <a:t>unsafely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395536" y="242088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Stable</a:t>
            </a:r>
            <a:r>
              <a:rPr lang="sv-SE" dirty="0"/>
              <a:t>/</a:t>
            </a:r>
            <a:r>
              <a:rPr lang="sv-SE" dirty="0" err="1"/>
              <a:t>safe</a:t>
            </a:r>
            <a:endParaRPr lang="sv-SE" dirty="0"/>
          </a:p>
        </p:txBody>
      </p:sp>
      <p:sp>
        <p:nvSpPr>
          <p:cNvPr id="16" name="Diagonal rand 15"/>
          <p:cNvSpPr/>
          <p:nvPr/>
        </p:nvSpPr>
        <p:spPr>
          <a:xfrm rot="13245403">
            <a:off x="4716475" y="3048440"/>
            <a:ext cx="684593" cy="605390"/>
          </a:xfrm>
          <a:prstGeom prst="diagStri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9" name="Diagonal rand 18"/>
          <p:cNvSpPr/>
          <p:nvPr/>
        </p:nvSpPr>
        <p:spPr>
          <a:xfrm rot="13245403">
            <a:off x="2958412" y="3054296"/>
            <a:ext cx="684593" cy="605390"/>
          </a:xfrm>
          <a:prstGeom prst="diagStri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116160" y="116632"/>
            <a:ext cx="4112024" cy="6571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altLang="sv-SE" dirty="0" err="1">
                <a:solidFill>
                  <a:srgbClr val="E66E14"/>
                </a:solidFill>
              </a:rPr>
              <a:t>Systematic</a:t>
            </a:r>
            <a:r>
              <a:rPr lang="sv-SE" altLang="sv-SE" dirty="0">
                <a:solidFill>
                  <a:srgbClr val="E66E14"/>
                </a:solidFill>
              </a:rPr>
              <a:t> </a:t>
            </a:r>
            <a:r>
              <a:rPr lang="sv-SE" altLang="sv-SE" dirty="0" err="1">
                <a:solidFill>
                  <a:srgbClr val="E66E14"/>
                </a:solidFill>
              </a:rPr>
              <a:t>supervising</a:t>
            </a:r>
            <a:endParaRPr lang="sv-SE" altLang="sv-SE" dirty="0">
              <a:solidFill>
                <a:srgbClr val="E66E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89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/>
          <p:cNvGrpSpPr/>
          <p:nvPr/>
        </p:nvGrpSpPr>
        <p:grpSpPr>
          <a:xfrm>
            <a:off x="2894434" y="1633711"/>
            <a:ext cx="3333750" cy="3235449"/>
            <a:chOff x="2870423" y="1772816"/>
            <a:chExt cx="3333750" cy="3235449"/>
          </a:xfrm>
        </p:grpSpPr>
        <p:grpSp>
          <p:nvGrpSpPr>
            <p:cNvPr id="8" name="Grupp 7"/>
            <p:cNvGrpSpPr/>
            <p:nvPr/>
          </p:nvGrpSpPr>
          <p:grpSpPr>
            <a:xfrm>
              <a:off x="2870423" y="1772816"/>
              <a:ext cx="3333750" cy="3235449"/>
              <a:chOff x="683568" y="1129655"/>
              <a:chExt cx="3333750" cy="3235449"/>
            </a:xfrm>
          </p:grpSpPr>
          <p:pic>
            <p:nvPicPr>
              <p:cNvPr id="4" name="Picture 4" descr="C:\Users\prkn02\AppData\Local\Microsoft\Windows\Temporary Internet Files\Content.IE5\QC2ZQSQO\rouededemning-PDCA[1]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568" y="1129655"/>
                <a:ext cx="3333750" cy="30194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Rektangel 6"/>
              <p:cNvSpPr/>
              <p:nvPr/>
            </p:nvSpPr>
            <p:spPr>
              <a:xfrm>
                <a:off x="1187624" y="4002609"/>
                <a:ext cx="2448272" cy="3624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" name="Rektangel 5"/>
              <p:cNvSpPr/>
              <p:nvPr/>
            </p:nvSpPr>
            <p:spPr>
              <a:xfrm>
                <a:off x="2195736" y="3645024"/>
                <a:ext cx="1584176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9" name="Likbent triangel 8"/>
            <p:cNvSpPr/>
            <p:nvPr/>
          </p:nvSpPr>
          <p:spPr>
            <a:xfrm rot="5867149">
              <a:off x="3559098" y="3756495"/>
              <a:ext cx="632270" cy="93770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3419872" y="4040681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E66E14"/>
                  </a:solidFill>
                </a:rPr>
                <a:t>IVO</a:t>
              </a:r>
            </a:p>
          </p:txBody>
        </p:sp>
      </p:grpSp>
      <p:cxnSp>
        <p:nvCxnSpPr>
          <p:cNvPr id="12" name="Rak pil 11"/>
          <p:cNvCxnSpPr/>
          <p:nvPr/>
        </p:nvCxnSpPr>
        <p:spPr>
          <a:xfrm>
            <a:off x="2202339" y="2492896"/>
            <a:ext cx="929501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323528" y="1628800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Control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health</a:t>
            </a:r>
            <a:r>
              <a:rPr lang="sv-SE" dirty="0"/>
              <a:t> </a:t>
            </a:r>
            <a:r>
              <a:rPr lang="sv-SE" dirty="0" err="1"/>
              <a:t>care</a:t>
            </a:r>
            <a:r>
              <a:rPr lang="sv-SE" dirty="0"/>
              <a:t> </a:t>
            </a:r>
            <a:r>
              <a:rPr lang="sv-SE" dirty="0" err="1"/>
              <a:t>providers</a:t>
            </a:r>
            <a:r>
              <a:rPr lang="sv-SE" dirty="0"/>
              <a:t> system för </a:t>
            </a:r>
            <a:r>
              <a:rPr lang="sv-SE" dirty="0" err="1"/>
              <a:t>enhancing</a:t>
            </a:r>
            <a:r>
              <a:rPr lang="sv-SE" dirty="0"/>
              <a:t> the </a:t>
            </a:r>
            <a:r>
              <a:rPr lang="sv-SE" dirty="0" err="1"/>
              <a:t>quality</a:t>
            </a:r>
            <a:r>
              <a:rPr lang="sv-SE" dirty="0"/>
              <a:t> and </a:t>
            </a:r>
            <a:r>
              <a:rPr lang="sv-SE" dirty="0" err="1"/>
              <a:t>patientsafety</a:t>
            </a:r>
            <a:endParaRPr lang="sv-SE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116160" y="116632"/>
            <a:ext cx="4112024" cy="6571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altLang="sv-SE" dirty="0" err="1">
                <a:solidFill>
                  <a:srgbClr val="E66E14"/>
                </a:solidFill>
              </a:rPr>
              <a:t>Systematic</a:t>
            </a:r>
            <a:r>
              <a:rPr lang="sv-SE" altLang="sv-SE" dirty="0">
                <a:solidFill>
                  <a:srgbClr val="E66E14"/>
                </a:solidFill>
              </a:rPr>
              <a:t> </a:t>
            </a:r>
            <a:r>
              <a:rPr lang="sv-SE" altLang="sv-SE" dirty="0" err="1">
                <a:solidFill>
                  <a:srgbClr val="E66E14"/>
                </a:solidFill>
              </a:rPr>
              <a:t>supervising</a:t>
            </a:r>
            <a:endParaRPr lang="sv-SE" altLang="sv-SE" dirty="0">
              <a:solidFill>
                <a:srgbClr val="E66E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529819"/>
      </p:ext>
    </p:extLst>
  </p:cSld>
  <p:clrMapOvr>
    <a:masterClrMapping/>
  </p:clrMapOvr>
</p:sld>
</file>

<file path=ppt/theme/theme1.xml><?xml version="1.0" encoding="utf-8"?>
<a:theme xmlns:a="http://schemas.openxmlformats.org/drawingml/2006/main" name="IVO_mall_2016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Nordic Capit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IVO_mall_2016</Template>
  <TotalTime>0</TotalTime>
  <Words>293</Words>
  <Application>Microsoft Office PowerPoint</Application>
  <PresentationFormat>Diavoorstelling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Futura Medium</vt:lpstr>
      <vt:lpstr>Wingdings</vt:lpstr>
      <vt:lpstr>IVO_mall_2016</vt:lpstr>
      <vt:lpstr>PowerPoint-presentatie</vt:lpstr>
      <vt:lpstr>Säkerhets/utvecklingstrappa/kontroll av systemet</vt:lpstr>
      <vt:lpstr>PowerPoint-presentatie</vt:lpstr>
      <vt:lpstr>PowerPoint-presentatie</vt:lpstr>
      <vt:lpstr>PowerPoint-presentatie</vt:lpstr>
      <vt:lpstr>PowerPoint-presentatie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2017-05-11T08:13:52Z</dcterms:created>
  <dcterms:modified xsi:type="dcterms:W3CDTF">2019-04-30T09:16:37Z</dcterms:modified>
</cp:coreProperties>
</file>