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3" r:id="rId3"/>
    <p:sldId id="281" r:id="rId4"/>
    <p:sldId id="274" r:id="rId5"/>
    <p:sldId id="268" r:id="rId6"/>
    <p:sldId id="277" r:id="rId7"/>
    <p:sldId id="280" r:id="rId8"/>
    <p:sldId id="282" r:id="rId9"/>
    <p:sldId id="261" r:id="rId10"/>
    <p:sldId id="257" r:id="rId11"/>
    <p:sldId id="269" r:id="rId12"/>
    <p:sldId id="262" r:id="rId13"/>
    <p:sldId id="265" r:id="rId14"/>
    <p:sldId id="266" r:id="rId15"/>
    <p:sldId id="267" r:id="rId16"/>
    <p:sldId id="276" r:id="rId17"/>
    <p:sldId id="284" r:id="rId18"/>
    <p:sldId id="286" r:id="rId19"/>
    <p:sldId id="258" r:id="rId20"/>
    <p:sldId id="270" r:id="rId21"/>
    <p:sldId id="271" r:id="rId22"/>
    <p:sldId id="273" r:id="rId23"/>
    <p:sldId id="278" r:id="rId24"/>
    <p:sldId id="285" r:id="rId2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5"/>
    <p:restoredTop sz="86634"/>
  </p:normalViewPr>
  <p:slideViewPr>
    <p:cSldViewPr snapToGrid="0" snapToObjects="1">
      <p:cViewPr varScale="1">
        <p:scale>
          <a:sx n="85" d="100"/>
          <a:sy n="85" d="100"/>
        </p:scale>
        <p:origin x="56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RaquelCF/Regulac&#807;a&#771;o%20setor%20social/Numeros%20setor%20social%20Portug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PT"/>
              <a:t>Ownership of social "equipments" (2013)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446-1E46-9D30-E9D3416A02C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446-1E46-9D30-E9D3416A02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Folha1!$B$3:$B$4</c:f>
              <c:strCache>
                <c:ptCount val="2"/>
                <c:pt idx="0">
                  <c:v>For profit</c:v>
                </c:pt>
                <c:pt idx="1">
                  <c:v>Non-profit</c:v>
                </c:pt>
              </c:strCache>
            </c:strRef>
          </c:cat>
          <c:val>
            <c:numRef>
              <c:f>Folha1!$C$3:$C$4</c:f>
              <c:numCache>
                <c:formatCode>0%</c:formatCode>
                <c:ptCount val="2"/>
                <c:pt idx="0">
                  <c:v>0.3</c:v>
                </c:pt>
                <c:pt idx="1">
                  <c:v>0.7</c:v>
                </c:pt>
              </c:numCache>
            </c:numRef>
          </c:val>
          <c:extLst>
            <c:ext xmlns:c16="http://schemas.microsoft.com/office/drawing/2014/chart" uri="{C3380CC4-5D6E-409C-BE32-E72D297353CC}">
              <c16:uniqueId val="{00000004-3446-1E46-9D30-E9D3416A02C7}"/>
            </c:ext>
          </c:extLst>
        </c:ser>
        <c:ser>
          <c:idx val="1"/>
          <c:order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6-3446-1E46-9D30-E9D3416A02C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8-3446-1E46-9D30-E9D3416A02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Folha1!$B$3:$B$4</c:f>
              <c:strCache>
                <c:ptCount val="2"/>
                <c:pt idx="0">
                  <c:v>For profit</c:v>
                </c:pt>
                <c:pt idx="1">
                  <c:v>Non-profit</c:v>
                </c:pt>
              </c:strCache>
            </c:strRef>
          </c:cat>
          <c:val>
            <c:numRef>
              <c:f>Folha1!$D$3:$D$4</c:f>
              <c:numCache>
                <c:formatCode>General</c:formatCode>
                <c:ptCount val="2"/>
                <c:pt idx="0">
                  <c:v>1620</c:v>
                </c:pt>
                <c:pt idx="1">
                  <c:v>3779.9999999999995</c:v>
                </c:pt>
              </c:numCache>
            </c:numRef>
          </c:val>
          <c:extLst>
            <c:ext xmlns:c16="http://schemas.microsoft.com/office/drawing/2014/chart" uri="{C3380CC4-5D6E-409C-BE32-E72D297353CC}">
              <c16:uniqueId val="{00000009-3446-1E46-9D30-E9D3416A02C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46AA8-9988-6141-AA3C-A2ACBE8E73CB}" type="datetimeFigureOut">
              <a:rPr lang="en-GB" smtClean="0"/>
              <a:t>12/04/2019</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PT"/>
              <a:t>Editar os estilos de texto do Modelo Global
Segundo nível
Terceiro nível
Quarto nível
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194BC-8128-124B-AD3E-FB3FA0683DFB}" type="slidenum">
              <a:rPr lang="en-GB" smtClean="0"/>
              <a:t>‹nº›</a:t>
            </a:fld>
            <a:endParaRPr lang="en-GB"/>
          </a:p>
        </p:txBody>
      </p:sp>
    </p:spTree>
    <p:extLst>
      <p:ext uri="{BB962C8B-B14F-4D97-AF65-F5344CB8AC3E}">
        <p14:creationId xmlns:p14="http://schemas.microsoft.com/office/powerpoint/2010/main" val="144551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6E7194BC-8128-124B-AD3E-FB3FA0683DFB}" type="slidenum">
              <a:rPr lang="en-GB" smtClean="0"/>
              <a:t>7</a:t>
            </a:fld>
            <a:endParaRPr lang="en-GB"/>
          </a:p>
        </p:txBody>
      </p:sp>
    </p:spTree>
    <p:extLst>
      <p:ext uri="{BB962C8B-B14F-4D97-AF65-F5344CB8AC3E}">
        <p14:creationId xmlns:p14="http://schemas.microsoft.com/office/powerpoint/2010/main" val="358193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Provider side reforms – Governments across the world have introduced reforms to social care services to diversify markets, purchasing from for profit and not for profit organisations</a:t>
            </a:r>
          </a:p>
          <a:p>
            <a:r>
              <a:rPr lang="en-GB" dirty="0"/>
              <a:t>Consumer directed reforms – Gove more choice and control over their care</a:t>
            </a:r>
          </a:p>
          <a:p>
            <a:r>
              <a:rPr lang="en-GB" dirty="0"/>
              <a:t>Result: increasing separation between service commissioners and providers</a:t>
            </a:r>
          </a:p>
          <a:p>
            <a:r>
              <a:rPr lang="en-GB" dirty="0"/>
              <a:t>In time of austerity and retrenchment in public services it is all the more important to measure quality to ensure that quality does not suffer unduly at the expense of initiatives to save costs.</a:t>
            </a:r>
          </a:p>
          <a:p>
            <a:endParaRPr lang="en-GB" dirty="0"/>
          </a:p>
          <a:p>
            <a:endParaRPr lang="en-GB" dirty="0"/>
          </a:p>
        </p:txBody>
      </p:sp>
      <p:sp>
        <p:nvSpPr>
          <p:cNvPr id="4" name="Marcador de Posição do Número do Diapositivo 3"/>
          <p:cNvSpPr>
            <a:spLocks noGrp="1"/>
          </p:cNvSpPr>
          <p:nvPr>
            <p:ph type="sldNum" sz="quarter" idx="5"/>
          </p:nvPr>
        </p:nvSpPr>
        <p:spPr/>
        <p:txBody>
          <a:bodyPr/>
          <a:lstStyle/>
          <a:p>
            <a:fld id="{6E7194BC-8128-124B-AD3E-FB3FA0683DFB}" type="slidenum">
              <a:rPr lang="en-GB" smtClean="0"/>
              <a:t>10</a:t>
            </a:fld>
            <a:endParaRPr lang="en-GB"/>
          </a:p>
        </p:txBody>
      </p:sp>
    </p:spTree>
    <p:extLst>
      <p:ext uri="{BB962C8B-B14F-4D97-AF65-F5344CB8AC3E}">
        <p14:creationId xmlns:p14="http://schemas.microsoft.com/office/powerpoint/2010/main" val="176507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The attribution problem . An accurate estimation of the contribution of social care services to final outcomes relies on the capacity of the model used to capture all of the non-service-related factors that have an influence over outcomes. The difficulties involved in controlling for all of the relevant non-service-related factors influencing outcomes can lead to unobserved heterogeneity and to biases in the estimates of quality. The fact that higher levels of services are provided to individuals with greater needs means that failing to control fully for differences in need in the analysis, will lead to a positive bias in the estimates of the social care quality. </a:t>
            </a:r>
          </a:p>
        </p:txBody>
      </p:sp>
      <p:sp>
        <p:nvSpPr>
          <p:cNvPr id="4" name="Marcador de Posição do Número do Diapositivo 3"/>
          <p:cNvSpPr>
            <a:spLocks noGrp="1"/>
          </p:cNvSpPr>
          <p:nvPr>
            <p:ph type="sldNum" sz="quarter" idx="5"/>
          </p:nvPr>
        </p:nvSpPr>
        <p:spPr/>
        <p:txBody>
          <a:bodyPr/>
          <a:lstStyle/>
          <a:p>
            <a:fld id="{6E7194BC-8128-124B-AD3E-FB3FA0683DFB}" type="slidenum">
              <a:rPr lang="en-GB" smtClean="0"/>
              <a:t>15</a:t>
            </a:fld>
            <a:endParaRPr lang="en-GB"/>
          </a:p>
        </p:txBody>
      </p:sp>
    </p:spTree>
    <p:extLst>
      <p:ext uri="{BB962C8B-B14F-4D97-AF65-F5344CB8AC3E}">
        <p14:creationId xmlns:p14="http://schemas.microsoft.com/office/powerpoint/2010/main" val="27757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The UK case</a:t>
            </a:r>
          </a:p>
          <a:p>
            <a:r>
              <a:rPr lang="en-GB" dirty="0"/>
              <a:t>Prior to 1997 few attempts were made to measure directly quality in social care; measurement tended to focus on activity, expenditure and costs. </a:t>
            </a:r>
          </a:p>
          <a:p>
            <a:r>
              <a:rPr lang="en-GB" dirty="0"/>
              <a:t>Over time the focus of the assessment of quality in public social care has become more outcomes-focused</a:t>
            </a:r>
          </a:p>
          <a:p>
            <a:r>
              <a:rPr lang="en-GB" dirty="0"/>
              <a:t>However the increased emphasis on the use of user surveys poses considerable practical challenges – expense and burden; many care clients need help (high rates of non response) </a:t>
            </a:r>
          </a:p>
          <a:p>
            <a:endParaRPr lang="en-GB" dirty="0"/>
          </a:p>
          <a:p>
            <a:r>
              <a:rPr lang="en-GB" dirty="0"/>
              <a:t>Richardson et al, 2018:</a:t>
            </a:r>
          </a:p>
          <a:p>
            <a:r>
              <a:rPr lang="en-GB" dirty="0"/>
              <a:t>CQC has a large remit, tasked with regulating all health and social care providers in England but limited resources. </a:t>
            </a:r>
          </a:p>
          <a:p>
            <a:r>
              <a:rPr lang="en-GB" dirty="0"/>
              <a:t>The overhaul of CQC’s regulatory regime in 2013 brought with it opportunity for service user voice to have a greater role in regulatory activities.</a:t>
            </a:r>
          </a:p>
          <a:p>
            <a:r>
              <a:rPr lang="en-GB" dirty="0"/>
              <a:t>CQC conducted various activities to include the service user voice within inspection and rating.</a:t>
            </a:r>
          </a:p>
          <a:p>
            <a:r>
              <a:rPr lang="en-GB" dirty="0"/>
              <a:t>Our findings highlight how difficult it can be to involve service users in health and social care regulation. </a:t>
            </a:r>
          </a:p>
        </p:txBody>
      </p:sp>
      <p:sp>
        <p:nvSpPr>
          <p:cNvPr id="4" name="Marcador de Posição do Número do Diapositivo 3"/>
          <p:cNvSpPr>
            <a:spLocks noGrp="1"/>
          </p:cNvSpPr>
          <p:nvPr>
            <p:ph type="sldNum" sz="quarter" idx="5"/>
          </p:nvPr>
        </p:nvSpPr>
        <p:spPr/>
        <p:txBody>
          <a:bodyPr/>
          <a:lstStyle/>
          <a:p>
            <a:fld id="{6E7194BC-8128-124B-AD3E-FB3FA0683DFB}" type="slidenum">
              <a:rPr lang="en-GB" smtClean="0"/>
              <a:t>19</a:t>
            </a:fld>
            <a:endParaRPr lang="en-GB"/>
          </a:p>
        </p:txBody>
      </p:sp>
    </p:spTree>
    <p:extLst>
      <p:ext uri="{BB962C8B-B14F-4D97-AF65-F5344CB8AC3E}">
        <p14:creationId xmlns:p14="http://schemas.microsoft.com/office/powerpoint/2010/main" val="358154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The UK case</a:t>
            </a:r>
          </a:p>
          <a:p>
            <a:r>
              <a:rPr lang="en-GB" dirty="0"/>
              <a:t>Prior to 1997 few attempts were made to measure directly quality in social care; measurement tended to focus on activity, expenditure and costs. </a:t>
            </a:r>
          </a:p>
          <a:p>
            <a:r>
              <a:rPr lang="en-GB" dirty="0"/>
              <a:t>Over time the focus of the assessment of quality in public social care has become more outcomes-focused</a:t>
            </a:r>
          </a:p>
          <a:p>
            <a:r>
              <a:rPr lang="en-GB" dirty="0"/>
              <a:t>However the increased emphasis on the use of user surveys poses considerable practical challenges – expense and burden; many care clients need help (high rates of non response) </a:t>
            </a:r>
          </a:p>
        </p:txBody>
      </p:sp>
      <p:sp>
        <p:nvSpPr>
          <p:cNvPr id="4" name="Marcador de Posição do Número do Diapositivo 3"/>
          <p:cNvSpPr>
            <a:spLocks noGrp="1"/>
          </p:cNvSpPr>
          <p:nvPr>
            <p:ph type="sldNum" sz="quarter" idx="5"/>
          </p:nvPr>
        </p:nvSpPr>
        <p:spPr/>
        <p:txBody>
          <a:bodyPr/>
          <a:lstStyle/>
          <a:p>
            <a:fld id="{6E7194BC-8128-124B-AD3E-FB3FA0683DFB}" type="slidenum">
              <a:rPr lang="en-GB" smtClean="0"/>
              <a:t>20</a:t>
            </a:fld>
            <a:endParaRPr lang="en-GB"/>
          </a:p>
        </p:txBody>
      </p:sp>
    </p:spTree>
    <p:extLst>
      <p:ext uri="{BB962C8B-B14F-4D97-AF65-F5344CB8AC3E}">
        <p14:creationId xmlns:p14="http://schemas.microsoft.com/office/powerpoint/2010/main" val="142503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1F5A0-0DBB-5147-964C-8FAC29626FB1}"/>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6E745C46-8F12-C047-918E-0826DFA52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C9B54849-D366-A445-A2D7-9159FB742F6E}"/>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B95CCBB5-E933-7843-A00E-0C8377FB643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E560391-52ED-4A43-92E1-56ED924BAD3C}"/>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249988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CDA9E-2A87-9C4C-81CB-4DBD51B67405}"/>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E371542A-4008-9347-8E3A-7E94F3C529C6}"/>
              </a:ext>
            </a:extLst>
          </p:cNvPr>
          <p:cNvSpPr>
            <a:spLocks noGrp="1"/>
          </p:cNvSpPr>
          <p:nvPr>
            <p:ph type="body" orient="vert" idx="1"/>
          </p:nvPr>
        </p:nvSpPr>
        <p:spPr/>
        <p:txBody>
          <a:bodyPr vert="eaVert"/>
          <a:lstStyle/>
          <a:p>
            <a:r>
              <a:rPr lang="pt-PT"/>
              <a:t>Editar os estilos de texto do Modelo Global
Segundo nível
Terceiro nível
Quarto nível
Quinto nível</a:t>
            </a:r>
            <a:endParaRPr lang="en-GB"/>
          </a:p>
        </p:txBody>
      </p:sp>
      <p:sp>
        <p:nvSpPr>
          <p:cNvPr id="4" name="Marcador de Posição da Data 3">
            <a:extLst>
              <a:ext uri="{FF2B5EF4-FFF2-40B4-BE49-F238E27FC236}">
                <a16:creationId xmlns:a16="http://schemas.microsoft.com/office/drawing/2014/main" id="{907C0E93-A533-334E-9595-7BEEFDA9BA5B}"/>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66978DBE-875C-CC4B-AF72-E9E7CEA5403D}"/>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CCDE6383-1D78-144A-964B-78099D7BBDEB}"/>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260782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4E6712-43A8-BB45-BEEA-34AC6695E1F7}"/>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F1E7FA0-2EF2-3A40-9C95-6C86899B541F}"/>
              </a:ext>
            </a:extLst>
          </p:cNvPr>
          <p:cNvSpPr>
            <a:spLocks noGrp="1"/>
          </p:cNvSpPr>
          <p:nvPr>
            <p:ph type="body" orient="vert" idx="1"/>
          </p:nvPr>
        </p:nvSpPr>
        <p:spPr>
          <a:xfrm>
            <a:off x="838200" y="365125"/>
            <a:ext cx="7734300" cy="5811838"/>
          </a:xfrm>
        </p:spPr>
        <p:txBody>
          <a:bodyPr vert="eaVert"/>
          <a:lstStyle/>
          <a:p>
            <a:r>
              <a:rPr lang="pt-PT"/>
              <a:t>Editar os estilos de texto do Modelo Global
Segundo nível
Terceiro nível
Quarto nível
Quinto nível</a:t>
            </a:r>
            <a:endParaRPr lang="en-GB"/>
          </a:p>
        </p:txBody>
      </p:sp>
      <p:sp>
        <p:nvSpPr>
          <p:cNvPr id="4" name="Marcador de Posição da Data 3">
            <a:extLst>
              <a:ext uri="{FF2B5EF4-FFF2-40B4-BE49-F238E27FC236}">
                <a16:creationId xmlns:a16="http://schemas.microsoft.com/office/drawing/2014/main" id="{BC26AACA-F370-744A-82DF-4594D647CEBA}"/>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86912D4F-898C-3141-9503-56FF316ECED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846E298F-D9C8-FC42-88DF-D73A82B5EFA6}"/>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111403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93B3F-F2D7-114F-AE28-5233D9BF4D81}"/>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C7EC5274-BE57-E34B-BC97-D90DA4E0395F}"/>
              </a:ext>
            </a:extLst>
          </p:cNvPr>
          <p:cNvSpPr>
            <a:spLocks noGrp="1"/>
          </p:cNvSpPr>
          <p:nvPr>
            <p:ph idx="1"/>
          </p:nvPr>
        </p:nvSpPr>
        <p:spPr/>
        <p:txBody>
          <a:bodyPr/>
          <a:lstStyle/>
          <a:p>
            <a:r>
              <a:rPr lang="pt-PT"/>
              <a:t>Editar os estilos de texto do Modelo Global
Segundo nível
Terceiro nível
Quarto nível
Quinto nível</a:t>
            </a:r>
            <a:endParaRPr lang="en-GB"/>
          </a:p>
        </p:txBody>
      </p:sp>
      <p:sp>
        <p:nvSpPr>
          <p:cNvPr id="4" name="Marcador de Posição da Data 3">
            <a:extLst>
              <a:ext uri="{FF2B5EF4-FFF2-40B4-BE49-F238E27FC236}">
                <a16:creationId xmlns:a16="http://schemas.microsoft.com/office/drawing/2014/main" id="{76FFF32F-2ADC-D44E-A450-CC13D145465D}"/>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D5736331-8211-604C-98C9-4F21948509F6}"/>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FD95699-A78C-9241-A174-9CA258D38ACA}"/>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136811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ADC3A-9C7A-5E4F-884C-6A884B2B6C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DF874128-E896-8843-A372-EF054DAFE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PT"/>
              <a:t>Editar os estilos de texto do Modelo Global
Segundo nível
Terceiro nível
Quarto nível
Quinto nível</a:t>
            </a:r>
            <a:endParaRPr lang="en-GB"/>
          </a:p>
        </p:txBody>
      </p:sp>
      <p:sp>
        <p:nvSpPr>
          <p:cNvPr id="4" name="Marcador de Posição da Data 3">
            <a:extLst>
              <a:ext uri="{FF2B5EF4-FFF2-40B4-BE49-F238E27FC236}">
                <a16:creationId xmlns:a16="http://schemas.microsoft.com/office/drawing/2014/main" id="{2511B9EE-B850-394E-924C-C3828ECCC955}"/>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AA98EBA5-05B6-0F4F-9569-4AF45132EDD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C6318FA-061A-9248-BAB5-879C4900971F}"/>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187013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DF204-BAAF-D143-B193-A30DF57D7BDB}"/>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F5E62757-B7AB-B641-9528-9BD2B9BE6205}"/>
              </a:ext>
            </a:extLst>
          </p:cNvPr>
          <p:cNvSpPr>
            <a:spLocks noGrp="1"/>
          </p:cNvSpPr>
          <p:nvPr>
            <p:ph sz="half" idx="1"/>
          </p:nvPr>
        </p:nvSpPr>
        <p:spPr>
          <a:xfrm>
            <a:off x="838200" y="1825625"/>
            <a:ext cx="5181600" cy="4351338"/>
          </a:xfrm>
        </p:spPr>
        <p:txBody>
          <a:bodyPr/>
          <a:lstStyle/>
          <a:p>
            <a:r>
              <a:rPr lang="pt-PT"/>
              <a:t>Editar os estilos de texto do Modelo Global
Segundo nível
Terceiro nível
Quarto nível
Quinto nível</a:t>
            </a:r>
            <a:endParaRPr lang="en-GB"/>
          </a:p>
        </p:txBody>
      </p:sp>
      <p:sp>
        <p:nvSpPr>
          <p:cNvPr id="4" name="Marcador de Posição de Conteúdo 3">
            <a:extLst>
              <a:ext uri="{FF2B5EF4-FFF2-40B4-BE49-F238E27FC236}">
                <a16:creationId xmlns:a16="http://schemas.microsoft.com/office/drawing/2014/main" id="{B806ED38-A5DE-0C4F-9040-E8468E58B23D}"/>
              </a:ext>
            </a:extLst>
          </p:cNvPr>
          <p:cNvSpPr>
            <a:spLocks noGrp="1"/>
          </p:cNvSpPr>
          <p:nvPr>
            <p:ph sz="half" idx="2"/>
          </p:nvPr>
        </p:nvSpPr>
        <p:spPr>
          <a:xfrm>
            <a:off x="6172200" y="1825625"/>
            <a:ext cx="5181600" cy="4351338"/>
          </a:xfrm>
        </p:spPr>
        <p:txBody>
          <a:bodyPr/>
          <a:lstStyle/>
          <a:p>
            <a:r>
              <a:rPr lang="pt-PT"/>
              <a:t>Editar os estilos de texto do Modelo Global
Segundo nível
Terceiro nível
Quarto nível
Quinto nível</a:t>
            </a:r>
            <a:endParaRPr lang="en-GB"/>
          </a:p>
        </p:txBody>
      </p:sp>
      <p:sp>
        <p:nvSpPr>
          <p:cNvPr id="5" name="Marcador de Posição da Data 4">
            <a:extLst>
              <a:ext uri="{FF2B5EF4-FFF2-40B4-BE49-F238E27FC236}">
                <a16:creationId xmlns:a16="http://schemas.microsoft.com/office/drawing/2014/main" id="{829C44C1-DC99-C447-AFBA-78F1A297AABD}"/>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6" name="Marcador de Posição do Rodapé 5">
            <a:extLst>
              <a:ext uri="{FF2B5EF4-FFF2-40B4-BE49-F238E27FC236}">
                <a16:creationId xmlns:a16="http://schemas.microsoft.com/office/drawing/2014/main" id="{2D6AC34B-A4E8-984E-BE90-6EDAC4AD55B9}"/>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26057090-66F5-0D43-BC03-1E61EAEC0A5D}"/>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278346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AAC77-DD2D-184C-8272-6A603A76CADD}"/>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94BA5586-8EB4-AA41-B073-FD0390940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PT"/>
              <a:t>Editar os estilos de texto do Modelo Global
Segundo nível
Terceiro nível
Quarto nível
Quinto nível</a:t>
            </a:r>
            <a:endParaRPr lang="en-GB"/>
          </a:p>
        </p:txBody>
      </p:sp>
      <p:sp>
        <p:nvSpPr>
          <p:cNvPr id="4" name="Marcador de Posição de Conteúdo 3">
            <a:extLst>
              <a:ext uri="{FF2B5EF4-FFF2-40B4-BE49-F238E27FC236}">
                <a16:creationId xmlns:a16="http://schemas.microsoft.com/office/drawing/2014/main" id="{6705F7F4-A829-0642-A468-199E9941D019}"/>
              </a:ext>
            </a:extLst>
          </p:cNvPr>
          <p:cNvSpPr>
            <a:spLocks noGrp="1"/>
          </p:cNvSpPr>
          <p:nvPr>
            <p:ph sz="half" idx="2"/>
          </p:nvPr>
        </p:nvSpPr>
        <p:spPr>
          <a:xfrm>
            <a:off x="839788" y="2505075"/>
            <a:ext cx="5157787" cy="3684588"/>
          </a:xfrm>
        </p:spPr>
        <p:txBody>
          <a:bodyPr/>
          <a:lstStyle/>
          <a:p>
            <a:r>
              <a:rPr lang="pt-PT"/>
              <a:t>Editar os estilos de texto do Modelo Global
Segundo nível
Terceiro nível
Quarto nível
Quinto nível</a:t>
            </a:r>
            <a:endParaRPr lang="en-GB"/>
          </a:p>
        </p:txBody>
      </p:sp>
      <p:sp>
        <p:nvSpPr>
          <p:cNvPr id="5" name="Marcador de Posição do Texto 4">
            <a:extLst>
              <a:ext uri="{FF2B5EF4-FFF2-40B4-BE49-F238E27FC236}">
                <a16:creationId xmlns:a16="http://schemas.microsoft.com/office/drawing/2014/main" id="{67FF3FDF-D369-8C48-9497-48A3C3C16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PT"/>
              <a:t>Editar os estilos de texto do Modelo Global
Segundo nível
Terceiro nível
Quarto nível
Quinto nível</a:t>
            </a:r>
            <a:endParaRPr lang="en-GB"/>
          </a:p>
        </p:txBody>
      </p:sp>
      <p:sp>
        <p:nvSpPr>
          <p:cNvPr id="6" name="Marcador de Posição de Conteúdo 5">
            <a:extLst>
              <a:ext uri="{FF2B5EF4-FFF2-40B4-BE49-F238E27FC236}">
                <a16:creationId xmlns:a16="http://schemas.microsoft.com/office/drawing/2014/main" id="{AC56DE6E-4552-A041-AC41-32BDF8905D77}"/>
              </a:ext>
            </a:extLst>
          </p:cNvPr>
          <p:cNvSpPr>
            <a:spLocks noGrp="1"/>
          </p:cNvSpPr>
          <p:nvPr>
            <p:ph sz="quarter" idx="4"/>
          </p:nvPr>
        </p:nvSpPr>
        <p:spPr>
          <a:xfrm>
            <a:off x="6172200" y="2505075"/>
            <a:ext cx="5183188" cy="3684588"/>
          </a:xfrm>
        </p:spPr>
        <p:txBody>
          <a:bodyPr/>
          <a:lstStyle/>
          <a:p>
            <a:r>
              <a:rPr lang="pt-PT"/>
              <a:t>Editar os estilos de texto do Modelo Global
Segundo nível
Terceiro nível
Quarto nível
Quinto nível</a:t>
            </a:r>
            <a:endParaRPr lang="en-GB"/>
          </a:p>
        </p:txBody>
      </p:sp>
      <p:sp>
        <p:nvSpPr>
          <p:cNvPr id="7" name="Marcador de Posição da Data 6">
            <a:extLst>
              <a:ext uri="{FF2B5EF4-FFF2-40B4-BE49-F238E27FC236}">
                <a16:creationId xmlns:a16="http://schemas.microsoft.com/office/drawing/2014/main" id="{2C906AF2-DEAB-DB4C-9860-7FE671B76B4F}"/>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8" name="Marcador de Posição do Rodapé 7">
            <a:extLst>
              <a:ext uri="{FF2B5EF4-FFF2-40B4-BE49-F238E27FC236}">
                <a16:creationId xmlns:a16="http://schemas.microsoft.com/office/drawing/2014/main" id="{465F5EF2-28F6-6C46-88E5-205F042C0874}"/>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F3591D53-0E19-A84D-A124-4602815A8EBD}"/>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103225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128E9-217A-8C49-A819-A45FA5B58713}"/>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A6C901EB-A286-E548-BFDA-1C95F936CC93}"/>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4" name="Marcador de Posição do Rodapé 3">
            <a:extLst>
              <a:ext uri="{FF2B5EF4-FFF2-40B4-BE49-F238E27FC236}">
                <a16:creationId xmlns:a16="http://schemas.microsoft.com/office/drawing/2014/main" id="{D297402B-D16A-6743-919C-07391514DE9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8D0D44FD-1D5A-3E49-88FB-0B69422DDCFD}"/>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10348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6CECF857-FBC3-7B49-8866-502792906E0C}"/>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3" name="Marcador de Posição do Rodapé 2">
            <a:extLst>
              <a:ext uri="{FF2B5EF4-FFF2-40B4-BE49-F238E27FC236}">
                <a16:creationId xmlns:a16="http://schemas.microsoft.com/office/drawing/2014/main" id="{3C5B8C3F-63C6-E04A-9F68-2C17313DAB49}"/>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046E5A44-2F19-8440-9075-B068FB917F1B}"/>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406156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3310E-CA5D-4348-9CF3-2A9B59E5FE8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085E2CB1-32DB-D94C-9B4B-7019C45D4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PT"/>
              <a:t>Editar os estilos de texto do Modelo Global
Segundo nível
Terceiro nível
Quarto nível
Quinto nível</a:t>
            </a:r>
            <a:endParaRPr lang="en-GB"/>
          </a:p>
        </p:txBody>
      </p:sp>
      <p:sp>
        <p:nvSpPr>
          <p:cNvPr id="4" name="Marcador de Posição do Texto 3">
            <a:extLst>
              <a:ext uri="{FF2B5EF4-FFF2-40B4-BE49-F238E27FC236}">
                <a16:creationId xmlns:a16="http://schemas.microsoft.com/office/drawing/2014/main" id="{1B17D15C-3B18-E04B-8DAE-EDD6CB98C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PT"/>
              <a:t>Editar os estilos de texto do Modelo Global
Segundo nível
Terceiro nível
Quarto nível
Quinto nível</a:t>
            </a:r>
            <a:endParaRPr lang="en-GB"/>
          </a:p>
        </p:txBody>
      </p:sp>
      <p:sp>
        <p:nvSpPr>
          <p:cNvPr id="5" name="Marcador de Posição da Data 4">
            <a:extLst>
              <a:ext uri="{FF2B5EF4-FFF2-40B4-BE49-F238E27FC236}">
                <a16:creationId xmlns:a16="http://schemas.microsoft.com/office/drawing/2014/main" id="{0EA40EFF-0EB1-4C4C-9A3B-5241A5E6E502}"/>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6" name="Marcador de Posição do Rodapé 5">
            <a:extLst>
              <a:ext uri="{FF2B5EF4-FFF2-40B4-BE49-F238E27FC236}">
                <a16:creationId xmlns:a16="http://schemas.microsoft.com/office/drawing/2014/main" id="{5967B54C-1DD7-084D-BE83-8BF61E66D341}"/>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03D40F0E-C787-064C-9CF3-B52596E4A8C8}"/>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257069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A3A4C-A479-EE4B-82C5-084D3797C05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6747BBAF-11A4-A74F-BD0A-7B1154567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E5AF0831-06A0-2648-ADBD-C2E92F742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PT"/>
              <a:t>Editar os estilos de texto do Modelo Global
Segundo nível
Terceiro nível
Quarto nível
Quinto nível</a:t>
            </a:r>
            <a:endParaRPr lang="en-GB"/>
          </a:p>
        </p:txBody>
      </p:sp>
      <p:sp>
        <p:nvSpPr>
          <p:cNvPr id="5" name="Marcador de Posição da Data 4">
            <a:extLst>
              <a:ext uri="{FF2B5EF4-FFF2-40B4-BE49-F238E27FC236}">
                <a16:creationId xmlns:a16="http://schemas.microsoft.com/office/drawing/2014/main" id="{03857A81-5B3B-264A-8711-BC4E7CAE79BA}"/>
              </a:ext>
            </a:extLst>
          </p:cNvPr>
          <p:cNvSpPr>
            <a:spLocks noGrp="1"/>
          </p:cNvSpPr>
          <p:nvPr>
            <p:ph type="dt" sz="half" idx="10"/>
          </p:nvPr>
        </p:nvSpPr>
        <p:spPr/>
        <p:txBody>
          <a:bodyPr/>
          <a:lstStyle/>
          <a:p>
            <a:fld id="{DEC2E4A4-02A9-CF45-B09A-54B5E5DB5EFC}" type="datetimeFigureOut">
              <a:rPr lang="en-GB" smtClean="0"/>
              <a:t>12/04/2019</a:t>
            </a:fld>
            <a:endParaRPr lang="en-GB"/>
          </a:p>
        </p:txBody>
      </p:sp>
      <p:sp>
        <p:nvSpPr>
          <p:cNvPr id="6" name="Marcador de Posição do Rodapé 5">
            <a:extLst>
              <a:ext uri="{FF2B5EF4-FFF2-40B4-BE49-F238E27FC236}">
                <a16:creationId xmlns:a16="http://schemas.microsoft.com/office/drawing/2014/main" id="{841EED1C-3B56-C34A-9793-F87E9EAB7B2A}"/>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7ECB028F-B026-7C40-B90E-0D1E26C97ADD}"/>
              </a:ext>
            </a:extLst>
          </p:cNvPr>
          <p:cNvSpPr>
            <a:spLocks noGrp="1"/>
          </p:cNvSpPr>
          <p:nvPr>
            <p:ph type="sldNum" sz="quarter" idx="12"/>
          </p:nvPr>
        </p:nvSpPr>
        <p:spPr/>
        <p:txBody>
          <a:bodyPr/>
          <a:lstStyle/>
          <a:p>
            <a:fld id="{276AC82F-7EFB-2148-A8BE-546C45468417}" type="slidenum">
              <a:rPr lang="en-GB" smtClean="0"/>
              <a:t>‹nº›</a:t>
            </a:fld>
            <a:endParaRPr lang="en-GB"/>
          </a:p>
        </p:txBody>
      </p:sp>
    </p:spTree>
    <p:extLst>
      <p:ext uri="{BB962C8B-B14F-4D97-AF65-F5344CB8AC3E}">
        <p14:creationId xmlns:p14="http://schemas.microsoft.com/office/powerpoint/2010/main" val="89112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D4CC8EC-5AA5-9941-B51B-6EADFF194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2FBF0DA9-3ED7-E84D-B0A6-48652EC5AD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PT"/>
              <a:t>Editar os estilos de texto do Modelo Global
Segundo nível
Terceiro nível
Quarto nível
Quinto nível</a:t>
            </a:r>
            <a:endParaRPr lang="en-GB"/>
          </a:p>
        </p:txBody>
      </p:sp>
      <p:sp>
        <p:nvSpPr>
          <p:cNvPr id="4" name="Marcador de Posição da Data 3">
            <a:extLst>
              <a:ext uri="{FF2B5EF4-FFF2-40B4-BE49-F238E27FC236}">
                <a16:creationId xmlns:a16="http://schemas.microsoft.com/office/drawing/2014/main" id="{9F4B89BE-6B20-E94C-AF6D-9441C6703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E4A4-02A9-CF45-B09A-54B5E5DB5EFC}" type="datetimeFigureOut">
              <a:rPr lang="en-GB" smtClean="0"/>
              <a:t>12/04/2019</a:t>
            </a:fld>
            <a:endParaRPr lang="en-GB"/>
          </a:p>
        </p:txBody>
      </p:sp>
      <p:sp>
        <p:nvSpPr>
          <p:cNvPr id="5" name="Marcador de Posição do Rodapé 4">
            <a:extLst>
              <a:ext uri="{FF2B5EF4-FFF2-40B4-BE49-F238E27FC236}">
                <a16:creationId xmlns:a16="http://schemas.microsoft.com/office/drawing/2014/main" id="{9E1864F6-D683-6947-BF0F-4FE4D2576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950AA9CC-BC1B-6146-953D-715A8AA81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AC82F-7EFB-2148-A8BE-546C45468417}" type="slidenum">
              <a:rPr lang="en-GB" smtClean="0"/>
              <a:t>‹nº›</a:t>
            </a:fld>
            <a:endParaRPr lang="en-GB"/>
          </a:p>
        </p:txBody>
      </p:sp>
    </p:spTree>
    <p:extLst>
      <p:ext uri="{BB962C8B-B14F-4D97-AF65-F5344CB8AC3E}">
        <p14:creationId xmlns:p14="http://schemas.microsoft.com/office/powerpoint/2010/main" val="171379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3D8C00F-DA1E-7E4E-8803-F1534B914D9D}"/>
              </a:ext>
            </a:extLst>
          </p:cNvPr>
          <p:cNvSpPr txBox="1"/>
          <p:nvPr/>
        </p:nvSpPr>
        <p:spPr>
          <a:xfrm>
            <a:off x="812800" y="2994660"/>
            <a:ext cx="9862315" cy="1569660"/>
          </a:xfrm>
          <a:prstGeom prst="rect">
            <a:avLst/>
          </a:prstGeom>
          <a:noFill/>
        </p:spPr>
        <p:txBody>
          <a:bodyPr wrap="none" rtlCol="0">
            <a:spAutoFit/>
          </a:bodyPr>
          <a:lstStyle/>
          <a:p>
            <a:r>
              <a:rPr lang="en-GB" sz="4800" b="1" dirty="0"/>
              <a:t>Assessing quality in social care </a:t>
            </a:r>
          </a:p>
          <a:p>
            <a:r>
              <a:rPr lang="en-GB" sz="4800" b="1" dirty="0"/>
              <a:t>and empowering social care providers</a:t>
            </a:r>
          </a:p>
        </p:txBody>
      </p:sp>
      <p:sp>
        <p:nvSpPr>
          <p:cNvPr id="5" name="CaixaDeTexto 4">
            <a:extLst>
              <a:ext uri="{FF2B5EF4-FFF2-40B4-BE49-F238E27FC236}">
                <a16:creationId xmlns:a16="http://schemas.microsoft.com/office/drawing/2014/main" id="{0056B018-C137-A646-A1A9-C9D582E509C5}"/>
              </a:ext>
            </a:extLst>
          </p:cNvPr>
          <p:cNvSpPr txBox="1"/>
          <p:nvPr/>
        </p:nvSpPr>
        <p:spPr>
          <a:xfrm>
            <a:off x="812800" y="4678970"/>
            <a:ext cx="5320752" cy="646331"/>
          </a:xfrm>
          <a:prstGeom prst="rect">
            <a:avLst/>
          </a:prstGeom>
          <a:noFill/>
        </p:spPr>
        <p:txBody>
          <a:bodyPr wrap="none" rtlCol="0">
            <a:spAutoFit/>
          </a:bodyPr>
          <a:lstStyle/>
          <a:p>
            <a:r>
              <a:rPr lang="en-GB" dirty="0"/>
              <a:t>EPSO conference in Porto, 12</a:t>
            </a:r>
            <a:r>
              <a:rPr lang="en-GB" baseline="30000" dirty="0"/>
              <a:t>th</a:t>
            </a:r>
            <a:r>
              <a:rPr lang="en-GB" dirty="0"/>
              <a:t> April 2019</a:t>
            </a:r>
          </a:p>
          <a:p>
            <a:r>
              <a:rPr lang="en-GB" dirty="0"/>
              <a:t>Raquel Campos Franco, </a:t>
            </a:r>
            <a:r>
              <a:rPr lang="en-GB" dirty="0" err="1"/>
              <a:t>Católica</a:t>
            </a:r>
            <a:r>
              <a:rPr lang="en-GB" dirty="0"/>
              <a:t> Porto Business School </a:t>
            </a:r>
          </a:p>
        </p:txBody>
      </p:sp>
      <p:pic>
        <p:nvPicPr>
          <p:cNvPr id="2" name="Imagem 1">
            <a:extLst>
              <a:ext uri="{FF2B5EF4-FFF2-40B4-BE49-F238E27FC236}">
                <a16:creationId xmlns:a16="http://schemas.microsoft.com/office/drawing/2014/main" id="{9EB96797-6354-8744-8BE6-35523CA8D34B}"/>
              </a:ext>
            </a:extLst>
          </p:cNvPr>
          <p:cNvPicPr>
            <a:picLocks noChangeAspect="1"/>
          </p:cNvPicPr>
          <p:nvPr/>
        </p:nvPicPr>
        <p:blipFill>
          <a:blip r:embed="rId2"/>
          <a:stretch>
            <a:fillRect/>
          </a:stretch>
        </p:blipFill>
        <p:spPr>
          <a:xfrm>
            <a:off x="469900" y="588454"/>
            <a:ext cx="4925060" cy="1063001"/>
          </a:xfrm>
          <a:prstGeom prst="rect">
            <a:avLst/>
          </a:prstGeom>
        </p:spPr>
      </p:pic>
    </p:spTree>
    <p:extLst>
      <p:ext uri="{BB962C8B-B14F-4D97-AF65-F5344CB8AC3E}">
        <p14:creationId xmlns:p14="http://schemas.microsoft.com/office/powerpoint/2010/main" val="364163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B3BA2-3BB2-B14E-B860-F0A9DB6ABBB5}"/>
              </a:ext>
            </a:extLst>
          </p:cNvPr>
          <p:cNvSpPr>
            <a:spLocks noGrp="1"/>
          </p:cNvSpPr>
          <p:nvPr>
            <p:ph type="title"/>
          </p:nvPr>
        </p:nvSpPr>
        <p:spPr/>
        <p:txBody>
          <a:bodyPr/>
          <a:lstStyle/>
          <a:p>
            <a:r>
              <a:rPr lang="en-GB" b="1" dirty="0"/>
              <a:t>What is quality in social care?</a:t>
            </a:r>
          </a:p>
        </p:txBody>
      </p:sp>
      <p:sp>
        <p:nvSpPr>
          <p:cNvPr id="3" name="Marcador de Posição de Conteúdo 2">
            <a:extLst>
              <a:ext uri="{FF2B5EF4-FFF2-40B4-BE49-F238E27FC236}">
                <a16:creationId xmlns:a16="http://schemas.microsoft.com/office/drawing/2014/main" id="{D3ACE8A6-70DB-E94A-8BAE-4B05E1211853}"/>
              </a:ext>
            </a:extLst>
          </p:cNvPr>
          <p:cNvSpPr>
            <a:spLocks noGrp="1"/>
          </p:cNvSpPr>
          <p:nvPr>
            <p:ph idx="1"/>
          </p:nvPr>
        </p:nvSpPr>
        <p:spPr>
          <a:xfrm>
            <a:off x="838200" y="1825625"/>
            <a:ext cx="5052934" cy="4351338"/>
          </a:xfrm>
        </p:spPr>
        <p:txBody>
          <a:bodyPr>
            <a:normAutofit/>
          </a:bodyPr>
          <a:lstStyle/>
          <a:p>
            <a:pPr marL="0" indent="0">
              <a:buNone/>
            </a:pPr>
            <a:r>
              <a:rPr lang="en-GB" b="1" dirty="0"/>
              <a:t>Quality of care</a:t>
            </a:r>
          </a:p>
          <a:p>
            <a:pPr marL="0" indent="0">
              <a:buNone/>
            </a:pPr>
            <a:r>
              <a:rPr lang="en-GB" sz="2400" dirty="0"/>
              <a:t>Service accessibility, accountability, attitudes and behaviour of staff, continuity of care workers, fluid communication of changes in care, flexibility of the service to meet changing needs, privacy and dignity, reliability and responsiveness of care workers, and skills, knowledge and trustworthiness of staff  </a:t>
            </a:r>
          </a:p>
        </p:txBody>
      </p:sp>
      <p:sp>
        <p:nvSpPr>
          <p:cNvPr id="4" name="CaixaDeTexto 3">
            <a:extLst>
              <a:ext uri="{FF2B5EF4-FFF2-40B4-BE49-F238E27FC236}">
                <a16:creationId xmlns:a16="http://schemas.microsoft.com/office/drawing/2014/main" id="{E815F39F-294E-B140-B6CB-ACA38FA2FD4F}"/>
              </a:ext>
            </a:extLst>
          </p:cNvPr>
          <p:cNvSpPr txBox="1"/>
          <p:nvPr/>
        </p:nvSpPr>
        <p:spPr>
          <a:xfrm>
            <a:off x="0" y="6488668"/>
            <a:ext cx="1946495" cy="276999"/>
          </a:xfrm>
          <a:prstGeom prst="rect">
            <a:avLst/>
          </a:prstGeom>
          <a:noFill/>
        </p:spPr>
        <p:txBody>
          <a:bodyPr wrap="none" rtlCol="0">
            <a:spAutoFit/>
          </a:bodyPr>
          <a:lstStyle/>
          <a:p>
            <a:r>
              <a:rPr lang="en-GB" sz="1200" dirty="0"/>
              <a:t>Malley and Fernandez, 2010</a:t>
            </a:r>
          </a:p>
        </p:txBody>
      </p:sp>
      <p:grpSp>
        <p:nvGrpSpPr>
          <p:cNvPr id="6" name="Agrupar 5">
            <a:extLst>
              <a:ext uri="{FF2B5EF4-FFF2-40B4-BE49-F238E27FC236}">
                <a16:creationId xmlns:a16="http://schemas.microsoft.com/office/drawing/2014/main" id="{1EFF8209-6F08-4144-B0CF-D7D5A83D7193}"/>
              </a:ext>
            </a:extLst>
          </p:cNvPr>
          <p:cNvGrpSpPr/>
          <p:nvPr/>
        </p:nvGrpSpPr>
        <p:grpSpPr>
          <a:xfrm>
            <a:off x="6336653" y="1964348"/>
            <a:ext cx="5460605" cy="4073891"/>
            <a:chOff x="130726" y="526449"/>
            <a:chExt cx="5460605" cy="4073891"/>
          </a:xfrm>
        </p:grpSpPr>
        <p:pic>
          <p:nvPicPr>
            <p:cNvPr id="7" name="Marcador de Posição de Conteúdo 5">
              <a:extLst>
                <a:ext uri="{FF2B5EF4-FFF2-40B4-BE49-F238E27FC236}">
                  <a16:creationId xmlns:a16="http://schemas.microsoft.com/office/drawing/2014/main" id="{17B1A152-8F6E-484D-AEB5-53999FEB797B}"/>
                </a:ext>
              </a:extLst>
            </p:cNvPr>
            <p:cNvPicPr>
              <a:picLocks noChangeAspect="1"/>
            </p:cNvPicPr>
            <p:nvPr/>
          </p:nvPicPr>
          <p:blipFill>
            <a:blip r:embed="rId3"/>
            <a:stretch>
              <a:fillRect/>
            </a:stretch>
          </p:blipFill>
          <p:spPr>
            <a:xfrm>
              <a:off x="130726" y="526449"/>
              <a:ext cx="5460605" cy="4073891"/>
            </a:xfrm>
            <a:prstGeom prst="rect">
              <a:avLst/>
            </a:prstGeom>
          </p:spPr>
        </p:pic>
        <p:sp>
          <p:nvSpPr>
            <p:cNvPr id="8" name="Retângulo 7">
              <a:extLst>
                <a:ext uri="{FF2B5EF4-FFF2-40B4-BE49-F238E27FC236}">
                  <a16:creationId xmlns:a16="http://schemas.microsoft.com/office/drawing/2014/main" id="{702E5AA5-D00B-DF45-B9AE-7A65940AE8F6}"/>
                </a:ext>
              </a:extLst>
            </p:cNvPr>
            <p:cNvSpPr/>
            <p:nvPr/>
          </p:nvSpPr>
          <p:spPr>
            <a:xfrm>
              <a:off x="130726" y="4222242"/>
              <a:ext cx="1588192" cy="369332"/>
            </a:xfrm>
            <a:prstGeom prst="rect">
              <a:avLst/>
            </a:prstGeom>
          </p:spPr>
          <p:txBody>
            <a:bodyPr wrap="none">
              <a:spAutoFit/>
            </a:bodyPr>
            <a:lstStyle/>
            <a:p>
              <a:r>
                <a:rPr lang="en-GB" b="1" dirty="0">
                  <a:solidFill>
                    <a:schemeClr val="bg1"/>
                  </a:solidFill>
                </a:rPr>
                <a:t>Quality of care</a:t>
              </a:r>
            </a:p>
          </p:txBody>
        </p:sp>
      </p:grpSp>
    </p:spTree>
    <p:extLst>
      <p:ext uri="{BB962C8B-B14F-4D97-AF65-F5344CB8AC3E}">
        <p14:creationId xmlns:p14="http://schemas.microsoft.com/office/powerpoint/2010/main" val="18366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ção de Conteúdo 7">
            <a:extLst>
              <a:ext uri="{FF2B5EF4-FFF2-40B4-BE49-F238E27FC236}">
                <a16:creationId xmlns:a16="http://schemas.microsoft.com/office/drawing/2014/main" id="{EBA70FC3-A032-9B4F-9D9B-6B45B148A3EA}"/>
              </a:ext>
            </a:extLst>
          </p:cNvPr>
          <p:cNvSpPr>
            <a:spLocks noGrp="1"/>
          </p:cNvSpPr>
          <p:nvPr>
            <p:ph idx="1"/>
          </p:nvPr>
        </p:nvSpPr>
        <p:spPr>
          <a:xfrm>
            <a:off x="838200" y="1825625"/>
            <a:ext cx="4243466" cy="4351338"/>
          </a:xfrm>
        </p:spPr>
        <p:txBody>
          <a:bodyPr>
            <a:normAutofit fontScale="55000" lnSpcReduction="20000"/>
          </a:bodyPr>
          <a:lstStyle/>
          <a:p>
            <a:pPr marL="0" indent="0">
              <a:buNone/>
            </a:pPr>
            <a:r>
              <a:rPr lang="en-GB" sz="5100" b="1" dirty="0"/>
              <a:t>Quality of life</a:t>
            </a:r>
          </a:p>
          <a:p>
            <a:pPr marL="0" indent="0">
              <a:lnSpc>
                <a:spcPct val="120000"/>
              </a:lnSpc>
              <a:buNone/>
            </a:pPr>
            <a:r>
              <a:rPr lang="en-GB" sz="3600" dirty="0"/>
              <a:t>Extent to which they improve users’ health and physical functioning, they meet basic physical needs with activities of daily living, they guarantee personal safety and security, ensure a clean and tidy environment, helps users stay alert and active, provide access to social contact, ensure users are in control of their life, maximise autonomy, skills, morale and self confidence, and assist users coming to terms with impairment</a:t>
            </a:r>
          </a:p>
          <a:p>
            <a:pPr marL="0" indent="0">
              <a:buNone/>
            </a:pPr>
            <a:endParaRPr lang="en-GB" dirty="0"/>
          </a:p>
        </p:txBody>
      </p:sp>
      <p:sp>
        <p:nvSpPr>
          <p:cNvPr id="10" name="Título 1">
            <a:extLst>
              <a:ext uri="{FF2B5EF4-FFF2-40B4-BE49-F238E27FC236}">
                <a16:creationId xmlns:a16="http://schemas.microsoft.com/office/drawing/2014/main" id="{1A0AF272-796F-1946-8187-07E0405F7FD8}"/>
              </a:ext>
            </a:extLst>
          </p:cNvPr>
          <p:cNvSpPr>
            <a:spLocks noGrp="1"/>
          </p:cNvSpPr>
          <p:nvPr>
            <p:ph type="title"/>
          </p:nvPr>
        </p:nvSpPr>
        <p:spPr>
          <a:xfrm>
            <a:off x="838200" y="365125"/>
            <a:ext cx="10515600" cy="1325563"/>
          </a:xfrm>
        </p:spPr>
        <p:txBody>
          <a:bodyPr/>
          <a:lstStyle/>
          <a:p>
            <a:r>
              <a:rPr lang="en-GB" b="1" dirty="0"/>
              <a:t>What is quality in social care?</a:t>
            </a:r>
          </a:p>
        </p:txBody>
      </p:sp>
      <p:sp>
        <p:nvSpPr>
          <p:cNvPr id="11" name="CaixaDeTexto 10">
            <a:extLst>
              <a:ext uri="{FF2B5EF4-FFF2-40B4-BE49-F238E27FC236}">
                <a16:creationId xmlns:a16="http://schemas.microsoft.com/office/drawing/2014/main" id="{0953D3F3-AB29-114F-8789-EE2C9D51811E}"/>
              </a:ext>
            </a:extLst>
          </p:cNvPr>
          <p:cNvSpPr txBox="1"/>
          <p:nvPr/>
        </p:nvSpPr>
        <p:spPr>
          <a:xfrm>
            <a:off x="0" y="6488668"/>
            <a:ext cx="1946495" cy="276999"/>
          </a:xfrm>
          <a:prstGeom prst="rect">
            <a:avLst/>
          </a:prstGeom>
          <a:noFill/>
        </p:spPr>
        <p:txBody>
          <a:bodyPr wrap="none" rtlCol="0">
            <a:spAutoFit/>
          </a:bodyPr>
          <a:lstStyle/>
          <a:p>
            <a:r>
              <a:rPr lang="en-GB" sz="1200" dirty="0"/>
              <a:t>Malley and Fernandez, 2010</a:t>
            </a:r>
          </a:p>
        </p:txBody>
      </p:sp>
      <p:grpSp>
        <p:nvGrpSpPr>
          <p:cNvPr id="6" name="Agrupar 5">
            <a:extLst>
              <a:ext uri="{FF2B5EF4-FFF2-40B4-BE49-F238E27FC236}">
                <a16:creationId xmlns:a16="http://schemas.microsoft.com/office/drawing/2014/main" id="{3C31A583-A7CC-714C-8615-FEE18A1C8FDC}"/>
              </a:ext>
            </a:extLst>
          </p:cNvPr>
          <p:cNvGrpSpPr/>
          <p:nvPr/>
        </p:nvGrpSpPr>
        <p:grpSpPr>
          <a:xfrm>
            <a:off x="5619553" y="1825625"/>
            <a:ext cx="6162713" cy="3994802"/>
            <a:chOff x="822703" y="2863198"/>
            <a:chExt cx="6162713" cy="3994802"/>
          </a:xfrm>
        </p:grpSpPr>
        <p:pic>
          <p:nvPicPr>
            <p:cNvPr id="7" name="Imagem 6">
              <a:extLst>
                <a:ext uri="{FF2B5EF4-FFF2-40B4-BE49-F238E27FC236}">
                  <a16:creationId xmlns:a16="http://schemas.microsoft.com/office/drawing/2014/main" id="{146E8C04-7C44-6B40-8763-9364B686C445}"/>
                </a:ext>
              </a:extLst>
            </p:cNvPr>
            <p:cNvPicPr>
              <a:picLocks noChangeAspect="1"/>
            </p:cNvPicPr>
            <p:nvPr/>
          </p:nvPicPr>
          <p:blipFill>
            <a:blip r:embed="rId2"/>
            <a:stretch>
              <a:fillRect/>
            </a:stretch>
          </p:blipFill>
          <p:spPr>
            <a:xfrm>
              <a:off x="822703" y="2863198"/>
              <a:ext cx="6162713" cy="3994802"/>
            </a:xfrm>
            <a:prstGeom prst="rect">
              <a:avLst/>
            </a:prstGeom>
          </p:spPr>
        </p:pic>
        <p:sp>
          <p:nvSpPr>
            <p:cNvPr id="9" name="Retângulo 8">
              <a:extLst>
                <a:ext uri="{FF2B5EF4-FFF2-40B4-BE49-F238E27FC236}">
                  <a16:creationId xmlns:a16="http://schemas.microsoft.com/office/drawing/2014/main" id="{8AAF3644-6C65-2646-AC14-733188C182F4}"/>
                </a:ext>
              </a:extLst>
            </p:cNvPr>
            <p:cNvSpPr/>
            <p:nvPr/>
          </p:nvSpPr>
          <p:spPr>
            <a:xfrm>
              <a:off x="822703" y="6488668"/>
              <a:ext cx="1482265" cy="369332"/>
            </a:xfrm>
            <a:prstGeom prst="rect">
              <a:avLst/>
            </a:prstGeom>
          </p:spPr>
          <p:txBody>
            <a:bodyPr wrap="none">
              <a:spAutoFit/>
            </a:bodyPr>
            <a:lstStyle/>
            <a:p>
              <a:r>
                <a:rPr lang="en-GB" b="1" dirty="0">
                  <a:solidFill>
                    <a:schemeClr val="bg1"/>
                  </a:solidFill>
                </a:rPr>
                <a:t>Quality of life</a:t>
              </a:r>
            </a:p>
          </p:txBody>
        </p:sp>
      </p:grpSp>
    </p:spTree>
    <p:extLst>
      <p:ext uri="{BB962C8B-B14F-4D97-AF65-F5344CB8AC3E}">
        <p14:creationId xmlns:p14="http://schemas.microsoft.com/office/powerpoint/2010/main" val="15310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E76BD892-0DB7-8C40-A5B7-AA1227E1166B}"/>
              </a:ext>
            </a:extLst>
          </p:cNvPr>
          <p:cNvSpPr>
            <a:spLocks noGrp="1"/>
          </p:cNvSpPr>
          <p:nvPr>
            <p:ph idx="1"/>
          </p:nvPr>
        </p:nvSpPr>
        <p:spPr>
          <a:xfrm>
            <a:off x="838200" y="2710035"/>
            <a:ext cx="10515600" cy="2701405"/>
          </a:xfrm>
        </p:spPr>
        <p:txBody>
          <a:bodyPr/>
          <a:lstStyle/>
          <a:p>
            <a:r>
              <a:rPr lang="en-GB" dirty="0"/>
              <a:t>Care Services are </a:t>
            </a:r>
            <a:r>
              <a:rPr lang="en-GB" b="1" dirty="0"/>
              <a:t>performances</a:t>
            </a:r>
            <a:r>
              <a:rPr lang="en-GB" dirty="0"/>
              <a:t>, so they are </a:t>
            </a:r>
            <a:r>
              <a:rPr lang="en-GB" b="1" dirty="0"/>
              <a:t>intangible</a:t>
            </a:r>
            <a:r>
              <a:rPr lang="en-GB" dirty="0"/>
              <a:t>, therefore </a:t>
            </a:r>
            <a:r>
              <a:rPr lang="en-GB" b="1" dirty="0"/>
              <a:t>not easy to measure, test or verify </a:t>
            </a:r>
            <a:r>
              <a:rPr lang="en-GB" dirty="0"/>
              <a:t>– they are “experienced goods”</a:t>
            </a:r>
          </a:p>
          <a:p>
            <a:r>
              <a:rPr lang="en-GB" dirty="0"/>
              <a:t>Care Services are </a:t>
            </a:r>
            <a:r>
              <a:rPr lang="en-GB" b="1" dirty="0"/>
              <a:t>labour intensive</a:t>
            </a:r>
            <a:r>
              <a:rPr lang="en-GB" dirty="0"/>
              <a:t>, therefore </a:t>
            </a:r>
            <a:r>
              <a:rPr lang="en-GB" b="1" dirty="0"/>
              <a:t>heterogeneity</a:t>
            </a:r>
            <a:r>
              <a:rPr lang="en-GB" dirty="0"/>
              <a:t> is high</a:t>
            </a:r>
          </a:p>
          <a:p>
            <a:r>
              <a:rPr lang="en-GB" b="1" dirty="0"/>
              <a:t>Consumption and production </a:t>
            </a:r>
            <a:r>
              <a:rPr lang="en-GB" dirty="0"/>
              <a:t>of Care Services are </a:t>
            </a:r>
            <a:r>
              <a:rPr lang="en-GB" b="1" dirty="0"/>
              <a:t>simultaneous and inseparable</a:t>
            </a:r>
            <a:r>
              <a:rPr lang="en-GB" dirty="0"/>
              <a:t>, therefore difficult to disentangle influences - the providers’ from the users’</a:t>
            </a:r>
          </a:p>
        </p:txBody>
      </p:sp>
      <p:sp>
        <p:nvSpPr>
          <p:cNvPr id="4" name="CaixaDeTexto 3">
            <a:extLst>
              <a:ext uri="{FF2B5EF4-FFF2-40B4-BE49-F238E27FC236}">
                <a16:creationId xmlns:a16="http://schemas.microsoft.com/office/drawing/2014/main" id="{31CCF869-8463-BD4D-AABE-B689C3E8CA74}"/>
              </a:ext>
            </a:extLst>
          </p:cNvPr>
          <p:cNvSpPr txBox="1"/>
          <p:nvPr/>
        </p:nvSpPr>
        <p:spPr>
          <a:xfrm>
            <a:off x="0" y="6488668"/>
            <a:ext cx="1946495" cy="276999"/>
          </a:xfrm>
          <a:prstGeom prst="rect">
            <a:avLst/>
          </a:prstGeom>
          <a:noFill/>
        </p:spPr>
        <p:txBody>
          <a:bodyPr wrap="none" rtlCol="0">
            <a:spAutoFit/>
          </a:bodyPr>
          <a:lstStyle/>
          <a:p>
            <a:r>
              <a:rPr lang="en-GB" sz="1200" dirty="0"/>
              <a:t>Malley and Fernandez, 2010</a:t>
            </a:r>
          </a:p>
        </p:txBody>
      </p:sp>
      <p:sp>
        <p:nvSpPr>
          <p:cNvPr id="3" name="CaixaDeTexto 2">
            <a:extLst>
              <a:ext uri="{FF2B5EF4-FFF2-40B4-BE49-F238E27FC236}">
                <a16:creationId xmlns:a16="http://schemas.microsoft.com/office/drawing/2014/main" id="{542B556F-E302-3A47-8E04-3E1E1DA3DA8C}"/>
              </a:ext>
            </a:extLst>
          </p:cNvPr>
          <p:cNvSpPr txBox="1"/>
          <p:nvPr/>
        </p:nvSpPr>
        <p:spPr>
          <a:xfrm>
            <a:off x="568377" y="1711909"/>
            <a:ext cx="5061642" cy="461665"/>
          </a:xfrm>
          <a:prstGeom prst="rect">
            <a:avLst/>
          </a:prstGeom>
          <a:noFill/>
        </p:spPr>
        <p:txBody>
          <a:bodyPr wrap="none" rtlCol="0">
            <a:spAutoFit/>
          </a:bodyPr>
          <a:lstStyle/>
          <a:p>
            <a:r>
              <a:rPr lang="en-GB" sz="2400" b="1" dirty="0">
                <a:solidFill>
                  <a:schemeClr val="accent1"/>
                </a:solidFill>
              </a:rPr>
              <a:t>What everybody is doing is not easy …</a:t>
            </a:r>
          </a:p>
        </p:txBody>
      </p:sp>
      <p:sp>
        <p:nvSpPr>
          <p:cNvPr id="10" name="Título 3">
            <a:extLst>
              <a:ext uri="{FF2B5EF4-FFF2-40B4-BE49-F238E27FC236}">
                <a16:creationId xmlns:a16="http://schemas.microsoft.com/office/drawing/2014/main" id="{3F7A7F24-12F6-804B-8999-5C157715975A}"/>
              </a:ext>
            </a:extLst>
          </p:cNvPr>
          <p:cNvSpPr>
            <a:spLocks noGrp="1"/>
          </p:cNvSpPr>
          <p:nvPr>
            <p:ph type="title"/>
          </p:nvPr>
        </p:nvSpPr>
        <p:spPr>
          <a:xfrm>
            <a:off x="838200" y="365125"/>
            <a:ext cx="10515600" cy="1325563"/>
          </a:xfrm>
        </p:spPr>
        <p:txBody>
          <a:bodyPr/>
          <a:lstStyle/>
          <a:p>
            <a:r>
              <a:rPr lang="en-GB" b="1" dirty="0"/>
              <a:t>What is quality in social care?</a:t>
            </a:r>
          </a:p>
        </p:txBody>
      </p:sp>
      <p:sp>
        <p:nvSpPr>
          <p:cNvPr id="2" name="CaixaDeTexto 1">
            <a:extLst>
              <a:ext uri="{FF2B5EF4-FFF2-40B4-BE49-F238E27FC236}">
                <a16:creationId xmlns:a16="http://schemas.microsoft.com/office/drawing/2014/main" id="{0922AE2C-4CC7-FD4B-9E36-83CD5DBF818E}"/>
              </a:ext>
            </a:extLst>
          </p:cNvPr>
          <p:cNvSpPr txBox="1"/>
          <p:nvPr/>
        </p:nvSpPr>
        <p:spPr>
          <a:xfrm>
            <a:off x="1469036" y="217357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74240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9EDA51BF-296C-C34E-A9D5-29441C3E16E6}"/>
              </a:ext>
            </a:extLst>
          </p:cNvPr>
          <p:cNvSpPr>
            <a:spLocks noGrp="1"/>
          </p:cNvSpPr>
          <p:nvPr>
            <p:ph idx="1"/>
          </p:nvPr>
        </p:nvSpPr>
        <p:spPr/>
        <p:txBody>
          <a:bodyPr>
            <a:normAutofit/>
          </a:bodyPr>
          <a:lstStyle/>
          <a:p>
            <a:r>
              <a:rPr lang="en-GB" dirty="0"/>
              <a:t>‘Search properties’ </a:t>
            </a:r>
            <a:r>
              <a:rPr lang="en-GB" sz="1800" dirty="0"/>
              <a:t>(stable) </a:t>
            </a:r>
            <a:r>
              <a:rPr lang="en-GB" dirty="0"/>
              <a:t>- </a:t>
            </a:r>
            <a:r>
              <a:rPr lang="en-GB" b="1" dirty="0"/>
              <a:t>Structural quality indicators</a:t>
            </a:r>
            <a:endParaRPr lang="en-GB" dirty="0"/>
          </a:p>
          <a:p>
            <a:pPr marL="457200" lvl="1" indent="0">
              <a:buNone/>
            </a:pPr>
            <a:r>
              <a:rPr lang="en-GB" dirty="0" err="1"/>
              <a:t>Egs</a:t>
            </a:r>
            <a:r>
              <a:rPr lang="en-GB" dirty="0"/>
              <a:t>:</a:t>
            </a:r>
          </a:p>
          <a:p>
            <a:pPr lvl="1"/>
            <a:r>
              <a:rPr lang="en-GB" dirty="0"/>
              <a:t>Residential care homes – single occupancy rooms?, rooms size, range of facilities, nurse-patient ratio</a:t>
            </a:r>
          </a:p>
          <a:p>
            <a:pPr lvl="1"/>
            <a:r>
              <a:rPr lang="en-GB" dirty="0"/>
              <a:t>Home care – care workers qualifications and experience</a:t>
            </a:r>
          </a:p>
          <a:p>
            <a:pPr lvl="1"/>
            <a:endParaRPr lang="en-GB" dirty="0"/>
          </a:p>
          <a:p>
            <a:pPr lvl="1">
              <a:buFont typeface="Courier New" panose="02070309020205020404" pitchFamily="49" charset="0"/>
              <a:buChar char="o"/>
            </a:pPr>
            <a:r>
              <a:rPr lang="en-GB" dirty="0"/>
              <a:t>Relatively insensitive to changes in quality through time</a:t>
            </a:r>
          </a:p>
          <a:p>
            <a:pPr lvl="1">
              <a:buFont typeface="Courier New" panose="02070309020205020404" pitchFamily="49" charset="0"/>
              <a:buChar char="o"/>
            </a:pPr>
            <a:r>
              <a:rPr lang="en-GB" dirty="0"/>
              <a:t>By definition removed from the core focus of quality assessment: </a:t>
            </a:r>
          </a:p>
          <a:p>
            <a:pPr marL="457200" lvl="1" indent="0">
              <a:buNone/>
            </a:pPr>
            <a:r>
              <a:rPr lang="en-GB" dirty="0"/>
              <a:t>			</a:t>
            </a:r>
            <a:r>
              <a:rPr lang="en-GB" b="1" dirty="0"/>
              <a:t>the care worker-service user relationship</a:t>
            </a:r>
          </a:p>
          <a:p>
            <a:pPr lvl="1">
              <a:buFont typeface="Courier New" panose="02070309020205020404" pitchFamily="49" charset="0"/>
              <a:buChar char="o"/>
            </a:pPr>
            <a:r>
              <a:rPr lang="en-GB" dirty="0"/>
              <a:t>An indirect measure of quality – a necessary but not sufficient condition for quality</a:t>
            </a:r>
          </a:p>
          <a:p>
            <a:pPr lvl="1"/>
            <a:endParaRPr lang="en-GB" dirty="0"/>
          </a:p>
        </p:txBody>
      </p:sp>
      <p:sp>
        <p:nvSpPr>
          <p:cNvPr id="4" name="CaixaDeTexto 3">
            <a:extLst>
              <a:ext uri="{FF2B5EF4-FFF2-40B4-BE49-F238E27FC236}">
                <a16:creationId xmlns:a16="http://schemas.microsoft.com/office/drawing/2014/main" id="{0A12D541-BC1A-0247-82BE-2B466C6E7136}"/>
              </a:ext>
            </a:extLst>
          </p:cNvPr>
          <p:cNvSpPr txBox="1"/>
          <p:nvPr/>
        </p:nvSpPr>
        <p:spPr>
          <a:xfrm>
            <a:off x="0" y="6488668"/>
            <a:ext cx="1946495" cy="276999"/>
          </a:xfrm>
          <a:prstGeom prst="rect">
            <a:avLst/>
          </a:prstGeom>
          <a:noFill/>
        </p:spPr>
        <p:txBody>
          <a:bodyPr wrap="none" rtlCol="0">
            <a:spAutoFit/>
          </a:bodyPr>
          <a:lstStyle/>
          <a:p>
            <a:r>
              <a:rPr lang="en-GB" sz="1200" dirty="0"/>
              <a:t>Malley and Fernandez, 2010</a:t>
            </a:r>
          </a:p>
        </p:txBody>
      </p:sp>
      <p:sp>
        <p:nvSpPr>
          <p:cNvPr id="7" name="Título 3">
            <a:extLst>
              <a:ext uri="{FF2B5EF4-FFF2-40B4-BE49-F238E27FC236}">
                <a16:creationId xmlns:a16="http://schemas.microsoft.com/office/drawing/2014/main" id="{4C43F1E7-E13A-4748-BE16-91506933B321}"/>
              </a:ext>
            </a:extLst>
          </p:cNvPr>
          <p:cNvSpPr>
            <a:spLocks noGrp="1"/>
          </p:cNvSpPr>
          <p:nvPr>
            <p:ph type="title"/>
          </p:nvPr>
        </p:nvSpPr>
        <p:spPr>
          <a:xfrm>
            <a:off x="838200" y="365125"/>
            <a:ext cx="10515600" cy="1325563"/>
          </a:xfrm>
        </p:spPr>
        <p:txBody>
          <a:bodyPr/>
          <a:lstStyle/>
          <a:p>
            <a:r>
              <a:rPr lang="en-GB" b="1" dirty="0"/>
              <a:t>What is quality in social care?</a:t>
            </a:r>
          </a:p>
        </p:txBody>
      </p:sp>
    </p:spTree>
    <p:extLst>
      <p:ext uri="{BB962C8B-B14F-4D97-AF65-F5344CB8AC3E}">
        <p14:creationId xmlns:p14="http://schemas.microsoft.com/office/powerpoint/2010/main" val="428675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6231761-9F13-F348-A9EB-15D73F6A8C51}"/>
              </a:ext>
            </a:extLst>
          </p:cNvPr>
          <p:cNvSpPr>
            <a:spLocks noGrp="1"/>
          </p:cNvSpPr>
          <p:nvPr>
            <p:ph idx="1"/>
          </p:nvPr>
        </p:nvSpPr>
        <p:spPr/>
        <p:txBody>
          <a:bodyPr>
            <a:normAutofit fontScale="92500" lnSpcReduction="10000"/>
          </a:bodyPr>
          <a:lstStyle/>
          <a:p>
            <a:r>
              <a:rPr lang="en-GB" dirty="0"/>
              <a:t>‘Experience properties’ </a:t>
            </a:r>
            <a:r>
              <a:rPr lang="en-GB" sz="1600" dirty="0"/>
              <a:t>(during or after consumption) </a:t>
            </a:r>
          </a:p>
          <a:p>
            <a:pPr marL="0" indent="0">
              <a:buNone/>
            </a:pPr>
            <a:r>
              <a:rPr lang="en-GB" dirty="0"/>
              <a:t>- </a:t>
            </a:r>
            <a:r>
              <a:rPr lang="en-GB" b="1" dirty="0"/>
              <a:t>Process and Outcome quality indicators</a:t>
            </a:r>
            <a:endParaRPr lang="en-GB" dirty="0"/>
          </a:p>
          <a:p>
            <a:pPr lvl="1"/>
            <a:r>
              <a:rPr lang="en-GB" dirty="0"/>
              <a:t>Service users voice:  flexibility, degree of empathetic behaviour of the care worker, the way the care worker communicates and listens; feelings of safety, choice and control over daily life, improvements in physical functioning; treating people as individuals</a:t>
            </a:r>
          </a:p>
          <a:p>
            <a:pPr marL="457200" lvl="1" indent="0">
              <a:buNone/>
            </a:pPr>
            <a:endParaRPr lang="en-GB" dirty="0"/>
          </a:p>
          <a:p>
            <a:pPr lvl="1">
              <a:buFont typeface="Courier New" panose="02070309020205020404" pitchFamily="49" charset="0"/>
              <a:buChar char="o"/>
            </a:pPr>
            <a:r>
              <a:rPr lang="en-GB" dirty="0"/>
              <a:t>Both are direct measures of the care performance</a:t>
            </a:r>
          </a:p>
          <a:p>
            <a:pPr lvl="2">
              <a:buFont typeface="Courier New" panose="02070309020205020404" pitchFamily="49" charset="0"/>
              <a:buChar char="o"/>
            </a:pPr>
            <a:r>
              <a:rPr lang="en-GB" b="1" dirty="0"/>
              <a:t>Process indicators focus on the way the service is delivered </a:t>
            </a:r>
            <a:r>
              <a:rPr lang="en-GB" dirty="0"/>
              <a:t>– </a:t>
            </a:r>
            <a:r>
              <a:rPr lang="en-GB" dirty="0" err="1"/>
              <a:t>eg.</a:t>
            </a:r>
            <a:r>
              <a:rPr lang="en-GB" dirty="0"/>
              <a:t> Service managers for service improvement; or of interest in their own right (having a say in  what is provided, when and how services are delivered, being valued and treated with respect, being treated as an individual)</a:t>
            </a:r>
          </a:p>
          <a:p>
            <a:pPr lvl="2">
              <a:buFont typeface="Courier New" panose="02070309020205020404" pitchFamily="49" charset="0"/>
              <a:buChar char="o"/>
            </a:pPr>
            <a:r>
              <a:rPr lang="en-GB" b="1" dirty="0"/>
              <a:t>Outcome indicators focus on the result of the care activity </a:t>
            </a:r>
            <a:r>
              <a:rPr lang="en-GB" dirty="0"/>
              <a:t>– are preferable for the purpose of comparing quality across different types of services</a:t>
            </a:r>
          </a:p>
          <a:p>
            <a:pPr lvl="1"/>
            <a:endParaRPr lang="en-GB" dirty="0"/>
          </a:p>
          <a:p>
            <a:pPr lvl="1"/>
            <a:endParaRPr lang="en-GB" dirty="0"/>
          </a:p>
          <a:p>
            <a:pPr lvl="1"/>
            <a:endParaRPr lang="en-GB" dirty="0"/>
          </a:p>
          <a:p>
            <a:pPr lvl="1"/>
            <a:endParaRPr lang="en-GB" dirty="0"/>
          </a:p>
        </p:txBody>
      </p:sp>
      <p:sp>
        <p:nvSpPr>
          <p:cNvPr id="4" name="CaixaDeTexto 3">
            <a:extLst>
              <a:ext uri="{FF2B5EF4-FFF2-40B4-BE49-F238E27FC236}">
                <a16:creationId xmlns:a16="http://schemas.microsoft.com/office/drawing/2014/main" id="{6FC28FC0-CD0D-B14E-970D-90A1128963EF}"/>
              </a:ext>
            </a:extLst>
          </p:cNvPr>
          <p:cNvSpPr txBox="1"/>
          <p:nvPr/>
        </p:nvSpPr>
        <p:spPr>
          <a:xfrm>
            <a:off x="0" y="6488668"/>
            <a:ext cx="3368358" cy="276999"/>
          </a:xfrm>
          <a:prstGeom prst="rect">
            <a:avLst/>
          </a:prstGeom>
          <a:noFill/>
        </p:spPr>
        <p:txBody>
          <a:bodyPr wrap="none" rtlCol="0">
            <a:spAutoFit/>
          </a:bodyPr>
          <a:lstStyle/>
          <a:p>
            <a:r>
              <a:rPr lang="en-GB" sz="1200" dirty="0"/>
              <a:t>Malley and Fernandez, 2010; Beresford et al, 2011</a:t>
            </a:r>
          </a:p>
        </p:txBody>
      </p:sp>
      <p:sp>
        <p:nvSpPr>
          <p:cNvPr id="7" name="Título 3">
            <a:extLst>
              <a:ext uri="{FF2B5EF4-FFF2-40B4-BE49-F238E27FC236}">
                <a16:creationId xmlns:a16="http://schemas.microsoft.com/office/drawing/2014/main" id="{681B4FE2-2929-CA45-BEC0-2D63E1D82DDE}"/>
              </a:ext>
            </a:extLst>
          </p:cNvPr>
          <p:cNvSpPr>
            <a:spLocks noGrp="1"/>
          </p:cNvSpPr>
          <p:nvPr>
            <p:ph type="title"/>
          </p:nvPr>
        </p:nvSpPr>
        <p:spPr>
          <a:xfrm>
            <a:off x="838200" y="365125"/>
            <a:ext cx="10515600" cy="1325563"/>
          </a:xfrm>
        </p:spPr>
        <p:txBody>
          <a:bodyPr/>
          <a:lstStyle/>
          <a:p>
            <a:r>
              <a:rPr lang="en-GB" b="1" dirty="0"/>
              <a:t>What is quality in social care?</a:t>
            </a:r>
          </a:p>
        </p:txBody>
      </p:sp>
    </p:spTree>
    <p:extLst>
      <p:ext uri="{BB962C8B-B14F-4D97-AF65-F5344CB8AC3E}">
        <p14:creationId xmlns:p14="http://schemas.microsoft.com/office/powerpoint/2010/main" val="94933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955F503-30D7-0246-A46C-45C5BAFDBFC1}"/>
              </a:ext>
            </a:extLst>
          </p:cNvPr>
          <p:cNvSpPr>
            <a:spLocks noGrp="1"/>
          </p:cNvSpPr>
          <p:nvPr>
            <p:ph idx="1"/>
          </p:nvPr>
        </p:nvSpPr>
        <p:spPr>
          <a:xfrm>
            <a:off x="838200" y="2335290"/>
            <a:ext cx="10515600" cy="2836316"/>
          </a:xfrm>
        </p:spPr>
        <p:txBody>
          <a:bodyPr/>
          <a:lstStyle/>
          <a:p>
            <a:pPr marL="0" indent="0">
              <a:buNone/>
            </a:pPr>
            <a:r>
              <a:rPr lang="en-GB" b="1" dirty="0"/>
              <a:t>Outcome indicators</a:t>
            </a:r>
            <a:endParaRPr lang="en-GB" dirty="0"/>
          </a:p>
          <a:p>
            <a:r>
              <a:rPr lang="en-GB" dirty="0"/>
              <a:t>Ideally – quality for the entire care network</a:t>
            </a:r>
          </a:p>
          <a:p>
            <a:r>
              <a:rPr lang="en-GB" dirty="0"/>
              <a:t>In reality – focus on user outcomes</a:t>
            </a:r>
          </a:p>
          <a:p>
            <a:pPr marL="0" indent="0">
              <a:buNone/>
            </a:pPr>
            <a:r>
              <a:rPr lang="en-GB" sz="2400" dirty="0" err="1"/>
              <a:t>Eg.</a:t>
            </a:r>
            <a:r>
              <a:rPr lang="en-GB" sz="2400" dirty="0"/>
              <a:t> Improved health and emotional well-being, improved quality of life, making a positive contribution, choice and control, freedom from discrimination, economic well-being, personal dignity</a:t>
            </a:r>
          </a:p>
          <a:p>
            <a:pPr marL="0" indent="0">
              <a:buNone/>
            </a:pPr>
            <a:endParaRPr lang="en-GB" dirty="0"/>
          </a:p>
        </p:txBody>
      </p:sp>
      <p:sp>
        <p:nvSpPr>
          <p:cNvPr id="4" name="CaixaDeTexto 3">
            <a:extLst>
              <a:ext uri="{FF2B5EF4-FFF2-40B4-BE49-F238E27FC236}">
                <a16:creationId xmlns:a16="http://schemas.microsoft.com/office/drawing/2014/main" id="{CCA02421-259B-E347-BFF3-7ECFB8DD3698}"/>
              </a:ext>
            </a:extLst>
          </p:cNvPr>
          <p:cNvSpPr txBox="1"/>
          <p:nvPr/>
        </p:nvSpPr>
        <p:spPr>
          <a:xfrm>
            <a:off x="0" y="6488668"/>
            <a:ext cx="1946495" cy="276999"/>
          </a:xfrm>
          <a:prstGeom prst="rect">
            <a:avLst/>
          </a:prstGeom>
          <a:noFill/>
        </p:spPr>
        <p:txBody>
          <a:bodyPr wrap="none" rtlCol="0">
            <a:spAutoFit/>
          </a:bodyPr>
          <a:lstStyle/>
          <a:p>
            <a:r>
              <a:rPr lang="en-GB" sz="1200" dirty="0"/>
              <a:t>Malley and Fernandez, 2010</a:t>
            </a:r>
          </a:p>
        </p:txBody>
      </p:sp>
      <p:sp>
        <p:nvSpPr>
          <p:cNvPr id="8" name="Título 3">
            <a:extLst>
              <a:ext uri="{FF2B5EF4-FFF2-40B4-BE49-F238E27FC236}">
                <a16:creationId xmlns:a16="http://schemas.microsoft.com/office/drawing/2014/main" id="{0258B8EB-A9C3-334E-A22E-EABDE3BA09BA}"/>
              </a:ext>
            </a:extLst>
          </p:cNvPr>
          <p:cNvSpPr>
            <a:spLocks noGrp="1"/>
          </p:cNvSpPr>
          <p:nvPr>
            <p:ph type="title"/>
          </p:nvPr>
        </p:nvSpPr>
        <p:spPr>
          <a:xfrm>
            <a:off x="838200" y="365125"/>
            <a:ext cx="10515600" cy="1325563"/>
          </a:xfrm>
        </p:spPr>
        <p:txBody>
          <a:bodyPr/>
          <a:lstStyle/>
          <a:p>
            <a:r>
              <a:rPr lang="en-GB" b="1" dirty="0"/>
              <a:t>What is quality in social care?</a:t>
            </a:r>
          </a:p>
        </p:txBody>
      </p:sp>
    </p:spTree>
    <p:extLst>
      <p:ext uri="{BB962C8B-B14F-4D97-AF65-F5344CB8AC3E}">
        <p14:creationId xmlns:p14="http://schemas.microsoft.com/office/powerpoint/2010/main" val="384589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194CB-6F61-224B-8734-986D40AFB5A5}"/>
              </a:ext>
            </a:extLst>
          </p:cNvPr>
          <p:cNvSpPr>
            <a:spLocks noGrp="1"/>
          </p:cNvSpPr>
          <p:nvPr>
            <p:ph type="title"/>
          </p:nvPr>
        </p:nvSpPr>
        <p:spPr/>
        <p:txBody>
          <a:bodyPr/>
          <a:lstStyle/>
          <a:p>
            <a:r>
              <a:rPr lang="en-GB" b="1" dirty="0"/>
              <a:t>How to empower the social care providers?</a:t>
            </a:r>
          </a:p>
        </p:txBody>
      </p:sp>
      <p:sp>
        <p:nvSpPr>
          <p:cNvPr id="4" name="CaixaDeTexto 3">
            <a:extLst>
              <a:ext uri="{FF2B5EF4-FFF2-40B4-BE49-F238E27FC236}">
                <a16:creationId xmlns:a16="http://schemas.microsoft.com/office/drawing/2014/main" id="{B545BD11-9AFA-384A-B82D-BA635CF8C0BE}"/>
              </a:ext>
            </a:extLst>
          </p:cNvPr>
          <p:cNvSpPr txBox="1"/>
          <p:nvPr/>
        </p:nvSpPr>
        <p:spPr>
          <a:xfrm>
            <a:off x="0" y="6488668"/>
            <a:ext cx="1000595" cy="276999"/>
          </a:xfrm>
          <a:prstGeom prst="rect">
            <a:avLst/>
          </a:prstGeom>
          <a:noFill/>
        </p:spPr>
        <p:txBody>
          <a:bodyPr wrap="none" rtlCol="0">
            <a:spAutoFit/>
          </a:bodyPr>
          <a:lstStyle/>
          <a:p>
            <a:r>
              <a:rPr lang="en-GB" sz="1200" dirty="0"/>
              <a:t>Adams, 2008</a:t>
            </a:r>
          </a:p>
        </p:txBody>
      </p:sp>
      <p:sp>
        <p:nvSpPr>
          <p:cNvPr id="5" name="Marcador de Posição de Conteúdo 4">
            <a:extLst>
              <a:ext uri="{FF2B5EF4-FFF2-40B4-BE49-F238E27FC236}">
                <a16:creationId xmlns:a16="http://schemas.microsoft.com/office/drawing/2014/main" id="{66C7AA35-7636-F04E-861F-C52A3E00D7AD}"/>
              </a:ext>
            </a:extLst>
          </p:cNvPr>
          <p:cNvSpPr>
            <a:spLocks noGrp="1"/>
          </p:cNvSpPr>
          <p:nvPr>
            <p:ph idx="1"/>
          </p:nvPr>
        </p:nvSpPr>
        <p:spPr>
          <a:xfrm>
            <a:off x="838200" y="2140393"/>
            <a:ext cx="10515600" cy="3076184"/>
          </a:xfrm>
        </p:spPr>
        <p:txBody>
          <a:bodyPr>
            <a:normAutofit/>
          </a:bodyPr>
          <a:lstStyle/>
          <a:p>
            <a:r>
              <a:rPr lang="en-GB" dirty="0"/>
              <a:t>Empowerment is the capacity of individuals, groups and/or communities to take control of their circumstances, exercise power and achieve their own goals, and the process by which, individually and collectively, they are able to help themselves and others to maximize the quality of their lives.</a:t>
            </a:r>
          </a:p>
          <a:p>
            <a:r>
              <a:rPr lang="en-GB" dirty="0"/>
              <a:t>Degrees of empowerment are measured by the existence of choice, the use of choice and the achievement of choice.</a:t>
            </a:r>
          </a:p>
        </p:txBody>
      </p:sp>
    </p:spTree>
    <p:extLst>
      <p:ext uri="{BB962C8B-B14F-4D97-AF65-F5344CB8AC3E}">
        <p14:creationId xmlns:p14="http://schemas.microsoft.com/office/powerpoint/2010/main" val="3978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B0B0B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0B0B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6750C79-5DD8-1045-A182-73B6206812A8}"/>
              </a:ext>
            </a:extLst>
          </p:cNvPr>
          <p:cNvSpPr txBox="1"/>
          <p:nvPr/>
        </p:nvSpPr>
        <p:spPr>
          <a:xfrm>
            <a:off x="3510810" y="2567894"/>
            <a:ext cx="5028492" cy="1077218"/>
          </a:xfrm>
          <a:prstGeom prst="rect">
            <a:avLst/>
          </a:prstGeom>
          <a:noFill/>
        </p:spPr>
        <p:txBody>
          <a:bodyPr wrap="none" rtlCol="0">
            <a:spAutoFit/>
          </a:bodyPr>
          <a:lstStyle/>
          <a:p>
            <a:pPr algn="ctr"/>
            <a:r>
              <a:rPr lang="en-GB" sz="3200" b="1" dirty="0"/>
              <a:t>Inspectors as demanding </a:t>
            </a:r>
          </a:p>
          <a:p>
            <a:pPr algn="ctr"/>
            <a:r>
              <a:rPr lang="en-GB" sz="3200" b="1" dirty="0"/>
              <a:t>and knowledgeable mentors</a:t>
            </a:r>
          </a:p>
        </p:txBody>
      </p:sp>
      <p:sp>
        <p:nvSpPr>
          <p:cNvPr id="6" name="CaixaDeTexto 5">
            <a:extLst>
              <a:ext uri="{FF2B5EF4-FFF2-40B4-BE49-F238E27FC236}">
                <a16:creationId xmlns:a16="http://schemas.microsoft.com/office/drawing/2014/main" id="{D693EE62-40FF-E44F-A5EE-558810756248}"/>
              </a:ext>
            </a:extLst>
          </p:cNvPr>
          <p:cNvSpPr txBox="1"/>
          <p:nvPr/>
        </p:nvSpPr>
        <p:spPr>
          <a:xfrm>
            <a:off x="4368889" y="5280419"/>
            <a:ext cx="4421606" cy="954107"/>
          </a:xfrm>
          <a:prstGeom prst="rect">
            <a:avLst/>
          </a:prstGeom>
          <a:noFill/>
        </p:spPr>
        <p:txBody>
          <a:bodyPr wrap="square" rtlCol="0">
            <a:spAutoFit/>
          </a:bodyPr>
          <a:lstStyle/>
          <a:p>
            <a:pPr algn="ctr"/>
            <a:r>
              <a:rPr lang="en-GB" sz="2800" dirty="0"/>
              <a:t>Invest in governance (clarification and training)?</a:t>
            </a:r>
          </a:p>
        </p:txBody>
      </p:sp>
      <p:sp>
        <p:nvSpPr>
          <p:cNvPr id="7" name="CaixaDeTexto 6">
            <a:extLst>
              <a:ext uri="{FF2B5EF4-FFF2-40B4-BE49-F238E27FC236}">
                <a16:creationId xmlns:a16="http://schemas.microsoft.com/office/drawing/2014/main" id="{A9978730-07B5-BC4C-9E47-345567D1DBDB}"/>
              </a:ext>
            </a:extLst>
          </p:cNvPr>
          <p:cNvSpPr txBox="1"/>
          <p:nvPr/>
        </p:nvSpPr>
        <p:spPr>
          <a:xfrm>
            <a:off x="6466044" y="566371"/>
            <a:ext cx="3413114" cy="584775"/>
          </a:xfrm>
          <a:prstGeom prst="rect">
            <a:avLst/>
          </a:prstGeom>
          <a:noFill/>
        </p:spPr>
        <p:txBody>
          <a:bodyPr wrap="none" rtlCol="0">
            <a:spAutoFit/>
          </a:bodyPr>
          <a:lstStyle/>
          <a:p>
            <a:r>
              <a:rPr lang="en-GB" sz="3200" dirty="0"/>
              <a:t>Invest in leadership</a:t>
            </a:r>
          </a:p>
        </p:txBody>
      </p:sp>
      <p:sp>
        <p:nvSpPr>
          <p:cNvPr id="8" name="CaixaDeTexto 7">
            <a:extLst>
              <a:ext uri="{FF2B5EF4-FFF2-40B4-BE49-F238E27FC236}">
                <a16:creationId xmlns:a16="http://schemas.microsoft.com/office/drawing/2014/main" id="{DF7DF77A-2932-DE4D-897A-1F93EDFB7C3B}"/>
              </a:ext>
            </a:extLst>
          </p:cNvPr>
          <p:cNvSpPr txBox="1"/>
          <p:nvPr/>
        </p:nvSpPr>
        <p:spPr>
          <a:xfrm>
            <a:off x="317292" y="4250056"/>
            <a:ext cx="4421606" cy="954107"/>
          </a:xfrm>
          <a:prstGeom prst="rect">
            <a:avLst/>
          </a:prstGeom>
          <a:noFill/>
        </p:spPr>
        <p:txBody>
          <a:bodyPr wrap="square" rtlCol="0">
            <a:spAutoFit/>
          </a:bodyPr>
          <a:lstStyle/>
          <a:p>
            <a:pPr algn="ctr"/>
            <a:r>
              <a:rPr lang="en-GB" sz="2800" dirty="0"/>
              <a:t>Invest in managers / in management training</a:t>
            </a:r>
          </a:p>
        </p:txBody>
      </p:sp>
      <p:sp>
        <p:nvSpPr>
          <p:cNvPr id="9" name="CaixaDeTexto 8">
            <a:extLst>
              <a:ext uri="{FF2B5EF4-FFF2-40B4-BE49-F238E27FC236}">
                <a16:creationId xmlns:a16="http://schemas.microsoft.com/office/drawing/2014/main" id="{E0E86557-E26E-5B4E-BE51-43C1B215D98D}"/>
              </a:ext>
            </a:extLst>
          </p:cNvPr>
          <p:cNvSpPr txBox="1"/>
          <p:nvPr/>
        </p:nvSpPr>
        <p:spPr>
          <a:xfrm>
            <a:off x="1650169" y="702462"/>
            <a:ext cx="4030655" cy="584775"/>
          </a:xfrm>
          <a:prstGeom prst="rect">
            <a:avLst/>
          </a:prstGeom>
          <a:noFill/>
        </p:spPr>
        <p:txBody>
          <a:bodyPr wrap="none" rtlCol="0">
            <a:spAutoFit/>
          </a:bodyPr>
          <a:lstStyle/>
          <a:p>
            <a:r>
              <a:rPr lang="en-GB" sz="3200" dirty="0"/>
              <a:t>Develop benchmarking</a:t>
            </a:r>
          </a:p>
        </p:txBody>
      </p:sp>
      <p:sp>
        <p:nvSpPr>
          <p:cNvPr id="10" name="CaixaDeTexto 9">
            <a:extLst>
              <a:ext uri="{FF2B5EF4-FFF2-40B4-BE49-F238E27FC236}">
                <a16:creationId xmlns:a16="http://schemas.microsoft.com/office/drawing/2014/main" id="{B18B3FF9-E869-9C44-8EF6-797B279DE5AB}"/>
              </a:ext>
            </a:extLst>
          </p:cNvPr>
          <p:cNvSpPr txBox="1"/>
          <p:nvPr/>
        </p:nvSpPr>
        <p:spPr>
          <a:xfrm>
            <a:off x="527154" y="1755003"/>
            <a:ext cx="2590799" cy="1815882"/>
          </a:xfrm>
          <a:prstGeom prst="rect">
            <a:avLst/>
          </a:prstGeom>
          <a:noFill/>
        </p:spPr>
        <p:txBody>
          <a:bodyPr wrap="square" rtlCol="0">
            <a:spAutoFit/>
          </a:bodyPr>
          <a:lstStyle/>
          <a:p>
            <a:r>
              <a:rPr lang="en-GB" sz="2800" dirty="0"/>
              <a:t>Involve users, carers, other relevant stakeholders</a:t>
            </a:r>
          </a:p>
        </p:txBody>
      </p:sp>
      <p:sp>
        <p:nvSpPr>
          <p:cNvPr id="11" name="CaixaDeTexto 10">
            <a:extLst>
              <a:ext uri="{FF2B5EF4-FFF2-40B4-BE49-F238E27FC236}">
                <a16:creationId xmlns:a16="http://schemas.microsoft.com/office/drawing/2014/main" id="{D0C3B868-F2E9-5E44-A4C1-4B9FC115060D}"/>
              </a:ext>
            </a:extLst>
          </p:cNvPr>
          <p:cNvSpPr txBox="1"/>
          <p:nvPr/>
        </p:nvSpPr>
        <p:spPr>
          <a:xfrm>
            <a:off x="7710295" y="4060462"/>
            <a:ext cx="4337726" cy="954107"/>
          </a:xfrm>
          <a:prstGeom prst="rect">
            <a:avLst/>
          </a:prstGeom>
          <a:noFill/>
        </p:spPr>
        <p:txBody>
          <a:bodyPr wrap="none" rtlCol="0">
            <a:spAutoFit/>
          </a:bodyPr>
          <a:lstStyle/>
          <a:p>
            <a:r>
              <a:rPr lang="en-GB" sz="2800" dirty="0"/>
              <a:t>Learn Action Research skills </a:t>
            </a:r>
          </a:p>
          <a:p>
            <a:r>
              <a:rPr lang="en-GB" sz="2800" dirty="0"/>
              <a:t>/ Learn to Learn while acting</a:t>
            </a:r>
          </a:p>
        </p:txBody>
      </p:sp>
      <p:sp>
        <p:nvSpPr>
          <p:cNvPr id="12" name="CaixaDeTexto 11">
            <a:extLst>
              <a:ext uri="{FF2B5EF4-FFF2-40B4-BE49-F238E27FC236}">
                <a16:creationId xmlns:a16="http://schemas.microsoft.com/office/drawing/2014/main" id="{0F87A84E-EAF5-1C47-86E8-FD8926326651}"/>
              </a:ext>
            </a:extLst>
          </p:cNvPr>
          <p:cNvSpPr txBox="1"/>
          <p:nvPr/>
        </p:nvSpPr>
        <p:spPr>
          <a:xfrm>
            <a:off x="7939407" y="1889122"/>
            <a:ext cx="4421606" cy="523220"/>
          </a:xfrm>
          <a:prstGeom prst="rect">
            <a:avLst/>
          </a:prstGeom>
          <a:noFill/>
        </p:spPr>
        <p:txBody>
          <a:bodyPr wrap="square" rtlCol="0">
            <a:spAutoFit/>
          </a:bodyPr>
          <a:lstStyle/>
          <a:p>
            <a:pPr algn="ctr"/>
            <a:r>
              <a:rPr lang="en-GB" sz="2800" dirty="0"/>
              <a:t>Invest in transparency</a:t>
            </a:r>
          </a:p>
        </p:txBody>
      </p:sp>
    </p:spTree>
    <p:extLst>
      <p:ext uri="{BB962C8B-B14F-4D97-AF65-F5344CB8AC3E}">
        <p14:creationId xmlns:p14="http://schemas.microsoft.com/office/powerpoint/2010/main" val="414045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693EE62-40FF-E44F-A5EE-558810756248}"/>
              </a:ext>
            </a:extLst>
          </p:cNvPr>
          <p:cNvSpPr txBox="1"/>
          <p:nvPr/>
        </p:nvSpPr>
        <p:spPr>
          <a:xfrm>
            <a:off x="4368889" y="5280419"/>
            <a:ext cx="4421606" cy="954107"/>
          </a:xfrm>
          <a:prstGeom prst="rect">
            <a:avLst/>
          </a:prstGeom>
          <a:noFill/>
        </p:spPr>
        <p:txBody>
          <a:bodyPr wrap="square" rtlCol="0">
            <a:spAutoFit/>
          </a:bodyPr>
          <a:lstStyle/>
          <a:p>
            <a:pPr algn="ctr"/>
            <a:r>
              <a:rPr lang="en-GB" sz="2800" dirty="0"/>
              <a:t>Invest in governance (clarification and training)?</a:t>
            </a:r>
          </a:p>
        </p:txBody>
      </p:sp>
      <p:sp>
        <p:nvSpPr>
          <p:cNvPr id="7" name="CaixaDeTexto 6">
            <a:extLst>
              <a:ext uri="{FF2B5EF4-FFF2-40B4-BE49-F238E27FC236}">
                <a16:creationId xmlns:a16="http://schemas.microsoft.com/office/drawing/2014/main" id="{A9978730-07B5-BC4C-9E47-345567D1DBDB}"/>
              </a:ext>
            </a:extLst>
          </p:cNvPr>
          <p:cNvSpPr txBox="1"/>
          <p:nvPr/>
        </p:nvSpPr>
        <p:spPr>
          <a:xfrm>
            <a:off x="6466044" y="566371"/>
            <a:ext cx="3413114" cy="584775"/>
          </a:xfrm>
          <a:prstGeom prst="rect">
            <a:avLst/>
          </a:prstGeom>
          <a:noFill/>
        </p:spPr>
        <p:txBody>
          <a:bodyPr wrap="none" rtlCol="0">
            <a:spAutoFit/>
          </a:bodyPr>
          <a:lstStyle/>
          <a:p>
            <a:r>
              <a:rPr lang="en-GB" sz="3200" dirty="0"/>
              <a:t>Invest in leadership</a:t>
            </a:r>
          </a:p>
        </p:txBody>
      </p:sp>
      <p:sp>
        <p:nvSpPr>
          <p:cNvPr id="8" name="CaixaDeTexto 7">
            <a:extLst>
              <a:ext uri="{FF2B5EF4-FFF2-40B4-BE49-F238E27FC236}">
                <a16:creationId xmlns:a16="http://schemas.microsoft.com/office/drawing/2014/main" id="{DF7DF77A-2932-DE4D-897A-1F93EDFB7C3B}"/>
              </a:ext>
            </a:extLst>
          </p:cNvPr>
          <p:cNvSpPr txBox="1"/>
          <p:nvPr/>
        </p:nvSpPr>
        <p:spPr>
          <a:xfrm>
            <a:off x="317292" y="4250056"/>
            <a:ext cx="4421606" cy="954107"/>
          </a:xfrm>
          <a:prstGeom prst="rect">
            <a:avLst/>
          </a:prstGeom>
          <a:noFill/>
        </p:spPr>
        <p:txBody>
          <a:bodyPr wrap="square" rtlCol="0">
            <a:spAutoFit/>
          </a:bodyPr>
          <a:lstStyle/>
          <a:p>
            <a:pPr algn="ctr"/>
            <a:r>
              <a:rPr lang="en-GB" sz="2800" dirty="0"/>
              <a:t>Invest in managers / in management training</a:t>
            </a:r>
          </a:p>
        </p:txBody>
      </p:sp>
      <p:sp>
        <p:nvSpPr>
          <p:cNvPr id="9" name="CaixaDeTexto 8">
            <a:extLst>
              <a:ext uri="{FF2B5EF4-FFF2-40B4-BE49-F238E27FC236}">
                <a16:creationId xmlns:a16="http://schemas.microsoft.com/office/drawing/2014/main" id="{E0E86557-E26E-5B4E-BE51-43C1B215D98D}"/>
              </a:ext>
            </a:extLst>
          </p:cNvPr>
          <p:cNvSpPr txBox="1"/>
          <p:nvPr/>
        </p:nvSpPr>
        <p:spPr>
          <a:xfrm>
            <a:off x="1650169" y="702462"/>
            <a:ext cx="4030655" cy="584775"/>
          </a:xfrm>
          <a:prstGeom prst="rect">
            <a:avLst/>
          </a:prstGeom>
          <a:noFill/>
        </p:spPr>
        <p:txBody>
          <a:bodyPr wrap="none" rtlCol="0">
            <a:spAutoFit/>
          </a:bodyPr>
          <a:lstStyle/>
          <a:p>
            <a:r>
              <a:rPr lang="en-GB" sz="3200" dirty="0"/>
              <a:t>Develop benchmarking</a:t>
            </a:r>
          </a:p>
        </p:txBody>
      </p:sp>
      <p:sp>
        <p:nvSpPr>
          <p:cNvPr id="10" name="CaixaDeTexto 9">
            <a:extLst>
              <a:ext uri="{FF2B5EF4-FFF2-40B4-BE49-F238E27FC236}">
                <a16:creationId xmlns:a16="http://schemas.microsoft.com/office/drawing/2014/main" id="{B18B3FF9-E869-9C44-8EF6-797B279DE5AB}"/>
              </a:ext>
            </a:extLst>
          </p:cNvPr>
          <p:cNvSpPr txBox="1"/>
          <p:nvPr/>
        </p:nvSpPr>
        <p:spPr>
          <a:xfrm>
            <a:off x="527154" y="1755003"/>
            <a:ext cx="2590799" cy="1815882"/>
          </a:xfrm>
          <a:prstGeom prst="rect">
            <a:avLst/>
          </a:prstGeom>
          <a:noFill/>
        </p:spPr>
        <p:txBody>
          <a:bodyPr wrap="square" rtlCol="0">
            <a:spAutoFit/>
          </a:bodyPr>
          <a:lstStyle/>
          <a:p>
            <a:r>
              <a:rPr lang="en-GB" sz="2800" dirty="0"/>
              <a:t>Involve users, carers, other relevant stakeholders</a:t>
            </a:r>
          </a:p>
        </p:txBody>
      </p:sp>
      <p:sp>
        <p:nvSpPr>
          <p:cNvPr id="11" name="CaixaDeTexto 10">
            <a:extLst>
              <a:ext uri="{FF2B5EF4-FFF2-40B4-BE49-F238E27FC236}">
                <a16:creationId xmlns:a16="http://schemas.microsoft.com/office/drawing/2014/main" id="{D0C3B868-F2E9-5E44-A4C1-4B9FC115060D}"/>
              </a:ext>
            </a:extLst>
          </p:cNvPr>
          <p:cNvSpPr txBox="1"/>
          <p:nvPr/>
        </p:nvSpPr>
        <p:spPr>
          <a:xfrm>
            <a:off x="7710295" y="4060462"/>
            <a:ext cx="4337726" cy="954107"/>
          </a:xfrm>
          <a:prstGeom prst="rect">
            <a:avLst/>
          </a:prstGeom>
          <a:noFill/>
        </p:spPr>
        <p:txBody>
          <a:bodyPr wrap="none" rtlCol="0">
            <a:spAutoFit/>
          </a:bodyPr>
          <a:lstStyle/>
          <a:p>
            <a:r>
              <a:rPr lang="en-GB" sz="2800" dirty="0"/>
              <a:t>Learn Action Research skills </a:t>
            </a:r>
          </a:p>
          <a:p>
            <a:r>
              <a:rPr lang="en-GB" sz="2800" dirty="0"/>
              <a:t>/ Learn to Learn while acting</a:t>
            </a:r>
          </a:p>
        </p:txBody>
      </p:sp>
      <p:sp>
        <p:nvSpPr>
          <p:cNvPr id="12" name="CaixaDeTexto 11">
            <a:extLst>
              <a:ext uri="{FF2B5EF4-FFF2-40B4-BE49-F238E27FC236}">
                <a16:creationId xmlns:a16="http://schemas.microsoft.com/office/drawing/2014/main" id="{0F87A84E-EAF5-1C47-86E8-FD8926326651}"/>
              </a:ext>
            </a:extLst>
          </p:cNvPr>
          <p:cNvSpPr txBox="1"/>
          <p:nvPr/>
        </p:nvSpPr>
        <p:spPr>
          <a:xfrm>
            <a:off x="7939407" y="2266211"/>
            <a:ext cx="4421606" cy="523220"/>
          </a:xfrm>
          <a:prstGeom prst="rect">
            <a:avLst/>
          </a:prstGeom>
          <a:noFill/>
        </p:spPr>
        <p:txBody>
          <a:bodyPr wrap="square" rtlCol="0">
            <a:spAutoFit/>
          </a:bodyPr>
          <a:lstStyle/>
          <a:p>
            <a:pPr algn="ctr"/>
            <a:r>
              <a:rPr lang="en-GB" sz="2800" dirty="0"/>
              <a:t>Invest in transparency</a:t>
            </a:r>
          </a:p>
        </p:txBody>
      </p:sp>
      <p:sp>
        <p:nvSpPr>
          <p:cNvPr id="2" name="CaixaDeTexto 1">
            <a:extLst>
              <a:ext uri="{FF2B5EF4-FFF2-40B4-BE49-F238E27FC236}">
                <a16:creationId xmlns:a16="http://schemas.microsoft.com/office/drawing/2014/main" id="{A7104FD7-3D03-A342-938A-E5D695240876}"/>
              </a:ext>
            </a:extLst>
          </p:cNvPr>
          <p:cNvSpPr txBox="1"/>
          <p:nvPr/>
        </p:nvSpPr>
        <p:spPr>
          <a:xfrm>
            <a:off x="4542020" y="2266211"/>
            <a:ext cx="2521844" cy="1446550"/>
          </a:xfrm>
          <a:prstGeom prst="rect">
            <a:avLst/>
          </a:prstGeom>
          <a:noFill/>
        </p:spPr>
        <p:txBody>
          <a:bodyPr wrap="none" rtlCol="0">
            <a:spAutoFit/>
          </a:bodyPr>
          <a:lstStyle/>
          <a:p>
            <a:r>
              <a:rPr lang="en-GB" sz="8800" b="1" dirty="0"/>
              <a:t>Trust</a:t>
            </a:r>
          </a:p>
        </p:txBody>
      </p:sp>
    </p:spTree>
    <p:extLst>
      <p:ext uri="{BB962C8B-B14F-4D97-AF65-F5344CB8AC3E}">
        <p14:creationId xmlns:p14="http://schemas.microsoft.com/office/powerpoint/2010/main" val="219766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B3BA2-3BB2-B14E-B860-F0A9DB6ABBB5}"/>
              </a:ext>
            </a:extLst>
          </p:cNvPr>
          <p:cNvSpPr>
            <a:spLocks noGrp="1"/>
          </p:cNvSpPr>
          <p:nvPr>
            <p:ph type="title"/>
          </p:nvPr>
        </p:nvSpPr>
        <p:spPr/>
        <p:txBody>
          <a:bodyPr/>
          <a:lstStyle/>
          <a:p>
            <a:r>
              <a:rPr lang="en-GB" b="1" dirty="0"/>
              <a:t>How to assess quality in social care?</a:t>
            </a:r>
            <a:br>
              <a:rPr lang="en-GB" b="1" dirty="0"/>
            </a:br>
            <a:r>
              <a:rPr lang="en-GB" sz="2000" b="1" dirty="0"/>
              <a:t>Learning from CQC in user involvement </a:t>
            </a:r>
          </a:p>
        </p:txBody>
      </p:sp>
      <p:sp>
        <p:nvSpPr>
          <p:cNvPr id="3" name="Marcador de Posição de Conteúdo 2">
            <a:extLst>
              <a:ext uri="{FF2B5EF4-FFF2-40B4-BE49-F238E27FC236}">
                <a16:creationId xmlns:a16="http://schemas.microsoft.com/office/drawing/2014/main" id="{D3ACE8A6-70DB-E94A-8BAE-4B05E1211853}"/>
              </a:ext>
            </a:extLst>
          </p:cNvPr>
          <p:cNvSpPr>
            <a:spLocks noGrp="1"/>
          </p:cNvSpPr>
          <p:nvPr>
            <p:ph idx="1"/>
          </p:nvPr>
        </p:nvSpPr>
        <p:spPr>
          <a:xfrm>
            <a:off x="227351" y="1597546"/>
            <a:ext cx="11737298" cy="4351338"/>
          </a:xfrm>
        </p:spPr>
        <p:txBody>
          <a:bodyPr>
            <a:noAutofit/>
          </a:bodyPr>
          <a:lstStyle/>
          <a:p>
            <a:pPr marL="0" indent="0">
              <a:buNone/>
            </a:pPr>
            <a:r>
              <a:rPr lang="en-GB" b="1" dirty="0"/>
              <a:t>‘Individual voice’ I </a:t>
            </a:r>
            <a:r>
              <a:rPr lang="en-GB" sz="2000" dirty="0"/>
              <a:t>- Existing sources, before inspection / to inform subsequent inspection; to CQC “intelligent monitoring” to determine what to inspect, when and where to focus their attention.</a:t>
            </a:r>
          </a:p>
          <a:p>
            <a:pPr marL="457200" lvl="1" indent="0">
              <a:buNone/>
            </a:pPr>
            <a:r>
              <a:rPr lang="en-GB" sz="1800" dirty="0"/>
              <a:t>Individuals are asked to contact CQC, comment cards in prominent locations, asking local or national partners to share information, requesting information from the provider; routinely collected feedback</a:t>
            </a:r>
          </a:p>
          <a:p>
            <a:pPr marL="457200" lvl="1" indent="0">
              <a:buNone/>
            </a:pPr>
            <a:r>
              <a:rPr lang="en-GB" sz="1800" dirty="0"/>
              <a:t>Representatives of service user groups and voluntary sector organisations share collected data</a:t>
            </a:r>
          </a:p>
          <a:p>
            <a:pPr marL="0" indent="0">
              <a:buNone/>
            </a:pPr>
            <a:r>
              <a:rPr lang="en-GB" b="1" dirty="0"/>
              <a:t>‘Individual voice’ II </a:t>
            </a:r>
            <a:r>
              <a:rPr lang="en-GB" sz="2000" dirty="0"/>
              <a:t>- Consulting around the time of inspection, for the inspection</a:t>
            </a:r>
          </a:p>
          <a:p>
            <a:pPr marL="457200" lvl="1" indent="0">
              <a:buNone/>
            </a:pPr>
            <a:r>
              <a:rPr lang="en-GB" sz="1800" dirty="0"/>
              <a:t>Listening events in the local community, focus groups, drop in sessions and home visits</a:t>
            </a:r>
          </a:p>
          <a:p>
            <a:pPr marL="0" indent="0">
              <a:buNone/>
            </a:pPr>
            <a:r>
              <a:rPr lang="en-GB" b="1" dirty="0"/>
              <a:t>‘Experts in experience’ </a:t>
            </a:r>
            <a:endParaRPr lang="en-GB" sz="2000" b="1" dirty="0"/>
          </a:p>
          <a:p>
            <a:pPr marL="457200" lvl="1" indent="0">
              <a:buNone/>
            </a:pPr>
            <a:r>
              <a:rPr lang="en-GB" sz="1800" dirty="0"/>
              <a:t>Involving users in inspection</a:t>
            </a:r>
          </a:p>
          <a:p>
            <a:pPr marL="0" indent="0">
              <a:buNone/>
            </a:pPr>
            <a:r>
              <a:rPr lang="en-GB" b="1" dirty="0"/>
              <a:t>‘Collective voice’ </a:t>
            </a:r>
            <a:r>
              <a:rPr lang="en-GB" dirty="0"/>
              <a:t>- </a:t>
            </a:r>
            <a:r>
              <a:rPr lang="en-GB" sz="2000" dirty="0"/>
              <a:t>Used to prioritise forthcoming inspections and inform the areas of focus for inspection teams </a:t>
            </a:r>
          </a:p>
          <a:p>
            <a:pPr marL="457200" lvl="1" indent="0">
              <a:buNone/>
            </a:pPr>
            <a:r>
              <a:rPr lang="en-GB" sz="1800" dirty="0"/>
              <a:t>Speaking with local service user groups, voluntary organisations, and other stakeholders, as well as through advisory panels</a:t>
            </a:r>
          </a:p>
          <a:p>
            <a:pPr marL="0" indent="0">
              <a:buNone/>
            </a:pPr>
            <a:r>
              <a:rPr lang="en-GB" b="1" dirty="0"/>
              <a:t>‘Support engagement afterwards’ </a:t>
            </a:r>
            <a:r>
              <a:rPr lang="en-GB" sz="2000" dirty="0"/>
              <a:t>– feedback and follow-up after inspection</a:t>
            </a:r>
          </a:p>
        </p:txBody>
      </p:sp>
      <p:sp>
        <p:nvSpPr>
          <p:cNvPr id="4" name="CaixaDeTexto 3">
            <a:extLst>
              <a:ext uri="{FF2B5EF4-FFF2-40B4-BE49-F238E27FC236}">
                <a16:creationId xmlns:a16="http://schemas.microsoft.com/office/drawing/2014/main" id="{66DB477B-F9F1-0C44-A482-79E1DC4CF3BF}"/>
              </a:ext>
            </a:extLst>
          </p:cNvPr>
          <p:cNvSpPr txBox="1"/>
          <p:nvPr/>
        </p:nvSpPr>
        <p:spPr>
          <a:xfrm>
            <a:off x="10620480" y="6581001"/>
            <a:ext cx="1571520" cy="276999"/>
          </a:xfrm>
          <a:prstGeom prst="rect">
            <a:avLst/>
          </a:prstGeom>
          <a:noFill/>
        </p:spPr>
        <p:txBody>
          <a:bodyPr wrap="none" rtlCol="0">
            <a:spAutoFit/>
          </a:bodyPr>
          <a:lstStyle/>
          <a:p>
            <a:r>
              <a:rPr lang="en-GB" sz="1200" dirty="0"/>
              <a:t>Richardson et al, 2018</a:t>
            </a:r>
          </a:p>
        </p:txBody>
      </p:sp>
    </p:spTree>
    <p:extLst>
      <p:ext uri="{BB962C8B-B14F-4D97-AF65-F5344CB8AC3E}">
        <p14:creationId xmlns:p14="http://schemas.microsoft.com/office/powerpoint/2010/main" val="34504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4091B0D-0B8F-E848-885F-C5B9A64F8D56}"/>
              </a:ext>
            </a:extLst>
          </p:cNvPr>
          <p:cNvSpPr txBox="1"/>
          <p:nvPr/>
        </p:nvSpPr>
        <p:spPr>
          <a:xfrm>
            <a:off x="3567660" y="2378095"/>
            <a:ext cx="5180457" cy="1569660"/>
          </a:xfrm>
          <a:prstGeom prst="rect">
            <a:avLst/>
          </a:prstGeom>
          <a:noFill/>
        </p:spPr>
        <p:txBody>
          <a:bodyPr wrap="none" rtlCol="0">
            <a:spAutoFit/>
          </a:bodyPr>
          <a:lstStyle/>
          <a:p>
            <a:r>
              <a:rPr lang="en-GB" sz="9600" b="1" dirty="0"/>
              <a:t>an intro…</a:t>
            </a:r>
          </a:p>
        </p:txBody>
      </p:sp>
    </p:spTree>
    <p:extLst>
      <p:ext uri="{BB962C8B-B14F-4D97-AF65-F5344CB8AC3E}">
        <p14:creationId xmlns:p14="http://schemas.microsoft.com/office/powerpoint/2010/main" val="251542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B3BA2-3BB2-B14E-B860-F0A9DB6ABBB5}"/>
              </a:ext>
            </a:extLst>
          </p:cNvPr>
          <p:cNvSpPr>
            <a:spLocks noGrp="1"/>
          </p:cNvSpPr>
          <p:nvPr>
            <p:ph type="title"/>
          </p:nvPr>
        </p:nvSpPr>
        <p:spPr/>
        <p:txBody>
          <a:bodyPr/>
          <a:lstStyle/>
          <a:p>
            <a:r>
              <a:rPr lang="en-GB" b="1" dirty="0"/>
              <a:t>How to assess quality in social care?</a:t>
            </a:r>
            <a:br>
              <a:rPr lang="en-GB" b="1" dirty="0"/>
            </a:br>
            <a:r>
              <a:rPr lang="en-GB" sz="2000" b="1" dirty="0"/>
              <a:t>Learning from CQC</a:t>
            </a:r>
            <a:endParaRPr lang="en-GB" b="1" dirty="0"/>
          </a:p>
        </p:txBody>
      </p:sp>
      <p:sp>
        <p:nvSpPr>
          <p:cNvPr id="4" name="CaixaDeTexto 3">
            <a:extLst>
              <a:ext uri="{FF2B5EF4-FFF2-40B4-BE49-F238E27FC236}">
                <a16:creationId xmlns:a16="http://schemas.microsoft.com/office/drawing/2014/main" id="{66DB477B-F9F1-0C44-A482-79E1DC4CF3BF}"/>
              </a:ext>
            </a:extLst>
          </p:cNvPr>
          <p:cNvSpPr txBox="1"/>
          <p:nvPr/>
        </p:nvSpPr>
        <p:spPr>
          <a:xfrm>
            <a:off x="0" y="6488668"/>
            <a:ext cx="1571520" cy="276999"/>
          </a:xfrm>
          <a:prstGeom prst="rect">
            <a:avLst/>
          </a:prstGeom>
          <a:noFill/>
        </p:spPr>
        <p:txBody>
          <a:bodyPr wrap="none" rtlCol="0">
            <a:spAutoFit/>
          </a:bodyPr>
          <a:lstStyle/>
          <a:p>
            <a:r>
              <a:rPr lang="en-GB" sz="1200" dirty="0"/>
              <a:t>Richardson et al, 2018</a:t>
            </a:r>
          </a:p>
        </p:txBody>
      </p:sp>
      <p:graphicFrame>
        <p:nvGraphicFramePr>
          <p:cNvPr id="5" name="Tabela 4">
            <a:extLst>
              <a:ext uri="{FF2B5EF4-FFF2-40B4-BE49-F238E27FC236}">
                <a16:creationId xmlns:a16="http://schemas.microsoft.com/office/drawing/2014/main" id="{B8EF90F6-3119-3844-A285-54728956EE09}"/>
              </a:ext>
            </a:extLst>
          </p:cNvPr>
          <p:cNvGraphicFramePr>
            <a:graphicFrameLocks noGrp="1"/>
          </p:cNvGraphicFramePr>
          <p:nvPr>
            <p:extLst/>
          </p:nvPr>
        </p:nvGraphicFramePr>
        <p:xfrm>
          <a:off x="314794" y="1690688"/>
          <a:ext cx="11602386" cy="4119880"/>
        </p:xfrm>
        <a:graphic>
          <a:graphicData uri="http://schemas.openxmlformats.org/drawingml/2006/table">
            <a:tbl>
              <a:tblPr firstRow="1" bandRow="1">
                <a:tableStyleId>{5C22544A-7EE6-4342-B048-85BDC9FD1C3A}</a:tableStyleId>
              </a:tblPr>
              <a:tblGrid>
                <a:gridCol w="1813809">
                  <a:extLst>
                    <a:ext uri="{9D8B030D-6E8A-4147-A177-3AD203B41FA5}">
                      <a16:colId xmlns:a16="http://schemas.microsoft.com/office/drawing/2014/main" val="1671917293"/>
                    </a:ext>
                  </a:extLst>
                </a:gridCol>
                <a:gridCol w="4152276">
                  <a:extLst>
                    <a:ext uri="{9D8B030D-6E8A-4147-A177-3AD203B41FA5}">
                      <a16:colId xmlns:a16="http://schemas.microsoft.com/office/drawing/2014/main" val="1190082909"/>
                    </a:ext>
                  </a:extLst>
                </a:gridCol>
                <a:gridCol w="5636301">
                  <a:extLst>
                    <a:ext uri="{9D8B030D-6E8A-4147-A177-3AD203B41FA5}">
                      <a16:colId xmlns:a16="http://schemas.microsoft.com/office/drawing/2014/main" val="3598532174"/>
                    </a:ext>
                  </a:extLst>
                </a:gridCol>
              </a:tblGrid>
              <a:tr h="370840">
                <a:tc>
                  <a:txBody>
                    <a:bodyPr/>
                    <a:lstStyle/>
                    <a:p>
                      <a:endParaRPr lang="en-GB" dirty="0"/>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417751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 voice’ - Existing sources </a:t>
                      </a:r>
                    </a:p>
                    <a:p>
                      <a:endParaRPr lang="en-GB" dirty="0"/>
                    </a:p>
                  </a:txBody>
                  <a:tcPr/>
                </a:tc>
                <a:tc>
                  <a:txBody>
                    <a:bodyPr/>
                    <a:lstStyle/>
                    <a:p>
                      <a:r>
                        <a:rPr lang="en-GB" dirty="0"/>
                        <a:t>PR, ratings and public reports are leading to an increase in individuals contacting CQC directly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Effectiveness varied </a:t>
                      </a:r>
                      <a:r>
                        <a:rPr lang="en-GB" dirty="0"/>
                        <a:t>by organisation, and was dependent on the amount and quality of the information held and capability and capacity of the groups to interpret it and respond to CQC</a:t>
                      </a:r>
                    </a:p>
                    <a:p>
                      <a:endParaRPr lang="en-GB" dirty="0"/>
                    </a:p>
                  </a:txBody>
                  <a:tcPr/>
                </a:tc>
                <a:extLst>
                  <a:ext uri="{0D108BD9-81ED-4DB2-BD59-A6C34878D82A}">
                    <a16:rowId xmlns:a16="http://schemas.microsoft.com/office/drawing/2014/main" val="1879149340"/>
                  </a:ext>
                </a:extLst>
              </a:tr>
              <a:tr h="370840">
                <a:tc>
                  <a:txBody>
                    <a:bodyPr/>
                    <a:lstStyle/>
                    <a:p>
                      <a:r>
                        <a:rPr lang="en-GB" dirty="0"/>
                        <a:t>‘Individual voice’ - Consulting around the time of inspection</a:t>
                      </a:r>
                    </a:p>
                  </a:txBody>
                  <a:tcPr/>
                </a:tc>
                <a:tc>
                  <a:txBody>
                    <a:bodyPr/>
                    <a:lstStyle/>
                    <a:p>
                      <a:endParaRPr lang="en-GB" dirty="0"/>
                    </a:p>
                  </a:txBody>
                  <a:tcPr/>
                </a:tc>
                <a:tc>
                  <a:txBody>
                    <a:bodyPr/>
                    <a:lstStyle/>
                    <a:p>
                      <a:r>
                        <a:rPr lang="en-GB" dirty="0"/>
                        <a:t>Events were often </a:t>
                      </a:r>
                      <a:r>
                        <a:rPr lang="en-GB" b="1" dirty="0"/>
                        <a:t>not well publicised and organised without enough advance notice </a:t>
                      </a:r>
                      <a:r>
                        <a:rPr lang="en-GB" dirty="0"/>
                        <a:t>for certain groups to attend, particularly those who might require assistance</a:t>
                      </a:r>
                    </a:p>
                    <a:p>
                      <a:r>
                        <a:rPr lang="en-GB" dirty="0"/>
                        <a:t>Time needed to gather the </a:t>
                      </a:r>
                      <a:r>
                        <a:rPr lang="en-GB" b="1" dirty="0"/>
                        <a:t>adequate groups </a:t>
                      </a:r>
                      <a:r>
                        <a:rPr lang="en-GB" dirty="0"/>
                        <a:t>of people (learning disabilities, n-events in the hospital, positive as well as negative experiences)</a:t>
                      </a:r>
                    </a:p>
                    <a:p>
                      <a:r>
                        <a:rPr lang="en-GB" dirty="0"/>
                        <a:t>Relevant the reflection on </a:t>
                      </a:r>
                      <a:r>
                        <a:rPr lang="en-GB" b="1" dirty="0"/>
                        <a:t>how to translate </a:t>
                      </a:r>
                      <a:r>
                        <a:rPr lang="en-GB" dirty="0"/>
                        <a:t>this into the inspection</a:t>
                      </a:r>
                    </a:p>
                  </a:txBody>
                  <a:tcPr/>
                </a:tc>
                <a:extLst>
                  <a:ext uri="{0D108BD9-81ED-4DB2-BD59-A6C34878D82A}">
                    <a16:rowId xmlns:a16="http://schemas.microsoft.com/office/drawing/2014/main" val="828671182"/>
                  </a:ext>
                </a:extLst>
              </a:tr>
            </a:tbl>
          </a:graphicData>
        </a:graphic>
      </p:graphicFrame>
    </p:spTree>
    <p:extLst>
      <p:ext uri="{BB962C8B-B14F-4D97-AF65-F5344CB8AC3E}">
        <p14:creationId xmlns:p14="http://schemas.microsoft.com/office/powerpoint/2010/main" val="1948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BC0D9-C0BB-0948-9050-1E3971238507}"/>
              </a:ext>
            </a:extLst>
          </p:cNvPr>
          <p:cNvSpPr>
            <a:spLocks noGrp="1"/>
          </p:cNvSpPr>
          <p:nvPr>
            <p:ph type="title"/>
          </p:nvPr>
        </p:nvSpPr>
        <p:spPr/>
        <p:txBody>
          <a:bodyPr/>
          <a:lstStyle/>
          <a:p>
            <a:r>
              <a:rPr lang="en-GB" b="1" dirty="0"/>
              <a:t>How to assess quality in social care? </a:t>
            </a:r>
            <a:br>
              <a:rPr lang="en-GB" b="1" dirty="0"/>
            </a:br>
            <a:r>
              <a:rPr lang="en-GB" sz="2000" b="1" dirty="0"/>
              <a:t>Learning from CQC</a:t>
            </a:r>
            <a:endParaRPr lang="en-GB" dirty="0"/>
          </a:p>
        </p:txBody>
      </p:sp>
      <p:graphicFrame>
        <p:nvGraphicFramePr>
          <p:cNvPr id="4" name="Tabela 3">
            <a:extLst>
              <a:ext uri="{FF2B5EF4-FFF2-40B4-BE49-F238E27FC236}">
                <a16:creationId xmlns:a16="http://schemas.microsoft.com/office/drawing/2014/main" id="{A0E10336-C69A-354C-BE5F-0F141CB07D7C}"/>
              </a:ext>
            </a:extLst>
          </p:cNvPr>
          <p:cNvGraphicFramePr>
            <a:graphicFrameLocks noGrp="1"/>
          </p:cNvGraphicFramePr>
          <p:nvPr>
            <p:extLst/>
          </p:nvPr>
        </p:nvGraphicFramePr>
        <p:xfrm>
          <a:off x="294807" y="1840615"/>
          <a:ext cx="11602386" cy="3845560"/>
        </p:xfrm>
        <a:graphic>
          <a:graphicData uri="http://schemas.openxmlformats.org/drawingml/2006/table">
            <a:tbl>
              <a:tblPr firstRow="1" bandRow="1">
                <a:tableStyleId>{5C22544A-7EE6-4342-B048-85BDC9FD1C3A}</a:tableStyleId>
              </a:tblPr>
              <a:tblGrid>
                <a:gridCol w="2324725">
                  <a:extLst>
                    <a:ext uri="{9D8B030D-6E8A-4147-A177-3AD203B41FA5}">
                      <a16:colId xmlns:a16="http://schemas.microsoft.com/office/drawing/2014/main" val="1315198304"/>
                    </a:ext>
                  </a:extLst>
                </a:gridCol>
                <a:gridCol w="3762531">
                  <a:extLst>
                    <a:ext uri="{9D8B030D-6E8A-4147-A177-3AD203B41FA5}">
                      <a16:colId xmlns:a16="http://schemas.microsoft.com/office/drawing/2014/main" val="3125227367"/>
                    </a:ext>
                  </a:extLst>
                </a:gridCol>
                <a:gridCol w="5515130">
                  <a:extLst>
                    <a:ext uri="{9D8B030D-6E8A-4147-A177-3AD203B41FA5}">
                      <a16:colId xmlns:a16="http://schemas.microsoft.com/office/drawing/2014/main" val="3391157001"/>
                    </a:ext>
                  </a:extLst>
                </a:gridCol>
              </a:tblGrid>
              <a:tr h="370840">
                <a:tc>
                  <a:txBody>
                    <a:bodyPr/>
                    <a:lstStyle/>
                    <a:p>
                      <a:endParaRPr lang="en-GB" dirty="0"/>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199321996"/>
                  </a:ext>
                </a:extLst>
              </a:tr>
              <a:tr h="370840">
                <a:tc>
                  <a:txBody>
                    <a:bodyPr/>
                    <a:lstStyle/>
                    <a:p>
                      <a:r>
                        <a:rPr lang="en-GB" dirty="0"/>
                        <a:t>‘Experts in experience’ </a:t>
                      </a:r>
                    </a:p>
                  </a:txBody>
                  <a:tcPr/>
                </a:tc>
                <a:tc>
                  <a:txBody>
                    <a:bodyPr/>
                    <a:lstStyle/>
                    <a:p>
                      <a:r>
                        <a:rPr lang="en-GB" dirty="0"/>
                        <a:t>Greater insight, multiple perspectives</a:t>
                      </a:r>
                    </a:p>
                  </a:txBody>
                  <a:tcPr/>
                </a:tc>
                <a:tc>
                  <a:txBody>
                    <a:bodyPr/>
                    <a:lstStyle/>
                    <a:p>
                      <a:r>
                        <a:rPr lang="en-GB" dirty="0"/>
                        <a:t>Could </a:t>
                      </a:r>
                      <a:r>
                        <a:rPr lang="en-GB" b="1" dirty="0"/>
                        <a:t>colour or affect </a:t>
                      </a:r>
                      <a:r>
                        <a:rPr lang="en-GB" dirty="0"/>
                        <a:t>contributions of the users</a:t>
                      </a:r>
                    </a:p>
                    <a:p>
                      <a:r>
                        <a:rPr lang="en-GB" b="1" dirty="0"/>
                        <a:t>Experience was often not very relevant </a:t>
                      </a:r>
                      <a:r>
                        <a:rPr lang="en-GB" dirty="0"/>
                        <a:t>to the services or providers they were involved in inspecting</a:t>
                      </a:r>
                    </a:p>
                    <a:p>
                      <a:r>
                        <a:rPr lang="en-GB" b="1" dirty="0"/>
                        <a:t>Better at challenging professionals </a:t>
                      </a:r>
                      <a:r>
                        <a:rPr lang="en-GB" dirty="0"/>
                        <a:t>than users</a:t>
                      </a:r>
                    </a:p>
                    <a:p>
                      <a:r>
                        <a:rPr lang="en-GB" dirty="0"/>
                        <a:t>User groups and voluntary sector representatives were </a:t>
                      </a:r>
                      <a:r>
                        <a:rPr lang="en-GB" b="1" dirty="0"/>
                        <a:t>not aware </a:t>
                      </a:r>
                      <a:r>
                        <a:rPr lang="en-GB" dirty="0"/>
                        <a:t>of this involvement, to which they might contribute</a:t>
                      </a:r>
                    </a:p>
                  </a:txBody>
                  <a:tcPr/>
                </a:tc>
                <a:extLst>
                  <a:ext uri="{0D108BD9-81ED-4DB2-BD59-A6C34878D82A}">
                    <a16:rowId xmlns:a16="http://schemas.microsoft.com/office/drawing/2014/main" val="4173472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‘Collective voice’ </a:t>
                      </a:r>
                    </a:p>
                    <a:p>
                      <a:endParaRPr lang="en-GB" dirty="0"/>
                    </a:p>
                  </a:txBody>
                  <a:tcPr/>
                </a:tc>
                <a:tc>
                  <a:txBody>
                    <a:bodyPr/>
                    <a:lstStyle/>
                    <a:p>
                      <a:r>
                        <a:rPr lang="en-GB" dirty="0"/>
                        <a:t>Voices of smaller groups are brought into much larger networks</a:t>
                      </a:r>
                    </a:p>
                    <a:p>
                      <a:r>
                        <a:rPr lang="en-GB" dirty="0"/>
                        <a:t>These groups have valuable information, as they are exposed to a wide range of user experiences</a:t>
                      </a:r>
                    </a:p>
                  </a:txBody>
                  <a:tcPr/>
                </a:tc>
                <a:tc>
                  <a:txBody>
                    <a:bodyPr/>
                    <a:lstStyle/>
                    <a:p>
                      <a:r>
                        <a:rPr lang="en-GB" b="1" dirty="0"/>
                        <a:t>Capacity varies </a:t>
                      </a:r>
                      <a:r>
                        <a:rPr lang="en-GB" dirty="0"/>
                        <a:t>in groups </a:t>
                      </a:r>
                      <a:r>
                        <a:rPr lang="en-GB" b="1" dirty="0"/>
                        <a:t>in the building of an established relationship</a:t>
                      </a:r>
                      <a:r>
                        <a:rPr lang="en-GB" dirty="0"/>
                        <a:t> with CQC</a:t>
                      </a:r>
                    </a:p>
                  </a:txBody>
                  <a:tcPr/>
                </a:tc>
                <a:extLst>
                  <a:ext uri="{0D108BD9-81ED-4DB2-BD59-A6C34878D82A}">
                    <a16:rowId xmlns:a16="http://schemas.microsoft.com/office/drawing/2014/main" val="2757044346"/>
                  </a:ext>
                </a:extLst>
              </a:tr>
            </a:tbl>
          </a:graphicData>
        </a:graphic>
      </p:graphicFrame>
      <p:sp>
        <p:nvSpPr>
          <p:cNvPr id="5" name="CaixaDeTexto 4">
            <a:extLst>
              <a:ext uri="{FF2B5EF4-FFF2-40B4-BE49-F238E27FC236}">
                <a16:creationId xmlns:a16="http://schemas.microsoft.com/office/drawing/2014/main" id="{863BA1E1-6116-9C45-915A-ED953DF37BCE}"/>
              </a:ext>
            </a:extLst>
          </p:cNvPr>
          <p:cNvSpPr txBox="1"/>
          <p:nvPr/>
        </p:nvSpPr>
        <p:spPr>
          <a:xfrm>
            <a:off x="0" y="6488668"/>
            <a:ext cx="1571520" cy="276999"/>
          </a:xfrm>
          <a:prstGeom prst="rect">
            <a:avLst/>
          </a:prstGeom>
          <a:noFill/>
        </p:spPr>
        <p:txBody>
          <a:bodyPr wrap="none" rtlCol="0">
            <a:spAutoFit/>
          </a:bodyPr>
          <a:lstStyle/>
          <a:p>
            <a:r>
              <a:rPr lang="en-GB" sz="1200" dirty="0"/>
              <a:t>Richardson et al, 2018</a:t>
            </a:r>
          </a:p>
        </p:txBody>
      </p:sp>
    </p:spTree>
    <p:extLst>
      <p:ext uri="{BB962C8B-B14F-4D97-AF65-F5344CB8AC3E}">
        <p14:creationId xmlns:p14="http://schemas.microsoft.com/office/powerpoint/2010/main" val="139427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FE862-A96A-2F42-A76B-D9DB6D577569}"/>
              </a:ext>
            </a:extLst>
          </p:cNvPr>
          <p:cNvSpPr>
            <a:spLocks noGrp="1"/>
          </p:cNvSpPr>
          <p:nvPr>
            <p:ph type="title"/>
          </p:nvPr>
        </p:nvSpPr>
        <p:spPr/>
        <p:txBody>
          <a:bodyPr/>
          <a:lstStyle/>
          <a:p>
            <a:r>
              <a:rPr lang="en-GB" b="1" dirty="0"/>
              <a:t>How to assess quality in social care? </a:t>
            </a:r>
            <a:br>
              <a:rPr lang="en-GB" b="1" dirty="0"/>
            </a:br>
            <a:r>
              <a:rPr lang="en-GB" sz="2000" b="1" dirty="0"/>
              <a:t>Learning from CQC</a:t>
            </a:r>
            <a:endParaRPr lang="en-GB" dirty="0"/>
          </a:p>
        </p:txBody>
      </p:sp>
      <p:graphicFrame>
        <p:nvGraphicFramePr>
          <p:cNvPr id="4" name="Tabela 3">
            <a:extLst>
              <a:ext uri="{FF2B5EF4-FFF2-40B4-BE49-F238E27FC236}">
                <a16:creationId xmlns:a16="http://schemas.microsoft.com/office/drawing/2014/main" id="{93CD5E7E-4633-D143-8010-C48F867AE60A}"/>
              </a:ext>
            </a:extLst>
          </p:cNvPr>
          <p:cNvGraphicFramePr>
            <a:graphicFrameLocks noGrp="1"/>
          </p:cNvGraphicFramePr>
          <p:nvPr>
            <p:extLst/>
          </p:nvPr>
        </p:nvGraphicFramePr>
        <p:xfrm>
          <a:off x="294807" y="1900575"/>
          <a:ext cx="11602386" cy="3754120"/>
        </p:xfrm>
        <a:graphic>
          <a:graphicData uri="http://schemas.openxmlformats.org/drawingml/2006/table">
            <a:tbl>
              <a:tblPr firstRow="1" bandRow="1">
                <a:tableStyleId>{5C22544A-7EE6-4342-B048-85BDC9FD1C3A}</a:tableStyleId>
              </a:tblPr>
              <a:tblGrid>
                <a:gridCol w="2324725">
                  <a:extLst>
                    <a:ext uri="{9D8B030D-6E8A-4147-A177-3AD203B41FA5}">
                      <a16:colId xmlns:a16="http://schemas.microsoft.com/office/drawing/2014/main" val="150602509"/>
                    </a:ext>
                  </a:extLst>
                </a:gridCol>
                <a:gridCol w="3762531">
                  <a:extLst>
                    <a:ext uri="{9D8B030D-6E8A-4147-A177-3AD203B41FA5}">
                      <a16:colId xmlns:a16="http://schemas.microsoft.com/office/drawing/2014/main" val="2885493095"/>
                    </a:ext>
                  </a:extLst>
                </a:gridCol>
                <a:gridCol w="5515130">
                  <a:extLst>
                    <a:ext uri="{9D8B030D-6E8A-4147-A177-3AD203B41FA5}">
                      <a16:colId xmlns:a16="http://schemas.microsoft.com/office/drawing/2014/main" val="4258539296"/>
                    </a:ext>
                  </a:extLst>
                </a:gridCol>
              </a:tblGrid>
              <a:tr h="370840">
                <a:tc>
                  <a:txBody>
                    <a:bodyPr/>
                    <a:lstStyle/>
                    <a:p>
                      <a:endParaRPr lang="en-GB" dirty="0"/>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679996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engagement afterwards’ </a:t>
                      </a:r>
                    </a:p>
                    <a:p>
                      <a:endParaRPr lang="en-GB" dirty="0"/>
                    </a:p>
                  </a:txBody>
                  <a:tcPr/>
                </a:tc>
                <a:tc>
                  <a:txBody>
                    <a:bodyPr/>
                    <a:lstStyle/>
                    <a:p>
                      <a:endParaRPr lang="en-GB" dirty="0"/>
                    </a:p>
                  </a:txBody>
                  <a:tcPr/>
                </a:tc>
                <a:tc>
                  <a:txBody>
                    <a:bodyPr/>
                    <a:lstStyle/>
                    <a:p>
                      <a:r>
                        <a:rPr lang="en-GB" b="1" dirty="0"/>
                        <a:t>Feedback was often not provided </a:t>
                      </a:r>
                      <a:r>
                        <a:rPr lang="en-GB" dirty="0"/>
                        <a:t>by CQC to the service user groups or voluntary organisations, or users participating in inspections</a:t>
                      </a:r>
                    </a:p>
                    <a:p>
                      <a:r>
                        <a:rPr lang="en-GB" b="1" dirty="0"/>
                        <a:t>“A mystery process” </a:t>
                      </a:r>
                      <a:r>
                        <a:rPr lang="en-GB" dirty="0"/>
                        <a:t>- They would have wanted to hear how their voice had been translated into the inspection process and how their input had resulted in change or action</a:t>
                      </a:r>
                    </a:p>
                    <a:p>
                      <a:r>
                        <a:rPr lang="en-GB" dirty="0"/>
                        <a:t>Sometimes </a:t>
                      </a:r>
                      <a:r>
                        <a:rPr lang="en-GB" b="1" dirty="0"/>
                        <a:t>people disagreed </a:t>
                      </a:r>
                      <a:r>
                        <a:rPr lang="en-GB" dirty="0"/>
                        <a:t>with the inspection findings or outcomes and wanted to voice this but did not know how to (suggestions: events, newsletter, comments visible in the report, …)</a:t>
                      </a:r>
                    </a:p>
                    <a:p>
                      <a:endParaRPr lang="en-GB" dirty="0"/>
                    </a:p>
                  </a:txBody>
                  <a:tcPr/>
                </a:tc>
                <a:extLst>
                  <a:ext uri="{0D108BD9-81ED-4DB2-BD59-A6C34878D82A}">
                    <a16:rowId xmlns:a16="http://schemas.microsoft.com/office/drawing/2014/main" val="2619572115"/>
                  </a:ext>
                </a:extLst>
              </a:tr>
            </a:tbl>
          </a:graphicData>
        </a:graphic>
      </p:graphicFrame>
      <p:sp>
        <p:nvSpPr>
          <p:cNvPr id="5" name="CaixaDeTexto 4">
            <a:extLst>
              <a:ext uri="{FF2B5EF4-FFF2-40B4-BE49-F238E27FC236}">
                <a16:creationId xmlns:a16="http://schemas.microsoft.com/office/drawing/2014/main" id="{815E88E4-3C63-B74F-B275-26CED4F04FE7}"/>
              </a:ext>
            </a:extLst>
          </p:cNvPr>
          <p:cNvSpPr txBox="1"/>
          <p:nvPr/>
        </p:nvSpPr>
        <p:spPr>
          <a:xfrm>
            <a:off x="0" y="6488668"/>
            <a:ext cx="1571520" cy="276999"/>
          </a:xfrm>
          <a:prstGeom prst="rect">
            <a:avLst/>
          </a:prstGeom>
          <a:noFill/>
        </p:spPr>
        <p:txBody>
          <a:bodyPr wrap="none" rtlCol="0">
            <a:spAutoFit/>
          </a:bodyPr>
          <a:lstStyle/>
          <a:p>
            <a:r>
              <a:rPr lang="en-GB" sz="1200" dirty="0"/>
              <a:t>Richardson et al, 2018</a:t>
            </a:r>
          </a:p>
        </p:txBody>
      </p:sp>
    </p:spTree>
    <p:extLst>
      <p:ext uri="{BB962C8B-B14F-4D97-AF65-F5344CB8AC3E}">
        <p14:creationId xmlns:p14="http://schemas.microsoft.com/office/powerpoint/2010/main" val="37531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194CB-6F61-224B-8734-986D40AFB5A5}"/>
              </a:ext>
            </a:extLst>
          </p:cNvPr>
          <p:cNvSpPr>
            <a:spLocks noGrp="1"/>
          </p:cNvSpPr>
          <p:nvPr>
            <p:ph type="title"/>
          </p:nvPr>
        </p:nvSpPr>
        <p:spPr/>
        <p:txBody>
          <a:bodyPr/>
          <a:lstStyle/>
          <a:p>
            <a:r>
              <a:rPr lang="en-GB" b="1" dirty="0"/>
              <a:t>How to empower the social care providers?</a:t>
            </a:r>
          </a:p>
        </p:txBody>
      </p:sp>
      <p:sp>
        <p:nvSpPr>
          <p:cNvPr id="4" name="CaixaDeTexto 3">
            <a:extLst>
              <a:ext uri="{FF2B5EF4-FFF2-40B4-BE49-F238E27FC236}">
                <a16:creationId xmlns:a16="http://schemas.microsoft.com/office/drawing/2014/main" id="{B545BD11-9AFA-384A-B82D-BA635CF8C0BE}"/>
              </a:ext>
            </a:extLst>
          </p:cNvPr>
          <p:cNvSpPr txBox="1"/>
          <p:nvPr/>
        </p:nvSpPr>
        <p:spPr>
          <a:xfrm>
            <a:off x="0" y="6488668"/>
            <a:ext cx="1000595" cy="276999"/>
          </a:xfrm>
          <a:prstGeom prst="rect">
            <a:avLst/>
          </a:prstGeom>
          <a:noFill/>
        </p:spPr>
        <p:txBody>
          <a:bodyPr wrap="none" rtlCol="0">
            <a:spAutoFit/>
          </a:bodyPr>
          <a:lstStyle/>
          <a:p>
            <a:r>
              <a:rPr lang="en-GB" sz="1200" dirty="0"/>
              <a:t>Adams, 2008</a:t>
            </a:r>
          </a:p>
        </p:txBody>
      </p:sp>
      <p:sp>
        <p:nvSpPr>
          <p:cNvPr id="5" name="Marcador de Posição de Conteúdo 4">
            <a:extLst>
              <a:ext uri="{FF2B5EF4-FFF2-40B4-BE49-F238E27FC236}">
                <a16:creationId xmlns:a16="http://schemas.microsoft.com/office/drawing/2014/main" id="{66C7AA35-7636-F04E-861F-C52A3E00D7AD}"/>
              </a:ext>
            </a:extLst>
          </p:cNvPr>
          <p:cNvSpPr>
            <a:spLocks noGrp="1"/>
          </p:cNvSpPr>
          <p:nvPr>
            <p:ph idx="1"/>
          </p:nvPr>
        </p:nvSpPr>
        <p:spPr>
          <a:xfrm>
            <a:off x="838200" y="2889927"/>
            <a:ext cx="10515600" cy="2506533"/>
          </a:xfrm>
        </p:spPr>
        <p:txBody>
          <a:bodyPr>
            <a:normAutofit/>
          </a:bodyPr>
          <a:lstStyle/>
          <a:p>
            <a:pPr marL="0" indent="0">
              <a:buNone/>
            </a:pPr>
            <a:r>
              <a:rPr lang="en-GB" dirty="0"/>
              <a:t>The dangers of focusing too narrowly on partnership with, and listening to, the voices of those receiving services include losing sight of factors such as how to structurally improve the circumstances of the most excluded and poor people and how to combat deep-rooted inequality, the unequal exercise of power, and national and transnational economic and social influences. </a:t>
            </a:r>
          </a:p>
        </p:txBody>
      </p:sp>
      <p:sp>
        <p:nvSpPr>
          <p:cNvPr id="6" name="CaixaDeTexto 5">
            <a:extLst>
              <a:ext uri="{FF2B5EF4-FFF2-40B4-BE49-F238E27FC236}">
                <a16:creationId xmlns:a16="http://schemas.microsoft.com/office/drawing/2014/main" id="{01171887-0B88-0C45-88BE-DB96F5DC235C}"/>
              </a:ext>
            </a:extLst>
          </p:cNvPr>
          <p:cNvSpPr txBox="1"/>
          <p:nvPr/>
        </p:nvSpPr>
        <p:spPr>
          <a:xfrm>
            <a:off x="838200" y="1882158"/>
            <a:ext cx="9883988" cy="923330"/>
          </a:xfrm>
          <a:prstGeom prst="rect">
            <a:avLst/>
          </a:prstGeom>
          <a:noFill/>
        </p:spPr>
        <p:txBody>
          <a:bodyPr wrap="none" rtlCol="0">
            <a:spAutoFit/>
          </a:bodyPr>
          <a:lstStyle/>
          <a:p>
            <a:r>
              <a:rPr lang="en-GB" sz="5400" b="1" dirty="0"/>
              <a:t>Don’t loose the wider perspective</a:t>
            </a:r>
          </a:p>
        </p:txBody>
      </p:sp>
    </p:spTree>
    <p:extLst>
      <p:ext uri="{BB962C8B-B14F-4D97-AF65-F5344CB8AC3E}">
        <p14:creationId xmlns:p14="http://schemas.microsoft.com/office/powerpoint/2010/main" val="29441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B0B0B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3D8C00F-DA1E-7E4E-8803-F1534B914D9D}"/>
              </a:ext>
            </a:extLst>
          </p:cNvPr>
          <p:cNvSpPr txBox="1"/>
          <p:nvPr/>
        </p:nvSpPr>
        <p:spPr>
          <a:xfrm>
            <a:off x="812800" y="2994660"/>
            <a:ext cx="4459554" cy="1200329"/>
          </a:xfrm>
          <a:prstGeom prst="rect">
            <a:avLst/>
          </a:prstGeom>
          <a:noFill/>
        </p:spPr>
        <p:txBody>
          <a:bodyPr wrap="none" rtlCol="0">
            <a:spAutoFit/>
          </a:bodyPr>
          <a:lstStyle/>
          <a:p>
            <a:r>
              <a:rPr lang="en-GB" sz="7200" b="1" dirty="0"/>
              <a:t>Thank you!</a:t>
            </a:r>
          </a:p>
        </p:txBody>
      </p:sp>
      <p:sp>
        <p:nvSpPr>
          <p:cNvPr id="5" name="CaixaDeTexto 4">
            <a:extLst>
              <a:ext uri="{FF2B5EF4-FFF2-40B4-BE49-F238E27FC236}">
                <a16:creationId xmlns:a16="http://schemas.microsoft.com/office/drawing/2014/main" id="{0056B018-C137-A646-A1A9-C9D582E509C5}"/>
              </a:ext>
            </a:extLst>
          </p:cNvPr>
          <p:cNvSpPr txBox="1"/>
          <p:nvPr/>
        </p:nvSpPr>
        <p:spPr>
          <a:xfrm>
            <a:off x="812800" y="4678970"/>
            <a:ext cx="5320752" cy="646331"/>
          </a:xfrm>
          <a:prstGeom prst="rect">
            <a:avLst/>
          </a:prstGeom>
          <a:noFill/>
        </p:spPr>
        <p:txBody>
          <a:bodyPr wrap="none" rtlCol="0">
            <a:spAutoFit/>
          </a:bodyPr>
          <a:lstStyle/>
          <a:p>
            <a:r>
              <a:rPr lang="en-GB" dirty="0"/>
              <a:t>EPSO conference in Porto, 12</a:t>
            </a:r>
            <a:r>
              <a:rPr lang="en-GB" baseline="30000" dirty="0"/>
              <a:t>th</a:t>
            </a:r>
            <a:r>
              <a:rPr lang="en-GB" dirty="0"/>
              <a:t> April 2019</a:t>
            </a:r>
          </a:p>
          <a:p>
            <a:r>
              <a:rPr lang="en-GB" dirty="0"/>
              <a:t>Raquel Campos Franco, </a:t>
            </a:r>
            <a:r>
              <a:rPr lang="en-GB" dirty="0" err="1"/>
              <a:t>Católica</a:t>
            </a:r>
            <a:r>
              <a:rPr lang="en-GB" dirty="0"/>
              <a:t> Porto Business School </a:t>
            </a:r>
          </a:p>
        </p:txBody>
      </p:sp>
      <p:pic>
        <p:nvPicPr>
          <p:cNvPr id="2" name="Imagem 1">
            <a:extLst>
              <a:ext uri="{FF2B5EF4-FFF2-40B4-BE49-F238E27FC236}">
                <a16:creationId xmlns:a16="http://schemas.microsoft.com/office/drawing/2014/main" id="{9EB96797-6354-8744-8BE6-35523CA8D34B}"/>
              </a:ext>
            </a:extLst>
          </p:cNvPr>
          <p:cNvPicPr>
            <a:picLocks noChangeAspect="1"/>
          </p:cNvPicPr>
          <p:nvPr/>
        </p:nvPicPr>
        <p:blipFill>
          <a:blip r:embed="rId2"/>
          <a:stretch>
            <a:fillRect/>
          </a:stretch>
        </p:blipFill>
        <p:spPr>
          <a:xfrm>
            <a:off x="469900" y="588454"/>
            <a:ext cx="4925060" cy="1063001"/>
          </a:xfrm>
          <a:prstGeom prst="rect">
            <a:avLst/>
          </a:prstGeom>
        </p:spPr>
      </p:pic>
    </p:spTree>
    <p:extLst>
      <p:ext uri="{BB962C8B-B14F-4D97-AF65-F5344CB8AC3E}">
        <p14:creationId xmlns:p14="http://schemas.microsoft.com/office/powerpoint/2010/main" val="333806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B308A55-8F1C-6148-B0BB-E55DAE1DE5FA}"/>
              </a:ext>
            </a:extLst>
          </p:cNvPr>
          <p:cNvSpPr txBox="1"/>
          <p:nvPr/>
        </p:nvSpPr>
        <p:spPr>
          <a:xfrm>
            <a:off x="3732551" y="2458387"/>
            <a:ext cx="4677371" cy="1446550"/>
          </a:xfrm>
          <a:prstGeom prst="rect">
            <a:avLst/>
          </a:prstGeom>
          <a:noFill/>
        </p:spPr>
        <p:txBody>
          <a:bodyPr wrap="none" rtlCol="0">
            <a:spAutoFit/>
          </a:bodyPr>
          <a:lstStyle/>
          <a:p>
            <a:r>
              <a:rPr lang="en-GB" sz="8800" b="1" dirty="0"/>
              <a:t>Higher Ed</a:t>
            </a:r>
          </a:p>
        </p:txBody>
      </p:sp>
      <p:sp>
        <p:nvSpPr>
          <p:cNvPr id="5" name="CaixaDeTexto 4">
            <a:extLst>
              <a:ext uri="{FF2B5EF4-FFF2-40B4-BE49-F238E27FC236}">
                <a16:creationId xmlns:a16="http://schemas.microsoft.com/office/drawing/2014/main" id="{62BB890F-9128-494B-BB8C-B1796FABBD77}"/>
              </a:ext>
            </a:extLst>
          </p:cNvPr>
          <p:cNvSpPr txBox="1"/>
          <p:nvPr/>
        </p:nvSpPr>
        <p:spPr>
          <a:xfrm>
            <a:off x="4728810" y="753494"/>
            <a:ext cx="2208810" cy="769441"/>
          </a:xfrm>
          <a:prstGeom prst="rect">
            <a:avLst/>
          </a:prstGeom>
          <a:noFill/>
        </p:spPr>
        <p:txBody>
          <a:bodyPr wrap="none" rtlCol="0">
            <a:spAutoFit/>
          </a:bodyPr>
          <a:lstStyle/>
          <a:p>
            <a:r>
              <a:rPr lang="en-GB" sz="4400" dirty="0"/>
              <a:t>Students</a:t>
            </a:r>
          </a:p>
        </p:txBody>
      </p:sp>
      <p:sp>
        <p:nvSpPr>
          <p:cNvPr id="6" name="CaixaDeTexto 5">
            <a:extLst>
              <a:ext uri="{FF2B5EF4-FFF2-40B4-BE49-F238E27FC236}">
                <a16:creationId xmlns:a16="http://schemas.microsoft.com/office/drawing/2014/main" id="{1348E366-D32D-F249-99D5-6F675D2C2816}"/>
              </a:ext>
            </a:extLst>
          </p:cNvPr>
          <p:cNvSpPr txBox="1"/>
          <p:nvPr/>
        </p:nvSpPr>
        <p:spPr>
          <a:xfrm>
            <a:off x="1070139" y="1561528"/>
            <a:ext cx="2186368" cy="769441"/>
          </a:xfrm>
          <a:prstGeom prst="rect">
            <a:avLst/>
          </a:prstGeom>
          <a:noFill/>
        </p:spPr>
        <p:txBody>
          <a:bodyPr wrap="none" rtlCol="0">
            <a:spAutoFit/>
          </a:bodyPr>
          <a:lstStyle/>
          <a:p>
            <a:r>
              <a:rPr lang="en-GB" sz="4400" dirty="0"/>
              <a:t>Teachers</a:t>
            </a:r>
          </a:p>
        </p:txBody>
      </p:sp>
      <p:sp>
        <p:nvSpPr>
          <p:cNvPr id="7" name="CaixaDeTexto 6">
            <a:extLst>
              <a:ext uri="{FF2B5EF4-FFF2-40B4-BE49-F238E27FC236}">
                <a16:creationId xmlns:a16="http://schemas.microsoft.com/office/drawing/2014/main" id="{564DEE5B-AE68-0E49-8C8D-2EA8037B523E}"/>
              </a:ext>
            </a:extLst>
          </p:cNvPr>
          <p:cNvSpPr txBox="1"/>
          <p:nvPr/>
        </p:nvSpPr>
        <p:spPr>
          <a:xfrm>
            <a:off x="8409922" y="1234136"/>
            <a:ext cx="3757824" cy="1446550"/>
          </a:xfrm>
          <a:prstGeom prst="rect">
            <a:avLst/>
          </a:prstGeom>
          <a:noFill/>
        </p:spPr>
        <p:txBody>
          <a:bodyPr wrap="none" rtlCol="0">
            <a:spAutoFit/>
          </a:bodyPr>
          <a:lstStyle/>
          <a:p>
            <a:pPr algn="ctr"/>
            <a:r>
              <a:rPr lang="en-GB" sz="4400" dirty="0"/>
              <a:t>Companies </a:t>
            </a:r>
          </a:p>
          <a:p>
            <a:pPr algn="ctr"/>
            <a:r>
              <a:rPr lang="en-GB" sz="4400" dirty="0"/>
              <a:t>and institutions</a:t>
            </a:r>
          </a:p>
        </p:txBody>
      </p:sp>
      <p:sp>
        <p:nvSpPr>
          <p:cNvPr id="8" name="CaixaDeTexto 7">
            <a:extLst>
              <a:ext uri="{FF2B5EF4-FFF2-40B4-BE49-F238E27FC236}">
                <a16:creationId xmlns:a16="http://schemas.microsoft.com/office/drawing/2014/main" id="{1646816D-8188-2847-AE7B-98089F13F170}"/>
              </a:ext>
            </a:extLst>
          </p:cNvPr>
          <p:cNvSpPr txBox="1"/>
          <p:nvPr/>
        </p:nvSpPr>
        <p:spPr>
          <a:xfrm>
            <a:off x="651595" y="3817669"/>
            <a:ext cx="1231747" cy="769441"/>
          </a:xfrm>
          <a:prstGeom prst="rect">
            <a:avLst/>
          </a:prstGeom>
          <a:noFill/>
        </p:spPr>
        <p:txBody>
          <a:bodyPr wrap="none" rtlCol="0">
            <a:spAutoFit/>
          </a:bodyPr>
          <a:lstStyle/>
          <a:p>
            <a:r>
              <a:rPr lang="en-GB" sz="4400" dirty="0"/>
              <a:t>Staff</a:t>
            </a:r>
          </a:p>
        </p:txBody>
      </p:sp>
      <p:sp>
        <p:nvSpPr>
          <p:cNvPr id="9" name="CaixaDeTexto 8">
            <a:extLst>
              <a:ext uri="{FF2B5EF4-FFF2-40B4-BE49-F238E27FC236}">
                <a16:creationId xmlns:a16="http://schemas.microsoft.com/office/drawing/2014/main" id="{497ACD4A-A5F3-A34F-A8C9-DB3421C40BE3}"/>
              </a:ext>
            </a:extLst>
          </p:cNvPr>
          <p:cNvSpPr txBox="1"/>
          <p:nvPr/>
        </p:nvSpPr>
        <p:spPr>
          <a:xfrm>
            <a:off x="5526668" y="6088559"/>
            <a:ext cx="3562385" cy="769441"/>
          </a:xfrm>
          <a:prstGeom prst="rect">
            <a:avLst/>
          </a:prstGeom>
          <a:noFill/>
        </p:spPr>
        <p:txBody>
          <a:bodyPr wrap="none" rtlCol="0">
            <a:spAutoFit/>
          </a:bodyPr>
          <a:lstStyle/>
          <a:p>
            <a:r>
              <a:rPr lang="en-GB" sz="4400" dirty="0"/>
              <a:t>Infrastructures</a:t>
            </a:r>
          </a:p>
        </p:txBody>
      </p:sp>
      <p:sp>
        <p:nvSpPr>
          <p:cNvPr id="10" name="CaixaDeTexto 9">
            <a:extLst>
              <a:ext uri="{FF2B5EF4-FFF2-40B4-BE49-F238E27FC236}">
                <a16:creationId xmlns:a16="http://schemas.microsoft.com/office/drawing/2014/main" id="{B772B432-861B-E447-A8CF-13C534EA968C}"/>
              </a:ext>
            </a:extLst>
          </p:cNvPr>
          <p:cNvSpPr txBox="1"/>
          <p:nvPr/>
        </p:nvSpPr>
        <p:spPr>
          <a:xfrm>
            <a:off x="6094773" y="5093942"/>
            <a:ext cx="2426177" cy="769441"/>
          </a:xfrm>
          <a:prstGeom prst="rect">
            <a:avLst/>
          </a:prstGeom>
          <a:noFill/>
        </p:spPr>
        <p:txBody>
          <a:bodyPr wrap="none" rtlCol="0">
            <a:spAutoFit/>
          </a:bodyPr>
          <a:lstStyle/>
          <a:p>
            <a:r>
              <a:rPr lang="en-GB" sz="4400" dirty="0"/>
              <a:t>Processes</a:t>
            </a:r>
          </a:p>
        </p:txBody>
      </p:sp>
      <p:sp>
        <p:nvSpPr>
          <p:cNvPr id="12" name="CaixaDeTexto 11">
            <a:extLst>
              <a:ext uri="{FF2B5EF4-FFF2-40B4-BE49-F238E27FC236}">
                <a16:creationId xmlns:a16="http://schemas.microsoft.com/office/drawing/2014/main" id="{EEB567E2-CF30-F445-9A3D-4D44435A1B9A}"/>
              </a:ext>
            </a:extLst>
          </p:cNvPr>
          <p:cNvSpPr txBox="1"/>
          <p:nvPr/>
        </p:nvSpPr>
        <p:spPr>
          <a:xfrm>
            <a:off x="836603" y="5454666"/>
            <a:ext cx="3041410" cy="769441"/>
          </a:xfrm>
          <a:prstGeom prst="rect">
            <a:avLst/>
          </a:prstGeom>
          <a:noFill/>
        </p:spPr>
        <p:txBody>
          <a:bodyPr wrap="none" rtlCol="0">
            <a:spAutoFit/>
          </a:bodyPr>
          <a:lstStyle/>
          <a:p>
            <a:r>
              <a:rPr lang="en-GB" sz="4400" dirty="0"/>
              <a:t>Competition</a:t>
            </a:r>
          </a:p>
        </p:txBody>
      </p:sp>
      <p:sp>
        <p:nvSpPr>
          <p:cNvPr id="13" name="CaixaDeTexto 12">
            <a:extLst>
              <a:ext uri="{FF2B5EF4-FFF2-40B4-BE49-F238E27FC236}">
                <a16:creationId xmlns:a16="http://schemas.microsoft.com/office/drawing/2014/main" id="{AC8B271C-A7C2-B74A-96F5-2D3D2184B2EE}"/>
              </a:ext>
            </a:extLst>
          </p:cNvPr>
          <p:cNvSpPr txBox="1"/>
          <p:nvPr/>
        </p:nvSpPr>
        <p:spPr>
          <a:xfrm>
            <a:off x="2499745" y="3679170"/>
            <a:ext cx="7285649" cy="523220"/>
          </a:xfrm>
          <a:prstGeom prst="rect">
            <a:avLst/>
          </a:prstGeom>
          <a:noFill/>
        </p:spPr>
        <p:txBody>
          <a:bodyPr wrap="none" rtlCol="0">
            <a:spAutoFit/>
          </a:bodyPr>
          <a:lstStyle/>
          <a:p>
            <a:r>
              <a:rPr lang="en-GB" sz="2800" b="1" dirty="0"/>
              <a:t>A peer accreditation model for business schools</a:t>
            </a:r>
          </a:p>
        </p:txBody>
      </p:sp>
      <p:sp>
        <p:nvSpPr>
          <p:cNvPr id="14" name="Retângulo 13">
            <a:extLst>
              <a:ext uri="{FF2B5EF4-FFF2-40B4-BE49-F238E27FC236}">
                <a16:creationId xmlns:a16="http://schemas.microsoft.com/office/drawing/2014/main" id="{F09B384A-9918-A84C-A56A-E0C901034C1B}"/>
              </a:ext>
            </a:extLst>
          </p:cNvPr>
          <p:cNvSpPr/>
          <p:nvPr/>
        </p:nvSpPr>
        <p:spPr>
          <a:xfrm>
            <a:off x="2603307" y="4105253"/>
            <a:ext cx="7203859" cy="923330"/>
          </a:xfrm>
          <a:prstGeom prst="rect">
            <a:avLst/>
          </a:prstGeom>
        </p:spPr>
        <p:txBody>
          <a:bodyPr wrap="square">
            <a:spAutoFit/>
          </a:bodyPr>
          <a:lstStyle/>
          <a:p>
            <a:pPr algn="ctr"/>
            <a:r>
              <a:rPr lang="en-GB" dirty="0"/>
              <a:t>Context, governance and strategy/programmes/students/faculty/research/corporate connections/Ethics and Sustainability</a:t>
            </a:r>
          </a:p>
        </p:txBody>
      </p:sp>
      <p:sp>
        <p:nvSpPr>
          <p:cNvPr id="15" name="CaixaDeTexto 14">
            <a:extLst>
              <a:ext uri="{FF2B5EF4-FFF2-40B4-BE49-F238E27FC236}">
                <a16:creationId xmlns:a16="http://schemas.microsoft.com/office/drawing/2014/main" id="{9E999E52-4F91-8D4C-8099-71F92D16B262}"/>
              </a:ext>
            </a:extLst>
          </p:cNvPr>
          <p:cNvSpPr txBox="1"/>
          <p:nvPr/>
        </p:nvSpPr>
        <p:spPr>
          <a:xfrm>
            <a:off x="7738474" y="5674239"/>
            <a:ext cx="3770199" cy="584775"/>
          </a:xfrm>
          <a:prstGeom prst="rect">
            <a:avLst/>
          </a:prstGeom>
          <a:noFill/>
        </p:spPr>
        <p:txBody>
          <a:bodyPr wrap="none" rtlCol="0">
            <a:spAutoFit/>
          </a:bodyPr>
          <a:lstStyle/>
          <a:p>
            <a:r>
              <a:rPr lang="en-GB" sz="3200" dirty="0"/>
              <a:t>Assurance of learning</a:t>
            </a:r>
          </a:p>
        </p:txBody>
      </p:sp>
      <p:sp>
        <p:nvSpPr>
          <p:cNvPr id="16" name="CaixaDeTexto 15">
            <a:extLst>
              <a:ext uri="{FF2B5EF4-FFF2-40B4-BE49-F238E27FC236}">
                <a16:creationId xmlns:a16="http://schemas.microsoft.com/office/drawing/2014/main" id="{3A84F205-F04F-A143-829D-EB1344BD1506}"/>
              </a:ext>
            </a:extLst>
          </p:cNvPr>
          <p:cNvSpPr txBox="1"/>
          <p:nvPr/>
        </p:nvSpPr>
        <p:spPr>
          <a:xfrm>
            <a:off x="4728111" y="5547415"/>
            <a:ext cx="2828916" cy="769441"/>
          </a:xfrm>
          <a:prstGeom prst="rect">
            <a:avLst/>
          </a:prstGeom>
          <a:noFill/>
        </p:spPr>
        <p:txBody>
          <a:bodyPr wrap="none" rtlCol="0">
            <a:spAutoFit/>
          </a:bodyPr>
          <a:lstStyle/>
          <a:p>
            <a:r>
              <a:rPr lang="en-GB" sz="4400" dirty="0"/>
              <a:t>Satisfaction</a:t>
            </a:r>
          </a:p>
        </p:txBody>
      </p:sp>
    </p:spTree>
    <p:extLst>
      <p:ext uri="{BB962C8B-B14F-4D97-AF65-F5344CB8AC3E}">
        <p14:creationId xmlns:p14="http://schemas.microsoft.com/office/powerpoint/2010/main" val="38067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0DD94-481A-BB4A-81CD-89A0320F0D27}"/>
              </a:ext>
            </a:extLst>
          </p:cNvPr>
          <p:cNvSpPr>
            <a:spLocks noGrp="1"/>
          </p:cNvSpPr>
          <p:nvPr>
            <p:ph type="title"/>
          </p:nvPr>
        </p:nvSpPr>
        <p:spPr/>
        <p:txBody>
          <a:bodyPr/>
          <a:lstStyle/>
          <a:p>
            <a:r>
              <a:rPr lang="en-GB" b="1" dirty="0"/>
              <a:t>The Portuguese social care</a:t>
            </a:r>
          </a:p>
        </p:txBody>
      </p:sp>
      <p:grpSp>
        <p:nvGrpSpPr>
          <p:cNvPr id="15" name="Agrupar 14">
            <a:extLst>
              <a:ext uri="{FF2B5EF4-FFF2-40B4-BE49-F238E27FC236}">
                <a16:creationId xmlns:a16="http://schemas.microsoft.com/office/drawing/2014/main" id="{EE69ACB6-A9D5-6D45-999D-241D47740661}"/>
              </a:ext>
            </a:extLst>
          </p:cNvPr>
          <p:cNvGrpSpPr/>
          <p:nvPr/>
        </p:nvGrpSpPr>
        <p:grpSpPr>
          <a:xfrm>
            <a:off x="1740586" y="1753752"/>
            <a:ext cx="5843378" cy="4451890"/>
            <a:chOff x="1740586" y="1753752"/>
            <a:chExt cx="5843378" cy="4451890"/>
          </a:xfrm>
        </p:grpSpPr>
        <p:graphicFrame>
          <p:nvGraphicFramePr>
            <p:cNvPr id="5" name="Gráfico 4">
              <a:extLst>
                <a:ext uri="{FF2B5EF4-FFF2-40B4-BE49-F238E27FC236}">
                  <a16:creationId xmlns:a16="http://schemas.microsoft.com/office/drawing/2014/main" id="{92C2D54A-1FAF-EC46-BAB4-772058DFD28F}"/>
                </a:ext>
              </a:extLst>
            </p:cNvPr>
            <p:cNvGraphicFramePr>
              <a:graphicFrameLocks/>
            </p:cNvGraphicFramePr>
            <p:nvPr>
              <p:extLst>
                <p:ext uri="{D42A27DB-BD31-4B8C-83A1-F6EECF244321}">
                  <p14:modId xmlns:p14="http://schemas.microsoft.com/office/powerpoint/2010/main" val="2620047940"/>
                </p:ext>
              </p:extLst>
            </p:nvPr>
          </p:nvGraphicFramePr>
          <p:xfrm>
            <a:off x="3824764" y="2497242"/>
            <a:ext cx="37592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a:extLst>
                <a:ext uri="{FF2B5EF4-FFF2-40B4-BE49-F238E27FC236}">
                  <a16:creationId xmlns:a16="http://schemas.microsoft.com/office/drawing/2014/main" id="{164042A5-07B5-0547-A7A5-2CF1B080F917}"/>
                </a:ext>
              </a:extLst>
            </p:cNvPr>
            <p:cNvSpPr txBox="1"/>
            <p:nvPr/>
          </p:nvSpPr>
          <p:spPr>
            <a:xfrm>
              <a:off x="1740586" y="1753752"/>
              <a:ext cx="5337907" cy="523220"/>
            </a:xfrm>
            <a:prstGeom prst="rect">
              <a:avLst/>
            </a:prstGeom>
            <a:noFill/>
          </p:spPr>
          <p:txBody>
            <a:bodyPr wrap="square" rtlCol="0">
              <a:spAutoFit/>
            </a:bodyPr>
            <a:lstStyle/>
            <a:p>
              <a:pPr algn="ctr"/>
              <a:r>
                <a:rPr lang="en-GB" sz="2800" b="1" dirty="0"/>
                <a:t>Mostly non-profit, publicly funded</a:t>
              </a:r>
            </a:p>
          </p:txBody>
        </p:sp>
      </p:grpSp>
      <p:graphicFrame>
        <p:nvGraphicFramePr>
          <p:cNvPr id="9" name="Tabela 8">
            <a:extLst>
              <a:ext uri="{FF2B5EF4-FFF2-40B4-BE49-F238E27FC236}">
                <a16:creationId xmlns:a16="http://schemas.microsoft.com/office/drawing/2014/main" id="{0E090DDD-2AC9-434D-8DCE-4BF2766CE338}"/>
              </a:ext>
            </a:extLst>
          </p:cNvPr>
          <p:cNvGraphicFramePr>
            <a:graphicFrameLocks noGrp="1"/>
          </p:cNvGraphicFramePr>
          <p:nvPr>
            <p:extLst>
              <p:ext uri="{D42A27DB-BD31-4B8C-83A1-F6EECF244321}">
                <p14:modId xmlns:p14="http://schemas.microsoft.com/office/powerpoint/2010/main" val="3349640652"/>
              </p:ext>
            </p:extLst>
          </p:nvPr>
        </p:nvGraphicFramePr>
        <p:xfrm>
          <a:off x="8819629" y="3615753"/>
          <a:ext cx="2937990" cy="1245432"/>
        </p:xfrm>
        <a:graphic>
          <a:graphicData uri="http://schemas.openxmlformats.org/drawingml/2006/table">
            <a:tbl>
              <a:tblPr>
                <a:tableStyleId>{5C22544A-7EE6-4342-B048-85BDC9FD1C3A}</a:tableStyleId>
              </a:tblPr>
              <a:tblGrid>
                <a:gridCol w="1817688">
                  <a:extLst>
                    <a:ext uri="{9D8B030D-6E8A-4147-A177-3AD203B41FA5}">
                      <a16:colId xmlns:a16="http://schemas.microsoft.com/office/drawing/2014/main" val="1046800832"/>
                    </a:ext>
                  </a:extLst>
                </a:gridCol>
                <a:gridCol w="1120302">
                  <a:extLst>
                    <a:ext uri="{9D8B030D-6E8A-4147-A177-3AD203B41FA5}">
                      <a16:colId xmlns:a16="http://schemas.microsoft.com/office/drawing/2014/main" val="1785722817"/>
                    </a:ext>
                  </a:extLst>
                </a:gridCol>
              </a:tblGrid>
              <a:tr h="415144">
                <a:tc>
                  <a:txBody>
                    <a:bodyPr/>
                    <a:lstStyle/>
                    <a:p>
                      <a:pPr algn="l" fontAlgn="b"/>
                      <a:r>
                        <a:rPr lang="pt-PT" sz="2400" u="none" strike="noStrike">
                          <a:effectLst/>
                        </a:rPr>
                        <a:t>ISO9001:2008</a:t>
                      </a:r>
                      <a:endParaRPr lang="pt-PT"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PT" sz="2400" u="none" strike="noStrike">
                          <a:effectLst/>
                        </a:rPr>
                        <a:t>145</a:t>
                      </a:r>
                      <a:endParaRPr lang="pt-PT"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2546521"/>
                  </a:ext>
                </a:extLst>
              </a:tr>
              <a:tr h="415144">
                <a:tc>
                  <a:txBody>
                    <a:bodyPr/>
                    <a:lstStyle/>
                    <a:p>
                      <a:pPr algn="l" fontAlgn="b"/>
                      <a:r>
                        <a:rPr lang="pt-PT" sz="2400" u="none" strike="noStrike">
                          <a:effectLst/>
                        </a:rPr>
                        <a:t>EQUASS</a:t>
                      </a:r>
                      <a:endParaRPr lang="pt-PT"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PT" sz="2400" u="none" strike="noStrike" dirty="0">
                          <a:effectLst/>
                        </a:rPr>
                        <a:t>179</a:t>
                      </a:r>
                      <a:endParaRPr lang="pt-PT"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8263061"/>
                  </a:ext>
                </a:extLst>
              </a:tr>
              <a:tr h="415144">
                <a:tc>
                  <a:txBody>
                    <a:bodyPr/>
                    <a:lstStyle/>
                    <a:p>
                      <a:pPr algn="l" fontAlgn="b"/>
                      <a:r>
                        <a:rPr lang="pt-PT" sz="2400" u="none" strike="noStrike">
                          <a:effectLst/>
                        </a:rPr>
                        <a:t>MAQRS</a:t>
                      </a:r>
                      <a:endParaRPr lang="pt-PT"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PT" sz="2400" u="none" strike="noStrike" dirty="0">
                          <a:effectLst/>
                        </a:rPr>
                        <a:t>79</a:t>
                      </a:r>
                      <a:endParaRPr lang="pt-PT"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9120380"/>
                  </a:ext>
                </a:extLst>
              </a:tr>
            </a:tbl>
          </a:graphicData>
        </a:graphic>
      </p:graphicFrame>
      <p:grpSp>
        <p:nvGrpSpPr>
          <p:cNvPr id="17" name="Agrupar 16">
            <a:extLst>
              <a:ext uri="{FF2B5EF4-FFF2-40B4-BE49-F238E27FC236}">
                <a16:creationId xmlns:a16="http://schemas.microsoft.com/office/drawing/2014/main" id="{5076AB3F-599A-C040-B6BD-0B5E8EC0648C}"/>
              </a:ext>
            </a:extLst>
          </p:cNvPr>
          <p:cNvGrpSpPr/>
          <p:nvPr/>
        </p:nvGrpSpPr>
        <p:grpSpPr>
          <a:xfrm>
            <a:off x="8648633" y="1732458"/>
            <a:ext cx="3161443" cy="1606296"/>
            <a:chOff x="8648633" y="1732458"/>
            <a:chExt cx="3161443" cy="1606296"/>
          </a:xfrm>
        </p:grpSpPr>
        <p:sp>
          <p:nvSpPr>
            <p:cNvPr id="10" name="CaixaDeTexto 9">
              <a:extLst>
                <a:ext uri="{FF2B5EF4-FFF2-40B4-BE49-F238E27FC236}">
                  <a16:creationId xmlns:a16="http://schemas.microsoft.com/office/drawing/2014/main" id="{537FB73F-249D-454F-B36C-F707A1458513}"/>
                </a:ext>
              </a:extLst>
            </p:cNvPr>
            <p:cNvSpPr txBox="1"/>
            <p:nvPr/>
          </p:nvSpPr>
          <p:spPr>
            <a:xfrm>
              <a:off x="8648633" y="1732458"/>
              <a:ext cx="3161443" cy="523220"/>
            </a:xfrm>
            <a:prstGeom prst="rect">
              <a:avLst/>
            </a:prstGeom>
            <a:noFill/>
          </p:spPr>
          <p:txBody>
            <a:bodyPr wrap="none" rtlCol="0">
              <a:spAutoFit/>
            </a:bodyPr>
            <a:lstStyle/>
            <a:p>
              <a:r>
                <a:rPr lang="en-GB" sz="2800" b="1" dirty="0"/>
                <a:t>Quality = inspection</a:t>
              </a:r>
            </a:p>
          </p:txBody>
        </p:sp>
        <p:sp>
          <p:nvSpPr>
            <p:cNvPr id="11" name="CaixaDeTexto 10">
              <a:extLst>
                <a:ext uri="{FF2B5EF4-FFF2-40B4-BE49-F238E27FC236}">
                  <a16:creationId xmlns:a16="http://schemas.microsoft.com/office/drawing/2014/main" id="{798F3010-D0C0-CC42-928C-7B4252B52AD8}"/>
                </a:ext>
              </a:extLst>
            </p:cNvPr>
            <p:cNvSpPr txBox="1"/>
            <p:nvPr/>
          </p:nvSpPr>
          <p:spPr>
            <a:xfrm>
              <a:off x="9668142" y="2326881"/>
              <a:ext cx="1122423" cy="830997"/>
            </a:xfrm>
            <a:prstGeom prst="rect">
              <a:avLst/>
            </a:prstGeom>
            <a:noFill/>
          </p:spPr>
          <p:txBody>
            <a:bodyPr wrap="none" rtlCol="0">
              <a:spAutoFit/>
            </a:bodyPr>
            <a:lstStyle/>
            <a:p>
              <a:r>
                <a:rPr lang="en-GB" sz="4800" b="1" dirty="0"/>
                <a:t>403</a:t>
              </a:r>
            </a:p>
          </p:txBody>
        </p:sp>
        <p:sp>
          <p:nvSpPr>
            <p:cNvPr id="12" name="Retângulo 11">
              <a:extLst>
                <a:ext uri="{FF2B5EF4-FFF2-40B4-BE49-F238E27FC236}">
                  <a16:creationId xmlns:a16="http://schemas.microsoft.com/office/drawing/2014/main" id="{40D7DCDA-43BC-0B46-8451-6CBAD34144EF}"/>
                </a:ext>
              </a:extLst>
            </p:cNvPr>
            <p:cNvSpPr/>
            <p:nvPr/>
          </p:nvSpPr>
          <p:spPr>
            <a:xfrm>
              <a:off x="8962994" y="2969422"/>
              <a:ext cx="2650213" cy="369332"/>
            </a:xfrm>
            <a:prstGeom prst="rect">
              <a:avLst/>
            </a:prstGeom>
          </p:spPr>
          <p:txBody>
            <a:bodyPr wrap="none">
              <a:spAutoFit/>
            </a:bodyPr>
            <a:lstStyle/>
            <a:p>
              <a:r>
                <a:rPr lang="en-GB" b="1" dirty="0"/>
                <a:t>Quality certificates (2015)</a:t>
              </a:r>
              <a:endParaRPr lang="en-GB" dirty="0"/>
            </a:p>
          </p:txBody>
        </p:sp>
      </p:grpSp>
      <p:grpSp>
        <p:nvGrpSpPr>
          <p:cNvPr id="14" name="Agrupar 13">
            <a:extLst>
              <a:ext uri="{FF2B5EF4-FFF2-40B4-BE49-F238E27FC236}">
                <a16:creationId xmlns:a16="http://schemas.microsoft.com/office/drawing/2014/main" id="{84B049F4-6D5C-464E-81E6-1DA8CECDF444}"/>
              </a:ext>
            </a:extLst>
          </p:cNvPr>
          <p:cNvGrpSpPr/>
          <p:nvPr/>
        </p:nvGrpSpPr>
        <p:grpSpPr>
          <a:xfrm>
            <a:off x="1872337" y="2584503"/>
            <a:ext cx="2228109" cy="3506592"/>
            <a:chOff x="526279" y="1803661"/>
            <a:chExt cx="2228109" cy="3506592"/>
          </a:xfrm>
        </p:grpSpPr>
        <p:sp>
          <p:nvSpPr>
            <p:cNvPr id="4" name="CaixaDeTexto 3">
              <a:extLst>
                <a:ext uri="{FF2B5EF4-FFF2-40B4-BE49-F238E27FC236}">
                  <a16:creationId xmlns:a16="http://schemas.microsoft.com/office/drawing/2014/main" id="{78EF36C8-1538-8B40-83F3-AFEFC20E2848}"/>
                </a:ext>
              </a:extLst>
            </p:cNvPr>
            <p:cNvSpPr txBox="1"/>
            <p:nvPr/>
          </p:nvSpPr>
          <p:spPr>
            <a:xfrm>
              <a:off x="746819" y="3818733"/>
              <a:ext cx="1787028" cy="523220"/>
            </a:xfrm>
            <a:prstGeom prst="rect">
              <a:avLst/>
            </a:prstGeom>
            <a:noFill/>
          </p:spPr>
          <p:txBody>
            <a:bodyPr wrap="none" rtlCol="0">
              <a:spAutoFit/>
            </a:bodyPr>
            <a:lstStyle/>
            <a:p>
              <a:r>
                <a:rPr lang="en-GB" sz="2800" b="1" dirty="0"/>
                <a:t>Traditional</a:t>
              </a:r>
            </a:p>
          </p:txBody>
        </p:sp>
        <p:sp>
          <p:nvSpPr>
            <p:cNvPr id="7" name="CaixaDeTexto 6">
              <a:extLst>
                <a:ext uri="{FF2B5EF4-FFF2-40B4-BE49-F238E27FC236}">
                  <a16:creationId xmlns:a16="http://schemas.microsoft.com/office/drawing/2014/main" id="{3A08545F-B412-D145-BD7D-41D99965511E}"/>
                </a:ext>
              </a:extLst>
            </p:cNvPr>
            <p:cNvSpPr txBox="1"/>
            <p:nvPr/>
          </p:nvSpPr>
          <p:spPr>
            <a:xfrm>
              <a:off x="874855" y="1803661"/>
              <a:ext cx="1600118" cy="830997"/>
            </a:xfrm>
            <a:prstGeom prst="rect">
              <a:avLst/>
            </a:prstGeom>
            <a:noFill/>
          </p:spPr>
          <p:txBody>
            <a:bodyPr wrap="none" rtlCol="0">
              <a:spAutoFit/>
            </a:bodyPr>
            <a:lstStyle/>
            <a:p>
              <a:r>
                <a:rPr lang="en-GB" sz="4800" b="1" dirty="0"/>
                <a:t>5.400</a:t>
              </a:r>
            </a:p>
          </p:txBody>
        </p:sp>
        <p:sp>
          <p:nvSpPr>
            <p:cNvPr id="13" name="Retângulo 12">
              <a:extLst>
                <a:ext uri="{FF2B5EF4-FFF2-40B4-BE49-F238E27FC236}">
                  <a16:creationId xmlns:a16="http://schemas.microsoft.com/office/drawing/2014/main" id="{D3E642FA-4E9D-0848-B8C6-56A18AB325FD}"/>
                </a:ext>
              </a:extLst>
            </p:cNvPr>
            <p:cNvSpPr/>
            <p:nvPr/>
          </p:nvSpPr>
          <p:spPr>
            <a:xfrm>
              <a:off x="526279" y="4386923"/>
              <a:ext cx="2228109" cy="923330"/>
            </a:xfrm>
            <a:prstGeom prst="rect">
              <a:avLst/>
            </a:prstGeom>
          </p:spPr>
          <p:txBody>
            <a:bodyPr wrap="square">
              <a:spAutoFit/>
            </a:bodyPr>
            <a:lstStyle/>
            <a:p>
              <a:pPr algn="ctr"/>
              <a:r>
                <a:rPr lang="en-GB" b="1" dirty="0"/>
                <a:t>Historically innovative </a:t>
              </a:r>
            </a:p>
            <a:p>
              <a:pPr algn="ctr"/>
              <a:r>
                <a:rPr lang="en-GB" b="1" dirty="0"/>
                <a:t>in early child care</a:t>
              </a:r>
            </a:p>
          </p:txBody>
        </p:sp>
      </p:grpSp>
      <p:sp>
        <p:nvSpPr>
          <p:cNvPr id="18" name="CaixaDeTexto 17">
            <a:extLst>
              <a:ext uri="{FF2B5EF4-FFF2-40B4-BE49-F238E27FC236}">
                <a16:creationId xmlns:a16="http://schemas.microsoft.com/office/drawing/2014/main" id="{98F90AEA-96EF-3E4D-9DB8-ED14647C98FC}"/>
              </a:ext>
            </a:extLst>
          </p:cNvPr>
          <p:cNvSpPr txBox="1"/>
          <p:nvPr/>
        </p:nvSpPr>
        <p:spPr>
          <a:xfrm>
            <a:off x="0" y="6488668"/>
            <a:ext cx="1424044" cy="276999"/>
          </a:xfrm>
          <a:prstGeom prst="rect">
            <a:avLst/>
          </a:prstGeom>
          <a:noFill/>
        </p:spPr>
        <p:txBody>
          <a:bodyPr wrap="none" rtlCol="0">
            <a:spAutoFit/>
          </a:bodyPr>
          <a:lstStyle/>
          <a:p>
            <a:r>
              <a:rPr lang="en-GB" sz="1200" dirty="0" err="1"/>
              <a:t>Sardinha</a:t>
            </a:r>
            <a:r>
              <a:rPr lang="en-GB" sz="1200" dirty="0"/>
              <a:t> et al, 2015</a:t>
            </a:r>
          </a:p>
        </p:txBody>
      </p:sp>
      <p:sp>
        <p:nvSpPr>
          <p:cNvPr id="19" name="CaixaDeTexto 18">
            <a:extLst>
              <a:ext uri="{FF2B5EF4-FFF2-40B4-BE49-F238E27FC236}">
                <a16:creationId xmlns:a16="http://schemas.microsoft.com/office/drawing/2014/main" id="{7478F9EB-0CA3-C34E-A800-227DB17BEF5C}"/>
              </a:ext>
            </a:extLst>
          </p:cNvPr>
          <p:cNvSpPr txBox="1"/>
          <p:nvPr/>
        </p:nvSpPr>
        <p:spPr>
          <a:xfrm>
            <a:off x="6955241" y="5316664"/>
            <a:ext cx="3386784" cy="1200329"/>
          </a:xfrm>
          <a:prstGeom prst="rect">
            <a:avLst/>
          </a:prstGeom>
          <a:noFill/>
        </p:spPr>
        <p:txBody>
          <a:bodyPr wrap="square" rtlCol="0">
            <a:spAutoFit/>
          </a:bodyPr>
          <a:lstStyle/>
          <a:p>
            <a:r>
              <a:rPr lang="en-GB" dirty="0"/>
              <a:t>The non-profit nature of transactions is different from the public or the private sectors’.</a:t>
            </a:r>
          </a:p>
          <a:p>
            <a:r>
              <a:rPr lang="en-GB" dirty="0"/>
              <a:t>What are the specific challenges?</a:t>
            </a:r>
          </a:p>
        </p:txBody>
      </p:sp>
    </p:spTree>
    <p:extLst>
      <p:ext uri="{BB962C8B-B14F-4D97-AF65-F5344CB8AC3E}">
        <p14:creationId xmlns:p14="http://schemas.microsoft.com/office/powerpoint/2010/main" val="27443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1FF1A-AFF6-2B49-96C1-F26F1D9E07FE}"/>
              </a:ext>
            </a:extLst>
          </p:cNvPr>
          <p:cNvSpPr>
            <a:spLocks noGrp="1"/>
          </p:cNvSpPr>
          <p:nvPr>
            <p:ph type="title"/>
          </p:nvPr>
        </p:nvSpPr>
        <p:spPr/>
        <p:txBody>
          <a:bodyPr/>
          <a:lstStyle/>
          <a:p>
            <a:r>
              <a:rPr lang="en-GB" b="1" dirty="0"/>
              <a:t>Who evaluates quality in social care?</a:t>
            </a:r>
            <a:endParaRPr lang="en-GB" dirty="0"/>
          </a:p>
        </p:txBody>
      </p:sp>
      <p:pic>
        <p:nvPicPr>
          <p:cNvPr id="5" name="Imagem 4">
            <a:extLst>
              <a:ext uri="{FF2B5EF4-FFF2-40B4-BE49-F238E27FC236}">
                <a16:creationId xmlns:a16="http://schemas.microsoft.com/office/drawing/2014/main" id="{088C145A-0CEE-A240-B49A-510F6782CABC}"/>
              </a:ext>
            </a:extLst>
          </p:cNvPr>
          <p:cNvPicPr>
            <a:picLocks noChangeAspect="1"/>
          </p:cNvPicPr>
          <p:nvPr/>
        </p:nvPicPr>
        <p:blipFill>
          <a:blip r:embed="rId2"/>
          <a:stretch>
            <a:fillRect/>
          </a:stretch>
        </p:blipFill>
        <p:spPr>
          <a:xfrm>
            <a:off x="4286976" y="2865515"/>
            <a:ext cx="2928290" cy="852045"/>
          </a:xfrm>
          <a:prstGeom prst="rect">
            <a:avLst/>
          </a:prstGeom>
        </p:spPr>
      </p:pic>
      <p:sp>
        <p:nvSpPr>
          <p:cNvPr id="4" name="CaixaDeTexto 3">
            <a:extLst>
              <a:ext uri="{FF2B5EF4-FFF2-40B4-BE49-F238E27FC236}">
                <a16:creationId xmlns:a16="http://schemas.microsoft.com/office/drawing/2014/main" id="{FA6C229B-4FEC-8640-811D-BA5A6C9B51B3}"/>
              </a:ext>
            </a:extLst>
          </p:cNvPr>
          <p:cNvSpPr txBox="1"/>
          <p:nvPr/>
        </p:nvSpPr>
        <p:spPr>
          <a:xfrm>
            <a:off x="3262939" y="5673768"/>
            <a:ext cx="2488182" cy="923330"/>
          </a:xfrm>
          <a:prstGeom prst="rect">
            <a:avLst/>
          </a:prstGeom>
          <a:noFill/>
        </p:spPr>
        <p:txBody>
          <a:bodyPr wrap="none" rtlCol="0">
            <a:spAutoFit/>
          </a:bodyPr>
          <a:lstStyle/>
          <a:p>
            <a:r>
              <a:rPr lang="en-GB" sz="5400" b="1" dirty="0"/>
              <a:t>Funding</a:t>
            </a:r>
          </a:p>
        </p:txBody>
      </p:sp>
      <p:sp>
        <p:nvSpPr>
          <p:cNvPr id="9" name="CaixaDeTexto 8">
            <a:extLst>
              <a:ext uri="{FF2B5EF4-FFF2-40B4-BE49-F238E27FC236}">
                <a16:creationId xmlns:a16="http://schemas.microsoft.com/office/drawing/2014/main" id="{ABF81C9B-CDC4-674C-A919-01289786C9CE}"/>
              </a:ext>
            </a:extLst>
          </p:cNvPr>
          <p:cNvSpPr txBox="1"/>
          <p:nvPr/>
        </p:nvSpPr>
        <p:spPr>
          <a:xfrm>
            <a:off x="6660629" y="5673768"/>
            <a:ext cx="2292872" cy="923330"/>
          </a:xfrm>
          <a:prstGeom prst="rect">
            <a:avLst/>
          </a:prstGeom>
          <a:noFill/>
        </p:spPr>
        <p:txBody>
          <a:bodyPr wrap="none" rtlCol="0">
            <a:spAutoFit/>
          </a:bodyPr>
          <a:lstStyle/>
          <a:p>
            <a:r>
              <a:rPr lang="en-GB" sz="5400" b="1" dirty="0"/>
              <a:t>Culture</a:t>
            </a:r>
          </a:p>
        </p:txBody>
      </p:sp>
      <p:sp>
        <p:nvSpPr>
          <p:cNvPr id="10" name="CaixaDeTexto 9">
            <a:extLst>
              <a:ext uri="{FF2B5EF4-FFF2-40B4-BE49-F238E27FC236}">
                <a16:creationId xmlns:a16="http://schemas.microsoft.com/office/drawing/2014/main" id="{027D1D71-079E-D14A-A00B-9BEB3A579C68}"/>
              </a:ext>
            </a:extLst>
          </p:cNvPr>
          <p:cNvSpPr txBox="1"/>
          <p:nvPr/>
        </p:nvSpPr>
        <p:spPr>
          <a:xfrm>
            <a:off x="1753849" y="5156616"/>
            <a:ext cx="9062609" cy="523220"/>
          </a:xfrm>
          <a:prstGeom prst="rect">
            <a:avLst/>
          </a:prstGeom>
          <a:noFill/>
        </p:spPr>
        <p:txBody>
          <a:bodyPr wrap="none" rtlCol="0">
            <a:spAutoFit/>
          </a:bodyPr>
          <a:lstStyle/>
          <a:p>
            <a:r>
              <a:rPr lang="en-GB" sz="2800" dirty="0"/>
              <a:t>2 major challenges of the social care sector (Beresford, 2011)</a:t>
            </a:r>
          </a:p>
        </p:txBody>
      </p:sp>
    </p:spTree>
    <p:extLst>
      <p:ext uri="{BB962C8B-B14F-4D97-AF65-F5344CB8AC3E}">
        <p14:creationId xmlns:p14="http://schemas.microsoft.com/office/powerpoint/2010/main" val="35351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E6B63-BB82-2947-A14F-DDA8BC9A88B6}"/>
              </a:ext>
            </a:extLst>
          </p:cNvPr>
          <p:cNvSpPr>
            <a:spLocks noGrp="1"/>
          </p:cNvSpPr>
          <p:nvPr>
            <p:ph type="title"/>
          </p:nvPr>
        </p:nvSpPr>
        <p:spPr/>
        <p:txBody>
          <a:bodyPr/>
          <a:lstStyle/>
          <a:p>
            <a:r>
              <a:rPr lang="en-GB" b="1" dirty="0"/>
              <a:t>Different nature of transactions</a:t>
            </a:r>
          </a:p>
        </p:txBody>
      </p:sp>
      <p:sp>
        <p:nvSpPr>
          <p:cNvPr id="4" name="Retângulo 3">
            <a:extLst>
              <a:ext uri="{FF2B5EF4-FFF2-40B4-BE49-F238E27FC236}">
                <a16:creationId xmlns:a16="http://schemas.microsoft.com/office/drawing/2014/main" id="{65825493-BBB1-4441-ABBF-76289690A79A}"/>
              </a:ext>
            </a:extLst>
          </p:cNvPr>
          <p:cNvSpPr/>
          <p:nvPr/>
        </p:nvSpPr>
        <p:spPr>
          <a:xfrm>
            <a:off x="1469035" y="3123269"/>
            <a:ext cx="1514006" cy="1544238"/>
          </a:xfrm>
          <a:prstGeom prst="rect">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ângulo 6">
            <a:extLst>
              <a:ext uri="{FF2B5EF4-FFF2-40B4-BE49-F238E27FC236}">
                <a16:creationId xmlns:a16="http://schemas.microsoft.com/office/drawing/2014/main" id="{AE46A4AC-F2B9-2349-8B8F-B5A73E495714}"/>
              </a:ext>
            </a:extLst>
          </p:cNvPr>
          <p:cNvSpPr/>
          <p:nvPr/>
        </p:nvSpPr>
        <p:spPr>
          <a:xfrm>
            <a:off x="5347475" y="3123270"/>
            <a:ext cx="1514006" cy="15442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tângulo 7">
            <a:extLst>
              <a:ext uri="{FF2B5EF4-FFF2-40B4-BE49-F238E27FC236}">
                <a16:creationId xmlns:a16="http://schemas.microsoft.com/office/drawing/2014/main" id="{54893163-D2BD-C84B-9F97-1D30C4F078C9}"/>
              </a:ext>
            </a:extLst>
          </p:cNvPr>
          <p:cNvSpPr/>
          <p:nvPr/>
        </p:nvSpPr>
        <p:spPr>
          <a:xfrm>
            <a:off x="9381757" y="3123270"/>
            <a:ext cx="1514006" cy="15442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xaDeTexto 8">
            <a:extLst>
              <a:ext uri="{FF2B5EF4-FFF2-40B4-BE49-F238E27FC236}">
                <a16:creationId xmlns:a16="http://schemas.microsoft.com/office/drawing/2014/main" id="{837B30A4-0ED8-EA4B-97F5-FCD2CEFA4252}"/>
              </a:ext>
            </a:extLst>
          </p:cNvPr>
          <p:cNvSpPr txBox="1"/>
          <p:nvPr/>
        </p:nvSpPr>
        <p:spPr>
          <a:xfrm>
            <a:off x="1633919" y="3209636"/>
            <a:ext cx="1219220" cy="1200329"/>
          </a:xfrm>
          <a:prstGeom prst="rect">
            <a:avLst/>
          </a:prstGeom>
          <a:noFill/>
        </p:spPr>
        <p:txBody>
          <a:bodyPr wrap="square" rtlCol="0">
            <a:spAutoFit/>
          </a:bodyPr>
          <a:lstStyle/>
          <a:p>
            <a:r>
              <a:rPr lang="en-GB" b="1" dirty="0">
                <a:solidFill>
                  <a:schemeClr val="bg1"/>
                </a:solidFill>
              </a:rPr>
              <a:t>Private</a:t>
            </a:r>
          </a:p>
          <a:p>
            <a:r>
              <a:rPr lang="en-GB" b="1" dirty="0">
                <a:solidFill>
                  <a:schemeClr val="bg1"/>
                </a:solidFill>
              </a:rPr>
              <a:t>FOR PROFIT ORG</a:t>
            </a:r>
          </a:p>
        </p:txBody>
      </p:sp>
      <p:sp>
        <p:nvSpPr>
          <p:cNvPr id="10" name="CaixaDeTexto 9">
            <a:extLst>
              <a:ext uri="{FF2B5EF4-FFF2-40B4-BE49-F238E27FC236}">
                <a16:creationId xmlns:a16="http://schemas.microsoft.com/office/drawing/2014/main" id="{19D0A6DC-6DD7-8D45-A0B9-0168EA77BBB8}"/>
              </a:ext>
            </a:extLst>
          </p:cNvPr>
          <p:cNvSpPr txBox="1"/>
          <p:nvPr/>
        </p:nvSpPr>
        <p:spPr>
          <a:xfrm>
            <a:off x="9546728" y="3340419"/>
            <a:ext cx="974073" cy="1200329"/>
          </a:xfrm>
          <a:prstGeom prst="rect">
            <a:avLst/>
          </a:prstGeom>
          <a:noFill/>
        </p:spPr>
        <p:txBody>
          <a:bodyPr wrap="square" rtlCol="0">
            <a:spAutoFit/>
          </a:bodyPr>
          <a:lstStyle/>
          <a:p>
            <a:r>
              <a:rPr lang="en-GB" b="1" dirty="0">
                <a:solidFill>
                  <a:schemeClr val="bg1"/>
                </a:solidFill>
              </a:rPr>
              <a:t>Private NON-PROFIT ORG</a:t>
            </a:r>
          </a:p>
        </p:txBody>
      </p:sp>
      <p:sp>
        <p:nvSpPr>
          <p:cNvPr id="11" name="CaixaDeTexto 10">
            <a:extLst>
              <a:ext uri="{FF2B5EF4-FFF2-40B4-BE49-F238E27FC236}">
                <a16:creationId xmlns:a16="http://schemas.microsoft.com/office/drawing/2014/main" id="{0F52FB5D-EBC0-D34D-B47D-C9C96141B485}"/>
              </a:ext>
            </a:extLst>
          </p:cNvPr>
          <p:cNvSpPr txBox="1"/>
          <p:nvPr/>
        </p:nvSpPr>
        <p:spPr>
          <a:xfrm>
            <a:off x="5634976" y="3587107"/>
            <a:ext cx="922047" cy="646331"/>
          </a:xfrm>
          <a:prstGeom prst="rect">
            <a:avLst/>
          </a:prstGeom>
          <a:noFill/>
        </p:spPr>
        <p:txBody>
          <a:bodyPr wrap="none" rtlCol="0">
            <a:spAutoFit/>
          </a:bodyPr>
          <a:lstStyle/>
          <a:p>
            <a:r>
              <a:rPr lang="en-GB" b="1" dirty="0">
                <a:solidFill>
                  <a:schemeClr val="bg1"/>
                </a:solidFill>
              </a:rPr>
              <a:t>PUBLIC </a:t>
            </a:r>
          </a:p>
          <a:p>
            <a:r>
              <a:rPr lang="en-GB" b="1" dirty="0">
                <a:solidFill>
                  <a:schemeClr val="bg1"/>
                </a:solidFill>
              </a:rPr>
              <a:t>ORG</a:t>
            </a:r>
          </a:p>
        </p:txBody>
      </p:sp>
      <p:sp>
        <p:nvSpPr>
          <p:cNvPr id="12" name="Retângulo 11">
            <a:extLst>
              <a:ext uri="{FF2B5EF4-FFF2-40B4-BE49-F238E27FC236}">
                <a16:creationId xmlns:a16="http://schemas.microsoft.com/office/drawing/2014/main" id="{7202BA7A-302F-0C42-B51B-B3AD803772AB}"/>
              </a:ext>
            </a:extLst>
          </p:cNvPr>
          <p:cNvSpPr/>
          <p:nvPr/>
        </p:nvSpPr>
        <p:spPr>
          <a:xfrm>
            <a:off x="1486526" y="1921911"/>
            <a:ext cx="1514006" cy="677757"/>
          </a:xfrm>
          <a:prstGeom prst="rect">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CLIENTS</a:t>
            </a:r>
          </a:p>
        </p:txBody>
      </p:sp>
      <p:sp>
        <p:nvSpPr>
          <p:cNvPr id="13" name="Retângulo 12">
            <a:extLst>
              <a:ext uri="{FF2B5EF4-FFF2-40B4-BE49-F238E27FC236}">
                <a16:creationId xmlns:a16="http://schemas.microsoft.com/office/drawing/2014/main" id="{6055C876-CC75-AA41-A41A-2BCDAD242CD8}"/>
              </a:ext>
            </a:extLst>
          </p:cNvPr>
          <p:cNvSpPr/>
          <p:nvPr/>
        </p:nvSpPr>
        <p:spPr>
          <a:xfrm>
            <a:off x="5364965" y="1921911"/>
            <a:ext cx="1514006" cy="677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VOTERS</a:t>
            </a:r>
          </a:p>
        </p:txBody>
      </p:sp>
      <p:sp>
        <p:nvSpPr>
          <p:cNvPr id="14" name="Retângulo 13">
            <a:extLst>
              <a:ext uri="{FF2B5EF4-FFF2-40B4-BE49-F238E27FC236}">
                <a16:creationId xmlns:a16="http://schemas.microsoft.com/office/drawing/2014/main" id="{7D405ED1-A5BE-384E-807F-E75EA105824E}"/>
              </a:ext>
            </a:extLst>
          </p:cNvPr>
          <p:cNvSpPr/>
          <p:nvPr/>
        </p:nvSpPr>
        <p:spPr>
          <a:xfrm>
            <a:off x="9399247" y="1957206"/>
            <a:ext cx="1514006" cy="67775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USERS</a:t>
            </a:r>
          </a:p>
        </p:txBody>
      </p:sp>
      <p:sp>
        <p:nvSpPr>
          <p:cNvPr id="15" name="Retângulo 14">
            <a:extLst>
              <a:ext uri="{FF2B5EF4-FFF2-40B4-BE49-F238E27FC236}">
                <a16:creationId xmlns:a16="http://schemas.microsoft.com/office/drawing/2014/main" id="{3D0F2042-E062-674A-B9A4-DDACADDAEAA7}"/>
              </a:ext>
            </a:extLst>
          </p:cNvPr>
          <p:cNvSpPr/>
          <p:nvPr/>
        </p:nvSpPr>
        <p:spPr>
          <a:xfrm>
            <a:off x="1476528" y="5246559"/>
            <a:ext cx="1514006" cy="677757"/>
          </a:xfrm>
          <a:prstGeom prst="rect">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SHARE</a:t>
            </a:r>
          </a:p>
          <a:p>
            <a:pPr algn="ctr"/>
            <a:r>
              <a:rPr lang="en-GB" b="1" dirty="0"/>
              <a:t>HOLDERS</a:t>
            </a:r>
          </a:p>
        </p:txBody>
      </p:sp>
      <p:sp>
        <p:nvSpPr>
          <p:cNvPr id="16" name="Retângulo 15">
            <a:extLst>
              <a:ext uri="{FF2B5EF4-FFF2-40B4-BE49-F238E27FC236}">
                <a16:creationId xmlns:a16="http://schemas.microsoft.com/office/drawing/2014/main" id="{F8CE5DFA-C8D8-324C-A0A2-9C2C03983BBD}"/>
              </a:ext>
            </a:extLst>
          </p:cNvPr>
          <p:cNvSpPr/>
          <p:nvPr/>
        </p:nvSpPr>
        <p:spPr>
          <a:xfrm>
            <a:off x="5354967" y="5246559"/>
            <a:ext cx="1514006" cy="677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tângulo 16">
            <a:extLst>
              <a:ext uri="{FF2B5EF4-FFF2-40B4-BE49-F238E27FC236}">
                <a16:creationId xmlns:a16="http://schemas.microsoft.com/office/drawing/2014/main" id="{80C3627D-210B-F343-A8B1-C797976B08CB}"/>
              </a:ext>
            </a:extLst>
          </p:cNvPr>
          <p:cNvSpPr/>
          <p:nvPr/>
        </p:nvSpPr>
        <p:spPr>
          <a:xfrm>
            <a:off x="9389249" y="5281854"/>
            <a:ext cx="1514006" cy="67775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2" name="Retângulo 21">
            <a:extLst>
              <a:ext uri="{FF2B5EF4-FFF2-40B4-BE49-F238E27FC236}">
                <a16:creationId xmlns:a16="http://schemas.microsoft.com/office/drawing/2014/main" id="{3809368B-D0FA-DA41-AF0A-EBAD4E71DA5F}"/>
              </a:ext>
            </a:extLst>
          </p:cNvPr>
          <p:cNvSpPr/>
          <p:nvPr/>
        </p:nvSpPr>
        <p:spPr>
          <a:xfrm>
            <a:off x="5364965" y="5246559"/>
            <a:ext cx="1514006" cy="646331"/>
          </a:xfrm>
          <a:prstGeom prst="rect">
            <a:avLst/>
          </a:prstGeom>
        </p:spPr>
        <p:txBody>
          <a:bodyPr wrap="square">
            <a:spAutoFit/>
          </a:bodyPr>
          <a:lstStyle/>
          <a:p>
            <a:pPr algn="ctr"/>
            <a:r>
              <a:rPr lang="en-GB" b="1" dirty="0">
                <a:solidFill>
                  <a:schemeClr val="bg1"/>
                </a:solidFill>
              </a:rPr>
              <a:t>TAX</a:t>
            </a:r>
          </a:p>
          <a:p>
            <a:pPr algn="ctr"/>
            <a:r>
              <a:rPr lang="en-GB" b="1" dirty="0">
                <a:solidFill>
                  <a:schemeClr val="bg1"/>
                </a:solidFill>
              </a:rPr>
              <a:t>PAYERS</a:t>
            </a:r>
          </a:p>
        </p:txBody>
      </p:sp>
      <p:sp>
        <p:nvSpPr>
          <p:cNvPr id="23" name="Retângulo 22">
            <a:extLst>
              <a:ext uri="{FF2B5EF4-FFF2-40B4-BE49-F238E27FC236}">
                <a16:creationId xmlns:a16="http://schemas.microsoft.com/office/drawing/2014/main" id="{412454FF-E2EE-B04E-BE12-B5AADE908432}"/>
              </a:ext>
            </a:extLst>
          </p:cNvPr>
          <p:cNvSpPr/>
          <p:nvPr/>
        </p:nvSpPr>
        <p:spPr>
          <a:xfrm>
            <a:off x="9379251" y="5432476"/>
            <a:ext cx="1514006" cy="369332"/>
          </a:xfrm>
          <a:prstGeom prst="rect">
            <a:avLst/>
          </a:prstGeom>
        </p:spPr>
        <p:txBody>
          <a:bodyPr wrap="square">
            <a:spAutoFit/>
          </a:bodyPr>
          <a:lstStyle/>
          <a:p>
            <a:pPr algn="ctr"/>
            <a:r>
              <a:rPr lang="en-GB" b="1" dirty="0">
                <a:solidFill>
                  <a:schemeClr val="bg1"/>
                </a:solidFill>
              </a:rPr>
              <a:t>FUNDERS</a:t>
            </a:r>
          </a:p>
        </p:txBody>
      </p:sp>
      <p:sp>
        <p:nvSpPr>
          <p:cNvPr id="3" name="Seta Curvada à Direita 2">
            <a:extLst>
              <a:ext uri="{FF2B5EF4-FFF2-40B4-BE49-F238E27FC236}">
                <a16:creationId xmlns:a16="http://schemas.microsoft.com/office/drawing/2014/main" id="{E4BB0FCA-F2F4-784D-9277-63C6258F2BAF}"/>
              </a:ext>
            </a:extLst>
          </p:cNvPr>
          <p:cNvSpPr/>
          <p:nvPr/>
        </p:nvSpPr>
        <p:spPr>
          <a:xfrm>
            <a:off x="552945" y="2051592"/>
            <a:ext cx="765748" cy="17582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Seta Curvada à Direita 17">
            <a:extLst>
              <a:ext uri="{FF2B5EF4-FFF2-40B4-BE49-F238E27FC236}">
                <a16:creationId xmlns:a16="http://schemas.microsoft.com/office/drawing/2014/main" id="{3A6CE004-D889-DF46-9325-618F23256BE1}"/>
              </a:ext>
            </a:extLst>
          </p:cNvPr>
          <p:cNvSpPr/>
          <p:nvPr/>
        </p:nvSpPr>
        <p:spPr>
          <a:xfrm>
            <a:off x="552945" y="4030196"/>
            <a:ext cx="765748" cy="17582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Seta Curvada à Direita 18">
            <a:extLst>
              <a:ext uri="{FF2B5EF4-FFF2-40B4-BE49-F238E27FC236}">
                <a16:creationId xmlns:a16="http://schemas.microsoft.com/office/drawing/2014/main" id="{3A61DBFD-22ED-D04C-A8E9-652C43AC6941}"/>
              </a:ext>
            </a:extLst>
          </p:cNvPr>
          <p:cNvSpPr/>
          <p:nvPr/>
        </p:nvSpPr>
        <p:spPr>
          <a:xfrm rot="10800000">
            <a:off x="3090770" y="4037670"/>
            <a:ext cx="765748" cy="17582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Seta Curvada à Direita 19">
            <a:extLst>
              <a:ext uri="{FF2B5EF4-FFF2-40B4-BE49-F238E27FC236}">
                <a16:creationId xmlns:a16="http://schemas.microsoft.com/office/drawing/2014/main" id="{007AF663-19B5-3246-98A1-073A1A7E5CB2}"/>
              </a:ext>
            </a:extLst>
          </p:cNvPr>
          <p:cNvSpPr/>
          <p:nvPr/>
        </p:nvSpPr>
        <p:spPr>
          <a:xfrm rot="10800000">
            <a:off x="3165415" y="2060299"/>
            <a:ext cx="765748" cy="17582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Seta Curvada à Direita 20">
            <a:extLst>
              <a:ext uri="{FF2B5EF4-FFF2-40B4-BE49-F238E27FC236}">
                <a16:creationId xmlns:a16="http://schemas.microsoft.com/office/drawing/2014/main" id="{4D99DBA2-6965-4B4B-9866-EEBCDDE8F4DB}"/>
              </a:ext>
            </a:extLst>
          </p:cNvPr>
          <p:cNvSpPr/>
          <p:nvPr/>
        </p:nvSpPr>
        <p:spPr>
          <a:xfrm>
            <a:off x="4503312" y="4127207"/>
            <a:ext cx="765748" cy="1758209"/>
          </a:xfrm>
          <a:prstGeom prst="curved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Seta Curvada à Direita 23">
            <a:extLst>
              <a:ext uri="{FF2B5EF4-FFF2-40B4-BE49-F238E27FC236}">
                <a16:creationId xmlns:a16="http://schemas.microsoft.com/office/drawing/2014/main" id="{520DD72D-72FE-4247-8B6E-01BFC3E29BE0}"/>
              </a:ext>
            </a:extLst>
          </p:cNvPr>
          <p:cNvSpPr/>
          <p:nvPr/>
        </p:nvSpPr>
        <p:spPr>
          <a:xfrm rot="10800000">
            <a:off x="7041137" y="4134681"/>
            <a:ext cx="765748" cy="1758209"/>
          </a:xfrm>
          <a:prstGeom prst="curved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Seta Curvada à Direita 24">
            <a:extLst>
              <a:ext uri="{FF2B5EF4-FFF2-40B4-BE49-F238E27FC236}">
                <a16:creationId xmlns:a16="http://schemas.microsoft.com/office/drawing/2014/main" id="{F8BBD1F6-D424-154E-A7C4-C95CDF28108E}"/>
              </a:ext>
            </a:extLst>
          </p:cNvPr>
          <p:cNvSpPr/>
          <p:nvPr/>
        </p:nvSpPr>
        <p:spPr>
          <a:xfrm rot="10800000">
            <a:off x="7115782" y="2157310"/>
            <a:ext cx="765748" cy="1758209"/>
          </a:xfrm>
          <a:prstGeom prst="curved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Seta Curvada à Direita 25">
            <a:extLst>
              <a:ext uri="{FF2B5EF4-FFF2-40B4-BE49-F238E27FC236}">
                <a16:creationId xmlns:a16="http://schemas.microsoft.com/office/drawing/2014/main" id="{FB23011E-BC1F-3642-8BA7-8BAD783D731E}"/>
              </a:ext>
            </a:extLst>
          </p:cNvPr>
          <p:cNvSpPr/>
          <p:nvPr/>
        </p:nvSpPr>
        <p:spPr>
          <a:xfrm>
            <a:off x="4416844" y="2204580"/>
            <a:ext cx="765748" cy="1758209"/>
          </a:xfrm>
          <a:prstGeom prst="curved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Seta Curvada à Direita 26">
            <a:extLst>
              <a:ext uri="{FF2B5EF4-FFF2-40B4-BE49-F238E27FC236}">
                <a16:creationId xmlns:a16="http://schemas.microsoft.com/office/drawing/2014/main" id="{49FE170E-3A85-E642-B2EE-C0C8755BB793}"/>
              </a:ext>
            </a:extLst>
          </p:cNvPr>
          <p:cNvSpPr/>
          <p:nvPr/>
        </p:nvSpPr>
        <p:spPr>
          <a:xfrm>
            <a:off x="8417723" y="4012920"/>
            <a:ext cx="765748" cy="1758209"/>
          </a:xfrm>
          <a:prstGeom prst="curved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Seta Curvada à Direita 27">
            <a:extLst>
              <a:ext uri="{FF2B5EF4-FFF2-40B4-BE49-F238E27FC236}">
                <a16:creationId xmlns:a16="http://schemas.microsoft.com/office/drawing/2014/main" id="{E92E8854-216F-504A-8FF1-58302CF9BA99}"/>
              </a:ext>
            </a:extLst>
          </p:cNvPr>
          <p:cNvSpPr/>
          <p:nvPr/>
        </p:nvSpPr>
        <p:spPr>
          <a:xfrm rot="10800000">
            <a:off x="10955548" y="4020394"/>
            <a:ext cx="765748" cy="1758209"/>
          </a:xfrm>
          <a:prstGeom prst="curved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Seta Curvada à Direita 28">
            <a:extLst>
              <a:ext uri="{FF2B5EF4-FFF2-40B4-BE49-F238E27FC236}">
                <a16:creationId xmlns:a16="http://schemas.microsoft.com/office/drawing/2014/main" id="{FA0E4E70-6FEE-0D42-9FEB-C8173E82ABA3}"/>
              </a:ext>
            </a:extLst>
          </p:cNvPr>
          <p:cNvSpPr/>
          <p:nvPr/>
        </p:nvSpPr>
        <p:spPr>
          <a:xfrm rot="10800000">
            <a:off x="11030193" y="2043023"/>
            <a:ext cx="765748" cy="1758209"/>
          </a:xfrm>
          <a:prstGeom prst="curved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Seta Curvada à Direita 29">
            <a:extLst>
              <a:ext uri="{FF2B5EF4-FFF2-40B4-BE49-F238E27FC236}">
                <a16:creationId xmlns:a16="http://schemas.microsoft.com/office/drawing/2014/main" id="{42DC08CF-B8CF-974E-924B-7F9665535E33}"/>
              </a:ext>
            </a:extLst>
          </p:cNvPr>
          <p:cNvSpPr/>
          <p:nvPr/>
        </p:nvSpPr>
        <p:spPr>
          <a:xfrm>
            <a:off x="8331255" y="2090293"/>
            <a:ext cx="765748" cy="1758209"/>
          </a:xfrm>
          <a:prstGeom prst="curved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5870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0" grpId="0"/>
      <p:bldP spid="11" grpId="0"/>
      <p:bldP spid="12" grpId="0" animBg="1"/>
      <p:bldP spid="13" grpId="0" animBg="1"/>
      <p:bldP spid="14" grpId="0" animBg="1"/>
      <p:bldP spid="15" grpId="0" animBg="1"/>
      <p:bldP spid="16" grpId="0" animBg="1"/>
      <p:bldP spid="17" grpId="0" animBg="1"/>
      <p:bldP spid="22" grpId="0"/>
      <p:bldP spid="23" grpId="0"/>
      <p:bldP spid="3" grpId="0" animBg="1"/>
      <p:bldP spid="18" grpId="0" animBg="1"/>
      <p:bldP spid="19" grpId="0" animBg="1"/>
      <p:bldP spid="20" grpId="0" animBg="1"/>
      <p:bldP spid="21"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4091B0D-0B8F-E848-885F-C5B9A64F8D56}"/>
              </a:ext>
            </a:extLst>
          </p:cNvPr>
          <p:cNvSpPr txBox="1"/>
          <p:nvPr/>
        </p:nvSpPr>
        <p:spPr>
          <a:xfrm>
            <a:off x="4557010" y="2293496"/>
            <a:ext cx="2973891" cy="1569660"/>
          </a:xfrm>
          <a:prstGeom prst="rect">
            <a:avLst/>
          </a:prstGeom>
          <a:noFill/>
        </p:spPr>
        <p:txBody>
          <a:bodyPr wrap="square" rtlCol="0">
            <a:spAutoFit/>
          </a:bodyPr>
          <a:lstStyle/>
          <a:p>
            <a:r>
              <a:rPr lang="en-GB" sz="9600" b="1" dirty="0"/>
              <a:t>NPOs</a:t>
            </a:r>
          </a:p>
        </p:txBody>
      </p:sp>
      <p:pic>
        <p:nvPicPr>
          <p:cNvPr id="3" name="Imagem 2">
            <a:extLst>
              <a:ext uri="{FF2B5EF4-FFF2-40B4-BE49-F238E27FC236}">
                <a16:creationId xmlns:a16="http://schemas.microsoft.com/office/drawing/2014/main" id="{3DD5455A-14D3-1949-A730-4CD52DDC1E6D}"/>
              </a:ext>
            </a:extLst>
          </p:cNvPr>
          <p:cNvPicPr>
            <a:picLocks noChangeAspect="1"/>
          </p:cNvPicPr>
          <p:nvPr/>
        </p:nvPicPr>
        <p:blipFill>
          <a:blip r:embed="rId3"/>
          <a:stretch>
            <a:fillRect/>
          </a:stretch>
        </p:blipFill>
        <p:spPr>
          <a:xfrm>
            <a:off x="0" y="3484660"/>
            <a:ext cx="4567628" cy="3373340"/>
          </a:xfrm>
          <a:prstGeom prst="rect">
            <a:avLst/>
          </a:prstGeom>
        </p:spPr>
      </p:pic>
      <p:pic>
        <p:nvPicPr>
          <p:cNvPr id="6" name="Imagem 5">
            <a:extLst>
              <a:ext uri="{FF2B5EF4-FFF2-40B4-BE49-F238E27FC236}">
                <a16:creationId xmlns:a16="http://schemas.microsoft.com/office/drawing/2014/main" id="{1E8AC8E4-7530-5D46-8851-083BB937F08B}"/>
              </a:ext>
            </a:extLst>
          </p:cNvPr>
          <p:cNvPicPr>
            <a:picLocks noChangeAspect="1"/>
          </p:cNvPicPr>
          <p:nvPr/>
        </p:nvPicPr>
        <p:blipFill>
          <a:blip r:embed="rId4"/>
          <a:stretch>
            <a:fillRect/>
          </a:stretch>
        </p:blipFill>
        <p:spPr>
          <a:xfrm>
            <a:off x="7530900" y="13414"/>
            <a:ext cx="4661099" cy="3308106"/>
          </a:xfrm>
          <a:prstGeom prst="rect">
            <a:avLst/>
          </a:prstGeom>
        </p:spPr>
      </p:pic>
      <p:pic>
        <p:nvPicPr>
          <p:cNvPr id="8" name="Imagem 7">
            <a:extLst>
              <a:ext uri="{FF2B5EF4-FFF2-40B4-BE49-F238E27FC236}">
                <a16:creationId xmlns:a16="http://schemas.microsoft.com/office/drawing/2014/main" id="{C357F28D-F679-364C-9753-EB45C3B7F4B3}"/>
              </a:ext>
            </a:extLst>
          </p:cNvPr>
          <p:cNvPicPr>
            <a:picLocks noChangeAspect="1"/>
          </p:cNvPicPr>
          <p:nvPr/>
        </p:nvPicPr>
        <p:blipFill>
          <a:blip r:embed="rId5"/>
          <a:stretch>
            <a:fillRect/>
          </a:stretch>
        </p:blipFill>
        <p:spPr>
          <a:xfrm>
            <a:off x="5737251" y="4571999"/>
            <a:ext cx="5870132" cy="1889035"/>
          </a:xfrm>
          <a:prstGeom prst="rect">
            <a:avLst/>
          </a:prstGeom>
        </p:spPr>
      </p:pic>
      <p:sp>
        <p:nvSpPr>
          <p:cNvPr id="9" name="CaixaDeTexto 8">
            <a:extLst>
              <a:ext uri="{FF2B5EF4-FFF2-40B4-BE49-F238E27FC236}">
                <a16:creationId xmlns:a16="http://schemas.microsoft.com/office/drawing/2014/main" id="{74211FC0-4DCD-A74C-8014-586DB09AE31A}"/>
              </a:ext>
            </a:extLst>
          </p:cNvPr>
          <p:cNvSpPr txBox="1"/>
          <p:nvPr/>
        </p:nvSpPr>
        <p:spPr>
          <a:xfrm>
            <a:off x="8210033" y="2616661"/>
            <a:ext cx="3302831" cy="461665"/>
          </a:xfrm>
          <a:prstGeom prst="rect">
            <a:avLst/>
          </a:prstGeom>
          <a:solidFill>
            <a:schemeClr val="tx1"/>
          </a:solidFill>
        </p:spPr>
        <p:txBody>
          <a:bodyPr wrap="square" rtlCol="0">
            <a:spAutoFit/>
          </a:bodyPr>
          <a:lstStyle/>
          <a:p>
            <a:r>
              <a:rPr lang="en-GB" sz="2400" dirty="0">
                <a:solidFill>
                  <a:schemeClr val="bg1"/>
                </a:solidFill>
              </a:rPr>
              <a:t>Dissemination and Scale</a:t>
            </a:r>
          </a:p>
        </p:txBody>
      </p:sp>
      <p:sp>
        <p:nvSpPr>
          <p:cNvPr id="10" name="CaixaDeTexto 9">
            <a:extLst>
              <a:ext uri="{FF2B5EF4-FFF2-40B4-BE49-F238E27FC236}">
                <a16:creationId xmlns:a16="http://schemas.microsoft.com/office/drawing/2014/main" id="{C7DA760E-0554-7B43-9326-CED1199FB286}"/>
              </a:ext>
            </a:extLst>
          </p:cNvPr>
          <p:cNvSpPr txBox="1"/>
          <p:nvPr/>
        </p:nvSpPr>
        <p:spPr>
          <a:xfrm>
            <a:off x="1603948" y="4202667"/>
            <a:ext cx="2833141" cy="646331"/>
          </a:xfrm>
          <a:prstGeom prst="rect">
            <a:avLst/>
          </a:prstGeom>
          <a:solidFill>
            <a:schemeClr val="tx1"/>
          </a:solidFill>
        </p:spPr>
        <p:txBody>
          <a:bodyPr wrap="square" rtlCol="0">
            <a:spAutoFit/>
          </a:bodyPr>
          <a:lstStyle/>
          <a:p>
            <a:r>
              <a:rPr lang="en-GB" dirty="0">
                <a:solidFill>
                  <a:schemeClr val="bg1"/>
                </a:solidFill>
              </a:rPr>
              <a:t>Consortium – resources, competences, partnership</a:t>
            </a:r>
          </a:p>
        </p:txBody>
      </p:sp>
      <p:sp>
        <p:nvSpPr>
          <p:cNvPr id="11" name="CaixaDeTexto 10">
            <a:extLst>
              <a:ext uri="{FF2B5EF4-FFF2-40B4-BE49-F238E27FC236}">
                <a16:creationId xmlns:a16="http://schemas.microsoft.com/office/drawing/2014/main" id="{371BC257-3A20-2148-9308-16BD10956578}"/>
              </a:ext>
            </a:extLst>
          </p:cNvPr>
          <p:cNvSpPr txBox="1"/>
          <p:nvPr/>
        </p:nvSpPr>
        <p:spPr>
          <a:xfrm>
            <a:off x="8962894" y="4202667"/>
            <a:ext cx="2549970" cy="1200329"/>
          </a:xfrm>
          <a:prstGeom prst="rect">
            <a:avLst/>
          </a:prstGeom>
          <a:solidFill>
            <a:schemeClr val="tx1"/>
          </a:solidFill>
        </p:spPr>
        <p:txBody>
          <a:bodyPr wrap="square" rtlCol="0">
            <a:spAutoFit/>
          </a:bodyPr>
          <a:lstStyle/>
          <a:p>
            <a:r>
              <a:rPr lang="en-GB" sz="2400" dirty="0">
                <a:solidFill>
                  <a:schemeClr val="bg1"/>
                </a:solidFill>
              </a:rPr>
              <a:t>Different style of teaching and learning</a:t>
            </a:r>
          </a:p>
        </p:txBody>
      </p:sp>
      <p:pic>
        <p:nvPicPr>
          <p:cNvPr id="13" name="Imagem 12">
            <a:extLst>
              <a:ext uri="{FF2B5EF4-FFF2-40B4-BE49-F238E27FC236}">
                <a16:creationId xmlns:a16="http://schemas.microsoft.com/office/drawing/2014/main" id="{DA0F4920-4034-C64C-A683-CE8FBCD82771}"/>
              </a:ext>
            </a:extLst>
          </p:cNvPr>
          <p:cNvPicPr>
            <a:picLocks noChangeAspect="1"/>
          </p:cNvPicPr>
          <p:nvPr/>
        </p:nvPicPr>
        <p:blipFill>
          <a:blip r:embed="rId6"/>
          <a:stretch>
            <a:fillRect/>
          </a:stretch>
        </p:blipFill>
        <p:spPr>
          <a:xfrm>
            <a:off x="182513" y="0"/>
            <a:ext cx="4420524" cy="2938072"/>
          </a:xfrm>
          <a:prstGeom prst="rect">
            <a:avLst/>
          </a:prstGeom>
        </p:spPr>
      </p:pic>
      <p:sp>
        <p:nvSpPr>
          <p:cNvPr id="14" name="CaixaDeTexto 13">
            <a:extLst>
              <a:ext uri="{FF2B5EF4-FFF2-40B4-BE49-F238E27FC236}">
                <a16:creationId xmlns:a16="http://schemas.microsoft.com/office/drawing/2014/main" id="{F1EB4685-E7DD-DD4C-B933-50805CBD2125}"/>
              </a:ext>
            </a:extLst>
          </p:cNvPr>
          <p:cNvSpPr txBox="1"/>
          <p:nvPr/>
        </p:nvSpPr>
        <p:spPr>
          <a:xfrm>
            <a:off x="2568627" y="1284370"/>
            <a:ext cx="1463727" cy="1077218"/>
          </a:xfrm>
          <a:prstGeom prst="rect">
            <a:avLst/>
          </a:prstGeom>
          <a:solidFill>
            <a:schemeClr val="tx1"/>
          </a:solidFill>
        </p:spPr>
        <p:txBody>
          <a:bodyPr wrap="square" rtlCol="0">
            <a:spAutoFit/>
          </a:bodyPr>
          <a:lstStyle/>
          <a:p>
            <a:r>
              <a:rPr lang="en-GB" sz="3200" dirty="0">
                <a:solidFill>
                  <a:schemeClr val="bg1"/>
                </a:solidFill>
              </a:rPr>
              <a:t>Priority fields</a:t>
            </a:r>
          </a:p>
        </p:txBody>
      </p:sp>
    </p:spTree>
    <p:extLst>
      <p:ext uri="{BB962C8B-B14F-4D97-AF65-F5344CB8AC3E}">
        <p14:creationId xmlns:p14="http://schemas.microsoft.com/office/powerpoint/2010/main" val="154226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A334AD4-D46C-CB49-B667-729CFDF5835A}"/>
              </a:ext>
            </a:extLst>
          </p:cNvPr>
          <p:cNvSpPr txBox="1"/>
          <p:nvPr/>
        </p:nvSpPr>
        <p:spPr>
          <a:xfrm>
            <a:off x="3387777" y="2413417"/>
            <a:ext cx="5594545" cy="1569660"/>
          </a:xfrm>
          <a:prstGeom prst="rect">
            <a:avLst/>
          </a:prstGeom>
          <a:noFill/>
        </p:spPr>
        <p:txBody>
          <a:bodyPr wrap="none" rtlCol="0">
            <a:spAutoFit/>
          </a:bodyPr>
          <a:lstStyle/>
          <a:p>
            <a:r>
              <a:rPr lang="en-GB" sz="9600" b="1" dirty="0"/>
              <a:t>Social care</a:t>
            </a:r>
          </a:p>
        </p:txBody>
      </p:sp>
      <p:sp>
        <p:nvSpPr>
          <p:cNvPr id="5" name="CaixaDeTexto 4">
            <a:extLst>
              <a:ext uri="{FF2B5EF4-FFF2-40B4-BE49-F238E27FC236}">
                <a16:creationId xmlns:a16="http://schemas.microsoft.com/office/drawing/2014/main" id="{D2802A7F-9C3A-C346-9A5B-9F2D9A2B9C70}"/>
              </a:ext>
            </a:extLst>
          </p:cNvPr>
          <p:cNvSpPr txBox="1"/>
          <p:nvPr/>
        </p:nvSpPr>
        <p:spPr>
          <a:xfrm>
            <a:off x="5036696" y="3798411"/>
            <a:ext cx="1906484" cy="369332"/>
          </a:xfrm>
          <a:prstGeom prst="rect">
            <a:avLst/>
          </a:prstGeom>
          <a:noFill/>
        </p:spPr>
        <p:txBody>
          <a:bodyPr wrap="none" rtlCol="0">
            <a:spAutoFit/>
          </a:bodyPr>
          <a:lstStyle/>
          <a:p>
            <a:r>
              <a:rPr lang="en-GB" dirty="0"/>
              <a:t>(Adult) Social Care</a:t>
            </a:r>
          </a:p>
        </p:txBody>
      </p:sp>
    </p:spTree>
    <p:extLst>
      <p:ext uri="{BB962C8B-B14F-4D97-AF65-F5344CB8AC3E}">
        <p14:creationId xmlns:p14="http://schemas.microsoft.com/office/powerpoint/2010/main" val="393165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8A0731A-15CA-6149-BBFE-68FF6BE3E021}"/>
              </a:ext>
            </a:extLst>
          </p:cNvPr>
          <p:cNvSpPr>
            <a:spLocks noGrp="1"/>
          </p:cNvSpPr>
          <p:nvPr>
            <p:ph type="title"/>
          </p:nvPr>
        </p:nvSpPr>
        <p:spPr>
          <a:xfrm>
            <a:off x="838200" y="365125"/>
            <a:ext cx="10515600" cy="1325563"/>
          </a:xfrm>
        </p:spPr>
        <p:txBody>
          <a:bodyPr/>
          <a:lstStyle/>
          <a:p>
            <a:r>
              <a:rPr lang="en-GB" b="1" dirty="0"/>
              <a:t>What is quality in social care?</a:t>
            </a:r>
          </a:p>
        </p:txBody>
      </p:sp>
      <p:sp>
        <p:nvSpPr>
          <p:cNvPr id="5" name="Marcador de Posição de Conteúdo 4">
            <a:extLst>
              <a:ext uri="{FF2B5EF4-FFF2-40B4-BE49-F238E27FC236}">
                <a16:creationId xmlns:a16="http://schemas.microsoft.com/office/drawing/2014/main" id="{B802ED33-3A12-7247-ACA0-A7F79EA62FC0}"/>
              </a:ext>
            </a:extLst>
          </p:cNvPr>
          <p:cNvSpPr>
            <a:spLocks noGrp="1"/>
          </p:cNvSpPr>
          <p:nvPr>
            <p:ph sz="half" idx="1"/>
          </p:nvPr>
        </p:nvSpPr>
        <p:spPr>
          <a:xfrm>
            <a:off x="478440" y="4901681"/>
            <a:ext cx="5181600" cy="1292332"/>
          </a:xfrm>
        </p:spPr>
        <p:txBody>
          <a:bodyPr/>
          <a:lstStyle/>
          <a:p>
            <a:pPr marL="0" indent="0">
              <a:buNone/>
            </a:pPr>
            <a:r>
              <a:rPr lang="en-GB" dirty="0"/>
              <a:t>Assess service quality</a:t>
            </a:r>
          </a:p>
          <a:p>
            <a:pPr lvl="1"/>
            <a:r>
              <a:rPr lang="en-GB" dirty="0"/>
              <a:t>Quality of care</a:t>
            </a:r>
          </a:p>
          <a:p>
            <a:pPr lvl="1"/>
            <a:r>
              <a:rPr lang="en-GB" dirty="0"/>
              <a:t>Quality of life</a:t>
            </a:r>
          </a:p>
          <a:p>
            <a:pPr marL="457200" lvl="1" indent="0">
              <a:buNone/>
            </a:pPr>
            <a:endParaRPr lang="en-GB" dirty="0"/>
          </a:p>
        </p:txBody>
      </p:sp>
      <p:sp>
        <p:nvSpPr>
          <p:cNvPr id="8" name="CaixaDeTexto 7">
            <a:extLst>
              <a:ext uri="{FF2B5EF4-FFF2-40B4-BE49-F238E27FC236}">
                <a16:creationId xmlns:a16="http://schemas.microsoft.com/office/drawing/2014/main" id="{0B3B39AE-0CB3-FB4A-8001-7E476CA3291C}"/>
              </a:ext>
            </a:extLst>
          </p:cNvPr>
          <p:cNvSpPr txBox="1"/>
          <p:nvPr/>
        </p:nvSpPr>
        <p:spPr>
          <a:xfrm>
            <a:off x="119921" y="6488668"/>
            <a:ext cx="2738698" cy="276999"/>
          </a:xfrm>
          <a:prstGeom prst="rect">
            <a:avLst/>
          </a:prstGeom>
          <a:noFill/>
        </p:spPr>
        <p:txBody>
          <a:bodyPr wrap="none" rtlCol="0">
            <a:spAutoFit/>
          </a:bodyPr>
          <a:lstStyle/>
          <a:p>
            <a:r>
              <a:rPr lang="en-GB" sz="1200" dirty="0"/>
              <a:t>Malley and Fernandez, 2010; Evers, 1997</a:t>
            </a:r>
          </a:p>
        </p:txBody>
      </p:sp>
      <p:sp>
        <p:nvSpPr>
          <p:cNvPr id="9" name="Seta para a Direita 8">
            <a:extLst>
              <a:ext uri="{FF2B5EF4-FFF2-40B4-BE49-F238E27FC236}">
                <a16:creationId xmlns:a16="http://schemas.microsoft.com/office/drawing/2014/main" id="{0F222ED0-E99F-C942-A692-86AEF0D12FDA}"/>
              </a:ext>
            </a:extLst>
          </p:cNvPr>
          <p:cNvSpPr/>
          <p:nvPr/>
        </p:nvSpPr>
        <p:spPr>
          <a:xfrm>
            <a:off x="3672599" y="5239062"/>
            <a:ext cx="2164415"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arcador de Posição de Conteúdo 5">
            <a:extLst>
              <a:ext uri="{FF2B5EF4-FFF2-40B4-BE49-F238E27FC236}">
                <a16:creationId xmlns:a16="http://schemas.microsoft.com/office/drawing/2014/main" id="{7E641BE8-55D3-FA44-91A7-87DCF7AE2836}"/>
              </a:ext>
            </a:extLst>
          </p:cNvPr>
          <p:cNvSpPr txBox="1">
            <a:spLocks/>
          </p:cNvSpPr>
          <p:nvPr/>
        </p:nvSpPr>
        <p:spPr>
          <a:xfrm>
            <a:off x="6472007" y="3769351"/>
            <a:ext cx="5181600" cy="1337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grpSp>
        <p:nvGrpSpPr>
          <p:cNvPr id="11" name="Agrupar 10">
            <a:extLst>
              <a:ext uri="{FF2B5EF4-FFF2-40B4-BE49-F238E27FC236}">
                <a16:creationId xmlns:a16="http://schemas.microsoft.com/office/drawing/2014/main" id="{0468BE5B-718A-F945-907F-7A33B43C59AE}"/>
              </a:ext>
            </a:extLst>
          </p:cNvPr>
          <p:cNvGrpSpPr/>
          <p:nvPr/>
        </p:nvGrpSpPr>
        <p:grpSpPr>
          <a:xfrm>
            <a:off x="478440" y="1752218"/>
            <a:ext cx="11162676" cy="2431435"/>
            <a:chOff x="478440" y="1752218"/>
            <a:chExt cx="11162676" cy="2431435"/>
          </a:xfrm>
        </p:grpSpPr>
        <p:sp>
          <p:nvSpPr>
            <p:cNvPr id="7" name="Seta para a Direita 6">
              <a:extLst>
                <a:ext uri="{FF2B5EF4-FFF2-40B4-BE49-F238E27FC236}">
                  <a16:creationId xmlns:a16="http://schemas.microsoft.com/office/drawing/2014/main" id="{5AC372B4-72D7-F645-81CE-EC4289FFF115}"/>
                </a:ext>
              </a:extLst>
            </p:cNvPr>
            <p:cNvSpPr/>
            <p:nvPr/>
          </p:nvSpPr>
          <p:spPr>
            <a:xfrm>
              <a:off x="3672599" y="2338465"/>
              <a:ext cx="2164415"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ângulo 1">
              <a:extLst>
                <a:ext uri="{FF2B5EF4-FFF2-40B4-BE49-F238E27FC236}">
                  <a16:creationId xmlns:a16="http://schemas.microsoft.com/office/drawing/2014/main" id="{D77D5E11-3453-8842-95CE-1DC423AC000F}"/>
                </a:ext>
              </a:extLst>
            </p:cNvPr>
            <p:cNvSpPr/>
            <p:nvPr/>
          </p:nvSpPr>
          <p:spPr>
            <a:xfrm>
              <a:off x="478440" y="1752218"/>
              <a:ext cx="5181600" cy="2062103"/>
            </a:xfrm>
            <a:prstGeom prst="rect">
              <a:avLst/>
            </a:prstGeom>
          </p:spPr>
          <p:txBody>
            <a:bodyPr wrap="square">
              <a:spAutoFit/>
            </a:bodyPr>
            <a:lstStyle/>
            <a:p>
              <a:r>
                <a:rPr lang="en-GB" sz="2800" dirty="0"/>
                <a:t>Assess the quality of the support system in general</a:t>
              </a:r>
            </a:p>
            <a:p>
              <a:pPr marL="742950" lvl="1" indent="-285750">
                <a:buFont typeface="Arial" panose="020B0604020202020204" pitchFamily="34" charset="0"/>
                <a:buChar char="•"/>
              </a:pPr>
              <a:r>
                <a:rPr lang="en-GB" sz="2400" dirty="0"/>
                <a:t>Efficiency</a:t>
              </a:r>
            </a:p>
            <a:p>
              <a:pPr marL="742950" lvl="1" indent="-285750">
                <a:buFont typeface="Arial" panose="020B0604020202020204" pitchFamily="34" charset="0"/>
                <a:buChar char="•"/>
              </a:pPr>
              <a:r>
                <a:rPr lang="en-GB" sz="2400" dirty="0"/>
                <a:t>Equity</a:t>
              </a:r>
            </a:p>
            <a:p>
              <a:pPr marL="742950" lvl="1" indent="-285750">
                <a:buFont typeface="Arial" panose="020B0604020202020204" pitchFamily="34" charset="0"/>
                <a:buChar char="•"/>
              </a:pPr>
              <a:r>
                <a:rPr lang="en-GB" sz="2400" dirty="0"/>
                <a:t>Accessibility</a:t>
              </a:r>
            </a:p>
          </p:txBody>
        </p:sp>
        <p:sp>
          <p:nvSpPr>
            <p:cNvPr id="3" name="CaixaDeTexto 2">
              <a:extLst>
                <a:ext uri="{FF2B5EF4-FFF2-40B4-BE49-F238E27FC236}">
                  <a16:creationId xmlns:a16="http://schemas.microsoft.com/office/drawing/2014/main" id="{EB8AEEF2-36F5-DC48-BA13-B17E501509F8}"/>
                </a:ext>
              </a:extLst>
            </p:cNvPr>
            <p:cNvSpPr txBox="1"/>
            <p:nvPr/>
          </p:nvSpPr>
          <p:spPr>
            <a:xfrm>
              <a:off x="5934864" y="1752218"/>
              <a:ext cx="5706252" cy="2431435"/>
            </a:xfrm>
            <a:prstGeom prst="rect">
              <a:avLst/>
            </a:prstGeom>
            <a:noFill/>
          </p:spPr>
          <p:txBody>
            <a:bodyPr wrap="square" rtlCol="0">
              <a:spAutoFit/>
            </a:bodyPr>
            <a:lstStyle/>
            <a:p>
              <a:r>
                <a:rPr lang="en-GB" sz="2000" dirty="0"/>
                <a:t>Asking parents about the quality of the kindergartens, or a caring relative about the quality of the home care arrangement means arguing about a part of a much broader question: </a:t>
              </a:r>
            </a:p>
            <a:p>
              <a:r>
                <a:rPr lang="en-GB" sz="2400" b="1" dirty="0"/>
                <a:t>How good is your municipality or your country when it comes to helping you in child-raising or elderly care?</a:t>
              </a:r>
            </a:p>
          </p:txBody>
        </p:sp>
      </p:grpSp>
      <p:sp>
        <p:nvSpPr>
          <p:cNvPr id="13" name="CaixaDeTexto 12">
            <a:extLst>
              <a:ext uri="{FF2B5EF4-FFF2-40B4-BE49-F238E27FC236}">
                <a16:creationId xmlns:a16="http://schemas.microsoft.com/office/drawing/2014/main" id="{145804AD-DE65-D641-8D32-DAC9187EB51D}"/>
              </a:ext>
            </a:extLst>
          </p:cNvPr>
          <p:cNvSpPr txBox="1"/>
          <p:nvPr/>
        </p:nvSpPr>
        <p:spPr>
          <a:xfrm>
            <a:off x="5934864" y="4901681"/>
            <a:ext cx="5197770" cy="1815882"/>
          </a:xfrm>
          <a:prstGeom prst="rect">
            <a:avLst/>
          </a:prstGeom>
          <a:noFill/>
        </p:spPr>
        <p:txBody>
          <a:bodyPr wrap="none" rtlCol="0">
            <a:spAutoFit/>
          </a:bodyPr>
          <a:lstStyle/>
          <a:p>
            <a:r>
              <a:rPr lang="en-GB" sz="2800" dirty="0"/>
              <a:t>Collaborative aspect of social care </a:t>
            </a:r>
          </a:p>
          <a:p>
            <a:r>
              <a:rPr lang="en-GB" sz="2800" dirty="0"/>
              <a:t>and the </a:t>
            </a:r>
            <a:r>
              <a:rPr lang="en-GB" sz="2800" b="1" dirty="0"/>
              <a:t>central role of the </a:t>
            </a:r>
          </a:p>
          <a:p>
            <a:r>
              <a:rPr lang="en-GB" sz="2800" b="1" dirty="0"/>
              <a:t>carer-user relationship </a:t>
            </a:r>
          </a:p>
          <a:p>
            <a:r>
              <a:rPr lang="en-GB" sz="2800" b="1" dirty="0"/>
              <a:t>(person-centred </a:t>
            </a:r>
            <a:r>
              <a:rPr lang="en-GB" sz="2800" b="1" dirty="0" err="1"/>
              <a:t>suppot</a:t>
            </a:r>
            <a:r>
              <a:rPr lang="en-GB" sz="2800" b="1" dirty="0"/>
              <a:t>)</a:t>
            </a:r>
          </a:p>
        </p:txBody>
      </p:sp>
    </p:spTree>
    <p:extLst>
      <p:ext uri="{BB962C8B-B14F-4D97-AF65-F5344CB8AC3E}">
        <p14:creationId xmlns:p14="http://schemas.microsoft.com/office/powerpoint/2010/main" val="11640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3"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4821</TotalTime>
  <Words>2109</Words>
  <Application>Microsoft Macintosh PowerPoint</Application>
  <PresentationFormat>Ecrã Panorâmico</PresentationFormat>
  <Paragraphs>220</Paragraphs>
  <Slides>24</Slides>
  <Notes>5</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24</vt:i4>
      </vt:variant>
    </vt:vector>
  </HeadingPairs>
  <TitlesOfParts>
    <vt:vector size="29" baseType="lpstr">
      <vt:lpstr>Arial</vt:lpstr>
      <vt:lpstr>Calibri</vt:lpstr>
      <vt:lpstr>Calibri Light</vt:lpstr>
      <vt:lpstr>Courier New</vt:lpstr>
      <vt:lpstr>Tema do Office</vt:lpstr>
      <vt:lpstr>Apresentação do PowerPoint</vt:lpstr>
      <vt:lpstr>Apresentação do PowerPoint</vt:lpstr>
      <vt:lpstr>Apresentação do PowerPoint</vt:lpstr>
      <vt:lpstr>The Portuguese social care</vt:lpstr>
      <vt:lpstr>Who evaluates quality in social care?</vt:lpstr>
      <vt:lpstr>Different nature of transactions</vt:lpstr>
      <vt:lpstr>Apresentação do PowerPoint</vt:lpstr>
      <vt:lpstr>Apresentação do PowerPoint</vt:lpstr>
      <vt:lpstr>What is quality in social care?</vt:lpstr>
      <vt:lpstr>What is quality in social care?</vt:lpstr>
      <vt:lpstr>What is quality in social care?</vt:lpstr>
      <vt:lpstr>What is quality in social care?</vt:lpstr>
      <vt:lpstr>What is quality in social care?</vt:lpstr>
      <vt:lpstr>What is quality in social care?</vt:lpstr>
      <vt:lpstr>What is quality in social care?</vt:lpstr>
      <vt:lpstr>How to empower the social care providers?</vt:lpstr>
      <vt:lpstr>Apresentação do PowerPoint</vt:lpstr>
      <vt:lpstr>Apresentação do PowerPoint</vt:lpstr>
      <vt:lpstr>How to assess quality in social care? Learning from CQC in user involvement </vt:lpstr>
      <vt:lpstr>How to assess quality in social care? Learning from CQC</vt:lpstr>
      <vt:lpstr>How to assess quality in social care?  Learning from CQC</vt:lpstr>
      <vt:lpstr>How to assess quality in social care?  Learning from CQC</vt:lpstr>
      <vt:lpstr>How to empower the social care providers?</vt:lpstr>
      <vt:lpstr>Apresentação do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Raquel Franco</dc:creator>
  <cp:lastModifiedBy>Raquel Franco</cp:lastModifiedBy>
  <cp:revision>79</cp:revision>
  <dcterms:created xsi:type="dcterms:W3CDTF">2019-04-05T14:36:30Z</dcterms:created>
  <dcterms:modified xsi:type="dcterms:W3CDTF">2019-04-12T07:30:49Z</dcterms:modified>
</cp:coreProperties>
</file>