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7" r:id="rId2"/>
    <p:sldId id="258" r:id="rId3"/>
    <p:sldId id="259" r:id="rId4"/>
    <p:sldId id="260" r:id="rId5"/>
    <p:sldId id="261" r:id="rId6"/>
    <p:sldId id="265" r:id="rId7"/>
    <p:sldId id="266" r:id="rId8"/>
    <p:sldId id="262" r:id="rId9"/>
    <p:sldId id="267" r:id="rId10"/>
    <p:sldId id="268" r:id="rId11"/>
    <p:sldId id="270" r:id="rId12"/>
    <p:sldId id="271" r:id="rId13"/>
    <p:sldId id="263" r:id="rId14"/>
    <p:sldId id="276" r:id="rId15"/>
    <p:sldId id="277" r:id="rId16"/>
    <p:sldId id="274" r:id="rId17"/>
    <p:sldId id="272" r:id="rId18"/>
    <p:sldId id="282" r:id="rId19"/>
    <p:sldId id="280" r:id="rId20"/>
    <p:sldId id="281" r:id="rId21"/>
    <p:sldId id="278" r:id="rId22"/>
    <p:sldId id="273"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12" autoAdjust="0"/>
    <p:restoredTop sz="94660"/>
  </p:normalViewPr>
  <p:slideViewPr>
    <p:cSldViewPr snapToGrid="0" showGuides="1">
      <p:cViewPr>
        <p:scale>
          <a:sx n="81" d="100"/>
          <a:sy n="81" d="100"/>
        </p:scale>
        <p:origin x="-978" y="-36"/>
      </p:cViewPr>
      <p:guideLst>
        <p:guide orient="horz" pos="2160"/>
        <p:guide pos="29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vetovitst\AppData\Local\Microsoft\Windows\Temporary%20Internet%20Files\Content.Outlook\59CZ1J7P\gov%20health%20share%20of%20gov.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cylus\Dropbox\Financial%20Crisis%20Chapter\Figures%20for%20expenditure%20chapter.xlsm"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53227253356599E-2"/>
          <c:y val="1.574084053432066E-2"/>
          <c:w val="0.84562580865342873"/>
          <c:h val="0.50197020703763107"/>
        </c:manualLayout>
      </c:layout>
      <c:barChart>
        <c:barDir val="col"/>
        <c:grouping val="clustered"/>
        <c:varyColors val="0"/>
        <c:ser>
          <c:idx val="0"/>
          <c:order val="0"/>
          <c:tx>
            <c:v>Change 2008-2011</c:v>
          </c:tx>
          <c:spPr>
            <a:solidFill>
              <a:schemeClr val="accent1">
                <a:lumMod val="75000"/>
              </a:schemeClr>
            </a:solidFill>
          </c:spPr>
          <c:invertIfNegative val="0"/>
          <c:cat>
            <c:strRef>
              <c:f>'0811'!$B$4:$B$56</c:f>
              <c:strCache>
                <c:ptCount val="53"/>
                <c:pt idx="0">
                  <c:v>Belarus</c:v>
                </c:pt>
                <c:pt idx="1">
                  <c:v>Monaco</c:v>
                </c:pt>
                <c:pt idx="2">
                  <c:v>Bosnia and Herzegovina</c:v>
                </c:pt>
                <c:pt idx="3">
                  <c:v>Kazakhstan</c:v>
                </c:pt>
                <c:pt idx="4">
                  <c:v>Georgia</c:v>
                </c:pt>
                <c:pt idx="5">
                  <c:v>Malta</c:v>
                </c:pt>
                <c:pt idx="6">
                  <c:v>Iceland</c:v>
                </c:pt>
                <c:pt idx="7">
                  <c:v>Albania</c:v>
                </c:pt>
                <c:pt idx="8">
                  <c:v>Tajikistan</c:v>
                </c:pt>
                <c:pt idx="9">
                  <c:v>United Kingdom</c:v>
                </c:pt>
                <c:pt idx="10">
                  <c:v>Bulgaria</c:v>
                </c:pt>
                <c:pt idx="11">
                  <c:v>Azerbaijan</c:v>
                </c:pt>
                <c:pt idx="12">
                  <c:v>Romania</c:v>
                </c:pt>
                <c:pt idx="13">
                  <c:v>Czech Republic</c:v>
                </c:pt>
                <c:pt idx="14">
                  <c:v>Estonia</c:v>
                </c:pt>
                <c:pt idx="15">
                  <c:v>Italy</c:v>
                </c:pt>
                <c:pt idx="16">
                  <c:v>Republic of Moldova</c:v>
                </c:pt>
                <c:pt idx="17">
                  <c:v>Sweden</c:v>
                </c:pt>
                <c:pt idx="18">
                  <c:v>Uzbekistan</c:v>
                </c:pt>
                <c:pt idx="19">
                  <c:v>Israel</c:v>
                </c:pt>
                <c:pt idx="20">
                  <c:v>Switzerland</c:v>
                </c:pt>
                <c:pt idx="21">
                  <c:v>Belgium</c:v>
                </c:pt>
                <c:pt idx="22">
                  <c:v>Cyprus</c:v>
                </c:pt>
                <c:pt idx="23">
                  <c:v>Russian Federation</c:v>
                </c:pt>
                <c:pt idx="24">
                  <c:v>Luxembourg</c:v>
                </c:pt>
                <c:pt idx="25">
                  <c:v>Hungary</c:v>
                </c:pt>
                <c:pt idx="26">
                  <c:v>Ukraine</c:v>
                </c:pt>
                <c:pt idx="27">
                  <c:v>Serbia</c:v>
                </c:pt>
                <c:pt idx="28">
                  <c:v>France</c:v>
                </c:pt>
                <c:pt idx="29">
                  <c:v>Andorra</c:v>
                </c:pt>
                <c:pt idx="30">
                  <c:v>Turkmenistan</c:v>
                </c:pt>
                <c:pt idx="31">
                  <c:v>San Marino</c:v>
                </c:pt>
                <c:pt idx="32">
                  <c:v>Turkey</c:v>
                </c:pt>
                <c:pt idx="33">
                  <c:v>Croatia</c:v>
                </c:pt>
                <c:pt idx="34">
                  <c:v>Montenegro</c:v>
                </c:pt>
                <c:pt idx="35">
                  <c:v>Germany</c:v>
                </c:pt>
                <c:pt idx="36">
                  <c:v>Netherlands</c:v>
                </c:pt>
                <c:pt idx="37">
                  <c:v>Lithuania</c:v>
                </c:pt>
                <c:pt idx="38">
                  <c:v>Austria</c:v>
                </c:pt>
                <c:pt idx="39">
                  <c:v>Greece</c:v>
                </c:pt>
                <c:pt idx="40">
                  <c:v>Denmark</c:v>
                </c:pt>
                <c:pt idx="41">
                  <c:v>Spain</c:v>
                </c:pt>
                <c:pt idx="42">
                  <c:v>Finland</c:v>
                </c:pt>
                <c:pt idx="43">
                  <c:v>Poland</c:v>
                </c:pt>
                <c:pt idx="44">
                  <c:v>Norway</c:v>
                </c:pt>
                <c:pt idx="45">
                  <c:v>Kyrgyzstan</c:v>
                </c:pt>
                <c:pt idx="46">
                  <c:v>Slovenia</c:v>
                </c:pt>
                <c:pt idx="47">
                  <c:v>Slovakia</c:v>
                </c:pt>
                <c:pt idx="48">
                  <c:v>The Republic of Macedonia</c:v>
                </c:pt>
                <c:pt idx="49">
                  <c:v>Latvia</c:v>
                </c:pt>
                <c:pt idx="50">
                  <c:v>Portugal</c:v>
                </c:pt>
                <c:pt idx="51">
                  <c:v>Armenia</c:v>
                </c:pt>
                <c:pt idx="52">
                  <c:v>Ireland</c:v>
                </c:pt>
              </c:strCache>
            </c:strRef>
          </c:cat>
          <c:val>
            <c:numRef>
              <c:f>'0811'!$E$4:$E$56</c:f>
              <c:numCache>
                <c:formatCode>General</c:formatCode>
                <c:ptCount val="53"/>
                <c:pt idx="0">
                  <c:v>5.1168695957244914</c:v>
                </c:pt>
                <c:pt idx="1">
                  <c:v>3.0216554995653455</c:v>
                </c:pt>
                <c:pt idx="2">
                  <c:v>2.5925340862011446</c:v>
                </c:pt>
                <c:pt idx="3">
                  <c:v>2.2290363584411255</c:v>
                </c:pt>
                <c:pt idx="4">
                  <c:v>2.0899652742594848</c:v>
                </c:pt>
                <c:pt idx="5">
                  <c:v>2.0853170516561175</c:v>
                </c:pt>
                <c:pt idx="6">
                  <c:v>1.9419715402969489</c:v>
                </c:pt>
                <c:pt idx="7">
                  <c:v>1.5652309777604376</c:v>
                </c:pt>
                <c:pt idx="8">
                  <c:v>1.1953936229576438</c:v>
                </c:pt>
                <c:pt idx="9">
                  <c:v>0.74041558094361859</c:v>
                </c:pt>
                <c:pt idx="10">
                  <c:v>0.64744225655230192</c:v>
                </c:pt>
                <c:pt idx="11">
                  <c:v>0.58459262089848807</c:v>
                </c:pt>
                <c:pt idx="12">
                  <c:v>0.56185683270572184</c:v>
                </c:pt>
                <c:pt idx="13">
                  <c:v>0.52096812841228957</c:v>
                </c:pt>
                <c:pt idx="14">
                  <c:v>0.40298886309005533</c:v>
                </c:pt>
                <c:pt idx="15">
                  <c:v>0.35825696933006962</c:v>
                </c:pt>
                <c:pt idx="16">
                  <c:v>0.29219556505535682</c:v>
                </c:pt>
                <c:pt idx="17">
                  <c:v>0.23033782684565718</c:v>
                </c:pt>
                <c:pt idx="18">
                  <c:v>0.18707773107279227</c:v>
                </c:pt>
                <c:pt idx="19">
                  <c:v>0.14912473955731159</c:v>
                </c:pt>
                <c:pt idx="20">
                  <c:v>0.12741173189660934</c:v>
                </c:pt>
                <c:pt idx="21">
                  <c:v>0.11618393533677819</c:v>
                </c:pt>
                <c:pt idx="22">
                  <c:v>0.1029925730076567</c:v>
                </c:pt>
                <c:pt idx="23">
                  <c:v>3.0949105264696214E-2</c:v>
                </c:pt>
                <c:pt idx="24">
                  <c:v>2.5253412007083816E-2</c:v>
                </c:pt>
                <c:pt idx="25">
                  <c:v>2.1334811971296844E-2</c:v>
                </c:pt>
                <c:pt idx="26">
                  <c:v>1.7784190107564164E-2</c:v>
                </c:pt>
                <c:pt idx="27">
                  <c:v>4.2011783522557522E-3</c:v>
                </c:pt>
                <c:pt idx="28">
                  <c:v>4.1669619737536813E-3</c:v>
                </c:pt>
                <c:pt idx="29">
                  <c:v>0</c:v>
                </c:pt>
                <c:pt idx="30">
                  <c:v>0</c:v>
                </c:pt>
                <c:pt idx="31">
                  <c:v>-1.7763568394003278E-15</c:v>
                </c:pt>
                <c:pt idx="32">
                  <c:v>-1.7763568394003278E-15</c:v>
                </c:pt>
                <c:pt idx="33">
                  <c:v>-3.5527136788006398E-15</c:v>
                </c:pt>
                <c:pt idx="34">
                  <c:v>-3.5527136788006398E-15</c:v>
                </c:pt>
                <c:pt idx="35">
                  <c:v>-4.1702395773565805E-2</c:v>
                </c:pt>
                <c:pt idx="36">
                  <c:v>-0.14692782202693541</c:v>
                </c:pt>
                <c:pt idx="37">
                  <c:v>-0.29390294227906905</c:v>
                </c:pt>
                <c:pt idx="38">
                  <c:v>-0.31799764160659016</c:v>
                </c:pt>
                <c:pt idx="39">
                  <c:v>-0.35703176227104588</c:v>
                </c:pt>
                <c:pt idx="40">
                  <c:v>-0.36651074035509545</c:v>
                </c:pt>
                <c:pt idx="41">
                  <c:v>-0.38831998906464593</c:v>
                </c:pt>
                <c:pt idx="42">
                  <c:v>-0.42064491213747035</c:v>
                </c:pt>
                <c:pt idx="43">
                  <c:v>-0.42142442879266379</c:v>
                </c:pt>
                <c:pt idx="44">
                  <c:v>-0.48291604589385018</c:v>
                </c:pt>
                <c:pt idx="45">
                  <c:v>-0.48853573535704886</c:v>
                </c:pt>
                <c:pt idx="46">
                  <c:v>-0.86464843070752384</c:v>
                </c:pt>
                <c:pt idx="47">
                  <c:v>-1.0569658736474672</c:v>
                </c:pt>
                <c:pt idx="48">
                  <c:v>-1.2722268648277266</c:v>
                </c:pt>
                <c:pt idx="49">
                  <c:v>-1.3867168847675364</c:v>
                </c:pt>
                <c:pt idx="50">
                  <c:v>-1.4544772601853548</c:v>
                </c:pt>
                <c:pt idx="51">
                  <c:v>-1.4633168879115939</c:v>
                </c:pt>
                <c:pt idx="52">
                  <c:v>-2.3328059648168127</c:v>
                </c:pt>
              </c:numCache>
            </c:numRef>
          </c:val>
        </c:ser>
        <c:dLbls>
          <c:showLegendKey val="0"/>
          <c:showVal val="0"/>
          <c:showCatName val="0"/>
          <c:showSerName val="0"/>
          <c:showPercent val="0"/>
          <c:showBubbleSize val="0"/>
        </c:dLbls>
        <c:gapWidth val="150"/>
        <c:axId val="71031424"/>
        <c:axId val="32579968"/>
      </c:barChart>
      <c:catAx>
        <c:axId val="71031424"/>
        <c:scaling>
          <c:orientation val="minMax"/>
        </c:scaling>
        <c:delete val="0"/>
        <c:axPos val="b"/>
        <c:numFmt formatCode="General" sourceLinked="0"/>
        <c:majorTickMark val="in"/>
        <c:minorTickMark val="none"/>
        <c:tickLblPos val="low"/>
        <c:txPr>
          <a:bodyPr/>
          <a:lstStyle/>
          <a:p>
            <a:pPr>
              <a:defRPr lang="en-US" sz="1100" baseline="0"/>
            </a:pPr>
            <a:endParaRPr lang="en-US"/>
          </a:p>
        </c:txPr>
        <c:crossAx val="32579968"/>
        <c:crosses val="autoZero"/>
        <c:auto val="1"/>
        <c:lblAlgn val="ctr"/>
        <c:lblOffset val="100"/>
        <c:tickLblSkip val="1"/>
        <c:noMultiLvlLbl val="0"/>
      </c:catAx>
      <c:valAx>
        <c:axId val="32579968"/>
        <c:scaling>
          <c:orientation val="minMax"/>
        </c:scaling>
        <c:delete val="0"/>
        <c:axPos val="l"/>
        <c:majorGridlines/>
        <c:numFmt formatCode="General" sourceLinked="1"/>
        <c:majorTickMark val="none"/>
        <c:minorTickMark val="none"/>
        <c:tickLblPos val="nextTo"/>
        <c:spPr>
          <a:ln>
            <a:noFill/>
          </a:ln>
        </c:spPr>
        <c:txPr>
          <a:bodyPr/>
          <a:lstStyle/>
          <a:p>
            <a:pPr>
              <a:defRPr lang="en-US"/>
            </a:pPr>
            <a:endParaRPr lang="en-US"/>
          </a:p>
        </c:txPr>
        <c:crossAx val="71031424"/>
        <c:crosses val="autoZero"/>
        <c:crossBetween val="between"/>
      </c:valAx>
      <c:spPr>
        <a:ln>
          <a:noFill/>
        </a:ln>
      </c:spPr>
    </c:plotArea>
    <c:plotVisOnly val="1"/>
    <c:dispBlanksAs val="gap"/>
    <c:showDLblsOverMax val="0"/>
  </c:chart>
  <c:txPr>
    <a:bodyPr/>
    <a:lstStyle/>
    <a:p>
      <a:pPr>
        <a:defRPr baseline="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400" b="0" noProof="0">
                <a:latin typeface="Arial" panose="020B0604020202020204" pitchFamily="34" charset="0"/>
                <a:cs typeface="Arial" panose="020B0604020202020204" pitchFamily="34" charset="0"/>
              </a:defRPr>
            </a:pPr>
            <a:r>
              <a:rPr lang="en-US" sz="1400" b="0" noProof="0" dirty="0" smtClean="0">
                <a:latin typeface="Arial" panose="020B0604020202020204" pitchFamily="34" charset="0"/>
                <a:cs typeface="Arial" panose="020B0604020202020204" pitchFamily="34" charset="0"/>
              </a:rPr>
              <a:t>Differences</a:t>
            </a:r>
            <a:r>
              <a:rPr lang="en-US" sz="1400" b="0" baseline="0" noProof="0" dirty="0" smtClean="0">
                <a:latin typeface="Arial" panose="020B0604020202020204" pitchFamily="34" charset="0"/>
                <a:cs typeface="Arial" panose="020B0604020202020204" pitchFamily="34" charset="0"/>
              </a:rPr>
              <a:t> in the % of the government budget spent on various sectors, </a:t>
            </a:r>
          </a:p>
          <a:p>
            <a:pPr>
              <a:defRPr lang="en-US" sz="1400" b="0" noProof="0">
                <a:latin typeface="Arial" panose="020B0604020202020204" pitchFamily="34" charset="0"/>
                <a:cs typeface="Arial" panose="020B0604020202020204" pitchFamily="34" charset="0"/>
              </a:defRPr>
            </a:pPr>
            <a:r>
              <a:rPr lang="en-US" sz="1400" b="0" baseline="0" noProof="0" dirty="0" smtClean="0">
                <a:latin typeface="Arial" panose="020B0604020202020204" pitchFamily="34" charset="0"/>
                <a:cs typeface="Arial" panose="020B0604020202020204" pitchFamily="34" charset="0"/>
              </a:rPr>
              <a:t>2007-2010, selected countries</a:t>
            </a:r>
            <a:endParaRPr lang="en-US" sz="1400" b="0" noProof="0" dirty="0">
              <a:latin typeface="Arial" panose="020B0604020202020204" pitchFamily="34" charset="0"/>
              <a:cs typeface="Arial" panose="020B0604020202020204" pitchFamily="34" charset="0"/>
            </a:endParaRPr>
          </a:p>
        </c:rich>
      </c:tx>
      <c:layout>
        <c:manualLayout>
          <c:xMode val="edge"/>
          <c:yMode val="edge"/>
          <c:x val="0.18052971050572592"/>
          <c:y val="0"/>
        </c:manualLayout>
      </c:layout>
      <c:overlay val="0"/>
    </c:title>
    <c:autoTitleDeleted val="0"/>
    <c:plotArea>
      <c:layout>
        <c:manualLayout>
          <c:layoutTarget val="inner"/>
          <c:xMode val="edge"/>
          <c:yMode val="edge"/>
          <c:x val="6.5672271431111623E-2"/>
          <c:y val="0.12620121150878427"/>
          <c:w val="0.93128881346636605"/>
          <c:h val="0.67105083467427173"/>
        </c:manualLayout>
      </c:layout>
      <c:barChart>
        <c:barDir val="col"/>
        <c:grouping val="stacked"/>
        <c:varyColors val="0"/>
        <c:ser>
          <c:idx val="3"/>
          <c:order val="0"/>
          <c:tx>
            <c:strRef>
              <c:f>'2010 splits'!$E$143</c:f>
              <c:strCache>
                <c:ptCount val="1"/>
                <c:pt idx="0">
                  <c:v>Economic affairs</c:v>
                </c:pt>
              </c:strCache>
            </c:strRef>
          </c:tx>
          <c:spPr>
            <a:solidFill>
              <a:srgbClr val="FFFF00"/>
            </a:solidFill>
            <a:ln>
              <a:solidFill>
                <a:sysClr val="window" lastClr="FFFFFF">
                  <a:lumMod val="50000"/>
                </a:sysClr>
              </a:solidFill>
            </a:ln>
          </c:spPr>
          <c:invertIfNegative val="0"/>
          <c:cat>
            <c:strRef>
              <c:f>'2010 splits'!$A$182:$A$203</c:f>
              <c:strCache>
                <c:ptCount val="22"/>
                <c:pt idx="0">
                  <c:v>Ireland</c:v>
                </c:pt>
                <c:pt idx="1">
                  <c:v>Latvia</c:v>
                </c:pt>
                <c:pt idx="2">
                  <c:v>Bulgaria</c:v>
                </c:pt>
                <c:pt idx="3">
                  <c:v>Estonia</c:v>
                </c:pt>
                <c:pt idx="4">
                  <c:v>Iceland</c:v>
                </c:pt>
                <c:pt idx="5">
                  <c:v>Romania</c:v>
                </c:pt>
                <c:pt idx="6">
                  <c:v>Slovakia</c:v>
                </c:pt>
                <c:pt idx="7">
                  <c:v>Portugal</c:v>
                </c:pt>
                <c:pt idx="8">
                  <c:v>Lithuania</c:v>
                </c:pt>
                <c:pt idx="9">
                  <c:v>Cyprus</c:v>
                </c:pt>
                <c:pt idx="10">
                  <c:v>Malta</c:v>
                </c:pt>
                <c:pt idx="11">
                  <c:v>Greece</c:v>
                </c:pt>
                <c:pt idx="12">
                  <c:v>Spain</c:v>
                </c:pt>
                <c:pt idx="13">
                  <c:v>Italy</c:v>
                </c:pt>
                <c:pt idx="14">
                  <c:v>Hungary</c:v>
                </c:pt>
                <c:pt idx="15">
                  <c:v>Germany</c:v>
                </c:pt>
                <c:pt idx="16">
                  <c:v>Slovenia</c:v>
                </c:pt>
                <c:pt idx="17">
                  <c:v>Luxembourg</c:v>
                </c:pt>
                <c:pt idx="18">
                  <c:v>Belgium</c:v>
                </c:pt>
                <c:pt idx="19">
                  <c:v>Czech Republic</c:v>
                </c:pt>
                <c:pt idx="20">
                  <c:v>EU-27</c:v>
                </c:pt>
                <c:pt idx="21">
                  <c:v>United Kingdom</c:v>
                </c:pt>
              </c:strCache>
            </c:strRef>
          </c:cat>
          <c:val>
            <c:numRef>
              <c:f>'2010 splits'!$E$182:$E$203</c:f>
              <c:numCache>
                <c:formatCode>0.0%</c:formatCode>
                <c:ptCount val="22"/>
                <c:pt idx="0">
                  <c:v>0.25933981156232555</c:v>
                </c:pt>
                <c:pt idx="1">
                  <c:v>6.1161808943603339E-2</c:v>
                </c:pt>
                <c:pt idx="2">
                  <c:v>3.5324531801945447E-3</c:v>
                </c:pt>
                <c:pt idx="3">
                  <c:v>-2.3978556940017368E-2</c:v>
                </c:pt>
                <c:pt idx="4">
                  <c:v>-8.7012273310133092E-4</c:v>
                </c:pt>
                <c:pt idx="5">
                  <c:v>-4.8271709178497345E-2</c:v>
                </c:pt>
                <c:pt idx="6">
                  <c:v>-2.9657477025898191E-2</c:v>
                </c:pt>
                <c:pt idx="7">
                  <c:v>1.8444410353064971E-2</c:v>
                </c:pt>
                <c:pt idx="8">
                  <c:v>-1.1013014099194626E-2</c:v>
                </c:pt>
                <c:pt idx="9">
                  <c:v>-2.540937323546039E-3</c:v>
                </c:pt>
                <c:pt idx="10">
                  <c:v>-2.445887445887461E-2</c:v>
                </c:pt>
                <c:pt idx="11">
                  <c:v>-6.5406234031681939E-3</c:v>
                </c:pt>
                <c:pt idx="12">
                  <c:v>-6.991889628421559E-3</c:v>
                </c:pt>
                <c:pt idx="13">
                  <c:v>-8.636788048552755E-3</c:v>
                </c:pt>
                <c:pt idx="14">
                  <c:v>-1.1992634569900205E-2</c:v>
                </c:pt>
                <c:pt idx="15">
                  <c:v>2.5006776904310201E-2</c:v>
                </c:pt>
                <c:pt idx="16">
                  <c:v>5.5062956100881272E-3</c:v>
                </c:pt>
                <c:pt idx="17">
                  <c:v>-9.4902613531525539E-3</c:v>
                </c:pt>
                <c:pt idx="18">
                  <c:v>1.0548772327578761E-2</c:v>
                </c:pt>
                <c:pt idx="19">
                  <c:v>-7.4659200746592502E-3</c:v>
                </c:pt>
                <c:pt idx="20">
                  <c:v>7.5462070039180595E-3</c:v>
                </c:pt>
                <c:pt idx="21">
                  <c:v>-4.4853085590832124E-3</c:v>
                </c:pt>
              </c:numCache>
            </c:numRef>
          </c:val>
        </c:ser>
        <c:ser>
          <c:idx val="6"/>
          <c:order val="1"/>
          <c:tx>
            <c:strRef>
              <c:f>'2010 splits'!$H$143</c:f>
              <c:strCache>
                <c:ptCount val="1"/>
                <c:pt idx="0">
                  <c:v>Health</c:v>
                </c:pt>
              </c:strCache>
            </c:strRef>
          </c:tx>
          <c:spPr>
            <a:solidFill>
              <a:srgbClr val="006600"/>
            </a:solidFill>
            <a:ln>
              <a:solidFill>
                <a:sysClr val="window" lastClr="FFFFFF">
                  <a:lumMod val="50000"/>
                </a:sysClr>
              </a:solidFill>
            </a:ln>
          </c:spPr>
          <c:invertIfNegative val="0"/>
          <c:cat>
            <c:strRef>
              <c:f>'2010 splits'!$A$182:$A$203</c:f>
              <c:strCache>
                <c:ptCount val="22"/>
                <c:pt idx="0">
                  <c:v>Ireland</c:v>
                </c:pt>
                <c:pt idx="1">
                  <c:v>Latvia</c:v>
                </c:pt>
                <c:pt idx="2">
                  <c:v>Bulgaria</c:v>
                </c:pt>
                <c:pt idx="3">
                  <c:v>Estonia</c:v>
                </c:pt>
                <c:pt idx="4">
                  <c:v>Iceland</c:v>
                </c:pt>
                <c:pt idx="5">
                  <c:v>Romania</c:v>
                </c:pt>
                <c:pt idx="6">
                  <c:v>Slovakia</c:v>
                </c:pt>
                <c:pt idx="7">
                  <c:v>Portugal</c:v>
                </c:pt>
                <c:pt idx="8">
                  <c:v>Lithuania</c:v>
                </c:pt>
                <c:pt idx="9">
                  <c:v>Cyprus</c:v>
                </c:pt>
                <c:pt idx="10">
                  <c:v>Malta</c:v>
                </c:pt>
                <c:pt idx="11">
                  <c:v>Greece</c:v>
                </c:pt>
                <c:pt idx="12">
                  <c:v>Spain</c:v>
                </c:pt>
                <c:pt idx="13">
                  <c:v>Italy</c:v>
                </c:pt>
                <c:pt idx="14">
                  <c:v>Hungary</c:v>
                </c:pt>
                <c:pt idx="15">
                  <c:v>Germany</c:v>
                </c:pt>
                <c:pt idx="16">
                  <c:v>Slovenia</c:v>
                </c:pt>
                <c:pt idx="17">
                  <c:v>Luxembourg</c:v>
                </c:pt>
                <c:pt idx="18">
                  <c:v>Belgium</c:v>
                </c:pt>
                <c:pt idx="19">
                  <c:v>Czech Republic</c:v>
                </c:pt>
                <c:pt idx="20">
                  <c:v>EU-27</c:v>
                </c:pt>
                <c:pt idx="21">
                  <c:v>United Kingdom</c:v>
                </c:pt>
              </c:strCache>
            </c:strRef>
          </c:cat>
          <c:val>
            <c:numRef>
              <c:f>'2010 splits'!$H$182:$H$203</c:f>
              <c:numCache>
                <c:formatCode>0.0%</c:formatCode>
                <c:ptCount val="22"/>
                <c:pt idx="0">
                  <c:v>-6.2723646630117424E-2</c:v>
                </c:pt>
                <c:pt idx="1">
                  <c:v>-2.508910740918649E-2</c:v>
                </c:pt>
                <c:pt idx="2">
                  <c:v>2.3227359737927483E-2</c:v>
                </c:pt>
                <c:pt idx="3">
                  <c:v>4.0712836858882075E-3</c:v>
                </c:pt>
                <c:pt idx="4">
                  <c:v>-3.2922696464554056E-2</c:v>
                </c:pt>
                <c:pt idx="5">
                  <c:v>8.4107317009314009E-3</c:v>
                </c:pt>
                <c:pt idx="6">
                  <c:v>-2.6733500417711213E-2</c:v>
                </c:pt>
                <c:pt idx="7">
                  <c:v>-1.3061868548510928E-2</c:v>
                </c:pt>
                <c:pt idx="8">
                  <c:v>-5.355016452582859E-4</c:v>
                </c:pt>
                <c:pt idx="9">
                  <c:v>1.3802622498274761E-3</c:v>
                </c:pt>
                <c:pt idx="10">
                  <c:v>-5.4112554112554206E-3</c:v>
                </c:pt>
                <c:pt idx="11">
                  <c:v>3.1272355646397745E-3</c:v>
                </c:pt>
                <c:pt idx="12">
                  <c:v>-2.8595671529951052E-3</c:v>
                </c:pt>
                <c:pt idx="13">
                  <c:v>5.952380952380959E-3</c:v>
                </c:pt>
                <c:pt idx="14">
                  <c:v>5.6034414337191134E-3</c:v>
                </c:pt>
                <c:pt idx="15">
                  <c:v>-6.0992138791002423E-4</c:v>
                </c:pt>
                <c:pt idx="16">
                  <c:v>-8.7439029001401536E-4</c:v>
                </c:pt>
                <c:pt idx="17">
                  <c:v>-4.1161024767582283E-3</c:v>
                </c:pt>
                <c:pt idx="18">
                  <c:v>7.3329712112982373E-3</c:v>
                </c:pt>
                <c:pt idx="19">
                  <c:v>1.0198980101989752E-2</c:v>
                </c:pt>
                <c:pt idx="20">
                  <c:v>1.6130287750495147E-3</c:v>
                </c:pt>
                <c:pt idx="21">
                  <c:v>1.2012588096119254E-3</c:v>
                </c:pt>
              </c:numCache>
            </c:numRef>
          </c:val>
        </c:ser>
        <c:ser>
          <c:idx val="8"/>
          <c:order val="2"/>
          <c:tx>
            <c:strRef>
              <c:f>'2010 splits'!$J$143</c:f>
              <c:strCache>
                <c:ptCount val="1"/>
                <c:pt idx="0">
                  <c:v>Education</c:v>
                </c:pt>
              </c:strCache>
            </c:strRef>
          </c:tx>
          <c:spPr>
            <a:pattFill prst="wdUpDiag">
              <a:fgClr>
                <a:srgbClr val="FF0000"/>
              </a:fgClr>
              <a:bgClr>
                <a:schemeClr val="bg1"/>
              </a:bgClr>
            </a:pattFill>
            <a:ln>
              <a:solidFill>
                <a:sysClr val="window" lastClr="FFFFFF">
                  <a:lumMod val="50000"/>
                </a:sysClr>
              </a:solidFill>
            </a:ln>
          </c:spPr>
          <c:invertIfNegative val="0"/>
          <c:cat>
            <c:strRef>
              <c:f>'2010 splits'!$A$182:$A$203</c:f>
              <c:strCache>
                <c:ptCount val="22"/>
                <c:pt idx="0">
                  <c:v>Ireland</c:v>
                </c:pt>
                <c:pt idx="1">
                  <c:v>Latvia</c:v>
                </c:pt>
                <c:pt idx="2">
                  <c:v>Bulgaria</c:v>
                </c:pt>
                <c:pt idx="3">
                  <c:v>Estonia</c:v>
                </c:pt>
                <c:pt idx="4">
                  <c:v>Iceland</c:v>
                </c:pt>
                <c:pt idx="5">
                  <c:v>Romania</c:v>
                </c:pt>
                <c:pt idx="6">
                  <c:v>Slovakia</c:v>
                </c:pt>
                <c:pt idx="7">
                  <c:v>Portugal</c:v>
                </c:pt>
                <c:pt idx="8">
                  <c:v>Lithuania</c:v>
                </c:pt>
                <c:pt idx="9">
                  <c:v>Cyprus</c:v>
                </c:pt>
                <c:pt idx="10">
                  <c:v>Malta</c:v>
                </c:pt>
                <c:pt idx="11">
                  <c:v>Greece</c:v>
                </c:pt>
                <c:pt idx="12">
                  <c:v>Spain</c:v>
                </c:pt>
                <c:pt idx="13">
                  <c:v>Italy</c:v>
                </c:pt>
                <c:pt idx="14">
                  <c:v>Hungary</c:v>
                </c:pt>
                <c:pt idx="15">
                  <c:v>Germany</c:v>
                </c:pt>
                <c:pt idx="16">
                  <c:v>Slovenia</c:v>
                </c:pt>
                <c:pt idx="17">
                  <c:v>Luxembourg</c:v>
                </c:pt>
                <c:pt idx="18">
                  <c:v>Belgium</c:v>
                </c:pt>
                <c:pt idx="19">
                  <c:v>Czech Republic</c:v>
                </c:pt>
                <c:pt idx="20">
                  <c:v>EU-27</c:v>
                </c:pt>
                <c:pt idx="21">
                  <c:v>United Kingdom</c:v>
                </c:pt>
              </c:strCache>
            </c:strRef>
          </c:cat>
          <c:val>
            <c:numRef>
              <c:f>'2010 splits'!$J$182:$J$203</c:f>
              <c:numCache>
                <c:formatCode>0.0%</c:formatCode>
                <c:ptCount val="22"/>
                <c:pt idx="0">
                  <c:v>-4.3153540592889256E-2</c:v>
                </c:pt>
                <c:pt idx="1">
                  <c:v>-2.4002123410601896E-2</c:v>
                </c:pt>
                <c:pt idx="2">
                  <c:v>4.4994375703036934E-3</c:v>
                </c:pt>
                <c:pt idx="3">
                  <c:v>-6.0417270356419263E-3</c:v>
                </c:pt>
                <c:pt idx="4">
                  <c:v>-2.9872687305367296E-2</c:v>
                </c:pt>
                <c:pt idx="5">
                  <c:v>-2.0067940385257416E-2</c:v>
                </c:pt>
                <c:pt idx="6">
                  <c:v>-1.2531328320802072E-3</c:v>
                </c:pt>
                <c:pt idx="7">
                  <c:v>-1.1483924697013016E-2</c:v>
                </c:pt>
                <c:pt idx="8">
                  <c:v>-7.11653502251221E-4</c:v>
                </c:pt>
                <c:pt idx="9">
                  <c:v>1.0163749294184166E-2</c:v>
                </c:pt>
                <c:pt idx="10">
                  <c:v>8.920027341080005E-3</c:v>
                </c:pt>
                <c:pt idx="11">
                  <c:v>-4.4353602452734354E-3</c:v>
                </c:pt>
                <c:pt idx="12">
                  <c:v>-6.4133644818619171E-3</c:v>
                </c:pt>
                <c:pt idx="13">
                  <c:v>-7.3529411764705803E-3</c:v>
                </c:pt>
                <c:pt idx="14">
                  <c:v>5.7304316078543678E-3</c:v>
                </c:pt>
                <c:pt idx="15">
                  <c:v>4.7438330170777924E-4</c:v>
                </c:pt>
                <c:pt idx="16">
                  <c:v>-6.8864143381102095E-3</c:v>
                </c:pt>
                <c:pt idx="17">
                  <c:v>6.0773801459345824E-3</c:v>
                </c:pt>
                <c:pt idx="18">
                  <c:v>-2.2120933015295496E-3</c:v>
                </c:pt>
                <c:pt idx="19">
                  <c:v>9.9990000999890407E-5</c:v>
                </c:pt>
                <c:pt idx="20">
                  <c:v>-2.9017220055180012E-3</c:v>
                </c:pt>
                <c:pt idx="21">
                  <c:v>-1.8635497882952589E-3</c:v>
                </c:pt>
              </c:numCache>
            </c:numRef>
          </c:val>
        </c:ser>
        <c:ser>
          <c:idx val="9"/>
          <c:order val="3"/>
          <c:tx>
            <c:strRef>
              <c:f>'2010 splits'!$K$143</c:f>
              <c:strCache>
                <c:ptCount val="1"/>
                <c:pt idx="0">
                  <c:v>Social protection</c:v>
                </c:pt>
              </c:strCache>
            </c:strRef>
          </c:tx>
          <c:spPr>
            <a:solidFill>
              <a:srgbClr val="FF0000"/>
            </a:solidFill>
            <a:ln w="0">
              <a:solidFill>
                <a:sysClr val="window" lastClr="FFFFFF">
                  <a:lumMod val="50000"/>
                </a:sysClr>
              </a:solidFill>
            </a:ln>
          </c:spPr>
          <c:invertIfNegative val="0"/>
          <c:cat>
            <c:strRef>
              <c:f>'2010 splits'!$A$182:$A$203</c:f>
              <c:strCache>
                <c:ptCount val="22"/>
                <c:pt idx="0">
                  <c:v>Ireland</c:v>
                </c:pt>
                <c:pt idx="1">
                  <c:v>Latvia</c:v>
                </c:pt>
                <c:pt idx="2">
                  <c:v>Bulgaria</c:v>
                </c:pt>
                <c:pt idx="3">
                  <c:v>Estonia</c:v>
                </c:pt>
                <c:pt idx="4">
                  <c:v>Iceland</c:v>
                </c:pt>
                <c:pt idx="5">
                  <c:v>Romania</c:v>
                </c:pt>
                <c:pt idx="6">
                  <c:v>Slovakia</c:v>
                </c:pt>
                <c:pt idx="7">
                  <c:v>Portugal</c:v>
                </c:pt>
                <c:pt idx="8">
                  <c:v>Lithuania</c:v>
                </c:pt>
                <c:pt idx="9">
                  <c:v>Cyprus</c:v>
                </c:pt>
                <c:pt idx="10">
                  <c:v>Malta</c:v>
                </c:pt>
                <c:pt idx="11">
                  <c:v>Greece</c:v>
                </c:pt>
                <c:pt idx="12">
                  <c:v>Spain</c:v>
                </c:pt>
                <c:pt idx="13">
                  <c:v>Italy</c:v>
                </c:pt>
                <c:pt idx="14">
                  <c:v>Hungary</c:v>
                </c:pt>
                <c:pt idx="15">
                  <c:v>Germany</c:v>
                </c:pt>
                <c:pt idx="16">
                  <c:v>Slovenia</c:v>
                </c:pt>
                <c:pt idx="17">
                  <c:v>Luxembourg</c:v>
                </c:pt>
                <c:pt idx="18">
                  <c:v>Belgium</c:v>
                </c:pt>
                <c:pt idx="19">
                  <c:v>Czech Republic</c:v>
                </c:pt>
                <c:pt idx="20">
                  <c:v>EU-27</c:v>
                </c:pt>
                <c:pt idx="21">
                  <c:v>United Kingdom</c:v>
                </c:pt>
              </c:strCache>
            </c:strRef>
          </c:cat>
          <c:val>
            <c:numRef>
              <c:f>'2010 splits'!$K$182:$K$203</c:f>
              <c:numCache>
                <c:formatCode>0.0%</c:formatCode>
                <c:ptCount val="22"/>
                <c:pt idx="0">
                  <c:v>-5.8546173796001397E-2</c:v>
                </c:pt>
                <c:pt idx="1">
                  <c:v>7.2524583533456435E-2</c:v>
                </c:pt>
                <c:pt idx="2">
                  <c:v>8.6160282596254564E-2</c:v>
                </c:pt>
                <c:pt idx="3">
                  <c:v>8.6076499565343745E-2</c:v>
                </c:pt>
                <c:pt idx="4">
                  <c:v>1.700403004213227E-2</c:v>
                </c:pt>
                <c:pt idx="5">
                  <c:v>7.7607817726026471E-2</c:v>
                </c:pt>
                <c:pt idx="6">
                  <c:v>-4.1771094402673903E-3</c:v>
                </c:pt>
                <c:pt idx="7">
                  <c:v>1.773433561989084E-2</c:v>
                </c:pt>
                <c:pt idx="8">
                  <c:v>4.0402189919886602E-2</c:v>
                </c:pt>
                <c:pt idx="9">
                  <c:v>2.3778154212936768E-2</c:v>
                </c:pt>
                <c:pt idx="10">
                  <c:v>7.9403053087264194E-3</c:v>
                </c:pt>
                <c:pt idx="11">
                  <c:v>3.0148185998977999E-2</c:v>
                </c:pt>
                <c:pt idx="12">
                  <c:v>3.2986952880504503E-2</c:v>
                </c:pt>
                <c:pt idx="13">
                  <c:v>2.4509803921568606E-2</c:v>
                </c:pt>
                <c:pt idx="14">
                  <c:v>1.1611664047494261E-2</c:v>
                </c:pt>
                <c:pt idx="15">
                  <c:v>-1.6332339387368014E-2</c:v>
                </c:pt>
                <c:pt idx="16">
                  <c:v>7.1794532461149137E-3</c:v>
                </c:pt>
                <c:pt idx="17">
                  <c:v>1.1767666015058026E-2</c:v>
                </c:pt>
                <c:pt idx="18">
                  <c:v>8.9113509513575884E-3</c:v>
                </c:pt>
                <c:pt idx="19">
                  <c:v>8.649135086491351E-3</c:v>
                </c:pt>
                <c:pt idx="20">
                  <c:v>8.1602823016580228E-3</c:v>
                </c:pt>
                <c:pt idx="21">
                  <c:v>7.1710126657440355E-3</c:v>
                </c:pt>
              </c:numCache>
            </c:numRef>
          </c:val>
        </c:ser>
        <c:ser>
          <c:idx val="0"/>
          <c:order val="4"/>
          <c:tx>
            <c:strRef>
              <c:f>'2010 splits'!$M$181</c:f>
              <c:strCache>
                <c:ptCount val="1"/>
                <c:pt idx="0">
                  <c:v>Other</c:v>
                </c:pt>
              </c:strCache>
            </c:strRef>
          </c:tx>
          <c:spPr>
            <a:solidFill>
              <a:srgbClr val="BBE0E3">
                <a:lumMod val="90000"/>
              </a:srgbClr>
            </a:solidFill>
            <a:ln>
              <a:solidFill>
                <a:sysClr val="window" lastClr="FFFFFF">
                  <a:lumMod val="50000"/>
                </a:sysClr>
              </a:solidFill>
            </a:ln>
          </c:spPr>
          <c:invertIfNegative val="0"/>
          <c:val>
            <c:numRef>
              <c:f>'2010 splits'!$M$182:$M$203</c:f>
              <c:numCache>
                <c:formatCode>0.0%</c:formatCode>
                <c:ptCount val="22"/>
                <c:pt idx="0">
                  <c:v>-9.4916450543317724E-2</c:v>
                </c:pt>
                <c:pt idx="1">
                  <c:v>-8.4595161657272294E-2</c:v>
                </c:pt>
                <c:pt idx="2">
                  <c:v>-0.11741953308468039</c:v>
                </c:pt>
                <c:pt idx="3">
                  <c:v>-6.0127499275572323E-2</c:v>
                </c:pt>
                <c:pt idx="4">
                  <c:v>4.6661476460890146E-2</c:v>
                </c:pt>
                <c:pt idx="5">
                  <c:v>-1.7678899863202906E-2</c:v>
                </c:pt>
                <c:pt idx="6">
                  <c:v>6.1821219715956506E-2</c:v>
                </c:pt>
                <c:pt idx="7">
                  <c:v>-1.1632952727432163E-2</c:v>
                </c:pt>
                <c:pt idx="8">
                  <c:v>-2.8142020673181903E-2</c:v>
                </c:pt>
                <c:pt idx="9">
                  <c:v>-3.278122843340249E-2</c:v>
                </c:pt>
                <c:pt idx="10">
                  <c:v>1.3009797220323579E-2</c:v>
                </c:pt>
                <c:pt idx="11">
                  <c:v>-2.2299437915176495E-2</c:v>
                </c:pt>
                <c:pt idx="12">
                  <c:v>-1.6722131617225845E-2</c:v>
                </c:pt>
                <c:pt idx="13">
                  <c:v>-1.4472455648926297E-2</c:v>
                </c:pt>
                <c:pt idx="14">
                  <c:v>-1.0952902519167565E-2</c:v>
                </c:pt>
                <c:pt idx="15">
                  <c:v>-8.5388994307400625E-3</c:v>
                </c:pt>
                <c:pt idx="16">
                  <c:v>-4.9249442280787708E-3</c:v>
                </c:pt>
                <c:pt idx="17">
                  <c:v>-4.2386823310817676E-3</c:v>
                </c:pt>
                <c:pt idx="18">
                  <c:v>-2.4581001188705012E-2</c:v>
                </c:pt>
                <c:pt idx="19">
                  <c:v>-1.1482185114821962E-2</c:v>
                </c:pt>
                <c:pt idx="20">
                  <c:v>-1.4417796075107419E-2</c:v>
                </c:pt>
                <c:pt idx="21">
                  <c:v>-2.0234131279774623E-3</c:v>
                </c:pt>
              </c:numCache>
            </c:numRef>
          </c:val>
        </c:ser>
        <c:dLbls>
          <c:showLegendKey val="0"/>
          <c:showVal val="0"/>
          <c:showCatName val="0"/>
          <c:showSerName val="0"/>
          <c:showPercent val="0"/>
          <c:showBubbleSize val="0"/>
        </c:dLbls>
        <c:gapWidth val="75"/>
        <c:overlap val="100"/>
        <c:axId val="36682368"/>
        <c:axId val="34144640"/>
      </c:barChart>
      <c:catAx>
        <c:axId val="36682368"/>
        <c:scaling>
          <c:orientation val="minMax"/>
        </c:scaling>
        <c:delete val="0"/>
        <c:axPos val="b"/>
        <c:numFmt formatCode="General" sourceLinked="0"/>
        <c:majorTickMark val="none"/>
        <c:minorTickMark val="none"/>
        <c:tickLblPos val="low"/>
        <c:txPr>
          <a:bodyPr rot="-5400000" vert="horz"/>
          <a:lstStyle/>
          <a:p>
            <a:pPr>
              <a:defRPr lang="en-GB" sz="1100" b="0">
                <a:latin typeface="Arial" panose="020B0604020202020204" pitchFamily="34" charset="0"/>
                <a:cs typeface="Arial" panose="020B0604020202020204" pitchFamily="34" charset="0"/>
              </a:defRPr>
            </a:pPr>
            <a:endParaRPr lang="en-US"/>
          </a:p>
        </c:txPr>
        <c:crossAx val="34144640"/>
        <c:crosses val="autoZero"/>
        <c:auto val="1"/>
        <c:lblAlgn val="ctr"/>
        <c:lblOffset val="100"/>
        <c:noMultiLvlLbl val="0"/>
      </c:catAx>
      <c:valAx>
        <c:axId val="34144640"/>
        <c:scaling>
          <c:orientation val="minMax"/>
        </c:scaling>
        <c:delete val="0"/>
        <c:axPos val="l"/>
        <c:majorGridlines/>
        <c:numFmt formatCode="0%" sourceLinked="0"/>
        <c:majorTickMark val="none"/>
        <c:minorTickMark val="none"/>
        <c:tickLblPos val="nextTo"/>
        <c:spPr>
          <a:ln w="9525">
            <a:noFill/>
          </a:ln>
        </c:spPr>
        <c:txPr>
          <a:bodyPr/>
          <a:lstStyle/>
          <a:p>
            <a:pPr>
              <a:defRPr lang="en-GB" sz="1400">
                <a:latin typeface="Arial" panose="020B0604020202020204" pitchFamily="34" charset="0"/>
                <a:cs typeface="Arial" panose="020B0604020202020204" pitchFamily="34" charset="0"/>
              </a:defRPr>
            </a:pPr>
            <a:endParaRPr lang="en-US"/>
          </a:p>
        </c:txPr>
        <c:crossAx val="36682368"/>
        <c:crosses val="autoZero"/>
        <c:crossBetween val="between"/>
      </c:valAx>
    </c:plotArea>
    <c:legend>
      <c:legendPos val="t"/>
      <c:layout>
        <c:manualLayout>
          <c:xMode val="edge"/>
          <c:yMode val="edge"/>
          <c:x val="0.12557844803510326"/>
          <c:y val="0.13030827098437014"/>
          <c:w val="0.84568061406138351"/>
          <c:h val="4.5758313884571307E-2"/>
        </c:manualLayout>
      </c:layout>
      <c:overlay val="0"/>
      <c:txPr>
        <a:bodyPr/>
        <a:lstStyle/>
        <a:p>
          <a:pPr>
            <a:defRPr lang="en-GB" sz="1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44685039370078"/>
          <c:y val="5.2648254974544541E-2"/>
          <c:w val="0.84321981627296583"/>
          <c:h val="0.61672980150461798"/>
        </c:manualLayout>
      </c:layout>
      <c:lineChart>
        <c:grouping val="standard"/>
        <c:varyColors val="0"/>
        <c:ser>
          <c:idx val="1"/>
          <c:order val="0"/>
          <c:tx>
            <c:strRef>
              <c:f>'€, pop, staff, PCRS '!$A$36</c:f>
              <c:strCache>
                <c:ptCount val="1"/>
                <c:pt idx="0">
                  <c:v>Public health budget  </c:v>
                </c:pt>
              </c:strCache>
            </c:strRef>
          </c:tx>
          <c:spPr>
            <a:ln w="38100">
              <a:solidFill>
                <a:srgbClr val="FF0000"/>
              </a:solidFill>
            </a:ln>
          </c:spPr>
          <c:marker>
            <c:spPr>
              <a:solidFill>
                <a:srgbClr val="FF0000"/>
              </a:solidFill>
              <a:ln w="38100">
                <a:solidFill>
                  <a:srgbClr val="FF0000"/>
                </a:solidFill>
              </a:ln>
            </c:spPr>
          </c:marker>
          <c:cat>
            <c:strRef>
              <c:f>'€, pop, staff, PCRS '!$B$35:$K$35</c:f>
              <c:strCache>
                <c:ptCount val="10"/>
                <c:pt idx="0">
                  <c:v>2005</c:v>
                </c:pt>
                <c:pt idx="1">
                  <c:v>2006</c:v>
                </c:pt>
                <c:pt idx="2">
                  <c:v>2007</c:v>
                </c:pt>
                <c:pt idx="3">
                  <c:v>2008</c:v>
                </c:pt>
                <c:pt idx="4">
                  <c:v>2009</c:v>
                </c:pt>
                <c:pt idx="5">
                  <c:v>2010</c:v>
                </c:pt>
                <c:pt idx="6">
                  <c:v>2011</c:v>
                </c:pt>
                <c:pt idx="7">
                  <c:v>2012</c:v>
                </c:pt>
                <c:pt idx="8">
                  <c:v>2013</c:v>
                </c:pt>
                <c:pt idx="9">
                  <c:v>Projected 2014</c:v>
                </c:pt>
              </c:strCache>
            </c:strRef>
          </c:cat>
          <c:val>
            <c:numRef>
              <c:f>'€, pop, staff, PCRS '!$B$37:$K$37</c:f>
              <c:numCache>
                <c:formatCode>General</c:formatCode>
                <c:ptCount val="10"/>
                <c:pt idx="0">
                  <c:v>0.73430717217551111</c:v>
                </c:pt>
                <c:pt idx="1">
                  <c:v>0.8118159747988779</c:v>
                </c:pt>
                <c:pt idx="2">
                  <c:v>0.92706593619485111</c:v>
                </c:pt>
                <c:pt idx="3">
                  <c:v>1</c:v>
                </c:pt>
                <c:pt idx="4">
                  <c:v>1.0016974132327618</c:v>
                </c:pt>
                <c:pt idx="5">
                  <c:v>0.95551315938199388</c:v>
                </c:pt>
                <c:pt idx="6">
                  <c:v>0.89522323990857144</c:v>
                </c:pt>
                <c:pt idx="7">
                  <c:v>0.89765535825183373</c:v>
                </c:pt>
                <c:pt idx="8">
                  <c:v>0.891543442010027</c:v>
                </c:pt>
                <c:pt idx="9">
                  <c:v>0.8259797081199336</c:v>
                </c:pt>
              </c:numCache>
            </c:numRef>
          </c:val>
          <c:smooth val="0"/>
        </c:ser>
        <c:ser>
          <c:idx val="0"/>
          <c:order val="1"/>
          <c:tx>
            <c:strRef>
              <c:f>'€, pop, staff, PCRS '!$A$38</c:f>
              <c:strCache>
                <c:ptCount val="1"/>
                <c:pt idx="0">
                  <c:v>Staffing </c:v>
                </c:pt>
              </c:strCache>
            </c:strRef>
          </c:tx>
          <c:spPr>
            <a:ln w="38100">
              <a:solidFill>
                <a:srgbClr val="0070C0"/>
              </a:solidFill>
            </a:ln>
          </c:spPr>
          <c:marker>
            <c:spPr>
              <a:solidFill>
                <a:srgbClr val="0070C0"/>
              </a:solidFill>
              <a:ln w="38100">
                <a:solidFill>
                  <a:srgbClr val="0070C0"/>
                </a:solidFill>
              </a:ln>
            </c:spPr>
          </c:marker>
          <c:cat>
            <c:strRef>
              <c:f>'€, pop, staff, PCRS '!$B$35:$K$35</c:f>
              <c:strCache>
                <c:ptCount val="10"/>
                <c:pt idx="0">
                  <c:v>2005</c:v>
                </c:pt>
                <c:pt idx="1">
                  <c:v>2006</c:v>
                </c:pt>
                <c:pt idx="2">
                  <c:v>2007</c:v>
                </c:pt>
                <c:pt idx="3">
                  <c:v>2008</c:v>
                </c:pt>
                <c:pt idx="4">
                  <c:v>2009</c:v>
                </c:pt>
                <c:pt idx="5">
                  <c:v>2010</c:v>
                </c:pt>
                <c:pt idx="6">
                  <c:v>2011</c:v>
                </c:pt>
                <c:pt idx="7">
                  <c:v>2012</c:v>
                </c:pt>
                <c:pt idx="8">
                  <c:v>2013</c:v>
                </c:pt>
                <c:pt idx="9">
                  <c:v>Projected 2014</c:v>
                </c:pt>
              </c:strCache>
            </c:strRef>
          </c:cat>
          <c:val>
            <c:numRef>
              <c:f>'€, pop, staff, PCRS '!$B$39:$J$39</c:f>
              <c:numCache>
                <c:formatCode>General</c:formatCode>
                <c:ptCount val="9"/>
                <c:pt idx="0">
                  <c:v>0.91851384823237991</c:v>
                </c:pt>
                <c:pt idx="1">
                  <c:v>0.9571898221121371</c:v>
                </c:pt>
                <c:pt idx="2">
                  <c:v>1.0043233505967124</c:v>
                </c:pt>
                <c:pt idx="3">
                  <c:v>1</c:v>
                </c:pt>
                <c:pt idx="4">
                  <c:v>0.98854312091871177</c:v>
                </c:pt>
                <c:pt idx="5">
                  <c:v>0.97250168880882681</c:v>
                </c:pt>
                <c:pt idx="6">
                  <c:v>0.94025669894167963</c:v>
                </c:pt>
                <c:pt idx="7">
                  <c:v>0.91426255347894592</c:v>
                </c:pt>
                <c:pt idx="8">
                  <c:v>0.89128574645350178</c:v>
                </c:pt>
              </c:numCache>
            </c:numRef>
          </c:val>
          <c:smooth val="0"/>
        </c:ser>
        <c:ser>
          <c:idx val="2"/>
          <c:order val="2"/>
          <c:tx>
            <c:strRef>
              <c:f>'€, pop, staff, PCRS '!$A$40</c:f>
              <c:strCache>
                <c:ptCount val="1"/>
                <c:pt idx="0">
                  <c:v>Population</c:v>
                </c:pt>
              </c:strCache>
            </c:strRef>
          </c:tx>
          <c:spPr>
            <a:ln w="38100"/>
          </c:spPr>
          <c:marker>
            <c:spPr>
              <a:ln w="38100"/>
            </c:spPr>
          </c:marker>
          <c:cat>
            <c:strRef>
              <c:f>'€, pop, staff, PCRS '!$B$35:$K$35</c:f>
              <c:strCache>
                <c:ptCount val="10"/>
                <c:pt idx="0">
                  <c:v>2005</c:v>
                </c:pt>
                <c:pt idx="1">
                  <c:v>2006</c:v>
                </c:pt>
                <c:pt idx="2">
                  <c:v>2007</c:v>
                </c:pt>
                <c:pt idx="3">
                  <c:v>2008</c:v>
                </c:pt>
                <c:pt idx="4">
                  <c:v>2009</c:v>
                </c:pt>
                <c:pt idx="5">
                  <c:v>2010</c:v>
                </c:pt>
                <c:pt idx="6">
                  <c:v>2011</c:v>
                </c:pt>
                <c:pt idx="7">
                  <c:v>2012</c:v>
                </c:pt>
                <c:pt idx="8">
                  <c:v>2013</c:v>
                </c:pt>
                <c:pt idx="9">
                  <c:v>Projected 2014</c:v>
                </c:pt>
              </c:strCache>
            </c:strRef>
          </c:cat>
          <c:val>
            <c:numRef>
              <c:f>'€, pop, staff, PCRS '!$B$41:$J$41</c:f>
              <c:numCache>
                <c:formatCode>General</c:formatCode>
                <c:ptCount val="9"/>
                <c:pt idx="0">
                  <c:v>0.92167398720206906</c:v>
                </c:pt>
                <c:pt idx="1">
                  <c:v>0.94376936969075387</c:v>
                </c:pt>
                <c:pt idx="2">
                  <c:v>0.97563042072640538</c:v>
                </c:pt>
                <c:pt idx="3">
                  <c:v>1</c:v>
                </c:pt>
                <c:pt idx="4">
                  <c:v>1.010768990657956</c:v>
                </c:pt>
                <c:pt idx="5">
                  <c:v>1.0155403446968851</c:v>
                </c:pt>
                <c:pt idx="6">
                  <c:v>1.0200218501259721</c:v>
                </c:pt>
                <c:pt idx="7">
                  <c:v>1.0223629350516157</c:v>
                </c:pt>
                <c:pt idx="8">
                  <c:v>1.0240797306637537</c:v>
                </c:pt>
              </c:numCache>
            </c:numRef>
          </c:val>
          <c:smooth val="0"/>
        </c:ser>
        <c:ser>
          <c:idx val="3"/>
          <c:order val="3"/>
          <c:tx>
            <c:strRef>
              <c:f>'€, pop, staff, PCRS '!$A$42</c:f>
              <c:strCache>
                <c:ptCount val="1"/>
                <c:pt idx="0">
                  <c:v>GMS cards</c:v>
                </c:pt>
              </c:strCache>
            </c:strRef>
          </c:tx>
          <c:spPr>
            <a:ln w="38100"/>
          </c:spPr>
          <c:marker>
            <c:spPr>
              <a:ln w="38100"/>
            </c:spPr>
          </c:marker>
          <c:dPt>
            <c:idx val="9"/>
            <c:marker>
              <c:spPr>
                <a:ln w="38100">
                  <a:solidFill>
                    <a:schemeClr val="accent4">
                      <a:alpha val="50000"/>
                    </a:schemeClr>
                  </a:solidFill>
                </a:ln>
              </c:spPr>
            </c:marker>
            <c:bubble3D val="0"/>
            <c:spPr>
              <a:ln w="38100">
                <a:solidFill>
                  <a:schemeClr val="accent4">
                    <a:alpha val="50000"/>
                  </a:schemeClr>
                </a:solidFill>
              </a:ln>
            </c:spPr>
          </c:dPt>
          <c:cat>
            <c:strRef>
              <c:f>'€, pop, staff, PCRS '!$B$35:$K$35</c:f>
              <c:strCache>
                <c:ptCount val="10"/>
                <c:pt idx="0">
                  <c:v>2005</c:v>
                </c:pt>
                <c:pt idx="1">
                  <c:v>2006</c:v>
                </c:pt>
                <c:pt idx="2">
                  <c:v>2007</c:v>
                </c:pt>
                <c:pt idx="3">
                  <c:v>2008</c:v>
                </c:pt>
                <c:pt idx="4">
                  <c:v>2009</c:v>
                </c:pt>
                <c:pt idx="5">
                  <c:v>2010</c:v>
                </c:pt>
                <c:pt idx="6">
                  <c:v>2011</c:v>
                </c:pt>
                <c:pt idx="7">
                  <c:v>2012</c:v>
                </c:pt>
                <c:pt idx="8">
                  <c:v>2013</c:v>
                </c:pt>
                <c:pt idx="9">
                  <c:v>Projected 2014</c:v>
                </c:pt>
              </c:strCache>
            </c:strRef>
          </c:cat>
          <c:val>
            <c:numRef>
              <c:f>'€, pop, staff, PCRS '!$B$43:$K$43</c:f>
              <c:numCache>
                <c:formatCode>General</c:formatCode>
                <c:ptCount val="10"/>
                <c:pt idx="0">
                  <c:v>0.8547517971777655</c:v>
                </c:pt>
                <c:pt idx="1">
                  <c:v>0.90354036623968292</c:v>
                </c:pt>
                <c:pt idx="2">
                  <c:v>0.94383486672780548</c:v>
                </c:pt>
                <c:pt idx="3">
                  <c:v>1</c:v>
                </c:pt>
                <c:pt idx="4">
                  <c:v>1.093512410141112</c:v>
                </c:pt>
                <c:pt idx="5">
                  <c:v>1.195018933230779</c:v>
                </c:pt>
                <c:pt idx="6">
                  <c:v>1.2528939739076412</c:v>
                </c:pt>
                <c:pt idx="7">
                  <c:v>1.371089104517351</c:v>
                </c:pt>
                <c:pt idx="8">
                  <c:v>1.3981488329438223</c:v>
                </c:pt>
                <c:pt idx="9">
                  <c:v>1.3872341212318438</c:v>
                </c:pt>
              </c:numCache>
            </c:numRef>
          </c:val>
          <c:smooth val="0"/>
        </c:ser>
        <c:dLbls>
          <c:showLegendKey val="0"/>
          <c:showVal val="0"/>
          <c:showCatName val="0"/>
          <c:showSerName val="0"/>
          <c:showPercent val="0"/>
          <c:showBubbleSize val="0"/>
        </c:dLbls>
        <c:marker val="1"/>
        <c:smooth val="0"/>
        <c:axId val="34208384"/>
        <c:axId val="36385152"/>
      </c:lineChart>
      <c:catAx>
        <c:axId val="34208384"/>
        <c:scaling>
          <c:orientation val="minMax"/>
        </c:scaling>
        <c:delete val="0"/>
        <c:axPos val="b"/>
        <c:numFmt formatCode="General" sourceLinked="1"/>
        <c:majorTickMark val="out"/>
        <c:minorTickMark val="none"/>
        <c:tickLblPos val="nextTo"/>
        <c:txPr>
          <a:bodyPr rot="-5400000" vert="horz"/>
          <a:lstStyle/>
          <a:p>
            <a:pPr>
              <a:defRPr lang="en-US" sz="1300" baseline="0"/>
            </a:pPr>
            <a:endParaRPr lang="en-US"/>
          </a:p>
        </c:txPr>
        <c:crossAx val="36385152"/>
        <c:crosses val="autoZero"/>
        <c:auto val="1"/>
        <c:lblAlgn val="ctr"/>
        <c:lblOffset val="100"/>
        <c:noMultiLvlLbl val="0"/>
      </c:catAx>
      <c:valAx>
        <c:axId val="36385152"/>
        <c:scaling>
          <c:orientation val="minMax"/>
          <c:min val="0.70000000000000029"/>
        </c:scaling>
        <c:delete val="0"/>
        <c:axPos val="l"/>
        <c:majorGridlines/>
        <c:title>
          <c:tx>
            <c:rich>
              <a:bodyPr rot="-5400000" vert="horz"/>
              <a:lstStyle/>
              <a:p>
                <a:pPr>
                  <a:defRPr lang="en-US"/>
                </a:pPr>
                <a:r>
                  <a:rPr lang="en-IE"/>
                  <a:t>Index</a:t>
                </a:r>
                <a:r>
                  <a:rPr lang="en-IE" baseline="0"/>
                  <a:t> (=2008)</a:t>
                </a:r>
                <a:endParaRPr lang="en-IE"/>
              </a:p>
            </c:rich>
          </c:tx>
          <c:overlay val="0"/>
        </c:title>
        <c:numFmt formatCode="General" sourceLinked="1"/>
        <c:majorTickMark val="out"/>
        <c:minorTickMark val="none"/>
        <c:tickLblPos val="nextTo"/>
        <c:txPr>
          <a:bodyPr/>
          <a:lstStyle/>
          <a:p>
            <a:pPr>
              <a:defRPr lang="en-US" sz="1200" baseline="0"/>
            </a:pPr>
            <a:endParaRPr lang="en-US"/>
          </a:p>
        </c:txPr>
        <c:crossAx val="34208384"/>
        <c:crosses val="autoZero"/>
        <c:crossBetween val="between"/>
      </c:valAx>
    </c:plotArea>
    <c:legend>
      <c:legendPos val="b"/>
      <c:legendEntry>
        <c:idx val="0"/>
        <c:txPr>
          <a:bodyPr/>
          <a:lstStyle/>
          <a:p>
            <a:pPr>
              <a:defRPr sz="1600" baseline="0"/>
            </a:pPr>
            <a:endParaRPr lang="en-US"/>
          </a:p>
        </c:txPr>
      </c:legendEntry>
      <c:legendEntry>
        <c:idx val="1"/>
        <c:txPr>
          <a:bodyPr/>
          <a:lstStyle/>
          <a:p>
            <a:pPr>
              <a:defRPr sz="1600" baseline="0"/>
            </a:pPr>
            <a:endParaRPr lang="en-US"/>
          </a:p>
        </c:txPr>
      </c:legendEntry>
      <c:legendEntry>
        <c:idx val="2"/>
        <c:txPr>
          <a:bodyPr/>
          <a:lstStyle/>
          <a:p>
            <a:pPr>
              <a:defRPr sz="1600" baseline="0"/>
            </a:pPr>
            <a:endParaRPr lang="en-US"/>
          </a:p>
        </c:txPr>
      </c:legendEntry>
      <c:legendEntry>
        <c:idx val="3"/>
        <c:txPr>
          <a:bodyPr/>
          <a:lstStyle/>
          <a:p>
            <a:pPr>
              <a:defRPr sz="1600" baseline="0"/>
            </a:pPr>
            <a:endParaRPr lang="en-US"/>
          </a:p>
        </c:txPr>
      </c:legendEntry>
      <c:layout>
        <c:manualLayout>
          <c:xMode val="edge"/>
          <c:yMode val="edge"/>
          <c:x val="3.1968503937007869E-2"/>
          <c:y val="0.83598644083285911"/>
          <c:w val="0.96664260717410344"/>
          <c:h val="0.11149496937882765"/>
        </c:manualLayout>
      </c:layout>
      <c:overlay val="0"/>
      <c:txPr>
        <a:bodyPr/>
        <a:lstStyle/>
        <a:p>
          <a:pPr>
            <a:defRPr lang="en-US" sz="1600" baseline="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26640419947513"/>
          <c:y val="5.1400554097404495E-2"/>
          <c:w val="0.81317804024496898"/>
          <c:h val="0.65360418489355521"/>
        </c:manualLayout>
      </c:layout>
      <c:barChart>
        <c:barDir val="col"/>
        <c:grouping val="stacked"/>
        <c:varyColors val="0"/>
        <c:ser>
          <c:idx val="0"/>
          <c:order val="0"/>
          <c:tx>
            <c:strRef>
              <c:f>'€, pop, staff, PCRS '!$A$68</c:f>
              <c:strCache>
                <c:ptCount val="1"/>
                <c:pt idx="0">
                  <c:v>GMS</c:v>
                </c:pt>
              </c:strCache>
            </c:strRef>
          </c:tx>
          <c:spPr>
            <a:solidFill>
              <a:srgbClr val="0070C0"/>
            </a:solidFill>
            <a:ln>
              <a:solidFill>
                <a:srgbClr val="0070C0"/>
              </a:solidFill>
            </a:ln>
          </c:spPr>
          <c:invertIfNegative val="0"/>
          <c:cat>
            <c:numRef>
              <c:f>'€, pop, staff, PCRS '!$B$1:$I$1</c:f>
              <c:numCache>
                <c:formatCode>General</c:formatCode>
                <c:ptCount val="8"/>
                <c:pt idx="0">
                  <c:v>2005</c:v>
                </c:pt>
                <c:pt idx="1">
                  <c:v>2006</c:v>
                </c:pt>
                <c:pt idx="2">
                  <c:v>2007</c:v>
                </c:pt>
                <c:pt idx="3">
                  <c:v>2008</c:v>
                </c:pt>
                <c:pt idx="4">
                  <c:v>2009</c:v>
                </c:pt>
                <c:pt idx="5">
                  <c:v>2010</c:v>
                </c:pt>
                <c:pt idx="6">
                  <c:v>2011</c:v>
                </c:pt>
                <c:pt idx="7">
                  <c:v>2012</c:v>
                </c:pt>
              </c:numCache>
            </c:numRef>
          </c:cat>
          <c:val>
            <c:numRef>
              <c:f>'€, pop, staff, PCRS '!$B$15:$I$15</c:f>
              <c:numCache>
                <c:formatCode>#,##0</c:formatCode>
                <c:ptCount val="8"/>
                <c:pt idx="0">
                  <c:v>1155727</c:v>
                </c:pt>
                <c:pt idx="1">
                  <c:v>1221695</c:v>
                </c:pt>
                <c:pt idx="2">
                  <c:v>1276178</c:v>
                </c:pt>
                <c:pt idx="3">
                  <c:v>1352120</c:v>
                </c:pt>
                <c:pt idx="4">
                  <c:v>1478560</c:v>
                </c:pt>
                <c:pt idx="5">
                  <c:v>1615809</c:v>
                </c:pt>
                <c:pt idx="6">
                  <c:v>1694063</c:v>
                </c:pt>
                <c:pt idx="7">
                  <c:v>1853877</c:v>
                </c:pt>
              </c:numCache>
            </c:numRef>
          </c:val>
        </c:ser>
        <c:ser>
          <c:idx val="1"/>
          <c:order val="1"/>
          <c:tx>
            <c:strRef>
              <c:f>'€, pop, staff, PCRS '!$A$69</c:f>
              <c:strCache>
                <c:ptCount val="1"/>
                <c:pt idx="0">
                  <c:v>DPS</c:v>
                </c:pt>
              </c:strCache>
            </c:strRef>
          </c:tx>
          <c:spPr>
            <a:solidFill>
              <a:srgbClr val="FF0000"/>
            </a:solidFill>
            <a:ln>
              <a:solidFill>
                <a:srgbClr val="FF0000"/>
              </a:solidFill>
            </a:ln>
          </c:spPr>
          <c:invertIfNegative val="0"/>
          <c:cat>
            <c:numRef>
              <c:f>'€, pop, staff, PCRS '!$B$1:$I$1</c:f>
              <c:numCache>
                <c:formatCode>General</c:formatCode>
                <c:ptCount val="8"/>
                <c:pt idx="0">
                  <c:v>2005</c:v>
                </c:pt>
                <c:pt idx="1">
                  <c:v>2006</c:v>
                </c:pt>
                <c:pt idx="2">
                  <c:v>2007</c:v>
                </c:pt>
                <c:pt idx="3">
                  <c:v>2008</c:v>
                </c:pt>
                <c:pt idx="4">
                  <c:v>2009</c:v>
                </c:pt>
                <c:pt idx="5">
                  <c:v>2010</c:v>
                </c:pt>
                <c:pt idx="6">
                  <c:v>2011</c:v>
                </c:pt>
                <c:pt idx="7">
                  <c:v>2012</c:v>
                </c:pt>
              </c:numCache>
            </c:numRef>
          </c:cat>
          <c:val>
            <c:numRef>
              <c:f>'€, pop, staff, PCRS '!$B$16:$I$16</c:f>
              <c:numCache>
                <c:formatCode>#,##0</c:formatCode>
                <c:ptCount val="8"/>
                <c:pt idx="0">
                  <c:v>1478650</c:v>
                </c:pt>
                <c:pt idx="1">
                  <c:v>1525657</c:v>
                </c:pt>
                <c:pt idx="2">
                  <c:v>1583738</c:v>
                </c:pt>
                <c:pt idx="3">
                  <c:v>1624413</c:v>
                </c:pt>
                <c:pt idx="4">
                  <c:v>1587448</c:v>
                </c:pt>
                <c:pt idx="5">
                  <c:v>1557048</c:v>
                </c:pt>
                <c:pt idx="6">
                  <c:v>1518241</c:v>
                </c:pt>
                <c:pt idx="7">
                  <c:v>1463388</c:v>
                </c:pt>
              </c:numCache>
            </c:numRef>
          </c:val>
        </c:ser>
        <c:ser>
          <c:idx val="2"/>
          <c:order val="2"/>
          <c:tx>
            <c:strRef>
              <c:f>'€, pop, staff, PCRS '!$A$70</c:f>
              <c:strCache>
                <c:ptCount val="1"/>
                <c:pt idx="0">
                  <c:v>LTI</c:v>
                </c:pt>
              </c:strCache>
            </c:strRef>
          </c:tx>
          <c:spPr>
            <a:solidFill>
              <a:schemeClr val="accent6"/>
            </a:solidFill>
            <a:ln>
              <a:solidFill>
                <a:schemeClr val="accent6">
                  <a:lumMod val="75000"/>
                </a:schemeClr>
              </a:solidFill>
            </a:ln>
          </c:spPr>
          <c:invertIfNegative val="0"/>
          <c:cat>
            <c:numRef>
              <c:f>'€, pop, staff, PCRS '!$B$1:$I$1</c:f>
              <c:numCache>
                <c:formatCode>General</c:formatCode>
                <c:ptCount val="8"/>
                <c:pt idx="0">
                  <c:v>2005</c:v>
                </c:pt>
                <c:pt idx="1">
                  <c:v>2006</c:v>
                </c:pt>
                <c:pt idx="2">
                  <c:v>2007</c:v>
                </c:pt>
                <c:pt idx="3">
                  <c:v>2008</c:v>
                </c:pt>
                <c:pt idx="4">
                  <c:v>2009</c:v>
                </c:pt>
                <c:pt idx="5">
                  <c:v>2010</c:v>
                </c:pt>
                <c:pt idx="6">
                  <c:v>2011</c:v>
                </c:pt>
                <c:pt idx="7">
                  <c:v>2012</c:v>
                </c:pt>
              </c:numCache>
            </c:numRef>
          </c:cat>
          <c:val>
            <c:numRef>
              <c:f>'€, pop, staff, PCRS '!$B$17:$I$17</c:f>
              <c:numCache>
                <c:formatCode>#,##0</c:formatCode>
                <c:ptCount val="8"/>
                <c:pt idx="0">
                  <c:v>99280</c:v>
                </c:pt>
                <c:pt idx="1">
                  <c:v>106307</c:v>
                </c:pt>
                <c:pt idx="2">
                  <c:v>112580</c:v>
                </c:pt>
                <c:pt idx="3">
                  <c:v>120407</c:v>
                </c:pt>
                <c:pt idx="4">
                  <c:v>127636</c:v>
                </c:pt>
                <c:pt idx="5">
                  <c:v>134926</c:v>
                </c:pt>
                <c:pt idx="6">
                  <c:v>142585</c:v>
                </c:pt>
                <c:pt idx="7">
                  <c:v>150598</c:v>
                </c:pt>
              </c:numCache>
            </c:numRef>
          </c:val>
        </c:ser>
        <c:ser>
          <c:idx val="3"/>
          <c:order val="3"/>
          <c:tx>
            <c:strRef>
              <c:f>'€, pop, staff, PCRS '!$A$71</c:f>
              <c:strCache>
                <c:ptCount val="1"/>
                <c:pt idx="0">
                  <c:v>HTD</c:v>
                </c:pt>
              </c:strCache>
            </c:strRef>
          </c:tx>
          <c:spPr>
            <a:solidFill>
              <a:srgbClr val="7030A0"/>
            </a:solidFill>
            <a:ln>
              <a:solidFill>
                <a:srgbClr val="7030A0"/>
              </a:solidFill>
            </a:ln>
          </c:spPr>
          <c:invertIfNegative val="0"/>
          <c:cat>
            <c:numRef>
              <c:f>'€, pop, staff, PCRS '!$B$1:$I$1</c:f>
              <c:numCache>
                <c:formatCode>General</c:formatCode>
                <c:ptCount val="8"/>
                <c:pt idx="0">
                  <c:v>2005</c:v>
                </c:pt>
                <c:pt idx="1">
                  <c:v>2006</c:v>
                </c:pt>
                <c:pt idx="2">
                  <c:v>2007</c:v>
                </c:pt>
                <c:pt idx="3">
                  <c:v>2008</c:v>
                </c:pt>
                <c:pt idx="4">
                  <c:v>2009</c:v>
                </c:pt>
                <c:pt idx="5">
                  <c:v>2010</c:v>
                </c:pt>
                <c:pt idx="6">
                  <c:v>2011</c:v>
                </c:pt>
                <c:pt idx="7">
                  <c:v>2012</c:v>
                </c:pt>
              </c:numCache>
            </c:numRef>
          </c:cat>
          <c:val>
            <c:numRef>
              <c:f>'€, pop, staff, PCRS '!$B$18:$I$18</c:f>
              <c:numCache>
                <c:formatCode>#,##0</c:formatCode>
                <c:ptCount val="8"/>
                <c:pt idx="0">
                  <c:v>31510</c:v>
                </c:pt>
                <c:pt idx="1">
                  <c:v>36460</c:v>
                </c:pt>
                <c:pt idx="2">
                  <c:v>41459</c:v>
                </c:pt>
                <c:pt idx="3">
                  <c:v>48984</c:v>
                </c:pt>
                <c:pt idx="4">
                  <c:v>53515</c:v>
                </c:pt>
                <c:pt idx="5">
                  <c:v>54974</c:v>
                </c:pt>
                <c:pt idx="6">
                  <c:v>60888</c:v>
                </c:pt>
                <c:pt idx="7">
                  <c:v>59276</c:v>
                </c:pt>
              </c:numCache>
            </c:numRef>
          </c:val>
        </c:ser>
        <c:dLbls>
          <c:showLegendKey val="0"/>
          <c:showVal val="0"/>
          <c:showCatName val="0"/>
          <c:showSerName val="0"/>
          <c:showPercent val="0"/>
          <c:showBubbleSize val="0"/>
        </c:dLbls>
        <c:gapWidth val="150"/>
        <c:overlap val="100"/>
        <c:axId val="36454400"/>
        <c:axId val="36455936"/>
      </c:barChart>
      <c:catAx>
        <c:axId val="36454400"/>
        <c:scaling>
          <c:orientation val="minMax"/>
        </c:scaling>
        <c:delete val="0"/>
        <c:axPos val="b"/>
        <c:numFmt formatCode="General" sourceLinked="1"/>
        <c:majorTickMark val="out"/>
        <c:minorTickMark val="none"/>
        <c:tickLblPos val="nextTo"/>
        <c:txPr>
          <a:bodyPr/>
          <a:lstStyle/>
          <a:p>
            <a:pPr>
              <a:defRPr lang="en-IE" sz="1400" baseline="0"/>
            </a:pPr>
            <a:endParaRPr lang="en-US"/>
          </a:p>
        </c:txPr>
        <c:crossAx val="36455936"/>
        <c:crosses val="autoZero"/>
        <c:auto val="1"/>
        <c:lblAlgn val="ctr"/>
        <c:lblOffset val="100"/>
        <c:noMultiLvlLbl val="0"/>
      </c:catAx>
      <c:valAx>
        <c:axId val="36455936"/>
        <c:scaling>
          <c:orientation val="minMax"/>
        </c:scaling>
        <c:delete val="0"/>
        <c:axPos val="l"/>
        <c:majorGridlines/>
        <c:numFmt formatCode="#,##0" sourceLinked="1"/>
        <c:majorTickMark val="out"/>
        <c:minorTickMark val="none"/>
        <c:tickLblPos val="nextTo"/>
        <c:txPr>
          <a:bodyPr/>
          <a:lstStyle/>
          <a:p>
            <a:pPr>
              <a:defRPr lang="en-IE"/>
            </a:pPr>
            <a:endParaRPr lang="en-US"/>
          </a:p>
        </c:txPr>
        <c:crossAx val="36454400"/>
        <c:crosses val="autoZero"/>
        <c:crossBetween val="between"/>
      </c:valAx>
    </c:plotArea>
    <c:legend>
      <c:legendPos val="b"/>
      <c:layout>
        <c:manualLayout>
          <c:xMode val="edge"/>
          <c:yMode val="edge"/>
          <c:x val="0.11468092553870039"/>
          <c:y val="0.8392724837351706"/>
          <c:w val="0.87168973978736652"/>
          <c:h val="0.12808945756780407"/>
        </c:manualLayout>
      </c:layout>
      <c:overlay val="0"/>
      <c:spPr>
        <a:ln>
          <a:solidFill>
            <a:srgbClr val="7030A0"/>
          </a:solidFill>
        </a:ln>
      </c:spPr>
      <c:txPr>
        <a:bodyPr/>
        <a:lstStyle/>
        <a:p>
          <a:pPr>
            <a:defRPr lang="en-IE" sz="16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34971323029069"/>
          <c:y val="5.1400490250446976E-2"/>
          <c:w val="0.79909470691163609"/>
          <c:h val="0.63971529600466626"/>
        </c:manualLayout>
      </c:layout>
      <c:barChart>
        <c:barDir val="col"/>
        <c:grouping val="stacked"/>
        <c:varyColors val="0"/>
        <c:ser>
          <c:idx val="0"/>
          <c:order val="0"/>
          <c:tx>
            <c:strRef>
              <c:f>'€, pop, staff, PCRS '!$A$57</c:f>
              <c:strCache>
                <c:ptCount val="1"/>
                <c:pt idx="0">
                  <c:v>GMS</c:v>
                </c:pt>
              </c:strCache>
            </c:strRef>
          </c:tx>
          <c:spPr>
            <a:solidFill>
              <a:srgbClr val="0070C0"/>
            </a:solidFill>
            <a:ln>
              <a:solidFill>
                <a:srgbClr val="0070C0"/>
              </a:solidFill>
            </a:ln>
          </c:spPr>
          <c:invertIfNegative val="0"/>
          <c:cat>
            <c:numRef>
              <c:f>'€, pop, staff, PCRS '!$B$1:$I$1</c:f>
              <c:numCache>
                <c:formatCode>General</c:formatCode>
                <c:ptCount val="8"/>
                <c:pt idx="0">
                  <c:v>2005</c:v>
                </c:pt>
                <c:pt idx="1">
                  <c:v>2006</c:v>
                </c:pt>
                <c:pt idx="2">
                  <c:v>2007</c:v>
                </c:pt>
                <c:pt idx="3">
                  <c:v>2008</c:v>
                </c:pt>
                <c:pt idx="4">
                  <c:v>2009</c:v>
                </c:pt>
                <c:pt idx="5">
                  <c:v>2010</c:v>
                </c:pt>
                <c:pt idx="6">
                  <c:v>2011</c:v>
                </c:pt>
                <c:pt idx="7">
                  <c:v>2012</c:v>
                </c:pt>
              </c:numCache>
            </c:numRef>
          </c:cat>
          <c:val>
            <c:numRef>
              <c:f>'€, pop, staff, PCRS '!$B$27:$I$27</c:f>
              <c:numCache>
                <c:formatCode>#,##0</c:formatCode>
                <c:ptCount val="8"/>
                <c:pt idx="0">
                  <c:v>37427774</c:v>
                </c:pt>
                <c:pt idx="1">
                  <c:v>40569342</c:v>
                </c:pt>
                <c:pt idx="2">
                  <c:v>44358454</c:v>
                </c:pt>
                <c:pt idx="3">
                  <c:v>48211863</c:v>
                </c:pt>
                <c:pt idx="4">
                  <c:v>50721919</c:v>
                </c:pt>
                <c:pt idx="5">
                  <c:v>54424660</c:v>
                </c:pt>
                <c:pt idx="6">
                  <c:v>58099381</c:v>
                </c:pt>
                <c:pt idx="7">
                  <c:v>61849141</c:v>
                </c:pt>
              </c:numCache>
            </c:numRef>
          </c:val>
        </c:ser>
        <c:ser>
          <c:idx val="1"/>
          <c:order val="1"/>
          <c:tx>
            <c:strRef>
              <c:f>'€, pop, staff, PCRS '!$A$58</c:f>
              <c:strCache>
                <c:ptCount val="1"/>
                <c:pt idx="0">
                  <c:v>DPS</c:v>
                </c:pt>
              </c:strCache>
            </c:strRef>
          </c:tx>
          <c:spPr>
            <a:solidFill>
              <a:srgbClr val="FF0000"/>
            </a:solidFill>
            <a:ln>
              <a:solidFill>
                <a:srgbClr val="FF0000"/>
              </a:solidFill>
            </a:ln>
          </c:spPr>
          <c:invertIfNegative val="0"/>
          <c:cat>
            <c:numRef>
              <c:f>'€, pop, staff, PCRS '!$B$1:$I$1</c:f>
              <c:numCache>
                <c:formatCode>General</c:formatCode>
                <c:ptCount val="8"/>
                <c:pt idx="0">
                  <c:v>2005</c:v>
                </c:pt>
                <c:pt idx="1">
                  <c:v>2006</c:v>
                </c:pt>
                <c:pt idx="2">
                  <c:v>2007</c:v>
                </c:pt>
                <c:pt idx="3">
                  <c:v>2008</c:v>
                </c:pt>
                <c:pt idx="4">
                  <c:v>2009</c:v>
                </c:pt>
                <c:pt idx="5">
                  <c:v>2010</c:v>
                </c:pt>
                <c:pt idx="6">
                  <c:v>2011</c:v>
                </c:pt>
                <c:pt idx="7">
                  <c:v>2012</c:v>
                </c:pt>
              </c:numCache>
            </c:numRef>
          </c:cat>
          <c:val>
            <c:numRef>
              <c:f>'€, pop, staff, PCRS '!$B$28:$I$28</c:f>
              <c:numCache>
                <c:formatCode>#,##0</c:formatCode>
                <c:ptCount val="8"/>
                <c:pt idx="0">
                  <c:v>10581689</c:v>
                </c:pt>
                <c:pt idx="1">
                  <c:v>11872217</c:v>
                </c:pt>
                <c:pt idx="2">
                  <c:v>13429945</c:v>
                </c:pt>
                <c:pt idx="3">
                  <c:v>13907438</c:v>
                </c:pt>
                <c:pt idx="4">
                  <c:v>13372525</c:v>
                </c:pt>
                <c:pt idx="5">
                  <c:v>11070446</c:v>
                </c:pt>
                <c:pt idx="6">
                  <c:v>10097055</c:v>
                </c:pt>
                <c:pt idx="7">
                  <c:v>9535228</c:v>
                </c:pt>
              </c:numCache>
            </c:numRef>
          </c:val>
        </c:ser>
        <c:ser>
          <c:idx val="2"/>
          <c:order val="2"/>
          <c:tx>
            <c:strRef>
              <c:f>'€, pop, staff, PCRS '!$A$59</c:f>
              <c:strCache>
                <c:ptCount val="1"/>
                <c:pt idx="0">
                  <c:v>LTI</c:v>
                </c:pt>
              </c:strCache>
            </c:strRef>
          </c:tx>
          <c:spPr>
            <a:solidFill>
              <a:schemeClr val="accent6">
                <a:lumMod val="75000"/>
              </a:schemeClr>
            </a:solidFill>
            <a:ln>
              <a:solidFill>
                <a:schemeClr val="accent6">
                  <a:lumMod val="75000"/>
                </a:schemeClr>
              </a:solidFill>
            </a:ln>
          </c:spPr>
          <c:invertIfNegative val="0"/>
          <c:cat>
            <c:numRef>
              <c:f>'€, pop, staff, PCRS '!$B$1:$I$1</c:f>
              <c:numCache>
                <c:formatCode>General</c:formatCode>
                <c:ptCount val="8"/>
                <c:pt idx="0">
                  <c:v>2005</c:v>
                </c:pt>
                <c:pt idx="1">
                  <c:v>2006</c:v>
                </c:pt>
                <c:pt idx="2">
                  <c:v>2007</c:v>
                </c:pt>
                <c:pt idx="3">
                  <c:v>2008</c:v>
                </c:pt>
                <c:pt idx="4">
                  <c:v>2009</c:v>
                </c:pt>
                <c:pt idx="5">
                  <c:v>2010</c:v>
                </c:pt>
                <c:pt idx="6">
                  <c:v>2011</c:v>
                </c:pt>
                <c:pt idx="7">
                  <c:v>2012</c:v>
                </c:pt>
              </c:numCache>
            </c:numRef>
          </c:cat>
          <c:val>
            <c:numRef>
              <c:f>'€, pop, staff, PCRS '!$B$29:$I$29</c:f>
              <c:numCache>
                <c:formatCode>#,##0</c:formatCode>
                <c:ptCount val="8"/>
                <c:pt idx="0">
                  <c:v>1929111</c:v>
                </c:pt>
                <c:pt idx="1">
                  <c:v>2165300</c:v>
                </c:pt>
                <c:pt idx="2">
                  <c:v>2352620</c:v>
                </c:pt>
                <c:pt idx="3">
                  <c:v>2643424</c:v>
                </c:pt>
                <c:pt idx="4">
                  <c:v>2855361</c:v>
                </c:pt>
                <c:pt idx="5">
                  <c:v>2807757</c:v>
                </c:pt>
                <c:pt idx="6">
                  <c:v>2802766</c:v>
                </c:pt>
                <c:pt idx="7">
                  <c:v>2959521</c:v>
                </c:pt>
              </c:numCache>
            </c:numRef>
          </c:val>
        </c:ser>
        <c:ser>
          <c:idx val="3"/>
          <c:order val="3"/>
          <c:tx>
            <c:strRef>
              <c:f>'€, pop, staff, PCRS '!$A$60</c:f>
              <c:strCache>
                <c:ptCount val="1"/>
                <c:pt idx="0">
                  <c:v>HTD</c:v>
                </c:pt>
              </c:strCache>
            </c:strRef>
          </c:tx>
          <c:spPr>
            <a:solidFill>
              <a:srgbClr val="7030A0"/>
            </a:solidFill>
            <a:ln>
              <a:solidFill>
                <a:srgbClr val="7030A0"/>
              </a:solidFill>
            </a:ln>
          </c:spPr>
          <c:invertIfNegative val="0"/>
          <c:cat>
            <c:numRef>
              <c:f>'€, pop, staff, PCRS '!$B$1:$I$1</c:f>
              <c:numCache>
                <c:formatCode>General</c:formatCode>
                <c:ptCount val="8"/>
                <c:pt idx="0">
                  <c:v>2005</c:v>
                </c:pt>
                <c:pt idx="1">
                  <c:v>2006</c:v>
                </c:pt>
                <c:pt idx="2">
                  <c:v>2007</c:v>
                </c:pt>
                <c:pt idx="3">
                  <c:v>2008</c:v>
                </c:pt>
                <c:pt idx="4">
                  <c:v>2009</c:v>
                </c:pt>
                <c:pt idx="5">
                  <c:v>2010</c:v>
                </c:pt>
                <c:pt idx="6">
                  <c:v>2011</c:v>
                </c:pt>
                <c:pt idx="7">
                  <c:v>2012</c:v>
                </c:pt>
              </c:numCache>
            </c:numRef>
          </c:cat>
          <c:val>
            <c:numRef>
              <c:f>'€, pop, staff, PCRS '!$B$30:$I$30</c:f>
              <c:numCache>
                <c:formatCode>#,##0</c:formatCode>
                <c:ptCount val="8"/>
                <c:pt idx="0">
                  <c:v>206641</c:v>
                </c:pt>
                <c:pt idx="1">
                  <c:v>252692</c:v>
                </c:pt>
                <c:pt idx="2">
                  <c:v>276477</c:v>
                </c:pt>
                <c:pt idx="3">
                  <c:v>315256</c:v>
                </c:pt>
                <c:pt idx="4">
                  <c:v>357365</c:v>
                </c:pt>
                <c:pt idx="5">
                  <c:v>390838</c:v>
                </c:pt>
                <c:pt idx="6">
                  <c:v>433139</c:v>
                </c:pt>
                <c:pt idx="7">
                  <c:v>452627</c:v>
                </c:pt>
              </c:numCache>
            </c:numRef>
          </c:val>
        </c:ser>
        <c:dLbls>
          <c:showLegendKey val="0"/>
          <c:showVal val="0"/>
          <c:showCatName val="0"/>
          <c:showSerName val="0"/>
          <c:showPercent val="0"/>
          <c:showBubbleSize val="0"/>
        </c:dLbls>
        <c:gapWidth val="150"/>
        <c:overlap val="100"/>
        <c:axId val="36853632"/>
        <c:axId val="36855168"/>
      </c:barChart>
      <c:catAx>
        <c:axId val="36853632"/>
        <c:scaling>
          <c:orientation val="minMax"/>
        </c:scaling>
        <c:delete val="0"/>
        <c:axPos val="b"/>
        <c:numFmt formatCode="General" sourceLinked="1"/>
        <c:majorTickMark val="out"/>
        <c:minorTickMark val="none"/>
        <c:tickLblPos val="nextTo"/>
        <c:txPr>
          <a:bodyPr/>
          <a:lstStyle/>
          <a:p>
            <a:pPr>
              <a:defRPr lang="en-US" sz="1200" baseline="0"/>
            </a:pPr>
            <a:endParaRPr lang="en-US"/>
          </a:p>
        </c:txPr>
        <c:crossAx val="36855168"/>
        <c:crosses val="autoZero"/>
        <c:auto val="1"/>
        <c:lblAlgn val="ctr"/>
        <c:lblOffset val="100"/>
        <c:noMultiLvlLbl val="0"/>
      </c:catAx>
      <c:valAx>
        <c:axId val="36855168"/>
        <c:scaling>
          <c:orientation val="minMax"/>
        </c:scaling>
        <c:delete val="0"/>
        <c:axPos val="l"/>
        <c:majorGridlines/>
        <c:numFmt formatCode="#,##0" sourceLinked="1"/>
        <c:majorTickMark val="out"/>
        <c:minorTickMark val="none"/>
        <c:tickLblPos val="nextTo"/>
        <c:txPr>
          <a:bodyPr/>
          <a:lstStyle/>
          <a:p>
            <a:pPr>
              <a:defRPr lang="en-US"/>
            </a:pPr>
            <a:endParaRPr lang="en-US"/>
          </a:p>
        </c:txPr>
        <c:crossAx val="36853632"/>
        <c:crosses val="autoZero"/>
        <c:crossBetween val="between"/>
      </c:valAx>
    </c:plotArea>
    <c:legend>
      <c:legendPos val="b"/>
      <c:legendEntry>
        <c:idx val="0"/>
        <c:txPr>
          <a:bodyPr/>
          <a:lstStyle/>
          <a:p>
            <a:pPr>
              <a:defRPr sz="1400" baseline="0"/>
            </a:pPr>
            <a:endParaRPr lang="en-US"/>
          </a:p>
        </c:txPr>
      </c:legendEntry>
      <c:legendEntry>
        <c:idx val="1"/>
        <c:txPr>
          <a:bodyPr/>
          <a:lstStyle/>
          <a:p>
            <a:pPr>
              <a:defRPr sz="1400" baseline="0"/>
            </a:pPr>
            <a:endParaRPr lang="en-US"/>
          </a:p>
        </c:txPr>
      </c:legendEntry>
      <c:legendEntry>
        <c:idx val="2"/>
        <c:txPr>
          <a:bodyPr/>
          <a:lstStyle/>
          <a:p>
            <a:pPr>
              <a:defRPr sz="1400" baseline="0"/>
            </a:pPr>
            <a:endParaRPr lang="en-US"/>
          </a:p>
        </c:txPr>
      </c:legendEntry>
      <c:legendEntry>
        <c:idx val="3"/>
        <c:txPr>
          <a:bodyPr/>
          <a:lstStyle/>
          <a:p>
            <a:pPr>
              <a:defRPr sz="1400" baseline="0"/>
            </a:pPr>
            <a:endParaRPr lang="en-US"/>
          </a:p>
        </c:txPr>
      </c:legendEntry>
      <c:layout>
        <c:manualLayout>
          <c:xMode val="edge"/>
          <c:yMode val="edge"/>
          <c:x val="0"/>
          <c:y val="0.81635501432580659"/>
          <c:w val="0.99938276465441833"/>
          <c:h val="0.15586723534558183"/>
        </c:manualLayout>
      </c:layout>
      <c:overlay val="0"/>
      <c:txPr>
        <a:bodyPr/>
        <a:lstStyle/>
        <a:p>
          <a:pPr>
            <a:defRPr lang="en-US" sz="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24019835837451"/>
          <c:y val="2.6598088586601398E-2"/>
          <c:w val="0.84131859642713902"/>
          <c:h val="0.74788557626865448"/>
        </c:manualLayout>
      </c:layout>
      <c:barChart>
        <c:barDir val="col"/>
        <c:grouping val="stacked"/>
        <c:varyColors val="0"/>
        <c:ser>
          <c:idx val="0"/>
          <c:order val="0"/>
          <c:tx>
            <c:v>GMS</c:v>
          </c:tx>
          <c:spPr>
            <a:solidFill>
              <a:srgbClr val="0070C0"/>
            </a:solidFill>
            <a:ln>
              <a:solidFill>
                <a:srgbClr val="0070C0"/>
              </a:solidFill>
            </a:ln>
          </c:spPr>
          <c:invertIfNegative val="0"/>
          <c:cat>
            <c:numRef>
              <c:f>'€, pop, staff, PCRS '!$B$1:$J$1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 pop, staff, PCRS '!$B$20:$J$20</c:f>
              <c:numCache>
                <c:formatCode>#,##0</c:formatCode>
                <c:ptCount val="9"/>
                <c:pt idx="0">
                  <c:v>831442623</c:v>
                </c:pt>
                <c:pt idx="1">
                  <c:v>940224576</c:v>
                </c:pt>
                <c:pt idx="2" formatCode="#,##0.00">
                  <c:v>1048408418</c:v>
                </c:pt>
                <c:pt idx="3">
                  <c:v>1145291632</c:v>
                </c:pt>
                <c:pt idx="4" formatCode="#,##0.00">
                  <c:v>1260244615</c:v>
                </c:pt>
                <c:pt idx="5">
                  <c:v>1233261559</c:v>
                </c:pt>
                <c:pt idx="6">
                  <c:v>1207338461</c:v>
                </c:pt>
                <c:pt idx="7">
                  <c:v>1228984000</c:v>
                </c:pt>
                <c:pt idx="8">
                  <c:v>1209000000</c:v>
                </c:pt>
              </c:numCache>
            </c:numRef>
          </c:val>
        </c:ser>
        <c:ser>
          <c:idx val="1"/>
          <c:order val="1"/>
          <c:tx>
            <c:v>DPS</c:v>
          </c:tx>
          <c:spPr>
            <a:solidFill>
              <a:srgbClr val="FF0000"/>
            </a:solidFill>
            <a:ln>
              <a:solidFill>
                <a:srgbClr val="FF0000"/>
              </a:solidFill>
            </a:ln>
          </c:spPr>
          <c:invertIfNegative val="0"/>
          <c:cat>
            <c:numRef>
              <c:f>'€, pop, staff, PCRS '!$B$1:$J$1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 pop, staff, PCRS '!$B$21:$J$21</c:f>
              <c:numCache>
                <c:formatCode>#,##0</c:formatCode>
                <c:ptCount val="9"/>
                <c:pt idx="0">
                  <c:v>244485938</c:v>
                </c:pt>
                <c:pt idx="1">
                  <c:v>283108115</c:v>
                </c:pt>
                <c:pt idx="2">
                  <c:v>307334094</c:v>
                </c:pt>
                <c:pt idx="3">
                  <c:v>311898446</c:v>
                </c:pt>
                <c:pt idx="4">
                  <c:v>259928189</c:v>
                </c:pt>
                <c:pt idx="5">
                  <c:v>173435072</c:v>
                </c:pt>
                <c:pt idx="6">
                  <c:v>142138915</c:v>
                </c:pt>
                <c:pt idx="7">
                  <c:v>127000000</c:v>
                </c:pt>
                <c:pt idx="8">
                  <c:v>85000000</c:v>
                </c:pt>
              </c:numCache>
            </c:numRef>
          </c:val>
        </c:ser>
        <c:ser>
          <c:idx val="2"/>
          <c:order val="2"/>
          <c:tx>
            <c:v>LTI</c:v>
          </c:tx>
          <c:spPr>
            <a:solidFill>
              <a:schemeClr val="accent6">
                <a:lumMod val="75000"/>
              </a:schemeClr>
            </a:solidFill>
            <a:ln>
              <a:solidFill>
                <a:schemeClr val="accent6">
                  <a:lumMod val="75000"/>
                </a:schemeClr>
              </a:solidFill>
            </a:ln>
          </c:spPr>
          <c:invertIfNegative val="0"/>
          <c:cat>
            <c:numRef>
              <c:f>'€, pop, staff, PCRS '!$B$1:$J$1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 pop, staff, PCRS '!$B$22:$J$22</c:f>
              <c:numCache>
                <c:formatCode>#,##0</c:formatCode>
                <c:ptCount val="9"/>
                <c:pt idx="0">
                  <c:v>100546643</c:v>
                </c:pt>
                <c:pt idx="1">
                  <c:v>115461340</c:v>
                </c:pt>
                <c:pt idx="2">
                  <c:v>124458135</c:v>
                </c:pt>
                <c:pt idx="3">
                  <c:v>137898995</c:v>
                </c:pt>
                <c:pt idx="4">
                  <c:v>139759172</c:v>
                </c:pt>
                <c:pt idx="5">
                  <c:v>126921779</c:v>
                </c:pt>
                <c:pt idx="6">
                  <c:v>118098284</c:v>
                </c:pt>
                <c:pt idx="7">
                  <c:v>116000000</c:v>
                </c:pt>
                <c:pt idx="8">
                  <c:v>107000000</c:v>
                </c:pt>
              </c:numCache>
            </c:numRef>
          </c:val>
        </c:ser>
        <c:ser>
          <c:idx val="3"/>
          <c:order val="3"/>
          <c:tx>
            <c:v>HTD</c:v>
          </c:tx>
          <c:spPr>
            <a:solidFill>
              <a:srgbClr val="7030A0"/>
            </a:solidFill>
            <a:ln>
              <a:solidFill>
                <a:srgbClr val="7030A0"/>
              </a:solidFill>
            </a:ln>
          </c:spPr>
          <c:invertIfNegative val="0"/>
          <c:cat>
            <c:numRef>
              <c:f>'€, pop, staff, PCRS '!$B$1:$J$1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 pop, staff, PCRS '!$B$23:$J$23</c:f>
              <c:numCache>
                <c:formatCode>#,##0</c:formatCode>
                <c:ptCount val="9"/>
                <c:pt idx="0">
                  <c:v>168760000</c:v>
                </c:pt>
                <c:pt idx="1">
                  <c:v>207250000</c:v>
                </c:pt>
                <c:pt idx="2">
                  <c:v>238510000</c:v>
                </c:pt>
                <c:pt idx="3">
                  <c:v>275390000</c:v>
                </c:pt>
                <c:pt idx="4">
                  <c:v>315355866</c:v>
                </c:pt>
                <c:pt idx="5">
                  <c:v>345760000</c:v>
                </c:pt>
                <c:pt idx="6">
                  <c:v>350181003</c:v>
                </c:pt>
                <c:pt idx="7">
                  <c:v>385040000</c:v>
                </c:pt>
                <c:pt idx="8">
                  <c:v>442000000</c:v>
                </c:pt>
              </c:numCache>
            </c:numRef>
          </c:val>
        </c:ser>
        <c:dLbls>
          <c:showLegendKey val="0"/>
          <c:showVal val="0"/>
          <c:showCatName val="0"/>
          <c:showSerName val="0"/>
          <c:showPercent val="0"/>
          <c:showBubbleSize val="0"/>
        </c:dLbls>
        <c:gapWidth val="150"/>
        <c:overlap val="100"/>
        <c:axId val="38942592"/>
        <c:axId val="38944128"/>
      </c:barChart>
      <c:catAx>
        <c:axId val="38942592"/>
        <c:scaling>
          <c:orientation val="minMax"/>
        </c:scaling>
        <c:delete val="0"/>
        <c:axPos val="b"/>
        <c:numFmt formatCode="General" sourceLinked="1"/>
        <c:majorTickMark val="out"/>
        <c:minorTickMark val="none"/>
        <c:tickLblPos val="nextTo"/>
        <c:txPr>
          <a:bodyPr/>
          <a:lstStyle/>
          <a:p>
            <a:pPr>
              <a:defRPr lang="en-US" sz="1400"/>
            </a:pPr>
            <a:endParaRPr lang="en-US"/>
          </a:p>
        </c:txPr>
        <c:crossAx val="38944128"/>
        <c:crosses val="autoZero"/>
        <c:auto val="1"/>
        <c:lblAlgn val="ctr"/>
        <c:lblOffset val="100"/>
        <c:noMultiLvlLbl val="0"/>
      </c:catAx>
      <c:valAx>
        <c:axId val="38944128"/>
        <c:scaling>
          <c:orientation val="minMax"/>
        </c:scaling>
        <c:delete val="0"/>
        <c:axPos val="l"/>
        <c:majorGridlines/>
        <c:title>
          <c:tx>
            <c:rich>
              <a:bodyPr rot="-5400000" vert="horz"/>
              <a:lstStyle/>
              <a:p>
                <a:pPr>
                  <a:defRPr lang="en-US"/>
                </a:pPr>
                <a:r>
                  <a:rPr lang="en-IE" dirty="0"/>
                  <a:t>€</a:t>
                </a:r>
              </a:p>
            </c:rich>
          </c:tx>
          <c:overlay val="0"/>
        </c:title>
        <c:numFmt formatCode="#,##0" sourceLinked="1"/>
        <c:majorTickMark val="out"/>
        <c:minorTickMark val="none"/>
        <c:tickLblPos val="nextTo"/>
        <c:txPr>
          <a:bodyPr/>
          <a:lstStyle/>
          <a:p>
            <a:pPr>
              <a:defRPr lang="en-US"/>
            </a:pPr>
            <a:endParaRPr lang="en-US"/>
          </a:p>
        </c:txPr>
        <c:crossAx val="38942592"/>
        <c:crosses val="autoZero"/>
        <c:crossBetween val="between"/>
      </c:valAx>
    </c:plotArea>
    <c:legend>
      <c:legendPos val="b"/>
      <c:layout>
        <c:manualLayout>
          <c:xMode val="edge"/>
          <c:yMode val="edge"/>
          <c:x val="1.2729832806730773E-3"/>
          <c:y val="0.84138671789524189"/>
          <c:w val="0.99641735045163138"/>
          <c:h val="0.15861328210475803"/>
        </c:manualLayout>
      </c:layout>
      <c:overlay val="0"/>
      <c:txPr>
        <a:bodyPr/>
        <a:lstStyle/>
        <a:p>
          <a:pPr>
            <a:defRPr lang="en-US" sz="14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94064572597268"/>
          <c:y val="1.591945742959365E-2"/>
          <c:w val="0.88491760460487823"/>
          <c:h val="0.81087638562462849"/>
        </c:manualLayout>
      </c:layout>
      <c:barChart>
        <c:barDir val="col"/>
        <c:grouping val="stacked"/>
        <c:varyColors val="0"/>
        <c:ser>
          <c:idx val="0"/>
          <c:order val="0"/>
          <c:tx>
            <c:strRef>
              <c:f>'waiting lists'!$A$4</c:f>
              <c:strCache>
                <c:ptCount val="1"/>
                <c:pt idx="0">
                  <c:v>0 to 3</c:v>
                </c:pt>
              </c:strCache>
            </c:strRef>
          </c:tx>
          <c:invertIfNegative val="0"/>
          <c:cat>
            <c:numRef>
              <c:f>'waiting lists'!$E$3:$J$3</c:f>
              <c:numCache>
                <c:formatCode>General</c:formatCode>
                <c:ptCount val="6"/>
                <c:pt idx="0">
                  <c:v>2008</c:v>
                </c:pt>
                <c:pt idx="1">
                  <c:v>2009</c:v>
                </c:pt>
                <c:pt idx="2">
                  <c:v>2010</c:v>
                </c:pt>
                <c:pt idx="3">
                  <c:v>2011</c:v>
                </c:pt>
                <c:pt idx="4" formatCode="mmm\-yy">
                  <c:v>41214</c:v>
                </c:pt>
                <c:pt idx="5" formatCode="mmm\-yy">
                  <c:v>41579</c:v>
                </c:pt>
              </c:numCache>
            </c:numRef>
          </c:cat>
          <c:val>
            <c:numRef>
              <c:f>'waiting lists'!$E$4:$J$4</c:f>
              <c:numCache>
                <c:formatCode>#,##0</c:formatCode>
                <c:ptCount val="6"/>
                <c:pt idx="0">
                  <c:v>21477</c:v>
                </c:pt>
                <c:pt idx="1">
                  <c:v>22080</c:v>
                </c:pt>
                <c:pt idx="2">
                  <c:v>25721</c:v>
                </c:pt>
                <c:pt idx="3">
                  <c:v>23014</c:v>
                </c:pt>
                <c:pt idx="4">
                  <c:v>24831</c:v>
                </c:pt>
                <c:pt idx="5">
                  <c:v>26886</c:v>
                </c:pt>
              </c:numCache>
            </c:numRef>
          </c:val>
        </c:ser>
        <c:ser>
          <c:idx val="1"/>
          <c:order val="1"/>
          <c:tx>
            <c:strRef>
              <c:f>'waiting lists'!$A$5</c:f>
              <c:strCache>
                <c:ptCount val="1"/>
                <c:pt idx="0">
                  <c:v>3 to 6</c:v>
                </c:pt>
              </c:strCache>
            </c:strRef>
          </c:tx>
          <c:spPr>
            <a:solidFill>
              <a:srgbClr val="FF0000"/>
            </a:solidFill>
            <a:ln>
              <a:solidFill>
                <a:srgbClr val="FF0000"/>
              </a:solidFill>
            </a:ln>
          </c:spPr>
          <c:invertIfNegative val="0"/>
          <c:cat>
            <c:numRef>
              <c:f>'waiting lists'!$E$3:$J$3</c:f>
              <c:numCache>
                <c:formatCode>General</c:formatCode>
                <c:ptCount val="6"/>
                <c:pt idx="0">
                  <c:v>2008</c:v>
                </c:pt>
                <c:pt idx="1">
                  <c:v>2009</c:v>
                </c:pt>
                <c:pt idx="2">
                  <c:v>2010</c:v>
                </c:pt>
                <c:pt idx="3">
                  <c:v>2011</c:v>
                </c:pt>
                <c:pt idx="4" formatCode="mmm\-yy">
                  <c:v>41214</c:v>
                </c:pt>
                <c:pt idx="5" formatCode="mmm\-yy">
                  <c:v>41579</c:v>
                </c:pt>
              </c:numCache>
            </c:numRef>
          </c:cat>
          <c:val>
            <c:numRef>
              <c:f>'waiting lists'!$E$5:$J$5</c:f>
              <c:numCache>
                <c:formatCode>#,##0</c:formatCode>
                <c:ptCount val="6"/>
                <c:pt idx="0">
                  <c:v>9227</c:v>
                </c:pt>
                <c:pt idx="1">
                  <c:v>9170</c:v>
                </c:pt>
                <c:pt idx="2">
                  <c:v>12016</c:v>
                </c:pt>
                <c:pt idx="3">
                  <c:v>9972</c:v>
                </c:pt>
                <c:pt idx="4">
                  <c:v>12410</c:v>
                </c:pt>
                <c:pt idx="5">
                  <c:v>13161</c:v>
                </c:pt>
              </c:numCache>
            </c:numRef>
          </c:val>
        </c:ser>
        <c:ser>
          <c:idx val="2"/>
          <c:order val="2"/>
          <c:tx>
            <c:strRef>
              <c:f>'waiting lists'!$A$6</c:f>
              <c:strCache>
                <c:ptCount val="1"/>
                <c:pt idx="0">
                  <c:v>6 to 12</c:v>
                </c:pt>
              </c:strCache>
            </c:strRef>
          </c:tx>
          <c:spPr>
            <a:solidFill>
              <a:srgbClr val="7030A0"/>
            </a:solidFill>
            <a:ln>
              <a:solidFill>
                <a:srgbClr val="7030A0"/>
              </a:solidFill>
            </a:ln>
          </c:spPr>
          <c:invertIfNegative val="0"/>
          <c:cat>
            <c:numRef>
              <c:f>'waiting lists'!$E$3:$J$3</c:f>
              <c:numCache>
                <c:formatCode>General</c:formatCode>
                <c:ptCount val="6"/>
                <c:pt idx="0">
                  <c:v>2008</c:v>
                </c:pt>
                <c:pt idx="1">
                  <c:v>2009</c:v>
                </c:pt>
                <c:pt idx="2">
                  <c:v>2010</c:v>
                </c:pt>
                <c:pt idx="3">
                  <c:v>2011</c:v>
                </c:pt>
                <c:pt idx="4" formatCode="mmm\-yy">
                  <c:v>41214</c:v>
                </c:pt>
                <c:pt idx="5" formatCode="mmm\-yy">
                  <c:v>41579</c:v>
                </c:pt>
              </c:numCache>
            </c:numRef>
          </c:cat>
          <c:val>
            <c:numRef>
              <c:f>'waiting lists'!$E$6:$J$6</c:f>
              <c:numCache>
                <c:formatCode>#,##0</c:formatCode>
                <c:ptCount val="6"/>
                <c:pt idx="0">
                  <c:v>8595</c:v>
                </c:pt>
                <c:pt idx="1">
                  <c:v>6307</c:v>
                </c:pt>
                <c:pt idx="2">
                  <c:v>6771</c:v>
                </c:pt>
                <c:pt idx="3">
                  <c:v>9591</c:v>
                </c:pt>
                <c:pt idx="4">
                  <c:v>6255</c:v>
                </c:pt>
                <c:pt idx="5">
                  <c:v>6810</c:v>
                </c:pt>
              </c:numCache>
            </c:numRef>
          </c:val>
        </c:ser>
        <c:ser>
          <c:idx val="3"/>
          <c:order val="3"/>
          <c:tx>
            <c:strRef>
              <c:f>'waiting lists'!$A$7</c:f>
              <c:strCache>
                <c:ptCount val="1"/>
                <c:pt idx="0">
                  <c:v>12 +</c:v>
                </c:pt>
              </c:strCache>
            </c:strRef>
          </c:tx>
          <c:invertIfNegative val="0"/>
          <c:cat>
            <c:numRef>
              <c:f>'waiting lists'!$E$3:$J$3</c:f>
              <c:numCache>
                <c:formatCode>General</c:formatCode>
                <c:ptCount val="6"/>
                <c:pt idx="0">
                  <c:v>2008</c:v>
                </c:pt>
                <c:pt idx="1">
                  <c:v>2009</c:v>
                </c:pt>
                <c:pt idx="2">
                  <c:v>2010</c:v>
                </c:pt>
                <c:pt idx="3">
                  <c:v>2011</c:v>
                </c:pt>
                <c:pt idx="4" formatCode="mmm\-yy">
                  <c:v>41214</c:v>
                </c:pt>
                <c:pt idx="5" formatCode="mmm\-yy">
                  <c:v>41579</c:v>
                </c:pt>
              </c:numCache>
            </c:numRef>
          </c:cat>
          <c:val>
            <c:numRef>
              <c:f>'waiting lists'!$E$7:$J$7</c:f>
              <c:numCache>
                <c:formatCode>#,##0</c:formatCode>
                <c:ptCount val="6"/>
                <c:pt idx="0">
                  <c:v>2711</c:v>
                </c:pt>
                <c:pt idx="1">
                  <c:v>1610</c:v>
                </c:pt>
                <c:pt idx="2">
                  <c:v>1234</c:v>
                </c:pt>
                <c:pt idx="3">
                  <c:v>1924</c:v>
                </c:pt>
                <c:pt idx="4">
                  <c:v>214</c:v>
                </c:pt>
                <c:pt idx="5">
                  <c:v>797</c:v>
                </c:pt>
              </c:numCache>
            </c:numRef>
          </c:val>
        </c:ser>
        <c:ser>
          <c:idx val="4"/>
          <c:order val="4"/>
          <c:tx>
            <c:strRef>
              <c:f>'waiting lists'!$A$8</c:f>
              <c:strCache>
                <c:ptCount val="1"/>
                <c:pt idx="0">
                  <c:v>24+</c:v>
                </c:pt>
              </c:strCache>
            </c:strRef>
          </c:tx>
          <c:spPr>
            <a:solidFill>
              <a:srgbClr val="00B050"/>
            </a:solidFill>
            <a:ln>
              <a:solidFill>
                <a:srgbClr val="00B050"/>
              </a:solidFill>
            </a:ln>
          </c:spPr>
          <c:invertIfNegative val="0"/>
          <c:val>
            <c:numRef>
              <c:f>'waiting lists'!$E$8:$J$8</c:f>
              <c:numCache>
                <c:formatCode>#,##0</c:formatCode>
                <c:ptCount val="6"/>
                <c:pt idx="0">
                  <c:v>831</c:v>
                </c:pt>
                <c:pt idx="1">
                  <c:v>404</c:v>
                </c:pt>
                <c:pt idx="2">
                  <c:v>157</c:v>
                </c:pt>
                <c:pt idx="3">
                  <c:v>240</c:v>
                </c:pt>
                <c:pt idx="5">
                  <c:v>0</c:v>
                </c:pt>
              </c:numCache>
            </c:numRef>
          </c:val>
        </c:ser>
        <c:dLbls>
          <c:showLegendKey val="0"/>
          <c:showVal val="0"/>
          <c:showCatName val="0"/>
          <c:showSerName val="0"/>
          <c:showPercent val="0"/>
          <c:showBubbleSize val="0"/>
        </c:dLbls>
        <c:gapWidth val="150"/>
        <c:overlap val="100"/>
        <c:axId val="39183872"/>
        <c:axId val="39185408"/>
      </c:barChart>
      <c:catAx>
        <c:axId val="39183872"/>
        <c:scaling>
          <c:orientation val="minMax"/>
        </c:scaling>
        <c:delete val="0"/>
        <c:axPos val="b"/>
        <c:numFmt formatCode="General" sourceLinked="1"/>
        <c:majorTickMark val="out"/>
        <c:minorTickMark val="none"/>
        <c:tickLblPos val="nextTo"/>
        <c:txPr>
          <a:bodyPr/>
          <a:lstStyle/>
          <a:p>
            <a:pPr>
              <a:defRPr lang="en-US" sz="1400" baseline="0"/>
            </a:pPr>
            <a:endParaRPr lang="en-US"/>
          </a:p>
        </c:txPr>
        <c:crossAx val="39185408"/>
        <c:crosses val="autoZero"/>
        <c:auto val="1"/>
        <c:lblAlgn val="ctr"/>
        <c:lblOffset val="100"/>
        <c:noMultiLvlLbl val="0"/>
      </c:catAx>
      <c:valAx>
        <c:axId val="39185408"/>
        <c:scaling>
          <c:orientation val="minMax"/>
        </c:scaling>
        <c:delete val="0"/>
        <c:axPos val="l"/>
        <c:majorGridlines/>
        <c:title>
          <c:tx>
            <c:rich>
              <a:bodyPr rot="-5400000" vert="horz"/>
              <a:lstStyle/>
              <a:p>
                <a:pPr>
                  <a:defRPr lang="en-US"/>
                </a:pPr>
                <a:r>
                  <a:rPr lang="en-US" dirty="0"/>
                  <a:t>Waiting list numbers</a:t>
                </a:r>
              </a:p>
            </c:rich>
          </c:tx>
          <c:layout>
            <c:manualLayout>
              <c:xMode val="edge"/>
              <c:yMode val="edge"/>
              <c:x val="2.0870667092760333E-2"/>
              <c:y val="0.36128573600743547"/>
            </c:manualLayout>
          </c:layout>
          <c:overlay val="0"/>
        </c:title>
        <c:numFmt formatCode="#,##0" sourceLinked="1"/>
        <c:majorTickMark val="out"/>
        <c:minorTickMark val="none"/>
        <c:tickLblPos val="nextTo"/>
        <c:txPr>
          <a:bodyPr/>
          <a:lstStyle/>
          <a:p>
            <a:pPr>
              <a:defRPr lang="en-US"/>
            </a:pPr>
            <a:endParaRPr lang="en-US"/>
          </a:p>
        </c:txPr>
        <c:crossAx val="39183872"/>
        <c:crosses val="autoZero"/>
        <c:crossBetween val="between"/>
      </c:valAx>
    </c:plotArea>
    <c:legend>
      <c:legendPos val="b"/>
      <c:layout>
        <c:manualLayout>
          <c:xMode val="edge"/>
          <c:yMode val="edge"/>
          <c:x val="0.43645444404891465"/>
          <c:y val="0.8996883202099738"/>
          <c:w val="0.5244698774711074"/>
          <c:h val="0.10031165635028766"/>
        </c:manualLayout>
      </c:layout>
      <c:overlay val="0"/>
      <c:txPr>
        <a:bodyPr/>
        <a:lstStyle/>
        <a:p>
          <a:pPr>
            <a:defRPr lang="en-US" sz="1400" baseline="0"/>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0.1791</cdr:x>
      <cdr:y>0.07989</cdr:y>
    </cdr:from>
    <cdr:to>
      <cdr:x>0.72387</cdr:x>
      <cdr:y>0.21304</cdr:y>
    </cdr:to>
    <cdr:sp macro="" textlink="">
      <cdr:nvSpPr>
        <cdr:cNvPr id="2" name="TextBox 1"/>
        <cdr:cNvSpPr txBox="1"/>
      </cdr:nvSpPr>
      <cdr:spPr>
        <a:xfrm xmlns:a="http://schemas.openxmlformats.org/drawingml/2006/main">
          <a:off x="1702356" y="378038"/>
          <a:ext cx="5178069" cy="6300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400" b="0" noProof="0" dirty="0" smtClean="0">
              <a:solidFill>
                <a:schemeClr val="tx1"/>
              </a:solidFill>
              <a:latin typeface="Arial" panose="020B0604020202020204" pitchFamily="34" charset="0"/>
              <a:cs typeface="Arial" panose="020B0604020202020204" pitchFamily="34" charset="0"/>
            </a:rPr>
            <a:t>Change in public spending on health as % of general government spending: 2008-2011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C3552E-52F1-405E-8783-BB737124359A}" type="datetimeFigureOut">
              <a:rPr lang="en-IE" smtClean="0"/>
              <a:pPr/>
              <a:t>14/10/2014</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6166B6-9066-4E20-AD1E-8E407DEDD9B1}" type="slidenum">
              <a:rPr lang="en-IE" smtClean="0"/>
              <a:pPr/>
              <a:t>‹nr.›</a:t>
            </a:fld>
            <a:endParaRPr lang="en-IE"/>
          </a:p>
        </p:txBody>
      </p:sp>
    </p:spTree>
    <p:extLst>
      <p:ext uri="{BB962C8B-B14F-4D97-AF65-F5344CB8AC3E}">
        <p14:creationId xmlns:p14="http://schemas.microsoft.com/office/powerpoint/2010/main" val="315843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6128F-164F-4F18-9A20-A4205EC519C4}" type="datetimeFigureOut">
              <a:rPr lang="en-IE" smtClean="0"/>
              <a:pPr/>
              <a:t>14/10/2014</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A34EC-C955-4FBB-A918-7CAE88F95401}" type="slidenum">
              <a:rPr lang="en-IE" smtClean="0"/>
              <a:pPr/>
              <a:t>‹nr.›</a:t>
            </a:fld>
            <a:endParaRPr lang="en-IE"/>
          </a:p>
        </p:txBody>
      </p:sp>
    </p:spTree>
    <p:extLst>
      <p:ext uri="{BB962C8B-B14F-4D97-AF65-F5344CB8AC3E}">
        <p14:creationId xmlns:p14="http://schemas.microsoft.com/office/powerpoint/2010/main" val="210404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6098" y="4343704"/>
            <a:ext cx="5485805" cy="4113892"/>
          </a:xfrm>
          <a:prstGeom prst="rect">
            <a:avLst/>
          </a:prstGeom>
        </p:spPr>
        <p:txBody>
          <a:bodyPr>
            <a:normAutofit/>
          </a:bodyPr>
          <a:lstStyle/>
          <a:p>
            <a:r>
              <a:rPr lang="en-GB" dirty="0" smtClean="0"/>
              <a:t>Ireland most affected – fell</a:t>
            </a:r>
            <a:r>
              <a:rPr lang="en-GB" baseline="0" dirty="0" smtClean="0"/>
              <a:t> by 2.33%</a:t>
            </a:r>
            <a:endParaRPr lang="en-GB" dirty="0"/>
          </a:p>
        </p:txBody>
      </p:sp>
      <p:sp>
        <p:nvSpPr>
          <p:cNvPr id="4" name="Slide Number Placeholder 3"/>
          <p:cNvSpPr>
            <a:spLocks noGrp="1"/>
          </p:cNvSpPr>
          <p:nvPr>
            <p:ph type="sldNum" sz="quarter" idx="10"/>
          </p:nvPr>
        </p:nvSpPr>
        <p:spPr/>
        <p:txBody>
          <a:bodyPr/>
          <a:lstStyle/>
          <a:p>
            <a:fld id="{9A87110B-D8D7-4396-88E8-F49CEB6CCF9D}"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26808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100" dirty="0">
                <a:latin typeface="Times New Roman" pitchFamily="18" charset="0"/>
              </a:rPr>
              <a:t>The mix of spending by governments has changed, as countries seek ways in which to improve efficiency, reduce unnecessary expenditures, and shift money among different priorities. For example, the percentage of the budget dedicated to economic affairs increased by 25.9 percentage points in Ireland between 2007 and 2010; to compensate for this expenditure cuts were made in all other sectors including health, education, and social protection. </a:t>
            </a:r>
          </a:p>
          <a:p>
            <a:endParaRPr lang="en-GB" sz="1100" dirty="0">
              <a:latin typeface="Times New Roman" pitchFamily="18" charset="0"/>
            </a:endParaRPr>
          </a:p>
          <a:p>
            <a:r>
              <a:rPr lang="en-GB" sz="1100" dirty="0">
                <a:latin typeface="Times New Roman" pitchFamily="18" charset="0"/>
              </a:rPr>
              <a:t>04 - </a:t>
            </a:r>
            <a:r>
              <a:rPr lang="en-GB" sz="1100" b="1" dirty="0">
                <a:latin typeface="Times New Roman" pitchFamily="18" charset="0"/>
              </a:rPr>
              <a:t>Economic affairs</a:t>
            </a:r>
          </a:p>
          <a:p>
            <a:r>
              <a:rPr lang="en-GB" sz="1100" dirty="0">
                <a:latin typeface="Times New Roman" pitchFamily="18" charset="0"/>
              </a:rPr>
              <a:t>04.1 - General economic, commercial and labour affairs</a:t>
            </a:r>
          </a:p>
          <a:p>
            <a:r>
              <a:rPr lang="en-GB" sz="1100" dirty="0">
                <a:latin typeface="Times New Roman" pitchFamily="18" charset="0"/>
              </a:rPr>
              <a:t>04.2 - Agriculture, forestry, fishing and hunting</a:t>
            </a:r>
          </a:p>
          <a:p>
            <a:r>
              <a:rPr lang="en-GB" sz="1100" dirty="0">
                <a:latin typeface="Times New Roman" pitchFamily="18" charset="0"/>
              </a:rPr>
              <a:t>04.3 - Fuel and energy</a:t>
            </a:r>
          </a:p>
          <a:p>
            <a:r>
              <a:rPr lang="en-GB" sz="1100" dirty="0">
                <a:latin typeface="Times New Roman" pitchFamily="18" charset="0"/>
              </a:rPr>
              <a:t>04.4 - Mining, manufacturing and construction</a:t>
            </a:r>
          </a:p>
          <a:p>
            <a:r>
              <a:rPr lang="en-GB" sz="1100" dirty="0">
                <a:latin typeface="Times New Roman" pitchFamily="18" charset="0"/>
              </a:rPr>
              <a:t>04.5 - Transport</a:t>
            </a:r>
          </a:p>
          <a:p>
            <a:r>
              <a:rPr lang="en-GB" sz="1100" dirty="0">
                <a:latin typeface="Times New Roman" pitchFamily="18" charset="0"/>
              </a:rPr>
              <a:t>04.6 - Communication</a:t>
            </a:r>
          </a:p>
          <a:p>
            <a:r>
              <a:rPr lang="en-GB" sz="1100" dirty="0">
                <a:latin typeface="Times New Roman" pitchFamily="18" charset="0"/>
              </a:rPr>
              <a:t>04.7 - Other industries</a:t>
            </a:r>
          </a:p>
          <a:p>
            <a:r>
              <a:rPr lang="en-GB" sz="1100" dirty="0">
                <a:latin typeface="Times New Roman" pitchFamily="18" charset="0"/>
              </a:rPr>
              <a:t>04.8 - R&amp;D Economic affairs</a:t>
            </a:r>
          </a:p>
          <a:p>
            <a:r>
              <a:rPr lang="en-GB" sz="1100" dirty="0">
                <a:latin typeface="Times New Roman" pitchFamily="18" charset="0"/>
              </a:rPr>
              <a:t>04.9 - Economic affairs n.e.c.</a:t>
            </a:r>
          </a:p>
          <a:p>
            <a:r>
              <a:rPr lang="en-GB" sz="1100" dirty="0">
                <a:latin typeface="Times New Roman" pitchFamily="18" charset="0"/>
              </a:rPr>
              <a:t>05 - </a:t>
            </a:r>
            <a:r>
              <a:rPr lang="en-GB" sz="1100" b="1" dirty="0">
                <a:latin typeface="Times New Roman" pitchFamily="18" charset="0"/>
              </a:rPr>
              <a:t>Environmental protection</a:t>
            </a:r>
            <a:endParaRPr lang="en-GB" dirty="0"/>
          </a:p>
        </p:txBody>
      </p:sp>
      <p:sp>
        <p:nvSpPr>
          <p:cNvPr id="4" name="Slide Number Placeholder 3"/>
          <p:cNvSpPr>
            <a:spLocks noGrp="1"/>
          </p:cNvSpPr>
          <p:nvPr>
            <p:ph type="sldNum" sz="quarter" idx="10"/>
          </p:nvPr>
        </p:nvSpPr>
        <p:spPr/>
        <p:txBody>
          <a:bodyPr/>
          <a:lstStyle/>
          <a:p>
            <a:fld id="{1756E837-0320-4D91-8257-56BD70D0EA60}" type="slidenum">
              <a:rPr lang="en-GB" smtClean="0"/>
              <a:pPr/>
              <a:t>5</a:t>
            </a:fld>
            <a:endParaRPr lang="en-GB" dirty="0"/>
          </a:p>
        </p:txBody>
      </p:sp>
    </p:spTree>
    <p:extLst>
      <p:ext uri="{BB962C8B-B14F-4D97-AF65-F5344CB8AC3E}">
        <p14:creationId xmlns:p14="http://schemas.microsoft.com/office/powerpoint/2010/main" val="223009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5419D5-C23D-46CE-876C-4A27CD8A7FDA}" type="datetimeFigureOut">
              <a:rPr lang="en-IE" smtClean="0"/>
              <a:pPr/>
              <a:t>14/10/2014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D58BE79-82DA-4E33-AD06-CFF8D5D68625}" type="slidenum">
              <a:rPr lang="en-IE" smtClean="0"/>
              <a:pPr/>
              <a:t>‹nr.›</a:t>
            </a:fld>
            <a:endParaRPr lang="en-IE"/>
          </a:p>
        </p:txBody>
      </p:sp>
    </p:spTree>
    <p:extLst>
      <p:ext uri="{BB962C8B-B14F-4D97-AF65-F5344CB8AC3E}">
        <p14:creationId xmlns:p14="http://schemas.microsoft.com/office/powerpoint/2010/main" val="83098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419D5-C23D-46CE-876C-4A27CD8A7FDA}" type="datetimeFigureOut">
              <a:rPr lang="en-IE" smtClean="0"/>
              <a:pPr/>
              <a:t>14/10/2014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D58BE79-82DA-4E33-AD06-CFF8D5D68625}" type="slidenum">
              <a:rPr lang="en-IE" smtClean="0"/>
              <a:pPr/>
              <a:t>‹nr.›</a:t>
            </a:fld>
            <a:endParaRPr lang="en-IE"/>
          </a:p>
        </p:txBody>
      </p:sp>
    </p:spTree>
    <p:extLst>
      <p:ext uri="{BB962C8B-B14F-4D97-AF65-F5344CB8AC3E}">
        <p14:creationId xmlns:p14="http://schemas.microsoft.com/office/powerpoint/2010/main" val="395475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419D5-C23D-46CE-876C-4A27CD8A7FDA}" type="datetimeFigureOut">
              <a:rPr lang="en-IE" smtClean="0"/>
              <a:pPr/>
              <a:t>14/10/2014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D58BE79-82DA-4E33-AD06-CFF8D5D68625}" type="slidenum">
              <a:rPr lang="en-IE" smtClean="0"/>
              <a:pPr/>
              <a:t>‹nr.›</a:t>
            </a:fld>
            <a:endParaRPr lang="en-IE"/>
          </a:p>
        </p:txBody>
      </p:sp>
    </p:spTree>
    <p:extLst>
      <p:ext uri="{BB962C8B-B14F-4D97-AF65-F5344CB8AC3E}">
        <p14:creationId xmlns:p14="http://schemas.microsoft.com/office/powerpoint/2010/main" val="263063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419D5-C23D-46CE-876C-4A27CD8A7FDA}" type="datetimeFigureOut">
              <a:rPr lang="en-IE" smtClean="0"/>
              <a:pPr/>
              <a:t>14/10/2014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D58BE79-82DA-4E33-AD06-CFF8D5D68625}" type="slidenum">
              <a:rPr lang="en-IE" smtClean="0"/>
              <a:pPr/>
              <a:t>‹nr.›</a:t>
            </a:fld>
            <a:endParaRPr lang="en-IE"/>
          </a:p>
        </p:txBody>
      </p:sp>
    </p:spTree>
    <p:extLst>
      <p:ext uri="{BB962C8B-B14F-4D97-AF65-F5344CB8AC3E}">
        <p14:creationId xmlns:p14="http://schemas.microsoft.com/office/powerpoint/2010/main" val="175964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419D5-C23D-46CE-876C-4A27CD8A7FDA}" type="datetimeFigureOut">
              <a:rPr lang="en-IE" smtClean="0"/>
              <a:pPr/>
              <a:t>14/10/2014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D58BE79-82DA-4E33-AD06-CFF8D5D68625}" type="slidenum">
              <a:rPr lang="en-IE" smtClean="0"/>
              <a:pPr/>
              <a:t>‹nr.›</a:t>
            </a:fld>
            <a:endParaRPr lang="en-IE"/>
          </a:p>
        </p:txBody>
      </p:sp>
    </p:spTree>
    <p:extLst>
      <p:ext uri="{BB962C8B-B14F-4D97-AF65-F5344CB8AC3E}">
        <p14:creationId xmlns:p14="http://schemas.microsoft.com/office/powerpoint/2010/main" val="233448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5419D5-C23D-46CE-876C-4A27CD8A7FDA}" type="datetimeFigureOut">
              <a:rPr lang="en-IE" smtClean="0"/>
              <a:pPr/>
              <a:t>14/10/2014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D58BE79-82DA-4E33-AD06-CFF8D5D68625}" type="slidenum">
              <a:rPr lang="en-IE" smtClean="0"/>
              <a:pPr/>
              <a:t>‹nr.›</a:t>
            </a:fld>
            <a:endParaRPr lang="en-IE"/>
          </a:p>
        </p:txBody>
      </p:sp>
    </p:spTree>
    <p:extLst>
      <p:ext uri="{BB962C8B-B14F-4D97-AF65-F5344CB8AC3E}">
        <p14:creationId xmlns:p14="http://schemas.microsoft.com/office/powerpoint/2010/main" val="118820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5419D5-C23D-46CE-876C-4A27CD8A7FDA}" type="datetimeFigureOut">
              <a:rPr lang="en-IE" smtClean="0"/>
              <a:pPr/>
              <a:t>14/10/2014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D58BE79-82DA-4E33-AD06-CFF8D5D68625}" type="slidenum">
              <a:rPr lang="en-IE" smtClean="0"/>
              <a:pPr/>
              <a:t>‹nr.›</a:t>
            </a:fld>
            <a:endParaRPr lang="en-IE"/>
          </a:p>
        </p:txBody>
      </p:sp>
    </p:spTree>
    <p:extLst>
      <p:ext uri="{BB962C8B-B14F-4D97-AF65-F5344CB8AC3E}">
        <p14:creationId xmlns:p14="http://schemas.microsoft.com/office/powerpoint/2010/main" val="282596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5419D5-C23D-46CE-876C-4A27CD8A7FDA}" type="datetimeFigureOut">
              <a:rPr lang="en-IE" smtClean="0"/>
              <a:pPr/>
              <a:t>14/10/2014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2D58BE79-82DA-4E33-AD06-CFF8D5D68625}" type="slidenum">
              <a:rPr lang="en-IE" smtClean="0"/>
              <a:pPr/>
              <a:t>‹nr.›</a:t>
            </a:fld>
            <a:endParaRPr lang="en-IE"/>
          </a:p>
        </p:txBody>
      </p:sp>
    </p:spTree>
    <p:extLst>
      <p:ext uri="{BB962C8B-B14F-4D97-AF65-F5344CB8AC3E}">
        <p14:creationId xmlns:p14="http://schemas.microsoft.com/office/powerpoint/2010/main" val="209147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419D5-C23D-46CE-876C-4A27CD8A7FDA}" type="datetimeFigureOut">
              <a:rPr lang="en-IE" smtClean="0"/>
              <a:pPr/>
              <a:t>14/10/2014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2D58BE79-82DA-4E33-AD06-CFF8D5D68625}" type="slidenum">
              <a:rPr lang="en-IE" smtClean="0"/>
              <a:pPr/>
              <a:t>‹nr.›</a:t>
            </a:fld>
            <a:endParaRPr lang="en-IE"/>
          </a:p>
        </p:txBody>
      </p:sp>
    </p:spTree>
    <p:extLst>
      <p:ext uri="{BB962C8B-B14F-4D97-AF65-F5344CB8AC3E}">
        <p14:creationId xmlns:p14="http://schemas.microsoft.com/office/powerpoint/2010/main" val="339983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419D5-C23D-46CE-876C-4A27CD8A7FDA}" type="datetimeFigureOut">
              <a:rPr lang="en-IE" smtClean="0"/>
              <a:pPr/>
              <a:t>14/10/2014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D58BE79-82DA-4E33-AD06-CFF8D5D68625}" type="slidenum">
              <a:rPr lang="en-IE" smtClean="0"/>
              <a:pPr/>
              <a:t>‹nr.›</a:t>
            </a:fld>
            <a:endParaRPr lang="en-IE"/>
          </a:p>
        </p:txBody>
      </p:sp>
    </p:spTree>
    <p:extLst>
      <p:ext uri="{BB962C8B-B14F-4D97-AF65-F5344CB8AC3E}">
        <p14:creationId xmlns:p14="http://schemas.microsoft.com/office/powerpoint/2010/main" val="364598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419D5-C23D-46CE-876C-4A27CD8A7FDA}" type="datetimeFigureOut">
              <a:rPr lang="en-IE" smtClean="0"/>
              <a:pPr/>
              <a:t>14/10/2014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D58BE79-82DA-4E33-AD06-CFF8D5D68625}" type="slidenum">
              <a:rPr lang="en-IE" smtClean="0"/>
              <a:pPr/>
              <a:t>‹nr.›</a:t>
            </a:fld>
            <a:endParaRPr lang="en-IE"/>
          </a:p>
        </p:txBody>
      </p:sp>
    </p:spTree>
    <p:extLst>
      <p:ext uri="{BB962C8B-B14F-4D97-AF65-F5344CB8AC3E}">
        <p14:creationId xmlns:p14="http://schemas.microsoft.com/office/powerpoint/2010/main" val="376159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19D5-C23D-46CE-876C-4A27CD8A7FDA}" type="datetimeFigureOut">
              <a:rPr lang="en-IE" smtClean="0"/>
              <a:pPr/>
              <a:t>14/10/2014</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8BE79-82DA-4E33-AD06-CFF8D5D68625}" type="slidenum">
              <a:rPr lang="en-IE" smtClean="0"/>
              <a:pPr/>
              <a:t>‹nr.›</a:t>
            </a:fld>
            <a:endParaRPr lang="en-IE"/>
          </a:p>
        </p:txBody>
      </p:sp>
    </p:spTree>
    <p:extLst>
      <p:ext uri="{BB962C8B-B14F-4D97-AF65-F5344CB8AC3E}">
        <p14:creationId xmlns:p14="http://schemas.microsoft.com/office/powerpoint/2010/main" val="2576678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dicine.tcd.ie/resilience4health/"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saraburke.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91331"/>
            <a:ext cx="7772400" cy="2601766"/>
          </a:xfrm>
        </p:spPr>
        <p:txBody>
          <a:bodyPr>
            <a:noAutofit/>
          </a:bodyPr>
          <a:lstStyle/>
          <a:p>
            <a:r>
              <a:rPr lang="en-IE" sz="4400" b="1" dirty="0" smtClean="0"/>
              <a:t>Indicators of health system coverage and activity in Ireland during the economic crisis – from more with less to less with less </a:t>
            </a:r>
            <a:endParaRPr lang="en-IE" sz="4400" b="1" dirty="0"/>
          </a:p>
        </p:txBody>
      </p:sp>
      <p:sp>
        <p:nvSpPr>
          <p:cNvPr id="3" name="Subtitle 2"/>
          <p:cNvSpPr>
            <a:spLocks noGrp="1"/>
          </p:cNvSpPr>
          <p:nvPr>
            <p:ph type="subTitle" idx="1"/>
          </p:nvPr>
        </p:nvSpPr>
        <p:spPr>
          <a:xfrm>
            <a:off x="1331640" y="4293096"/>
            <a:ext cx="6400800" cy="2310903"/>
          </a:xfrm>
        </p:spPr>
        <p:txBody>
          <a:bodyPr>
            <a:normAutofit fontScale="85000" lnSpcReduction="20000"/>
          </a:bodyPr>
          <a:lstStyle/>
          <a:p>
            <a:endParaRPr lang="en-IE" dirty="0" smtClean="0"/>
          </a:p>
          <a:p>
            <a:r>
              <a:rPr lang="en-IE" dirty="0" smtClean="0"/>
              <a:t>Prof Steve Thomas, Dr Sara Burke, Dr Sarah Barry, </a:t>
            </a:r>
          </a:p>
          <a:p>
            <a:r>
              <a:rPr lang="en-IE" dirty="0" smtClean="0"/>
              <a:t>Centre for Health Policy and Management, Trinity College Dublin</a:t>
            </a:r>
          </a:p>
          <a:p>
            <a:endParaRPr lang="en-IE" dirty="0" smtClean="0"/>
          </a:p>
          <a:p>
            <a:r>
              <a:rPr lang="en-IE" b="1" dirty="0" smtClean="0"/>
              <a:t>25 September 2014 </a:t>
            </a:r>
          </a:p>
          <a:p>
            <a:r>
              <a:rPr lang="en-IE" b="1" dirty="0" smtClean="0"/>
              <a:t>ESPO meeting, Dublin Castle</a:t>
            </a:r>
          </a:p>
        </p:txBody>
      </p:sp>
      <p:pic>
        <p:nvPicPr>
          <p:cNvPr id="4" name="Picture 3"/>
          <p:cNvPicPr>
            <a:picLocks noChangeAspect="1" noChangeArrowheads="1"/>
          </p:cNvPicPr>
          <p:nvPr/>
        </p:nvPicPr>
        <p:blipFill>
          <a:blip r:embed="rId2" cstate="print"/>
          <a:srcRect/>
          <a:stretch>
            <a:fillRect/>
          </a:stretch>
        </p:blipFill>
        <p:spPr bwMode="auto">
          <a:xfrm>
            <a:off x="10311" y="665018"/>
            <a:ext cx="1476376" cy="1377131"/>
          </a:xfrm>
          <a:prstGeom prst="rect">
            <a:avLst/>
          </a:prstGeom>
          <a:noFill/>
          <a:ln w="9525">
            <a:noFill/>
            <a:round/>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4668" y="665019"/>
            <a:ext cx="1157847" cy="126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560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56184"/>
            <a:ext cx="1403648" cy="1495890"/>
          </a:xfrm>
          <a:prstGeom prst="rect">
            <a:avLst/>
          </a:prstGeom>
          <a:noFill/>
          <a:ln w="9525">
            <a:solidFill>
              <a:srgbClr val="FFFFFF"/>
            </a:solidFill>
            <a:round/>
            <a:headEnd/>
            <a:tailEnd/>
          </a:ln>
        </p:spPr>
      </p:pic>
      <p:sp>
        <p:nvSpPr>
          <p:cNvPr id="2" name="Title 1"/>
          <p:cNvSpPr>
            <a:spLocks noGrp="1"/>
          </p:cNvSpPr>
          <p:nvPr>
            <p:ph type="title"/>
          </p:nvPr>
        </p:nvSpPr>
        <p:spPr>
          <a:xfrm>
            <a:off x="629636" y="243856"/>
            <a:ext cx="8795320" cy="857251"/>
          </a:xfrm>
        </p:spPr>
        <p:txBody>
          <a:bodyPr>
            <a:normAutofit fontScale="90000"/>
          </a:bodyPr>
          <a:lstStyle/>
          <a:p>
            <a:r>
              <a:rPr lang="en-IE" sz="4000" b="1" dirty="0" smtClean="0">
                <a:solidFill>
                  <a:srgbClr val="FF0000"/>
                </a:solidFill>
              </a:rPr>
              <a:t>	</a:t>
            </a:r>
            <a:r>
              <a:rPr lang="en-IE" sz="4900" b="1" dirty="0" smtClean="0">
                <a:solidFill>
                  <a:srgbClr val="FF0000"/>
                </a:solidFill>
              </a:rPr>
              <a:t>Resilience </a:t>
            </a:r>
            <a:r>
              <a:rPr lang="en-IE" sz="4900" b="1" dirty="0">
                <a:solidFill>
                  <a:srgbClr val="FF0000"/>
                </a:solidFill>
              </a:rPr>
              <a:t>indicators </a:t>
            </a:r>
            <a:r>
              <a:rPr lang="en-IE" sz="4900" b="1" dirty="0" smtClean="0">
                <a:solidFill>
                  <a:srgbClr val="FF0000"/>
                </a:solidFill>
              </a:rPr>
              <a:t/>
            </a:r>
            <a:br>
              <a:rPr lang="en-IE" sz="4900" b="1" dirty="0" smtClean="0">
                <a:solidFill>
                  <a:srgbClr val="FF0000"/>
                </a:solidFill>
              </a:rPr>
            </a:br>
            <a:r>
              <a:rPr lang="en-IE" b="1" dirty="0">
                <a:solidFill>
                  <a:srgbClr val="FF0000"/>
                </a:solidFill>
              </a:rPr>
              <a:t>	</a:t>
            </a:r>
            <a:r>
              <a:rPr lang="en-IE" sz="3100" dirty="0" err="1" smtClean="0">
                <a:solidFill>
                  <a:schemeClr val="accent1">
                    <a:lumMod val="50000"/>
                  </a:schemeClr>
                </a:solidFill>
              </a:rPr>
              <a:t>Nos</a:t>
            </a:r>
            <a:r>
              <a:rPr lang="en-IE" sz="3100" dirty="0" smtClean="0">
                <a:solidFill>
                  <a:schemeClr val="accent1">
                    <a:lumMod val="50000"/>
                  </a:schemeClr>
                </a:solidFill>
              </a:rPr>
              <a:t> </a:t>
            </a:r>
            <a:r>
              <a:rPr lang="en-IE" sz="3100" dirty="0">
                <a:solidFill>
                  <a:schemeClr val="accent1">
                    <a:lumMod val="50000"/>
                  </a:schemeClr>
                </a:solidFill>
              </a:rPr>
              <a:t>of items dispensed </a:t>
            </a:r>
            <a:r>
              <a:rPr lang="en-IE" sz="3100" dirty="0" smtClean="0">
                <a:solidFill>
                  <a:schemeClr val="accent1">
                    <a:lumMod val="50000"/>
                  </a:schemeClr>
                </a:solidFill>
              </a:rPr>
              <a:t>public </a:t>
            </a:r>
            <a:r>
              <a:rPr lang="en-IE" sz="3100" dirty="0">
                <a:solidFill>
                  <a:schemeClr val="accent1">
                    <a:lumMod val="50000"/>
                  </a:schemeClr>
                </a:solidFill>
              </a:rPr>
              <a:t>health schemes </a:t>
            </a:r>
            <a:r>
              <a:rPr lang="en-IE" sz="3100" dirty="0" smtClean="0">
                <a:solidFill>
                  <a:schemeClr val="accent1">
                    <a:lumMod val="50000"/>
                  </a:schemeClr>
                </a:solidFill>
              </a:rPr>
              <a:t>05-12</a:t>
            </a:r>
            <a:endParaRPr lang="en-IE" sz="3100" dirty="0">
              <a:solidFill>
                <a:schemeClr val="accent1">
                  <a:lumMod val="50000"/>
                </a:schemeClr>
              </a:solidFill>
            </a:endParaRPr>
          </a:p>
        </p:txBody>
      </p:sp>
      <p:sp>
        <p:nvSpPr>
          <p:cNvPr id="3" name="Content Placeholder 2"/>
          <p:cNvSpPr>
            <a:spLocks noGrp="1"/>
          </p:cNvSpPr>
          <p:nvPr>
            <p:ph idx="1"/>
          </p:nvPr>
        </p:nvSpPr>
        <p:spPr>
          <a:xfrm>
            <a:off x="457201" y="2057400"/>
            <a:ext cx="8442251" cy="3720067"/>
          </a:xfrm>
        </p:spPr>
        <p:txBody>
          <a:bodyPr>
            <a:normAutofit/>
          </a:bodyPr>
          <a:lstStyle/>
          <a:p>
            <a:pPr>
              <a:buNone/>
            </a:pPr>
            <a:r>
              <a:rPr lang="en-US" dirty="0"/>
              <a:t> </a:t>
            </a:r>
            <a:endParaRPr lang="en-IE" dirty="0"/>
          </a:p>
        </p:txBody>
      </p:sp>
      <p:graphicFrame>
        <p:nvGraphicFramePr>
          <p:cNvPr id="5" name="Chart 4"/>
          <p:cNvGraphicFramePr>
            <a:graphicFrameLocks/>
          </p:cNvGraphicFramePr>
          <p:nvPr>
            <p:extLst>
              <p:ext uri="{D42A27DB-BD31-4B8C-83A1-F6EECF244321}">
                <p14:modId xmlns:p14="http://schemas.microsoft.com/office/powerpoint/2010/main" val="4045904237"/>
              </p:ext>
            </p:extLst>
          </p:nvPr>
        </p:nvGraphicFramePr>
        <p:xfrm>
          <a:off x="0" y="1407696"/>
          <a:ext cx="9144000" cy="5450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306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1933172"/>
              </p:ext>
            </p:extLst>
          </p:nvPr>
        </p:nvGraphicFramePr>
        <p:xfrm>
          <a:off x="-1" y="1359569"/>
          <a:ext cx="9144001" cy="549843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1264845" y="0"/>
            <a:ext cx="8229600" cy="1713580"/>
          </a:xfrm>
        </p:spPr>
        <p:txBody>
          <a:bodyPr>
            <a:normAutofit/>
          </a:bodyPr>
          <a:lstStyle/>
          <a:p>
            <a:r>
              <a:rPr lang="en-IE" b="1" dirty="0">
                <a:solidFill>
                  <a:srgbClr val="FF0000"/>
                </a:solidFill>
              </a:rPr>
              <a:t>Resilience indicators </a:t>
            </a:r>
            <a:br>
              <a:rPr lang="en-IE" b="1" dirty="0">
                <a:solidFill>
                  <a:srgbClr val="FF0000"/>
                </a:solidFill>
              </a:rPr>
            </a:br>
            <a:r>
              <a:rPr lang="en-IE" sz="3200" b="1" dirty="0" smtClean="0">
                <a:solidFill>
                  <a:schemeClr val="accent1">
                    <a:lumMod val="50000"/>
                  </a:schemeClr>
                </a:solidFill>
              </a:rPr>
              <a:t>Cost </a:t>
            </a:r>
            <a:r>
              <a:rPr lang="en-IE" sz="3200" b="1" dirty="0">
                <a:solidFill>
                  <a:schemeClr val="accent1">
                    <a:lumMod val="50000"/>
                  </a:schemeClr>
                </a:solidFill>
              </a:rPr>
              <a:t>of drugs </a:t>
            </a:r>
            <a:r>
              <a:rPr lang="en-IE" sz="3200" b="1" dirty="0" smtClean="0">
                <a:solidFill>
                  <a:schemeClr val="accent1">
                    <a:lumMod val="50000"/>
                  </a:schemeClr>
                </a:solidFill>
              </a:rPr>
              <a:t>in public </a:t>
            </a:r>
            <a:r>
              <a:rPr lang="en-IE" sz="3200" b="1" dirty="0">
                <a:solidFill>
                  <a:schemeClr val="accent1">
                    <a:lumMod val="50000"/>
                  </a:schemeClr>
                </a:solidFill>
              </a:rPr>
              <a:t>health schemes </a:t>
            </a:r>
            <a:r>
              <a:rPr lang="en-IE" sz="3200" b="1" dirty="0" smtClean="0">
                <a:solidFill>
                  <a:schemeClr val="accent1">
                    <a:lumMod val="50000"/>
                  </a:schemeClr>
                </a:solidFill>
              </a:rPr>
              <a:t>05-13</a:t>
            </a:r>
            <a:endParaRPr lang="en-IE" sz="3200" b="1" dirty="0">
              <a:solidFill>
                <a:schemeClr val="accent1">
                  <a:lumMod val="50000"/>
                </a:schemeClr>
              </a:solidFill>
            </a:endParaRPr>
          </a:p>
        </p:txBody>
      </p:sp>
      <p:pic>
        <p:nvPicPr>
          <p:cNvPr id="6" name="Picture 5"/>
          <p:cNvPicPr>
            <a:picLocks noChangeAspect="1" noChangeArrowheads="1"/>
          </p:cNvPicPr>
          <p:nvPr/>
        </p:nvPicPr>
        <p:blipFill>
          <a:blip r:embed="rId3" cstate="print"/>
          <a:srcRect/>
          <a:stretch>
            <a:fillRect/>
          </a:stretch>
        </p:blipFill>
        <p:spPr bwMode="auto">
          <a:xfrm>
            <a:off x="24065" y="0"/>
            <a:ext cx="1240780" cy="1359569"/>
          </a:xfrm>
          <a:prstGeom prst="rect">
            <a:avLst/>
          </a:prstGeom>
          <a:noFill/>
          <a:ln w="9525">
            <a:solidFill>
              <a:srgbClr val="FFFFFF"/>
            </a:solidFill>
            <a:round/>
            <a:headEnd/>
            <a:tailEnd/>
          </a:ln>
        </p:spPr>
      </p:pic>
    </p:spTree>
    <p:extLst>
      <p:ext uri="{BB962C8B-B14F-4D97-AF65-F5344CB8AC3E}">
        <p14:creationId xmlns:p14="http://schemas.microsoft.com/office/powerpoint/2010/main" val="2424595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
            <a:ext cx="7886700" cy="1642562"/>
          </a:xfrm>
        </p:spPr>
        <p:txBody>
          <a:bodyPr>
            <a:normAutofit/>
          </a:bodyPr>
          <a:lstStyle/>
          <a:p>
            <a:r>
              <a:rPr lang="en-IE" sz="4900" b="1" dirty="0" smtClean="0">
                <a:solidFill>
                  <a:srgbClr val="FF0000"/>
                </a:solidFill>
              </a:rPr>
              <a:t>Resilience </a:t>
            </a:r>
            <a:r>
              <a:rPr lang="en-IE" sz="4900" b="1" dirty="0">
                <a:solidFill>
                  <a:srgbClr val="FF0000"/>
                </a:solidFill>
              </a:rPr>
              <a:t>indicators</a:t>
            </a:r>
            <a:r>
              <a:rPr lang="en-IE" sz="4900" b="1" dirty="0">
                <a:solidFill>
                  <a:schemeClr val="accent1">
                    <a:lumMod val="50000"/>
                  </a:schemeClr>
                </a:solidFill>
              </a:rPr>
              <a:t/>
            </a:r>
            <a:br>
              <a:rPr lang="en-IE" sz="4900" b="1" dirty="0">
                <a:solidFill>
                  <a:schemeClr val="accent1">
                    <a:lumMod val="50000"/>
                  </a:schemeClr>
                </a:solidFill>
              </a:rPr>
            </a:br>
            <a:r>
              <a:rPr lang="en-IE" sz="2800" dirty="0">
                <a:solidFill>
                  <a:schemeClr val="accent1">
                    <a:lumMod val="50000"/>
                  </a:schemeClr>
                </a:solidFill>
              </a:rPr>
              <a:t>Numbers of adults &amp; children waiting for inpatient </a:t>
            </a:r>
            <a:br>
              <a:rPr lang="en-IE" sz="2800" dirty="0">
                <a:solidFill>
                  <a:schemeClr val="accent1">
                    <a:lumMod val="50000"/>
                  </a:schemeClr>
                </a:solidFill>
              </a:rPr>
            </a:br>
            <a:r>
              <a:rPr lang="en-IE" sz="2800" dirty="0">
                <a:solidFill>
                  <a:schemeClr val="accent1">
                    <a:lumMod val="50000"/>
                  </a:schemeClr>
                </a:solidFill>
              </a:rPr>
              <a:t>&amp; day case hospital treatment 2008 to 2013</a:t>
            </a:r>
          </a:p>
        </p:txBody>
      </p:sp>
      <p:sp>
        <p:nvSpPr>
          <p:cNvPr id="3" name="Content Placeholder 2"/>
          <p:cNvSpPr>
            <a:spLocks noGrp="1"/>
          </p:cNvSpPr>
          <p:nvPr>
            <p:ph idx="1"/>
          </p:nvPr>
        </p:nvSpPr>
        <p:spPr>
          <a:xfrm>
            <a:off x="457201" y="2057400"/>
            <a:ext cx="8442251" cy="3720067"/>
          </a:xfrm>
        </p:spPr>
        <p:txBody>
          <a:bodyPr>
            <a:normAutofit/>
          </a:bodyPr>
          <a:lstStyle/>
          <a:p>
            <a:pPr>
              <a:buNone/>
            </a:pPr>
            <a:r>
              <a:rPr lang="en-US" dirty="0"/>
              <a:t> </a:t>
            </a:r>
            <a:endParaRPr lang="en-IE" dirty="0"/>
          </a:p>
        </p:txBody>
      </p:sp>
      <p:pic>
        <p:nvPicPr>
          <p:cNvPr id="4" name="Picture 3"/>
          <p:cNvPicPr>
            <a:picLocks noChangeAspect="1" noChangeArrowheads="1"/>
          </p:cNvPicPr>
          <p:nvPr/>
        </p:nvPicPr>
        <p:blipFill>
          <a:blip r:embed="rId2" cstate="print"/>
          <a:srcRect/>
          <a:stretch>
            <a:fillRect/>
          </a:stretch>
        </p:blipFill>
        <p:spPr bwMode="auto">
          <a:xfrm>
            <a:off x="1" y="1"/>
            <a:ext cx="1407694" cy="1540041"/>
          </a:xfrm>
          <a:prstGeom prst="rect">
            <a:avLst/>
          </a:prstGeom>
          <a:noFill/>
          <a:ln w="9525">
            <a:solidFill>
              <a:srgbClr val="FFFFFF"/>
            </a:solidFill>
            <a:round/>
            <a:headEnd/>
            <a:tailEnd/>
          </a:ln>
        </p:spPr>
      </p:pic>
      <p:graphicFrame>
        <p:nvGraphicFramePr>
          <p:cNvPr id="5" name="Chart 4"/>
          <p:cNvGraphicFramePr>
            <a:graphicFrameLocks/>
          </p:cNvGraphicFramePr>
          <p:nvPr>
            <p:extLst>
              <p:ext uri="{D42A27DB-BD31-4B8C-83A1-F6EECF244321}">
                <p14:modId xmlns:p14="http://schemas.microsoft.com/office/powerpoint/2010/main" val="2757767712"/>
              </p:ext>
            </p:extLst>
          </p:nvPr>
        </p:nvGraphicFramePr>
        <p:xfrm>
          <a:off x="1" y="1642563"/>
          <a:ext cx="9059778" cy="5215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821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25" y="230909"/>
            <a:ext cx="8244408" cy="729673"/>
          </a:xfrm>
        </p:spPr>
        <p:txBody>
          <a:bodyPr>
            <a:noAutofit/>
          </a:bodyPr>
          <a:lstStyle/>
          <a:p>
            <a:pPr algn="ctr"/>
            <a:r>
              <a:rPr lang="en-IE" sz="4400" b="1" dirty="0"/>
              <a:t>    Cost shifting onto people </a:t>
            </a:r>
            <a:r>
              <a:rPr lang="en-IE" sz="4400" b="1" dirty="0" smtClean="0"/>
              <a:t>08 - 13 </a:t>
            </a:r>
            <a:endParaRPr lang="en-IE" sz="4400" b="1"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0" y="1366981"/>
            <a:ext cx="9143999" cy="5491019"/>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a:stretch>
            <a:fillRect/>
          </a:stretch>
        </p:blipFill>
        <p:spPr bwMode="auto">
          <a:xfrm>
            <a:off x="129535" y="132520"/>
            <a:ext cx="1240780" cy="1234461"/>
          </a:xfrm>
          <a:prstGeom prst="rect">
            <a:avLst/>
          </a:prstGeom>
          <a:noFill/>
          <a:ln w="9525">
            <a:solidFill>
              <a:srgbClr val="FFFFFF"/>
            </a:solidFill>
            <a:round/>
            <a:headEnd/>
            <a:tailEnd/>
          </a:ln>
        </p:spPr>
      </p:pic>
    </p:spTree>
    <p:extLst>
      <p:ext uri="{BB962C8B-B14F-4D97-AF65-F5344CB8AC3E}">
        <p14:creationId xmlns:p14="http://schemas.microsoft.com/office/powerpoint/2010/main" val="4289053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
            <a:ext cx="8939336" cy="1963992"/>
          </a:xfrm>
        </p:spPr>
        <p:txBody>
          <a:bodyPr>
            <a:noAutofit/>
          </a:bodyPr>
          <a:lstStyle/>
          <a:p>
            <a:pPr algn="ctr"/>
            <a:r>
              <a:rPr lang="en-IE" sz="3600" b="1" dirty="0"/>
              <a:t> </a:t>
            </a:r>
            <a:r>
              <a:rPr lang="en-IE" sz="3600" b="1" dirty="0" smtClean="0"/>
              <a:t>	</a:t>
            </a:r>
            <a:r>
              <a:rPr lang="en-IE" b="1" dirty="0" smtClean="0"/>
              <a:t>Policy makers &amp; </a:t>
            </a:r>
            <a:br>
              <a:rPr lang="en-IE" b="1" dirty="0" smtClean="0"/>
            </a:br>
            <a:r>
              <a:rPr lang="en-IE" b="1" dirty="0" smtClean="0"/>
              <a:t>health service managers</a:t>
            </a:r>
            <a:endParaRPr lang="en-IE" b="1" dirty="0"/>
          </a:p>
        </p:txBody>
      </p:sp>
      <p:sp>
        <p:nvSpPr>
          <p:cNvPr id="3" name="Content Placeholder 2"/>
          <p:cNvSpPr>
            <a:spLocks noGrp="1"/>
          </p:cNvSpPr>
          <p:nvPr>
            <p:ph idx="1"/>
          </p:nvPr>
        </p:nvSpPr>
        <p:spPr>
          <a:xfrm>
            <a:off x="0" y="1816769"/>
            <a:ext cx="9166637" cy="5041232"/>
          </a:xfrm>
        </p:spPr>
        <p:txBody>
          <a:bodyPr>
            <a:normAutofit fontScale="32500" lnSpcReduction="20000"/>
          </a:bodyPr>
          <a:lstStyle/>
          <a:p>
            <a:r>
              <a:rPr lang="en-IE" sz="8000" b="1" dirty="0"/>
              <a:t>Semi-structured interviews </a:t>
            </a:r>
          </a:p>
          <a:p>
            <a:pPr lvl="1"/>
            <a:r>
              <a:rPr lang="en-IE" sz="7400" dirty="0"/>
              <a:t>senior civil servants, HSE managers, political advisors – health/finance (</a:t>
            </a:r>
            <a:r>
              <a:rPr lang="en-IE" sz="7400" dirty="0" smtClean="0"/>
              <a:t>19)  </a:t>
            </a:r>
            <a:endParaRPr lang="en-IE" sz="7400" dirty="0"/>
          </a:p>
          <a:p>
            <a:pPr lvl="2"/>
            <a:r>
              <a:rPr lang="en-IE" sz="7400" dirty="0"/>
              <a:t>Wave 1: Sept 2011 – Jan 2012 (4), Dec 2012 – Jan 2013 (2)</a:t>
            </a:r>
          </a:p>
          <a:p>
            <a:pPr lvl="2"/>
            <a:r>
              <a:rPr lang="en-IE" sz="7400" dirty="0"/>
              <a:t>Wave 2: Dec 2013 – March 2014 </a:t>
            </a:r>
            <a:r>
              <a:rPr lang="en-IE" sz="7400" dirty="0" smtClean="0"/>
              <a:t>(13)</a:t>
            </a:r>
            <a:endParaRPr lang="en-IE" sz="7400" dirty="0"/>
          </a:p>
          <a:p>
            <a:pPr marL="914377" lvl="2" indent="0">
              <a:buNone/>
            </a:pPr>
            <a:endParaRPr lang="en-IE" sz="7400" dirty="0"/>
          </a:p>
          <a:p>
            <a:r>
              <a:rPr lang="en-IE" sz="8000" b="1" dirty="0"/>
              <a:t>What do senior policy makers &amp; health service leaders think about</a:t>
            </a:r>
          </a:p>
          <a:p>
            <a:pPr lvl="1"/>
            <a:r>
              <a:rPr lang="en-IE" sz="7400" dirty="0"/>
              <a:t>the impact of the economic crisis on the health system </a:t>
            </a:r>
          </a:p>
          <a:p>
            <a:pPr lvl="1"/>
            <a:r>
              <a:rPr lang="en-IE" sz="7400" dirty="0"/>
              <a:t>on-going decision-making including analysis of system reform</a:t>
            </a:r>
          </a:p>
          <a:p>
            <a:pPr lvl="1"/>
            <a:r>
              <a:rPr lang="en-IE" sz="7400" dirty="0" smtClean="0"/>
              <a:t>identifying </a:t>
            </a:r>
            <a:r>
              <a:rPr lang="en-IE" sz="7400" dirty="0"/>
              <a:t>health reform priorities </a:t>
            </a:r>
          </a:p>
          <a:p>
            <a:pPr lvl="1"/>
            <a:r>
              <a:rPr lang="en-IE" sz="7400" dirty="0" smtClean="0"/>
              <a:t>managing </a:t>
            </a:r>
            <a:r>
              <a:rPr lang="en-IE" sz="7400" dirty="0"/>
              <a:t>complexity of reform v resource </a:t>
            </a:r>
            <a:r>
              <a:rPr lang="en-IE" sz="7400" dirty="0" smtClean="0"/>
              <a:t>constraints/austerity</a:t>
            </a:r>
            <a:endParaRPr lang="en-IE" sz="7400" dirty="0"/>
          </a:p>
        </p:txBody>
      </p:sp>
      <p:pic>
        <p:nvPicPr>
          <p:cNvPr id="4" name="Picture 3"/>
          <p:cNvPicPr>
            <a:picLocks noChangeAspect="1" noChangeArrowheads="1"/>
          </p:cNvPicPr>
          <p:nvPr/>
        </p:nvPicPr>
        <p:blipFill>
          <a:blip r:embed="rId2" cstate="print"/>
          <a:srcRect/>
          <a:stretch>
            <a:fillRect/>
          </a:stretch>
        </p:blipFill>
        <p:spPr bwMode="auto">
          <a:xfrm>
            <a:off x="107504" y="88620"/>
            <a:ext cx="1240780" cy="1138437"/>
          </a:xfrm>
          <a:prstGeom prst="rect">
            <a:avLst/>
          </a:prstGeom>
          <a:noFill/>
          <a:ln w="9525">
            <a:solidFill>
              <a:srgbClr val="FFFFFF"/>
            </a:solidFill>
            <a:round/>
            <a:headEnd/>
            <a:tailEnd/>
          </a:ln>
        </p:spPr>
      </p:pic>
    </p:spTree>
    <p:extLst>
      <p:ext uri="{BB962C8B-B14F-4D97-AF65-F5344CB8AC3E}">
        <p14:creationId xmlns:p14="http://schemas.microsoft.com/office/powerpoint/2010/main" val="3166822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690689"/>
          </a:xfrm>
        </p:spPr>
        <p:txBody>
          <a:bodyPr>
            <a:normAutofit/>
          </a:bodyPr>
          <a:lstStyle/>
          <a:p>
            <a:r>
              <a:rPr lang="en-IE" sz="3600" b="1" dirty="0" smtClean="0"/>
              <a:t>		</a:t>
            </a:r>
            <a:r>
              <a:rPr lang="en-IE" b="1" dirty="0" smtClean="0"/>
              <a:t>Drivers </a:t>
            </a:r>
            <a:r>
              <a:rPr lang="en-IE" b="1" dirty="0"/>
              <a:t>of health reform </a:t>
            </a:r>
          </a:p>
        </p:txBody>
      </p:sp>
      <p:sp>
        <p:nvSpPr>
          <p:cNvPr id="3" name="Content Placeholder 2"/>
          <p:cNvSpPr>
            <a:spLocks noGrp="1"/>
          </p:cNvSpPr>
          <p:nvPr>
            <p:ph idx="1"/>
          </p:nvPr>
        </p:nvSpPr>
        <p:spPr>
          <a:xfrm>
            <a:off x="1" y="1604010"/>
            <a:ext cx="9228220" cy="5253989"/>
          </a:xfrm>
        </p:spPr>
        <p:txBody>
          <a:bodyPr>
            <a:noAutofit/>
          </a:bodyPr>
          <a:lstStyle/>
          <a:p>
            <a:r>
              <a:rPr lang="en-IE" sz="2400" i="1" dirty="0"/>
              <a:t>Reform as radical as this can only come from </a:t>
            </a:r>
            <a:r>
              <a:rPr lang="en-IE" sz="2400" b="1" i="1" dirty="0"/>
              <a:t>a change in </a:t>
            </a:r>
            <a:r>
              <a:rPr lang="en-IE" sz="2400" b="1" i="1" dirty="0" smtClean="0"/>
              <a:t>government</a:t>
            </a:r>
          </a:p>
          <a:p>
            <a:r>
              <a:rPr lang="en-IE" sz="2400" b="1" i="1" dirty="0" smtClean="0"/>
              <a:t>there </a:t>
            </a:r>
            <a:r>
              <a:rPr lang="en-IE" sz="2400" b="1" i="1" dirty="0"/>
              <a:t>were political </a:t>
            </a:r>
            <a:r>
              <a:rPr lang="en-IE" sz="2400" b="1" i="1" dirty="0" smtClean="0"/>
              <a:t>imperatives</a:t>
            </a:r>
          </a:p>
          <a:p>
            <a:r>
              <a:rPr lang="en-IE" sz="2400" i="1" dirty="0" smtClean="0"/>
              <a:t>There </a:t>
            </a:r>
            <a:r>
              <a:rPr lang="en-IE" sz="2400" i="1" dirty="0"/>
              <a:t>were only </a:t>
            </a:r>
            <a:r>
              <a:rPr lang="en-IE" sz="2400" b="1" i="1" dirty="0"/>
              <a:t>four priorities, patients, patients, patients and </a:t>
            </a:r>
            <a:r>
              <a:rPr lang="en-IE" sz="2400" b="1" i="1" dirty="0" smtClean="0"/>
              <a:t>patients</a:t>
            </a:r>
            <a:endParaRPr lang="en-IE" sz="2400" i="1" dirty="0" smtClean="0"/>
          </a:p>
          <a:p>
            <a:r>
              <a:rPr lang="en-IE" sz="2400" i="1" dirty="0" smtClean="0"/>
              <a:t>at </a:t>
            </a:r>
            <a:r>
              <a:rPr lang="en-IE" sz="2400" i="1" dirty="0"/>
              <a:t>a national level the only, </a:t>
            </a:r>
            <a:r>
              <a:rPr lang="en-IE" sz="2400" b="1" i="1" dirty="0"/>
              <a:t>the only discussion or the only strategy we had was around economics</a:t>
            </a:r>
            <a:r>
              <a:rPr lang="en-IE" sz="2400" i="1" dirty="0"/>
              <a:t>… </a:t>
            </a:r>
          </a:p>
          <a:p>
            <a:r>
              <a:rPr lang="en-IE" sz="2400" i="1" dirty="0" smtClean="0"/>
              <a:t>over </a:t>
            </a:r>
            <a:r>
              <a:rPr lang="en-IE" sz="2400" i="1" dirty="0"/>
              <a:t>the last four years, </a:t>
            </a:r>
            <a:r>
              <a:rPr lang="en-IE" sz="2400" b="1" i="1" dirty="0"/>
              <a:t>the only measure that has been considered important in the health service is the budget and head count numbers</a:t>
            </a:r>
            <a:endParaRPr lang="en-IE" sz="2400" dirty="0"/>
          </a:p>
          <a:p>
            <a:r>
              <a:rPr lang="en-IE" sz="2400" b="1" i="1" dirty="0"/>
              <a:t>the troika arrive they start talking about top 3 priorities &amp; suddenly health was there</a:t>
            </a:r>
            <a:r>
              <a:rPr lang="en-IE" sz="2400" i="1" dirty="0"/>
              <a:t> alongside the future of </a:t>
            </a:r>
            <a:r>
              <a:rPr lang="en-IE" sz="2400" i="1" dirty="0" smtClean="0"/>
              <a:t>banking, </a:t>
            </a:r>
            <a:r>
              <a:rPr lang="en-IE" sz="2400" i="1" dirty="0"/>
              <a:t>mortgages arrears, </a:t>
            </a:r>
            <a:r>
              <a:rPr lang="en-IE" sz="2400" i="1" dirty="0" smtClean="0"/>
              <a:t>debt </a:t>
            </a:r>
            <a:r>
              <a:rPr lang="en-IE" sz="2400" i="1" dirty="0"/>
              <a:t>sustainability</a:t>
            </a:r>
          </a:p>
          <a:p>
            <a:r>
              <a:rPr lang="en-IE" sz="2400" i="1" dirty="0"/>
              <a:t>then its </a:t>
            </a:r>
            <a:r>
              <a:rPr lang="en-IE" sz="2400" b="1" i="1" dirty="0"/>
              <a:t>the Irish Troika that really runs the government</a:t>
            </a:r>
            <a:endParaRPr lang="en-IE" sz="2400" i="1" dirty="0"/>
          </a:p>
        </p:txBody>
      </p:sp>
      <p:pic>
        <p:nvPicPr>
          <p:cNvPr id="4" name="Picture 3"/>
          <p:cNvPicPr>
            <a:picLocks noChangeAspect="1" noChangeArrowheads="1"/>
          </p:cNvPicPr>
          <p:nvPr/>
        </p:nvPicPr>
        <p:blipFill>
          <a:blip r:embed="rId2" cstate="print"/>
          <a:srcRect/>
          <a:stretch>
            <a:fillRect/>
          </a:stretch>
        </p:blipFill>
        <p:spPr bwMode="auto">
          <a:xfrm>
            <a:off x="0" y="0"/>
            <a:ext cx="1816767" cy="1754815"/>
          </a:xfrm>
          <a:prstGeom prst="rect">
            <a:avLst/>
          </a:prstGeom>
          <a:noFill/>
          <a:ln w="9525">
            <a:solidFill>
              <a:srgbClr val="FFFFFF"/>
            </a:solidFill>
            <a:round/>
            <a:headEnd/>
            <a:tailEnd/>
          </a:ln>
        </p:spPr>
      </p:pic>
    </p:spTree>
    <p:extLst>
      <p:ext uri="{BB962C8B-B14F-4D97-AF65-F5344CB8AC3E}">
        <p14:creationId xmlns:p14="http://schemas.microsoft.com/office/powerpoint/2010/main" val="2887079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755" y="390706"/>
            <a:ext cx="7886700" cy="1325563"/>
          </a:xfrm>
        </p:spPr>
        <p:txBody>
          <a:bodyPr>
            <a:normAutofit/>
          </a:bodyPr>
          <a:lstStyle/>
          <a:p>
            <a:r>
              <a:rPr lang="en-IE" sz="3600" b="1" dirty="0" smtClean="0"/>
              <a:t>	</a:t>
            </a:r>
            <a:r>
              <a:rPr lang="en-IE" b="1" dirty="0" smtClean="0"/>
              <a:t>Health </a:t>
            </a:r>
            <a:r>
              <a:rPr lang="en-IE" b="1" dirty="0"/>
              <a:t>reform priorities </a:t>
            </a:r>
          </a:p>
        </p:txBody>
      </p:sp>
      <p:sp>
        <p:nvSpPr>
          <p:cNvPr id="3" name="Content Placeholder 2"/>
          <p:cNvSpPr>
            <a:spLocks noGrp="1"/>
          </p:cNvSpPr>
          <p:nvPr>
            <p:ph idx="1"/>
          </p:nvPr>
        </p:nvSpPr>
        <p:spPr>
          <a:xfrm>
            <a:off x="8259" y="1716270"/>
            <a:ext cx="8688885" cy="5141730"/>
          </a:xfrm>
        </p:spPr>
        <p:txBody>
          <a:bodyPr>
            <a:normAutofit/>
          </a:bodyPr>
          <a:lstStyle/>
          <a:p>
            <a:r>
              <a:rPr lang="en-IE" b="1" i="1" dirty="0"/>
              <a:t>Safety &amp; Quality</a:t>
            </a:r>
          </a:p>
          <a:p>
            <a:pPr lvl="1"/>
            <a:r>
              <a:rPr lang="en-IE" i="1" dirty="0"/>
              <a:t>The guiding principle was that </a:t>
            </a:r>
            <a:r>
              <a:rPr lang="en-IE" b="1" i="1" dirty="0"/>
              <a:t>we’d have high-quality patient services, patients that were going to be a </a:t>
            </a:r>
            <a:r>
              <a:rPr lang="en-IE" b="1" i="1" dirty="0" smtClean="0"/>
              <a:t>priority</a:t>
            </a:r>
            <a:endParaRPr lang="en-IE" i="1" dirty="0"/>
          </a:p>
          <a:p>
            <a:pPr lvl="1"/>
            <a:endParaRPr lang="en-IE" i="1" dirty="0"/>
          </a:p>
          <a:p>
            <a:pPr lvl="1"/>
            <a:r>
              <a:rPr lang="en-IE" b="1" i="1" dirty="0"/>
              <a:t>Improved patient outcomes</a:t>
            </a:r>
            <a:r>
              <a:rPr lang="en-IE" i="1" dirty="0"/>
              <a:t>. That’s… what it’s all </a:t>
            </a:r>
            <a:r>
              <a:rPr lang="en-IE" i="1" dirty="0" smtClean="0"/>
              <a:t>about</a:t>
            </a:r>
          </a:p>
          <a:p>
            <a:pPr lvl="1"/>
            <a:endParaRPr lang="en-IE" i="1" dirty="0"/>
          </a:p>
          <a:p>
            <a:pPr lvl="1"/>
            <a:r>
              <a:rPr lang="en-IE" i="1" dirty="0"/>
              <a:t>The business of the health service is </a:t>
            </a:r>
            <a:r>
              <a:rPr lang="en-IE" b="1" i="1" dirty="0"/>
              <a:t>caring for </a:t>
            </a:r>
            <a:r>
              <a:rPr lang="en-IE" b="1" i="1" dirty="0" smtClean="0"/>
              <a:t>patients</a:t>
            </a:r>
          </a:p>
          <a:p>
            <a:pPr marL="457200" lvl="1" indent="0">
              <a:buNone/>
            </a:pPr>
            <a:endParaRPr lang="en-IE" b="1" i="1" dirty="0"/>
          </a:p>
          <a:p>
            <a:pPr lvl="1"/>
            <a:r>
              <a:rPr lang="en-IE" i="1" dirty="0"/>
              <a:t>I’m not saying it wouldn’t have happened otherwise but clearly it [</a:t>
            </a:r>
            <a:r>
              <a:rPr lang="en-IE" b="1" i="1" dirty="0"/>
              <a:t>death of </a:t>
            </a:r>
            <a:r>
              <a:rPr lang="en-IE" b="1" i="1" dirty="0" err="1"/>
              <a:t>Savita</a:t>
            </a:r>
            <a:r>
              <a:rPr lang="en-IE" b="1" i="1" dirty="0"/>
              <a:t> </a:t>
            </a:r>
            <a:r>
              <a:rPr lang="en-IE" b="1" i="1" dirty="0" err="1"/>
              <a:t>Halapanavar</a:t>
            </a:r>
            <a:r>
              <a:rPr lang="en-IE" b="1" i="1" dirty="0"/>
              <a:t>] was an enormous kind of an earthquake type event</a:t>
            </a:r>
            <a:r>
              <a:rPr lang="en-IE" i="1" dirty="0"/>
              <a:t>, </a:t>
            </a:r>
            <a:r>
              <a:rPr lang="en-IE" b="1" i="1" dirty="0"/>
              <a:t>which has changed the way lots of people think about the issue of patient safety</a:t>
            </a:r>
            <a:endParaRPr lang="en-IE" dirty="0"/>
          </a:p>
          <a:p>
            <a:endParaRPr lang="en-IE" sz="2400" i="1" dirty="0"/>
          </a:p>
          <a:p>
            <a:endParaRPr lang="en-IE" dirty="0"/>
          </a:p>
          <a:p>
            <a:endParaRPr lang="en-IE" dirty="0"/>
          </a:p>
          <a:p>
            <a:endParaRPr lang="en-IE" dirty="0"/>
          </a:p>
          <a:p>
            <a:endParaRPr lang="en-IE" dirty="0"/>
          </a:p>
        </p:txBody>
      </p:sp>
      <p:pic>
        <p:nvPicPr>
          <p:cNvPr id="4" name="Picture 3"/>
          <p:cNvPicPr>
            <a:picLocks noChangeAspect="1" noChangeArrowheads="1"/>
          </p:cNvPicPr>
          <p:nvPr/>
        </p:nvPicPr>
        <p:blipFill>
          <a:blip r:embed="rId2" cstate="print"/>
          <a:srcRect/>
          <a:stretch>
            <a:fillRect/>
          </a:stretch>
        </p:blipFill>
        <p:spPr bwMode="auto">
          <a:xfrm>
            <a:off x="8259" y="30969"/>
            <a:ext cx="1616003" cy="1376725"/>
          </a:xfrm>
          <a:prstGeom prst="rect">
            <a:avLst/>
          </a:prstGeom>
          <a:noFill/>
          <a:ln w="9525">
            <a:solidFill>
              <a:srgbClr val="FFFFFF"/>
            </a:solidFill>
            <a:round/>
            <a:headEnd/>
            <a:tailEnd/>
          </a:ln>
        </p:spPr>
      </p:pic>
    </p:spTree>
    <p:extLst>
      <p:ext uri="{BB962C8B-B14F-4D97-AF65-F5344CB8AC3E}">
        <p14:creationId xmlns:p14="http://schemas.microsoft.com/office/powerpoint/2010/main" val="2309860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389" y="1"/>
            <a:ext cx="7985961" cy="1678658"/>
          </a:xfrm>
        </p:spPr>
        <p:txBody>
          <a:bodyPr>
            <a:normAutofit/>
          </a:bodyPr>
          <a:lstStyle/>
          <a:p>
            <a:r>
              <a:rPr lang="en-IE" b="1" dirty="0"/>
              <a:t>Health reform challenges</a:t>
            </a:r>
          </a:p>
        </p:txBody>
      </p:sp>
      <p:sp>
        <p:nvSpPr>
          <p:cNvPr id="3" name="Content Placeholder 2"/>
          <p:cNvSpPr>
            <a:spLocks noGrp="1"/>
          </p:cNvSpPr>
          <p:nvPr>
            <p:ph idx="1"/>
          </p:nvPr>
        </p:nvSpPr>
        <p:spPr>
          <a:xfrm>
            <a:off x="0" y="1431758"/>
            <a:ext cx="8964488" cy="5426241"/>
          </a:xfrm>
        </p:spPr>
        <p:txBody>
          <a:bodyPr>
            <a:normAutofit fontScale="77500" lnSpcReduction="20000"/>
          </a:bodyPr>
          <a:lstStyle/>
          <a:p>
            <a:r>
              <a:rPr lang="en-IE" sz="4500" dirty="0" smtClean="0"/>
              <a:t>Austerity versus quality</a:t>
            </a:r>
            <a:endParaRPr lang="en-IE" sz="4500" dirty="0"/>
          </a:p>
          <a:p>
            <a:pPr lvl="1"/>
            <a:r>
              <a:rPr lang="en-IE" sz="3700" i="1" dirty="0"/>
              <a:t>at a national level … </a:t>
            </a:r>
            <a:r>
              <a:rPr lang="en-IE" sz="3700" b="1" i="1" dirty="0"/>
              <a:t>we’ve created the same environment that existed in Mid-Staffordshire</a:t>
            </a:r>
            <a:r>
              <a:rPr lang="en-IE" sz="3700" i="1" dirty="0"/>
              <a:t>, but instead of doing it on a hospital by hospital basis </a:t>
            </a:r>
            <a:r>
              <a:rPr lang="en-IE" sz="3700" b="1" i="1" dirty="0"/>
              <a:t>we’ve done it on a national basis</a:t>
            </a:r>
            <a:r>
              <a:rPr lang="en-IE" sz="3700" i="1" dirty="0"/>
              <a:t>, because we have said </a:t>
            </a:r>
            <a:r>
              <a:rPr lang="en-IE" sz="3700" b="1" i="1" dirty="0"/>
              <a:t>the only thing that really matters in discussion is budget, money and head count</a:t>
            </a:r>
            <a:r>
              <a:rPr lang="en-IE" sz="3700" i="1" dirty="0"/>
              <a:t>… this is </a:t>
            </a:r>
            <a:r>
              <a:rPr lang="en-IE" sz="3700" i="1" dirty="0" smtClean="0"/>
              <a:t>austerity</a:t>
            </a:r>
          </a:p>
          <a:p>
            <a:pPr marL="457200" lvl="1" indent="0">
              <a:buNone/>
            </a:pPr>
            <a:endParaRPr lang="en-IE" sz="3700" i="1" dirty="0"/>
          </a:p>
          <a:p>
            <a:pPr lvl="1"/>
            <a:r>
              <a:rPr lang="en-IE" sz="3700" i="1" dirty="0"/>
              <a:t>I really wish that finance and DPER could really truly look at </a:t>
            </a:r>
            <a:r>
              <a:rPr lang="en-IE" sz="3700" b="1" i="1" dirty="0"/>
              <a:t>the health services as an investment in our citizens rather than a money </a:t>
            </a:r>
            <a:r>
              <a:rPr lang="en-IE" sz="3700" b="1" i="1" dirty="0" smtClean="0"/>
              <a:t>pit</a:t>
            </a:r>
          </a:p>
          <a:p>
            <a:pPr marL="457200" lvl="1" indent="0">
              <a:buNone/>
            </a:pPr>
            <a:endParaRPr lang="en-IE" sz="3700" b="1" i="1" dirty="0"/>
          </a:p>
          <a:p>
            <a:pPr lvl="1"/>
            <a:r>
              <a:rPr lang="en-IE" sz="3700" i="1" dirty="0"/>
              <a:t>that </a:t>
            </a:r>
            <a:r>
              <a:rPr lang="en-IE" sz="3700" b="1" i="1" dirty="0"/>
              <a:t>tension between the need for cash extraction and system reform, I don’t think we’ve actually hit the full clash of that yet</a:t>
            </a:r>
            <a:r>
              <a:rPr lang="en-IE" sz="3700" i="1" dirty="0"/>
              <a:t>. I think… that’s yet to come and I, and I don’t think that’s going to be pretty</a:t>
            </a:r>
          </a:p>
        </p:txBody>
      </p:sp>
      <p:pic>
        <p:nvPicPr>
          <p:cNvPr id="4" name="Picture 3"/>
          <p:cNvPicPr>
            <a:picLocks noChangeAspect="1" noChangeArrowheads="1"/>
          </p:cNvPicPr>
          <p:nvPr/>
        </p:nvPicPr>
        <p:blipFill>
          <a:blip r:embed="rId2" cstate="print"/>
          <a:srcRect/>
          <a:stretch>
            <a:fillRect/>
          </a:stretch>
        </p:blipFill>
        <p:spPr bwMode="auto">
          <a:xfrm>
            <a:off x="-1" y="0"/>
            <a:ext cx="1395663" cy="1431758"/>
          </a:xfrm>
          <a:prstGeom prst="rect">
            <a:avLst/>
          </a:prstGeom>
          <a:noFill/>
          <a:ln w="9525">
            <a:solidFill>
              <a:srgbClr val="FFFFFF"/>
            </a:solidFill>
            <a:round/>
            <a:headEnd/>
            <a:tailEnd/>
          </a:ln>
        </p:spPr>
      </p:pic>
    </p:spTree>
    <p:extLst>
      <p:ext uri="{BB962C8B-B14F-4D97-AF65-F5344CB8AC3E}">
        <p14:creationId xmlns:p14="http://schemas.microsoft.com/office/powerpoint/2010/main" val="2647682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35" y="1507214"/>
            <a:ext cx="8892480" cy="4725144"/>
          </a:xfrm>
        </p:spPr>
        <p:txBody>
          <a:bodyPr>
            <a:normAutofit/>
          </a:bodyPr>
          <a:lstStyle/>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p:txBody>
      </p:sp>
      <p:sp>
        <p:nvSpPr>
          <p:cNvPr id="5" name="Oval 4"/>
          <p:cNvSpPr/>
          <p:nvPr/>
        </p:nvSpPr>
        <p:spPr>
          <a:xfrm>
            <a:off x="2791326" y="1507213"/>
            <a:ext cx="3057112" cy="26418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quality</a:t>
            </a:r>
          </a:p>
        </p:txBody>
      </p:sp>
      <p:sp>
        <p:nvSpPr>
          <p:cNvPr id="2" name="Title 1"/>
          <p:cNvSpPr>
            <a:spLocks noGrp="1"/>
          </p:cNvSpPr>
          <p:nvPr>
            <p:ph type="title"/>
          </p:nvPr>
        </p:nvSpPr>
        <p:spPr>
          <a:xfrm>
            <a:off x="1368153" y="464862"/>
            <a:ext cx="6480720" cy="1042350"/>
          </a:xfrm>
        </p:spPr>
        <p:txBody>
          <a:bodyPr>
            <a:normAutofit/>
          </a:bodyPr>
          <a:lstStyle/>
          <a:p>
            <a:r>
              <a:rPr lang="en-IE" sz="4000" b="1" dirty="0"/>
              <a:t>Governing Values in Conflict?</a:t>
            </a:r>
          </a:p>
        </p:txBody>
      </p:sp>
      <p:sp>
        <p:nvSpPr>
          <p:cNvPr id="4" name="Oval 3"/>
          <p:cNvSpPr/>
          <p:nvPr/>
        </p:nvSpPr>
        <p:spPr>
          <a:xfrm>
            <a:off x="1628604" y="3346947"/>
            <a:ext cx="3075743" cy="28854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reform</a:t>
            </a:r>
          </a:p>
        </p:txBody>
      </p:sp>
      <p:sp>
        <p:nvSpPr>
          <p:cNvPr id="6" name="Oval 5"/>
          <p:cNvSpPr/>
          <p:nvPr/>
        </p:nvSpPr>
        <p:spPr>
          <a:xfrm>
            <a:off x="4067943" y="3346946"/>
            <a:ext cx="2943217" cy="28854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austerity</a:t>
            </a:r>
          </a:p>
        </p:txBody>
      </p:sp>
      <p:pic>
        <p:nvPicPr>
          <p:cNvPr id="7" name="Picture 2" descr="C:\Users\barrys6\AppData\Local\Microsoft\Windows\Temporary Internet Files\Content.IE5\A330VQPI\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420888"/>
            <a:ext cx="1289298" cy="12892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cstate="print"/>
          <a:srcRect/>
          <a:stretch>
            <a:fillRect/>
          </a:stretch>
        </p:blipFill>
        <p:spPr bwMode="auto">
          <a:xfrm>
            <a:off x="-1" y="0"/>
            <a:ext cx="1395663" cy="1431758"/>
          </a:xfrm>
          <a:prstGeom prst="rect">
            <a:avLst/>
          </a:prstGeom>
          <a:noFill/>
          <a:ln w="9525">
            <a:solidFill>
              <a:srgbClr val="FFFFFF"/>
            </a:solidFill>
            <a:round/>
            <a:headEnd/>
            <a:tailEnd/>
          </a:ln>
        </p:spPr>
      </p:pic>
    </p:spTree>
    <p:extLst>
      <p:ext uri="{BB962C8B-B14F-4D97-AF65-F5344CB8AC3E}">
        <p14:creationId xmlns:p14="http://schemas.microsoft.com/office/powerpoint/2010/main" val="581963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366" y="1556792"/>
            <a:ext cx="8568952" cy="3528392"/>
          </a:xfrm>
        </p:spPr>
        <p:txBody>
          <a:bodyPr>
            <a:normAutofit/>
          </a:bodyPr>
          <a:lstStyle/>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p:txBody>
      </p:sp>
      <p:sp>
        <p:nvSpPr>
          <p:cNvPr id="5" name="Oval 4"/>
          <p:cNvSpPr/>
          <p:nvPr/>
        </p:nvSpPr>
        <p:spPr>
          <a:xfrm>
            <a:off x="2496582" y="2556685"/>
            <a:ext cx="3528392" cy="81056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austerity</a:t>
            </a:r>
          </a:p>
        </p:txBody>
      </p:sp>
      <p:sp>
        <p:nvSpPr>
          <p:cNvPr id="2" name="Title 1"/>
          <p:cNvSpPr>
            <a:spLocks noGrp="1"/>
          </p:cNvSpPr>
          <p:nvPr>
            <p:ph type="title"/>
          </p:nvPr>
        </p:nvSpPr>
        <p:spPr>
          <a:xfrm>
            <a:off x="1403648" y="84221"/>
            <a:ext cx="6480720" cy="1554029"/>
          </a:xfrm>
        </p:spPr>
        <p:txBody>
          <a:bodyPr>
            <a:normAutofit/>
          </a:bodyPr>
          <a:lstStyle/>
          <a:p>
            <a:r>
              <a:rPr lang="en-IE" sz="4000" b="1" dirty="0"/>
              <a:t>Governing Values in Conflict?</a:t>
            </a:r>
          </a:p>
        </p:txBody>
      </p:sp>
      <p:sp>
        <p:nvSpPr>
          <p:cNvPr id="4" name="Oval 3"/>
          <p:cNvSpPr/>
          <p:nvPr/>
        </p:nvSpPr>
        <p:spPr>
          <a:xfrm>
            <a:off x="1884514" y="3141443"/>
            <a:ext cx="4752528" cy="9001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reform</a:t>
            </a:r>
          </a:p>
        </p:txBody>
      </p:sp>
      <p:sp>
        <p:nvSpPr>
          <p:cNvPr id="6" name="Oval 5"/>
          <p:cNvSpPr/>
          <p:nvPr/>
        </p:nvSpPr>
        <p:spPr>
          <a:xfrm>
            <a:off x="1200438" y="3861048"/>
            <a:ext cx="6048672" cy="93610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quality</a:t>
            </a:r>
          </a:p>
        </p:txBody>
      </p:sp>
      <p:pic>
        <p:nvPicPr>
          <p:cNvPr id="1026" name="Picture 2" descr="C:\Users\barrys6\AppData\Local\Microsoft\Windows\Temporary Internet Files\Content.IE5\A330VQPI\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420888"/>
            <a:ext cx="1289298" cy="12892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cstate="print"/>
          <a:srcRect/>
          <a:stretch>
            <a:fillRect/>
          </a:stretch>
        </p:blipFill>
        <p:spPr bwMode="auto">
          <a:xfrm>
            <a:off x="-1" y="0"/>
            <a:ext cx="1395663" cy="1431758"/>
          </a:xfrm>
          <a:prstGeom prst="rect">
            <a:avLst/>
          </a:prstGeom>
          <a:noFill/>
          <a:ln w="9525">
            <a:solidFill>
              <a:srgbClr val="FFFFFF"/>
            </a:solidFill>
            <a:round/>
            <a:headEnd/>
            <a:tailEnd/>
          </a:ln>
        </p:spPr>
      </p:pic>
    </p:spTree>
    <p:extLst>
      <p:ext uri="{BB962C8B-B14F-4D97-AF65-F5344CB8AC3E}">
        <p14:creationId xmlns:p14="http://schemas.microsoft.com/office/powerpoint/2010/main" val="3647979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59" y="375247"/>
            <a:ext cx="6448167" cy="857249"/>
          </a:xfrm>
        </p:spPr>
        <p:txBody>
          <a:bodyPr>
            <a:normAutofit/>
          </a:bodyPr>
          <a:lstStyle/>
          <a:p>
            <a:r>
              <a:rPr lang="en-IE" sz="4800" b="1" dirty="0"/>
              <a:t>The Resilience Project</a:t>
            </a:r>
            <a:endParaRPr lang="en-US" sz="4800" b="1" dirty="0"/>
          </a:p>
        </p:txBody>
      </p:sp>
      <p:sp>
        <p:nvSpPr>
          <p:cNvPr id="3" name="Content Placeholder 2"/>
          <p:cNvSpPr>
            <a:spLocks noGrp="1"/>
          </p:cNvSpPr>
          <p:nvPr>
            <p:ph idx="1"/>
          </p:nvPr>
        </p:nvSpPr>
        <p:spPr>
          <a:xfrm>
            <a:off x="628650" y="1423622"/>
            <a:ext cx="7886700" cy="4753341"/>
          </a:xfrm>
        </p:spPr>
        <p:txBody>
          <a:bodyPr>
            <a:normAutofit fontScale="92500"/>
          </a:bodyPr>
          <a:lstStyle/>
          <a:p>
            <a:r>
              <a:rPr lang="en-GB" dirty="0" smtClean="0"/>
              <a:t>Resilience of the Irish health system: surviving and utilising the economic contraction:</a:t>
            </a:r>
            <a:r>
              <a:rPr lang="en-IE" dirty="0" smtClean="0"/>
              <a:t> Oct 11 – March 14</a:t>
            </a:r>
          </a:p>
          <a:p>
            <a:r>
              <a:rPr lang="en-IE" dirty="0"/>
              <a:t>Methods: </a:t>
            </a:r>
          </a:p>
          <a:p>
            <a:pPr lvl="1"/>
            <a:r>
              <a:rPr lang="en-IE" dirty="0"/>
              <a:t>Quantitative – gathering national &amp; international indicators </a:t>
            </a:r>
          </a:p>
          <a:p>
            <a:pPr lvl="1"/>
            <a:r>
              <a:rPr lang="en-IE" dirty="0"/>
              <a:t>Qualitative – in-depth interviews with 19 senior health policy makers and health service managers </a:t>
            </a:r>
          </a:p>
          <a:p>
            <a:r>
              <a:rPr lang="en-IE" dirty="0"/>
              <a:t>Collaboration: </a:t>
            </a:r>
          </a:p>
          <a:p>
            <a:pPr lvl="1"/>
            <a:r>
              <a:rPr lang="en-IE" dirty="0"/>
              <a:t>Centre for Health Policy and Management, TCD</a:t>
            </a:r>
          </a:p>
          <a:p>
            <a:pPr lvl="1"/>
            <a:r>
              <a:rPr lang="en-IE" dirty="0"/>
              <a:t>Economic &amp; Social Research Institute</a:t>
            </a:r>
          </a:p>
          <a:p>
            <a:pPr lvl="1"/>
            <a:r>
              <a:rPr lang="en-IE" dirty="0"/>
              <a:t>WHO, </a:t>
            </a:r>
            <a:r>
              <a:rPr lang="en-GB" dirty="0"/>
              <a:t>Health Systems Strengthening, Barcelona, </a:t>
            </a:r>
            <a:r>
              <a:rPr lang="en-IE" dirty="0"/>
              <a:t>European Observatory, LSE Health </a:t>
            </a:r>
          </a:p>
          <a:p>
            <a:r>
              <a:rPr lang="en-IE" dirty="0" smtClean="0">
                <a:hlinkClick r:id="rId2"/>
              </a:rPr>
              <a:t>http</a:t>
            </a:r>
            <a:r>
              <a:rPr lang="en-IE" dirty="0">
                <a:hlinkClick r:id="rId2"/>
              </a:rPr>
              <a:t>://www.medicine.tcd.ie/resilience4health/</a:t>
            </a:r>
            <a:endParaRPr lang="en-IE" dirty="0"/>
          </a:p>
          <a:p>
            <a:pPr lvl="1"/>
            <a:endParaRPr lang="en-IE" dirty="0"/>
          </a:p>
          <a:p>
            <a:pPr lvl="1"/>
            <a:endParaRPr lang="en-IE" dirty="0" smtClean="0"/>
          </a:p>
        </p:txBody>
      </p:sp>
      <p:pic>
        <p:nvPicPr>
          <p:cNvPr id="4" name="Picture 3"/>
          <p:cNvPicPr>
            <a:picLocks noChangeAspect="1" noChangeArrowheads="1"/>
          </p:cNvPicPr>
          <p:nvPr/>
        </p:nvPicPr>
        <p:blipFill>
          <a:blip r:embed="rId3" cstate="print"/>
          <a:srcRect/>
          <a:stretch>
            <a:fillRect/>
          </a:stretch>
        </p:blipFill>
        <p:spPr bwMode="auto">
          <a:xfrm>
            <a:off x="0" y="91774"/>
            <a:ext cx="1476376" cy="1404841"/>
          </a:xfrm>
          <a:prstGeom prst="rect">
            <a:avLst/>
          </a:prstGeom>
          <a:noFill/>
          <a:ln w="9525">
            <a:noFill/>
            <a:round/>
            <a:headEnd/>
            <a:tailEnd/>
          </a:ln>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2756" y="91774"/>
            <a:ext cx="1157847" cy="1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68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366" y="1556792"/>
            <a:ext cx="8568952" cy="3528392"/>
          </a:xfrm>
        </p:spPr>
        <p:txBody>
          <a:bodyPr>
            <a:normAutofit/>
          </a:bodyPr>
          <a:lstStyle/>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p:txBody>
      </p:sp>
      <p:sp>
        <p:nvSpPr>
          <p:cNvPr id="5" name="Oval 4"/>
          <p:cNvSpPr/>
          <p:nvPr/>
        </p:nvSpPr>
        <p:spPr>
          <a:xfrm>
            <a:off x="2496582" y="2556685"/>
            <a:ext cx="3528392" cy="810565"/>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quality</a:t>
            </a:r>
          </a:p>
        </p:txBody>
      </p:sp>
      <p:sp>
        <p:nvSpPr>
          <p:cNvPr id="2" name="Title 1"/>
          <p:cNvSpPr>
            <a:spLocks noGrp="1"/>
          </p:cNvSpPr>
          <p:nvPr>
            <p:ph type="title"/>
          </p:nvPr>
        </p:nvSpPr>
        <p:spPr>
          <a:xfrm>
            <a:off x="1403648" y="180474"/>
            <a:ext cx="6480720" cy="1457776"/>
          </a:xfrm>
        </p:spPr>
        <p:txBody>
          <a:bodyPr>
            <a:normAutofit/>
          </a:bodyPr>
          <a:lstStyle/>
          <a:p>
            <a:r>
              <a:rPr lang="en-IE" sz="4000" b="1" dirty="0"/>
              <a:t>Governing Values in Conflict?</a:t>
            </a:r>
          </a:p>
        </p:txBody>
      </p:sp>
      <p:sp>
        <p:nvSpPr>
          <p:cNvPr id="4" name="Oval 3"/>
          <p:cNvSpPr/>
          <p:nvPr/>
        </p:nvSpPr>
        <p:spPr>
          <a:xfrm>
            <a:off x="1884514" y="3141443"/>
            <a:ext cx="4752528" cy="9001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reform</a:t>
            </a:r>
          </a:p>
        </p:txBody>
      </p:sp>
      <p:sp>
        <p:nvSpPr>
          <p:cNvPr id="6" name="Oval 5"/>
          <p:cNvSpPr/>
          <p:nvPr/>
        </p:nvSpPr>
        <p:spPr>
          <a:xfrm>
            <a:off x="1200438" y="3861048"/>
            <a:ext cx="6048672" cy="93610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austerity</a:t>
            </a:r>
          </a:p>
        </p:txBody>
      </p:sp>
      <p:pic>
        <p:nvPicPr>
          <p:cNvPr id="7" name="Picture 2" descr="C:\Users\barrys6\AppData\Local\Microsoft\Windows\Temporary Internet Files\Content.IE5\A330VQPI\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420888"/>
            <a:ext cx="1289298" cy="12892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cstate="print"/>
          <a:srcRect/>
          <a:stretch>
            <a:fillRect/>
          </a:stretch>
        </p:blipFill>
        <p:spPr bwMode="auto">
          <a:xfrm>
            <a:off x="-1" y="0"/>
            <a:ext cx="1395663" cy="1431758"/>
          </a:xfrm>
          <a:prstGeom prst="rect">
            <a:avLst/>
          </a:prstGeom>
          <a:noFill/>
          <a:ln w="9525">
            <a:solidFill>
              <a:srgbClr val="FFFFFF"/>
            </a:solidFill>
            <a:round/>
            <a:headEnd/>
            <a:tailEnd/>
          </a:ln>
        </p:spPr>
      </p:pic>
    </p:spTree>
    <p:extLst>
      <p:ext uri="{BB962C8B-B14F-4D97-AF65-F5344CB8AC3E}">
        <p14:creationId xmlns:p14="http://schemas.microsoft.com/office/powerpoint/2010/main" val="1850542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a:t>
            </a:r>
            <a:r>
              <a:rPr lang="en-IE" b="1" dirty="0" smtClean="0"/>
              <a:t>In conclusion</a:t>
            </a:r>
            <a:endParaRPr lang="en-IE" b="1" dirty="0"/>
          </a:p>
        </p:txBody>
      </p:sp>
      <p:sp>
        <p:nvSpPr>
          <p:cNvPr id="3" name="Content Placeholder 2"/>
          <p:cNvSpPr>
            <a:spLocks noGrp="1"/>
          </p:cNvSpPr>
          <p:nvPr>
            <p:ph idx="1"/>
          </p:nvPr>
        </p:nvSpPr>
        <p:spPr>
          <a:xfrm>
            <a:off x="0" y="1299412"/>
            <a:ext cx="9144000" cy="5558588"/>
          </a:xfrm>
        </p:spPr>
        <p:txBody>
          <a:bodyPr>
            <a:normAutofit fontScale="32500" lnSpcReduction="20000"/>
          </a:bodyPr>
          <a:lstStyle/>
          <a:p>
            <a:pPr marL="514350" indent="-514350">
              <a:buFont typeface="Arial"/>
              <a:buNone/>
            </a:pPr>
            <a:endParaRPr lang="en-GB" sz="6700" b="1" dirty="0" smtClean="0">
              <a:cs typeface="Arial" pitchFamily="34" charset="0"/>
            </a:endParaRPr>
          </a:p>
          <a:p>
            <a:pPr marL="514350" indent="-514350">
              <a:buFont typeface="Arial"/>
              <a:buNone/>
            </a:pPr>
            <a:r>
              <a:rPr lang="en-GB" sz="8600" b="1" dirty="0" smtClean="0">
                <a:cs typeface="Arial" pitchFamily="34" charset="0"/>
              </a:rPr>
              <a:t>Financial </a:t>
            </a:r>
            <a:r>
              <a:rPr lang="en-GB" sz="8600" b="1" dirty="0">
                <a:cs typeface="Arial" pitchFamily="34" charset="0"/>
              </a:rPr>
              <a:t>resilience: </a:t>
            </a:r>
          </a:p>
          <a:p>
            <a:r>
              <a:rPr lang="en-US" sz="6200" b="1" dirty="0" smtClean="0">
                <a:solidFill>
                  <a:srgbClr val="FF0000"/>
                </a:solidFill>
                <a:cs typeface="Arial" pitchFamily="34" charset="0"/>
              </a:rPr>
              <a:t>YES</a:t>
            </a:r>
            <a:r>
              <a:rPr lang="en-US" sz="6200" dirty="0">
                <a:cs typeface="Arial" pitchFamily="34" charset="0"/>
              </a:rPr>
              <a:t>: almost 600,000 more medical cards since </a:t>
            </a:r>
            <a:r>
              <a:rPr lang="en-US" sz="6200" dirty="0" smtClean="0">
                <a:cs typeface="Arial" pitchFamily="34" charset="0"/>
              </a:rPr>
              <a:t>2005</a:t>
            </a:r>
          </a:p>
          <a:p>
            <a:r>
              <a:rPr lang="en-US" sz="6200" b="1" dirty="0" smtClean="0">
                <a:solidFill>
                  <a:srgbClr val="FF0000"/>
                </a:solidFill>
                <a:cs typeface="Arial" pitchFamily="34" charset="0"/>
              </a:rPr>
              <a:t>NO</a:t>
            </a:r>
            <a:r>
              <a:rPr lang="en-US" sz="6200" dirty="0">
                <a:cs typeface="Arial" pitchFamily="34" charset="0"/>
              </a:rPr>
              <a:t>: cost shifting onto the old and the sick, up to €100 in cost back onto all individuals since 2008</a:t>
            </a:r>
          </a:p>
          <a:p>
            <a:pPr marL="514350" indent="-514350">
              <a:buFont typeface="Arial"/>
              <a:buNone/>
            </a:pPr>
            <a:endParaRPr lang="en-US" sz="6200" dirty="0"/>
          </a:p>
          <a:p>
            <a:pPr marL="0" indent="0">
              <a:buNone/>
            </a:pPr>
            <a:r>
              <a:rPr lang="en-GB" sz="8600" b="1" dirty="0">
                <a:cs typeface="Arial" pitchFamily="34" charset="0"/>
              </a:rPr>
              <a:t>Adaptive resilience</a:t>
            </a:r>
            <a:r>
              <a:rPr lang="en-GB" sz="8600" dirty="0">
                <a:cs typeface="Arial" pitchFamily="34" charset="0"/>
              </a:rPr>
              <a:t>: </a:t>
            </a:r>
            <a:endParaRPr lang="en-GB" sz="8600" dirty="0" smtClean="0">
              <a:cs typeface="Arial" pitchFamily="34" charset="0"/>
            </a:endParaRPr>
          </a:p>
          <a:p>
            <a:r>
              <a:rPr lang="en-GB" sz="6200" b="1" dirty="0" smtClean="0">
                <a:solidFill>
                  <a:srgbClr val="FF0000"/>
                </a:solidFill>
                <a:cs typeface="Arial" pitchFamily="34" charset="0"/>
              </a:rPr>
              <a:t>YES</a:t>
            </a:r>
            <a:r>
              <a:rPr lang="en-GB" sz="6200" dirty="0">
                <a:cs typeface="Arial" pitchFamily="34" charset="0"/>
              </a:rPr>
              <a:t>: 2007 – 2012 ‘more with less</a:t>
            </a:r>
            <a:r>
              <a:rPr lang="en-GB" sz="6200" dirty="0" smtClean="0">
                <a:cs typeface="Arial" pitchFamily="34" charset="0"/>
              </a:rPr>
              <a:t>’: </a:t>
            </a:r>
            <a:r>
              <a:rPr lang="en-GB" sz="6200" dirty="0">
                <a:cs typeface="Arial" pitchFamily="34" charset="0"/>
              </a:rPr>
              <a:t>efficiency gains/less </a:t>
            </a:r>
            <a:r>
              <a:rPr lang="en-GB" sz="6200" dirty="0" smtClean="0">
                <a:cs typeface="Arial" pitchFamily="34" charset="0"/>
              </a:rPr>
              <a:t>flabby</a:t>
            </a:r>
          </a:p>
          <a:p>
            <a:r>
              <a:rPr lang="en-GB" sz="6200" b="1" dirty="0" smtClean="0">
                <a:solidFill>
                  <a:srgbClr val="FF0000"/>
                </a:solidFill>
                <a:cs typeface="Arial" pitchFamily="34" charset="0"/>
              </a:rPr>
              <a:t>NO</a:t>
            </a:r>
            <a:r>
              <a:rPr lang="en-GB" sz="6200" dirty="0">
                <a:cs typeface="Arial" pitchFamily="34" charset="0"/>
              </a:rPr>
              <a:t>: 2012 – 2014 ‘less with less</a:t>
            </a:r>
            <a:r>
              <a:rPr lang="en-GB" sz="6200" dirty="0" smtClean="0">
                <a:cs typeface="Arial" pitchFamily="34" charset="0"/>
              </a:rPr>
              <a:t>’: </a:t>
            </a:r>
            <a:r>
              <a:rPr lang="en-GB" sz="6200" dirty="0">
                <a:cs typeface="Arial" pitchFamily="34" charset="0"/>
              </a:rPr>
              <a:t>service cuts/performance </a:t>
            </a:r>
            <a:r>
              <a:rPr lang="en-GB" sz="6200" dirty="0" smtClean="0">
                <a:cs typeface="Arial" pitchFamily="34" charset="0"/>
              </a:rPr>
              <a:t>losses/access issues </a:t>
            </a:r>
          </a:p>
          <a:p>
            <a:pPr marL="0" indent="0">
              <a:buNone/>
            </a:pPr>
            <a:endParaRPr lang="en-GB" sz="8600" dirty="0" smtClean="0">
              <a:cs typeface="Arial" pitchFamily="34" charset="0"/>
            </a:endParaRPr>
          </a:p>
          <a:p>
            <a:pPr marL="514350" indent="-514350">
              <a:buNone/>
            </a:pPr>
            <a:r>
              <a:rPr lang="en-GB" sz="8600" b="1" dirty="0" err="1">
                <a:cs typeface="Arial" pitchFamily="34" charset="0"/>
              </a:rPr>
              <a:t>Transformatory</a:t>
            </a:r>
            <a:r>
              <a:rPr lang="en-GB" sz="8600" b="1" dirty="0">
                <a:cs typeface="Arial" pitchFamily="34" charset="0"/>
              </a:rPr>
              <a:t> resilience:</a:t>
            </a:r>
          </a:p>
          <a:p>
            <a:pPr>
              <a:buFont typeface="Wingdings" panose="05000000000000000000" pitchFamily="2" charset="2"/>
              <a:buChar char="Ø"/>
            </a:pPr>
            <a:r>
              <a:rPr lang="en-GB" sz="6200" b="1" dirty="0" smtClean="0">
                <a:solidFill>
                  <a:srgbClr val="FF0000"/>
                </a:solidFill>
                <a:cs typeface="Arial" pitchFamily="34" charset="0"/>
              </a:rPr>
              <a:t> NO </a:t>
            </a:r>
            <a:r>
              <a:rPr lang="en-GB" sz="6200" dirty="0" smtClean="0">
                <a:cs typeface="Arial" pitchFamily="34" charset="0"/>
              </a:rPr>
              <a:t>transformation, ‘survival’….</a:t>
            </a:r>
          </a:p>
          <a:p>
            <a:pPr>
              <a:buFont typeface="Wingdings" panose="05000000000000000000" pitchFamily="2" charset="2"/>
              <a:buChar char="Ø"/>
            </a:pPr>
            <a:r>
              <a:rPr lang="en-GB" sz="6200" dirty="0" smtClean="0">
                <a:cs typeface="Arial" pitchFamily="34" charset="0"/>
              </a:rPr>
              <a:t> </a:t>
            </a:r>
            <a:r>
              <a:rPr lang="en-GB" sz="6200" b="1" dirty="0" smtClean="0">
                <a:cs typeface="Arial" pitchFamily="34" charset="0"/>
              </a:rPr>
              <a:t>A more complex </a:t>
            </a:r>
            <a:r>
              <a:rPr lang="en-GB" sz="6200" b="1" dirty="0">
                <a:cs typeface="Arial" pitchFamily="34" charset="0"/>
              </a:rPr>
              <a:t>reality:</a:t>
            </a:r>
          </a:p>
          <a:p>
            <a:pPr lvl="1">
              <a:buFont typeface="Wingdings" panose="05000000000000000000" pitchFamily="2" charset="2"/>
              <a:buChar char="Ø"/>
            </a:pPr>
            <a:r>
              <a:rPr lang="en-GB" sz="6200" dirty="0" smtClean="0">
                <a:cs typeface="Arial" pitchFamily="34" charset="0"/>
              </a:rPr>
              <a:t>System </a:t>
            </a:r>
            <a:r>
              <a:rPr lang="en-GB" sz="6200" dirty="0">
                <a:cs typeface="Arial" pitchFamily="34" charset="0"/>
              </a:rPr>
              <a:t>fragmentation – constant organisational change/different rationales</a:t>
            </a:r>
          </a:p>
          <a:p>
            <a:pPr lvl="1">
              <a:buFont typeface="Wingdings" panose="05000000000000000000" pitchFamily="2" charset="2"/>
              <a:buChar char="Ø"/>
            </a:pPr>
            <a:r>
              <a:rPr lang="en-GB" sz="6200" dirty="0">
                <a:cs typeface="Arial" pitchFamily="34" charset="0"/>
              </a:rPr>
              <a:t>System/structural weakness – management capacity/systems etc.</a:t>
            </a:r>
          </a:p>
          <a:p>
            <a:pPr lvl="1">
              <a:buFont typeface="Wingdings" panose="05000000000000000000" pitchFamily="2" charset="2"/>
              <a:buChar char="Ø"/>
            </a:pPr>
            <a:r>
              <a:rPr lang="en-GB" sz="6200" dirty="0">
                <a:cs typeface="Arial" pitchFamily="34" charset="0"/>
              </a:rPr>
              <a:t>Political environment – ambiguity and </a:t>
            </a:r>
            <a:r>
              <a:rPr lang="en-GB" sz="6200" dirty="0" smtClean="0">
                <a:cs typeface="Arial" pitchFamily="34" charset="0"/>
              </a:rPr>
              <a:t>uncertainty</a:t>
            </a:r>
            <a:endParaRPr lang="en-GB" sz="6200" dirty="0">
              <a:cs typeface="Arial" pitchFamily="34" charset="0"/>
            </a:endParaRPr>
          </a:p>
          <a:p>
            <a:pPr marL="0" indent="0">
              <a:buNone/>
            </a:pPr>
            <a:endParaRPr lang="en-IE" dirty="0"/>
          </a:p>
        </p:txBody>
      </p:sp>
      <p:pic>
        <p:nvPicPr>
          <p:cNvPr id="4" name="Picture 3"/>
          <p:cNvPicPr>
            <a:picLocks noChangeAspect="1" noChangeArrowheads="1"/>
          </p:cNvPicPr>
          <p:nvPr/>
        </p:nvPicPr>
        <p:blipFill>
          <a:blip r:embed="rId2" cstate="print"/>
          <a:srcRect/>
          <a:stretch>
            <a:fillRect/>
          </a:stretch>
        </p:blipFill>
        <p:spPr bwMode="auto">
          <a:xfrm>
            <a:off x="-1" y="0"/>
            <a:ext cx="1395663" cy="1431758"/>
          </a:xfrm>
          <a:prstGeom prst="rect">
            <a:avLst/>
          </a:prstGeom>
          <a:noFill/>
          <a:ln w="9525">
            <a:solidFill>
              <a:srgbClr val="FFFFFF"/>
            </a:solidFill>
            <a:round/>
            <a:headEnd/>
            <a:tailEnd/>
          </a:ln>
        </p:spPr>
      </p:pic>
    </p:spTree>
    <p:extLst>
      <p:ext uri="{BB962C8B-B14F-4D97-AF65-F5344CB8AC3E}">
        <p14:creationId xmlns:p14="http://schemas.microsoft.com/office/powerpoint/2010/main" val="3054875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b="1" dirty="0" smtClean="0"/>
              <a:t>		</a:t>
            </a:r>
            <a:r>
              <a:rPr lang="en-IE" sz="4800" b="1" dirty="0" smtClean="0"/>
              <a:t>In </a:t>
            </a:r>
            <a:r>
              <a:rPr lang="en-IE" sz="4800" b="1" dirty="0"/>
              <a:t>conclusion </a:t>
            </a:r>
          </a:p>
        </p:txBody>
      </p:sp>
      <p:sp>
        <p:nvSpPr>
          <p:cNvPr id="3" name="Content Placeholder 2"/>
          <p:cNvSpPr>
            <a:spLocks noGrp="1"/>
          </p:cNvSpPr>
          <p:nvPr>
            <p:ph idx="1"/>
          </p:nvPr>
        </p:nvSpPr>
        <p:spPr>
          <a:xfrm>
            <a:off x="288758" y="1588169"/>
            <a:ext cx="8855242" cy="5269832"/>
          </a:xfrm>
        </p:spPr>
        <p:txBody>
          <a:bodyPr>
            <a:noAutofit/>
          </a:bodyPr>
          <a:lstStyle/>
          <a:p>
            <a:r>
              <a:rPr lang="en-IE" b="1" dirty="0">
                <a:latin typeface="+mj-lt"/>
              </a:rPr>
              <a:t>Significant &amp; arbitrary nature of the health cuts</a:t>
            </a:r>
          </a:p>
          <a:p>
            <a:r>
              <a:rPr lang="en-IE" b="1" dirty="0" smtClean="0">
                <a:latin typeface="+mj-lt"/>
              </a:rPr>
              <a:t>Conflict </a:t>
            </a:r>
            <a:r>
              <a:rPr lang="en-IE" b="1" dirty="0">
                <a:latin typeface="+mj-lt"/>
              </a:rPr>
              <a:t>between reform &amp; austerity &amp; </a:t>
            </a:r>
            <a:r>
              <a:rPr lang="en-IE" b="1" dirty="0" smtClean="0">
                <a:latin typeface="+mj-lt"/>
              </a:rPr>
              <a:t>quality</a:t>
            </a:r>
          </a:p>
          <a:p>
            <a:r>
              <a:rPr lang="en-IE" b="1" dirty="0" smtClean="0">
                <a:latin typeface="+mj-lt"/>
              </a:rPr>
              <a:t>Increasing access issues due to austerity </a:t>
            </a:r>
          </a:p>
          <a:p>
            <a:r>
              <a:rPr lang="en-IE" b="1" dirty="0" smtClean="0">
                <a:latin typeface="+mj-lt"/>
              </a:rPr>
              <a:t>Ability </a:t>
            </a:r>
            <a:r>
              <a:rPr lang="en-IE" b="1" dirty="0">
                <a:latin typeface="+mj-lt"/>
              </a:rPr>
              <a:t>to </a:t>
            </a:r>
            <a:r>
              <a:rPr lang="en-IE" b="1" dirty="0" smtClean="0">
                <a:latin typeface="+mj-lt"/>
              </a:rPr>
              <a:t>continue to deliver services ‘</a:t>
            </a:r>
            <a:r>
              <a:rPr lang="en-IE" b="1" dirty="0" smtClean="0"/>
              <a:t>in </a:t>
            </a:r>
            <a:r>
              <a:rPr lang="en-IE" b="1" dirty="0"/>
              <a:t>severe </a:t>
            </a:r>
            <a:r>
              <a:rPr lang="en-IE" b="1" dirty="0" smtClean="0"/>
              <a:t>jeopardy’</a:t>
            </a:r>
            <a:r>
              <a:rPr lang="en-IE" b="1" dirty="0"/>
              <a:t> (€ </a:t>
            </a:r>
            <a:r>
              <a:rPr lang="en-IE" b="1" dirty="0" smtClean="0"/>
              <a:t>&amp; politics</a:t>
            </a:r>
            <a:r>
              <a:rPr lang="en-IE" b="1" dirty="0"/>
              <a:t>)</a:t>
            </a:r>
          </a:p>
          <a:p>
            <a:r>
              <a:rPr lang="en-IE" b="1" dirty="0" smtClean="0">
                <a:latin typeface="+mj-lt"/>
              </a:rPr>
              <a:t>Alongside expectation to improve </a:t>
            </a:r>
            <a:r>
              <a:rPr lang="en-IE" b="1" dirty="0">
                <a:latin typeface="+mj-lt"/>
              </a:rPr>
              <a:t>services </a:t>
            </a:r>
            <a:endParaRPr lang="en-IE" b="1" dirty="0" smtClean="0">
              <a:latin typeface="+mj-lt"/>
            </a:endParaRPr>
          </a:p>
          <a:p>
            <a:r>
              <a:rPr lang="en-IE" b="1" dirty="0" smtClean="0">
                <a:latin typeface="+mj-lt"/>
              </a:rPr>
              <a:t>A resilient system? </a:t>
            </a:r>
          </a:p>
          <a:p>
            <a:r>
              <a:rPr lang="en-IE" b="1" dirty="0" smtClean="0">
                <a:latin typeface="+mj-lt"/>
              </a:rPr>
              <a:t>Initially </a:t>
            </a:r>
            <a:r>
              <a:rPr lang="en-IE" b="1" dirty="0">
                <a:latin typeface="+mj-lt"/>
              </a:rPr>
              <a:t>yes, but </a:t>
            </a:r>
            <a:r>
              <a:rPr lang="en-IE" b="1" dirty="0" smtClean="0">
                <a:latin typeface="+mj-lt"/>
              </a:rPr>
              <a:t>not anymore </a:t>
            </a:r>
          </a:p>
          <a:p>
            <a:r>
              <a:rPr lang="en-IE" dirty="0"/>
              <a:t>Hard to quantify </a:t>
            </a:r>
            <a:r>
              <a:rPr lang="en-IE" dirty="0" smtClean="0"/>
              <a:t>impact on quality but</a:t>
            </a:r>
            <a:r>
              <a:rPr lang="en-IE" b="1" dirty="0" smtClean="0">
                <a:latin typeface="+mj-lt"/>
              </a:rPr>
              <a:t> growing consensus that viability &amp; safety </a:t>
            </a:r>
            <a:r>
              <a:rPr lang="en-IE" b="1" dirty="0">
                <a:latin typeface="+mj-lt"/>
              </a:rPr>
              <a:t>of </a:t>
            </a:r>
            <a:r>
              <a:rPr lang="en-IE" b="1" dirty="0" smtClean="0">
                <a:latin typeface="+mj-lt"/>
              </a:rPr>
              <a:t>system </a:t>
            </a:r>
            <a:r>
              <a:rPr lang="en-IE" b="1" dirty="0">
                <a:latin typeface="+mj-lt"/>
              </a:rPr>
              <a:t>at risk</a:t>
            </a:r>
          </a:p>
        </p:txBody>
      </p:sp>
      <p:pic>
        <p:nvPicPr>
          <p:cNvPr id="4" name="Picture 3"/>
          <p:cNvPicPr>
            <a:picLocks noChangeAspect="1" noChangeArrowheads="1"/>
          </p:cNvPicPr>
          <p:nvPr/>
        </p:nvPicPr>
        <p:blipFill>
          <a:blip r:embed="rId2" cstate="print"/>
          <a:srcRect/>
          <a:stretch>
            <a:fillRect/>
          </a:stretch>
        </p:blipFill>
        <p:spPr bwMode="auto">
          <a:xfrm>
            <a:off x="1" y="0"/>
            <a:ext cx="1804736" cy="1690689"/>
          </a:xfrm>
          <a:prstGeom prst="rect">
            <a:avLst/>
          </a:prstGeom>
          <a:noFill/>
          <a:ln w="9525">
            <a:noFill/>
            <a:round/>
            <a:headEnd/>
            <a:tailEnd/>
          </a:ln>
        </p:spPr>
      </p:pic>
    </p:spTree>
    <p:extLst>
      <p:ext uri="{BB962C8B-B14F-4D97-AF65-F5344CB8AC3E}">
        <p14:creationId xmlns:p14="http://schemas.microsoft.com/office/powerpoint/2010/main" val="3395213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3"/>
            <a:ext cx="7772400" cy="2763738"/>
          </a:xfrm>
        </p:spPr>
        <p:txBody>
          <a:bodyPr>
            <a:normAutofit/>
          </a:bodyPr>
          <a:lstStyle/>
          <a:p>
            <a:r>
              <a:rPr lang="en-IE" dirty="0" smtClean="0"/>
              <a:t>Thank you for listening!</a:t>
            </a:r>
            <a:br>
              <a:rPr lang="en-IE" dirty="0" smtClean="0"/>
            </a:br>
            <a:r>
              <a:rPr lang="en-IE" dirty="0" smtClean="0"/>
              <a:t>Any questions and comments please </a:t>
            </a:r>
            <a:endParaRPr lang="en-IE" dirty="0"/>
          </a:p>
        </p:txBody>
      </p:sp>
      <p:sp>
        <p:nvSpPr>
          <p:cNvPr id="3" name="Subtitle 2"/>
          <p:cNvSpPr>
            <a:spLocks noGrp="1"/>
          </p:cNvSpPr>
          <p:nvPr>
            <p:ph type="subTitle" idx="1"/>
          </p:nvPr>
        </p:nvSpPr>
        <p:spPr/>
        <p:txBody>
          <a:bodyPr>
            <a:normAutofit fontScale="77500" lnSpcReduction="20000"/>
          </a:bodyPr>
          <a:lstStyle/>
          <a:p>
            <a:endParaRPr lang="en-IE" dirty="0" smtClean="0">
              <a:hlinkClick r:id="rId2"/>
            </a:endParaRPr>
          </a:p>
          <a:p>
            <a:r>
              <a:rPr lang="en-IE" dirty="0" smtClean="0">
                <a:hlinkClick r:id="rId2"/>
              </a:rPr>
              <a:t>www.resilience4health.com</a:t>
            </a:r>
          </a:p>
          <a:p>
            <a:r>
              <a:rPr lang="en-IE" dirty="0" smtClean="0">
                <a:hlinkClick r:id="rId2"/>
              </a:rPr>
              <a:t>sarabur@gmail.com</a:t>
            </a:r>
          </a:p>
          <a:p>
            <a:r>
              <a:rPr lang="en-IE" dirty="0" smtClean="0">
                <a:hlinkClick r:id="rId2"/>
              </a:rPr>
              <a:t>saraburke.com</a:t>
            </a:r>
          </a:p>
          <a:p>
            <a:r>
              <a:rPr lang="en-IE" dirty="0" smtClean="0">
                <a:hlinkClick r:id="rId2"/>
              </a:rPr>
              <a:t>@</a:t>
            </a:r>
            <a:r>
              <a:rPr lang="en-IE" dirty="0" err="1" smtClean="0">
                <a:hlinkClick r:id="rId2"/>
              </a:rPr>
              <a:t>sburx</a:t>
            </a:r>
            <a:endParaRPr lang="en-IE" dirty="0" smtClean="0">
              <a:hlinkClick r:id="rId2"/>
            </a:endParaRPr>
          </a:p>
        </p:txBody>
      </p:sp>
    </p:spTree>
    <p:extLst>
      <p:ext uri="{BB962C8B-B14F-4D97-AF65-F5344CB8AC3E}">
        <p14:creationId xmlns:p14="http://schemas.microsoft.com/office/powerpoint/2010/main" val="974396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090" y="277091"/>
            <a:ext cx="7186635" cy="1641353"/>
          </a:xfrm>
        </p:spPr>
        <p:txBody>
          <a:bodyPr>
            <a:normAutofit/>
          </a:bodyPr>
          <a:lstStyle/>
          <a:p>
            <a:r>
              <a:rPr lang="en-IE" sz="4800" b="1" dirty="0">
                <a:cs typeface="Arial" pitchFamily="34" charset="0"/>
              </a:rPr>
              <a:t>Health System Resilience</a:t>
            </a:r>
            <a:endParaRPr lang="en-US" sz="4800" b="1" dirty="0">
              <a:cs typeface="Arial" pitchFamily="34" charset="0"/>
            </a:endParaRPr>
          </a:p>
        </p:txBody>
      </p:sp>
      <p:sp>
        <p:nvSpPr>
          <p:cNvPr id="3" name="Content Placeholder 2"/>
          <p:cNvSpPr>
            <a:spLocks noGrp="1"/>
          </p:cNvSpPr>
          <p:nvPr>
            <p:ph idx="1"/>
          </p:nvPr>
        </p:nvSpPr>
        <p:spPr>
          <a:xfrm>
            <a:off x="428596" y="1653310"/>
            <a:ext cx="8501123" cy="4396508"/>
          </a:xfrm>
        </p:spPr>
        <p:txBody>
          <a:bodyPr>
            <a:normAutofit lnSpcReduction="10000"/>
          </a:bodyPr>
          <a:lstStyle/>
          <a:p>
            <a:pPr marL="514338" indent="-514338">
              <a:buFont typeface="+mj-lt"/>
              <a:buAutoNum type="arabicPeriod"/>
            </a:pPr>
            <a:r>
              <a:rPr lang="en-GB" b="1" dirty="0"/>
              <a:t>Financial resilience</a:t>
            </a:r>
            <a:r>
              <a:rPr lang="en-GB" dirty="0"/>
              <a:t>: the protection of funds for health care, and particularly that of the vulnerable, in the face of economic contraction. </a:t>
            </a:r>
            <a:endParaRPr lang="en-US" dirty="0" smtClean="0"/>
          </a:p>
          <a:p>
            <a:pPr marL="514338" indent="-514338">
              <a:buFont typeface="+mj-lt"/>
              <a:buAutoNum type="arabicPeriod"/>
            </a:pPr>
            <a:r>
              <a:rPr lang="en-GB" b="1" dirty="0" smtClean="0"/>
              <a:t>Adaptive </a:t>
            </a:r>
            <a:r>
              <a:rPr lang="en-GB" b="1" dirty="0"/>
              <a:t>resilience</a:t>
            </a:r>
            <a:r>
              <a:rPr lang="en-GB" dirty="0"/>
              <a:t>: the ability of government and providers to manage the system with fewer resources, through efficiencies, while not sacrificing key priorities, benefits, access or entitlements. </a:t>
            </a:r>
            <a:endParaRPr lang="en-GB" dirty="0" smtClean="0"/>
          </a:p>
          <a:p>
            <a:pPr marL="514338" indent="-514338">
              <a:buFont typeface="+mj-lt"/>
              <a:buAutoNum type="arabicPeriod"/>
            </a:pPr>
            <a:r>
              <a:rPr lang="en-GB" b="1" dirty="0"/>
              <a:t>Transformatory resilience</a:t>
            </a:r>
            <a:r>
              <a:rPr lang="en-GB" dirty="0"/>
              <a:t>: the ability or capacity of government to design and implement desirable and realistic reform when the </a:t>
            </a:r>
            <a:r>
              <a:rPr lang="en-GB" dirty="0" smtClean="0"/>
              <a:t>current organisation, structures </a:t>
            </a:r>
            <a:r>
              <a:rPr lang="en-GB" dirty="0"/>
              <a:t>and strategies are no longer feasible. </a:t>
            </a:r>
            <a:endParaRPr lang="en-US" dirty="0"/>
          </a:p>
          <a:p>
            <a:pPr lvl="0"/>
            <a:endParaRPr lang="en-US" dirty="0"/>
          </a:p>
        </p:txBody>
      </p:sp>
      <p:pic>
        <p:nvPicPr>
          <p:cNvPr id="6" name="Picture 5"/>
          <p:cNvPicPr>
            <a:picLocks noChangeAspect="1" noChangeArrowheads="1"/>
          </p:cNvPicPr>
          <p:nvPr/>
        </p:nvPicPr>
        <p:blipFill>
          <a:blip r:embed="rId2" cstate="print"/>
          <a:srcRect/>
          <a:stretch>
            <a:fillRect/>
          </a:stretch>
        </p:blipFill>
        <p:spPr bwMode="auto">
          <a:xfrm>
            <a:off x="0" y="1"/>
            <a:ext cx="1476376" cy="1376218"/>
          </a:xfrm>
          <a:prstGeom prst="rect">
            <a:avLst/>
          </a:prstGeom>
          <a:noFill/>
          <a:ln w="9525">
            <a:noFill/>
            <a:round/>
            <a:headEnd/>
            <a:tailEnd/>
          </a:ln>
        </p:spPr>
      </p:pic>
    </p:spTree>
    <p:extLst>
      <p:ext uri="{BB962C8B-B14F-4D97-AF65-F5344CB8AC3E}">
        <p14:creationId xmlns:p14="http://schemas.microsoft.com/office/powerpoint/2010/main" val="1664554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srcRect/>
          <a:stretch>
            <a:fillRect/>
          </a:stretch>
        </p:blipFill>
        <p:spPr bwMode="auto">
          <a:xfrm>
            <a:off x="-1" y="110837"/>
            <a:ext cx="1450109" cy="1395669"/>
          </a:xfrm>
          <a:prstGeom prst="rect">
            <a:avLst/>
          </a:prstGeom>
          <a:noFill/>
          <a:ln w="9525">
            <a:noFill/>
            <a:round/>
            <a:headEnd/>
            <a:tailEnd/>
          </a:ln>
        </p:spPr>
      </p:pic>
      <p:sp>
        <p:nvSpPr>
          <p:cNvPr id="2" name="Title 1"/>
          <p:cNvSpPr>
            <a:spLocks noGrp="1"/>
          </p:cNvSpPr>
          <p:nvPr>
            <p:ph type="title"/>
          </p:nvPr>
        </p:nvSpPr>
        <p:spPr>
          <a:xfrm>
            <a:off x="359532" y="110837"/>
            <a:ext cx="8757333" cy="1709705"/>
          </a:xfrm>
        </p:spPr>
        <p:txBody>
          <a:bodyPr>
            <a:noAutofit/>
          </a:bodyPr>
          <a:lstStyle/>
          <a:p>
            <a:pPr algn="ctr"/>
            <a:r>
              <a:rPr lang="en-US" sz="4000" b="1" dirty="0">
                <a:cs typeface="Arial" panose="020B0604020202020204" pitchFamily="34" charset="0"/>
              </a:rPr>
              <a:t>Public spending on health fell </a:t>
            </a:r>
            <a:br>
              <a:rPr lang="en-US" sz="4000" b="1" dirty="0">
                <a:cs typeface="Arial" panose="020B0604020202020204" pitchFamily="34" charset="0"/>
              </a:rPr>
            </a:br>
            <a:r>
              <a:rPr lang="en-US" sz="4000" b="1" dirty="0">
                <a:cs typeface="Arial" panose="020B0604020202020204" pitchFamily="34" charset="0"/>
              </a:rPr>
              <a:t>disproportionately in 18 countries</a:t>
            </a:r>
          </a:p>
        </p:txBody>
      </p:sp>
      <p:graphicFrame>
        <p:nvGraphicFramePr>
          <p:cNvPr id="11" name="Chart 10"/>
          <p:cNvGraphicFramePr>
            <a:graphicFrameLocks noGrp="1"/>
          </p:cNvGraphicFramePr>
          <p:nvPr>
            <p:extLst/>
          </p:nvPr>
        </p:nvGraphicFramePr>
        <p:xfrm>
          <a:off x="179512" y="1700809"/>
          <a:ext cx="9505056" cy="473199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3"/>
          <p:cNvSpPr txBox="1">
            <a:spLocks noChangeArrowheads="1"/>
          </p:cNvSpPr>
          <p:nvPr/>
        </p:nvSpPr>
        <p:spPr bwMode="auto">
          <a:xfrm rot="16200000">
            <a:off x="7780061" y="4636945"/>
            <a:ext cx="2368854" cy="276999"/>
          </a:xfrm>
          <a:prstGeom prst="rect">
            <a:avLst/>
          </a:prstGeom>
          <a:noFill/>
          <a:ln w="9525">
            <a:noFill/>
            <a:miter lim="800000"/>
            <a:headEnd/>
            <a:tailEnd/>
          </a:ln>
          <a:effectLst/>
        </p:spPr>
        <p:txBody>
          <a:bodyPr wrap="none">
            <a:spAutoFit/>
          </a:bodyPr>
          <a:lstStyle/>
          <a:p>
            <a:r>
              <a:rPr lang="en-GB" sz="1200" dirty="0">
                <a:solidFill>
                  <a:srgbClr val="000000"/>
                </a:solidFill>
              </a:rPr>
              <a:t>Source: </a:t>
            </a:r>
            <a:r>
              <a:rPr lang="hu-HU" sz="1200" dirty="0">
                <a:solidFill>
                  <a:srgbClr val="000000"/>
                </a:solidFill>
              </a:rPr>
              <a:t>WHO NHA  </a:t>
            </a:r>
            <a:r>
              <a:rPr lang="hu-HU" sz="1200" dirty="0" err="1">
                <a:solidFill>
                  <a:srgbClr val="000000"/>
                </a:solidFill>
              </a:rPr>
              <a:t>database</a:t>
            </a:r>
            <a:r>
              <a:rPr lang="hu-HU" sz="1200" dirty="0">
                <a:solidFill>
                  <a:srgbClr val="000000"/>
                </a:solidFill>
              </a:rPr>
              <a:t>, 2013</a:t>
            </a:r>
            <a:endParaRPr lang="en-GB" sz="1200" dirty="0">
              <a:solidFill>
                <a:srgbClr val="000000"/>
              </a:solidFill>
            </a:endParaRPr>
          </a:p>
        </p:txBody>
      </p:sp>
      <p:sp>
        <p:nvSpPr>
          <p:cNvPr id="3" name="Oval 2"/>
          <p:cNvSpPr/>
          <p:nvPr/>
        </p:nvSpPr>
        <p:spPr>
          <a:xfrm>
            <a:off x="5657637" y="2969451"/>
            <a:ext cx="3168353" cy="11881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bwMode="auto">
          <a:xfrm>
            <a:off x="8388424" y="4185084"/>
            <a:ext cx="288032" cy="683812"/>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eaLnBrk="0" fontAlgn="base" hangingPunct="0">
              <a:lnSpc>
                <a:spcPct val="80000"/>
              </a:lnSpc>
              <a:spcBef>
                <a:spcPct val="20000"/>
              </a:spcBef>
              <a:spcAft>
                <a:spcPct val="0"/>
              </a:spcAft>
            </a:pPr>
            <a:endParaRPr lang="en-GB" sz="3200" b="1" i="1" dirty="0">
              <a:solidFill>
                <a:srgbClr val="CC3300"/>
              </a:solidFill>
              <a:latin typeface="Times New Roman" pitchFamily="18" charset="0"/>
            </a:endParaRPr>
          </a:p>
        </p:txBody>
      </p:sp>
    </p:spTree>
    <p:extLst>
      <p:ext uri="{BB962C8B-B14F-4D97-AF65-F5344CB8AC3E}">
        <p14:creationId xmlns:p14="http://schemas.microsoft.com/office/powerpoint/2010/main" val="96780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0" y="101599"/>
            <a:ext cx="1440873" cy="1413165"/>
          </a:xfrm>
          <a:prstGeom prst="rect">
            <a:avLst/>
          </a:prstGeom>
          <a:noFill/>
          <a:ln w="9525">
            <a:noFill/>
            <a:round/>
            <a:headEnd/>
            <a:tailEnd/>
          </a:ln>
        </p:spPr>
      </p:pic>
      <p:sp>
        <p:nvSpPr>
          <p:cNvPr id="2" name="Title 1"/>
          <p:cNvSpPr>
            <a:spLocks noGrp="1"/>
          </p:cNvSpPr>
          <p:nvPr>
            <p:ph type="title"/>
          </p:nvPr>
        </p:nvSpPr>
        <p:spPr>
          <a:xfrm>
            <a:off x="466436" y="360520"/>
            <a:ext cx="8579296" cy="447661"/>
          </a:xfrm>
        </p:spPr>
        <p:txBody>
          <a:bodyPr>
            <a:noAutofit/>
          </a:bodyPr>
          <a:lstStyle/>
          <a:p>
            <a:pPr algn="ctr"/>
            <a:r>
              <a:rPr lang="en-GB" sz="4000" b="1" dirty="0">
                <a:cs typeface="Arial" panose="020B0604020202020204" pitchFamily="34" charset="0"/>
              </a:rPr>
              <a:t>     </a:t>
            </a:r>
            <a:r>
              <a:rPr lang="en-GB" sz="3600" b="1" dirty="0">
                <a:cs typeface="Arial" panose="020B0604020202020204" pitchFamily="34" charset="0"/>
              </a:rPr>
              <a:t>Reallocation across government</a:t>
            </a:r>
          </a:p>
        </p:txBody>
      </p:sp>
      <p:graphicFrame>
        <p:nvGraphicFramePr>
          <p:cNvPr id="9" name="Chart 8"/>
          <p:cNvGraphicFramePr/>
          <p:nvPr>
            <p:extLst>
              <p:ext uri="{D42A27DB-BD31-4B8C-83A1-F6EECF244321}">
                <p14:modId xmlns:p14="http://schemas.microsoft.com/office/powerpoint/2010/main" val="3560026735"/>
              </p:ext>
            </p:extLst>
          </p:nvPr>
        </p:nvGraphicFramePr>
        <p:xfrm>
          <a:off x="178562" y="1514764"/>
          <a:ext cx="8786875" cy="424462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3"/>
          <p:cNvSpPr txBox="1">
            <a:spLocks noChangeArrowheads="1"/>
          </p:cNvSpPr>
          <p:nvPr/>
        </p:nvSpPr>
        <p:spPr bwMode="auto">
          <a:xfrm>
            <a:off x="93247" y="6251414"/>
            <a:ext cx="3209725" cy="276999"/>
          </a:xfrm>
          <a:prstGeom prst="rect">
            <a:avLst/>
          </a:prstGeom>
          <a:noFill/>
          <a:ln w="9525">
            <a:noFill/>
            <a:miter lim="800000"/>
            <a:headEnd/>
            <a:tailEnd/>
          </a:ln>
          <a:effectLst/>
        </p:spPr>
        <p:txBody>
          <a:bodyPr wrap="none">
            <a:spAutoFit/>
          </a:bodyPr>
          <a:lstStyle/>
          <a:p>
            <a:pPr>
              <a:spcBef>
                <a:spcPct val="50000"/>
              </a:spcBef>
            </a:pPr>
            <a:r>
              <a:rPr lang="en-GB" sz="1200" dirty="0">
                <a:latin typeface="+mj-lt"/>
              </a:rPr>
              <a:t>Source: </a:t>
            </a:r>
            <a:r>
              <a:rPr lang="hu-HU" sz="1200" dirty="0">
                <a:latin typeface="+mj-lt"/>
              </a:rPr>
              <a:t>Cylus </a:t>
            </a:r>
            <a:r>
              <a:rPr lang="en-US" sz="1200" dirty="0">
                <a:latin typeface="+mj-lt"/>
              </a:rPr>
              <a:t>and Pearson in Thomson et al 2014</a:t>
            </a:r>
            <a:endParaRPr lang="en-GB" sz="1200" dirty="0">
              <a:latin typeface="+mj-lt"/>
            </a:endParaRPr>
          </a:p>
        </p:txBody>
      </p:sp>
      <p:sp>
        <p:nvSpPr>
          <p:cNvPr id="5" name="Oval 4"/>
          <p:cNvSpPr/>
          <p:nvPr/>
        </p:nvSpPr>
        <p:spPr bwMode="auto">
          <a:xfrm>
            <a:off x="778347" y="4747610"/>
            <a:ext cx="288032" cy="683812"/>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eaLnBrk="0" fontAlgn="base" hangingPunct="0">
              <a:lnSpc>
                <a:spcPct val="80000"/>
              </a:lnSpc>
              <a:spcBef>
                <a:spcPct val="20000"/>
              </a:spcBef>
              <a:spcAft>
                <a:spcPct val="0"/>
              </a:spcAft>
            </a:pPr>
            <a:endParaRPr lang="en-GB" sz="3200" b="1" i="1" dirty="0">
              <a:solidFill>
                <a:srgbClr val="CC3300"/>
              </a:solidFill>
              <a:latin typeface="Times New Roman" pitchFamily="18" charset="0"/>
            </a:endParaRPr>
          </a:p>
        </p:txBody>
      </p:sp>
    </p:spTree>
    <p:extLst>
      <p:ext uri="{BB962C8B-B14F-4D97-AF65-F5344CB8AC3E}">
        <p14:creationId xmlns:p14="http://schemas.microsoft.com/office/powerpoint/2010/main" val="115944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IE" dirty="0" smtClean="0">
                <a:solidFill>
                  <a:srgbClr val="FF0000"/>
                </a:solidFill>
              </a:rPr>
              <a:t>		Resilience indicators </a:t>
            </a:r>
            <a:br>
              <a:rPr lang="en-IE" dirty="0" smtClean="0">
                <a:solidFill>
                  <a:srgbClr val="FF0000"/>
                </a:solidFill>
              </a:rPr>
            </a:br>
            <a:r>
              <a:rPr lang="en-IE" dirty="0" smtClean="0">
                <a:solidFill>
                  <a:srgbClr val="FF0000"/>
                </a:solidFill>
              </a:rPr>
              <a:t>           </a:t>
            </a:r>
            <a:r>
              <a:rPr lang="en-IE" dirty="0" smtClean="0">
                <a:solidFill>
                  <a:schemeClr val="accent1">
                    <a:lumMod val="50000"/>
                  </a:schemeClr>
                </a:solidFill>
              </a:rPr>
              <a:t>Health budget, pop &amp; O’65s 05-14 </a:t>
            </a:r>
            <a:endParaRPr lang="en-IE" b="1" dirty="0"/>
          </a:p>
        </p:txBody>
      </p:sp>
      <p:pic>
        <p:nvPicPr>
          <p:cNvPr id="4" name="Content Placeholder 3" descr="Health budget and population growth "/>
          <p:cNvPicPr>
            <a:picLocks noGrp="1"/>
          </p:cNvPicPr>
          <p:nvPr>
            <p:ph idx="1"/>
          </p:nvPr>
        </p:nvPicPr>
        <p:blipFill>
          <a:blip r:embed="rId2" cstate="print"/>
          <a:srcRect/>
          <a:stretch>
            <a:fillRect/>
          </a:stretch>
        </p:blipFill>
        <p:spPr bwMode="auto">
          <a:xfrm>
            <a:off x="0" y="1412776"/>
            <a:ext cx="9144000" cy="5445224"/>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145143" y="233777"/>
            <a:ext cx="1240780" cy="1196752"/>
          </a:xfrm>
          <a:prstGeom prst="rect">
            <a:avLst/>
          </a:prstGeom>
          <a:noFill/>
          <a:ln w="9525">
            <a:solidFill>
              <a:srgbClr val="FFFFFF"/>
            </a:solidFill>
            <a:round/>
            <a:headEnd/>
            <a:tailEnd/>
          </a:ln>
        </p:spPr>
      </p:pic>
    </p:spTree>
    <p:extLst>
      <p:ext uri="{BB962C8B-B14F-4D97-AF65-F5344CB8AC3E}">
        <p14:creationId xmlns:p14="http://schemas.microsoft.com/office/powerpoint/2010/main" val="1638593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048" y="233777"/>
            <a:ext cx="8229600" cy="1325562"/>
          </a:xfrm>
        </p:spPr>
        <p:txBody>
          <a:bodyPr>
            <a:normAutofit fontScale="90000"/>
          </a:bodyPr>
          <a:lstStyle/>
          <a:p>
            <a:r>
              <a:rPr lang="en-IE" sz="4900" dirty="0" smtClean="0">
                <a:solidFill>
                  <a:srgbClr val="FF0000"/>
                </a:solidFill>
              </a:rPr>
              <a:t>Resilience </a:t>
            </a:r>
            <a:r>
              <a:rPr lang="en-IE" sz="4900" dirty="0">
                <a:solidFill>
                  <a:srgbClr val="FF0000"/>
                </a:solidFill>
              </a:rPr>
              <a:t>indicators </a:t>
            </a:r>
            <a:br>
              <a:rPr lang="en-IE" sz="4900" dirty="0">
                <a:solidFill>
                  <a:srgbClr val="FF0000"/>
                </a:solidFill>
              </a:rPr>
            </a:br>
            <a:r>
              <a:rPr lang="en-IE" sz="3100" dirty="0">
                <a:solidFill>
                  <a:schemeClr val="accent1">
                    <a:lumMod val="50000"/>
                  </a:schemeClr>
                </a:solidFill>
              </a:rPr>
              <a:t>H</a:t>
            </a:r>
            <a:r>
              <a:rPr lang="en-IE" sz="3100" dirty="0" smtClean="0">
                <a:solidFill>
                  <a:schemeClr val="accent1">
                    <a:lumMod val="50000"/>
                  </a:schemeClr>
                </a:solidFill>
              </a:rPr>
              <a:t>ealth €, staffing, pop &amp; medical card numbers 05-14</a:t>
            </a:r>
            <a:r>
              <a:rPr lang="en-IE" sz="2700" dirty="0" smtClean="0">
                <a:solidFill>
                  <a:schemeClr val="accent1">
                    <a:lumMod val="50000"/>
                  </a:schemeClr>
                </a:solidFill>
              </a:rPr>
              <a:t> </a:t>
            </a:r>
            <a:endParaRPr lang="en-IE" sz="2700" dirty="0">
              <a:solidFill>
                <a:schemeClr val="accent1">
                  <a:lumMod val="50000"/>
                </a:schemeClr>
              </a:solidFill>
            </a:endParaRPr>
          </a:p>
        </p:txBody>
      </p:sp>
      <p:sp>
        <p:nvSpPr>
          <p:cNvPr id="3" name="Content Placeholder 2"/>
          <p:cNvSpPr>
            <a:spLocks noGrp="1"/>
          </p:cNvSpPr>
          <p:nvPr>
            <p:ph idx="1"/>
          </p:nvPr>
        </p:nvSpPr>
        <p:spPr>
          <a:xfrm>
            <a:off x="457199" y="1600200"/>
            <a:ext cx="8442251" cy="4960088"/>
          </a:xfrm>
        </p:spPr>
        <p:txBody>
          <a:bodyPr>
            <a:normAutofit/>
          </a:bodyPr>
          <a:lstStyle/>
          <a:p>
            <a:pPr>
              <a:buNone/>
            </a:pPr>
            <a:r>
              <a:rPr lang="en-US"/>
              <a:t> </a:t>
            </a:r>
            <a:endParaRPr lang="en-IE" dirty="0"/>
          </a:p>
        </p:txBody>
      </p:sp>
      <p:pic>
        <p:nvPicPr>
          <p:cNvPr id="4" name="Picture 3"/>
          <p:cNvPicPr>
            <a:picLocks noChangeAspect="1" noChangeArrowheads="1"/>
          </p:cNvPicPr>
          <p:nvPr/>
        </p:nvPicPr>
        <p:blipFill>
          <a:blip r:embed="rId2" cstate="print"/>
          <a:srcRect/>
          <a:stretch>
            <a:fillRect/>
          </a:stretch>
        </p:blipFill>
        <p:spPr bwMode="auto">
          <a:xfrm>
            <a:off x="145143" y="233777"/>
            <a:ext cx="1240780" cy="1196752"/>
          </a:xfrm>
          <a:prstGeom prst="rect">
            <a:avLst/>
          </a:prstGeom>
          <a:noFill/>
          <a:ln w="9525">
            <a:solidFill>
              <a:srgbClr val="FFFFFF"/>
            </a:solidFill>
            <a:round/>
            <a:headEnd/>
            <a:tailEnd/>
          </a:ln>
        </p:spPr>
      </p:pic>
      <p:graphicFrame>
        <p:nvGraphicFramePr>
          <p:cNvPr id="5" name="Chart 4"/>
          <p:cNvGraphicFramePr>
            <a:graphicFrameLocks/>
          </p:cNvGraphicFramePr>
          <p:nvPr>
            <p:extLst>
              <p:ext uri="{D42A27DB-BD31-4B8C-83A1-F6EECF244321}">
                <p14:modId xmlns:p14="http://schemas.microsoft.com/office/powerpoint/2010/main" val="2067540343"/>
              </p:ext>
            </p:extLst>
          </p:nvPr>
        </p:nvGraphicFramePr>
        <p:xfrm>
          <a:off x="0" y="1430528"/>
          <a:ext cx="9144000" cy="5427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7577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 y="35216"/>
            <a:ext cx="1320799" cy="1325563"/>
          </a:xfrm>
          <a:prstGeom prst="rect">
            <a:avLst/>
          </a:prstGeom>
          <a:noFill/>
          <a:ln w="9525">
            <a:solidFill>
              <a:srgbClr val="FFFFFF"/>
            </a:solidFill>
            <a:round/>
            <a:headEnd/>
            <a:tailEnd/>
          </a:ln>
        </p:spPr>
      </p:pic>
      <p:sp>
        <p:nvSpPr>
          <p:cNvPr id="2" name="Title 1"/>
          <p:cNvSpPr>
            <a:spLocks noGrp="1"/>
          </p:cNvSpPr>
          <p:nvPr>
            <p:ph type="title"/>
          </p:nvPr>
        </p:nvSpPr>
        <p:spPr>
          <a:xfrm>
            <a:off x="1166124" y="35216"/>
            <a:ext cx="7886700" cy="1325563"/>
          </a:xfrm>
        </p:spPr>
        <p:txBody>
          <a:bodyPr>
            <a:normAutofit fontScale="90000"/>
          </a:bodyPr>
          <a:lstStyle/>
          <a:p>
            <a:r>
              <a:rPr lang="en-IE" b="1" dirty="0">
                <a:solidFill>
                  <a:srgbClr val="FF0000"/>
                </a:solidFill>
              </a:rPr>
              <a:t>Resilience </a:t>
            </a:r>
            <a:r>
              <a:rPr lang="en-IE" b="1" dirty="0" smtClean="0">
                <a:solidFill>
                  <a:srgbClr val="FF0000"/>
                </a:solidFill>
              </a:rPr>
              <a:t>indicators</a:t>
            </a:r>
            <a:r>
              <a:rPr lang="en-IE" sz="4900" b="1" dirty="0">
                <a:solidFill>
                  <a:schemeClr val="tx2"/>
                </a:solidFill>
              </a:rPr>
              <a:t/>
            </a:r>
            <a:br>
              <a:rPr lang="en-IE" sz="4900" b="1" dirty="0">
                <a:solidFill>
                  <a:schemeClr val="tx2"/>
                </a:solidFill>
              </a:rPr>
            </a:br>
            <a:r>
              <a:rPr lang="en-IE" sz="3600" dirty="0" smtClean="0">
                <a:solidFill>
                  <a:schemeClr val="tx2"/>
                </a:solidFill>
              </a:rPr>
              <a:t>Change </a:t>
            </a:r>
            <a:r>
              <a:rPr lang="en-IE" sz="3600" dirty="0">
                <a:solidFill>
                  <a:schemeClr val="tx2"/>
                </a:solidFill>
              </a:rPr>
              <a:t>in budget, staff &amp;hospital cases </a:t>
            </a:r>
            <a:r>
              <a:rPr lang="en-IE" sz="3600" dirty="0" smtClean="0">
                <a:solidFill>
                  <a:schemeClr val="tx2"/>
                </a:solidFill>
              </a:rPr>
              <a:t>05-14 </a:t>
            </a:r>
            <a:r>
              <a:rPr lang="en-IE" sz="3600" dirty="0">
                <a:solidFill>
                  <a:schemeClr val="tx2"/>
                </a:solidFill>
              </a:rPr>
              <a:t/>
            </a:r>
            <a:br>
              <a:rPr lang="en-IE" sz="3600" dirty="0">
                <a:solidFill>
                  <a:schemeClr val="tx2"/>
                </a:solidFill>
              </a:rPr>
            </a:br>
            <a:r>
              <a:rPr lang="en-IE" sz="3100" dirty="0">
                <a:solidFill>
                  <a:schemeClr val="tx2"/>
                </a:solidFill>
              </a:rPr>
              <a:t> </a:t>
            </a:r>
          </a:p>
        </p:txBody>
      </p:sp>
      <p:pic>
        <p:nvPicPr>
          <p:cNvPr id="3" name="Picture 2"/>
          <p:cNvPicPr>
            <a:picLocks noChangeAspect="1"/>
          </p:cNvPicPr>
          <p:nvPr/>
        </p:nvPicPr>
        <p:blipFill>
          <a:blip r:embed="rId3"/>
          <a:stretch>
            <a:fillRect/>
          </a:stretch>
        </p:blipFill>
        <p:spPr>
          <a:xfrm>
            <a:off x="1" y="1239253"/>
            <a:ext cx="9144000" cy="5618747"/>
          </a:xfrm>
          <a:prstGeom prst="rect">
            <a:avLst/>
          </a:prstGeom>
        </p:spPr>
      </p:pic>
    </p:spTree>
    <p:extLst>
      <p:ext uri="{BB962C8B-B14F-4D97-AF65-F5344CB8AC3E}">
        <p14:creationId xmlns:p14="http://schemas.microsoft.com/office/powerpoint/2010/main" val="435502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0"/>
            <a:ext cx="1403648" cy="1632000"/>
          </a:xfrm>
          <a:prstGeom prst="rect">
            <a:avLst/>
          </a:prstGeom>
          <a:noFill/>
          <a:ln w="9525">
            <a:solidFill>
              <a:srgbClr val="FFFFFF"/>
            </a:solidFill>
            <a:round/>
            <a:headEnd/>
            <a:tailEnd/>
          </a:ln>
        </p:spPr>
      </p:pic>
      <p:sp>
        <p:nvSpPr>
          <p:cNvPr id="2" name="Title 1"/>
          <p:cNvSpPr>
            <a:spLocks noGrp="1"/>
          </p:cNvSpPr>
          <p:nvPr>
            <p:ph type="title"/>
          </p:nvPr>
        </p:nvSpPr>
        <p:spPr>
          <a:xfrm>
            <a:off x="539552" y="276726"/>
            <a:ext cx="8229600" cy="1633265"/>
          </a:xfrm>
        </p:spPr>
        <p:txBody>
          <a:bodyPr>
            <a:normAutofit/>
          </a:bodyPr>
          <a:lstStyle/>
          <a:p>
            <a:r>
              <a:rPr lang="en-IE" sz="3600" b="1" dirty="0" smtClean="0">
                <a:solidFill>
                  <a:srgbClr val="FF0000"/>
                </a:solidFill>
              </a:rPr>
              <a:t>	</a:t>
            </a:r>
            <a:r>
              <a:rPr lang="en-IE" b="1" dirty="0" smtClean="0">
                <a:solidFill>
                  <a:srgbClr val="FF0000"/>
                </a:solidFill>
              </a:rPr>
              <a:t>Resilience </a:t>
            </a:r>
            <a:r>
              <a:rPr lang="en-IE" b="1" dirty="0">
                <a:solidFill>
                  <a:srgbClr val="FF0000"/>
                </a:solidFill>
              </a:rPr>
              <a:t>indicators </a:t>
            </a:r>
            <a:r>
              <a:rPr lang="en-IE" b="1" dirty="0" smtClean="0">
                <a:solidFill>
                  <a:srgbClr val="FF0000"/>
                </a:solidFill>
              </a:rPr>
              <a:t/>
            </a:r>
            <a:br>
              <a:rPr lang="en-IE" b="1" dirty="0" smtClean="0">
                <a:solidFill>
                  <a:srgbClr val="FF0000"/>
                </a:solidFill>
              </a:rPr>
            </a:br>
            <a:r>
              <a:rPr lang="en-IE" b="1" dirty="0">
                <a:solidFill>
                  <a:srgbClr val="FF0000"/>
                </a:solidFill>
              </a:rPr>
              <a:t>	</a:t>
            </a:r>
            <a:r>
              <a:rPr lang="en-IE" sz="2800" b="1" dirty="0" smtClean="0">
                <a:solidFill>
                  <a:schemeClr val="accent1">
                    <a:lumMod val="50000"/>
                  </a:schemeClr>
                </a:solidFill>
              </a:rPr>
              <a:t>Numbers </a:t>
            </a:r>
            <a:r>
              <a:rPr lang="en-IE" sz="2800" b="1" dirty="0">
                <a:solidFill>
                  <a:schemeClr val="accent1">
                    <a:lumMod val="50000"/>
                  </a:schemeClr>
                </a:solidFill>
              </a:rPr>
              <a:t>covered public health schemes </a:t>
            </a:r>
            <a:r>
              <a:rPr lang="en-IE" sz="2800" b="1" dirty="0" smtClean="0">
                <a:solidFill>
                  <a:schemeClr val="accent1">
                    <a:lumMod val="50000"/>
                  </a:schemeClr>
                </a:solidFill>
              </a:rPr>
              <a:t>05-12</a:t>
            </a:r>
            <a:endParaRPr lang="en-IE" sz="2800" b="1" dirty="0"/>
          </a:p>
        </p:txBody>
      </p:sp>
      <p:graphicFrame>
        <p:nvGraphicFramePr>
          <p:cNvPr id="3" name="Chart 2"/>
          <p:cNvGraphicFramePr>
            <a:graphicFrameLocks/>
          </p:cNvGraphicFramePr>
          <p:nvPr>
            <p:extLst>
              <p:ext uri="{D42A27DB-BD31-4B8C-83A1-F6EECF244321}">
                <p14:modId xmlns:p14="http://schemas.microsoft.com/office/powerpoint/2010/main" val="447820787"/>
              </p:ext>
            </p:extLst>
          </p:nvPr>
        </p:nvGraphicFramePr>
        <p:xfrm>
          <a:off x="-1" y="1632000"/>
          <a:ext cx="9047747" cy="522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43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216</TotalTime>
  <Words>1065</Words>
  <Application>Microsoft Office PowerPoint</Application>
  <PresentationFormat>Diavoorstelling (4:3)</PresentationFormat>
  <Paragraphs>157</Paragraphs>
  <Slides>23</Slides>
  <Notes>2</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Office Theme</vt:lpstr>
      <vt:lpstr>Indicators of health system coverage and activity in Ireland during the economic crisis – from more with less to less with less </vt:lpstr>
      <vt:lpstr>The Resilience Project</vt:lpstr>
      <vt:lpstr>Health System Resilience</vt:lpstr>
      <vt:lpstr>Public spending on health fell  disproportionately in 18 countries</vt:lpstr>
      <vt:lpstr>     Reallocation across government</vt:lpstr>
      <vt:lpstr>  Resilience indicators             Health budget, pop &amp; O’65s 05-14 </vt:lpstr>
      <vt:lpstr>Resilience indicators  Health €, staffing, pop &amp; medical card numbers 05-14 </vt:lpstr>
      <vt:lpstr>Resilience indicators Change in budget, staff &amp;hospital cases 05-14   </vt:lpstr>
      <vt:lpstr> Resilience indicators   Numbers covered public health schemes 05-12</vt:lpstr>
      <vt:lpstr> Resilience indicators   Nos of items dispensed public health schemes 05-12</vt:lpstr>
      <vt:lpstr>Resilience indicators  Cost of drugs in public health schemes 05-13</vt:lpstr>
      <vt:lpstr>Resilience indicators Numbers of adults &amp; children waiting for inpatient  &amp; day case hospital treatment 2008 to 2013</vt:lpstr>
      <vt:lpstr>    Cost shifting onto people 08 - 13 </vt:lpstr>
      <vt:lpstr>  Policy makers &amp;  health service managers</vt:lpstr>
      <vt:lpstr>  Drivers of health reform </vt:lpstr>
      <vt:lpstr> Health reform priorities </vt:lpstr>
      <vt:lpstr>Health reform challenges</vt:lpstr>
      <vt:lpstr>Governing Values in Conflict?</vt:lpstr>
      <vt:lpstr>Governing Values in Conflict?</vt:lpstr>
      <vt:lpstr>Governing Values in Conflict?</vt:lpstr>
      <vt:lpstr> In conclusion</vt:lpstr>
      <vt:lpstr>  In conclusion </vt:lpstr>
      <vt:lpstr>Thank you for listening! Any questions and comments please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Indicators of health system coverage and activity in Ireland during the economic crisis – from more with less to less with less</dc:title>
  <dc:creator>Sara Burke</dc:creator>
  <cp:lastModifiedBy>ASUS</cp:lastModifiedBy>
  <cp:revision>16</cp:revision>
  <cp:lastPrinted>2014-09-24T11:18:15Z</cp:lastPrinted>
  <dcterms:created xsi:type="dcterms:W3CDTF">2014-09-24T09:09:20Z</dcterms:created>
  <dcterms:modified xsi:type="dcterms:W3CDTF">2014-10-14T11:47:20Z</dcterms:modified>
</cp:coreProperties>
</file>