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97" r:id="rId3"/>
    <p:sldId id="298" r:id="rId4"/>
    <p:sldId id="258" r:id="rId5"/>
    <p:sldId id="278" r:id="rId6"/>
    <p:sldId id="281" r:id="rId7"/>
    <p:sldId id="277" r:id="rId8"/>
    <p:sldId id="286" r:id="rId9"/>
    <p:sldId id="287" r:id="rId10"/>
    <p:sldId id="288" r:id="rId11"/>
    <p:sldId id="295" r:id="rId12"/>
    <p:sldId id="285" r:id="rId13"/>
    <p:sldId id="279" r:id="rId14"/>
    <p:sldId id="289" r:id="rId15"/>
    <p:sldId id="301" r:id="rId16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6" autoAdjust="0"/>
    <p:restoredTop sz="86388" autoAdjust="0"/>
  </p:normalViewPr>
  <p:slideViewPr>
    <p:cSldViewPr snapToGrid="0" snapToObjects="1">
      <p:cViewPr>
        <p:scale>
          <a:sx n="70" d="100"/>
          <a:sy n="70" d="100"/>
        </p:scale>
        <p:origin x="-1344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106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67C88B1-AFDA-4DBF-988A-AB20CE133EB1}" type="datetimeFigureOut">
              <a:rPr lang="en-GB"/>
              <a:pPr>
                <a:defRPr/>
              </a:pPr>
              <a:t>08/04/2015</a:t>
            </a:fld>
            <a:endParaRPr lang="en-GB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GB" noProof="0" smtClean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533B4D0-5165-4B4F-B5E6-1DDE30ACC9EF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880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33B4D0-5165-4B4F-B5E6-1DDE30ACC9EF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33B4D0-5165-4B4F-B5E6-1DDE30ACC9EF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68DAA-8E62-4052-A78D-585969F9ED32}" type="datetime1">
              <a:rPr lang="nl-NL" smtClean="0"/>
              <a:pPr>
                <a:defRPr/>
              </a:pPr>
              <a:t>8-4-2015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F1CA8-C25D-4AF7-82B5-43496F10DD4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5982915"/>
      </p:ext>
    </p:extLst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07EE7-B509-4FAF-9EBE-C5B7D9CBCC41}" type="datetime1">
              <a:rPr lang="nl-NL" smtClean="0"/>
              <a:pPr>
                <a:defRPr/>
              </a:pPr>
              <a:t>8-4-2015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C1EA6-CA1D-4A09-849C-0919C14A6CF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6943661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7B942-6985-494F-9357-9E3FD1D1EB44}" type="datetime1">
              <a:rPr lang="nl-NL" smtClean="0"/>
              <a:pPr>
                <a:defRPr/>
              </a:pPr>
              <a:t>8-4-2015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14082-88D4-4FB9-8CAA-974C7C1BF9E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2347502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AC62D-1AB3-4D5F-93EE-AF44B8B7669C}" type="datetime1">
              <a:rPr lang="nl-NL" smtClean="0"/>
              <a:pPr>
                <a:defRPr/>
              </a:pPr>
              <a:t>8-4-2015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4BF9E-38EF-4E2E-9BE1-FA184EE6161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9916275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358F0-A31C-4C7E-B927-FCC2B61181BD}" type="datetime1">
              <a:rPr lang="nl-NL" smtClean="0"/>
              <a:pPr>
                <a:defRPr/>
              </a:pPr>
              <a:t>8-4-2015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2CD46-1AD6-4005-8DA7-33E5F6F9114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6005785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01143-7BF3-48EA-80E2-9BEBC396263E}" type="datetime1">
              <a:rPr lang="nl-NL" smtClean="0"/>
              <a:pPr>
                <a:defRPr/>
              </a:pPr>
              <a:t>8-4-2015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3BC3F-726B-42CA-889A-985539D9D73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6760653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D41D2-2A2C-4F95-BCA5-6E70274E4A12}" type="datetime1">
              <a:rPr lang="nl-NL" smtClean="0"/>
              <a:pPr>
                <a:defRPr/>
              </a:pPr>
              <a:t>8-4-2015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E84CF-D3DA-4CF1-9650-32CDD9D7C46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6762540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AE009-6134-4C85-87B1-F8B7E6745C54}" type="datetime1">
              <a:rPr lang="nl-NL" smtClean="0"/>
              <a:pPr>
                <a:defRPr/>
              </a:pPr>
              <a:t>8-4-2015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91B0E-3801-4572-BA4D-13B62A5799A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2568400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14454-B249-4ACF-A92C-3E606FD31947}" type="datetime1">
              <a:rPr lang="nl-NL" smtClean="0"/>
              <a:pPr>
                <a:defRPr/>
              </a:pPr>
              <a:t>8-4-2015</a:t>
            </a:fld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BE427-353C-4A68-A94A-031D900DAA2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1114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75CC8-A76F-4B33-BCA6-D8E9ADBBBCDD}" type="datetime1">
              <a:rPr lang="nl-NL" smtClean="0"/>
              <a:pPr>
                <a:defRPr/>
              </a:pPr>
              <a:t>8-4-2015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696F0-F7BF-42EC-A8C9-38E49C559AC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9344911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42DC0-E300-4295-A81A-DFAE97D2B742}" type="datetime1">
              <a:rPr lang="nl-NL" smtClean="0"/>
              <a:pPr>
                <a:defRPr/>
              </a:pPr>
              <a:t>8-4-2015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15E58-A50A-44DF-94E5-BDED988ED0A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4749861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Klik om de tekststijl van het model te bewerken</a:t>
            </a:r>
          </a:p>
          <a:p>
            <a:pPr lvl="1"/>
            <a:r>
              <a:rPr lang="nl-NL" altLang="en-US" smtClean="0"/>
              <a:t>Tweede niveau</a:t>
            </a:r>
          </a:p>
          <a:p>
            <a:pPr lvl="2"/>
            <a:r>
              <a:rPr lang="nl-NL" altLang="en-US" smtClean="0"/>
              <a:t>Derde niveau</a:t>
            </a:r>
          </a:p>
          <a:p>
            <a:pPr lvl="3"/>
            <a:r>
              <a:rPr lang="nl-NL" altLang="en-US" smtClean="0"/>
              <a:t>Vierde niveau</a:t>
            </a:r>
          </a:p>
          <a:p>
            <a:pPr lvl="4"/>
            <a:r>
              <a:rPr lang="nl-NL" altLang="en-US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50DE3B-1A83-489B-9E71-60F0767C52AB}" type="datetime1">
              <a:rPr lang="nl-NL" smtClean="0"/>
              <a:pPr>
                <a:defRPr/>
              </a:pPr>
              <a:t>8-4-2015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7BACCA-0B9F-4193-B63D-94468510BBE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sonet.eu/denmark-5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psonet.e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info@eurinspect.e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4213" y="2498725"/>
            <a:ext cx="7634287" cy="23764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Peer Evaluation of the Danish Health and Medicines Authority</a:t>
            </a:r>
            <a:br>
              <a:rPr lang="en-GB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GB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2013-2014 </a:t>
            </a:r>
            <a:br>
              <a:rPr lang="en-GB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GB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GB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endParaRPr lang="en-GB" dirty="0" smtClean="0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892886" y="4442908"/>
            <a:ext cx="7336714" cy="1908941"/>
          </a:xfrm>
        </p:spPr>
        <p:txBody>
          <a:bodyPr/>
          <a:lstStyle/>
          <a:p>
            <a:pPr marL="342900" indent="-342900" eaLnBrk="1" hangingPunct="1"/>
            <a:r>
              <a:rPr lang="en-GB" dirty="0">
                <a:solidFill>
                  <a:schemeClr val="bg2">
                    <a:lumMod val="9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by the </a:t>
            </a:r>
            <a:r>
              <a:rPr lang="en-GB" dirty="0" smtClean="0">
                <a:solidFill>
                  <a:schemeClr val="bg2">
                    <a:lumMod val="9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Peer Evaluation Team of the European </a:t>
            </a:r>
            <a:r>
              <a:rPr lang="en-GB" dirty="0">
                <a:solidFill>
                  <a:schemeClr val="bg2">
                    <a:lumMod val="9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Partnership for Supervisory Organisations </a:t>
            </a:r>
            <a:r>
              <a:rPr lang="en-GB" dirty="0" smtClean="0">
                <a:solidFill>
                  <a:schemeClr val="bg2">
                    <a:lumMod val="9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in </a:t>
            </a:r>
            <a:r>
              <a:rPr lang="en-GB" dirty="0">
                <a:solidFill>
                  <a:schemeClr val="bg2">
                    <a:lumMod val="9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health services and social </a:t>
            </a:r>
            <a:r>
              <a:rPr lang="en-GB" dirty="0" smtClean="0">
                <a:solidFill>
                  <a:schemeClr val="bg2">
                    <a:lumMod val="9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care (EPSO)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marL="342900" indent="-342900" eaLnBrk="1" hangingPunct="1"/>
            <a:endParaRPr lang="en-GB" altLang="en-US" dirty="0">
              <a:solidFill>
                <a:schemeClr val="bg2">
                  <a:lumMod val="9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457200" y="1762125"/>
            <a:ext cx="8229600" cy="1195388"/>
          </a:xfrm>
        </p:spPr>
        <p:txBody>
          <a:bodyPr/>
          <a:lstStyle/>
          <a:p>
            <a:pPr eaLnBrk="1" hangingPunct="1"/>
            <a:r>
              <a:rPr lang="en-GB" altLang="en-US" sz="3200" b="1" dirty="0" smtClean="0">
                <a:latin typeface="+mn-lt"/>
              </a:rPr>
              <a:t>DHMA Peer evaluation </a:t>
            </a:r>
            <a:br>
              <a:rPr lang="en-GB" altLang="en-US" sz="3200" b="1" dirty="0" smtClean="0">
                <a:latin typeface="+mn-lt"/>
              </a:rPr>
            </a:br>
            <a:r>
              <a:rPr lang="en-GB" sz="3200" b="1" dirty="0" smtClean="0">
                <a:solidFill>
                  <a:srgbClr val="000000"/>
                </a:solidFill>
                <a:latin typeface="+mn-lt"/>
              </a:rPr>
              <a:t>Scope and Approach (4)</a:t>
            </a:r>
            <a:r>
              <a:rPr lang="en-GB" sz="3200" dirty="0">
                <a:solidFill>
                  <a:srgbClr val="000000"/>
                </a:solidFill>
                <a:latin typeface="Arial"/>
              </a:rPr>
              <a:t/>
            </a:r>
            <a:br>
              <a:rPr lang="en-GB" sz="3200" dirty="0">
                <a:solidFill>
                  <a:srgbClr val="000000"/>
                </a:solidFill>
                <a:latin typeface="Arial"/>
              </a:rPr>
            </a:br>
            <a:endParaRPr lang="nl-NL" altLang="en-US" sz="3200" b="1" dirty="0" smtClean="0">
              <a:latin typeface="+mn-lt"/>
            </a:endParaRP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1072851" y="2895600"/>
            <a:ext cx="7043738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000" b="1" dirty="0">
                <a:latin typeface="Calibri" pitchFamily="34" charset="0"/>
              </a:rPr>
              <a:t>Methods used by the Peer Evaluation Team: </a:t>
            </a:r>
          </a:p>
          <a:p>
            <a:r>
              <a:rPr lang="en-GB" sz="2000" b="1" dirty="0" smtClean="0">
                <a:latin typeface="Calibri" pitchFamily="34" charset="0"/>
              </a:rPr>
              <a:t>(the team was free </a:t>
            </a:r>
            <a:r>
              <a:rPr lang="en-GB" sz="2000" b="1" dirty="0">
                <a:latin typeface="Calibri" pitchFamily="34" charset="0"/>
              </a:rPr>
              <a:t>to choose working methods and discussion partners; privacy fully respected):</a:t>
            </a:r>
          </a:p>
          <a:p>
            <a:r>
              <a:rPr lang="en-GB" sz="2000" b="1" dirty="0">
                <a:latin typeface="Calibri" pitchFamily="34" charset="0"/>
              </a:rPr>
              <a:t>• reviewed key strategy and operational documents; </a:t>
            </a:r>
          </a:p>
          <a:p>
            <a:r>
              <a:rPr lang="en-GB" sz="2000" b="1" dirty="0">
                <a:latin typeface="Calibri" pitchFamily="34" charset="0"/>
              </a:rPr>
              <a:t>• interviewed key members of management, staff and stakeholders; (group discussions with members of staff ( &gt; 50);</a:t>
            </a:r>
          </a:p>
          <a:p>
            <a:r>
              <a:rPr lang="en-GB" sz="2000" b="1" dirty="0">
                <a:latin typeface="Calibri" pitchFamily="34" charset="0"/>
              </a:rPr>
              <a:t>• reviewed samples of work taken forward by the supervisory part of DHMA.</a:t>
            </a:r>
          </a:p>
          <a:p>
            <a:r>
              <a:rPr lang="en-GB" sz="2000" dirty="0" smtClean="0">
                <a:latin typeface="Arial"/>
              </a:rPr>
              <a:t> </a:t>
            </a:r>
            <a:endParaRPr lang="nl-NL" altLang="en-US" sz="2000" b="1" dirty="0" smtClean="0">
              <a:latin typeface="Calibri" pitchFamily="34" charset="0"/>
            </a:endParaRPr>
          </a:p>
          <a:p>
            <a:pPr eaLnBrk="1" hangingPunct="1">
              <a:buClr>
                <a:schemeClr val="tx1"/>
              </a:buClr>
              <a:buSzPct val="50000"/>
              <a:buFont typeface="Wingdings" pitchFamily="2" charset="2"/>
              <a:buChar char="§"/>
            </a:pPr>
            <a:endParaRPr lang="nl-NL" altLang="en-US" sz="2000" b="1" dirty="0" smtClean="0">
              <a:latin typeface="Calibri" pitchFamily="34" charset="0"/>
            </a:endParaRPr>
          </a:p>
          <a:p>
            <a:pPr eaLnBrk="1" hangingPunct="1">
              <a:buClr>
                <a:schemeClr val="tx1"/>
              </a:buClr>
              <a:buSzPct val="50000"/>
              <a:buFont typeface="Wingdings" pitchFamily="2" charset="2"/>
              <a:buChar char="§"/>
            </a:pPr>
            <a:endParaRPr lang="nl-NL" altLang="en-US" sz="2000" b="1" dirty="0" smtClean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endParaRPr lang="en-GB" altLang="en-US" sz="3200" dirty="0">
              <a:latin typeface="Calibri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4BF9E-38EF-4E2E-9BE1-FA184EE61616}" type="slidenum">
              <a:rPr lang="nl-NL" smtClean="0"/>
              <a:pPr>
                <a:defRPr/>
              </a:pPr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145469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457200" y="1762125"/>
            <a:ext cx="8229600" cy="1195388"/>
          </a:xfrm>
        </p:spPr>
        <p:txBody>
          <a:bodyPr/>
          <a:lstStyle/>
          <a:p>
            <a:pPr eaLnBrk="1" hangingPunct="1"/>
            <a:r>
              <a:rPr lang="en-GB" altLang="en-US" sz="3200" b="1" dirty="0" smtClean="0">
                <a:latin typeface="+mn-lt"/>
              </a:rPr>
              <a:t>DHMA Peer evaluation </a:t>
            </a:r>
            <a:br>
              <a:rPr lang="en-GB" altLang="en-US" sz="3200" b="1" dirty="0" smtClean="0">
                <a:latin typeface="+mn-lt"/>
              </a:rPr>
            </a:br>
            <a:r>
              <a:rPr lang="en-GB" sz="3200" b="1" dirty="0" smtClean="0">
                <a:solidFill>
                  <a:srgbClr val="000000"/>
                </a:solidFill>
                <a:latin typeface="+mn-lt"/>
              </a:rPr>
              <a:t>Scope and Approach (5)</a:t>
            </a:r>
            <a:r>
              <a:rPr lang="en-GB" sz="3200" dirty="0">
                <a:solidFill>
                  <a:srgbClr val="000000"/>
                </a:solidFill>
                <a:latin typeface="Arial"/>
              </a:rPr>
              <a:t/>
            </a:r>
            <a:br>
              <a:rPr lang="en-GB" sz="3200" dirty="0">
                <a:solidFill>
                  <a:srgbClr val="000000"/>
                </a:solidFill>
                <a:latin typeface="Arial"/>
              </a:rPr>
            </a:br>
            <a:endParaRPr lang="nl-NL" altLang="en-US" sz="3200" b="1" dirty="0" smtClean="0">
              <a:latin typeface="+mn-lt"/>
            </a:endParaRP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1276051" y="2957513"/>
            <a:ext cx="7043738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GB" sz="2000" b="1" dirty="0" smtClean="0">
              <a:latin typeface="Calibri" pitchFamily="34" charset="0"/>
            </a:endParaRPr>
          </a:p>
          <a:p>
            <a:r>
              <a:rPr lang="en-GB" sz="2000" b="1" dirty="0">
                <a:latin typeface="Calibri" pitchFamily="34" charset="0"/>
              </a:rPr>
              <a:t>Result of this working method: </a:t>
            </a:r>
          </a:p>
          <a:p>
            <a:endParaRPr lang="en-GB" sz="2000" b="1" dirty="0">
              <a:latin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itchFamily="34" charset="0"/>
              </a:rPr>
              <a:t>13 chapters with  Conclusions;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itchFamily="34" charset="0"/>
              </a:rPr>
              <a:t>57 Recommendations (overview in appendix  6);</a:t>
            </a:r>
          </a:p>
          <a:p>
            <a:pPr eaLnBrk="1" hangingPunct="1">
              <a:buClr>
                <a:schemeClr val="tx1"/>
              </a:buClr>
              <a:buSzPct val="50000"/>
              <a:buFont typeface="Wingdings" pitchFamily="2" charset="2"/>
              <a:buChar char="§"/>
            </a:pPr>
            <a:r>
              <a:rPr lang="en-GB" altLang="en-US" sz="2000" b="1" dirty="0">
                <a:latin typeface="Calibri" pitchFamily="34" charset="0"/>
              </a:rPr>
              <a:t>6 Main focus points for improvement ( see executive summary);  </a:t>
            </a:r>
          </a:p>
          <a:p>
            <a:pPr eaLnBrk="1" hangingPunct="1">
              <a:buClr>
                <a:schemeClr val="tx1"/>
              </a:buClr>
              <a:buSzPct val="50000"/>
              <a:buFont typeface="Wingdings" pitchFamily="2" charset="2"/>
              <a:buChar char="§"/>
            </a:pPr>
            <a:r>
              <a:rPr lang="en-GB" altLang="en-US" sz="2000" b="1" dirty="0">
                <a:latin typeface="Calibri" pitchFamily="34" charset="0"/>
              </a:rPr>
              <a:t>Report does not include reference to individuals or organisations who informed the Peer Evaluation team. 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endParaRPr lang="en-GB" altLang="en-US" sz="3200" dirty="0">
              <a:latin typeface="Calibri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4BF9E-38EF-4E2E-9BE1-FA184EE61616}" type="slidenum">
              <a:rPr lang="nl-NL" smtClean="0"/>
              <a:pPr>
                <a:defRPr/>
              </a:pPr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433374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457200" y="1762125"/>
            <a:ext cx="8229600" cy="1195388"/>
          </a:xfrm>
        </p:spPr>
        <p:txBody>
          <a:bodyPr/>
          <a:lstStyle/>
          <a:p>
            <a:pPr eaLnBrk="1" hangingPunct="1"/>
            <a:r>
              <a:rPr lang="en-GB" altLang="en-US" sz="3200" b="1" dirty="0" smtClean="0"/>
              <a:t> Overall findings</a:t>
            </a:r>
            <a:br>
              <a:rPr lang="en-GB" altLang="en-US" sz="3200" b="1" dirty="0" smtClean="0"/>
            </a:br>
            <a:endParaRPr lang="nl-NL" altLang="en-US" sz="3200" b="1" dirty="0" smtClean="0"/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1133475" y="2957513"/>
            <a:ext cx="7043738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buClr>
                <a:schemeClr val="tx1"/>
              </a:buClr>
              <a:buSzPct val="50000"/>
            </a:pPr>
            <a:r>
              <a:rPr lang="en-GB" altLang="en-US" sz="2000" b="1" dirty="0">
                <a:latin typeface="Calibri" pitchFamily="34" charset="0"/>
              </a:rPr>
              <a:t>The Peer Evaluation Team found </a:t>
            </a:r>
            <a:r>
              <a:rPr lang="en-GB" altLang="en-US" sz="2000" b="1" dirty="0" smtClean="0">
                <a:latin typeface="Calibri" pitchFamily="34" charset="0"/>
              </a:rPr>
              <a:t>:</a:t>
            </a:r>
          </a:p>
          <a:p>
            <a:pPr marL="0" indent="0" eaLnBrk="1" hangingPunct="1">
              <a:buClr>
                <a:schemeClr val="tx1"/>
              </a:buClr>
              <a:buSzPct val="50000"/>
            </a:pPr>
            <a:r>
              <a:rPr lang="en-GB" altLang="en-US" sz="2000" b="1" dirty="0" smtClean="0">
                <a:latin typeface="Calibri" pitchFamily="34" charset="0"/>
              </a:rPr>
              <a:t>DHMA :  </a:t>
            </a:r>
          </a:p>
          <a:p>
            <a:pPr marL="342900" indent="-342900" eaLnBrk="1" hangingPunct="1">
              <a:buClr>
                <a:schemeClr val="tx1"/>
              </a:buClr>
              <a:buSzPct val="50000"/>
              <a:buFontTx/>
              <a:buChar char="-"/>
            </a:pPr>
            <a:r>
              <a:rPr lang="en-GB" altLang="en-US" sz="2000" b="1" dirty="0" smtClean="0">
                <a:latin typeface="Calibri" pitchFamily="34" charset="0"/>
              </a:rPr>
              <a:t>Is a </a:t>
            </a:r>
            <a:r>
              <a:rPr lang="en-GB" altLang="en-US" sz="2000" b="1" dirty="0">
                <a:latin typeface="Calibri" pitchFamily="34" charset="0"/>
              </a:rPr>
              <a:t>well led, professional organisation; </a:t>
            </a:r>
          </a:p>
          <a:p>
            <a:pPr marL="342900" indent="-342900" eaLnBrk="1" hangingPunct="1">
              <a:buClr>
                <a:schemeClr val="tx1"/>
              </a:buClr>
              <a:buSzPct val="50000"/>
              <a:buFontTx/>
              <a:buChar char="-"/>
            </a:pPr>
            <a:r>
              <a:rPr lang="en-GB" altLang="en-US" sz="2000" b="1" dirty="0" smtClean="0">
                <a:latin typeface="Calibri" pitchFamily="34" charset="0"/>
              </a:rPr>
              <a:t>Is an </a:t>
            </a:r>
            <a:r>
              <a:rPr lang="en-GB" altLang="en-US" sz="2000" b="1" dirty="0">
                <a:latin typeface="Calibri" pitchFamily="34" charset="0"/>
              </a:rPr>
              <a:t>ambitious, open and learning organisation striving for best practice and good outcomes for patients and the general </a:t>
            </a:r>
            <a:r>
              <a:rPr lang="en-GB" altLang="en-US" sz="2000" b="1" dirty="0" smtClean="0">
                <a:latin typeface="Calibri" pitchFamily="34" charset="0"/>
              </a:rPr>
              <a:t>public;</a:t>
            </a:r>
            <a:endParaRPr lang="nl-NL" altLang="en-US" sz="2000" b="1" dirty="0" smtClean="0">
              <a:latin typeface="Calibri" pitchFamily="34" charset="0"/>
            </a:endParaRPr>
          </a:p>
          <a:p>
            <a:pPr marL="342900" indent="-342900" eaLnBrk="1" hangingPunct="1">
              <a:buClr>
                <a:schemeClr val="tx1"/>
              </a:buClr>
              <a:buSzPct val="50000"/>
              <a:buFontTx/>
              <a:buChar char="-"/>
            </a:pPr>
            <a:r>
              <a:rPr lang="en-GB" altLang="en-US" sz="2000" b="1" dirty="0">
                <a:latin typeface="Calibri" pitchFamily="34" charset="0"/>
              </a:rPr>
              <a:t>DHMA  is achieving efficiencies within financial </a:t>
            </a:r>
            <a:r>
              <a:rPr lang="en-GB" altLang="en-US" sz="2000" b="1" dirty="0" smtClean="0">
                <a:latin typeface="Calibri" pitchFamily="34" charset="0"/>
              </a:rPr>
              <a:t>constraints; </a:t>
            </a:r>
            <a:endParaRPr lang="en-GB" altLang="en-US" sz="2000" b="1" dirty="0">
              <a:latin typeface="Calibri" pitchFamily="34" charset="0"/>
            </a:endParaRPr>
          </a:p>
          <a:p>
            <a:pPr marL="342900" indent="-342900" eaLnBrk="1" hangingPunct="1">
              <a:buClr>
                <a:schemeClr val="tx1"/>
              </a:buClr>
              <a:buSzPct val="50000"/>
              <a:buFontTx/>
              <a:buChar char="-"/>
            </a:pPr>
            <a:r>
              <a:rPr lang="en-GB" altLang="en-US" sz="2000" b="1" dirty="0" smtClean="0">
                <a:latin typeface="Calibri" pitchFamily="34" charset="0"/>
              </a:rPr>
              <a:t>DHMA has faced </a:t>
            </a:r>
            <a:r>
              <a:rPr lang="en-GB" altLang="en-US" sz="2000" b="1" dirty="0">
                <a:latin typeface="Calibri" pitchFamily="34" charset="0"/>
              </a:rPr>
              <a:t>significant challenges in respect of maintaining a focus on supervision whilst undergoing </a:t>
            </a:r>
            <a:r>
              <a:rPr lang="en-GB" altLang="en-US" sz="2000" b="1" dirty="0" smtClean="0">
                <a:latin typeface="Calibri" pitchFamily="34" charset="0"/>
              </a:rPr>
              <a:t>transition.</a:t>
            </a:r>
            <a:endParaRPr lang="en-GB" altLang="en-US" sz="2000" b="1" dirty="0">
              <a:latin typeface="Calibri" pitchFamily="34" charset="0"/>
            </a:endParaRPr>
          </a:p>
          <a:p>
            <a:pPr eaLnBrk="1" hangingPunct="1">
              <a:buClr>
                <a:schemeClr val="tx1"/>
              </a:buClr>
              <a:buSzPct val="50000"/>
              <a:buFont typeface="Wingdings" pitchFamily="2" charset="2"/>
              <a:buChar char="§"/>
            </a:pPr>
            <a:endParaRPr lang="nl-NL" altLang="en-US" sz="2000" b="1" dirty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endParaRPr lang="en-GB" altLang="en-US" sz="3200" dirty="0">
              <a:latin typeface="Calibri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4BF9E-38EF-4E2E-9BE1-FA184EE61616}" type="slidenum">
              <a:rPr lang="nl-NL" smtClean="0"/>
              <a:pPr>
                <a:defRPr/>
              </a:pPr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147454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457200" y="1762125"/>
            <a:ext cx="8229600" cy="1195388"/>
          </a:xfrm>
        </p:spPr>
        <p:txBody>
          <a:bodyPr/>
          <a:lstStyle/>
          <a:p>
            <a:pPr eaLnBrk="1" hangingPunct="1"/>
            <a:r>
              <a:rPr lang="en-GB" altLang="en-US" sz="3200" b="1" dirty="0" smtClean="0"/>
              <a:t> </a:t>
            </a:r>
            <a:br>
              <a:rPr lang="en-GB" altLang="en-US" sz="3200" b="1" dirty="0" smtClean="0"/>
            </a:br>
            <a:r>
              <a:rPr lang="en-GB" altLang="en-US" sz="3200" b="1" dirty="0"/>
              <a:t>M</a:t>
            </a:r>
            <a:r>
              <a:rPr lang="en-GB" altLang="en-US" sz="3200" b="1" dirty="0" smtClean="0"/>
              <a:t>ain focus for improvement</a:t>
            </a:r>
            <a:endParaRPr lang="nl-NL" altLang="en-US" sz="3200" b="1" dirty="0" smtClean="0"/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1133475" y="2957513"/>
            <a:ext cx="7043738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60000"/>
            <a:endParaRPr lang="en-GB" sz="2000" b="1" dirty="0" smtClean="0"/>
          </a:p>
          <a:p>
            <a:pPr marL="360000"/>
            <a:r>
              <a:rPr lang="en-GB" sz="2000" b="1" dirty="0">
                <a:latin typeface="Calibri" pitchFamily="34" charset="0"/>
              </a:rPr>
              <a:t>1. Clear Communication lines (internal and external) </a:t>
            </a:r>
          </a:p>
          <a:p>
            <a:pPr marL="360000"/>
            <a:r>
              <a:rPr lang="en-GB" sz="2000" b="1" dirty="0">
                <a:latin typeface="Calibri" pitchFamily="34" charset="0"/>
              </a:rPr>
              <a:t>2. Prioritisation and risk assessment based on  division of tasks between ‘obligation to act’ and ‘opportunity to act’ </a:t>
            </a:r>
          </a:p>
          <a:p>
            <a:pPr marL="360000"/>
            <a:r>
              <a:rPr lang="en-GB" sz="2000" b="1" dirty="0">
                <a:latin typeface="Calibri" pitchFamily="34" charset="0"/>
              </a:rPr>
              <a:t>3. Feedback mechanisms </a:t>
            </a:r>
          </a:p>
          <a:p>
            <a:r>
              <a:rPr lang="en-GB" sz="2000" b="1" dirty="0">
                <a:latin typeface="Calibri" pitchFamily="34" charset="0"/>
              </a:rPr>
              <a:t>4. Management of expectations </a:t>
            </a:r>
          </a:p>
          <a:p>
            <a:r>
              <a:rPr lang="en-GB" sz="2000" b="1" dirty="0">
                <a:latin typeface="Calibri" pitchFamily="34" charset="0"/>
              </a:rPr>
              <a:t>5. Co-ordination and quality management </a:t>
            </a:r>
          </a:p>
          <a:p>
            <a:r>
              <a:rPr lang="en-GB" sz="2000" b="1" dirty="0">
                <a:latin typeface="Calibri" pitchFamily="34" charset="0"/>
              </a:rPr>
              <a:t>6. Independent Organisational Context of the Supervisory arm of DHMA </a:t>
            </a:r>
          </a:p>
          <a:p>
            <a:endParaRPr lang="en-GB" altLang="en-US" sz="2000" b="1" dirty="0" smtClean="0">
              <a:latin typeface="Calibri" pitchFamily="34" charset="0"/>
            </a:endParaRPr>
          </a:p>
          <a:p>
            <a:pPr eaLnBrk="1" hangingPunct="1">
              <a:buClr>
                <a:schemeClr val="tx1"/>
              </a:buClr>
              <a:buSzPct val="50000"/>
              <a:buFont typeface="Wingdings" pitchFamily="2" charset="2"/>
              <a:buChar char="§"/>
            </a:pPr>
            <a:endParaRPr lang="en-GB" altLang="en-US" sz="2000" b="1" dirty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endParaRPr lang="en-GB" altLang="en-US" sz="3200" dirty="0">
              <a:latin typeface="Calibri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4BF9E-38EF-4E2E-9BE1-FA184EE61616}" type="slidenum">
              <a:rPr lang="nl-NL" smtClean="0"/>
              <a:pPr>
                <a:defRPr/>
              </a:pPr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233742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457200" y="1762125"/>
            <a:ext cx="8229600" cy="1195388"/>
          </a:xfrm>
        </p:spPr>
        <p:txBody>
          <a:bodyPr/>
          <a:lstStyle/>
          <a:p>
            <a:pPr eaLnBrk="1" hangingPunct="1"/>
            <a:r>
              <a:rPr lang="en-GB" altLang="en-US" sz="3200" b="1" dirty="0" smtClean="0"/>
              <a:t> </a:t>
            </a:r>
            <a:br>
              <a:rPr lang="en-GB" altLang="en-US" sz="3200" b="1" dirty="0" smtClean="0"/>
            </a:br>
            <a:r>
              <a:rPr lang="en-GB" altLang="en-US" sz="3200" b="1" dirty="0" smtClean="0"/>
              <a:t>The report </a:t>
            </a:r>
            <a:endParaRPr lang="nl-NL" altLang="en-US" sz="3200" b="1" dirty="0" smtClean="0"/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1133474" y="2957513"/>
            <a:ext cx="7553325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GB" sz="2000" b="1" dirty="0" smtClean="0">
              <a:latin typeface="Calibri" pitchFamily="34" charset="0"/>
            </a:endParaRPr>
          </a:p>
          <a:p>
            <a:r>
              <a:rPr lang="en-GB" sz="2000" b="1" dirty="0" smtClean="0">
                <a:latin typeface="Calibri" pitchFamily="34" charset="0"/>
              </a:rPr>
              <a:t>Presented on June 10</a:t>
            </a:r>
            <a:r>
              <a:rPr lang="en-GB" sz="2000" b="1" baseline="30000" dirty="0" smtClean="0">
                <a:latin typeface="Calibri" pitchFamily="34" charset="0"/>
              </a:rPr>
              <a:t>th</a:t>
            </a:r>
            <a:r>
              <a:rPr lang="en-GB" sz="2000" b="1" dirty="0" smtClean="0">
                <a:latin typeface="Calibri" pitchFamily="34" charset="0"/>
              </a:rPr>
              <a:t> 2014 to the Staff of the Ministry of Health</a:t>
            </a:r>
          </a:p>
          <a:p>
            <a:endParaRPr lang="en-GB" sz="2000" b="1" dirty="0" smtClean="0">
              <a:latin typeface="Calibri" pitchFamily="34" charset="0"/>
            </a:endParaRPr>
          </a:p>
          <a:p>
            <a:r>
              <a:rPr lang="en-GB" sz="2000" b="1" dirty="0" smtClean="0">
                <a:latin typeface="Calibri" pitchFamily="34" charset="0"/>
              </a:rPr>
              <a:t>See: </a:t>
            </a:r>
          </a:p>
          <a:p>
            <a:r>
              <a:rPr lang="en-GB" sz="2000" b="1" dirty="0" smtClean="0">
                <a:latin typeface="Calibri" pitchFamily="34" charset="0"/>
                <a:hlinkClick r:id="rId3"/>
              </a:rPr>
              <a:t>http://www.epsonet.eu/denmark-5.html</a:t>
            </a:r>
            <a:endParaRPr lang="en-GB" sz="2000" b="1" dirty="0" smtClean="0">
              <a:latin typeface="Calibri" pitchFamily="34" charset="0"/>
            </a:endParaRPr>
          </a:p>
          <a:p>
            <a:endParaRPr lang="en-GB" sz="2000" b="1" dirty="0">
              <a:latin typeface="Calibri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4BF9E-38EF-4E2E-9BE1-FA184EE61616}" type="slidenum">
              <a:rPr lang="nl-NL" smtClean="0"/>
              <a:pPr>
                <a:defRPr/>
              </a:pPr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049633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457200" y="1762125"/>
            <a:ext cx="8229600" cy="1195388"/>
          </a:xfrm>
        </p:spPr>
        <p:txBody>
          <a:bodyPr/>
          <a:lstStyle/>
          <a:p>
            <a:pPr eaLnBrk="1" hangingPunct="1"/>
            <a:r>
              <a:rPr lang="en-GB" altLang="en-US" sz="3200" b="1" dirty="0" smtClean="0"/>
              <a:t> </a:t>
            </a:r>
            <a:br>
              <a:rPr lang="en-GB" altLang="en-US" sz="3200" b="1" dirty="0" smtClean="0"/>
            </a:br>
            <a:endParaRPr lang="nl-NL" altLang="en-US" sz="3200" b="1" dirty="0" smtClean="0"/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786541" y="1358900"/>
            <a:ext cx="7043738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GB" sz="2000" b="1" dirty="0" smtClean="0">
              <a:latin typeface="Calibri" pitchFamily="34" charset="0"/>
            </a:endParaRPr>
          </a:p>
          <a:p>
            <a:r>
              <a:rPr lang="en-GB" sz="2000" b="1" dirty="0" smtClean="0">
                <a:latin typeface="Calibri" pitchFamily="34" charset="0"/>
              </a:rPr>
              <a:t>Report of a peer evaluation of</a:t>
            </a:r>
          </a:p>
          <a:p>
            <a:r>
              <a:rPr lang="en-GB" sz="2000" b="1" dirty="0" smtClean="0">
                <a:latin typeface="Calibri" pitchFamily="34" charset="0"/>
              </a:rPr>
              <a:t>the Danish Health and Medicines </a:t>
            </a:r>
          </a:p>
          <a:p>
            <a:r>
              <a:rPr lang="en-GB" sz="2000" b="1" dirty="0" smtClean="0">
                <a:latin typeface="Calibri" pitchFamily="34" charset="0"/>
              </a:rPr>
              <a:t>Authority (</a:t>
            </a:r>
            <a:r>
              <a:rPr lang="en-GB" sz="2000" b="1" dirty="0" err="1" smtClean="0">
                <a:latin typeface="Calibri" pitchFamily="34" charset="0"/>
              </a:rPr>
              <a:t>Sundhedsstyrelsen</a:t>
            </a:r>
            <a:r>
              <a:rPr lang="en-GB" sz="2000" b="1" dirty="0" smtClean="0">
                <a:latin typeface="Calibri" pitchFamily="34" charset="0"/>
              </a:rPr>
              <a:t>) </a:t>
            </a:r>
          </a:p>
          <a:p>
            <a:endParaRPr lang="en-GB" sz="2000" b="1" dirty="0" smtClean="0">
              <a:latin typeface="Calibri" pitchFamily="34" charset="0"/>
            </a:endParaRPr>
          </a:p>
          <a:p>
            <a:r>
              <a:rPr lang="en-GB" sz="2000" b="1" dirty="0" smtClean="0">
                <a:latin typeface="Calibri" pitchFamily="34" charset="0"/>
              </a:rPr>
              <a:t>EPSO peer evaluation report</a:t>
            </a:r>
          </a:p>
          <a:p>
            <a:endParaRPr lang="en-GB" sz="2000" b="1" dirty="0" smtClean="0">
              <a:latin typeface="Calibri" pitchFamily="34" charset="0"/>
            </a:endParaRPr>
          </a:p>
          <a:p>
            <a:r>
              <a:rPr lang="en-GB" sz="2000" b="1" dirty="0" smtClean="0">
                <a:latin typeface="Calibri" pitchFamily="34" charset="0"/>
              </a:rPr>
              <a:t>EPSO contact</a:t>
            </a:r>
          </a:p>
          <a:p>
            <a:r>
              <a:rPr lang="en-GB" sz="2000" b="1" dirty="0" smtClean="0">
                <a:latin typeface="Calibri" pitchFamily="34" charset="0"/>
              </a:rPr>
              <a:t>c/o </a:t>
            </a:r>
            <a:r>
              <a:rPr lang="en-GB" sz="2000" b="1" dirty="0" err="1" smtClean="0">
                <a:latin typeface="Calibri" pitchFamily="34" charset="0"/>
              </a:rPr>
              <a:t>EURinSPECT</a:t>
            </a:r>
            <a:r>
              <a:rPr lang="en-GB" sz="2000" b="1" dirty="0" smtClean="0">
                <a:latin typeface="Calibri" pitchFamily="34" charset="0"/>
              </a:rPr>
              <a:t>, Mrs. Jooske Vos</a:t>
            </a:r>
          </a:p>
          <a:p>
            <a:r>
              <a:rPr lang="en-GB" sz="2000" b="1" dirty="0" err="1" smtClean="0">
                <a:latin typeface="Calibri" pitchFamily="34" charset="0"/>
              </a:rPr>
              <a:t>Benoordenhoutseweg</a:t>
            </a:r>
            <a:r>
              <a:rPr lang="en-GB" sz="2000" b="1" dirty="0" smtClean="0">
                <a:latin typeface="Calibri" pitchFamily="34" charset="0"/>
              </a:rPr>
              <a:t> 21-23</a:t>
            </a:r>
          </a:p>
          <a:p>
            <a:r>
              <a:rPr lang="en-GB" sz="2000" b="1" dirty="0" smtClean="0">
                <a:latin typeface="Calibri" pitchFamily="34" charset="0"/>
              </a:rPr>
              <a:t>2596 BA Den Haag</a:t>
            </a:r>
          </a:p>
          <a:p>
            <a:r>
              <a:rPr lang="en-GB" sz="2000" b="1" dirty="0" smtClean="0">
                <a:latin typeface="Calibri" pitchFamily="34" charset="0"/>
              </a:rPr>
              <a:t>The Netherlands</a:t>
            </a:r>
          </a:p>
          <a:p>
            <a:r>
              <a:rPr lang="en-GB" sz="2000" b="1" dirty="0" smtClean="0">
                <a:latin typeface="Calibri" pitchFamily="34" charset="0"/>
              </a:rPr>
              <a:t>T +31703142458</a:t>
            </a:r>
          </a:p>
          <a:p>
            <a:r>
              <a:rPr lang="en-GB" sz="2000" b="1" dirty="0" smtClean="0">
                <a:latin typeface="Calibri" pitchFamily="34" charset="0"/>
              </a:rPr>
              <a:t>M+31613163557</a:t>
            </a:r>
          </a:p>
          <a:p>
            <a:r>
              <a:rPr lang="en-GB" sz="2000" b="1" dirty="0" smtClean="0">
                <a:latin typeface="Calibri" pitchFamily="34" charset="0"/>
                <a:hlinkClick r:id="rId3"/>
              </a:rPr>
              <a:t>info@epsonet.eu</a:t>
            </a:r>
            <a:endParaRPr lang="en-GB" sz="2000" b="1" dirty="0" smtClean="0">
              <a:latin typeface="Calibri" pitchFamily="34" charset="0"/>
            </a:endParaRPr>
          </a:p>
          <a:p>
            <a:r>
              <a:rPr lang="en-GB" sz="2000" b="1" dirty="0" smtClean="0">
                <a:latin typeface="Calibri" pitchFamily="34" charset="0"/>
                <a:hlinkClick r:id="rId4"/>
              </a:rPr>
              <a:t>info@eurinspect.eu</a:t>
            </a:r>
            <a:endParaRPr lang="en-GB" sz="2000" b="1" dirty="0" smtClean="0">
              <a:latin typeface="Calibri" pitchFamily="34" charset="0"/>
            </a:endParaRPr>
          </a:p>
          <a:p>
            <a:r>
              <a:rPr lang="en-GB" sz="2000" b="1" dirty="0" smtClean="0">
                <a:latin typeface="Calibri" pitchFamily="34" charset="0"/>
              </a:rPr>
              <a:t>www.epsonet.eu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4BF9E-38EF-4E2E-9BE1-FA184EE61616}" type="slidenum">
              <a:rPr lang="nl-NL" smtClean="0"/>
              <a:pPr>
                <a:defRPr/>
              </a:pPr>
              <a:t>15</a:t>
            </a:fld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5" y="1358899"/>
            <a:ext cx="371475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4091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457200" y="1762125"/>
            <a:ext cx="8229600" cy="1195388"/>
          </a:xfrm>
        </p:spPr>
        <p:txBody>
          <a:bodyPr/>
          <a:lstStyle/>
          <a:p>
            <a:pPr eaLnBrk="1" hangingPunct="1"/>
            <a:r>
              <a:rPr lang="en-GB" altLang="en-US" sz="3200" b="1" dirty="0" smtClean="0"/>
              <a:t> A  Peer evaluation </a:t>
            </a:r>
            <a:br>
              <a:rPr lang="en-GB" altLang="en-US" sz="3200" b="1" dirty="0" smtClean="0"/>
            </a:br>
            <a:r>
              <a:rPr lang="en-GB" altLang="en-US" sz="3200" b="1" dirty="0" smtClean="0"/>
              <a:t>Motivation (1)</a:t>
            </a:r>
            <a:endParaRPr lang="nl-NL" altLang="en-US" sz="3200" b="1" dirty="0" smtClean="0"/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1133475" y="2957513"/>
            <a:ext cx="7043738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buClr>
                <a:schemeClr val="tx1"/>
              </a:buClr>
              <a:buSzPct val="50000"/>
            </a:pPr>
            <a:r>
              <a:rPr lang="en-GB" altLang="en-US" sz="2000" b="1" dirty="0" smtClean="0">
                <a:latin typeface="Calibri" pitchFamily="34" charset="0"/>
              </a:rPr>
              <a:t>Ministry of Health: Letter to EPSO, June 24, 2013:</a:t>
            </a:r>
          </a:p>
          <a:p>
            <a:pPr marL="0" indent="0" eaLnBrk="1" hangingPunct="1">
              <a:buClr>
                <a:schemeClr val="tx1"/>
              </a:buClr>
              <a:buSzPct val="50000"/>
            </a:pPr>
            <a:endParaRPr lang="en-GB" altLang="en-US" sz="2000" b="1" dirty="0" smtClean="0">
              <a:latin typeface="Calibri" pitchFamily="34" charset="0"/>
            </a:endParaRPr>
          </a:p>
          <a:p>
            <a:pPr marL="0" indent="0" eaLnBrk="1" hangingPunct="1">
              <a:buClr>
                <a:schemeClr val="tx1"/>
              </a:buClr>
              <a:buSzPct val="50000"/>
            </a:pPr>
            <a:r>
              <a:rPr lang="en-GB" altLang="en-US" sz="2000" b="1" dirty="0" smtClean="0">
                <a:latin typeface="Calibri" pitchFamily="34" charset="0"/>
              </a:rPr>
              <a:t>Request for a peer evaluation of the supervisory function of the Danish Health and Medicine Authority (DHMA):</a:t>
            </a:r>
            <a:endParaRPr lang="en-GB" altLang="en-US" sz="2000" b="1" dirty="0">
              <a:latin typeface="Calibri" pitchFamily="34" charset="0"/>
            </a:endParaRPr>
          </a:p>
          <a:p>
            <a:pPr eaLnBrk="1" hangingPunct="1">
              <a:buClr>
                <a:schemeClr val="tx1"/>
              </a:buClr>
              <a:buSzPct val="50000"/>
              <a:buFont typeface="Wingdings" pitchFamily="2" charset="2"/>
              <a:buChar char="§"/>
            </a:pPr>
            <a:r>
              <a:rPr lang="en-GB" altLang="en-US" sz="2000" b="1" dirty="0" smtClean="0">
                <a:latin typeface="Calibri" pitchFamily="34" charset="0"/>
              </a:rPr>
              <a:t>Reason: number of cases brought forward by the press;</a:t>
            </a:r>
            <a:endParaRPr lang="en-GB" altLang="en-US" sz="2000" b="1" dirty="0">
              <a:latin typeface="Calibri" pitchFamily="34" charset="0"/>
            </a:endParaRPr>
          </a:p>
          <a:p>
            <a:pPr eaLnBrk="1" hangingPunct="1">
              <a:buClr>
                <a:schemeClr val="tx1"/>
              </a:buClr>
              <a:buSzPct val="50000"/>
              <a:buFont typeface="Wingdings" pitchFamily="2" charset="2"/>
              <a:buChar char="§"/>
            </a:pPr>
            <a:r>
              <a:rPr lang="en-GB" altLang="en-US" sz="2000" b="1" dirty="0" smtClean="0">
                <a:latin typeface="Calibri" pitchFamily="34" charset="0"/>
              </a:rPr>
              <a:t>Evaluation along the standards used in the evaluation of the Norwegian Board of Health Supervision (2011/2012).</a:t>
            </a:r>
            <a:endParaRPr lang="en-GB" altLang="en-US" sz="2000" b="1" dirty="0">
              <a:latin typeface="Calibri" pitchFamily="34" charset="0"/>
            </a:endParaRPr>
          </a:p>
          <a:p>
            <a:pPr marL="0" indent="0" eaLnBrk="1" hangingPunct="1">
              <a:buClr>
                <a:schemeClr val="tx1"/>
              </a:buClr>
              <a:buSzPct val="50000"/>
            </a:pPr>
            <a:endParaRPr lang="en-GB" altLang="en-US" sz="2000" b="1" dirty="0">
              <a:latin typeface="Calibri" pitchFamily="34" charset="0"/>
            </a:endParaRPr>
          </a:p>
          <a:p>
            <a:pPr marL="0" indent="0" eaLnBrk="1" hangingPunct="1">
              <a:buClr>
                <a:schemeClr val="tx1"/>
              </a:buClr>
              <a:buSzPct val="50000"/>
            </a:pPr>
            <a:r>
              <a:rPr lang="en-GB" altLang="en-US" sz="2000" b="1" dirty="0" smtClean="0">
                <a:latin typeface="Calibri" pitchFamily="34" charset="0"/>
              </a:rPr>
              <a:t>Aim: </a:t>
            </a:r>
            <a:endParaRPr lang="en-GB" altLang="en-US" sz="2000" b="1" dirty="0">
              <a:latin typeface="Calibri" pitchFamily="34" charset="0"/>
            </a:endParaRPr>
          </a:p>
          <a:p>
            <a:pPr eaLnBrk="1" hangingPunct="1">
              <a:buClr>
                <a:schemeClr val="tx1"/>
              </a:buClr>
              <a:buSzPct val="50000"/>
              <a:buFont typeface="Wingdings" pitchFamily="2" charset="2"/>
              <a:buChar char="§"/>
            </a:pPr>
            <a:r>
              <a:rPr lang="en-GB" altLang="en-US" sz="2000" b="1" dirty="0" smtClean="0">
                <a:latin typeface="Calibri" pitchFamily="34" charset="0"/>
              </a:rPr>
              <a:t>Determine whether DHMA works in a way that could be acknowledged as good supervisory practice;</a:t>
            </a:r>
          </a:p>
          <a:p>
            <a:pPr eaLnBrk="1" hangingPunct="1">
              <a:buClr>
                <a:schemeClr val="tx1"/>
              </a:buClr>
              <a:buSzPct val="50000"/>
              <a:buFont typeface="Wingdings" pitchFamily="2" charset="2"/>
              <a:buChar char="§"/>
            </a:pPr>
            <a:r>
              <a:rPr lang="en-GB" altLang="en-US" sz="2000" b="1" dirty="0" smtClean="0">
                <a:latin typeface="Calibri" pitchFamily="34" charset="0"/>
              </a:rPr>
              <a:t>Point out areas of improvement.</a:t>
            </a:r>
          </a:p>
          <a:p>
            <a:pPr marL="0" indent="0" eaLnBrk="1" hangingPunct="1">
              <a:buClr>
                <a:schemeClr val="tx1"/>
              </a:buClr>
              <a:buSzPct val="50000"/>
            </a:pPr>
            <a:endParaRPr lang="en-GB" altLang="en-US" sz="2000" b="1" dirty="0">
              <a:latin typeface="Calibri" pitchFamily="34" charset="0"/>
            </a:endParaRPr>
          </a:p>
          <a:p>
            <a:pPr eaLnBrk="1" hangingPunct="1">
              <a:buClr>
                <a:schemeClr val="tx1"/>
              </a:buClr>
              <a:buSzPct val="50000"/>
              <a:buFont typeface="Wingdings" pitchFamily="2" charset="2"/>
              <a:buChar char="§"/>
            </a:pPr>
            <a:endParaRPr lang="en-GB" altLang="en-US" sz="2000" b="1" dirty="0">
              <a:latin typeface="Calibri" pitchFamily="34" charset="0"/>
            </a:endParaRPr>
          </a:p>
          <a:p>
            <a:pPr eaLnBrk="1" hangingPunct="1">
              <a:buClr>
                <a:schemeClr val="tx1"/>
              </a:buClr>
              <a:buSzPct val="50000"/>
              <a:buFont typeface="Wingdings" pitchFamily="2" charset="2"/>
              <a:buChar char="§"/>
            </a:pPr>
            <a:endParaRPr lang="en-GB" altLang="en-US" sz="2000" b="1" dirty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endParaRPr lang="en-GB" altLang="en-US" sz="3200" dirty="0">
              <a:latin typeface="Calibri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4BF9E-38EF-4E2E-9BE1-FA184EE61616}" type="slidenum">
              <a:rPr lang="nl-NL" smtClean="0"/>
              <a:pPr>
                <a:defRPr/>
              </a:pPr>
              <a:t>2</a:t>
            </a:fld>
            <a:endParaRPr lang="nl-NL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457200" y="1762125"/>
            <a:ext cx="8229600" cy="1195388"/>
          </a:xfrm>
        </p:spPr>
        <p:txBody>
          <a:bodyPr/>
          <a:lstStyle/>
          <a:p>
            <a:pPr eaLnBrk="1" hangingPunct="1"/>
            <a:r>
              <a:rPr lang="en-GB" altLang="en-US" sz="3200" b="1" dirty="0" smtClean="0"/>
              <a:t> A  Peer evaluation </a:t>
            </a:r>
            <a:br>
              <a:rPr lang="en-GB" altLang="en-US" sz="3200" b="1" dirty="0" smtClean="0"/>
            </a:br>
            <a:r>
              <a:rPr lang="en-GB" altLang="en-US" sz="3200" b="1" dirty="0" smtClean="0"/>
              <a:t>Motivation (2)</a:t>
            </a:r>
            <a:endParaRPr lang="nl-NL" altLang="en-US" sz="3200" b="1" dirty="0" smtClean="0"/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1133475" y="2957513"/>
            <a:ext cx="7043738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buClr>
                <a:schemeClr val="tx1"/>
              </a:buClr>
              <a:buSzPct val="50000"/>
            </a:pPr>
            <a:r>
              <a:rPr lang="en-GB" altLang="en-US" sz="2000" b="1" dirty="0" smtClean="0">
                <a:latin typeface="Calibri" pitchFamily="34" charset="0"/>
              </a:rPr>
              <a:t>Ministry of Health: Letter to EPSO, June 24, 2013:</a:t>
            </a:r>
          </a:p>
          <a:p>
            <a:pPr marL="0" indent="0" eaLnBrk="1" hangingPunct="1">
              <a:buClr>
                <a:schemeClr val="tx1"/>
              </a:buClr>
              <a:buSzPct val="50000"/>
            </a:pPr>
            <a:endParaRPr lang="en-GB" altLang="en-US" sz="2000" b="1" dirty="0" smtClean="0">
              <a:latin typeface="Calibri" pitchFamily="34" charset="0"/>
            </a:endParaRPr>
          </a:p>
          <a:p>
            <a:pPr marL="0" indent="0" eaLnBrk="1" hangingPunct="1">
              <a:buClr>
                <a:schemeClr val="tx1"/>
              </a:buClr>
              <a:buSzPct val="50000"/>
            </a:pPr>
            <a:r>
              <a:rPr lang="en-GB" altLang="en-US" sz="2000" b="1" dirty="0" smtClean="0">
                <a:latin typeface="Calibri" pitchFamily="34" charset="0"/>
              </a:rPr>
              <a:t>Focus on:</a:t>
            </a:r>
            <a:endParaRPr lang="en-GB" altLang="en-US" sz="2000" b="1" dirty="0">
              <a:latin typeface="Calibri" pitchFamily="34" charset="0"/>
            </a:endParaRPr>
          </a:p>
          <a:p>
            <a:pPr eaLnBrk="1" hangingPunct="1">
              <a:buClr>
                <a:schemeClr val="tx1"/>
              </a:buClr>
              <a:buSzPct val="50000"/>
              <a:buFont typeface="Wingdings" pitchFamily="2" charset="2"/>
              <a:buChar char="§"/>
            </a:pPr>
            <a:r>
              <a:rPr lang="en-GB" altLang="en-US" sz="2000" b="1" dirty="0" smtClean="0">
                <a:latin typeface="Calibri" pitchFamily="34" charset="0"/>
              </a:rPr>
              <a:t>Handling of concerns of licensed  health personnel;</a:t>
            </a:r>
          </a:p>
          <a:p>
            <a:pPr eaLnBrk="1" hangingPunct="1">
              <a:buClr>
                <a:schemeClr val="tx1"/>
              </a:buClr>
              <a:buSzPct val="50000"/>
              <a:buFont typeface="Wingdings" pitchFamily="2" charset="2"/>
              <a:buChar char="§"/>
            </a:pPr>
            <a:r>
              <a:rPr lang="en-GB" altLang="en-US" sz="2000" b="1" dirty="0" smtClean="0">
                <a:latin typeface="Calibri" pitchFamily="34" charset="0"/>
              </a:rPr>
              <a:t>Handling of incident cases;</a:t>
            </a:r>
          </a:p>
          <a:p>
            <a:pPr eaLnBrk="1" hangingPunct="1">
              <a:buClr>
                <a:schemeClr val="tx1"/>
              </a:buClr>
              <a:buSzPct val="50000"/>
              <a:buFont typeface="Wingdings" pitchFamily="2" charset="2"/>
              <a:buChar char="§"/>
            </a:pPr>
            <a:r>
              <a:rPr lang="en-GB" altLang="en-US" sz="2000" b="1" dirty="0" smtClean="0">
                <a:latin typeface="Calibri" pitchFamily="34" charset="0"/>
              </a:rPr>
              <a:t>Evaluation of changes made by DHMA since 2011;</a:t>
            </a:r>
          </a:p>
          <a:p>
            <a:pPr eaLnBrk="1" hangingPunct="1">
              <a:buClr>
                <a:schemeClr val="tx1"/>
              </a:buClr>
              <a:buSzPct val="50000"/>
              <a:buFont typeface="Wingdings" pitchFamily="2" charset="2"/>
              <a:buChar char="§"/>
            </a:pPr>
            <a:r>
              <a:rPr lang="en-GB" altLang="en-US" sz="2000" b="1" dirty="0" smtClean="0">
                <a:latin typeface="Calibri" pitchFamily="34" charset="0"/>
              </a:rPr>
              <a:t>Supervision of risk organisations with proactive supervision;</a:t>
            </a:r>
          </a:p>
          <a:p>
            <a:pPr eaLnBrk="1" hangingPunct="1">
              <a:buClr>
                <a:schemeClr val="tx1"/>
              </a:buClr>
              <a:buSzPct val="50000"/>
              <a:buFont typeface="Wingdings" pitchFamily="2" charset="2"/>
              <a:buChar char="§"/>
            </a:pPr>
            <a:r>
              <a:rPr lang="en-GB" altLang="en-US" sz="2000" b="1" dirty="0" smtClean="0">
                <a:latin typeface="Calibri" pitchFamily="34" charset="0"/>
              </a:rPr>
              <a:t>Incident handling of risk organisations (case </a:t>
            </a:r>
            <a:r>
              <a:rPr lang="en-GB" altLang="en-US" sz="2000" b="1" dirty="0" err="1" smtClean="0">
                <a:latin typeface="Calibri" pitchFamily="34" charset="0"/>
              </a:rPr>
              <a:t>Glostrup</a:t>
            </a:r>
            <a:r>
              <a:rPr lang="en-GB" altLang="en-US" sz="2000" b="1" dirty="0" smtClean="0">
                <a:latin typeface="Calibri" pitchFamily="34" charset="0"/>
              </a:rPr>
              <a:t> and </a:t>
            </a:r>
            <a:r>
              <a:rPr lang="en-GB" altLang="en-US" sz="2000" b="1" dirty="0" err="1" smtClean="0">
                <a:latin typeface="Calibri" pitchFamily="34" charset="0"/>
              </a:rPr>
              <a:t>Herlev</a:t>
            </a:r>
            <a:r>
              <a:rPr lang="en-GB" altLang="en-US" sz="2000" b="1" dirty="0" smtClean="0">
                <a:latin typeface="Calibri" pitchFamily="34" charset="0"/>
              </a:rPr>
              <a:t>);</a:t>
            </a:r>
          </a:p>
          <a:p>
            <a:pPr eaLnBrk="1" hangingPunct="1">
              <a:buClr>
                <a:schemeClr val="tx1"/>
              </a:buClr>
              <a:buSzPct val="50000"/>
              <a:buFont typeface="Wingdings" pitchFamily="2" charset="2"/>
              <a:buChar char="§"/>
            </a:pPr>
            <a:r>
              <a:rPr lang="en-GB" altLang="en-US" sz="2000" b="1" dirty="0" smtClean="0">
                <a:latin typeface="Calibri" pitchFamily="34" charset="0"/>
              </a:rPr>
              <a:t>Handling of risk areas (use of </a:t>
            </a:r>
            <a:r>
              <a:rPr lang="en-GB" altLang="en-US" sz="2000" b="1" dirty="0" err="1" smtClean="0">
                <a:latin typeface="Calibri" pitchFamily="34" charset="0"/>
              </a:rPr>
              <a:t>misoprostol</a:t>
            </a:r>
            <a:r>
              <a:rPr lang="en-GB" altLang="en-US" sz="2000" b="1" dirty="0" smtClean="0">
                <a:latin typeface="Calibri" pitchFamily="34" charset="0"/>
              </a:rPr>
              <a:t>, radiology case, mammography case);</a:t>
            </a:r>
          </a:p>
          <a:p>
            <a:pPr eaLnBrk="1" hangingPunct="1">
              <a:buClr>
                <a:schemeClr val="tx1"/>
              </a:buClr>
              <a:buSzPct val="50000"/>
              <a:buFont typeface="Wingdings" pitchFamily="2" charset="2"/>
              <a:buChar char="§"/>
            </a:pPr>
            <a:r>
              <a:rPr lang="en-GB" altLang="en-US" sz="2000" b="1" dirty="0" smtClean="0">
                <a:latin typeface="Calibri" pitchFamily="34" charset="0"/>
              </a:rPr>
              <a:t>International standards.</a:t>
            </a:r>
            <a:endParaRPr lang="en-GB" altLang="en-US" sz="2000" b="1" dirty="0">
              <a:latin typeface="Calibri" pitchFamily="34" charset="0"/>
            </a:endParaRPr>
          </a:p>
          <a:p>
            <a:pPr marL="0" indent="0" eaLnBrk="1" hangingPunct="1">
              <a:buClr>
                <a:schemeClr val="tx1"/>
              </a:buClr>
              <a:buSzPct val="50000"/>
            </a:pPr>
            <a:endParaRPr lang="en-GB" altLang="en-US" sz="2000" b="1" dirty="0">
              <a:latin typeface="Calibri" pitchFamily="34" charset="0"/>
            </a:endParaRPr>
          </a:p>
          <a:p>
            <a:pPr eaLnBrk="1" hangingPunct="1">
              <a:buClr>
                <a:schemeClr val="tx1"/>
              </a:buClr>
              <a:buSzPct val="50000"/>
              <a:buFont typeface="Wingdings" pitchFamily="2" charset="2"/>
              <a:buChar char="§"/>
            </a:pPr>
            <a:endParaRPr lang="en-GB" altLang="en-US" sz="2000" b="1" dirty="0">
              <a:latin typeface="Calibri" pitchFamily="34" charset="0"/>
            </a:endParaRPr>
          </a:p>
          <a:p>
            <a:pPr eaLnBrk="1" hangingPunct="1">
              <a:buClr>
                <a:schemeClr val="tx1"/>
              </a:buClr>
              <a:buSzPct val="50000"/>
              <a:buFont typeface="Wingdings" pitchFamily="2" charset="2"/>
              <a:buChar char="§"/>
            </a:pPr>
            <a:endParaRPr lang="en-GB" altLang="en-US" sz="2000" b="1" dirty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endParaRPr lang="en-GB" altLang="en-US" sz="3200" dirty="0">
              <a:latin typeface="Calibri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4BF9E-38EF-4E2E-9BE1-FA184EE61616}" type="slidenum">
              <a:rPr lang="nl-NL" smtClean="0"/>
              <a:pPr>
                <a:defRPr/>
              </a:pPr>
              <a:t>3</a:t>
            </a:fld>
            <a:endParaRPr lang="nl-NL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457200" y="1762125"/>
            <a:ext cx="8229600" cy="1195388"/>
          </a:xfrm>
        </p:spPr>
        <p:txBody>
          <a:bodyPr/>
          <a:lstStyle/>
          <a:p>
            <a:pPr eaLnBrk="1" hangingPunct="1"/>
            <a:r>
              <a:rPr lang="en-GB" altLang="en-US" sz="3200" b="1" dirty="0" smtClean="0"/>
              <a:t> A  Peer evaluation </a:t>
            </a:r>
            <a:br>
              <a:rPr lang="en-GB" altLang="en-US" sz="3200" b="1" dirty="0" smtClean="0"/>
            </a:br>
            <a:r>
              <a:rPr lang="en-GB" altLang="en-US" sz="3200" b="1" dirty="0" smtClean="0"/>
              <a:t>what to expect and what not (1)</a:t>
            </a:r>
            <a:endParaRPr lang="nl-NL" altLang="en-US" sz="3200" b="1" dirty="0" smtClean="0"/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1133475" y="2957513"/>
            <a:ext cx="7043738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buClr>
                <a:schemeClr val="tx1"/>
              </a:buClr>
              <a:buSzPct val="50000"/>
            </a:pPr>
            <a:endParaRPr lang="en-GB" altLang="en-US" sz="2000" b="1" dirty="0" smtClean="0">
              <a:latin typeface="Calibri" pitchFamily="34" charset="0"/>
            </a:endParaRPr>
          </a:p>
          <a:p>
            <a:pPr marL="0" indent="0" eaLnBrk="1" hangingPunct="1">
              <a:buClr>
                <a:schemeClr val="tx1"/>
              </a:buClr>
              <a:buSzPct val="50000"/>
            </a:pPr>
            <a:r>
              <a:rPr lang="en-GB" altLang="en-US" sz="2000" b="1" dirty="0">
                <a:latin typeface="Calibri" pitchFamily="34" charset="0"/>
              </a:rPr>
              <a:t>A peer evaluation is not:</a:t>
            </a:r>
          </a:p>
          <a:p>
            <a:pPr eaLnBrk="1" hangingPunct="1">
              <a:buClr>
                <a:schemeClr val="tx1"/>
              </a:buClr>
              <a:buSzPct val="50000"/>
              <a:buFont typeface="Wingdings" pitchFamily="2" charset="2"/>
              <a:buChar char="§"/>
            </a:pPr>
            <a:r>
              <a:rPr lang="en-GB" altLang="en-US" sz="2000" b="1" dirty="0">
                <a:latin typeface="Calibri" pitchFamily="34" charset="0"/>
              </a:rPr>
              <a:t>an exhaustive and comprehensive overview of all activities of the regulator;</a:t>
            </a:r>
          </a:p>
          <a:p>
            <a:pPr eaLnBrk="1" hangingPunct="1">
              <a:buClr>
                <a:schemeClr val="tx1"/>
              </a:buClr>
              <a:buSzPct val="50000"/>
              <a:buFont typeface="Wingdings" pitchFamily="2" charset="2"/>
              <a:buChar char="§"/>
            </a:pPr>
            <a:r>
              <a:rPr lang="en-GB" altLang="en-US" sz="2000" b="1" dirty="0">
                <a:latin typeface="Calibri" pitchFamily="34" charset="0"/>
              </a:rPr>
              <a:t>an investigation of all available information.</a:t>
            </a:r>
          </a:p>
          <a:p>
            <a:pPr marL="0" indent="0" eaLnBrk="1" hangingPunct="1">
              <a:buClr>
                <a:schemeClr val="tx1"/>
              </a:buClr>
              <a:buSzPct val="50000"/>
            </a:pPr>
            <a:endParaRPr lang="en-GB" altLang="en-US" sz="2000" b="1" dirty="0">
              <a:latin typeface="Calibri" pitchFamily="34" charset="0"/>
            </a:endParaRPr>
          </a:p>
          <a:p>
            <a:pPr marL="0" indent="0" eaLnBrk="1" hangingPunct="1">
              <a:buClr>
                <a:schemeClr val="tx1"/>
              </a:buClr>
              <a:buSzPct val="50000"/>
            </a:pPr>
            <a:r>
              <a:rPr lang="en-GB" altLang="en-US" sz="2000" b="1" dirty="0">
                <a:latin typeface="Calibri" pitchFamily="34" charset="0"/>
              </a:rPr>
              <a:t>It gives not : </a:t>
            </a:r>
          </a:p>
          <a:p>
            <a:pPr eaLnBrk="1" hangingPunct="1">
              <a:buClr>
                <a:schemeClr val="tx1"/>
              </a:buClr>
              <a:buSzPct val="50000"/>
              <a:buFont typeface="Wingdings" pitchFamily="2" charset="2"/>
              <a:buChar char="§"/>
            </a:pPr>
            <a:r>
              <a:rPr lang="en-GB" altLang="en-US" sz="2000" b="1" dirty="0">
                <a:latin typeface="Calibri" pitchFamily="34" charset="0"/>
              </a:rPr>
              <a:t>a judgement on all political questions;</a:t>
            </a:r>
          </a:p>
          <a:p>
            <a:pPr eaLnBrk="1" hangingPunct="1">
              <a:buClr>
                <a:schemeClr val="tx1"/>
              </a:buClr>
              <a:buSzPct val="50000"/>
              <a:buFont typeface="Wingdings" pitchFamily="2" charset="2"/>
              <a:buChar char="§"/>
            </a:pPr>
            <a:r>
              <a:rPr lang="en-GB" altLang="en-US" sz="2000" b="1" dirty="0">
                <a:latin typeface="Calibri" pitchFamily="34" charset="0"/>
              </a:rPr>
              <a:t>a vision about causes and consequences;</a:t>
            </a:r>
          </a:p>
          <a:p>
            <a:pPr eaLnBrk="1" hangingPunct="1">
              <a:buClr>
                <a:schemeClr val="tx1"/>
              </a:buClr>
              <a:buSzPct val="50000"/>
              <a:buFont typeface="Wingdings" pitchFamily="2" charset="2"/>
              <a:buChar char="§"/>
            </a:pPr>
            <a:r>
              <a:rPr lang="en-GB" altLang="en-US" sz="2000" b="1" dirty="0">
                <a:latin typeface="Calibri" pitchFamily="34" charset="0"/>
              </a:rPr>
              <a:t>a historic analyses of how and </a:t>
            </a:r>
            <a:r>
              <a:rPr lang="en-GB" altLang="en-US" sz="2000" b="1" dirty="0" smtClean="0">
                <a:latin typeface="Calibri" pitchFamily="34" charset="0"/>
              </a:rPr>
              <a:t>why, especially not in mentioned cases. </a:t>
            </a:r>
            <a:endParaRPr lang="en-GB" altLang="en-US" sz="2000" b="1" dirty="0">
              <a:latin typeface="Calibri" pitchFamily="34" charset="0"/>
            </a:endParaRPr>
          </a:p>
          <a:p>
            <a:pPr marL="0" indent="0" eaLnBrk="1" hangingPunct="1">
              <a:buClr>
                <a:schemeClr val="tx1"/>
              </a:buClr>
              <a:buSzPct val="50000"/>
            </a:pPr>
            <a:endParaRPr lang="en-GB" altLang="en-US" sz="2000" b="1" dirty="0">
              <a:latin typeface="Calibri" pitchFamily="34" charset="0"/>
            </a:endParaRPr>
          </a:p>
          <a:p>
            <a:pPr eaLnBrk="1" hangingPunct="1">
              <a:buClr>
                <a:schemeClr val="tx1"/>
              </a:buClr>
              <a:buSzPct val="50000"/>
              <a:buFont typeface="Wingdings" pitchFamily="2" charset="2"/>
              <a:buChar char="§"/>
            </a:pPr>
            <a:endParaRPr lang="en-GB" altLang="en-US" sz="2000" b="1" dirty="0">
              <a:latin typeface="Calibri" pitchFamily="34" charset="0"/>
            </a:endParaRPr>
          </a:p>
          <a:p>
            <a:pPr eaLnBrk="1" hangingPunct="1">
              <a:buClr>
                <a:schemeClr val="tx1"/>
              </a:buClr>
              <a:buSzPct val="50000"/>
              <a:buFont typeface="Wingdings" pitchFamily="2" charset="2"/>
              <a:buChar char="§"/>
            </a:pPr>
            <a:endParaRPr lang="en-GB" altLang="en-US" sz="2000" b="1" dirty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endParaRPr lang="en-GB" altLang="en-US" sz="3200" dirty="0">
              <a:latin typeface="Calibri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4BF9E-38EF-4E2E-9BE1-FA184EE61616}" type="slidenum">
              <a:rPr lang="nl-NL" smtClean="0"/>
              <a:pPr>
                <a:defRPr/>
              </a:pPr>
              <a:t>4</a:t>
            </a:fld>
            <a:endParaRPr lang="nl-NL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457200" y="1762125"/>
            <a:ext cx="8229600" cy="1195388"/>
          </a:xfrm>
        </p:spPr>
        <p:txBody>
          <a:bodyPr/>
          <a:lstStyle/>
          <a:p>
            <a:pPr eaLnBrk="1" hangingPunct="1"/>
            <a:r>
              <a:rPr lang="en-GB" altLang="en-US" sz="3200" b="1" dirty="0" smtClean="0"/>
              <a:t> A  Peer evaluation </a:t>
            </a:r>
            <a:br>
              <a:rPr lang="en-GB" altLang="en-US" sz="3200" b="1" dirty="0" smtClean="0"/>
            </a:br>
            <a:r>
              <a:rPr lang="en-GB" altLang="en-US" sz="3200" b="1" dirty="0" smtClean="0"/>
              <a:t>what to expect and what not (2)</a:t>
            </a:r>
            <a:endParaRPr lang="nl-NL" altLang="en-US" sz="3200" b="1" dirty="0" smtClean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4BF9E-38EF-4E2E-9BE1-FA184EE61616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1218976" y="2895600"/>
            <a:ext cx="7429612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buClr>
                <a:schemeClr val="tx1"/>
              </a:buClr>
              <a:buSzPct val="50000"/>
            </a:pPr>
            <a:r>
              <a:rPr lang="en-GB" altLang="en-US" sz="2000" b="1" dirty="0">
                <a:latin typeface="Calibri" pitchFamily="34" charset="0"/>
              </a:rPr>
              <a:t>A peer evaluation is:</a:t>
            </a:r>
          </a:p>
          <a:p>
            <a:pPr eaLnBrk="1" hangingPunct="1">
              <a:buClr>
                <a:schemeClr val="tx1"/>
              </a:buClr>
              <a:buSzPct val="50000"/>
              <a:buFont typeface="Wingdings" pitchFamily="2" charset="2"/>
              <a:buChar char="§"/>
            </a:pPr>
            <a:r>
              <a:rPr lang="en-GB" altLang="en-US" sz="2000" b="1" dirty="0">
                <a:latin typeface="Calibri" pitchFamily="34" charset="0"/>
              </a:rPr>
              <a:t>ad hoc observation;</a:t>
            </a:r>
          </a:p>
          <a:p>
            <a:pPr eaLnBrk="1" hangingPunct="1">
              <a:buClr>
                <a:schemeClr val="tx1"/>
              </a:buClr>
              <a:buSzPct val="50000"/>
              <a:buFont typeface="Wingdings" pitchFamily="2" charset="2"/>
              <a:buChar char="§"/>
            </a:pPr>
            <a:r>
              <a:rPr lang="en-GB" altLang="en-US" sz="2000" b="1" dirty="0">
                <a:latin typeface="Calibri" pitchFamily="34" charset="0"/>
              </a:rPr>
              <a:t>by qualified peers -outsiders ;</a:t>
            </a:r>
          </a:p>
          <a:p>
            <a:pPr eaLnBrk="1" hangingPunct="1">
              <a:buClr>
                <a:schemeClr val="tx1"/>
              </a:buClr>
              <a:buSzPct val="50000"/>
              <a:buFont typeface="Wingdings" pitchFamily="2" charset="2"/>
              <a:buChar char="§"/>
            </a:pPr>
            <a:r>
              <a:rPr lang="en-GB" altLang="en-US" sz="2000" b="1" dirty="0">
                <a:latin typeface="Calibri" pitchFamily="34" charset="0"/>
              </a:rPr>
              <a:t>based on interviews  and documentation;</a:t>
            </a:r>
          </a:p>
          <a:p>
            <a:pPr eaLnBrk="1" hangingPunct="1">
              <a:buClr>
                <a:schemeClr val="tx1"/>
              </a:buClr>
              <a:buSzPct val="50000"/>
              <a:buFont typeface="Wingdings" pitchFamily="2" charset="2"/>
              <a:buChar char="§"/>
            </a:pPr>
            <a:r>
              <a:rPr lang="en-GB" altLang="en-US" sz="2000" b="1" dirty="0">
                <a:latin typeface="Calibri" pitchFamily="34" charset="0"/>
              </a:rPr>
              <a:t>Drawn up in a relatively short period;</a:t>
            </a:r>
          </a:p>
          <a:p>
            <a:pPr eaLnBrk="1" hangingPunct="1">
              <a:buClr>
                <a:schemeClr val="tx1"/>
              </a:buClr>
              <a:buSzPct val="50000"/>
              <a:buFont typeface="Wingdings" pitchFamily="2" charset="2"/>
              <a:buChar char="§"/>
            </a:pPr>
            <a:r>
              <a:rPr lang="en-GB" sz="2000" b="1" dirty="0">
                <a:latin typeface="Calibri" pitchFamily="34" charset="0"/>
              </a:rPr>
              <a:t>mirrored against a set of ‘ideal’ norms and standards for supervisory organisations. </a:t>
            </a:r>
          </a:p>
          <a:p>
            <a:pPr marL="0" indent="0" eaLnBrk="1" hangingPunct="1">
              <a:buClr>
                <a:schemeClr val="tx1"/>
              </a:buClr>
              <a:buSzPct val="50000"/>
            </a:pPr>
            <a:r>
              <a:rPr lang="en-GB" sz="2000" b="1" dirty="0">
                <a:latin typeface="Calibri" pitchFamily="34" charset="0"/>
              </a:rPr>
              <a:t> </a:t>
            </a:r>
            <a:r>
              <a:rPr lang="en-GB" altLang="en-US" sz="2000" b="1" dirty="0">
                <a:latin typeface="Calibri" pitchFamily="34" charset="0"/>
              </a:rPr>
              <a:t>It should give : </a:t>
            </a:r>
          </a:p>
          <a:p>
            <a:pPr eaLnBrk="1" hangingPunct="1">
              <a:buClr>
                <a:schemeClr val="tx1"/>
              </a:buClr>
              <a:buSzPct val="50000"/>
              <a:buFont typeface="Wingdings" pitchFamily="2" charset="2"/>
              <a:buChar char="§"/>
            </a:pPr>
            <a:r>
              <a:rPr lang="en-GB" altLang="en-US" sz="2000" b="1" dirty="0">
                <a:latin typeface="Calibri" pitchFamily="34" charset="0"/>
              </a:rPr>
              <a:t>areas for improvement for the organisation  and the Ministry;</a:t>
            </a:r>
          </a:p>
          <a:p>
            <a:pPr eaLnBrk="1" hangingPunct="1">
              <a:buClr>
                <a:schemeClr val="tx1"/>
              </a:buClr>
              <a:buSzPct val="50000"/>
              <a:buFont typeface="Wingdings" pitchFamily="2" charset="2"/>
              <a:buChar char="§"/>
            </a:pPr>
            <a:r>
              <a:rPr lang="en-GB" altLang="en-US" sz="2000" b="1" dirty="0">
                <a:latin typeface="Calibri" pitchFamily="34" charset="0"/>
              </a:rPr>
              <a:t>A constructive judgement against the ideal of best practises of supervisory organisations in Europe.</a:t>
            </a:r>
          </a:p>
        </p:txBody>
      </p:sp>
    </p:spTree>
    <p:extLst>
      <p:ext uri="{BB962C8B-B14F-4D97-AF65-F5344CB8AC3E}">
        <p14:creationId xmlns:p14="http://schemas.microsoft.com/office/powerpoint/2010/main" val="1031395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457200" y="1762125"/>
            <a:ext cx="8229600" cy="1195388"/>
          </a:xfrm>
        </p:spPr>
        <p:txBody>
          <a:bodyPr/>
          <a:lstStyle/>
          <a:p>
            <a:pPr eaLnBrk="1" hangingPunct="1"/>
            <a:r>
              <a:rPr lang="en-GB" altLang="en-US" sz="3200" b="1" dirty="0" smtClean="0"/>
              <a:t>A  Peer evaluation </a:t>
            </a:r>
            <a:br>
              <a:rPr lang="en-GB" altLang="en-US" sz="3200" b="1" dirty="0" smtClean="0"/>
            </a:br>
            <a:r>
              <a:rPr lang="en-GB" altLang="en-US" sz="3200" b="1" dirty="0" smtClean="0"/>
              <a:t>what to expect and what not (3)</a:t>
            </a:r>
            <a:endParaRPr lang="nl-NL" altLang="en-US" sz="3200" b="1" dirty="0" smtClean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4BF9E-38EF-4E2E-9BE1-FA184EE61616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1257188" y="2957513"/>
            <a:ext cx="7429612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buClr>
                <a:schemeClr val="tx1"/>
              </a:buClr>
              <a:buSzPct val="50000"/>
            </a:pPr>
            <a:r>
              <a:rPr lang="en-GB" altLang="en-US" sz="2000" b="1" dirty="0" smtClean="0">
                <a:latin typeface="Calibri" pitchFamily="34" charset="0"/>
              </a:rPr>
              <a:t>The </a:t>
            </a:r>
            <a:r>
              <a:rPr lang="en-GB" altLang="en-US" sz="2000" b="1" dirty="0">
                <a:latin typeface="Calibri" pitchFamily="34" charset="0"/>
              </a:rPr>
              <a:t>Ministry of Health and </a:t>
            </a:r>
          </a:p>
          <a:p>
            <a:pPr marL="0" indent="0" eaLnBrk="1" hangingPunct="1">
              <a:buClr>
                <a:schemeClr val="tx1"/>
              </a:buClr>
              <a:buSzPct val="50000"/>
            </a:pPr>
            <a:r>
              <a:rPr lang="en-GB" altLang="en-US" sz="2000" b="1" dirty="0" smtClean="0">
                <a:latin typeface="Calibri" pitchFamily="34" charset="0"/>
              </a:rPr>
              <a:t>The </a:t>
            </a:r>
            <a:r>
              <a:rPr lang="en-GB" altLang="en-US" sz="2000" b="1" dirty="0">
                <a:latin typeface="Calibri" pitchFamily="34" charset="0"/>
              </a:rPr>
              <a:t>Danish Health and Medicines Authority, </a:t>
            </a:r>
          </a:p>
          <a:p>
            <a:pPr marL="0" indent="0" eaLnBrk="1" hangingPunct="1">
              <a:buClr>
                <a:schemeClr val="tx1"/>
              </a:buClr>
              <a:buSzPct val="50000"/>
            </a:pPr>
            <a:endParaRPr lang="en-GB" altLang="en-US" sz="2000" b="1" dirty="0">
              <a:latin typeface="Calibri" pitchFamily="34" charset="0"/>
            </a:endParaRPr>
          </a:p>
          <a:p>
            <a:pPr marL="0" indent="0" eaLnBrk="1" hangingPunct="1">
              <a:buClr>
                <a:schemeClr val="tx1"/>
              </a:buClr>
              <a:buSzPct val="50000"/>
            </a:pPr>
            <a:r>
              <a:rPr lang="en-GB" altLang="en-US" sz="2000" b="1" dirty="0" smtClean="0">
                <a:latin typeface="Calibri" pitchFamily="34" charset="0"/>
              </a:rPr>
              <a:t>should </a:t>
            </a:r>
            <a:r>
              <a:rPr lang="en-GB" altLang="en-US" sz="2000" b="1" dirty="0">
                <a:latin typeface="Calibri" pitchFamily="34" charset="0"/>
              </a:rPr>
              <a:t>find the </a:t>
            </a:r>
            <a:r>
              <a:rPr lang="en-GB" altLang="en-US" sz="2000" b="1" dirty="0" smtClean="0">
                <a:latin typeface="Calibri" pitchFamily="34" charset="0"/>
              </a:rPr>
              <a:t>report:</a:t>
            </a:r>
            <a:endParaRPr lang="en-GB" altLang="en-US" sz="2000" b="1" dirty="0">
              <a:latin typeface="Calibri" pitchFamily="34" charset="0"/>
            </a:endParaRPr>
          </a:p>
          <a:p>
            <a:pPr marL="342900" indent="-342900" eaLnBrk="1" hangingPunct="1">
              <a:buClr>
                <a:schemeClr val="tx1"/>
              </a:buClr>
              <a:buSzPct val="50000"/>
              <a:buFontTx/>
              <a:buChar char="-"/>
            </a:pPr>
            <a:r>
              <a:rPr lang="en-GB" altLang="en-US" sz="2000" b="1" dirty="0">
                <a:latin typeface="Calibri" pitchFamily="34" charset="0"/>
              </a:rPr>
              <a:t>useful in helping to take its supervisory functions forward;</a:t>
            </a:r>
          </a:p>
          <a:p>
            <a:pPr marL="342900" indent="-342900" eaLnBrk="1" hangingPunct="1">
              <a:buClr>
                <a:schemeClr val="tx1"/>
              </a:buClr>
              <a:buSzPct val="50000"/>
              <a:buFontTx/>
              <a:buChar char="-"/>
            </a:pPr>
            <a:r>
              <a:rPr lang="en-GB" altLang="en-US" sz="2000" b="1" dirty="0">
                <a:latin typeface="Calibri" pitchFamily="34" charset="0"/>
              </a:rPr>
              <a:t>working towards a ‘best practice organisation’ delivering the supervisory function in health care in Denmark.</a:t>
            </a:r>
          </a:p>
          <a:p>
            <a:pPr marL="0" indent="0" eaLnBrk="1" hangingPunct="1">
              <a:buClr>
                <a:schemeClr val="tx1"/>
              </a:buClr>
              <a:buSzPct val="50000"/>
            </a:pPr>
            <a:endParaRPr lang="en-GB" altLang="en-US" sz="2000" b="1" dirty="0">
              <a:latin typeface="Calibri" pitchFamily="34" charset="0"/>
            </a:endParaRPr>
          </a:p>
          <a:p>
            <a:pPr marL="0" indent="0" eaLnBrk="1" hangingPunct="1">
              <a:buClr>
                <a:schemeClr val="tx1"/>
              </a:buClr>
              <a:buSzPct val="50000"/>
            </a:pPr>
            <a:endParaRPr lang="en-GB" altLang="en-US" sz="2000" b="1" dirty="0" smtClean="0">
              <a:latin typeface="Calibri" pitchFamily="34" charset="0"/>
            </a:endParaRPr>
          </a:p>
          <a:p>
            <a:pPr marL="0" indent="0" eaLnBrk="1" hangingPunct="1">
              <a:buClr>
                <a:schemeClr val="tx1"/>
              </a:buClr>
              <a:buSzPct val="50000"/>
            </a:pPr>
            <a:endParaRPr lang="en-GB" altLang="en-US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395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457200" y="1762125"/>
            <a:ext cx="8229600" cy="1195388"/>
          </a:xfrm>
        </p:spPr>
        <p:txBody>
          <a:bodyPr/>
          <a:lstStyle/>
          <a:p>
            <a:pPr eaLnBrk="1" hangingPunct="1"/>
            <a:r>
              <a:rPr lang="en-GB" altLang="en-US" sz="3200" b="1" dirty="0" smtClean="0">
                <a:latin typeface="+mn-lt"/>
              </a:rPr>
              <a:t>DHMA Peer evaluation </a:t>
            </a:r>
            <a:br>
              <a:rPr lang="en-GB" altLang="en-US" sz="3200" b="1" dirty="0" smtClean="0">
                <a:latin typeface="+mn-lt"/>
              </a:rPr>
            </a:br>
            <a:r>
              <a:rPr lang="en-GB" sz="3200" b="1" dirty="0" smtClean="0">
                <a:solidFill>
                  <a:srgbClr val="000000"/>
                </a:solidFill>
                <a:latin typeface="+mn-lt"/>
              </a:rPr>
              <a:t>Scope </a:t>
            </a:r>
            <a:r>
              <a:rPr lang="en-GB" sz="3200" b="1" dirty="0">
                <a:solidFill>
                  <a:srgbClr val="000000"/>
                </a:solidFill>
                <a:latin typeface="+mn-lt"/>
              </a:rPr>
              <a:t>and </a:t>
            </a:r>
            <a:r>
              <a:rPr lang="en-GB" sz="3200" b="1" dirty="0" smtClean="0">
                <a:solidFill>
                  <a:srgbClr val="000000"/>
                </a:solidFill>
                <a:latin typeface="+mn-lt"/>
              </a:rPr>
              <a:t>Approach (1)</a:t>
            </a:r>
            <a:r>
              <a:rPr lang="en-GB" sz="3200" dirty="0">
                <a:solidFill>
                  <a:srgbClr val="000000"/>
                </a:solidFill>
                <a:latin typeface="Arial"/>
              </a:rPr>
              <a:t/>
            </a:r>
            <a:br>
              <a:rPr lang="en-GB" sz="3200" dirty="0">
                <a:solidFill>
                  <a:srgbClr val="000000"/>
                </a:solidFill>
                <a:latin typeface="Arial"/>
              </a:rPr>
            </a:br>
            <a:endParaRPr lang="nl-NL" altLang="en-US" sz="3200" b="1" dirty="0" smtClean="0">
              <a:latin typeface="+mn-lt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4BF9E-38EF-4E2E-9BE1-FA184EE61616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1072851" y="2895600"/>
            <a:ext cx="7043738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GB" sz="2000" dirty="0" smtClean="0">
              <a:solidFill>
                <a:srgbClr val="000000"/>
              </a:solidFill>
              <a:latin typeface="Arial"/>
            </a:endParaRPr>
          </a:p>
          <a:p>
            <a:r>
              <a:rPr lang="en-GB" sz="2000" b="1" dirty="0">
                <a:latin typeface="Calibri" pitchFamily="34" charset="0"/>
              </a:rPr>
              <a:t> EPSO identified 13 key areas as standards of good practice for supervisory organisations in Europe,</a:t>
            </a:r>
          </a:p>
          <a:p>
            <a:endParaRPr lang="en-GB" sz="2000" b="1" dirty="0">
              <a:latin typeface="Calibri" pitchFamily="34" charset="0"/>
            </a:endParaRPr>
          </a:p>
          <a:p>
            <a:r>
              <a:rPr lang="en-GB" sz="2000" b="1" dirty="0">
                <a:latin typeface="Calibri" pitchFamily="34" charset="0"/>
              </a:rPr>
              <a:t> based on Standards for supervisory bodies by  International Society for Quality in Healthcare (ISQua) and ISO/IEC standard 17020:1998. </a:t>
            </a:r>
          </a:p>
          <a:p>
            <a:endParaRPr lang="en-GB" sz="20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4253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457200" y="1762125"/>
            <a:ext cx="8229600" cy="1195388"/>
          </a:xfrm>
        </p:spPr>
        <p:txBody>
          <a:bodyPr/>
          <a:lstStyle/>
          <a:p>
            <a:pPr eaLnBrk="1" hangingPunct="1"/>
            <a:r>
              <a:rPr lang="en-GB" altLang="en-US" sz="3200" b="1" dirty="0" smtClean="0">
                <a:latin typeface="+mn-lt"/>
              </a:rPr>
              <a:t>DHMA Peer evaluation </a:t>
            </a:r>
            <a:br>
              <a:rPr lang="en-GB" altLang="en-US" sz="3200" b="1" dirty="0" smtClean="0">
                <a:latin typeface="+mn-lt"/>
              </a:rPr>
            </a:br>
            <a:r>
              <a:rPr lang="en-GB" sz="3200" b="1" dirty="0" smtClean="0">
                <a:solidFill>
                  <a:srgbClr val="000000"/>
                </a:solidFill>
                <a:latin typeface="+mn-lt"/>
              </a:rPr>
              <a:t>Scope and Approach (2)</a:t>
            </a:r>
            <a:r>
              <a:rPr lang="en-GB" sz="3200" dirty="0">
                <a:solidFill>
                  <a:srgbClr val="000000"/>
                </a:solidFill>
                <a:latin typeface="Arial"/>
              </a:rPr>
              <a:t/>
            </a:r>
            <a:br>
              <a:rPr lang="en-GB" sz="3200" dirty="0">
                <a:solidFill>
                  <a:srgbClr val="000000"/>
                </a:solidFill>
                <a:latin typeface="Arial"/>
              </a:rPr>
            </a:br>
            <a:endParaRPr lang="nl-NL" altLang="en-US" sz="3200" b="1" dirty="0" smtClean="0">
              <a:latin typeface="+mn-lt"/>
            </a:endParaRP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1072851" y="2895600"/>
            <a:ext cx="7043738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000" b="1" dirty="0">
                <a:latin typeface="Calibri" pitchFamily="34" charset="0"/>
              </a:rPr>
              <a:t>The PE-team evaluated the arrangements of DHMA against 13 </a:t>
            </a:r>
            <a:r>
              <a:rPr lang="en-GB" sz="2000" b="1" dirty="0" smtClean="0">
                <a:latin typeface="Calibri" pitchFamily="34" charset="0"/>
              </a:rPr>
              <a:t>issues, to be seen as EPSO standards </a:t>
            </a:r>
            <a:r>
              <a:rPr lang="en-GB" sz="2000" b="1" dirty="0">
                <a:latin typeface="Calibri" pitchFamily="34" charset="0"/>
              </a:rPr>
              <a:t>: </a:t>
            </a:r>
          </a:p>
          <a:p>
            <a:endParaRPr lang="en-GB" sz="2000" b="1" dirty="0">
              <a:latin typeface="Calibri" pitchFamily="34" charset="0"/>
            </a:endParaRPr>
          </a:p>
          <a:p>
            <a:r>
              <a:rPr lang="en-GB" sz="2000" b="1" dirty="0">
                <a:latin typeface="Calibri" pitchFamily="34" charset="0"/>
              </a:rPr>
              <a:t>1. statutory basis clear and functions clearly defined; </a:t>
            </a:r>
          </a:p>
          <a:p>
            <a:r>
              <a:rPr lang="en-GB" sz="2000" b="1" dirty="0">
                <a:latin typeface="Calibri" pitchFamily="34" charset="0"/>
              </a:rPr>
              <a:t>2. independence, impartiality and integrity; </a:t>
            </a:r>
          </a:p>
          <a:p>
            <a:r>
              <a:rPr lang="en-GB" sz="2000" b="1" dirty="0">
                <a:latin typeface="Calibri" pitchFamily="34" charset="0"/>
              </a:rPr>
              <a:t>3. confidentiality and safeguarding of information; </a:t>
            </a:r>
          </a:p>
          <a:p>
            <a:r>
              <a:rPr lang="en-GB" sz="2000" b="1" dirty="0">
                <a:latin typeface="Calibri" pitchFamily="34" charset="0"/>
              </a:rPr>
              <a:t>4. organisation and management; </a:t>
            </a:r>
          </a:p>
          <a:p>
            <a:r>
              <a:rPr lang="en-GB" sz="2000" b="1" dirty="0">
                <a:latin typeface="Calibri" pitchFamily="34" charset="0"/>
              </a:rPr>
              <a:t>5. quality systems; </a:t>
            </a:r>
          </a:p>
          <a:p>
            <a:r>
              <a:rPr lang="en-GB" sz="2000" b="1" dirty="0">
                <a:latin typeface="Calibri" pitchFamily="34" charset="0"/>
              </a:rPr>
              <a:t>6. personnel; 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endParaRPr lang="en-GB" altLang="en-US" sz="3200" dirty="0">
              <a:latin typeface="Calibri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4BF9E-38EF-4E2E-9BE1-FA184EE61616}" type="slidenum">
              <a:rPr lang="nl-NL" smtClean="0"/>
              <a:pPr>
                <a:defRPr/>
              </a:pPr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638083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457200" y="1762125"/>
            <a:ext cx="8229600" cy="1195388"/>
          </a:xfrm>
        </p:spPr>
        <p:txBody>
          <a:bodyPr/>
          <a:lstStyle/>
          <a:p>
            <a:pPr eaLnBrk="1" hangingPunct="1"/>
            <a:r>
              <a:rPr lang="en-GB" altLang="en-US" sz="3200" b="1" dirty="0" smtClean="0">
                <a:latin typeface="+mn-lt"/>
              </a:rPr>
              <a:t>DHMA Peer evaluation </a:t>
            </a:r>
            <a:br>
              <a:rPr lang="en-GB" altLang="en-US" sz="3200" b="1" dirty="0" smtClean="0">
                <a:latin typeface="+mn-lt"/>
              </a:rPr>
            </a:br>
            <a:r>
              <a:rPr lang="en-GB" sz="3200" b="1" dirty="0" smtClean="0">
                <a:solidFill>
                  <a:srgbClr val="000000"/>
                </a:solidFill>
                <a:latin typeface="+mn-lt"/>
              </a:rPr>
              <a:t>Scope and Approach (3)</a:t>
            </a:r>
            <a:r>
              <a:rPr lang="en-GB" sz="3200" dirty="0">
                <a:solidFill>
                  <a:srgbClr val="000000"/>
                </a:solidFill>
                <a:latin typeface="Arial"/>
              </a:rPr>
              <a:t/>
            </a:r>
            <a:br>
              <a:rPr lang="en-GB" sz="3200" dirty="0">
                <a:solidFill>
                  <a:srgbClr val="000000"/>
                </a:solidFill>
                <a:latin typeface="Arial"/>
              </a:rPr>
            </a:br>
            <a:endParaRPr lang="nl-NL" altLang="en-US" sz="3200" b="1" dirty="0" smtClean="0">
              <a:latin typeface="+mn-lt"/>
            </a:endParaRP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1072851" y="2895600"/>
            <a:ext cx="7043738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000" b="1" dirty="0">
                <a:latin typeface="Calibri" pitchFamily="34" charset="0"/>
              </a:rPr>
              <a:t>The PE-team evaluated the arrangements of DHMA against 13 </a:t>
            </a:r>
            <a:r>
              <a:rPr lang="en-GB" sz="2000" b="1" dirty="0" smtClean="0">
                <a:latin typeface="Calibri" pitchFamily="34" charset="0"/>
              </a:rPr>
              <a:t>issues, to be seen as EPSO standards </a:t>
            </a:r>
            <a:r>
              <a:rPr lang="en-GB" sz="2000" b="1" dirty="0">
                <a:latin typeface="Calibri" pitchFamily="34" charset="0"/>
              </a:rPr>
              <a:t>: </a:t>
            </a:r>
          </a:p>
          <a:p>
            <a:endParaRPr lang="en-GB" sz="2000" b="1" dirty="0" smtClean="0">
              <a:latin typeface="Calibri" pitchFamily="34" charset="0"/>
            </a:endParaRPr>
          </a:p>
          <a:p>
            <a:r>
              <a:rPr lang="en-GB" sz="2000" b="1" dirty="0" smtClean="0">
                <a:latin typeface="Calibri" pitchFamily="34" charset="0"/>
              </a:rPr>
              <a:t>7</a:t>
            </a:r>
            <a:r>
              <a:rPr lang="en-GB" sz="2000" b="1" dirty="0">
                <a:latin typeface="Calibri" pitchFamily="34" charset="0"/>
              </a:rPr>
              <a:t>. facilities and equipment; </a:t>
            </a:r>
          </a:p>
          <a:p>
            <a:r>
              <a:rPr lang="en-GB" sz="2000" b="1" dirty="0">
                <a:latin typeface="Calibri" pitchFamily="34" charset="0"/>
              </a:rPr>
              <a:t>8. inspection methods and procedures; </a:t>
            </a:r>
          </a:p>
          <a:p>
            <a:r>
              <a:rPr lang="en-GB" sz="2000" b="1" dirty="0">
                <a:latin typeface="Calibri" pitchFamily="34" charset="0"/>
              </a:rPr>
              <a:t>9. engagement and communication with the organisation or individual subject to review; </a:t>
            </a:r>
          </a:p>
          <a:p>
            <a:r>
              <a:rPr lang="en-GB" sz="2000" b="1" dirty="0">
                <a:latin typeface="Calibri" pitchFamily="34" charset="0"/>
              </a:rPr>
              <a:t>10. openness and transparency; </a:t>
            </a:r>
          </a:p>
          <a:p>
            <a:r>
              <a:rPr lang="en-GB" sz="2000" b="1" dirty="0">
                <a:latin typeface="Calibri" pitchFamily="34" charset="0"/>
              </a:rPr>
              <a:t>11. disciplinary sanctions; </a:t>
            </a:r>
          </a:p>
          <a:p>
            <a:r>
              <a:rPr lang="en-GB" sz="2000" b="1" dirty="0">
                <a:latin typeface="Calibri" pitchFamily="34" charset="0"/>
              </a:rPr>
              <a:t>12. impact assessments; and </a:t>
            </a:r>
          </a:p>
          <a:p>
            <a:r>
              <a:rPr lang="en-GB" sz="2000" b="1" dirty="0">
                <a:latin typeface="Calibri" pitchFamily="34" charset="0"/>
              </a:rPr>
              <a:t>13. co-operation and engagement with other stakeholders including other supervisory bodies. </a:t>
            </a:r>
          </a:p>
          <a:p>
            <a:endParaRPr lang="en-GB" sz="2000" dirty="0">
              <a:latin typeface="Arial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4BF9E-38EF-4E2E-9BE1-FA184EE61616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460637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1852</TotalTime>
  <Words>894</Words>
  <Application>Microsoft Office PowerPoint</Application>
  <PresentationFormat>Diavoorstelling (4:3)</PresentationFormat>
  <Paragraphs>153</Paragraphs>
  <Slides>15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Office-thema</vt:lpstr>
      <vt:lpstr>Peer Evaluation of the Danish Health and Medicines Authority 2013-2014   </vt:lpstr>
      <vt:lpstr> A  Peer evaluation  Motivation (1)</vt:lpstr>
      <vt:lpstr> A  Peer evaluation  Motivation (2)</vt:lpstr>
      <vt:lpstr> A  Peer evaluation  what to expect and what not (1)</vt:lpstr>
      <vt:lpstr> A  Peer evaluation  what to expect and what not (2)</vt:lpstr>
      <vt:lpstr>A  Peer evaluation  what to expect and what not (3)</vt:lpstr>
      <vt:lpstr>DHMA Peer evaluation  Scope and Approach (1) </vt:lpstr>
      <vt:lpstr>DHMA Peer evaluation  Scope and Approach (2) </vt:lpstr>
      <vt:lpstr>DHMA Peer evaluation  Scope and Approach (3) </vt:lpstr>
      <vt:lpstr>DHMA Peer evaluation  Scope and Approach (4) </vt:lpstr>
      <vt:lpstr>DHMA Peer evaluation  Scope and Approach (5) </vt:lpstr>
      <vt:lpstr> Overall findings </vt:lpstr>
      <vt:lpstr>  Main focus for improvement</vt:lpstr>
      <vt:lpstr>  The report </vt:lpstr>
      <vt:lpstr>  </vt:lpstr>
    </vt:vector>
  </TitlesOfParts>
  <Company>3is1 Grafimedia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Partnership for Supervisory Organisations  in health services and social care</dc:title>
  <dc:creator>ASUS</dc:creator>
  <cp:lastModifiedBy>EPSO</cp:lastModifiedBy>
  <cp:revision>165</cp:revision>
  <dcterms:created xsi:type="dcterms:W3CDTF">2010-11-12T11:24:34Z</dcterms:created>
  <dcterms:modified xsi:type="dcterms:W3CDTF">2015-04-08T08:50:42Z</dcterms:modified>
</cp:coreProperties>
</file>