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1" r:id="rId4"/>
    <p:sldId id="263" r:id="rId5"/>
    <p:sldId id="269" r:id="rId6"/>
    <p:sldId id="268" r:id="rId7"/>
    <p:sldId id="259" r:id="rId8"/>
    <p:sldId id="260" r:id="rId9"/>
    <p:sldId id="265" r:id="rId10"/>
    <p:sldId id="266" r:id="rId11"/>
    <p:sldId id="267" r:id="rId12"/>
    <p:sldId id="273" r:id="rId13"/>
    <p:sldId id="274" r:id="rId14"/>
    <p:sldId id="272" r:id="rId15"/>
    <p:sldId id="275" r:id="rId16"/>
    <p:sldId id="270" r:id="rId17"/>
    <p:sldId id="262" r:id="rId18"/>
  </p:sldIdLst>
  <p:sldSz cx="9144000" cy="6858000" type="screen4x3"/>
  <p:notesSz cx="9939338" cy="6805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774" autoAdjust="0"/>
    <p:restoredTop sz="44749" autoAdjust="0"/>
  </p:normalViewPr>
  <p:slideViewPr>
    <p:cSldViewPr>
      <p:cViewPr>
        <p:scale>
          <a:sx n="81" d="100"/>
          <a:sy n="81" d="100"/>
        </p:scale>
        <p:origin x="-169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22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6A429-8030-4881-BD58-C3B38EC94E8D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5629992" y="6464151"/>
            <a:ext cx="4307046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89DFB-1A28-47B3-857A-BE7B7DB26767}" type="slidenum">
              <a:rPr lang="pt-PT" smtClean="0"/>
              <a:pPr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1898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281F-67CB-4DBE-ADC1-C220B7974375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993775" y="3232150"/>
            <a:ext cx="7951788" cy="3062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51CC6-6C06-4051-AED4-114FB3B3C6E7}" type="slidenum">
              <a:rPr lang="pt-PT" smtClean="0"/>
              <a:pPr/>
              <a:t>‹nr.›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402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7298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9000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9001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2892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655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19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9560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sz="1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0745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noProof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021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7401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400" noProof="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51CC6-6C06-4051-AED4-114FB3B3C6E7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745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pPr/>
              <a:t>14-10-2014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pPr/>
              <a:t>‹nr.›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GB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Crisis and </a:t>
            </a:r>
            <a:r>
              <a:rPr lang="en-GB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</a:t>
            </a:r>
            <a:r>
              <a:rPr lang="en-GB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</a:t>
            </a:r>
            <a:r>
              <a:rPr lang="en-GB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Portugal</a:t>
            </a:r>
            <a:endParaRPr lang="pt-PT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3526160"/>
            <a:ext cx="8280920" cy="1752600"/>
          </a:xfrm>
        </p:spPr>
        <p:txBody>
          <a:bodyPr>
            <a:normAutofit/>
          </a:bodyPr>
          <a:lstStyle/>
          <a:p>
            <a:r>
              <a:rPr lang="pt-PT" i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lang="pt-PT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sz="2000" i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Álvaro</a:t>
            </a:r>
            <a:r>
              <a:rPr lang="en-GB" sz="20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Moreira</a:t>
            </a:r>
            <a:r>
              <a:rPr lang="en-GB" sz="20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</a:t>
            </a:r>
            <a:r>
              <a:rPr lang="en-GB" sz="20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Silva</a:t>
            </a:r>
          </a:p>
          <a:p>
            <a:r>
              <a:rPr lang="en-GB" sz="20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Regulation Authority, </a:t>
            </a:r>
            <a:r>
              <a:rPr lang="en-GB" sz="2000" i="1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Portugal</a:t>
            </a:r>
            <a:endParaRPr lang="pt-PT" sz="20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1143000"/>
          </a:xfrm>
        </p:spPr>
        <p:txBody>
          <a:bodyPr>
            <a:noAutofit/>
          </a:bodyPr>
          <a:lstStyle/>
          <a:p>
            <a:r>
              <a:rPr lang="en-GB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performance – </a:t>
            </a:r>
            <a:r>
              <a:rPr lang="en-GB" sz="3600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access</a:t>
            </a:r>
            <a:endParaRPr lang="en-GB" sz="3600" dirty="0">
              <a:solidFill>
                <a:srgbClr val="0070C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1907704" y="2564904"/>
            <a:ext cx="26434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Doctors consultations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5796136" y="1052736"/>
            <a:ext cx="2939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Waiting time for surgery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627784" y="3613666"/>
            <a:ext cx="36068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Patients complaints by subject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837032"/>
            <a:ext cx="4613930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729032"/>
            <a:ext cx="4792418" cy="29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933056"/>
            <a:ext cx="5137197" cy="308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510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1143000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performance – </a:t>
            </a:r>
            <a:r>
              <a:rPr lang="en-GB" sz="3200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expenditure</a:t>
            </a:r>
            <a:endParaRPr lang="en-GB" sz="3200" dirty="0">
              <a:solidFill>
                <a:srgbClr val="0070C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1259632" y="2996952"/>
            <a:ext cx="3285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Total expenditure </a:t>
            </a:r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</a:t>
            </a:r>
            <a:r>
              <a:rPr lang="en-GB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846509" y="2996952"/>
            <a:ext cx="29751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Out-of-pocket payments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691244" y="5877272"/>
            <a:ext cx="3432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expenditure on health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947054" y="4005064"/>
            <a:ext cx="194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b="1" u="sng" dirty="0" smtClean="0"/>
              <a:t>OOP share</a:t>
            </a:r>
            <a:r>
              <a:rPr lang="pt-PT" dirty="0" smtClean="0"/>
              <a:t>:</a:t>
            </a:r>
          </a:p>
          <a:p>
            <a:pPr algn="r"/>
            <a:r>
              <a:rPr lang="pt-PT" dirty="0" smtClean="0"/>
              <a:t>2011: 27%</a:t>
            </a:r>
          </a:p>
          <a:p>
            <a:pPr algn="r"/>
            <a:r>
              <a:rPr lang="pt-PT" dirty="0" smtClean="0"/>
              <a:t>2012: 29%</a:t>
            </a: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23" y="1145953"/>
            <a:ext cx="4621681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52440"/>
            <a:ext cx="4619198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05064"/>
            <a:ext cx="4542464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10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Healthcare Quality Measured as Outcomes</a:t>
            </a:r>
            <a:br>
              <a:rPr lang="en-US" sz="2800" dirty="0" smtClean="0"/>
            </a:br>
            <a:r>
              <a:rPr lang="en-US" sz="2800" dirty="0" smtClean="0"/>
              <a:t>Outcomes scores in EHCI 2013</a:t>
            </a:r>
            <a:endParaRPr lang="pt-PT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1307"/>
          <a:stretch>
            <a:fillRect/>
          </a:stretch>
        </p:blipFill>
        <p:spPr>
          <a:xfrm>
            <a:off x="1371600" y="952500"/>
            <a:ext cx="6429743" cy="5753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Health Consumer Powerhouse</a:t>
            </a:r>
          </a:p>
          <a:p>
            <a:r>
              <a:rPr lang="en-US" sz="1200" dirty="0" smtClean="0"/>
              <a:t>Euro Health Consumer Index 2013 report</a:t>
            </a:r>
            <a:endParaRPr lang="pt-P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pt-PT" sz="3200" dirty="0" err="1" smtClean="0"/>
              <a:t>Waiting</a:t>
            </a:r>
            <a:r>
              <a:rPr lang="pt-PT" sz="3200" dirty="0" smtClean="0"/>
              <a:t> </a:t>
            </a:r>
            <a:r>
              <a:rPr lang="pt-PT" sz="3200" dirty="0" err="1" smtClean="0"/>
              <a:t>times</a:t>
            </a:r>
            <a:r>
              <a:rPr lang="pt-PT" sz="3200" dirty="0" smtClean="0"/>
              <a:t> </a:t>
            </a:r>
            <a:r>
              <a:rPr lang="pt-PT" sz="3200" dirty="0" err="1" smtClean="0"/>
              <a:t>in</a:t>
            </a:r>
            <a:r>
              <a:rPr lang="pt-PT" sz="3200" dirty="0" smtClean="0"/>
              <a:t> </a:t>
            </a:r>
            <a:r>
              <a:rPr lang="pt-PT" sz="3200" dirty="0" err="1" smtClean="0"/>
              <a:t>European</a:t>
            </a:r>
            <a:r>
              <a:rPr lang="pt-PT" sz="3200" dirty="0" smtClean="0"/>
              <a:t> </a:t>
            </a:r>
            <a:r>
              <a:rPr lang="pt-PT" sz="3200" dirty="0" err="1" smtClean="0"/>
              <a:t>healthcare</a:t>
            </a:r>
            <a:r>
              <a:rPr lang="pt-PT" sz="3200" dirty="0" smtClean="0"/>
              <a:t> 2013</a:t>
            </a:r>
            <a:endParaRPr lang="pt-PT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874" y="1295400"/>
            <a:ext cx="5705126" cy="5486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Health Consumer Powerhouse</a:t>
            </a:r>
          </a:p>
          <a:p>
            <a:r>
              <a:rPr lang="en-US" sz="1200" dirty="0" smtClean="0"/>
              <a:t>Euro Health Consumer Index 2013 report</a:t>
            </a:r>
            <a:endParaRPr lang="pt-P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Closing the gap between the patient and professionals</a:t>
            </a:r>
            <a:endParaRPr lang="pt-PT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7799"/>
            <a:ext cx="7086600" cy="530768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Health Consumer Powerhouse</a:t>
            </a:r>
          </a:p>
          <a:p>
            <a:r>
              <a:rPr lang="en-US" sz="1200" dirty="0" smtClean="0"/>
              <a:t>Euro Health Consumer Index 2013 report</a:t>
            </a:r>
            <a:endParaRPr lang="pt-P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pt-PT" sz="3200" dirty="0" smtClean="0"/>
              <a:t>EHCI 2013 total </a:t>
            </a:r>
            <a:r>
              <a:rPr lang="pt-PT" sz="3200" i="1" dirty="0" err="1" smtClean="0"/>
              <a:t>scores</a:t>
            </a:r>
            <a:endParaRPr lang="pt-PT" sz="3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1313"/>
          <a:stretch>
            <a:fillRect/>
          </a:stretch>
        </p:blipFill>
        <p:spPr>
          <a:xfrm>
            <a:off x="521448" y="838200"/>
            <a:ext cx="8089152" cy="5727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Health Consumer Powerhouse</a:t>
            </a:r>
          </a:p>
          <a:p>
            <a:r>
              <a:rPr lang="en-US" sz="1200" dirty="0" smtClean="0"/>
              <a:t>Euro Health Consumer Index 2013 report</a:t>
            </a:r>
            <a:endParaRPr lang="pt-P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3. Healthcare system performance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Portugal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Makes a very impressive climb: </a:t>
            </a:r>
            <a:r>
              <a:rPr lang="en-US" b="1" dirty="0" smtClean="0"/>
              <a:t>16th place on 671 points </a:t>
            </a:r>
            <a:r>
              <a:rPr lang="en-US" dirty="0" smtClean="0"/>
              <a:t>(up from 25th place in 2012).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is all the more remarkable, </a:t>
            </a:r>
            <a:r>
              <a:rPr lang="en-US" b="1" dirty="0" smtClean="0"/>
              <a:t>as Portugal is one of the countries most notably affected by the euro crisis</a:t>
            </a:r>
            <a:r>
              <a:rPr lang="en-US" dirty="0" smtClean="0"/>
              <a:t>!</a:t>
            </a:r>
            <a:endParaRPr lang="pt-PT" dirty="0"/>
          </a:p>
        </p:txBody>
      </p:sp>
      <p:sp>
        <p:nvSpPr>
          <p:cNvPr id="5" name="Rectangle 4"/>
          <p:cNvSpPr/>
          <p:nvPr/>
        </p:nvSpPr>
        <p:spPr>
          <a:xfrm>
            <a:off x="4114800" y="594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Health Consumer Powerhouse</a:t>
            </a:r>
          </a:p>
          <a:p>
            <a:r>
              <a:rPr lang="en-US" dirty="0" smtClean="0"/>
              <a:t>Euro Health Consumer Index 2013 report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4. Conclusions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Impacts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recent healthcare policies are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yet completely observable</a:t>
            </a:r>
          </a:p>
          <a:p>
            <a:pPr algn="just"/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easy to disentangle from the effects of the crisis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itself</a:t>
            </a:r>
          </a:p>
          <a:p>
            <a:pPr algn="just"/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What do aggregate indicators tell us?</a:t>
            </a:r>
          </a:p>
          <a:p>
            <a:pPr lvl="1" algn="just"/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status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access to health care have not been deteriorating since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2009</a:t>
            </a:r>
          </a:p>
          <a:p>
            <a:pPr lvl="1" algn="just"/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financial burden with health care is increasingly falling on families.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47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Outline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Political and economic background</a:t>
            </a:r>
          </a:p>
          <a:p>
            <a:pPr marL="514350" indent="-514350">
              <a:buAutoNum type="arabicPeriod"/>
            </a:pPr>
            <a:endParaRPr lang="en-GB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Recent healthcare policy in Portugal</a:t>
            </a:r>
          </a:p>
          <a:p>
            <a:pPr marL="514350" indent="-514350">
              <a:buAutoNum type="arabicPeriod"/>
            </a:pPr>
            <a:endParaRPr lang="en-GB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performance</a:t>
            </a:r>
          </a:p>
          <a:p>
            <a:pPr marL="514350" indent="-514350">
              <a:buAutoNum type="arabicPeriod"/>
            </a:pPr>
            <a:endParaRPr lang="en-GB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514350" indent="-514350">
              <a:buAutoNum type="arabicPeriod"/>
            </a:pP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Conclusions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the shadow of crisis, a new kind of healthcare emerges…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“Growing healthcare gaps, as crisis hits poorer parts of Europe”.</a:t>
            </a:r>
          </a:p>
          <a:p>
            <a:endParaRPr lang="en-US" sz="2800" dirty="0" smtClean="0"/>
          </a:p>
          <a:p>
            <a:r>
              <a:rPr lang="en-US" sz="2800" dirty="0" smtClean="0"/>
              <a:t>“European healthcare keeps improving, in spite of crisis”</a:t>
            </a:r>
          </a:p>
          <a:p>
            <a:endParaRPr lang="en-US" sz="2800" dirty="0" smtClean="0"/>
          </a:p>
          <a:p>
            <a:r>
              <a:rPr lang="en-US" sz="2800" dirty="0" smtClean="0"/>
              <a:t>“Empowered patients contribute to healthcare improvement”.</a:t>
            </a:r>
            <a:endParaRPr lang="pt-PT" sz="2800" dirty="0"/>
          </a:p>
        </p:txBody>
      </p:sp>
      <p:sp>
        <p:nvSpPr>
          <p:cNvPr id="4" name="Rectangle 3"/>
          <p:cNvSpPr/>
          <p:nvPr/>
        </p:nvSpPr>
        <p:spPr>
          <a:xfrm>
            <a:off x="41148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Health Consumer Powerhouse</a:t>
            </a:r>
          </a:p>
          <a:p>
            <a:r>
              <a:rPr lang="en-US" dirty="0" smtClean="0"/>
              <a:t>Euro Health Consumer Index 2013 repo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10896" y="274638"/>
            <a:ext cx="9721080" cy="1143000"/>
          </a:xfrm>
        </p:spPr>
        <p:txBody>
          <a:bodyPr>
            <a:noAutofit/>
          </a:bodyPr>
          <a:lstStyle/>
          <a:p>
            <a:r>
              <a:rPr lang="en-GB" sz="4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 Political and economic background</a:t>
            </a:r>
            <a:endParaRPr lang="en-GB" sz="4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Image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1" y="1196751"/>
            <a:ext cx="4444641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m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197152"/>
            <a:ext cx="4454328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ângulo 3"/>
          <p:cNvSpPr/>
          <p:nvPr/>
        </p:nvSpPr>
        <p:spPr>
          <a:xfrm>
            <a:off x="1043608" y="1588730"/>
            <a:ext cx="2919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debt as </a:t>
            </a:r>
            <a:r>
              <a:rPr lang="en-GB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% </a:t>
            </a:r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GDP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5292080" y="1601036"/>
            <a:ext cx="30927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deficit as </a:t>
            </a:r>
            <a:r>
              <a:rPr lang="en-US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% </a:t>
            </a:r>
            <a:r>
              <a:rPr lang="en-US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GDP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755575" y="2636912"/>
            <a:ext cx="3595087" cy="24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4994613" y="2996712"/>
            <a:ext cx="3595087" cy="24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059832" y="2666408"/>
            <a:ext cx="13551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alt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SGP limit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7465318" y="3041196"/>
            <a:ext cx="1355154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altLang="pt-PT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SGP limit</a:t>
            </a:r>
          </a:p>
        </p:txBody>
      </p:sp>
      <p:pic>
        <p:nvPicPr>
          <p:cNvPr id="2055" name="Imagem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005064"/>
            <a:ext cx="4420278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9"/>
          <a:stretch>
            <a:fillRect/>
          </a:stretch>
        </p:blipFill>
        <p:spPr bwMode="auto">
          <a:xfrm>
            <a:off x="4283968" y="3861048"/>
            <a:ext cx="4665263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ângulo 8"/>
          <p:cNvSpPr/>
          <p:nvPr/>
        </p:nvSpPr>
        <p:spPr>
          <a:xfrm>
            <a:off x="1259632" y="4397042"/>
            <a:ext cx="2447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Unemployment rate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860032" y="4221088"/>
            <a:ext cx="42357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Real GDP growth rates (2006 prices)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80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95048" y="274638"/>
            <a:ext cx="9721080" cy="1143000"/>
          </a:xfrm>
        </p:spPr>
        <p:txBody>
          <a:bodyPr>
            <a:noAutofit/>
          </a:bodyPr>
          <a:lstStyle/>
          <a:p>
            <a:r>
              <a:rPr lang="en-GB" sz="4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1. Political and economic background</a:t>
            </a:r>
            <a:endParaRPr lang="en-GB" sz="4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16 May 2011, EU and IMF </a:t>
            </a:r>
            <a:r>
              <a:rPr lang="en-GB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approved </a:t>
            </a:r>
            <a:r>
              <a:rPr lang="en-GB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en-GB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€78 billion </a:t>
            </a:r>
            <a:r>
              <a:rPr lang="en-GB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‘</a:t>
            </a:r>
            <a:r>
              <a:rPr lang="en-GB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bailout’ </a:t>
            </a:r>
            <a:r>
              <a:rPr lang="en-GB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package</a:t>
            </a:r>
          </a:p>
          <a:p>
            <a:pPr algn="just"/>
            <a:r>
              <a:rPr lang="en-US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exchange</a:t>
            </a:r>
            <a:r>
              <a:rPr lang="en-US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Portugal signed a Memorandum of Understanding (MoU</a:t>
            </a:r>
            <a:r>
              <a:rPr lang="en-US" sz="24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):</a:t>
            </a:r>
          </a:p>
          <a:p>
            <a:pPr algn="just"/>
            <a:endParaRPr lang="en-US" sz="24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algn="just"/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committing </a:t>
            </a:r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itself to strict economic policy 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conditionality</a:t>
            </a:r>
          </a:p>
          <a:p>
            <a:pPr lvl="1" algn="just"/>
            <a:endParaRPr lang="en-US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algn="just"/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aimed </a:t>
            </a:r>
            <a:r>
              <a:rPr 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 reviving growth and ensuring fiscal and financial stability and </a:t>
            </a:r>
            <a:r>
              <a:rPr 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sustainability</a:t>
            </a:r>
          </a:p>
          <a:p>
            <a:pPr lvl="1" algn="just"/>
            <a:endParaRPr lang="en-US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1" algn="just"/>
            <a:r>
              <a:rPr lang="en-GB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including transversal </a:t>
            </a:r>
            <a:r>
              <a:rPr lang="en-GB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sector-specific reforms, most </a:t>
            </a:r>
            <a:r>
              <a:rPr lang="en-GB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implying </a:t>
            </a:r>
            <a:r>
              <a:rPr lang="en-GB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substantial cuts in short-term public expenditure and rationalisation of public </a:t>
            </a:r>
            <a:r>
              <a:rPr lang="en-GB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  <a:endParaRPr lang="en-GB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49696" y="1412776"/>
            <a:ext cx="8686800" cy="5257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8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in the MoU</a:t>
            </a:r>
            <a:endParaRPr lang="en-GB" sz="3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GB" sz="3800" i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GB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Targets:</a:t>
            </a:r>
          </a:p>
          <a:p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Improve </a:t>
            </a:r>
            <a:r>
              <a:rPr lang="en-US" sz="3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efficiency and </a:t>
            </a:r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effectiveness</a:t>
            </a:r>
          </a:p>
          <a:p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Rational </a:t>
            </a:r>
            <a:r>
              <a:rPr lang="en-US" sz="3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use of services and control </a:t>
            </a:r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expenditures</a:t>
            </a:r>
          </a:p>
          <a:p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Savings </a:t>
            </a:r>
            <a:r>
              <a:rPr lang="en-US" sz="3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the area of </a:t>
            </a:r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pharmaceuticals</a:t>
            </a:r>
          </a:p>
          <a:p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Savings </a:t>
            </a:r>
            <a:r>
              <a:rPr lang="en-US" sz="3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hospital operating </a:t>
            </a:r>
            <a:r>
              <a:rPr lang="en-US" sz="33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costs</a:t>
            </a:r>
          </a:p>
          <a:p>
            <a:pPr marL="0" indent="0">
              <a:buNone/>
            </a:pPr>
            <a:endParaRPr lang="en-GB" i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GB" sz="3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Content</a:t>
            </a:r>
            <a:r>
              <a:rPr lang="en-GB" sz="3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r>
              <a:rPr lang="en-US" sz="33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Mix of structural reforms and short-term changes</a:t>
            </a:r>
          </a:p>
          <a:p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868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 Recent healthcare policy in Portugal</a:t>
            </a:r>
            <a:endParaRPr lang="en-GB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868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2. Recent healthcare policy in Portugal</a:t>
            </a:r>
            <a:endParaRPr lang="en-GB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500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in the MoU</a:t>
            </a:r>
            <a:endParaRPr lang="en-GB" sz="35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GB" sz="2900" i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Scope of measures:</a:t>
            </a:r>
            <a:endParaRPr lang="en-US" sz="35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NHS and public subsystems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financing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Pharmaceuticals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the pharmacies’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sector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Prescription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monitoring of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prescription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Centralised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purchasing and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procurement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Primary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care </a:t>
            </a:r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Hospital services</a:t>
            </a:r>
          </a:p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Cross </a:t>
            </a:r>
            <a:r>
              <a:rPr lang="en-GB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7622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3. Healthcare system performance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11560"/>
            <a:ext cx="8507288" cy="5257800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system under pressure:</a:t>
            </a:r>
          </a:p>
          <a:p>
            <a:pPr lvl="1"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MoU conditionality</a:t>
            </a:r>
          </a:p>
          <a:p>
            <a:pPr lvl="1"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Financial difficulties (overall and health-specific)</a:t>
            </a:r>
          </a:p>
          <a:p>
            <a:pPr lvl="1"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Demographic changes</a:t>
            </a:r>
          </a:p>
          <a:p>
            <a:pPr lvl="2" algn="just"/>
            <a:endParaRPr lang="en-GB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policy effects:</a:t>
            </a:r>
          </a:p>
          <a:p>
            <a:pPr lvl="1"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Changes intended to tackle problems and assure financial sustainability</a:t>
            </a:r>
          </a:p>
          <a:p>
            <a:pPr lvl="1" algn="just"/>
            <a:r>
              <a:rPr lang="en-GB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But concerns over negative impacts in quality, access, health status and equity</a:t>
            </a:r>
            <a:endParaRPr lang="en-GB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1143000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Healthcare system performance – </a:t>
            </a:r>
            <a:r>
              <a:rPr lang="en-GB" sz="3200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health status</a:t>
            </a:r>
            <a:endParaRPr lang="en-GB" sz="3200" dirty="0">
              <a:solidFill>
                <a:srgbClr val="0070C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1403648" y="2875002"/>
            <a:ext cx="28129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Life expectancy at birth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5468529" y="1370264"/>
            <a:ext cx="33944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Infant mortality rate (age&lt;1)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899592" y="5795972"/>
            <a:ext cx="23228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Total mortality </a:t>
            </a:r>
            <a:r>
              <a:rPr lang="en-GB" sz="200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rate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7236296" y="4221088"/>
            <a:ext cx="1505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Suicide rate</a:t>
            </a:r>
            <a:endParaRPr lang="pt-PT" sz="200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053056"/>
            <a:ext cx="4627005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53056"/>
            <a:ext cx="4612908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81" y="3933056"/>
            <a:ext cx="4621681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882" y="3933056"/>
            <a:ext cx="4621681" cy="28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8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559</Words>
  <Application>Microsoft Office PowerPoint</Application>
  <PresentationFormat>Diavoorstelling (4:3)</PresentationFormat>
  <Paragraphs>121</Paragraphs>
  <Slides>17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Tema do Office</vt:lpstr>
      <vt:lpstr>Crisis and healthcare in Portugal</vt:lpstr>
      <vt:lpstr>Outline</vt:lpstr>
      <vt:lpstr>In the shadow of crisis, a new kind of healthcare emerges…</vt:lpstr>
      <vt:lpstr>1. Political and economic background</vt:lpstr>
      <vt:lpstr>1. Political and economic background</vt:lpstr>
      <vt:lpstr>2. Recent healthcare policy in Portugal</vt:lpstr>
      <vt:lpstr>2. Recent healthcare policy in Portugal</vt:lpstr>
      <vt:lpstr>3. Healthcare system performance</vt:lpstr>
      <vt:lpstr>Healthcare system performance – health status</vt:lpstr>
      <vt:lpstr>Healthcare system performance – access</vt:lpstr>
      <vt:lpstr>Healthcare system performance – expenditure</vt:lpstr>
      <vt:lpstr>Healthcare Quality Measured as Outcomes Outcomes scores in EHCI 2013</vt:lpstr>
      <vt:lpstr>Waiting times in European healthcare 2013</vt:lpstr>
      <vt:lpstr>Closing the gap between the patient and professionals</vt:lpstr>
      <vt:lpstr>EHCI 2013 total scores</vt:lpstr>
      <vt:lpstr>3. Healthcare system performance</vt:lpstr>
      <vt:lpstr>4.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Crisis and health in Portugal: what do we know already?</dc:title>
  <dc:creator>ERS</dc:creator>
  <cp:lastModifiedBy>ASUS</cp:lastModifiedBy>
  <cp:revision>106</cp:revision>
  <cp:lastPrinted>2013-10-21T07:52:12Z</cp:lastPrinted>
  <dcterms:created xsi:type="dcterms:W3CDTF">2014-09-25T07:58:11Z</dcterms:created>
  <dcterms:modified xsi:type="dcterms:W3CDTF">2014-10-14T11:47:36Z</dcterms:modified>
</cp:coreProperties>
</file>