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ata3.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8"/>
  </p:notesMasterIdLst>
  <p:handoutMasterIdLst>
    <p:handoutMasterId r:id="rId19"/>
  </p:handoutMasterIdLst>
  <p:sldIdLst>
    <p:sldId id="419" r:id="rId2"/>
    <p:sldId id="447" r:id="rId3"/>
    <p:sldId id="451" r:id="rId4"/>
    <p:sldId id="461" r:id="rId5"/>
    <p:sldId id="422" r:id="rId6"/>
    <p:sldId id="425" r:id="rId7"/>
    <p:sldId id="452" r:id="rId8"/>
    <p:sldId id="453" r:id="rId9"/>
    <p:sldId id="454" r:id="rId10"/>
    <p:sldId id="455" r:id="rId11"/>
    <p:sldId id="456" r:id="rId12"/>
    <p:sldId id="457" r:id="rId13"/>
    <p:sldId id="458" r:id="rId14"/>
    <p:sldId id="459" r:id="rId15"/>
    <p:sldId id="460" r:id="rId16"/>
    <p:sldId id="432" r:id="rId1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AD398F"/>
    <a:srgbClr val="004785"/>
    <a:srgbClr val="FF0000"/>
    <a:srgbClr val="00A2E5"/>
    <a:srgbClr val="767BA5"/>
    <a:srgbClr val="00ABC0"/>
    <a:srgbClr val="76B583"/>
    <a:srgbClr val="9EC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029" autoAdjust="0"/>
    <p:restoredTop sz="87125" autoAdjust="0"/>
  </p:normalViewPr>
  <p:slideViewPr>
    <p:cSldViewPr snapToGrid="0">
      <p:cViewPr>
        <p:scale>
          <a:sx n="50" d="100"/>
          <a:sy n="50" d="100"/>
        </p:scale>
        <p:origin x="-2334" y="-1386"/>
      </p:cViewPr>
      <p:guideLst>
        <p:guide orient="horz" pos="2160"/>
        <p:guide orient="horz" pos="527"/>
        <p:guide orient="horz" pos="1344"/>
        <p:guide orient="horz" pos="663"/>
        <p:guide orient="horz" pos="4221"/>
        <p:guide orient="horz" pos="1244"/>
        <p:guide pos="2880"/>
        <p:guide pos="295"/>
      </p:guideLst>
    </p:cSldViewPr>
  </p:slideViewPr>
  <p:outlineViewPr>
    <p:cViewPr>
      <p:scale>
        <a:sx n="33" d="100"/>
        <a:sy n="33" d="100"/>
      </p:scale>
      <p:origin x="0" y="7800"/>
    </p:cViewPr>
  </p:outlineViewPr>
  <p:notesTextViewPr>
    <p:cViewPr>
      <p:scale>
        <a:sx n="100" d="100"/>
        <a:sy n="100" d="100"/>
      </p:scale>
      <p:origin x="0" y="0"/>
    </p:cViewPr>
  </p:notesTextViewPr>
  <p:sorterViewPr>
    <p:cViewPr>
      <p:scale>
        <a:sx n="88" d="100"/>
        <a:sy n="88" d="100"/>
      </p:scale>
      <p:origin x="0" y="0"/>
    </p:cViewPr>
  </p:sorterViewPr>
  <p:notesViewPr>
    <p:cSldViewPr snapToGrid="0">
      <p:cViewPr varScale="1">
        <p:scale>
          <a:sx n="74" d="100"/>
          <a:sy n="74" d="100"/>
        </p:scale>
        <p:origin x="-2124"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F0F03-9E46-440D-8D72-F5CFB3E8A686}" type="doc">
      <dgm:prSet loTypeId="urn:microsoft.com/office/officeart/2005/8/layout/venn1" loCatId="relationship" qsTypeId="urn:microsoft.com/office/officeart/2005/8/quickstyle/simple2" qsCatId="simple" csTypeId="urn:microsoft.com/office/officeart/2005/8/colors/accent1_2" csCatId="accent1" phldr="1"/>
      <dgm:spPr/>
      <dgm:t>
        <a:bodyPr/>
        <a:lstStyle/>
        <a:p>
          <a:endParaRPr lang="en-GB"/>
        </a:p>
      </dgm:t>
    </dgm:pt>
    <dgm:pt modelId="{F87D31A2-776B-45CD-A57C-C4C00FBDD9B5}">
      <dgm:prSet phldrT="[Text]"/>
      <dgm:spPr/>
      <dgm:t>
        <a:bodyPr/>
        <a:lstStyle/>
        <a:p>
          <a:r>
            <a:rPr lang="en-GB" dirty="0" smtClean="0">
              <a:latin typeface="+mj-lt"/>
            </a:rPr>
            <a:t>Person Centred</a:t>
          </a:r>
          <a:endParaRPr lang="en-GB" dirty="0">
            <a:latin typeface="+mj-lt"/>
          </a:endParaRPr>
        </a:p>
      </dgm:t>
    </dgm:pt>
    <dgm:pt modelId="{B4D5AD73-B8C7-4EBD-9C7C-F46050BF3B5F}" type="parTrans" cxnId="{1DB27BDD-5E86-45AA-B872-D6053CFB2ED1}">
      <dgm:prSet/>
      <dgm:spPr/>
      <dgm:t>
        <a:bodyPr/>
        <a:lstStyle/>
        <a:p>
          <a:endParaRPr lang="en-GB"/>
        </a:p>
      </dgm:t>
    </dgm:pt>
    <dgm:pt modelId="{2946A539-6A9A-406E-B233-4E880AB140D4}" type="sibTrans" cxnId="{1DB27BDD-5E86-45AA-B872-D6053CFB2ED1}">
      <dgm:prSet/>
      <dgm:spPr/>
      <dgm:t>
        <a:bodyPr/>
        <a:lstStyle/>
        <a:p>
          <a:endParaRPr lang="en-GB"/>
        </a:p>
      </dgm:t>
    </dgm:pt>
    <dgm:pt modelId="{E59087FD-6067-495E-8A92-78E76A671240}">
      <dgm:prSet phldrT="[Text]"/>
      <dgm:spPr/>
      <dgm:t>
        <a:bodyPr/>
        <a:lstStyle/>
        <a:p>
          <a:r>
            <a:rPr lang="en-GB" dirty="0" smtClean="0">
              <a:latin typeface="+mj-lt"/>
            </a:rPr>
            <a:t>Effectiveness</a:t>
          </a:r>
          <a:endParaRPr lang="en-GB" dirty="0">
            <a:latin typeface="+mj-lt"/>
          </a:endParaRPr>
        </a:p>
      </dgm:t>
    </dgm:pt>
    <dgm:pt modelId="{0D9CAE6A-6085-4511-BD24-85C3A2B52045}" type="parTrans" cxnId="{FDC7F924-9D03-49EF-8B08-4D69D3091770}">
      <dgm:prSet/>
      <dgm:spPr/>
      <dgm:t>
        <a:bodyPr/>
        <a:lstStyle/>
        <a:p>
          <a:endParaRPr lang="en-GB"/>
        </a:p>
      </dgm:t>
    </dgm:pt>
    <dgm:pt modelId="{25C48E4F-43A6-4FE4-BD58-1BFC69668428}" type="sibTrans" cxnId="{FDC7F924-9D03-49EF-8B08-4D69D3091770}">
      <dgm:prSet/>
      <dgm:spPr/>
      <dgm:t>
        <a:bodyPr/>
        <a:lstStyle/>
        <a:p>
          <a:endParaRPr lang="en-GB"/>
        </a:p>
      </dgm:t>
    </dgm:pt>
    <dgm:pt modelId="{44457FBA-4AC0-484A-BC01-F8775F40B580}">
      <dgm:prSet phldrT="[Text]"/>
      <dgm:spPr/>
      <dgm:t>
        <a:bodyPr/>
        <a:lstStyle/>
        <a:p>
          <a:r>
            <a:rPr lang="en-GB" dirty="0" smtClean="0">
              <a:latin typeface="+mj-lt"/>
            </a:rPr>
            <a:t>Safety</a:t>
          </a:r>
          <a:endParaRPr lang="en-GB" dirty="0">
            <a:latin typeface="+mj-lt"/>
          </a:endParaRPr>
        </a:p>
      </dgm:t>
    </dgm:pt>
    <dgm:pt modelId="{36CEF6FE-3763-4B47-BDDD-BC6EB87BD024}" type="parTrans" cxnId="{BA2F1850-B610-4A42-B46B-1DA2E6238368}">
      <dgm:prSet/>
      <dgm:spPr/>
      <dgm:t>
        <a:bodyPr/>
        <a:lstStyle/>
        <a:p>
          <a:endParaRPr lang="en-GB"/>
        </a:p>
      </dgm:t>
    </dgm:pt>
    <dgm:pt modelId="{3C7171DA-D58E-4542-BA37-F52049BD424E}" type="sibTrans" cxnId="{BA2F1850-B610-4A42-B46B-1DA2E6238368}">
      <dgm:prSet/>
      <dgm:spPr/>
      <dgm:t>
        <a:bodyPr/>
        <a:lstStyle/>
        <a:p>
          <a:endParaRPr lang="en-GB"/>
        </a:p>
      </dgm:t>
    </dgm:pt>
    <dgm:pt modelId="{7A7321CD-015C-47A7-BD6E-59937851BA65}">
      <dgm:prSet phldrT="[Text]"/>
      <dgm:spPr/>
      <dgm:t>
        <a:bodyPr/>
        <a:lstStyle/>
        <a:p>
          <a:r>
            <a:rPr lang="en-GB" dirty="0" smtClean="0">
              <a:latin typeface="+mj-lt"/>
            </a:rPr>
            <a:t>Efficiency</a:t>
          </a:r>
          <a:endParaRPr lang="en-GB" dirty="0">
            <a:latin typeface="+mj-lt"/>
          </a:endParaRPr>
        </a:p>
      </dgm:t>
    </dgm:pt>
    <dgm:pt modelId="{CD7006FA-6D9F-4ABD-BA27-D7D1A143782B}" type="parTrans" cxnId="{20AE18FA-005E-4964-81D9-FAB3531B2A7F}">
      <dgm:prSet/>
      <dgm:spPr/>
      <dgm:t>
        <a:bodyPr/>
        <a:lstStyle/>
        <a:p>
          <a:endParaRPr lang="en-GB"/>
        </a:p>
      </dgm:t>
    </dgm:pt>
    <dgm:pt modelId="{9F3C4C4E-4A3A-44D0-8382-8D3B6AE0B4C7}" type="sibTrans" cxnId="{20AE18FA-005E-4964-81D9-FAB3531B2A7F}">
      <dgm:prSet/>
      <dgm:spPr/>
      <dgm:t>
        <a:bodyPr/>
        <a:lstStyle/>
        <a:p>
          <a:endParaRPr lang="en-GB"/>
        </a:p>
      </dgm:t>
    </dgm:pt>
    <dgm:pt modelId="{E5F541E0-AF46-4FD2-A783-9E3C481718AA}" type="pres">
      <dgm:prSet presAssocID="{404F0F03-9E46-440D-8D72-F5CFB3E8A686}" presName="compositeShape" presStyleCnt="0">
        <dgm:presLayoutVars>
          <dgm:chMax val="7"/>
          <dgm:dir/>
          <dgm:resizeHandles val="exact"/>
        </dgm:presLayoutVars>
      </dgm:prSet>
      <dgm:spPr/>
      <dgm:t>
        <a:bodyPr/>
        <a:lstStyle/>
        <a:p>
          <a:endParaRPr lang="en-GB"/>
        </a:p>
      </dgm:t>
    </dgm:pt>
    <dgm:pt modelId="{501FB0DC-7A31-4F64-9736-2472BED938E1}" type="pres">
      <dgm:prSet presAssocID="{F87D31A2-776B-45CD-A57C-C4C00FBDD9B5}" presName="circ1" presStyleLbl="vennNode1" presStyleIdx="0" presStyleCnt="4" custLinFactNeighborX="-7070" custLinFactNeighborY="-1514"/>
      <dgm:spPr/>
      <dgm:t>
        <a:bodyPr/>
        <a:lstStyle/>
        <a:p>
          <a:endParaRPr lang="en-GB"/>
        </a:p>
      </dgm:t>
    </dgm:pt>
    <dgm:pt modelId="{6CE2B55E-1F47-47B0-B366-B7FF07F23ACB}" type="pres">
      <dgm:prSet presAssocID="{F87D31A2-776B-45CD-A57C-C4C00FBDD9B5}" presName="circ1Tx" presStyleLbl="revTx" presStyleIdx="0" presStyleCnt="0">
        <dgm:presLayoutVars>
          <dgm:chMax val="0"/>
          <dgm:chPref val="0"/>
          <dgm:bulletEnabled val="1"/>
        </dgm:presLayoutVars>
      </dgm:prSet>
      <dgm:spPr/>
      <dgm:t>
        <a:bodyPr/>
        <a:lstStyle/>
        <a:p>
          <a:endParaRPr lang="en-GB"/>
        </a:p>
      </dgm:t>
    </dgm:pt>
    <dgm:pt modelId="{8A737509-5503-472B-8495-CA2598B21833}" type="pres">
      <dgm:prSet presAssocID="{E59087FD-6067-495E-8A92-78E76A671240}" presName="circ2" presStyleLbl="vennNode1" presStyleIdx="1" presStyleCnt="4"/>
      <dgm:spPr/>
      <dgm:t>
        <a:bodyPr/>
        <a:lstStyle/>
        <a:p>
          <a:endParaRPr lang="en-GB"/>
        </a:p>
      </dgm:t>
    </dgm:pt>
    <dgm:pt modelId="{451018C4-CE6A-4E56-8A7E-A7D2C4342B54}" type="pres">
      <dgm:prSet presAssocID="{E59087FD-6067-495E-8A92-78E76A671240}" presName="circ2Tx" presStyleLbl="revTx" presStyleIdx="0" presStyleCnt="0">
        <dgm:presLayoutVars>
          <dgm:chMax val="0"/>
          <dgm:chPref val="0"/>
          <dgm:bulletEnabled val="1"/>
        </dgm:presLayoutVars>
      </dgm:prSet>
      <dgm:spPr/>
      <dgm:t>
        <a:bodyPr/>
        <a:lstStyle/>
        <a:p>
          <a:endParaRPr lang="en-GB"/>
        </a:p>
      </dgm:t>
    </dgm:pt>
    <dgm:pt modelId="{1A388675-35CA-4CAA-80D0-6CB0A111A553}" type="pres">
      <dgm:prSet presAssocID="{44457FBA-4AC0-484A-BC01-F8775F40B580}" presName="circ3" presStyleLbl="vennNode1" presStyleIdx="2" presStyleCnt="4"/>
      <dgm:spPr/>
      <dgm:t>
        <a:bodyPr/>
        <a:lstStyle/>
        <a:p>
          <a:endParaRPr lang="en-GB"/>
        </a:p>
      </dgm:t>
    </dgm:pt>
    <dgm:pt modelId="{CF3C0DBF-8CFF-4F48-A94C-D31FDB910BC6}" type="pres">
      <dgm:prSet presAssocID="{44457FBA-4AC0-484A-BC01-F8775F40B580}" presName="circ3Tx" presStyleLbl="revTx" presStyleIdx="0" presStyleCnt="0">
        <dgm:presLayoutVars>
          <dgm:chMax val="0"/>
          <dgm:chPref val="0"/>
          <dgm:bulletEnabled val="1"/>
        </dgm:presLayoutVars>
      </dgm:prSet>
      <dgm:spPr/>
      <dgm:t>
        <a:bodyPr/>
        <a:lstStyle/>
        <a:p>
          <a:endParaRPr lang="en-GB"/>
        </a:p>
      </dgm:t>
    </dgm:pt>
    <dgm:pt modelId="{E4654684-9B26-484E-9196-8F8DBC7D9B7B}" type="pres">
      <dgm:prSet presAssocID="{7A7321CD-015C-47A7-BD6E-59937851BA65}" presName="circ4" presStyleLbl="vennNode1" presStyleIdx="3" presStyleCnt="4"/>
      <dgm:spPr/>
      <dgm:t>
        <a:bodyPr/>
        <a:lstStyle/>
        <a:p>
          <a:endParaRPr lang="en-GB"/>
        </a:p>
      </dgm:t>
    </dgm:pt>
    <dgm:pt modelId="{C167BFF9-C104-46A4-88CE-86D44CA0119C}" type="pres">
      <dgm:prSet presAssocID="{7A7321CD-015C-47A7-BD6E-59937851BA65}" presName="circ4Tx" presStyleLbl="revTx" presStyleIdx="0" presStyleCnt="0">
        <dgm:presLayoutVars>
          <dgm:chMax val="0"/>
          <dgm:chPref val="0"/>
          <dgm:bulletEnabled val="1"/>
        </dgm:presLayoutVars>
      </dgm:prSet>
      <dgm:spPr/>
      <dgm:t>
        <a:bodyPr/>
        <a:lstStyle/>
        <a:p>
          <a:endParaRPr lang="en-GB"/>
        </a:p>
      </dgm:t>
    </dgm:pt>
  </dgm:ptLst>
  <dgm:cxnLst>
    <dgm:cxn modelId="{7FCD24B9-75FA-41F8-9DB6-2F21E093C1F8}" type="presOf" srcId="{F87D31A2-776B-45CD-A57C-C4C00FBDD9B5}" destId="{6CE2B55E-1F47-47B0-B366-B7FF07F23ACB}" srcOrd="1" destOrd="0" presId="urn:microsoft.com/office/officeart/2005/8/layout/venn1"/>
    <dgm:cxn modelId="{42A58B00-4564-4F2E-972E-A13B532577D7}" type="presOf" srcId="{E59087FD-6067-495E-8A92-78E76A671240}" destId="{451018C4-CE6A-4E56-8A7E-A7D2C4342B54}" srcOrd="1" destOrd="0" presId="urn:microsoft.com/office/officeart/2005/8/layout/venn1"/>
    <dgm:cxn modelId="{316DFA95-7D96-4ACA-8F24-D36D077BEBDB}" type="presOf" srcId="{44457FBA-4AC0-484A-BC01-F8775F40B580}" destId="{1A388675-35CA-4CAA-80D0-6CB0A111A553}" srcOrd="0" destOrd="0" presId="urn:microsoft.com/office/officeart/2005/8/layout/venn1"/>
    <dgm:cxn modelId="{BA2F1850-B610-4A42-B46B-1DA2E6238368}" srcId="{404F0F03-9E46-440D-8D72-F5CFB3E8A686}" destId="{44457FBA-4AC0-484A-BC01-F8775F40B580}" srcOrd="2" destOrd="0" parTransId="{36CEF6FE-3763-4B47-BDDD-BC6EB87BD024}" sibTransId="{3C7171DA-D58E-4542-BA37-F52049BD424E}"/>
    <dgm:cxn modelId="{1DB27BDD-5E86-45AA-B872-D6053CFB2ED1}" srcId="{404F0F03-9E46-440D-8D72-F5CFB3E8A686}" destId="{F87D31A2-776B-45CD-A57C-C4C00FBDD9B5}" srcOrd="0" destOrd="0" parTransId="{B4D5AD73-B8C7-4EBD-9C7C-F46050BF3B5F}" sibTransId="{2946A539-6A9A-406E-B233-4E880AB140D4}"/>
    <dgm:cxn modelId="{532F2C13-D5DF-4832-B889-9EF38484D229}" type="presOf" srcId="{404F0F03-9E46-440D-8D72-F5CFB3E8A686}" destId="{E5F541E0-AF46-4FD2-A783-9E3C481718AA}" srcOrd="0" destOrd="0" presId="urn:microsoft.com/office/officeart/2005/8/layout/venn1"/>
    <dgm:cxn modelId="{3BAA474D-A7A3-48B0-BDD7-5A48D307018D}" type="presOf" srcId="{E59087FD-6067-495E-8A92-78E76A671240}" destId="{8A737509-5503-472B-8495-CA2598B21833}" srcOrd="0" destOrd="0" presId="urn:microsoft.com/office/officeart/2005/8/layout/venn1"/>
    <dgm:cxn modelId="{9410E0BD-3A46-43B4-BB08-445BF39F7B3B}" type="presOf" srcId="{7A7321CD-015C-47A7-BD6E-59937851BA65}" destId="{E4654684-9B26-484E-9196-8F8DBC7D9B7B}" srcOrd="0" destOrd="0" presId="urn:microsoft.com/office/officeart/2005/8/layout/venn1"/>
    <dgm:cxn modelId="{2B2D7F6F-18D9-4AF7-954F-9EDE81B49B17}" type="presOf" srcId="{7A7321CD-015C-47A7-BD6E-59937851BA65}" destId="{C167BFF9-C104-46A4-88CE-86D44CA0119C}" srcOrd="1" destOrd="0" presId="urn:microsoft.com/office/officeart/2005/8/layout/venn1"/>
    <dgm:cxn modelId="{20AE18FA-005E-4964-81D9-FAB3531B2A7F}" srcId="{404F0F03-9E46-440D-8D72-F5CFB3E8A686}" destId="{7A7321CD-015C-47A7-BD6E-59937851BA65}" srcOrd="3" destOrd="0" parTransId="{CD7006FA-6D9F-4ABD-BA27-D7D1A143782B}" sibTransId="{9F3C4C4E-4A3A-44D0-8382-8D3B6AE0B4C7}"/>
    <dgm:cxn modelId="{93FD8488-E96E-4259-A15B-F27113F219B5}" type="presOf" srcId="{F87D31A2-776B-45CD-A57C-C4C00FBDD9B5}" destId="{501FB0DC-7A31-4F64-9736-2472BED938E1}" srcOrd="0" destOrd="0" presId="urn:microsoft.com/office/officeart/2005/8/layout/venn1"/>
    <dgm:cxn modelId="{0789E644-9A9A-4673-95DA-9D4858F8FCB7}" type="presOf" srcId="{44457FBA-4AC0-484A-BC01-F8775F40B580}" destId="{CF3C0DBF-8CFF-4F48-A94C-D31FDB910BC6}" srcOrd="1" destOrd="0" presId="urn:microsoft.com/office/officeart/2005/8/layout/venn1"/>
    <dgm:cxn modelId="{FDC7F924-9D03-49EF-8B08-4D69D3091770}" srcId="{404F0F03-9E46-440D-8D72-F5CFB3E8A686}" destId="{E59087FD-6067-495E-8A92-78E76A671240}" srcOrd="1" destOrd="0" parTransId="{0D9CAE6A-6085-4511-BD24-85C3A2B52045}" sibTransId="{25C48E4F-43A6-4FE4-BD58-1BFC69668428}"/>
    <dgm:cxn modelId="{F8EA0569-4052-4413-871F-D9716FE98567}" type="presParOf" srcId="{E5F541E0-AF46-4FD2-A783-9E3C481718AA}" destId="{501FB0DC-7A31-4F64-9736-2472BED938E1}" srcOrd="0" destOrd="0" presId="urn:microsoft.com/office/officeart/2005/8/layout/venn1"/>
    <dgm:cxn modelId="{E9EA5A09-B1FA-4819-A039-D438B334227E}" type="presParOf" srcId="{E5F541E0-AF46-4FD2-A783-9E3C481718AA}" destId="{6CE2B55E-1F47-47B0-B366-B7FF07F23ACB}" srcOrd="1" destOrd="0" presId="urn:microsoft.com/office/officeart/2005/8/layout/venn1"/>
    <dgm:cxn modelId="{6871F24D-A63D-44FE-AE13-379643C91E83}" type="presParOf" srcId="{E5F541E0-AF46-4FD2-A783-9E3C481718AA}" destId="{8A737509-5503-472B-8495-CA2598B21833}" srcOrd="2" destOrd="0" presId="urn:microsoft.com/office/officeart/2005/8/layout/venn1"/>
    <dgm:cxn modelId="{05F505F5-4482-4CCF-8D21-C99752D31CD7}" type="presParOf" srcId="{E5F541E0-AF46-4FD2-A783-9E3C481718AA}" destId="{451018C4-CE6A-4E56-8A7E-A7D2C4342B54}" srcOrd="3" destOrd="0" presId="urn:microsoft.com/office/officeart/2005/8/layout/venn1"/>
    <dgm:cxn modelId="{F7288133-2F92-4E68-9950-F9C462E1994C}" type="presParOf" srcId="{E5F541E0-AF46-4FD2-A783-9E3C481718AA}" destId="{1A388675-35CA-4CAA-80D0-6CB0A111A553}" srcOrd="4" destOrd="0" presId="urn:microsoft.com/office/officeart/2005/8/layout/venn1"/>
    <dgm:cxn modelId="{F360B75A-17D9-4780-A69E-CFCC0D332CFB}" type="presParOf" srcId="{E5F541E0-AF46-4FD2-A783-9E3C481718AA}" destId="{CF3C0DBF-8CFF-4F48-A94C-D31FDB910BC6}" srcOrd="5" destOrd="0" presId="urn:microsoft.com/office/officeart/2005/8/layout/venn1"/>
    <dgm:cxn modelId="{48EFB29A-CAC3-4282-B684-D8DCE65DF8ED}" type="presParOf" srcId="{E5F541E0-AF46-4FD2-A783-9E3C481718AA}" destId="{E4654684-9B26-484E-9196-8F8DBC7D9B7B}" srcOrd="6" destOrd="0" presId="urn:microsoft.com/office/officeart/2005/8/layout/venn1"/>
    <dgm:cxn modelId="{0295FF0B-ABA1-473F-B199-C9354020D274}" type="presParOf" srcId="{E5F541E0-AF46-4FD2-A783-9E3C481718AA}" destId="{C167BFF9-C104-46A4-88CE-86D44CA0119C}" srcOrd="7" destOrd="0" presId="urn:microsoft.com/office/officeart/2005/8/layout/venn1"/>
  </dgm:cxnLst>
  <dgm:bg/>
  <dgm:whole/>
</dgm:dataModel>
</file>

<file path=ppt/diagrams/data2.xml><?xml version="1.0" encoding="utf-8"?>
<dgm:dataModel xmlns:dgm="http://schemas.openxmlformats.org/drawingml/2006/diagram" xmlns:a="http://schemas.openxmlformats.org/drawingml/2006/main">
  <dgm:ptLst>
    <dgm:pt modelId="{D3461C34-5498-46A5-845F-32BD6C6F18A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D906B20-E8BC-4E0D-9BC6-0B0E72134E2F}">
      <dgm:prSet phldrT="[Text]" custT="1"/>
      <dgm:spPr/>
      <dgm:t>
        <a:bodyPr/>
        <a:lstStyle/>
        <a:p>
          <a:r>
            <a:rPr lang="en-GB" sz="2400" dirty="0" smtClean="0">
              <a:latin typeface="+mj-lt"/>
            </a:rPr>
            <a:t>Making Meals Matter</a:t>
          </a:r>
          <a:endParaRPr lang="en-GB" sz="2400" dirty="0">
            <a:latin typeface="+mj-lt"/>
          </a:endParaRPr>
        </a:p>
      </dgm:t>
    </dgm:pt>
    <dgm:pt modelId="{F7AA8E20-7A36-444E-8148-7A35713EE6AE}" type="parTrans" cxnId="{1ABB0248-F9F1-44F4-8C72-CA2A24D6A0CB}">
      <dgm:prSet/>
      <dgm:spPr/>
      <dgm:t>
        <a:bodyPr/>
        <a:lstStyle/>
        <a:p>
          <a:endParaRPr lang="en-GB"/>
        </a:p>
      </dgm:t>
    </dgm:pt>
    <dgm:pt modelId="{E2123C6B-0116-471F-8B0F-696CB5D5F93A}" type="sibTrans" cxnId="{1ABB0248-F9F1-44F4-8C72-CA2A24D6A0CB}">
      <dgm:prSet/>
      <dgm:spPr/>
      <dgm:t>
        <a:bodyPr/>
        <a:lstStyle/>
        <a:p>
          <a:endParaRPr lang="en-GB"/>
        </a:p>
      </dgm:t>
    </dgm:pt>
    <dgm:pt modelId="{E0791311-90A8-4A9C-AB12-575C46C0FD42}">
      <dgm:prSet phldrT="[Text]" custT="1"/>
      <dgm:spPr/>
      <dgm:t>
        <a:bodyPr/>
        <a:lstStyle/>
        <a:p>
          <a:r>
            <a:rPr lang="en-GB" sz="1800" b="0" dirty="0" smtClean="0">
              <a:latin typeface="+mj-lt"/>
            </a:rPr>
            <a:t>Food Fluid and Nutrition Standards highlighted areas for improvement</a:t>
          </a:r>
          <a:endParaRPr lang="en-GB" sz="1800" b="0" dirty="0">
            <a:latin typeface="+mj-lt"/>
          </a:endParaRPr>
        </a:p>
      </dgm:t>
    </dgm:pt>
    <dgm:pt modelId="{17526890-BF8D-4648-8F02-62DAE50C371A}" type="parTrans" cxnId="{DB791381-E97D-4067-B667-926126734C03}">
      <dgm:prSet/>
      <dgm:spPr/>
      <dgm:t>
        <a:bodyPr/>
        <a:lstStyle/>
        <a:p>
          <a:endParaRPr lang="en-GB"/>
        </a:p>
      </dgm:t>
    </dgm:pt>
    <dgm:pt modelId="{D4D19355-2A94-4418-80D4-0F36734072ED}" type="sibTrans" cxnId="{DB791381-E97D-4067-B667-926126734C03}">
      <dgm:prSet/>
      <dgm:spPr/>
      <dgm:t>
        <a:bodyPr/>
        <a:lstStyle/>
        <a:p>
          <a:endParaRPr lang="en-GB"/>
        </a:p>
      </dgm:t>
    </dgm:pt>
    <dgm:pt modelId="{D5DE946A-62B6-41A9-94D4-F33158B9884C}">
      <dgm:prSet phldrT="[Text]" custT="1"/>
      <dgm:spPr/>
      <dgm:t>
        <a:bodyPr/>
        <a:lstStyle/>
        <a:p>
          <a:r>
            <a:rPr lang="en-GB" sz="2400" dirty="0" smtClean="0">
              <a:latin typeface="+mj-lt"/>
            </a:rPr>
            <a:t>Self-Management (LTC/COPD</a:t>
          </a:r>
          <a:r>
            <a:rPr lang="en-GB" sz="2400" dirty="0" smtClean="0"/>
            <a:t>)</a:t>
          </a:r>
          <a:endParaRPr lang="en-GB" sz="2400" dirty="0"/>
        </a:p>
      </dgm:t>
    </dgm:pt>
    <dgm:pt modelId="{2572592D-76C4-4369-B7BC-B3DC65EF5144}" type="parTrans" cxnId="{D1D4CCAF-DA52-4D3D-B8D6-B4E7C654D153}">
      <dgm:prSet/>
      <dgm:spPr/>
      <dgm:t>
        <a:bodyPr/>
        <a:lstStyle/>
        <a:p>
          <a:endParaRPr lang="en-GB"/>
        </a:p>
      </dgm:t>
    </dgm:pt>
    <dgm:pt modelId="{6466AD68-8525-4307-8B57-C3D09AFF9BDA}" type="sibTrans" cxnId="{D1D4CCAF-DA52-4D3D-B8D6-B4E7C654D153}">
      <dgm:prSet/>
      <dgm:spPr/>
      <dgm:t>
        <a:bodyPr/>
        <a:lstStyle/>
        <a:p>
          <a:endParaRPr lang="en-GB"/>
        </a:p>
      </dgm:t>
    </dgm:pt>
    <dgm:pt modelId="{D1DDBFE1-A7BE-41F8-8979-7BDDB5228DFD}">
      <dgm:prSet phldrT="[Text]" custT="1"/>
      <dgm:spPr/>
      <dgm:t>
        <a:bodyPr/>
        <a:lstStyle/>
        <a:p>
          <a:r>
            <a:rPr lang="en-GB" sz="1800" dirty="0" smtClean="0">
              <a:latin typeface="+mj-lt"/>
            </a:rPr>
            <a:t>3 million people in UK: COPD</a:t>
          </a:r>
          <a:endParaRPr lang="en-GB" sz="1800" dirty="0">
            <a:latin typeface="+mj-lt"/>
          </a:endParaRPr>
        </a:p>
      </dgm:t>
    </dgm:pt>
    <dgm:pt modelId="{5B760AFD-D8DA-4A05-99A5-F866C7691A4B}" type="parTrans" cxnId="{08F099E6-E25F-48B8-B445-19EED3DD7A74}">
      <dgm:prSet/>
      <dgm:spPr/>
      <dgm:t>
        <a:bodyPr/>
        <a:lstStyle/>
        <a:p>
          <a:endParaRPr lang="en-GB"/>
        </a:p>
      </dgm:t>
    </dgm:pt>
    <dgm:pt modelId="{581EAAA5-C06A-4305-A68E-DDB905E680AC}" type="sibTrans" cxnId="{08F099E6-E25F-48B8-B445-19EED3DD7A74}">
      <dgm:prSet/>
      <dgm:spPr/>
      <dgm:t>
        <a:bodyPr/>
        <a:lstStyle/>
        <a:p>
          <a:endParaRPr lang="en-GB"/>
        </a:p>
      </dgm:t>
    </dgm:pt>
    <dgm:pt modelId="{CDD1E6FA-E6CF-4DD6-BD06-887C1A7580BB}">
      <dgm:prSet custT="1"/>
      <dgm:spPr/>
      <dgm:t>
        <a:bodyPr/>
        <a:lstStyle/>
        <a:p>
          <a:r>
            <a:rPr lang="en-GB" sz="1800" b="0" baseline="0" dirty="0" smtClean="0">
              <a:latin typeface="+mj-lt"/>
            </a:rPr>
            <a:t>Better Together (patient experience) assistance with eating and drinking statistics</a:t>
          </a:r>
          <a:endParaRPr lang="en-GB" sz="1800" b="0" baseline="0" dirty="0">
            <a:latin typeface="+mj-lt"/>
          </a:endParaRPr>
        </a:p>
      </dgm:t>
    </dgm:pt>
    <dgm:pt modelId="{27ADC8CA-3654-4DB9-96B6-5CD82B311191}" type="parTrans" cxnId="{FBBA24AA-3D11-4F1F-BB52-71ADD099161A}">
      <dgm:prSet/>
      <dgm:spPr/>
      <dgm:t>
        <a:bodyPr/>
        <a:lstStyle/>
        <a:p>
          <a:endParaRPr lang="en-GB"/>
        </a:p>
      </dgm:t>
    </dgm:pt>
    <dgm:pt modelId="{128B8CAB-7B56-4405-B69D-51D81F40EB9A}" type="sibTrans" cxnId="{FBBA24AA-3D11-4F1F-BB52-71ADD099161A}">
      <dgm:prSet/>
      <dgm:spPr/>
      <dgm:t>
        <a:bodyPr/>
        <a:lstStyle/>
        <a:p>
          <a:endParaRPr lang="en-GB"/>
        </a:p>
      </dgm:t>
    </dgm:pt>
    <dgm:pt modelId="{6362F274-D490-420E-8AEE-230395B7E1B4}">
      <dgm:prSet phldrT="[Text]" custT="1"/>
      <dgm:spPr/>
      <dgm:t>
        <a:bodyPr/>
        <a:lstStyle/>
        <a:p>
          <a:r>
            <a:rPr lang="en-GB" sz="1800" b="0" dirty="0" smtClean="0">
              <a:latin typeface="+mj-lt"/>
            </a:rPr>
            <a:t>30% of people admitted to hospital from care home at risk of malnutrition</a:t>
          </a:r>
          <a:endParaRPr lang="en-GB" sz="1800" b="0" dirty="0">
            <a:latin typeface="+mj-lt"/>
          </a:endParaRPr>
        </a:p>
      </dgm:t>
    </dgm:pt>
    <dgm:pt modelId="{518DEA47-BDCD-45E2-BD1E-FF7E37AFDAC0}" type="sibTrans" cxnId="{64A747F6-658B-4847-AE81-536DB7B0FFAA}">
      <dgm:prSet/>
      <dgm:spPr/>
      <dgm:t>
        <a:bodyPr/>
        <a:lstStyle/>
        <a:p>
          <a:endParaRPr lang="en-GB"/>
        </a:p>
      </dgm:t>
    </dgm:pt>
    <dgm:pt modelId="{D458B8A2-E866-4E5B-A787-76F6C2E1A574}" type="parTrans" cxnId="{64A747F6-658B-4847-AE81-536DB7B0FFAA}">
      <dgm:prSet/>
      <dgm:spPr/>
      <dgm:t>
        <a:bodyPr/>
        <a:lstStyle/>
        <a:p>
          <a:endParaRPr lang="en-GB"/>
        </a:p>
      </dgm:t>
    </dgm:pt>
    <dgm:pt modelId="{C1B2A8E9-4F19-4BAD-811A-0C3E26E57955}">
      <dgm:prSet phldrT="[Text]" custT="1"/>
      <dgm:spPr/>
      <dgm:t>
        <a:bodyPr/>
        <a:lstStyle/>
        <a:p>
          <a:r>
            <a:rPr lang="en-GB" sz="2400" dirty="0" smtClean="0">
              <a:latin typeface="+mj-lt"/>
            </a:rPr>
            <a:t>Improving transitions (care home/hospital)</a:t>
          </a:r>
          <a:endParaRPr lang="en-GB" sz="2400" dirty="0">
            <a:latin typeface="+mj-lt"/>
          </a:endParaRPr>
        </a:p>
      </dgm:t>
    </dgm:pt>
    <dgm:pt modelId="{CAB355B1-5CA3-4C4F-9295-4826E3FC5820}" type="sibTrans" cxnId="{8CDDC87B-0A6A-45D1-84C7-C555D81C6415}">
      <dgm:prSet/>
      <dgm:spPr/>
      <dgm:t>
        <a:bodyPr/>
        <a:lstStyle/>
        <a:p>
          <a:endParaRPr lang="en-GB"/>
        </a:p>
      </dgm:t>
    </dgm:pt>
    <dgm:pt modelId="{CEE5A463-6A74-41A6-95D0-C7F8D1C8D0A8}" type="parTrans" cxnId="{8CDDC87B-0A6A-45D1-84C7-C555D81C6415}">
      <dgm:prSet/>
      <dgm:spPr/>
      <dgm:t>
        <a:bodyPr/>
        <a:lstStyle/>
        <a:p>
          <a:endParaRPr lang="en-GB"/>
        </a:p>
      </dgm:t>
    </dgm:pt>
    <dgm:pt modelId="{964C1D51-0DA8-48EA-85F5-0DB649C5AF13}">
      <dgm:prSet custT="1"/>
      <dgm:spPr/>
      <dgm:t>
        <a:bodyPr/>
        <a:lstStyle/>
        <a:p>
          <a:r>
            <a:rPr lang="en-GB" sz="1800" b="0" dirty="0" smtClean="0">
              <a:latin typeface="+mj-lt"/>
            </a:rPr>
            <a:t>13,000 discharges from hospital to care home in Scotland (ISD)</a:t>
          </a:r>
          <a:endParaRPr lang="en-GB" sz="1800" b="0" dirty="0">
            <a:latin typeface="+mj-lt"/>
          </a:endParaRPr>
        </a:p>
      </dgm:t>
    </dgm:pt>
    <dgm:pt modelId="{75176388-E2BB-4C12-A478-59A3CF6AF07F}" type="parTrans" cxnId="{076768F2-41C5-4087-871A-B8914FA1E58B}">
      <dgm:prSet/>
      <dgm:spPr/>
      <dgm:t>
        <a:bodyPr/>
        <a:lstStyle/>
        <a:p>
          <a:endParaRPr lang="en-GB"/>
        </a:p>
      </dgm:t>
    </dgm:pt>
    <dgm:pt modelId="{B51B3A8F-CC6C-4139-B929-3B31EC9B8C2D}" type="sibTrans" cxnId="{076768F2-41C5-4087-871A-B8914FA1E58B}">
      <dgm:prSet/>
      <dgm:spPr/>
      <dgm:t>
        <a:bodyPr/>
        <a:lstStyle/>
        <a:p>
          <a:endParaRPr lang="en-GB"/>
        </a:p>
      </dgm:t>
    </dgm:pt>
    <dgm:pt modelId="{9AEF18BF-5AF2-442F-B410-20EE37829995}">
      <dgm:prSet custT="1"/>
      <dgm:spPr/>
      <dgm:t>
        <a:bodyPr/>
        <a:lstStyle/>
        <a:p>
          <a:r>
            <a:rPr lang="en-GB" sz="1800" b="0" dirty="0" smtClean="0">
              <a:latin typeface="+mj-lt"/>
            </a:rPr>
            <a:t>Variation in communication re: nutritional care</a:t>
          </a:r>
          <a:endParaRPr lang="en-GB" sz="1800" b="0" dirty="0">
            <a:latin typeface="+mj-lt"/>
          </a:endParaRPr>
        </a:p>
      </dgm:t>
    </dgm:pt>
    <dgm:pt modelId="{7ED6ACAF-0D5D-4F6F-962B-B6A3828AC2DA}" type="parTrans" cxnId="{38B59222-CFDD-4B57-976C-6F2FEBC60F13}">
      <dgm:prSet/>
      <dgm:spPr/>
      <dgm:t>
        <a:bodyPr/>
        <a:lstStyle/>
        <a:p>
          <a:endParaRPr lang="en-GB"/>
        </a:p>
      </dgm:t>
    </dgm:pt>
    <dgm:pt modelId="{513F41BD-4628-4A6E-A1ED-58D6A335F43D}" type="sibTrans" cxnId="{38B59222-CFDD-4B57-976C-6F2FEBC60F13}">
      <dgm:prSet/>
      <dgm:spPr/>
      <dgm:t>
        <a:bodyPr/>
        <a:lstStyle/>
        <a:p>
          <a:endParaRPr lang="en-GB"/>
        </a:p>
      </dgm:t>
    </dgm:pt>
    <dgm:pt modelId="{46A398E6-1C42-4A08-9175-A92485680DB0}">
      <dgm:prSet custT="1"/>
      <dgm:spPr/>
      <dgm:t>
        <a:bodyPr/>
        <a:lstStyle/>
        <a:p>
          <a:r>
            <a:rPr lang="en-GB" sz="1800" dirty="0" smtClean="0">
              <a:latin typeface="+mj-lt"/>
            </a:rPr>
            <a:t>5</a:t>
          </a:r>
          <a:r>
            <a:rPr lang="en-GB" sz="1800" baseline="30000" dirty="0" smtClean="0">
              <a:latin typeface="+mj-lt"/>
            </a:rPr>
            <a:t>th</a:t>
          </a:r>
          <a:r>
            <a:rPr lang="en-GB" sz="1800" dirty="0" smtClean="0">
              <a:latin typeface="+mj-lt"/>
            </a:rPr>
            <a:t> Leading cause of death in the UK</a:t>
          </a:r>
          <a:endParaRPr lang="en-GB" sz="1800" dirty="0">
            <a:latin typeface="+mj-lt"/>
          </a:endParaRPr>
        </a:p>
      </dgm:t>
    </dgm:pt>
    <dgm:pt modelId="{D2092149-197C-427B-9B6A-8FA27929621E}" type="parTrans" cxnId="{A1BA9544-5A3B-486A-81B8-D572521A781A}">
      <dgm:prSet/>
      <dgm:spPr/>
      <dgm:t>
        <a:bodyPr/>
        <a:lstStyle/>
        <a:p>
          <a:endParaRPr lang="en-GB"/>
        </a:p>
      </dgm:t>
    </dgm:pt>
    <dgm:pt modelId="{3E5CEB80-6763-4A9B-8046-E7E8D6B9857B}" type="sibTrans" cxnId="{A1BA9544-5A3B-486A-81B8-D572521A781A}">
      <dgm:prSet/>
      <dgm:spPr/>
      <dgm:t>
        <a:bodyPr/>
        <a:lstStyle/>
        <a:p>
          <a:endParaRPr lang="en-GB"/>
        </a:p>
      </dgm:t>
    </dgm:pt>
    <dgm:pt modelId="{964E92EF-118A-458E-969D-A5E8882F2C70}">
      <dgm:prSet custT="1"/>
      <dgm:spPr/>
      <dgm:t>
        <a:bodyPr/>
        <a:lstStyle/>
        <a:p>
          <a:r>
            <a:rPr lang="en-GB" sz="1800" dirty="0" smtClean="0">
              <a:latin typeface="+mj-lt"/>
            </a:rPr>
            <a:t>NHS Costs: 600 million/year</a:t>
          </a:r>
          <a:endParaRPr lang="en-GB" sz="1800" dirty="0">
            <a:latin typeface="+mj-lt"/>
          </a:endParaRPr>
        </a:p>
      </dgm:t>
    </dgm:pt>
    <dgm:pt modelId="{C09B104E-F8ED-462D-A525-F1F62E80B843}" type="parTrans" cxnId="{1558BF0A-190D-4406-8B16-A8B009482B53}">
      <dgm:prSet/>
      <dgm:spPr/>
      <dgm:t>
        <a:bodyPr/>
        <a:lstStyle/>
        <a:p>
          <a:endParaRPr lang="en-GB"/>
        </a:p>
      </dgm:t>
    </dgm:pt>
    <dgm:pt modelId="{4E62B883-DFDA-4055-9E9E-B680FEDC4B3F}" type="sibTrans" cxnId="{1558BF0A-190D-4406-8B16-A8B009482B53}">
      <dgm:prSet/>
      <dgm:spPr/>
      <dgm:t>
        <a:bodyPr/>
        <a:lstStyle/>
        <a:p>
          <a:endParaRPr lang="en-GB"/>
        </a:p>
      </dgm:t>
    </dgm:pt>
    <dgm:pt modelId="{410D88B3-DA77-45FB-AF89-A2CFA7A3EFFD}">
      <dgm:prSet custT="1"/>
      <dgm:spPr/>
      <dgm:t>
        <a:bodyPr/>
        <a:lstStyle/>
        <a:p>
          <a:r>
            <a:rPr lang="en-GB" sz="1800" dirty="0" smtClean="0">
              <a:latin typeface="+mj-lt"/>
            </a:rPr>
            <a:t>Supporting self-management of nutritional care</a:t>
          </a:r>
          <a:endParaRPr lang="en-GB" sz="1800" dirty="0">
            <a:latin typeface="+mj-lt"/>
          </a:endParaRPr>
        </a:p>
      </dgm:t>
    </dgm:pt>
    <dgm:pt modelId="{6687FEAD-479F-49D0-8809-C4ABE92C1742}" type="parTrans" cxnId="{676FBC7C-BE3E-4EB0-8509-EB93DA463AF6}">
      <dgm:prSet/>
      <dgm:spPr/>
      <dgm:t>
        <a:bodyPr/>
        <a:lstStyle/>
        <a:p>
          <a:endParaRPr lang="en-GB"/>
        </a:p>
      </dgm:t>
    </dgm:pt>
    <dgm:pt modelId="{75096BAC-682D-48AC-A81B-1919FE8FAFC5}" type="sibTrans" cxnId="{676FBC7C-BE3E-4EB0-8509-EB93DA463AF6}">
      <dgm:prSet/>
      <dgm:spPr/>
      <dgm:t>
        <a:bodyPr/>
        <a:lstStyle/>
        <a:p>
          <a:endParaRPr lang="en-GB"/>
        </a:p>
      </dgm:t>
    </dgm:pt>
    <dgm:pt modelId="{AA4851FB-9C0A-4CFF-8BCF-DD4AEB409360}">
      <dgm:prSet custT="1"/>
      <dgm:spPr/>
      <dgm:t>
        <a:bodyPr/>
        <a:lstStyle/>
        <a:p>
          <a:r>
            <a:rPr lang="en-GB" sz="1800" b="0" dirty="0" smtClean="0">
              <a:latin typeface="+mj-lt"/>
            </a:rPr>
            <a:t>Food fluid and nutrition standards – area for improvement</a:t>
          </a:r>
          <a:endParaRPr lang="en-GB" sz="1800" b="0" dirty="0">
            <a:latin typeface="+mj-lt"/>
          </a:endParaRPr>
        </a:p>
      </dgm:t>
    </dgm:pt>
    <dgm:pt modelId="{1B47F76F-97E9-463D-8C9C-FB65E54AD86D}" type="parTrans" cxnId="{2534F7CF-196E-48F3-BF34-C7629B03B937}">
      <dgm:prSet/>
      <dgm:spPr/>
    </dgm:pt>
    <dgm:pt modelId="{8B3B215D-D167-4017-AA54-13DF2FF45EB5}" type="sibTrans" cxnId="{2534F7CF-196E-48F3-BF34-C7629B03B937}">
      <dgm:prSet/>
      <dgm:spPr/>
    </dgm:pt>
    <dgm:pt modelId="{1F06A149-A63D-4EE5-8EEA-120B26C5BBD8}" type="pres">
      <dgm:prSet presAssocID="{D3461C34-5498-46A5-845F-32BD6C6F18A9}" presName="Name0" presStyleCnt="0">
        <dgm:presLayoutVars>
          <dgm:dir/>
          <dgm:animLvl val="lvl"/>
          <dgm:resizeHandles val="exact"/>
        </dgm:presLayoutVars>
      </dgm:prSet>
      <dgm:spPr/>
      <dgm:t>
        <a:bodyPr/>
        <a:lstStyle/>
        <a:p>
          <a:endParaRPr lang="en-GB"/>
        </a:p>
      </dgm:t>
    </dgm:pt>
    <dgm:pt modelId="{2AD0B250-30A1-47CD-BB18-EDD83CC9A376}" type="pres">
      <dgm:prSet presAssocID="{1D906B20-E8BC-4E0D-9BC6-0B0E72134E2F}" presName="linNode" presStyleCnt="0"/>
      <dgm:spPr/>
    </dgm:pt>
    <dgm:pt modelId="{D63BB7E9-B600-4391-947A-459AFC36BC86}" type="pres">
      <dgm:prSet presAssocID="{1D906B20-E8BC-4E0D-9BC6-0B0E72134E2F}" presName="parentText" presStyleLbl="node1" presStyleIdx="0" presStyleCnt="3" custScaleX="81278">
        <dgm:presLayoutVars>
          <dgm:chMax val="1"/>
          <dgm:bulletEnabled val="1"/>
        </dgm:presLayoutVars>
      </dgm:prSet>
      <dgm:spPr/>
      <dgm:t>
        <a:bodyPr/>
        <a:lstStyle/>
        <a:p>
          <a:endParaRPr lang="en-GB"/>
        </a:p>
      </dgm:t>
    </dgm:pt>
    <dgm:pt modelId="{DAA3A05D-CACC-456C-B02B-752C972BDD7D}" type="pres">
      <dgm:prSet presAssocID="{1D906B20-E8BC-4E0D-9BC6-0B0E72134E2F}" presName="descendantText" presStyleLbl="alignAccFollowNode1" presStyleIdx="0" presStyleCnt="3">
        <dgm:presLayoutVars>
          <dgm:bulletEnabled val="1"/>
        </dgm:presLayoutVars>
      </dgm:prSet>
      <dgm:spPr/>
      <dgm:t>
        <a:bodyPr/>
        <a:lstStyle/>
        <a:p>
          <a:endParaRPr lang="en-GB"/>
        </a:p>
      </dgm:t>
    </dgm:pt>
    <dgm:pt modelId="{19B87D80-99BE-46DF-82EC-2D33FF5E393B}" type="pres">
      <dgm:prSet presAssocID="{E2123C6B-0116-471F-8B0F-696CB5D5F93A}" presName="sp" presStyleCnt="0"/>
      <dgm:spPr/>
    </dgm:pt>
    <dgm:pt modelId="{2AC88126-7FC2-412A-BF0A-526E619821F3}" type="pres">
      <dgm:prSet presAssocID="{C1B2A8E9-4F19-4BAD-811A-0C3E26E57955}" presName="linNode" presStyleCnt="0"/>
      <dgm:spPr/>
    </dgm:pt>
    <dgm:pt modelId="{7152B834-0C50-4006-AFA6-A93FB983A193}" type="pres">
      <dgm:prSet presAssocID="{C1B2A8E9-4F19-4BAD-811A-0C3E26E57955}" presName="parentText" presStyleLbl="node1" presStyleIdx="1" presStyleCnt="3" custScaleX="80349">
        <dgm:presLayoutVars>
          <dgm:chMax val="1"/>
          <dgm:bulletEnabled val="1"/>
        </dgm:presLayoutVars>
      </dgm:prSet>
      <dgm:spPr/>
      <dgm:t>
        <a:bodyPr/>
        <a:lstStyle/>
        <a:p>
          <a:endParaRPr lang="en-GB"/>
        </a:p>
      </dgm:t>
    </dgm:pt>
    <dgm:pt modelId="{A45459AA-B025-4C15-B101-FA5AF2A40EB0}" type="pres">
      <dgm:prSet presAssocID="{C1B2A8E9-4F19-4BAD-811A-0C3E26E57955}" presName="descendantText" presStyleLbl="alignAccFollowNode1" presStyleIdx="1" presStyleCnt="3" custScaleX="102779" custScaleY="130059">
        <dgm:presLayoutVars>
          <dgm:bulletEnabled val="1"/>
        </dgm:presLayoutVars>
      </dgm:prSet>
      <dgm:spPr/>
      <dgm:t>
        <a:bodyPr/>
        <a:lstStyle/>
        <a:p>
          <a:endParaRPr lang="en-GB"/>
        </a:p>
      </dgm:t>
    </dgm:pt>
    <dgm:pt modelId="{89FD17D7-A53E-49C7-BFDA-A501D7A88B00}" type="pres">
      <dgm:prSet presAssocID="{CAB355B1-5CA3-4C4F-9295-4826E3FC5820}" presName="sp" presStyleCnt="0"/>
      <dgm:spPr/>
    </dgm:pt>
    <dgm:pt modelId="{4BD7DAB9-E549-489F-9FA2-B30BC58F14E1}" type="pres">
      <dgm:prSet presAssocID="{D5DE946A-62B6-41A9-94D4-F33158B9884C}" presName="linNode" presStyleCnt="0"/>
      <dgm:spPr/>
    </dgm:pt>
    <dgm:pt modelId="{D3790107-6746-471F-81F7-FBA6786BB139}" type="pres">
      <dgm:prSet presAssocID="{D5DE946A-62B6-41A9-94D4-F33158B9884C}" presName="parentText" presStyleLbl="node1" presStyleIdx="2" presStyleCnt="3" custScaleX="80344">
        <dgm:presLayoutVars>
          <dgm:chMax val="1"/>
          <dgm:bulletEnabled val="1"/>
        </dgm:presLayoutVars>
      </dgm:prSet>
      <dgm:spPr/>
      <dgm:t>
        <a:bodyPr/>
        <a:lstStyle/>
        <a:p>
          <a:endParaRPr lang="en-GB"/>
        </a:p>
      </dgm:t>
    </dgm:pt>
    <dgm:pt modelId="{DDC630AA-DDD5-43EF-80E1-220118B7C457}" type="pres">
      <dgm:prSet presAssocID="{D5DE946A-62B6-41A9-94D4-F33158B9884C}" presName="descendantText" presStyleLbl="alignAccFollowNode1" presStyleIdx="2" presStyleCnt="3" custLinFactNeighborX="-1580">
        <dgm:presLayoutVars>
          <dgm:bulletEnabled val="1"/>
        </dgm:presLayoutVars>
      </dgm:prSet>
      <dgm:spPr/>
      <dgm:t>
        <a:bodyPr/>
        <a:lstStyle/>
        <a:p>
          <a:endParaRPr lang="en-GB"/>
        </a:p>
      </dgm:t>
    </dgm:pt>
  </dgm:ptLst>
  <dgm:cxnLst>
    <dgm:cxn modelId="{862D8EDF-501E-4C6C-B12A-4B4B822BCB20}" type="presOf" srcId="{46A398E6-1C42-4A08-9175-A92485680DB0}" destId="{DDC630AA-DDD5-43EF-80E1-220118B7C457}" srcOrd="0" destOrd="1" presId="urn:microsoft.com/office/officeart/2005/8/layout/vList5"/>
    <dgm:cxn modelId="{3820A33D-9A8E-465C-88F5-5201F1A29758}" type="presOf" srcId="{E0791311-90A8-4A9C-AB12-575C46C0FD42}" destId="{DAA3A05D-CACC-456C-B02B-752C972BDD7D}" srcOrd="0" destOrd="0" presId="urn:microsoft.com/office/officeart/2005/8/layout/vList5"/>
    <dgm:cxn modelId="{076768F2-41C5-4087-871A-B8914FA1E58B}" srcId="{C1B2A8E9-4F19-4BAD-811A-0C3E26E57955}" destId="{964C1D51-0DA8-48EA-85F5-0DB649C5AF13}" srcOrd="1" destOrd="0" parTransId="{75176388-E2BB-4C12-A478-59A3CF6AF07F}" sibTransId="{B51B3A8F-CC6C-4139-B929-3B31EC9B8C2D}"/>
    <dgm:cxn modelId="{6D1286D2-B1E6-4AB7-9780-5BC4D2F9AAD9}" type="presOf" srcId="{D1DDBFE1-A7BE-41F8-8979-7BDDB5228DFD}" destId="{DDC630AA-DDD5-43EF-80E1-220118B7C457}" srcOrd="0" destOrd="0" presId="urn:microsoft.com/office/officeart/2005/8/layout/vList5"/>
    <dgm:cxn modelId="{F30A646E-2AE6-44F3-915A-7D841264A070}" type="presOf" srcId="{1D906B20-E8BC-4E0D-9BC6-0B0E72134E2F}" destId="{D63BB7E9-B600-4391-947A-459AFC36BC86}" srcOrd="0" destOrd="0" presId="urn:microsoft.com/office/officeart/2005/8/layout/vList5"/>
    <dgm:cxn modelId="{070B307E-5797-42EB-838D-C24E36892E90}" type="presOf" srcId="{964C1D51-0DA8-48EA-85F5-0DB649C5AF13}" destId="{A45459AA-B025-4C15-B101-FA5AF2A40EB0}" srcOrd="0" destOrd="1" presId="urn:microsoft.com/office/officeart/2005/8/layout/vList5"/>
    <dgm:cxn modelId="{74FE82C8-AFE3-45F1-87FF-5320F3C15751}" type="presOf" srcId="{CDD1E6FA-E6CF-4DD6-BD06-887C1A7580BB}" destId="{DAA3A05D-CACC-456C-B02B-752C972BDD7D}" srcOrd="0" destOrd="1" presId="urn:microsoft.com/office/officeart/2005/8/layout/vList5"/>
    <dgm:cxn modelId="{DB791381-E97D-4067-B667-926126734C03}" srcId="{1D906B20-E8BC-4E0D-9BC6-0B0E72134E2F}" destId="{E0791311-90A8-4A9C-AB12-575C46C0FD42}" srcOrd="0" destOrd="0" parTransId="{17526890-BF8D-4648-8F02-62DAE50C371A}" sibTransId="{D4D19355-2A94-4418-80D4-0F36734072ED}"/>
    <dgm:cxn modelId="{08F099E6-E25F-48B8-B445-19EED3DD7A74}" srcId="{D5DE946A-62B6-41A9-94D4-F33158B9884C}" destId="{D1DDBFE1-A7BE-41F8-8979-7BDDB5228DFD}" srcOrd="0" destOrd="0" parTransId="{5B760AFD-D8DA-4A05-99A5-F866C7691A4B}" sibTransId="{581EAAA5-C06A-4305-A68E-DDB905E680AC}"/>
    <dgm:cxn modelId="{8CDDC87B-0A6A-45D1-84C7-C555D81C6415}" srcId="{D3461C34-5498-46A5-845F-32BD6C6F18A9}" destId="{C1B2A8E9-4F19-4BAD-811A-0C3E26E57955}" srcOrd="1" destOrd="0" parTransId="{CEE5A463-6A74-41A6-95D0-C7F8D1C8D0A8}" sibTransId="{CAB355B1-5CA3-4C4F-9295-4826E3FC5820}"/>
    <dgm:cxn modelId="{1ABB0248-F9F1-44F4-8C72-CA2A24D6A0CB}" srcId="{D3461C34-5498-46A5-845F-32BD6C6F18A9}" destId="{1D906B20-E8BC-4E0D-9BC6-0B0E72134E2F}" srcOrd="0" destOrd="0" parTransId="{F7AA8E20-7A36-444E-8148-7A35713EE6AE}" sibTransId="{E2123C6B-0116-471F-8B0F-696CB5D5F93A}"/>
    <dgm:cxn modelId="{A1BA9544-5A3B-486A-81B8-D572521A781A}" srcId="{D5DE946A-62B6-41A9-94D4-F33158B9884C}" destId="{46A398E6-1C42-4A08-9175-A92485680DB0}" srcOrd="1" destOrd="0" parTransId="{D2092149-197C-427B-9B6A-8FA27929621E}" sibTransId="{3E5CEB80-6763-4A9B-8046-E7E8D6B9857B}"/>
    <dgm:cxn modelId="{FBBA24AA-3D11-4F1F-BB52-71ADD099161A}" srcId="{1D906B20-E8BC-4E0D-9BC6-0B0E72134E2F}" destId="{CDD1E6FA-E6CF-4DD6-BD06-887C1A7580BB}" srcOrd="1" destOrd="0" parTransId="{27ADC8CA-3654-4DB9-96B6-5CD82B311191}" sibTransId="{128B8CAB-7B56-4405-B69D-51D81F40EB9A}"/>
    <dgm:cxn modelId="{2534F7CF-196E-48F3-BF34-C7629B03B937}" srcId="{C1B2A8E9-4F19-4BAD-811A-0C3E26E57955}" destId="{AA4851FB-9C0A-4CFF-8BCF-DD4AEB409360}" srcOrd="3" destOrd="0" parTransId="{1B47F76F-97E9-463D-8C9C-FB65E54AD86D}" sibTransId="{8B3B215D-D167-4017-AA54-13DF2FF45EB5}"/>
    <dgm:cxn modelId="{83E85F3B-0568-44C4-B36B-345F40B7FB35}" type="presOf" srcId="{AA4851FB-9C0A-4CFF-8BCF-DD4AEB409360}" destId="{A45459AA-B025-4C15-B101-FA5AF2A40EB0}" srcOrd="0" destOrd="3" presId="urn:microsoft.com/office/officeart/2005/8/layout/vList5"/>
    <dgm:cxn modelId="{1558BF0A-190D-4406-8B16-A8B009482B53}" srcId="{D5DE946A-62B6-41A9-94D4-F33158B9884C}" destId="{964E92EF-118A-458E-969D-A5E8882F2C70}" srcOrd="2" destOrd="0" parTransId="{C09B104E-F8ED-462D-A525-F1F62E80B843}" sibTransId="{4E62B883-DFDA-4055-9E9E-B680FEDC4B3F}"/>
    <dgm:cxn modelId="{64A747F6-658B-4847-AE81-536DB7B0FFAA}" srcId="{C1B2A8E9-4F19-4BAD-811A-0C3E26E57955}" destId="{6362F274-D490-420E-8AEE-230395B7E1B4}" srcOrd="0" destOrd="0" parTransId="{D458B8A2-E866-4E5B-A787-76F6C2E1A574}" sibTransId="{518DEA47-BDCD-45E2-BD1E-FF7E37AFDAC0}"/>
    <dgm:cxn modelId="{D1D4CCAF-DA52-4D3D-B8D6-B4E7C654D153}" srcId="{D3461C34-5498-46A5-845F-32BD6C6F18A9}" destId="{D5DE946A-62B6-41A9-94D4-F33158B9884C}" srcOrd="2" destOrd="0" parTransId="{2572592D-76C4-4369-B7BC-B3DC65EF5144}" sibTransId="{6466AD68-8525-4307-8B57-C3D09AFF9BDA}"/>
    <dgm:cxn modelId="{222B59C7-607C-469F-A38A-645119948131}" type="presOf" srcId="{9AEF18BF-5AF2-442F-B410-20EE37829995}" destId="{A45459AA-B025-4C15-B101-FA5AF2A40EB0}" srcOrd="0" destOrd="2" presId="urn:microsoft.com/office/officeart/2005/8/layout/vList5"/>
    <dgm:cxn modelId="{44973312-5435-42C9-BD6D-13D9DE16C6DB}" type="presOf" srcId="{410D88B3-DA77-45FB-AF89-A2CFA7A3EFFD}" destId="{DDC630AA-DDD5-43EF-80E1-220118B7C457}" srcOrd="0" destOrd="3" presId="urn:microsoft.com/office/officeart/2005/8/layout/vList5"/>
    <dgm:cxn modelId="{38B59222-CFDD-4B57-976C-6F2FEBC60F13}" srcId="{C1B2A8E9-4F19-4BAD-811A-0C3E26E57955}" destId="{9AEF18BF-5AF2-442F-B410-20EE37829995}" srcOrd="2" destOrd="0" parTransId="{7ED6ACAF-0D5D-4F6F-962B-B6A3828AC2DA}" sibTransId="{513F41BD-4628-4A6E-A1ED-58D6A335F43D}"/>
    <dgm:cxn modelId="{51F1F37F-4B07-448F-A397-F3E0A4309296}" type="presOf" srcId="{964E92EF-118A-458E-969D-A5E8882F2C70}" destId="{DDC630AA-DDD5-43EF-80E1-220118B7C457}" srcOrd="0" destOrd="2" presId="urn:microsoft.com/office/officeart/2005/8/layout/vList5"/>
    <dgm:cxn modelId="{676FBC7C-BE3E-4EB0-8509-EB93DA463AF6}" srcId="{D5DE946A-62B6-41A9-94D4-F33158B9884C}" destId="{410D88B3-DA77-45FB-AF89-A2CFA7A3EFFD}" srcOrd="3" destOrd="0" parTransId="{6687FEAD-479F-49D0-8809-C4ABE92C1742}" sibTransId="{75096BAC-682D-48AC-A81B-1919FE8FAFC5}"/>
    <dgm:cxn modelId="{614CBE5D-16BD-4563-805F-D1C73DB3B8D1}" type="presOf" srcId="{C1B2A8E9-4F19-4BAD-811A-0C3E26E57955}" destId="{7152B834-0C50-4006-AFA6-A93FB983A193}" srcOrd="0" destOrd="0" presId="urn:microsoft.com/office/officeart/2005/8/layout/vList5"/>
    <dgm:cxn modelId="{E605ADE9-C857-4D5E-849C-EC41DD6FE72B}" type="presOf" srcId="{D3461C34-5498-46A5-845F-32BD6C6F18A9}" destId="{1F06A149-A63D-4EE5-8EEA-120B26C5BBD8}" srcOrd="0" destOrd="0" presId="urn:microsoft.com/office/officeart/2005/8/layout/vList5"/>
    <dgm:cxn modelId="{F36685F1-7439-4A7E-8682-A588CED20C4C}" type="presOf" srcId="{6362F274-D490-420E-8AEE-230395B7E1B4}" destId="{A45459AA-B025-4C15-B101-FA5AF2A40EB0}" srcOrd="0" destOrd="0" presId="urn:microsoft.com/office/officeart/2005/8/layout/vList5"/>
    <dgm:cxn modelId="{3921E681-FAFE-4006-9432-85417E576FAB}" type="presOf" srcId="{D5DE946A-62B6-41A9-94D4-F33158B9884C}" destId="{D3790107-6746-471F-81F7-FBA6786BB139}" srcOrd="0" destOrd="0" presId="urn:microsoft.com/office/officeart/2005/8/layout/vList5"/>
    <dgm:cxn modelId="{56873B73-F953-42BF-8A83-04563584727A}" type="presParOf" srcId="{1F06A149-A63D-4EE5-8EEA-120B26C5BBD8}" destId="{2AD0B250-30A1-47CD-BB18-EDD83CC9A376}" srcOrd="0" destOrd="0" presId="urn:microsoft.com/office/officeart/2005/8/layout/vList5"/>
    <dgm:cxn modelId="{A98EBC0D-10D7-42F5-A02E-2F166881D93A}" type="presParOf" srcId="{2AD0B250-30A1-47CD-BB18-EDD83CC9A376}" destId="{D63BB7E9-B600-4391-947A-459AFC36BC86}" srcOrd="0" destOrd="0" presId="urn:microsoft.com/office/officeart/2005/8/layout/vList5"/>
    <dgm:cxn modelId="{D1F541A8-8C76-400E-83E2-CA1A585A0DC4}" type="presParOf" srcId="{2AD0B250-30A1-47CD-BB18-EDD83CC9A376}" destId="{DAA3A05D-CACC-456C-B02B-752C972BDD7D}" srcOrd="1" destOrd="0" presId="urn:microsoft.com/office/officeart/2005/8/layout/vList5"/>
    <dgm:cxn modelId="{CDD7E1CC-A4CA-442C-A3D8-4BA71FE0A436}" type="presParOf" srcId="{1F06A149-A63D-4EE5-8EEA-120B26C5BBD8}" destId="{19B87D80-99BE-46DF-82EC-2D33FF5E393B}" srcOrd="1" destOrd="0" presId="urn:microsoft.com/office/officeart/2005/8/layout/vList5"/>
    <dgm:cxn modelId="{5E83A711-1E01-478A-899D-4289AF0FB591}" type="presParOf" srcId="{1F06A149-A63D-4EE5-8EEA-120B26C5BBD8}" destId="{2AC88126-7FC2-412A-BF0A-526E619821F3}" srcOrd="2" destOrd="0" presId="urn:microsoft.com/office/officeart/2005/8/layout/vList5"/>
    <dgm:cxn modelId="{4293526A-0937-43EB-AA4B-B98F453FEA32}" type="presParOf" srcId="{2AC88126-7FC2-412A-BF0A-526E619821F3}" destId="{7152B834-0C50-4006-AFA6-A93FB983A193}" srcOrd="0" destOrd="0" presId="urn:microsoft.com/office/officeart/2005/8/layout/vList5"/>
    <dgm:cxn modelId="{CA69F2CC-2404-4E17-961B-BCCB23C97232}" type="presParOf" srcId="{2AC88126-7FC2-412A-BF0A-526E619821F3}" destId="{A45459AA-B025-4C15-B101-FA5AF2A40EB0}" srcOrd="1" destOrd="0" presId="urn:microsoft.com/office/officeart/2005/8/layout/vList5"/>
    <dgm:cxn modelId="{5BBEDD4E-F1B4-4A97-9110-AB9300243E0D}" type="presParOf" srcId="{1F06A149-A63D-4EE5-8EEA-120B26C5BBD8}" destId="{89FD17D7-A53E-49C7-BFDA-A501D7A88B00}" srcOrd="3" destOrd="0" presId="urn:microsoft.com/office/officeart/2005/8/layout/vList5"/>
    <dgm:cxn modelId="{0D4E6BF3-47D9-4B96-A4AE-1DBD3C48D523}" type="presParOf" srcId="{1F06A149-A63D-4EE5-8EEA-120B26C5BBD8}" destId="{4BD7DAB9-E549-489F-9FA2-B30BC58F14E1}" srcOrd="4" destOrd="0" presId="urn:microsoft.com/office/officeart/2005/8/layout/vList5"/>
    <dgm:cxn modelId="{5E05DAA4-1E09-479D-9930-1DC135A91918}" type="presParOf" srcId="{4BD7DAB9-E549-489F-9FA2-B30BC58F14E1}" destId="{D3790107-6746-471F-81F7-FBA6786BB139}" srcOrd="0" destOrd="0" presId="urn:microsoft.com/office/officeart/2005/8/layout/vList5"/>
    <dgm:cxn modelId="{86D976AD-F0A0-4059-A713-35069A123EEE}" type="presParOf" srcId="{4BD7DAB9-E549-489F-9FA2-B30BC58F14E1}" destId="{DDC630AA-DDD5-43EF-80E1-220118B7C457}" srcOrd="1" destOrd="0" presId="urn:microsoft.com/office/officeart/2005/8/layout/vList5"/>
  </dgm:cxnLst>
  <dgm:bg/>
  <dgm:whole/>
</dgm:dataModel>
</file>

<file path=ppt/diagrams/data3.xml><?xml version="1.0" encoding="utf-8"?>
<dgm:dataModel xmlns:dgm="http://schemas.openxmlformats.org/drawingml/2006/diagram" xmlns:a="http://schemas.openxmlformats.org/drawingml/2006/main">
  <dgm:ptLst>
    <dgm:pt modelId="{9EEC2E0A-E483-4305-808A-9E32610EB253}" type="doc">
      <dgm:prSet loTypeId="urn:microsoft.com/office/officeart/2005/8/layout/pList2" loCatId="list" qsTypeId="urn:microsoft.com/office/officeart/2005/8/quickstyle/simple1" qsCatId="simple" csTypeId="urn:microsoft.com/office/officeart/2005/8/colors/accent1_2" csCatId="accent1" phldr="1"/>
      <dgm:spPr/>
    </dgm:pt>
    <dgm:pt modelId="{19283CB1-A923-46A9-B2B9-CC216B8F4E0F}">
      <dgm:prSet phldrT="[Text]"/>
      <dgm:spPr/>
      <dgm:t>
        <a:bodyPr/>
        <a:lstStyle/>
        <a:p>
          <a:r>
            <a:rPr lang="en-GB" dirty="0" smtClean="0">
              <a:latin typeface="Calibri" pitchFamily="34" charset="0"/>
            </a:rPr>
            <a:t>Volunteers at Meal Times</a:t>
          </a:r>
        </a:p>
        <a:p>
          <a:r>
            <a:rPr lang="en-GB" dirty="0" smtClean="0">
              <a:latin typeface="Calibri" pitchFamily="34" charset="0"/>
            </a:rPr>
            <a:t>Resources</a:t>
          </a:r>
          <a:endParaRPr lang="en-GB" dirty="0">
            <a:latin typeface="Calibri" pitchFamily="34" charset="0"/>
          </a:endParaRPr>
        </a:p>
      </dgm:t>
    </dgm:pt>
    <dgm:pt modelId="{7E9ADFB5-8176-4597-A51F-56D81BF8189E}" type="parTrans" cxnId="{FDF6F351-58D1-44C1-9035-7662AEFC4E6B}">
      <dgm:prSet/>
      <dgm:spPr/>
      <dgm:t>
        <a:bodyPr/>
        <a:lstStyle/>
        <a:p>
          <a:endParaRPr lang="en-GB"/>
        </a:p>
      </dgm:t>
    </dgm:pt>
    <dgm:pt modelId="{D3377CB1-B03F-4B7B-9FE9-AEEC32BC6CCD}" type="sibTrans" cxnId="{FDF6F351-58D1-44C1-9035-7662AEFC4E6B}">
      <dgm:prSet/>
      <dgm:spPr/>
      <dgm:t>
        <a:bodyPr/>
        <a:lstStyle/>
        <a:p>
          <a:endParaRPr lang="en-GB"/>
        </a:p>
      </dgm:t>
    </dgm:pt>
    <dgm:pt modelId="{857469FA-78B2-4938-98C6-02A8C83D4E63}">
      <dgm:prSet phldrT="[Text]"/>
      <dgm:spPr/>
      <dgm:t>
        <a:bodyPr/>
        <a:lstStyle/>
        <a:p>
          <a:r>
            <a:rPr lang="en-GB" dirty="0" smtClean="0">
              <a:latin typeface="Calibri" pitchFamily="34" charset="0"/>
            </a:rPr>
            <a:t>Communication Tool and Staff Survey</a:t>
          </a:r>
          <a:endParaRPr lang="en-GB" dirty="0">
            <a:latin typeface="Calibri" pitchFamily="34" charset="0"/>
          </a:endParaRPr>
        </a:p>
      </dgm:t>
    </dgm:pt>
    <dgm:pt modelId="{93AEBBE2-A6E7-4866-9087-BC2582A1AAC7}" type="parTrans" cxnId="{20F8438E-74BE-4167-BF71-52620671926E}">
      <dgm:prSet/>
      <dgm:spPr/>
      <dgm:t>
        <a:bodyPr/>
        <a:lstStyle/>
        <a:p>
          <a:endParaRPr lang="en-GB"/>
        </a:p>
      </dgm:t>
    </dgm:pt>
    <dgm:pt modelId="{71CDED48-A10A-4BEE-A1D3-E376C5F02649}" type="sibTrans" cxnId="{20F8438E-74BE-4167-BF71-52620671926E}">
      <dgm:prSet/>
      <dgm:spPr/>
      <dgm:t>
        <a:bodyPr/>
        <a:lstStyle/>
        <a:p>
          <a:endParaRPr lang="en-GB"/>
        </a:p>
      </dgm:t>
    </dgm:pt>
    <dgm:pt modelId="{FA0B417B-E319-4589-B10D-20BBC5A511B3}">
      <dgm:prSet/>
      <dgm:spPr/>
      <dgm:t>
        <a:bodyPr/>
        <a:lstStyle/>
        <a:p>
          <a:r>
            <a:rPr lang="en-GB" dirty="0" smtClean="0">
              <a:latin typeface="Calibri" pitchFamily="34" charset="0"/>
            </a:rPr>
            <a:t>Making Meals Matter Resources</a:t>
          </a:r>
          <a:endParaRPr lang="en-GB" dirty="0">
            <a:latin typeface="Calibri" pitchFamily="34" charset="0"/>
          </a:endParaRPr>
        </a:p>
      </dgm:t>
    </dgm:pt>
    <dgm:pt modelId="{5D74BA36-3572-4C50-B4E8-EC20030D1EBC}" type="parTrans" cxnId="{5A572FD5-5BAB-4F86-83DB-067039A39EB2}">
      <dgm:prSet/>
      <dgm:spPr/>
      <dgm:t>
        <a:bodyPr/>
        <a:lstStyle/>
        <a:p>
          <a:endParaRPr lang="en-GB"/>
        </a:p>
      </dgm:t>
    </dgm:pt>
    <dgm:pt modelId="{22D127C5-5A26-4D1F-B66B-4A798D478E51}" type="sibTrans" cxnId="{5A572FD5-5BAB-4F86-83DB-067039A39EB2}">
      <dgm:prSet/>
      <dgm:spPr/>
      <dgm:t>
        <a:bodyPr/>
        <a:lstStyle/>
        <a:p>
          <a:endParaRPr lang="en-GB"/>
        </a:p>
      </dgm:t>
    </dgm:pt>
    <dgm:pt modelId="{9E135BCE-1C32-4287-9992-F4AEA5C5BCC5}" type="pres">
      <dgm:prSet presAssocID="{9EEC2E0A-E483-4305-808A-9E32610EB253}" presName="Name0" presStyleCnt="0">
        <dgm:presLayoutVars>
          <dgm:dir/>
          <dgm:resizeHandles val="exact"/>
        </dgm:presLayoutVars>
      </dgm:prSet>
      <dgm:spPr/>
    </dgm:pt>
    <dgm:pt modelId="{95445286-0E15-439C-983D-40B89A232C0F}" type="pres">
      <dgm:prSet presAssocID="{9EEC2E0A-E483-4305-808A-9E32610EB253}" presName="bkgdShp" presStyleLbl="alignAccFollowNode1" presStyleIdx="0" presStyleCnt="1"/>
      <dgm:spPr/>
    </dgm:pt>
    <dgm:pt modelId="{614E8435-3A8D-483E-9852-967C6C24BE66}" type="pres">
      <dgm:prSet presAssocID="{9EEC2E0A-E483-4305-808A-9E32610EB253}" presName="linComp" presStyleCnt="0"/>
      <dgm:spPr/>
    </dgm:pt>
    <dgm:pt modelId="{19F65EBA-3B36-4D49-B8EF-DDBAF474EE2D}" type="pres">
      <dgm:prSet presAssocID="{FA0B417B-E319-4589-B10D-20BBC5A511B3}" presName="compNode" presStyleCnt="0"/>
      <dgm:spPr/>
    </dgm:pt>
    <dgm:pt modelId="{DEAE8349-82E6-40AA-87DA-5B23540E302C}" type="pres">
      <dgm:prSet presAssocID="{FA0B417B-E319-4589-B10D-20BBC5A511B3}" presName="node" presStyleLbl="node1" presStyleIdx="0" presStyleCnt="3" custLinFactNeighborY="-19913">
        <dgm:presLayoutVars>
          <dgm:bulletEnabled val="1"/>
        </dgm:presLayoutVars>
      </dgm:prSet>
      <dgm:spPr/>
      <dgm:t>
        <a:bodyPr/>
        <a:lstStyle/>
        <a:p>
          <a:endParaRPr lang="en-GB"/>
        </a:p>
      </dgm:t>
    </dgm:pt>
    <dgm:pt modelId="{6D5837F5-C31D-48C1-9B83-6914BF7364A8}" type="pres">
      <dgm:prSet presAssocID="{FA0B417B-E319-4589-B10D-20BBC5A511B3}" presName="invisiNode" presStyleLbl="node1" presStyleIdx="0" presStyleCnt="3"/>
      <dgm:spPr/>
    </dgm:pt>
    <dgm:pt modelId="{7046F204-096B-46FC-8662-23032E3246DA}" type="pres">
      <dgm:prSet presAssocID="{FA0B417B-E319-4589-B10D-20BBC5A511B3}" presName="imagNode" presStyleLbl="fgImgPlace1" presStyleIdx="0" presStyleCnt="3" custLinFactNeighborY="-11544"/>
      <dgm:spPr>
        <a:blipFill rotWithShape="0">
          <a:blip xmlns:r="http://schemas.openxmlformats.org/officeDocument/2006/relationships" r:embed="rId1"/>
          <a:stretch>
            <a:fillRect/>
          </a:stretch>
        </a:blipFill>
      </dgm:spPr>
      <dgm:t>
        <a:bodyPr/>
        <a:lstStyle/>
        <a:p>
          <a:endParaRPr lang="en-GB"/>
        </a:p>
      </dgm:t>
    </dgm:pt>
    <dgm:pt modelId="{CE1DE52F-D7E5-4481-8D35-EA518E98515F}" type="pres">
      <dgm:prSet presAssocID="{22D127C5-5A26-4D1F-B66B-4A798D478E51}" presName="sibTrans" presStyleLbl="sibTrans2D1" presStyleIdx="0" presStyleCnt="0"/>
      <dgm:spPr/>
      <dgm:t>
        <a:bodyPr/>
        <a:lstStyle/>
        <a:p>
          <a:endParaRPr lang="en-GB"/>
        </a:p>
      </dgm:t>
    </dgm:pt>
    <dgm:pt modelId="{E025338F-ADEA-4DB1-94B7-AB61B29D575D}" type="pres">
      <dgm:prSet presAssocID="{19283CB1-A923-46A9-B2B9-CC216B8F4E0F}" presName="compNode" presStyleCnt="0"/>
      <dgm:spPr/>
    </dgm:pt>
    <dgm:pt modelId="{530BE759-913D-4A34-9F91-B853F876E472}" type="pres">
      <dgm:prSet presAssocID="{19283CB1-A923-46A9-B2B9-CC216B8F4E0F}" presName="node" presStyleLbl="node1" presStyleIdx="1" presStyleCnt="3" custLinFactNeighborX="-994" custLinFactNeighborY="-17316">
        <dgm:presLayoutVars>
          <dgm:bulletEnabled val="1"/>
        </dgm:presLayoutVars>
      </dgm:prSet>
      <dgm:spPr/>
      <dgm:t>
        <a:bodyPr/>
        <a:lstStyle/>
        <a:p>
          <a:endParaRPr lang="en-GB"/>
        </a:p>
      </dgm:t>
    </dgm:pt>
    <dgm:pt modelId="{B7042E0F-9B7D-4A18-B8DE-942AB2E2945E}" type="pres">
      <dgm:prSet presAssocID="{19283CB1-A923-46A9-B2B9-CC216B8F4E0F}" presName="invisiNode" presStyleLbl="node1" presStyleIdx="1" presStyleCnt="3"/>
      <dgm:spPr/>
    </dgm:pt>
    <dgm:pt modelId="{B1C2B067-9A6C-48D8-B81B-E6911C804A43}" type="pres">
      <dgm:prSet presAssocID="{19283CB1-A923-46A9-B2B9-CC216B8F4E0F}" presName="imagNode" presStyleLbl="fgImgPlace1" presStyleIdx="1" presStyleCnt="3" custLinFactNeighborX="1988" custLinFactNeighborY="-12265"/>
      <dgm:spPr>
        <a:blipFill rotWithShape="0">
          <a:blip xmlns:r="http://schemas.openxmlformats.org/officeDocument/2006/relationships" r:embed="rId2"/>
          <a:stretch>
            <a:fillRect/>
          </a:stretch>
        </a:blipFill>
      </dgm:spPr>
      <dgm:t>
        <a:bodyPr/>
        <a:lstStyle/>
        <a:p>
          <a:endParaRPr lang="en-GB"/>
        </a:p>
      </dgm:t>
    </dgm:pt>
    <dgm:pt modelId="{F5270036-D54B-4449-A016-E43B76F0D21C}" type="pres">
      <dgm:prSet presAssocID="{D3377CB1-B03F-4B7B-9FE9-AEEC32BC6CCD}" presName="sibTrans" presStyleLbl="sibTrans2D1" presStyleIdx="0" presStyleCnt="0"/>
      <dgm:spPr/>
      <dgm:t>
        <a:bodyPr/>
        <a:lstStyle/>
        <a:p>
          <a:endParaRPr lang="en-GB"/>
        </a:p>
      </dgm:t>
    </dgm:pt>
    <dgm:pt modelId="{6C6E579F-294D-4DE1-BDED-8432B5443B86}" type="pres">
      <dgm:prSet presAssocID="{857469FA-78B2-4938-98C6-02A8C83D4E63}" presName="compNode" presStyleCnt="0"/>
      <dgm:spPr/>
    </dgm:pt>
    <dgm:pt modelId="{035DC0AF-2ED4-4214-8C38-7FF860075C2B}" type="pres">
      <dgm:prSet presAssocID="{857469FA-78B2-4938-98C6-02A8C83D4E63}" presName="node" presStyleLbl="node1" presStyleIdx="2" presStyleCnt="3" custLinFactNeighborX="497" custLinFactNeighborY="-17316">
        <dgm:presLayoutVars>
          <dgm:bulletEnabled val="1"/>
        </dgm:presLayoutVars>
      </dgm:prSet>
      <dgm:spPr/>
      <dgm:t>
        <a:bodyPr/>
        <a:lstStyle/>
        <a:p>
          <a:endParaRPr lang="en-GB"/>
        </a:p>
      </dgm:t>
    </dgm:pt>
    <dgm:pt modelId="{CAD5D2CA-9A18-483C-B164-8942EB284899}" type="pres">
      <dgm:prSet presAssocID="{857469FA-78B2-4938-98C6-02A8C83D4E63}" presName="invisiNode" presStyleLbl="node1" presStyleIdx="2" presStyleCnt="3"/>
      <dgm:spPr/>
    </dgm:pt>
    <dgm:pt modelId="{A2320C6A-898B-44C2-83B4-1CC785392497}" type="pres">
      <dgm:prSet presAssocID="{857469FA-78B2-4938-98C6-02A8C83D4E63}" presName="imagNode" presStyleLbl="fgImgPlace1" presStyleIdx="2" presStyleCnt="3" custLinFactNeighborY="-9380"/>
      <dgm:spPr>
        <a:blipFill rotWithShape="0">
          <a:blip xmlns:r="http://schemas.openxmlformats.org/officeDocument/2006/relationships" r:embed="rId3"/>
          <a:stretch>
            <a:fillRect/>
          </a:stretch>
        </a:blipFill>
      </dgm:spPr>
      <dgm:t>
        <a:bodyPr/>
        <a:lstStyle/>
        <a:p>
          <a:endParaRPr lang="en-GB"/>
        </a:p>
      </dgm:t>
    </dgm:pt>
  </dgm:ptLst>
  <dgm:cxnLst>
    <dgm:cxn modelId="{387E1647-2AFC-4EC9-8BD5-4C4BD81EC018}" type="presOf" srcId="{19283CB1-A923-46A9-B2B9-CC216B8F4E0F}" destId="{530BE759-913D-4A34-9F91-B853F876E472}" srcOrd="0" destOrd="0" presId="urn:microsoft.com/office/officeart/2005/8/layout/pList2"/>
    <dgm:cxn modelId="{5A572FD5-5BAB-4F86-83DB-067039A39EB2}" srcId="{9EEC2E0A-E483-4305-808A-9E32610EB253}" destId="{FA0B417B-E319-4589-B10D-20BBC5A511B3}" srcOrd="0" destOrd="0" parTransId="{5D74BA36-3572-4C50-B4E8-EC20030D1EBC}" sibTransId="{22D127C5-5A26-4D1F-B66B-4A798D478E51}"/>
    <dgm:cxn modelId="{88D15C84-0375-4DA7-9F99-6D2965E3FA36}" type="presOf" srcId="{9EEC2E0A-E483-4305-808A-9E32610EB253}" destId="{9E135BCE-1C32-4287-9992-F4AEA5C5BCC5}" srcOrd="0" destOrd="0" presId="urn:microsoft.com/office/officeart/2005/8/layout/pList2"/>
    <dgm:cxn modelId="{257DE7FB-97BF-46C4-91F4-08F2C1C5E6EE}" type="presOf" srcId="{22D127C5-5A26-4D1F-B66B-4A798D478E51}" destId="{CE1DE52F-D7E5-4481-8D35-EA518E98515F}" srcOrd="0" destOrd="0" presId="urn:microsoft.com/office/officeart/2005/8/layout/pList2"/>
    <dgm:cxn modelId="{96B6BA2C-DE70-4CA5-8ADB-E1A4FF2AA744}" type="presOf" srcId="{FA0B417B-E319-4589-B10D-20BBC5A511B3}" destId="{DEAE8349-82E6-40AA-87DA-5B23540E302C}" srcOrd="0" destOrd="0" presId="urn:microsoft.com/office/officeart/2005/8/layout/pList2"/>
    <dgm:cxn modelId="{FDF6F351-58D1-44C1-9035-7662AEFC4E6B}" srcId="{9EEC2E0A-E483-4305-808A-9E32610EB253}" destId="{19283CB1-A923-46A9-B2B9-CC216B8F4E0F}" srcOrd="1" destOrd="0" parTransId="{7E9ADFB5-8176-4597-A51F-56D81BF8189E}" sibTransId="{D3377CB1-B03F-4B7B-9FE9-AEEC32BC6CCD}"/>
    <dgm:cxn modelId="{86B8E0E5-2D23-4565-A95D-5734660CF0C4}" type="presOf" srcId="{857469FA-78B2-4938-98C6-02A8C83D4E63}" destId="{035DC0AF-2ED4-4214-8C38-7FF860075C2B}" srcOrd="0" destOrd="0" presId="urn:microsoft.com/office/officeart/2005/8/layout/pList2"/>
    <dgm:cxn modelId="{20F8438E-74BE-4167-BF71-52620671926E}" srcId="{9EEC2E0A-E483-4305-808A-9E32610EB253}" destId="{857469FA-78B2-4938-98C6-02A8C83D4E63}" srcOrd="2" destOrd="0" parTransId="{93AEBBE2-A6E7-4866-9087-BC2582A1AAC7}" sibTransId="{71CDED48-A10A-4BEE-A1D3-E376C5F02649}"/>
    <dgm:cxn modelId="{FBD91043-FED6-4E0E-8A1C-B8C5CE308F14}" type="presOf" srcId="{D3377CB1-B03F-4B7B-9FE9-AEEC32BC6CCD}" destId="{F5270036-D54B-4449-A016-E43B76F0D21C}" srcOrd="0" destOrd="0" presId="urn:microsoft.com/office/officeart/2005/8/layout/pList2"/>
    <dgm:cxn modelId="{28EAF6E2-5F2B-430B-872D-399A4A9695DC}" type="presParOf" srcId="{9E135BCE-1C32-4287-9992-F4AEA5C5BCC5}" destId="{95445286-0E15-439C-983D-40B89A232C0F}" srcOrd="0" destOrd="0" presId="urn:microsoft.com/office/officeart/2005/8/layout/pList2"/>
    <dgm:cxn modelId="{80EA5B75-E9E9-4F35-9F1D-82A245453E02}" type="presParOf" srcId="{9E135BCE-1C32-4287-9992-F4AEA5C5BCC5}" destId="{614E8435-3A8D-483E-9852-967C6C24BE66}" srcOrd="1" destOrd="0" presId="urn:microsoft.com/office/officeart/2005/8/layout/pList2"/>
    <dgm:cxn modelId="{F859DFB6-0C20-407A-9AB6-1BC071DD5D19}" type="presParOf" srcId="{614E8435-3A8D-483E-9852-967C6C24BE66}" destId="{19F65EBA-3B36-4D49-B8EF-DDBAF474EE2D}" srcOrd="0" destOrd="0" presId="urn:microsoft.com/office/officeart/2005/8/layout/pList2"/>
    <dgm:cxn modelId="{0328E7D4-B033-4C8C-BA12-DC30A4384101}" type="presParOf" srcId="{19F65EBA-3B36-4D49-B8EF-DDBAF474EE2D}" destId="{DEAE8349-82E6-40AA-87DA-5B23540E302C}" srcOrd="0" destOrd="0" presId="urn:microsoft.com/office/officeart/2005/8/layout/pList2"/>
    <dgm:cxn modelId="{2B57075F-7849-441E-9019-2AECFEA683F6}" type="presParOf" srcId="{19F65EBA-3B36-4D49-B8EF-DDBAF474EE2D}" destId="{6D5837F5-C31D-48C1-9B83-6914BF7364A8}" srcOrd="1" destOrd="0" presId="urn:microsoft.com/office/officeart/2005/8/layout/pList2"/>
    <dgm:cxn modelId="{79168D0D-0B2E-4C07-B847-5A0156B74976}" type="presParOf" srcId="{19F65EBA-3B36-4D49-B8EF-DDBAF474EE2D}" destId="{7046F204-096B-46FC-8662-23032E3246DA}" srcOrd="2" destOrd="0" presId="urn:microsoft.com/office/officeart/2005/8/layout/pList2"/>
    <dgm:cxn modelId="{A7A16284-C651-4D2D-97DE-777F334E824C}" type="presParOf" srcId="{614E8435-3A8D-483E-9852-967C6C24BE66}" destId="{CE1DE52F-D7E5-4481-8D35-EA518E98515F}" srcOrd="1" destOrd="0" presId="urn:microsoft.com/office/officeart/2005/8/layout/pList2"/>
    <dgm:cxn modelId="{EE1C9C63-1069-4012-A730-C98ECFE7384B}" type="presParOf" srcId="{614E8435-3A8D-483E-9852-967C6C24BE66}" destId="{E025338F-ADEA-4DB1-94B7-AB61B29D575D}" srcOrd="2" destOrd="0" presId="urn:microsoft.com/office/officeart/2005/8/layout/pList2"/>
    <dgm:cxn modelId="{437B948D-3B4A-4424-A2FD-04C3123D5DDE}" type="presParOf" srcId="{E025338F-ADEA-4DB1-94B7-AB61B29D575D}" destId="{530BE759-913D-4A34-9F91-B853F876E472}" srcOrd="0" destOrd="0" presId="urn:microsoft.com/office/officeart/2005/8/layout/pList2"/>
    <dgm:cxn modelId="{B7E7B0D5-C806-4528-AC86-671784C8DF2B}" type="presParOf" srcId="{E025338F-ADEA-4DB1-94B7-AB61B29D575D}" destId="{B7042E0F-9B7D-4A18-B8DE-942AB2E2945E}" srcOrd="1" destOrd="0" presId="urn:microsoft.com/office/officeart/2005/8/layout/pList2"/>
    <dgm:cxn modelId="{7A78CBDD-665C-46BB-812C-924DE5239011}" type="presParOf" srcId="{E025338F-ADEA-4DB1-94B7-AB61B29D575D}" destId="{B1C2B067-9A6C-48D8-B81B-E6911C804A43}" srcOrd="2" destOrd="0" presId="urn:microsoft.com/office/officeart/2005/8/layout/pList2"/>
    <dgm:cxn modelId="{020066D8-C9CA-43D1-BD25-4AF541946DDD}" type="presParOf" srcId="{614E8435-3A8D-483E-9852-967C6C24BE66}" destId="{F5270036-D54B-4449-A016-E43B76F0D21C}" srcOrd="3" destOrd="0" presId="urn:microsoft.com/office/officeart/2005/8/layout/pList2"/>
    <dgm:cxn modelId="{0ED1A10C-1604-4994-B2BD-88762937242B}" type="presParOf" srcId="{614E8435-3A8D-483E-9852-967C6C24BE66}" destId="{6C6E579F-294D-4DE1-BDED-8432B5443B86}" srcOrd="4" destOrd="0" presId="urn:microsoft.com/office/officeart/2005/8/layout/pList2"/>
    <dgm:cxn modelId="{879B6E35-3D5D-44ED-A31B-D63152B8DC51}" type="presParOf" srcId="{6C6E579F-294D-4DE1-BDED-8432B5443B86}" destId="{035DC0AF-2ED4-4214-8C38-7FF860075C2B}" srcOrd="0" destOrd="0" presId="urn:microsoft.com/office/officeart/2005/8/layout/pList2"/>
    <dgm:cxn modelId="{EA9B430A-A81C-4EC4-B09A-7B0CA2813B73}" type="presParOf" srcId="{6C6E579F-294D-4DE1-BDED-8432B5443B86}" destId="{CAD5D2CA-9A18-483C-B164-8942EB284899}" srcOrd="1" destOrd="0" presId="urn:microsoft.com/office/officeart/2005/8/layout/pList2"/>
    <dgm:cxn modelId="{0FCA5566-4911-4F65-A94D-C688C8362103}" type="presParOf" srcId="{6C6E579F-294D-4DE1-BDED-8432B5443B86}" destId="{A2320C6A-898B-44C2-83B4-1CC785392497}" srcOrd="2" destOrd="0" presId="urn:microsoft.com/office/officeart/2005/8/layout/pList2"/>
  </dgm:cxnLst>
  <dgm:bg/>
  <dgm:whole/>
</dgm:dataModel>
</file>

<file path=ppt/diagrams/data4.xml><?xml version="1.0" encoding="utf-8"?>
<dgm:dataModel xmlns:dgm="http://schemas.openxmlformats.org/drawingml/2006/diagram" xmlns:a="http://schemas.openxmlformats.org/drawingml/2006/main">
  <dgm:ptLst>
    <dgm:pt modelId="{96905B7A-8281-4BE2-B450-31454478EA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42100374-CEEA-431F-ADF1-8C0247C38832}">
      <dgm:prSet/>
      <dgm:spPr/>
      <dgm:t>
        <a:bodyPr/>
        <a:lstStyle/>
        <a:p>
          <a:r>
            <a:rPr lang="en-GB" i="1" dirty="0" smtClean="0">
              <a:solidFill>
                <a:schemeClr val="bg1"/>
              </a:solidFill>
              <a:latin typeface="Calibri" pitchFamily="34" charset="0"/>
            </a:rPr>
            <a:t>Purpose of spread: Ensuring adults at risk of malnutrition receive appropriate and safe nutritional care and the assistance they require to eat and drink</a:t>
          </a:r>
          <a:endParaRPr lang="en-GB" dirty="0">
            <a:solidFill>
              <a:schemeClr val="bg1"/>
            </a:solidFill>
            <a:latin typeface="Calibri" pitchFamily="34" charset="0"/>
          </a:endParaRPr>
        </a:p>
      </dgm:t>
    </dgm:pt>
    <dgm:pt modelId="{2972B5C4-B622-4142-B854-419EC7C51D13}" type="parTrans" cxnId="{B6E73EF6-874F-4865-9C77-DBCE76DE85C1}">
      <dgm:prSet/>
      <dgm:spPr/>
      <dgm:t>
        <a:bodyPr/>
        <a:lstStyle/>
        <a:p>
          <a:endParaRPr lang="en-GB"/>
        </a:p>
      </dgm:t>
    </dgm:pt>
    <dgm:pt modelId="{30DB4F44-2D4F-48AF-A769-159EDD45A8EC}" type="sibTrans" cxnId="{B6E73EF6-874F-4865-9C77-DBCE76DE85C1}">
      <dgm:prSet/>
      <dgm:spPr/>
      <dgm:t>
        <a:bodyPr/>
        <a:lstStyle/>
        <a:p>
          <a:endParaRPr lang="en-GB"/>
        </a:p>
      </dgm:t>
    </dgm:pt>
    <dgm:pt modelId="{40D5EB3C-E574-498D-8E87-99ACF60B44C9}" type="pres">
      <dgm:prSet presAssocID="{96905B7A-8281-4BE2-B450-31454478EA9F}" presName="linear" presStyleCnt="0">
        <dgm:presLayoutVars>
          <dgm:animLvl val="lvl"/>
          <dgm:resizeHandles val="exact"/>
        </dgm:presLayoutVars>
      </dgm:prSet>
      <dgm:spPr/>
      <dgm:t>
        <a:bodyPr/>
        <a:lstStyle/>
        <a:p>
          <a:endParaRPr lang="en-GB"/>
        </a:p>
      </dgm:t>
    </dgm:pt>
    <dgm:pt modelId="{6E94E759-8866-4E9A-AAEB-A2CEE88BED4F}" type="pres">
      <dgm:prSet presAssocID="{42100374-CEEA-431F-ADF1-8C0247C38832}" presName="parentText" presStyleLbl="node1" presStyleIdx="0" presStyleCnt="1">
        <dgm:presLayoutVars>
          <dgm:chMax val="0"/>
          <dgm:bulletEnabled val="1"/>
        </dgm:presLayoutVars>
      </dgm:prSet>
      <dgm:spPr/>
      <dgm:t>
        <a:bodyPr/>
        <a:lstStyle/>
        <a:p>
          <a:endParaRPr lang="en-GB"/>
        </a:p>
      </dgm:t>
    </dgm:pt>
  </dgm:ptLst>
  <dgm:cxnLst>
    <dgm:cxn modelId="{087662B9-43F3-4C70-A5AF-0DD001A7261F}" type="presOf" srcId="{42100374-CEEA-431F-ADF1-8C0247C38832}" destId="{6E94E759-8866-4E9A-AAEB-A2CEE88BED4F}" srcOrd="0" destOrd="0" presId="urn:microsoft.com/office/officeart/2005/8/layout/vList2"/>
    <dgm:cxn modelId="{FD7B42BF-E7FE-4151-A2A7-1632067E15F3}" type="presOf" srcId="{96905B7A-8281-4BE2-B450-31454478EA9F}" destId="{40D5EB3C-E574-498D-8E87-99ACF60B44C9}" srcOrd="0" destOrd="0" presId="urn:microsoft.com/office/officeart/2005/8/layout/vList2"/>
    <dgm:cxn modelId="{B6E73EF6-874F-4865-9C77-DBCE76DE85C1}" srcId="{96905B7A-8281-4BE2-B450-31454478EA9F}" destId="{42100374-CEEA-431F-ADF1-8C0247C38832}" srcOrd="0" destOrd="0" parTransId="{2972B5C4-B622-4142-B854-419EC7C51D13}" sibTransId="{30DB4F44-2D4F-48AF-A769-159EDD45A8EC}"/>
    <dgm:cxn modelId="{5CF9337E-A3E0-48C1-8C4E-37B7AEAFB6C3}" type="presParOf" srcId="{40D5EB3C-E574-498D-8E87-99ACF60B44C9}" destId="{6E94E759-8866-4E9A-AAEB-A2CEE88BED4F}"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B0B0A08-4197-492D-B1AC-0866813E5004}" type="datetimeFigureOut">
              <a:rPr lang="en-US"/>
              <a:pPr>
                <a:defRPr/>
              </a:pPr>
              <a:t>11/10/2011</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2BEF146-64B2-4C8C-B995-DB844A5C0AB3}"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1078039-BCAB-4552-9F78-AD1F660DB984}" type="datetimeFigureOut">
              <a:rPr lang="en-GB"/>
              <a:pPr>
                <a:defRPr/>
              </a:pPr>
              <a:t>10/11/2011</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16463"/>
            <a:ext cx="5438775" cy="44656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18FDAD3-7845-4F62-A53E-53F1E3E11430}"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3E8FC5B4-2F7B-439E-BD43-DC20487D331A}" type="slidenum">
              <a:rPr lang="en-GB" smtClean="0"/>
              <a:pPr>
                <a:defRPr/>
              </a:pPr>
              <a:t>3</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ED0E8D6-44F8-4743-9F6D-E21F1F98B585}" type="slidenum">
              <a:rPr lang="en-GB" smtClean="0"/>
              <a:pPr>
                <a:defRPr/>
              </a:pPr>
              <a:t>15</a:t>
            </a:fld>
            <a:endParaRPr lang="en-GB" dirty="0"/>
          </a:p>
        </p:txBody>
      </p:sp>
      <p:sp>
        <p:nvSpPr>
          <p:cNvPr id="5" name="Header Placeholder 4"/>
          <p:cNvSpPr>
            <a:spLocks noGrp="1"/>
          </p:cNvSpPr>
          <p:nvPr>
            <p:ph type="hdr" sz="quarter"/>
          </p:nvPr>
        </p:nvSpPr>
        <p:spPr/>
        <p:txBody>
          <a:bodyPr/>
          <a:lstStyle/>
          <a:p>
            <a:pPr>
              <a:defRPr/>
            </a:pPr>
            <a:r>
              <a:rPr lang="en-GB" dirty="0" smtClean="0"/>
              <a:t>And Now!!</a:t>
            </a:r>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2F0C6BBB-CE57-4874-9EFD-0F359EE56BFA}" type="slidenum">
              <a:rPr lang="en-GB" smtClean="0"/>
              <a:pPr>
                <a:defRPr/>
              </a:pPr>
              <a:t>16</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EF0614BB-DA1C-4B7D-AA9E-42A2EFFB2B2A}" type="slidenum">
              <a:rPr lang="en-GB" smtClean="0"/>
              <a:pPr>
                <a:defRPr/>
              </a:pPr>
              <a:t>4</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00F75D08-DE6C-4466-8DCA-6DF069AFF829}" type="slidenum">
              <a:rPr lang="en-GB" smtClean="0"/>
              <a:pPr>
                <a:defRPr/>
              </a:pPr>
              <a:t>6</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FD022CA6-F005-48CD-BC19-1D752AAFABDE}" type="slidenum">
              <a:rPr lang="en-GB" smtClean="0"/>
              <a:pPr>
                <a:defRPr/>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ADB78D-4AE9-460E-B264-8F2FEA1C5DAB}" type="slidenum">
              <a:rPr lang="en-US" smtClean="0">
                <a:latin typeface="Arial" charset="0"/>
              </a:rPr>
              <a:pPr fontAlgn="base">
                <a:spcBef>
                  <a:spcPct val="0"/>
                </a:spcBef>
                <a:spcAft>
                  <a:spcPct val="0"/>
                </a:spcAft>
              </a:pPr>
              <a:t>8</a:t>
            </a:fld>
            <a:endParaRPr lang="en-US" smtClean="0">
              <a:latin typeface="Arial"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charset="0"/>
              </a:rPr>
              <a:t> 3 million people in the UK suffer from malnutrition</a:t>
            </a:r>
          </a:p>
          <a:p>
            <a:pPr eaLnBrk="1" hangingPunct="1"/>
            <a:r>
              <a:rPr lang="en-US" smtClean="0">
                <a:latin typeface="Arial" charset="0"/>
              </a:rPr>
              <a:t>Costs exceed 13 billion pounds per year</a:t>
            </a:r>
          </a:p>
          <a:p>
            <a:pPr eaLnBrk="1" hangingPunct="1"/>
            <a:r>
              <a:rPr lang="en-US" smtClean="0">
                <a:latin typeface="Arial" charset="0"/>
              </a:rPr>
              <a:t>NICE predict nutrition to be the largest cost saving area in the NHS</a:t>
            </a:r>
          </a:p>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endParaRPr lang="en-GB" smtClean="0">
              <a:solidFill>
                <a:schemeClr val="accent2"/>
              </a:solidFill>
            </a:endParaRPr>
          </a:p>
          <a:p>
            <a:pPr eaLnBrk="1" hangingPunct="1">
              <a:spcBef>
                <a:spcPct val="50000"/>
              </a:spcBef>
              <a:buFontTx/>
              <a:buChar char="•"/>
            </a:pPr>
            <a:r>
              <a:rPr lang="en-GB" smtClean="0"/>
              <a:t>The improving nutritional care programme is an 18 month improvement programme (due to end in March 2012) which aims to ensure adults at risk of malnutrition receive appropriate and safe nutritional care and the assistance they require to eat and drink. </a:t>
            </a:r>
          </a:p>
          <a:p>
            <a:pPr eaLnBrk="1" hangingPunct="1"/>
            <a:endParaRPr lang="en-GB" smtClean="0"/>
          </a:p>
          <a:p>
            <a:pPr eaLnBrk="1" hangingPunct="1"/>
            <a:r>
              <a:rPr lang="en-GB" smtClean="0"/>
              <a:t>Providing good nutritional care is key to people’s experience of healthcare and addresses all three quality ambitions of the Healthcare Quality Strategy. </a:t>
            </a:r>
          </a:p>
        </p:txBody>
      </p:sp>
      <p:sp>
        <p:nvSpPr>
          <p:cNvPr id="4" name="Slide Number Placeholder 3"/>
          <p:cNvSpPr>
            <a:spLocks noGrp="1"/>
          </p:cNvSpPr>
          <p:nvPr>
            <p:ph type="sldNum" sz="quarter" idx="5"/>
          </p:nvPr>
        </p:nvSpPr>
        <p:spPr/>
        <p:txBody>
          <a:bodyPr/>
          <a:lstStyle/>
          <a:p>
            <a:pPr>
              <a:defRPr/>
            </a:pPr>
            <a:fld id="{A9500698-6C19-4541-B580-1C5E2AF81BBC}" type="slidenum">
              <a:rPr lang="en-GB" smtClean="0"/>
              <a:pPr>
                <a:defRPr/>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Priority areas were identified by the programme through a process of segmentation, consultation and critical appraisal.  </a:t>
            </a:r>
          </a:p>
          <a:p>
            <a:r>
              <a:rPr lang="en-GB" smtClean="0"/>
              <a:t>The 3 areas for targetted improvement work were:-</a:t>
            </a:r>
          </a:p>
          <a:p>
            <a:r>
              <a:rPr lang="en-GB" smtClean="0"/>
              <a:t>To improve meal time processes to ensure people get the right help they need to eat and drink.</a:t>
            </a:r>
          </a:p>
          <a:p>
            <a:r>
              <a:rPr lang="en-GB" smtClean="0"/>
              <a:t>To improve the transition (initially between care home and hospital) to ensure that communication relating to nutritional information is fully documented and transferred with the patient.</a:t>
            </a:r>
          </a:p>
          <a:p>
            <a:r>
              <a:rPr lang="en-GB" smtClean="0"/>
              <a:t>To improve knowledge and understanding of nutritional information to enable people with long term conditions to self-manage their nutritional care </a:t>
            </a:r>
          </a:p>
        </p:txBody>
      </p:sp>
      <p:sp>
        <p:nvSpPr>
          <p:cNvPr id="4" name="Slide Number Placeholder 3"/>
          <p:cNvSpPr>
            <a:spLocks noGrp="1"/>
          </p:cNvSpPr>
          <p:nvPr>
            <p:ph type="sldNum" sz="quarter" idx="5"/>
          </p:nvPr>
        </p:nvSpPr>
        <p:spPr/>
        <p:txBody>
          <a:bodyPr/>
          <a:lstStyle/>
          <a:p>
            <a:pPr>
              <a:defRPr/>
            </a:pPr>
            <a:fld id="{D443658E-863E-47DA-8092-331F9BE06764}" type="slidenum">
              <a:rPr lang="en-GB" smtClean="0"/>
              <a:pPr>
                <a:defRPr/>
              </a:pPr>
              <a:t>10</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endParaRPr lang="en-US" sz="9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endParaRPr lang="en-US" sz="9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6725" y="4124672"/>
            <a:ext cx="8324850" cy="1742728"/>
          </a:xfrm>
        </p:spPr>
        <p:txBody>
          <a:bodyPr>
            <a:normAutofit/>
          </a:bodyPr>
          <a:lstStyle>
            <a:lvl1pPr marL="0" indent="0" algn="l">
              <a:buNone/>
              <a:defRPr sz="18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o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458734" y="1979049"/>
            <a:ext cx="4320480" cy="546038"/>
          </a:xfrm>
        </p:spPr>
        <p:txBody>
          <a:bodyPr>
            <a:noAutofit/>
          </a:bodyPr>
          <a:lstStyle>
            <a:lvl1pPr marL="0" indent="0">
              <a:lnSpc>
                <a:spcPts val="2400"/>
              </a:lnSpc>
              <a:buNone/>
              <a:defRPr sz="2500">
                <a:solidFill>
                  <a:srgbClr val="71C7F0"/>
                </a:solidFill>
                <a:latin typeface="Myriad Pro" pitchFamily="34" charset="0"/>
              </a:defRPr>
            </a:lvl1pPr>
            <a:lvl2pPr>
              <a:defRPr sz="3200">
                <a:solidFill>
                  <a:schemeClr val="bg1"/>
                </a:solidFill>
                <a:latin typeface="Bebas Neue" pitchFamily="34" charset="0"/>
              </a:defRPr>
            </a:lvl2pPr>
            <a:lvl3pPr>
              <a:defRPr sz="3200">
                <a:solidFill>
                  <a:schemeClr val="bg1"/>
                </a:solidFill>
                <a:latin typeface="Bebas Neue" pitchFamily="34" charset="0"/>
              </a:defRPr>
            </a:lvl3pPr>
            <a:lvl4pPr>
              <a:defRPr sz="3200">
                <a:solidFill>
                  <a:schemeClr val="bg1"/>
                </a:solidFill>
                <a:latin typeface="Bebas Neue" pitchFamily="34" charset="0"/>
              </a:defRPr>
            </a:lvl4pPr>
            <a:lvl5pPr>
              <a:defRPr sz="3200">
                <a:solidFill>
                  <a:schemeClr val="bg1"/>
                </a:solidFill>
                <a:latin typeface="Bebas Neue" pitchFamily="34" charset="0"/>
              </a:defRPr>
            </a:lvl5pPr>
          </a:lstStyle>
          <a:p>
            <a:pPr lvl="0"/>
            <a:r>
              <a:rPr lang="en-US" smtClean="0"/>
              <a:t>Click to edit Master text styles</a:t>
            </a:r>
          </a:p>
        </p:txBody>
      </p:sp>
      <p:sp>
        <p:nvSpPr>
          <p:cNvPr id="7" name="Text Placeholder 5"/>
          <p:cNvSpPr>
            <a:spLocks noGrp="1"/>
          </p:cNvSpPr>
          <p:nvPr>
            <p:ph type="body" sz="quarter" idx="16"/>
          </p:nvPr>
        </p:nvSpPr>
        <p:spPr>
          <a:xfrm>
            <a:off x="4443354" y="2713462"/>
            <a:ext cx="4320480" cy="2223837"/>
          </a:xfrm>
        </p:spPr>
        <p:txBody>
          <a:bodyPr>
            <a:normAutofit/>
          </a:bodyPr>
          <a:lstStyle>
            <a:lvl1pPr marL="0" indent="0">
              <a:buNone/>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itle 1"/>
          <p:cNvSpPr>
            <a:spLocks noGrp="1"/>
          </p:cNvSpPr>
          <p:nvPr>
            <p:ph type="title"/>
          </p:nvPr>
        </p:nvSpPr>
        <p:spPr>
          <a:xfrm>
            <a:off x="360024" y="444252"/>
            <a:ext cx="8388440" cy="489198"/>
          </a:xfrm>
        </p:spPr>
        <p:txBody>
          <a:bodyPr/>
          <a:lstStyle/>
          <a:p>
            <a:r>
              <a:rPr lang="en-GB" dirty="0" smtClean="0"/>
              <a:t>Click to add text</a:t>
            </a:r>
            <a:br>
              <a:rPr lang="en-GB" dirty="0" smtClean="0"/>
            </a:b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lnSpc>
                <a:spcPts val="2700"/>
              </a:lnSpc>
              <a:defRPr sz="2800" b="1">
                <a:solidFill>
                  <a:srgbClr val="71C7F0"/>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1"/>
            <a:ext cx="5111750" cy="5632450"/>
          </a:xfrm>
        </p:spPr>
        <p:txBody>
          <a:bodyPr>
            <a:normAutofit/>
          </a:bodyPr>
          <a:lstStyle>
            <a:lvl1pPr>
              <a:defRPr sz="2500"/>
            </a:lvl1pPr>
            <a:lvl2pPr>
              <a:defRPr sz="2500"/>
            </a:lvl2pPr>
            <a:lvl3pPr>
              <a:defRPr sz="2500"/>
            </a:lvl3pPr>
            <a:lvl4pPr>
              <a:defRPr sz="2500"/>
            </a:lvl4pPr>
            <a:lvl5pPr>
              <a:defRPr sz="25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4608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5572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0024" y="358527"/>
            <a:ext cx="8388440" cy="753636"/>
          </a:xfrm>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28624" y="1844825"/>
            <a:ext cx="8319839" cy="4041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02287"/>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602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363" y="357188"/>
            <a:ext cx="8388350" cy="557212"/>
          </a:xfrm>
        </p:spPr>
        <p:txBody>
          <a:bodyPr/>
          <a:lstStyle/>
          <a:p>
            <a:r>
              <a:rPr lang="en-US" smtClean="0"/>
              <a:t>Click to edit Master title style</a:t>
            </a:r>
            <a:endParaRPr lang="en-GB"/>
          </a:p>
        </p:txBody>
      </p:sp>
      <p:sp>
        <p:nvSpPr>
          <p:cNvPr id="3" name="Content Placeholder 2"/>
          <p:cNvSpPr>
            <a:spLocks noGrp="1"/>
          </p:cNvSpPr>
          <p:nvPr>
            <p:ph idx="1"/>
          </p:nvPr>
        </p:nvSpPr>
        <p:spPr>
          <a:xfrm>
            <a:off x="438150" y="1844675"/>
            <a:ext cx="8310563" cy="357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 Contents">
    <p:spTree>
      <p:nvGrpSpPr>
        <p:cNvPr id="1" name=""/>
        <p:cNvGrpSpPr/>
        <p:nvPr/>
      </p:nvGrpSpPr>
      <p:grpSpPr>
        <a:xfrm>
          <a:off x="0" y="0"/>
          <a:ext cx="0" cy="0"/>
          <a:chOff x="0" y="0"/>
          <a:chExt cx="0" cy="0"/>
        </a:xfrm>
      </p:grpSpPr>
      <p:sp>
        <p:nvSpPr>
          <p:cNvPr id="2" name="Title 1"/>
          <p:cNvSpPr>
            <a:spLocks noGrp="1"/>
          </p:cNvSpPr>
          <p:nvPr>
            <p:ph type="title"/>
          </p:nvPr>
        </p:nvSpPr>
        <p:spPr>
          <a:xfrm>
            <a:off x="447675" y="1565920"/>
            <a:ext cx="8300788" cy="4225280"/>
          </a:xfrm>
        </p:spPr>
        <p:txBody>
          <a:bodyPr/>
          <a:lstStyle>
            <a:lvl1pPr>
              <a:lnSpc>
                <a:spcPts val="3500"/>
              </a:lnSpc>
              <a:defRPr sz="4400" b="0"/>
            </a:lvl1pPr>
          </a:lstStyle>
          <a:p>
            <a:r>
              <a:rPr lang="en-US" smtClean="0"/>
              <a:t>Click to edit Master 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325760" y="1106456"/>
            <a:ext cx="7772400" cy="2952328"/>
          </a:xfrm>
        </p:spPr>
        <p:txBody>
          <a:bodyPr/>
          <a:lstStyle>
            <a:lvl1pPr algn="l">
              <a:lnSpc>
                <a:spcPts val="5400"/>
              </a:lnSpc>
              <a:defRPr sz="6600" b="1" i="0" cap="all" baseline="0">
                <a:solidFill>
                  <a:schemeClr val="tx1">
                    <a:lumMod val="65000"/>
                    <a:lumOff val="35000"/>
                  </a:schemeClr>
                </a:solidFill>
                <a:latin typeface="Myriad Pro" pitchFamily="34" charset="0"/>
                <a:ea typeface="Myriad Pro" pitchFamily="34" charset="0"/>
              </a:defRPr>
            </a:lvl1pPr>
          </a:lstStyle>
          <a:p>
            <a:r>
              <a:rPr lang="en-US" smtClean="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966" y="1533525"/>
            <a:ext cx="8281738" cy="4352925"/>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357149" y="390520"/>
            <a:ext cx="8388440" cy="426117"/>
          </a:xfrm>
        </p:spPr>
        <p:txBody>
          <a:bodyPr/>
          <a:lstStyle>
            <a:lvl1pPr>
              <a:defRPr baseline="0"/>
            </a:lvl1pPr>
          </a:lstStyle>
          <a:p>
            <a:r>
              <a:rPr lang="en-US" smtClean="0"/>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360024" y="376143"/>
            <a:ext cx="8388440" cy="426117"/>
          </a:xfrm>
        </p:spPr>
        <p:txBody>
          <a:bodyPr/>
          <a:lstStyle>
            <a:lvl1pPr>
              <a:defRPr baseline="0"/>
            </a:lvl1pPr>
          </a:lstStyle>
          <a:p>
            <a:r>
              <a:rPr lang="en-US" smtClean="0"/>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6724" y="1846977"/>
            <a:ext cx="3745235" cy="399184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52974" y="1846976"/>
            <a:ext cx="3933825" cy="400137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itle 1"/>
          <p:cNvSpPr>
            <a:spLocks noGrp="1"/>
          </p:cNvSpPr>
          <p:nvPr>
            <p:ph type="title"/>
          </p:nvPr>
        </p:nvSpPr>
        <p:spPr>
          <a:xfrm>
            <a:off x="360024" y="453777"/>
            <a:ext cx="8388440" cy="489198"/>
          </a:xfrm>
        </p:spPr>
        <p:txBody>
          <a:bodyPr/>
          <a:lstStyle>
            <a:lvl1pPr>
              <a:defRPr lang="en-GB" dirty="0"/>
            </a:lvl1pPr>
          </a:lstStyle>
          <a:p>
            <a:r>
              <a:rPr lang="en-GB" dirty="0" smtClean="0"/>
              <a:t>Click to add text</a:t>
            </a:r>
            <a:br>
              <a:rPr lang="en-GB" dirty="0" smtClean="0"/>
            </a:b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3310" y="1535113"/>
            <a:ext cx="4040188" cy="639762"/>
          </a:xfrm>
        </p:spPr>
        <p:txBody>
          <a:bodyPr anchor="b">
            <a:normAutofit/>
          </a:bodyPr>
          <a:lstStyle>
            <a:lvl1pPr marL="0" indent="0">
              <a:buNone/>
              <a:defRPr sz="20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3310" y="2174875"/>
            <a:ext cx="4040188" cy="3951288"/>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itle 1"/>
          <p:cNvSpPr>
            <a:spLocks noGrp="1"/>
          </p:cNvSpPr>
          <p:nvPr>
            <p:ph type="title"/>
          </p:nvPr>
        </p:nvSpPr>
        <p:spPr>
          <a:xfrm>
            <a:off x="360024" y="453777"/>
            <a:ext cx="8388440" cy="489198"/>
          </a:xfrm>
        </p:spPr>
        <p:txBody>
          <a:bodyPr/>
          <a:lstStyle/>
          <a:p>
            <a:r>
              <a:rPr lang="en-GB" dirty="0" smtClean="0"/>
              <a:t>Click to add text</a:t>
            </a:r>
            <a:br>
              <a:rPr lang="en-GB" dirty="0" smtClean="0"/>
            </a:br>
            <a:endParaRPr lang="en-GB" dirty="0"/>
          </a:p>
        </p:txBody>
      </p:sp>
      <p:sp>
        <p:nvSpPr>
          <p:cNvPr id="7" name="Date Placeholder 6"/>
          <p:cNvSpPr>
            <a:spLocks noGrp="1"/>
          </p:cNvSpPr>
          <p:nvPr>
            <p:ph type="dt" sz="half" idx="10"/>
          </p:nvPr>
        </p:nvSpPr>
        <p:spPr>
          <a:xfrm>
            <a:off x="465138" y="6423025"/>
            <a:ext cx="2133600" cy="365125"/>
          </a:xfrm>
          <a:prstGeom prst="rect">
            <a:avLst/>
          </a:prstGeom>
        </p:spPr>
        <p:txBody>
          <a:bodyPr/>
          <a:lstStyle>
            <a:lvl1pPr fontAlgn="auto">
              <a:spcBef>
                <a:spcPts val="0"/>
              </a:spcBef>
              <a:spcAft>
                <a:spcPts val="0"/>
              </a:spcAft>
              <a:defRPr sz="1200" b="1">
                <a:latin typeface="Myriad Pro" pitchFamily="34" charset="0"/>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467123" y="1861602"/>
            <a:ext cx="4320480" cy="3888432"/>
          </a:xfrm>
        </p:spPr>
        <p:txBody>
          <a:bodyPr>
            <a:normAutofit/>
          </a:bodyPr>
          <a:lstStyle>
            <a:lvl1pPr marL="0" indent="0">
              <a:buNone/>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4"/>
          <p:cNvSpPr>
            <a:spLocks noGrp="1"/>
          </p:cNvSpPr>
          <p:nvPr>
            <p:ph type="pic" sz="quarter" idx="16"/>
          </p:nvPr>
        </p:nvSpPr>
        <p:spPr>
          <a:xfrm>
            <a:off x="469842" y="2139950"/>
            <a:ext cx="3205758" cy="3041650"/>
          </a:xfrm>
        </p:spPr>
        <p:txBody>
          <a:bodyPr rtlCol="0">
            <a:normAutofit/>
          </a:bodyPr>
          <a:lstStyle/>
          <a:p>
            <a:pPr lvl="0"/>
            <a:r>
              <a:rPr lang="en-US" noProof="0" dirty="0" smtClean="0"/>
              <a:t>Click icon to add picture</a:t>
            </a:r>
            <a:endParaRPr lang="en-GB" noProof="0" dirty="0"/>
          </a:p>
        </p:txBody>
      </p:sp>
      <p:sp>
        <p:nvSpPr>
          <p:cNvPr id="7" name="Title 1"/>
          <p:cNvSpPr>
            <a:spLocks noGrp="1"/>
          </p:cNvSpPr>
          <p:nvPr>
            <p:ph type="title"/>
          </p:nvPr>
        </p:nvSpPr>
        <p:spPr>
          <a:xfrm>
            <a:off x="360024" y="453777"/>
            <a:ext cx="8388440" cy="489198"/>
          </a:xfrm>
        </p:spPr>
        <p:txBody>
          <a:bodyPr/>
          <a:lstStyle/>
          <a:p>
            <a:r>
              <a:rPr lang="en-GB" dirty="0" smtClean="0"/>
              <a:t>Click to add text</a:t>
            </a:r>
            <a:br>
              <a:rPr lang="en-GB" dirty="0" smtClean="0"/>
            </a:b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63" y="357188"/>
            <a:ext cx="8388350" cy="557212"/>
          </a:xfrm>
          <a:prstGeom prst="rect">
            <a:avLst/>
          </a:prstGeom>
        </p:spPr>
        <p:txBody>
          <a:bodyPr vert="horz" lIns="91440" tIns="45720" rIns="91440" bIns="45720" rtlCol="0" anchor="t" anchorCtr="0">
            <a:noAutofit/>
          </a:bodyPr>
          <a:lstStyle/>
          <a:p>
            <a:r>
              <a:rPr lang="en-US" smtClean="0"/>
              <a:t>Click to edit Master title style</a:t>
            </a:r>
            <a:endParaRPr lang="en-GB" dirty="0"/>
          </a:p>
        </p:txBody>
      </p:sp>
      <p:sp>
        <p:nvSpPr>
          <p:cNvPr id="1027" name="Text Placeholder 2"/>
          <p:cNvSpPr>
            <a:spLocks noGrp="1"/>
          </p:cNvSpPr>
          <p:nvPr>
            <p:ph type="body" idx="1"/>
          </p:nvPr>
        </p:nvSpPr>
        <p:spPr bwMode="auto">
          <a:xfrm>
            <a:off x="438150" y="1844675"/>
            <a:ext cx="8310563" cy="3575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cxnSp>
        <p:nvCxnSpPr>
          <p:cNvPr id="12" name="Straight Connector 11"/>
          <p:cNvCxnSpPr/>
          <p:nvPr/>
        </p:nvCxnSpPr>
        <p:spPr>
          <a:xfrm>
            <a:off x="401638" y="6083300"/>
            <a:ext cx="8340725" cy="0"/>
          </a:xfrm>
          <a:prstGeom prst="line">
            <a:avLst/>
          </a:prstGeom>
          <a:ln w="57150">
            <a:solidFill>
              <a:srgbClr val="00A2E5"/>
            </a:solidFill>
          </a:ln>
        </p:spPr>
        <p:style>
          <a:lnRef idx="1">
            <a:schemeClr val="accent1"/>
          </a:lnRef>
          <a:fillRef idx="0">
            <a:schemeClr val="accent1"/>
          </a:fillRef>
          <a:effectRef idx="0">
            <a:schemeClr val="accent1"/>
          </a:effectRef>
          <a:fontRef idx="minor">
            <a:schemeClr val="tx1"/>
          </a:fontRef>
        </p:style>
      </p:cxnSp>
      <p:pic>
        <p:nvPicPr>
          <p:cNvPr id="1029" name="Picture 6">
            <a:hlinkClick r:id="" action="ppaction://hlinkshowjump?jump=nextslide"/>
          </p:cNvPr>
          <p:cNvPicPr>
            <a:picLocks noChangeAspect="1"/>
          </p:cNvPicPr>
          <p:nvPr/>
        </p:nvPicPr>
        <p:blipFill>
          <a:blip r:embed="rId17"/>
          <a:srcRect/>
          <a:stretch>
            <a:fillRect/>
          </a:stretch>
        </p:blipFill>
        <p:spPr bwMode="auto">
          <a:xfrm>
            <a:off x="8245475" y="6505575"/>
            <a:ext cx="511175" cy="180975"/>
          </a:xfrm>
          <a:prstGeom prst="rect">
            <a:avLst/>
          </a:prstGeom>
          <a:noFill/>
          <a:ln w="9525">
            <a:noFill/>
            <a:miter lim="800000"/>
            <a:headEnd/>
            <a:tailEnd/>
          </a:ln>
        </p:spPr>
      </p:pic>
      <p:pic>
        <p:nvPicPr>
          <p:cNvPr id="1030" name="Picture 7">
            <a:hlinkClick r:id="" action="ppaction://hlinkshowjump?jump=previousslide"/>
          </p:cNvPr>
          <p:cNvPicPr>
            <a:picLocks noChangeAspect="1"/>
          </p:cNvPicPr>
          <p:nvPr/>
        </p:nvPicPr>
        <p:blipFill>
          <a:blip r:embed="rId18"/>
          <a:srcRect/>
          <a:stretch>
            <a:fillRect/>
          </a:stretch>
        </p:blipFill>
        <p:spPr bwMode="auto">
          <a:xfrm>
            <a:off x="7466013" y="6505575"/>
            <a:ext cx="677862" cy="180975"/>
          </a:xfrm>
          <a:prstGeom prst="rect">
            <a:avLst/>
          </a:prstGeom>
          <a:noFill/>
          <a:ln w="9525">
            <a:noFill/>
            <a:miter lim="800000"/>
            <a:headEnd/>
            <a:tailEnd/>
          </a:ln>
        </p:spPr>
      </p:pic>
      <p:pic>
        <p:nvPicPr>
          <p:cNvPr id="1031" name="Picture 9" descr="HIS_logo_CMYK.png"/>
          <p:cNvPicPr>
            <a:picLocks noChangeAspect="1"/>
          </p:cNvPicPr>
          <p:nvPr userDrawn="1"/>
        </p:nvPicPr>
        <p:blipFill>
          <a:blip r:embed="rId19"/>
          <a:srcRect/>
          <a:stretch>
            <a:fillRect/>
          </a:stretch>
        </p:blipFill>
        <p:spPr bwMode="auto">
          <a:xfrm>
            <a:off x="384175" y="6154738"/>
            <a:ext cx="1644650" cy="623887"/>
          </a:xfrm>
          <a:prstGeom prst="rect">
            <a:avLst/>
          </a:prstGeom>
          <a:noFill/>
          <a:ln w="9525">
            <a:noFill/>
            <a:miter lim="800000"/>
            <a:headEnd/>
            <a:tailEnd/>
          </a:ln>
        </p:spPr>
      </p:pic>
      <p:pic>
        <p:nvPicPr>
          <p:cNvPr id="1032" name="Picture 8" descr="SC_2col_2.jpg"/>
          <p:cNvPicPr>
            <a:picLocks noChangeAspect="1"/>
          </p:cNvPicPr>
          <p:nvPr userDrawn="1"/>
        </p:nvPicPr>
        <p:blipFill>
          <a:blip r:embed="rId20"/>
          <a:srcRect/>
          <a:stretch>
            <a:fillRect/>
          </a:stretch>
        </p:blipFill>
        <p:spPr bwMode="auto">
          <a:xfrm>
            <a:off x="2247900" y="6305550"/>
            <a:ext cx="444500" cy="360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7" r:id="rId8"/>
    <p:sldLayoutId id="2147484031" r:id="rId9"/>
    <p:sldLayoutId id="2147484032" r:id="rId10"/>
    <p:sldLayoutId id="2147484033" r:id="rId11"/>
    <p:sldLayoutId id="2147484034" r:id="rId12"/>
    <p:sldLayoutId id="2147484035" r:id="rId13"/>
    <p:sldLayoutId id="2147484036" r:id="rId14"/>
    <p:sldLayoutId id="2147484038" r:id="rId15"/>
  </p:sldLayoutIdLst>
  <p:timing>
    <p:tnLst>
      <p:par>
        <p:cTn id="1" dur="indefinite" restart="never" nodeType="tmRoot"/>
      </p:par>
    </p:tnLst>
  </p:timing>
  <p:hf sldNum="0" hdr="0"/>
  <p:txStyles>
    <p:titleStyle>
      <a:lvl1pPr algn="l" rtl="0" eaLnBrk="0" fontAlgn="base" hangingPunct="0">
        <a:lnSpc>
          <a:spcPts val="3700"/>
        </a:lnSpc>
        <a:spcBef>
          <a:spcPct val="0"/>
        </a:spcBef>
        <a:spcAft>
          <a:spcPct val="0"/>
        </a:spcAft>
        <a:defRPr sz="2800" b="1" kern="1200" cap="all">
          <a:solidFill>
            <a:srgbClr val="00A2E5"/>
          </a:solidFill>
          <a:latin typeface="Myriad Pro" pitchFamily="34" charset="0"/>
          <a:ea typeface="Myriad Pro" pitchFamily="34" charset="0"/>
          <a:cs typeface="Myriad Pro" pitchFamily="34" charset="0"/>
        </a:defRPr>
      </a:lvl1pPr>
      <a:lvl2pPr algn="l" rtl="0" eaLnBrk="0" fontAlgn="base" hangingPunct="0">
        <a:lnSpc>
          <a:spcPts val="3700"/>
        </a:lnSpc>
        <a:spcBef>
          <a:spcPct val="0"/>
        </a:spcBef>
        <a:spcAft>
          <a:spcPct val="0"/>
        </a:spcAft>
        <a:defRPr sz="2800" b="1">
          <a:solidFill>
            <a:srgbClr val="00A2E5"/>
          </a:solidFill>
          <a:latin typeface="Myriad Pro" pitchFamily="34" charset="0"/>
          <a:ea typeface="Myriad Pro" pitchFamily="34" charset="0"/>
          <a:cs typeface="Myriad Pro" pitchFamily="34" charset="0"/>
        </a:defRPr>
      </a:lvl2pPr>
      <a:lvl3pPr algn="l" rtl="0" eaLnBrk="0" fontAlgn="base" hangingPunct="0">
        <a:lnSpc>
          <a:spcPts val="3700"/>
        </a:lnSpc>
        <a:spcBef>
          <a:spcPct val="0"/>
        </a:spcBef>
        <a:spcAft>
          <a:spcPct val="0"/>
        </a:spcAft>
        <a:defRPr sz="2800" b="1">
          <a:solidFill>
            <a:srgbClr val="00A2E5"/>
          </a:solidFill>
          <a:latin typeface="Myriad Pro" pitchFamily="34" charset="0"/>
          <a:ea typeface="Myriad Pro" pitchFamily="34" charset="0"/>
          <a:cs typeface="Myriad Pro" pitchFamily="34" charset="0"/>
        </a:defRPr>
      </a:lvl3pPr>
      <a:lvl4pPr algn="l" rtl="0" eaLnBrk="0" fontAlgn="base" hangingPunct="0">
        <a:lnSpc>
          <a:spcPts val="3700"/>
        </a:lnSpc>
        <a:spcBef>
          <a:spcPct val="0"/>
        </a:spcBef>
        <a:spcAft>
          <a:spcPct val="0"/>
        </a:spcAft>
        <a:defRPr sz="2800" b="1">
          <a:solidFill>
            <a:srgbClr val="00A2E5"/>
          </a:solidFill>
          <a:latin typeface="Myriad Pro" pitchFamily="34" charset="0"/>
          <a:ea typeface="Myriad Pro" pitchFamily="34" charset="0"/>
          <a:cs typeface="Myriad Pro" pitchFamily="34" charset="0"/>
        </a:defRPr>
      </a:lvl4pPr>
      <a:lvl5pPr algn="l" rtl="0" eaLnBrk="0" fontAlgn="base" hangingPunct="0">
        <a:lnSpc>
          <a:spcPts val="3700"/>
        </a:lnSpc>
        <a:spcBef>
          <a:spcPct val="0"/>
        </a:spcBef>
        <a:spcAft>
          <a:spcPct val="0"/>
        </a:spcAft>
        <a:defRPr sz="2800" b="1">
          <a:solidFill>
            <a:srgbClr val="00A2E5"/>
          </a:solidFill>
          <a:latin typeface="Myriad Pro" pitchFamily="34" charset="0"/>
          <a:ea typeface="Myriad Pro" pitchFamily="34" charset="0"/>
          <a:cs typeface="Myriad Pro" pitchFamily="34" charset="0"/>
        </a:defRPr>
      </a:lvl5pPr>
      <a:lvl6pPr marL="457200" algn="l" rtl="0" fontAlgn="base">
        <a:lnSpc>
          <a:spcPts val="3700"/>
        </a:lnSpc>
        <a:spcBef>
          <a:spcPct val="0"/>
        </a:spcBef>
        <a:spcAft>
          <a:spcPct val="0"/>
        </a:spcAft>
        <a:defRPr sz="2800" b="1">
          <a:solidFill>
            <a:srgbClr val="00A2E5"/>
          </a:solidFill>
          <a:latin typeface="Myriad Pro" pitchFamily="34" charset="0"/>
          <a:ea typeface="Myriad Pro" pitchFamily="34" charset="0"/>
          <a:cs typeface="Myriad Pro" pitchFamily="34" charset="0"/>
        </a:defRPr>
      </a:lvl6pPr>
      <a:lvl7pPr marL="914400" algn="l" rtl="0" fontAlgn="base">
        <a:lnSpc>
          <a:spcPts val="3700"/>
        </a:lnSpc>
        <a:spcBef>
          <a:spcPct val="0"/>
        </a:spcBef>
        <a:spcAft>
          <a:spcPct val="0"/>
        </a:spcAft>
        <a:defRPr sz="2800" b="1">
          <a:solidFill>
            <a:srgbClr val="00A2E5"/>
          </a:solidFill>
          <a:latin typeface="Myriad Pro" pitchFamily="34" charset="0"/>
          <a:ea typeface="Myriad Pro" pitchFamily="34" charset="0"/>
          <a:cs typeface="Myriad Pro" pitchFamily="34" charset="0"/>
        </a:defRPr>
      </a:lvl7pPr>
      <a:lvl8pPr marL="1371600" algn="l" rtl="0" fontAlgn="base">
        <a:lnSpc>
          <a:spcPts val="3700"/>
        </a:lnSpc>
        <a:spcBef>
          <a:spcPct val="0"/>
        </a:spcBef>
        <a:spcAft>
          <a:spcPct val="0"/>
        </a:spcAft>
        <a:defRPr sz="2800" b="1">
          <a:solidFill>
            <a:srgbClr val="00A2E5"/>
          </a:solidFill>
          <a:latin typeface="Myriad Pro" pitchFamily="34" charset="0"/>
          <a:ea typeface="Myriad Pro" pitchFamily="34" charset="0"/>
          <a:cs typeface="Myriad Pro" pitchFamily="34" charset="0"/>
        </a:defRPr>
      </a:lvl8pPr>
      <a:lvl9pPr marL="1828800" algn="l" rtl="0" fontAlgn="base">
        <a:lnSpc>
          <a:spcPts val="3700"/>
        </a:lnSpc>
        <a:spcBef>
          <a:spcPct val="0"/>
        </a:spcBef>
        <a:spcAft>
          <a:spcPct val="0"/>
        </a:spcAft>
        <a:defRPr sz="2800" b="1">
          <a:solidFill>
            <a:srgbClr val="00A2E5"/>
          </a:solidFill>
          <a:latin typeface="Myriad Pro" pitchFamily="34" charset="0"/>
          <a:ea typeface="Myriad Pro" pitchFamily="34" charset="0"/>
          <a:cs typeface="Myriad Pro" pitchFamily="34" charset="0"/>
        </a:defRPr>
      </a:lvl9pPr>
    </p:titleStyle>
    <p:bodyStyle>
      <a:lvl1pPr marL="342900" indent="-342900" algn="l" rtl="0" eaLnBrk="0" fontAlgn="base" hangingPunct="0">
        <a:spcBef>
          <a:spcPct val="20000"/>
        </a:spcBef>
        <a:spcAft>
          <a:spcPts val="600"/>
        </a:spcAft>
        <a:buFont typeface="Arial" charset="0"/>
        <a:buChar char="•"/>
        <a:defRPr lang="en-US" sz="2000" kern="1200" dirty="0">
          <a:solidFill>
            <a:srgbClr val="595959"/>
          </a:solidFill>
          <a:latin typeface="Myriad Pro" pitchFamily="34" charset="0"/>
          <a:ea typeface="+mn-ea"/>
          <a:cs typeface="+mn-cs"/>
        </a:defRPr>
      </a:lvl1pPr>
      <a:lvl2pPr marL="742950" indent="-285750" algn="l" rtl="0" eaLnBrk="0" fontAlgn="base" hangingPunct="0">
        <a:spcBef>
          <a:spcPct val="20000"/>
        </a:spcBef>
        <a:spcAft>
          <a:spcPts val="600"/>
        </a:spcAft>
        <a:buFont typeface="Arial" charset="0"/>
        <a:buChar char="–"/>
        <a:defRPr lang="en-US" sz="2000" kern="1200" dirty="0">
          <a:solidFill>
            <a:srgbClr val="595959"/>
          </a:solidFill>
          <a:latin typeface="Myriad Pro" pitchFamily="34" charset="0"/>
          <a:ea typeface="+mn-ea"/>
          <a:cs typeface="+mn-cs"/>
        </a:defRPr>
      </a:lvl2pPr>
      <a:lvl3pPr marL="1143000" indent="-228600" algn="l" rtl="0" eaLnBrk="0" fontAlgn="base" hangingPunct="0">
        <a:spcBef>
          <a:spcPct val="20000"/>
        </a:spcBef>
        <a:spcAft>
          <a:spcPts val="600"/>
        </a:spcAft>
        <a:buFont typeface="Arial" charset="0"/>
        <a:buChar char="•"/>
        <a:defRPr lang="en-US" sz="2000" kern="1200" dirty="0">
          <a:solidFill>
            <a:srgbClr val="595959"/>
          </a:solidFill>
          <a:latin typeface="Myriad Pro" pitchFamily="34" charset="0"/>
          <a:ea typeface="+mn-ea"/>
          <a:cs typeface="+mn-cs"/>
        </a:defRPr>
      </a:lvl3pPr>
      <a:lvl4pPr marL="1600200" indent="-228600" algn="l" rtl="0" eaLnBrk="0" fontAlgn="base" hangingPunct="0">
        <a:spcBef>
          <a:spcPct val="20000"/>
        </a:spcBef>
        <a:spcAft>
          <a:spcPts val="600"/>
        </a:spcAft>
        <a:buFont typeface="Arial" charset="0"/>
        <a:buChar char="–"/>
        <a:defRPr lang="en-US" sz="2000" kern="1200" dirty="0">
          <a:solidFill>
            <a:srgbClr val="595959"/>
          </a:solidFill>
          <a:latin typeface="Myriad Pro" pitchFamily="34" charset="0"/>
          <a:ea typeface="+mn-ea"/>
          <a:cs typeface="+mn-cs"/>
        </a:defRPr>
      </a:lvl4pPr>
      <a:lvl5pPr marL="2057400" indent="-228600" algn="l" rtl="0" eaLnBrk="0" fontAlgn="base" hangingPunct="0">
        <a:spcBef>
          <a:spcPct val="20000"/>
        </a:spcBef>
        <a:spcAft>
          <a:spcPts val="600"/>
        </a:spcAft>
        <a:buFont typeface="Arial" charset="0"/>
        <a:buChar char="»"/>
        <a:defRPr lang="en-GB" sz="2000" kern="1200" dirty="0">
          <a:solidFill>
            <a:srgbClr val="595959"/>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openxmlformats.org/officeDocument/2006/relationships/diagramData" Target="../diagrams/data4.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HIS_logo_CMYK.png"/>
          <p:cNvPicPr>
            <a:picLocks noChangeAspect="1"/>
          </p:cNvPicPr>
          <p:nvPr/>
        </p:nvPicPr>
        <p:blipFill>
          <a:blip r:embed="rId2"/>
          <a:srcRect/>
          <a:stretch>
            <a:fillRect/>
          </a:stretch>
        </p:blipFill>
        <p:spPr bwMode="auto">
          <a:xfrm>
            <a:off x="1570038" y="1482725"/>
            <a:ext cx="5627687" cy="2138363"/>
          </a:xfrm>
          <a:prstGeom prst="rect">
            <a:avLst/>
          </a:prstGeom>
          <a:noFill/>
          <a:ln w="9525">
            <a:noFill/>
            <a:miter lim="800000"/>
            <a:headEnd/>
            <a:tailEnd/>
          </a:ln>
        </p:spPr>
      </p:pic>
      <p:pic>
        <p:nvPicPr>
          <p:cNvPr id="3075" name="Picture 2" descr="C:\Documents and Settings\jasonk\Desktop\HIS PPT Template\V2\tagline2.png"/>
          <p:cNvPicPr>
            <a:picLocks noChangeAspect="1" noChangeArrowheads="1"/>
          </p:cNvPicPr>
          <p:nvPr/>
        </p:nvPicPr>
        <p:blipFill>
          <a:blip r:embed="rId3"/>
          <a:srcRect/>
          <a:stretch>
            <a:fillRect/>
          </a:stretch>
        </p:blipFill>
        <p:spPr bwMode="auto">
          <a:xfrm>
            <a:off x="314325" y="395288"/>
            <a:ext cx="8534400" cy="269875"/>
          </a:xfrm>
          <a:prstGeom prst="rect">
            <a:avLst/>
          </a:prstGeom>
          <a:noFill/>
          <a:ln w="9525">
            <a:noFill/>
            <a:miter lim="800000"/>
            <a:headEnd/>
            <a:tailEnd/>
          </a:ln>
        </p:spPr>
      </p:pic>
      <p:sp>
        <p:nvSpPr>
          <p:cNvPr id="11" name="Title 5"/>
          <p:cNvSpPr txBox="1">
            <a:spLocks/>
          </p:cNvSpPr>
          <p:nvPr/>
        </p:nvSpPr>
        <p:spPr>
          <a:xfrm>
            <a:off x="363538" y="4618038"/>
            <a:ext cx="7772400" cy="1138237"/>
          </a:xfrm>
          <a:prstGeom prst="rect">
            <a:avLst/>
          </a:prstGeom>
        </p:spPr>
        <p:txBody>
          <a:bodyPr/>
          <a:lstStyle/>
          <a:p>
            <a:pPr fontAlgn="auto">
              <a:lnSpc>
                <a:spcPts val="2500"/>
              </a:lnSpc>
              <a:spcAft>
                <a:spcPts val="0"/>
              </a:spcAft>
              <a:defRPr/>
            </a:pPr>
            <a:r>
              <a:rPr lang="en-GB" sz="2400" spc="-150" dirty="0">
                <a:solidFill>
                  <a:srgbClr val="002060"/>
                </a:solidFill>
                <a:latin typeface="Myriad Pro" pitchFamily="34" charset="0"/>
                <a:ea typeface="Myriad Pro" pitchFamily="34" charset="0"/>
                <a:cs typeface="+mj-cs"/>
              </a:rPr>
              <a:t>4 Nations Thematic Activity Conference</a:t>
            </a:r>
            <a:br>
              <a:rPr lang="en-GB" sz="2400" spc="-150" dirty="0">
                <a:solidFill>
                  <a:srgbClr val="002060"/>
                </a:solidFill>
                <a:latin typeface="Myriad Pro" pitchFamily="34" charset="0"/>
                <a:ea typeface="Myriad Pro" pitchFamily="34" charset="0"/>
                <a:cs typeface="+mj-cs"/>
              </a:rPr>
            </a:br>
            <a:r>
              <a:rPr lang="en-GB" sz="2400" spc="-150" dirty="0">
                <a:solidFill>
                  <a:srgbClr val="002060"/>
                </a:solidFill>
                <a:latin typeface="Myriad Pro" pitchFamily="34" charset="0"/>
                <a:ea typeface="Myriad Pro" pitchFamily="34" charset="0"/>
                <a:cs typeface="+mj-cs"/>
              </a:rPr>
              <a:t>Jan </a:t>
            </a:r>
            <a:r>
              <a:rPr lang="en-GB" sz="2400" spc="-150" dirty="0" smtClean="0">
                <a:solidFill>
                  <a:srgbClr val="002060"/>
                </a:solidFill>
                <a:latin typeface="Myriad Pro" pitchFamily="34" charset="0"/>
                <a:ea typeface="Myriad Pro" pitchFamily="34" charset="0"/>
                <a:cs typeface="+mj-cs"/>
              </a:rPr>
              <a:t>Warner and Steven Wilson</a:t>
            </a:r>
            <a:r>
              <a:rPr lang="en-GB" sz="1600" b="1" spc="-150" dirty="0">
                <a:latin typeface="Myriad Pro" pitchFamily="34" charset="0"/>
                <a:ea typeface="Myriad Pro" pitchFamily="34" charset="0"/>
                <a:cs typeface="+mj-cs"/>
              </a:rPr>
              <a:t/>
            </a:r>
            <a:br>
              <a:rPr lang="en-GB" sz="1600" b="1" spc="-150" dirty="0">
                <a:latin typeface="Myriad Pro" pitchFamily="34" charset="0"/>
                <a:ea typeface="Myriad Pro" pitchFamily="34" charset="0"/>
                <a:cs typeface="+mj-cs"/>
              </a:rPr>
            </a:br>
            <a:r>
              <a:rPr lang="en-GB" sz="3600" b="1" spc="-150" dirty="0">
                <a:solidFill>
                  <a:schemeClr val="tx1">
                    <a:lumMod val="65000"/>
                    <a:lumOff val="35000"/>
                  </a:schemeClr>
                </a:solidFill>
                <a:latin typeface="Myriad Pro" pitchFamily="34" charset="0"/>
                <a:ea typeface="Myriad Pro" pitchFamily="34" charset="0"/>
                <a:cs typeface="+mj-cs"/>
              </a:rPr>
              <a:t/>
            </a:r>
            <a:br>
              <a:rPr lang="en-GB" sz="3600" b="1" spc="-150" dirty="0">
                <a:solidFill>
                  <a:schemeClr val="tx1">
                    <a:lumMod val="65000"/>
                    <a:lumOff val="35000"/>
                  </a:schemeClr>
                </a:solidFill>
                <a:latin typeface="Myriad Pro" pitchFamily="34" charset="0"/>
                <a:ea typeface="Myriad Pro" pitchFamily="34" charset="0"/>
                <a:cs typeface="+mj-cs"/>
              </a:rPr>
            </a:br>
            <a:endParaRPr lang="en-US" sz="3600" b="1" cap="all" spc="-150" dirty="0">
              <a:solidFill>
                <a:schemeClr val="tx1">
                  <a:lumMod val="65000"/>
                  <a:lumOff val="35000"/>
                </a:schemeClr>
              </a:solidFill>
              <a:latin typeface="Myriad Pro" pitchFamily="34" charset="0"/>
              <a:ea typeface="Myriad Pro" pitchFamily="34" charset="0"/>
              <a:cs typeface="+mj-cs"/>
            </a:endParaRPr>
          </a:p>
        </p:txBody>
      </p:sp>
      <p:sp>
        <p:nvSpPr>
          <p:cNvPr id="12" name="Rectangle 11"/>
          <p:cNvSpPr/>
          <p:nvPr/>
        </p:nvSpPr>
        <p:spPr>
          <a:xfrm>
            <a:off x="392113" y="6159500"/>
            <a:ext cx="2492375"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32508" y="748146"/>
          <a:ext cx="8443357" cy="5225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57188" y="236538"/>
            <a:ext cx="8388350" cy="425450"/>
          </a:xfrm>
        </p:spPr>
        <p:txBody>
          <a:bodyPr/>
          <a:lstStyle/>
          <a:p>
            <a:pPr eaLnBrk="1" hangingPunct="1">
              <a:defRPr/>
            </a:pPr>
            <a:r>
              <a:rPr lang="en-GB" dirty="0" smtClean="0"/>
              <a:t>3 Priority areas: rationale</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bwMode="auto">
          <a:xfrm>
            <a:off x="0" y="0"/>
            <a:ext cx="6424613" cy="557213"/>
          </a:xfrm>
          <a:noFill/>
        </p:spPr>
        <p:txBody>
          <a:bodyPr wrap="square" numCol="1" compatLnSpc="1">
            <a:prstTxWarp prst="textNoShape">
              <a:avLst/>
            </a:prstTxWarp>
          </a:bodyPr>
          <a:lstStyle/>
          <a:p>
            <a:r>
              <a:rPr lang="en-US" cap="none" smtClean="0"/>
              <a:t>Making Meals Matter Resources</a:t>
            </a:r>
          </a:p>
        </p:txBody>
      </p:sp>
      <p:sp>
        <p:nvSpPr>
          <p:cNvPr id="11267" name="Content Placeholder 4"/>
          <p:cNvSpPr>
            <a:spLocks noGrp="1"/>
          </p:cNvSpPr>
          <p:nvPr>
            <p:ph idx="1"/>
          </p:nvPr>
        </p:nvSpPr>
        <p:spPr>
          <a:xfrm>
            <a:off x="212725" y="527050"/>
            <a:ext cx="8310563" cy="3575050"/>
          </a:xfrm>
        </p:spPr>
        <p:txBody>
          <a:bodyPr/>
          <a:lstStyle/>
          <a:p>
            <a:pPr>
              <a:buFont typeface="Arial" charset="0"/>
              <a:buNone/>
            </a:pPr>
            <a:r>
              <a:rPr lang="en-GB" smtClean="0"/>
              <a:t>Posters for display in clinical areas</a:t>
            </a:r>
          </a:p>
        </p:txBody>
      </p:sp>
      <p:pic>
        <p:nvPicPr>
          <p:cNvPr id="11268" name="Picture 2"/>
          <p:cNvPicPr>
            <a:picLocks noChangeAspect="1" noChangeArrowheads="1"/>
          </p:cNvPicPr>
          <p:nvPr/>
        </p:nvPicPr>
        <p:blipFill>
          <a:blip r:embed="rId3"/>
          <a:srcRect/>
          <a:stretch>
            <a:fillRect/>
          </a:stretch>
        </p:blipFill>
        <p:spPr bwMode="auto">
          <a:xfrm>
            <a:off x="1620838" y="890588"/>
            <a:ext cx="6380162" cy="5038725"/>
          </a:xfrm>
          <a:prstGeom prst="rect">
            <a:avLst/>
          </a:prstGeom>
          <a:noFill/>
          <a:ln w="9525">
            <a:noFill/>
            <a:miter lim="800000"/>
            <a:headEnd/>
            <a:tailEnd/>
          </a:ln>
        </p:spPr>
      </p:pic>
      <p:sp>
        <p:nvSpPr>
          <p:cNvPr id="11269" name="TextBox 6"/>
          <p:cNvSpPr txBox="1">
            <a:spLocks noChangeArrowheads="1"/>
          </p:cNvSpPr>
          <p:nvPr/>
        </p:nvSpPr>
        <p:spPr bwMode="auto">
          <a:xfrm>
            <a:off x="5154613" y="4489450"/>
            <a:ext cx="3573462" cy="1200150"/>
          </a:xfrm>
          <a:prstGeom prst="rect">
            <a:avLst/>
          </a:prstGeom>
          <a:noFill/>
          <a:ln w="9525">
            <a:noFill/>
            <a:miter lim="800000"/>
            <a:headEnd/>
            <a:tailEnd/>
          </a:ln>
        </p:spPr>
        <p:txBody>
          <a:bodyPr>
            <a:spAutoFit/>
          </a:bodyPr>
          <a:lstStyle/>
          <a:p>
            <a:r>
              <a:rPr lang="en-GB"/>
              <a:t>Principles of safe and effective nutritional care, observation tool and patient experience questionnaire</a:t>
            </a:r>
          </a:p>
        </p:txBody>
      </p:sp>
      <p:sp>
        <p:nvSpPr>
          <p:cNvPr id="11270" name="TextBox 7"/>
          <p:cNvSpPr txBox="1">
            <a:spLocks noChangeArrowheads="1"/>
          </p:cNvSpPr>
          <p:nvPr/>
        </p:nvSpPr>
        <p:spPr bwMode="auto">
          <a:xfrm>
            <a:off x="5116513" y="1220788"/>
            <a:ext cx="3573462" cy="923925"/>
          </a:xfrm>
          <a:prstGeom prst="rect">
            <a:avLst/>
          </a:prstGeom>
          <a:noFill/>
          <a:ln w="9525">
            <a:noFill/>
            <a:miter lim="800000"/>
            <a:headEnd/>
            <a:tailEnd/>
          </a:ln>
        </p:spPr>
        <p:txBody>
          <a:bodyPr>
            <a:spAutoFit/>
          </a:bodyPr>
          <a:lstStyle/>
          <a:p>
            <a:r>
              <a:rPr lang="en-GB"/>
              <a:t>Protected meal time principles, observation tool, staff and patient experience questionnaire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p:cNvSpPr>
          <p:nvPr>
            <p:ph type="title"/>
          </p:nvPr>
        </p:nvSpPr>
        <p:spPr bwMode="auto">
          <a:xfrm>
            <a:off x="0" y="0"/>
            <a:ext cx="6424613" cy="557213"/>
          </a:xfrm>
          <a:noFill/>
        </p:spPr>
        <p:txBody>
          <a:bodyPr wrap="square" numCol="1" compatLnSpc="1">
            <a:prstTxWarp prst="textNoShape">
              <a:avLst/>
            </a:prstTxWarp>
          </a:bodyPr>
          <a:lstStyle/>
          <a:p>
            <a:r>
              <a:rPr lang="en-GB" cap="none" smtClean="0"/>
              <a:t>Communication Tool and Feedback</a:t>
            </a:r>
            <a:endParaRPr lang="en-US" cap="none" smtClean="0"/>
          </a:p>
        </p:txBody>
      </p:sp>
      <p:graphicFrame>
        <p:nvGraphicFramePr>
          <p:cNvPr id="1026" name="Object 4"/>
          <p:cNvGraphicFramePr>
            <a:graphicFrameLocks noChangeAspect="1"/>
          </p:cNvGraphicFramePr>
          <p:nvPr>
            <p:ph idx="1"/>
          </p:nvPr>
        </p:nvGraphicFramePr>
        <p:xfrm>
          <a:off x="169863" y="582613"/>
          <a:ext cx="4283075" cy="5354637"/>
        </p:xfrm>
        <a:graphic>
          <a:graphicData uri="http://schemas.openxmlformats.org/presentationml/2006/ole">
            <p:oleObj spid="_x0000_s44034" name="Acrobat Document" r:id="rId4" imgW="6693480" imgH="9472320" progId="AcroExch.Document.7">
              <p:embed/>
            </p:oleObj>
          </a:graphicData>
        </a:graphic>
      </p:graphicFrame>
      <p:sp>
        <p:nvSpPr>
          <p:cNvPr id="1028" name="Rectangle 3"/>
          <p:cNvSpPr>
            <a:spLocks noChangeArrowheads="1"/>
          </p:cNvSpPr>
          <p:nvPr/>
        </p:nvSpPr>
        <p:spPr bwMode="auto">
          <a:xfrm>
            <a:off x="4572000" y="725488"/>
            <a:ext cx="4264025" cy="5016500"/>
          </a:xfrm>
          <a:prstGeom prst="rect">
            <a:avLst/>
          </a:prstGeom>
          <a:noFill/>
          <a:ln w="9525">
            <a:noFill/>
            <a:miter lim="800000"/>
            <a:headEnd/>
            <a:tailEnd/>
          </a:ln>
        </p:spPr>
        <p:txBody>
          <a:bodyPr>
            <a:spAutoFit/>
          </a:bodyPr>
          <a:lstStyle/>
          <a:p>
            <a:r>
              <a:rPr lang="en-GB"/>
              <a:t>“</a:t>
            </a:r>
            <a:r>
              <a:rPr lang="en-GB" sz="2000"/>
              <a:t>I didn’t have to go searching for information. Everything was at a glance” </a:t>
            </a:r>
          </a:p>
          <a:p>
            <a:endParaRPr lang="en-GB" sz="2000"/>
          </a:p>
          <a:p>
            <a:r>
              <a:rPr lang="en-GB" sz="2000"/>
              <a:t>“Should have happened a long time ago”</a:t>
            </a:r>
          </a:p>
          <a:p>
            <a:endParaRPr lang="en-GB" sz="2000"/>
          </a:p>
          <a:p>
            <a:r>
              <a:rPr lang="en-GB" sz="2000"/>
              <a:t>“ A lot of people don’t consider people need help with prompting and cutting up, this section is helpful”.</a:t>
            </a:r>
          </a:p>
          <a:p>
            <a:endParaRPr lang="en-GB" sz="2000"/>
          </a:p>
          <a:p>
            <a:r>
              <a:rPr lang="en-GB" sz="2000"/>
              <a:t>“Able to plan from the beginning”.</a:t>
            </a:r>
          </a:p>
          <a:p>
            <a:endParaRPr lang="en-GB" sz="2000"/>
          </a:p>
          <a:p>
            <a:r>
              <a:rPr lang="en-GB" sz="2000"/>
              <a:t>“Good information to support care and catering staff”</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bwMode="auto">
          <a:xfrm>
            <a:off x="360363" y="346075"/>
            <a:ext cx="8388350" cy="557213"/>
          </a:xfrm>
          <a:noFill/>
        </p:spPr>
        <p:txBody>
          <a:bodyPr wrap="square" numCol="1" compatLnSpc="1">
            <a:prstTxWarp prst="textNoShape">
              <a:avLst/>
            </a:prstTxWarp>
          </a:bodyPr>
          <a:lstStyle/>
          <a:p>
            <a:r>
              <a:rPr lang="en-GB" cap="none" smtClean="0"/>
              <a:t>Spreading Improvements</a:t>
            </a:r>
          </a:p>
        </p:txBody>
      </p:sp>
      <p:graphicFrame>
        <p:nvGraphicFramePr>
          <p:cNvPr id="5" name="Diagram 4"/>
          <p:cNvGraphicFramePr/>
          <p:nvPr/>
        </p:nvGraphicFramePr>
        <p:xfrm>
          <a:off x="403761" y="902525"/>
          <a:ext cx="8134597" cy="4987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653144" y="4714503"/>
          <a:ext cx="7647708" cy="11146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ectangle 7"/>
          <p:cNvSpPr/>
          <p:nvPr/>
        </p:nvSpPr>
        <p:spPr>
          <a:xfrm>
            <a:off x="1497013" y="4192588"/>
            <a:ext cx="6019800" cy="35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TextBox 8"/>
          <p:cNvSpPr txBox="1"/>
          <p:nvPr/>
        </p:nvSpPr>
        <p:spPr>
          <a:xfrm>
            <a:off x="1152525" y="4156075"/>
            <a:ext cx="6886575" cy="369888"/>
          </a:xfrm>
          <a:prstGeom prst="rect">
            <a:avLst/>
          </a:prstGeom>
          <a:solidFill>
            <a:schemeClr val="accent1">
              <a:lumMod val="20000"/>
              <a:lumOff val="80000"/>
            </a:schemeClr>
          </a:solidFill>
        </p:spPr>
        <p:txBody>
          <a:bodyPr>
            <a:spAutoFit/>
          </a:bodyPr>
          <a:lstStyle/>
          <a:p>
            <a:pPr algn="ctr">
              <a:defRPr/>
            </a:pPr>
            <a:r>
              <a:rPr lang="en-GB" i="1" dirty="0">
                <a:latin typeface="Arial" pitchFamily="34" charset="0"/>
              </a:rPr>
              <a:t>prototypes, shared learning, experience and methodologies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33375"/>
            <a:ext cx="8229600" cy="346075"/>
          </a:xfrm>
        </p:spPr>
        <p:txBody>
          <a:bodyPr/>
          <a:lstStyle/>
          <a:p>
            <a:pPr>
              <a:defRPr/>
            </a:pPr>
            <a:r>
              <a:rPr lang="en-GB" dirty="0" smtClean="0"/>
              <a:t>Original Test Sites for the Improving Nutrition...Improving Care Programme</a:t>
            </a:r>
            <a:endParaRPr lang="en-GB" dirty="0"/>
          </a:p>
        </p:txBody>
      </p:sp>
      <p:pic>
        <p:nvPicPr>
          <p:cNvPr id="14339" name="Content Placeholder 7" descr="Health Board Areas"/>
          <p:cNvPicPr>
            <a:picLocks noGrp="1"/>
          </p:cNvPicPr>
          <p:nvPr>
            <p:ph idx="1"/>
          </p:nvPr>
        </p:nvPicPr>
        <p:blipFill>
          <a:blip r:embed="rId2"/>
          <a:srcRect/>
          <a:stretch>
            <a:fillRect/>
          </a:stretch>
        </p:blipFill>
        <p:spPr>
          <a:xfrm>
            <a:off x="274638" y="1314450"/>
            <a:ext cx="5834062" cy="5184775"/>
          </a:xfrm>
          <a:blipFill dpi="0" rotWithShape="1">
            <a:blip r:embed="rId3"/>
            <a:srcRect/>
            <a:tile tx="0" ty="0" sx="100000" sy="100000" flip="none" algn="tl"/>
          </a:blipFill>
        </p:spPr>
      </p:pic>
      <p:sp>
        <p:nvSpPr>
          <p:cNvPr id="8" name="5-Point Star 7"/>
          <p:cNvSpPr/>
          <p:nvPr/>
        </p:nvSpPr>
        <p:spPr>
          <a:xfrm>
            <a:off x="2268538" y="4437063"/>
            <a:ext cx="215900" cy="266700"/>
          </a:xfrm>
          <a:prstGeom prst="star5">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5-Point Star 4"/>
          <p:cNvSpPr/>
          <p:nvPr/>
        </p:nvSpPr>
        <p:spPr>
          <a:xfrm>
            <a:off x="4284663" y="2997200"/>
            <a:ext cx="215900" cy="266700"/>
          </a:xfrm>
          <a:prstGeom prst="star5">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 name="5-Point Star 5"/>
          <p:cNvSpPr/>
          <p:nvPr/>
        </p:nvSpPr>
        <p:spPr>
          <a:xfrm>
            <a:off x="3708400" y="4652963"/>
            <a:ext cx="215900" cy="266700"/>
          </a:xfrm>
          <a:prstGeom prst="star5">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3" name="5-Point Star 12"/>
          <p:cNvSpPr/>
          <p:nvPr/>
        </p:nvSpPr>
        <p:spPr>
          <a:xfrm>
            <a:off x="3779838" y="2636838"/>
            <a:ext cx="215900" cy="266700"/>
          </a:xfrm>
          <a:prstGeom prst="star5">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00FF00"/>
              </a:solidFill>
            </a:endParaRPr>
          </a:p>
        </p:txBody>
      </p:sp>
      <p:sp>
        <p:nvSpPr>
          <p:cNvPr id="14" name="5-Point Star 13"/>
          <p:cNvSpPr/>
          <p:nvPr/>
        </p:nvSpPr>
        <p:spPr>
          <a:xfrm>
            <a:off x="4140200" y="2636838"/>
            <a:ext cx="215900" cy="266700"/>
          </a:xfrm>
          <a:prstGeom prst="star5">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5" name="5-Point Star 14"/>
          <p:cNvSpPr/>
          <p:nvPr/>
        </p:nvSpPr>
        <p:spPr>
          <a:xfrm>
            <a:off x="3995738" y="2924175"/>
            <a:ext cx="215900" cy="266700"/>
          </a:xfrm>
          <a:prstGeom prst="star5">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6" name="5-Point Star 15"/>
          <p:cNvSpPr/>
          <p:nvPr/>
        </p:nvSpPr>
        <p:spPr>
          <a:xfrm>
            <a:off x="2411413" y="4508500"/>
            <a:ext cx="215900" cy="266700"/>
          </a:xfrm>
          <a:prstGeom prst="star5">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7" name="5-Point Star 16"/>
          <p:cNvSpPr/>
          <p:nvPr/>
        </p:nvSpPr>
        <p:spPr>
          <a:xfrm>
            <a:off x="2555875" y="4724400"/>
            <a:ext cx="215900" cy="266700"/>
          </a:xfrm>
          <a:prstGeom prst="star5">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8" name="5-Point Star 17"/>
          <p:cNvSpPr/>
          <p:nvPr/>
        </p:nvSpPr>
        <p:spPr>
          <a:xfrm>
            <a:off x="3924300" y="4724400"/>
            <a:ext cx="215900" cy="266700"/>
          </a:xfrm>
          <a:prstGeom prst="star5">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2" name="5-Point Star 21"/>
          <p:cNvSpPr/>
          <p:nvPr/>
        </p:nvSpPr>
        <p:spPr>
          <a:xfrm>
            <a:off x="4427538" y="2636838"/>
            <a:ext cx="215900" cy="266700"/>
          </a:xfrm>
          <a:prstGeom prst="star5">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3" name="5-Point Star 22"/>
          <p:cNvSpPr/>
          <p:nvPr/>
        </p:nvSpPr>
        <p:spPr>
          <a:xfrm>
            <a:off x="2555875" y="4365625"/>
            <a:ext cx="215900" cy="265113"/>
          </a:xfrm>
          <a:prstGeom prst="star5">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aphicFrame>
        <p:nvGraphicFramePr>
          <p:cNvPr id="21" name="Table 20"/>
          <p:cNvGraphicFramePr>
            <a:graphicFrameLocks noGrp="1"/>
          </p:cNvGraphicFramePr>
          <p:nvPr/>
        </p:nvGraphicFramePr>
        <p:xfrm>
          <a:off x="6156325" y="1412875"/>
          <a:ext cx="2736304" cy="4933928"/>
        </p:xfrm>
        <a:graphic>
          <a:graphicData uri="http://schemas.openxmlformats.org/drawingml/2006/table">
            <a:tbl>
              <a:tblPr firstRow="1" bandRow="1">
                <a:tableStyleId>{5C22544A-7EE6-4342-B048-85BDC9FD1C3A}</a:tableStyleId>
              </a:tblPr>
              <a:tblGrid>
                <a:gridCol w="1224136"/>
                <a:gridCol w="1512168"/>
              </a:tblGrid>
              <a:tr h="1008112">
                <a:tc>
                  <a:txBody>
                    <a:bodyPr/>
                    <a:lstStyle/>
                    <a:p>
                      <a:pPr algn="ctr"/>
                      <a:r>
                        <a:rPr lang="en-GB" sz="1200" dirty="0" smtClean="0"/>
                        <a:t>Improving</a:t>
                      </a:r>
                      <a:r>
                        <a:rPr lang="en-GB" sz="1200" baseline="0" dirty="0" smtClean="0"/>
                        <a:t> </a:t>
                      </a:r>
                    </a:p>
                    <a:p>
                      <a:pPr algn="ctr"/>
                      <a:r>
                        <a:rPr lang="en-GB" sz="1200" baseline="0" dirty="0" smtClean="0"/>
                        <a:t>Transitions</a:t>
                      </a:r>
                      <a:endParaRPr lang="en-GB"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Making Meals Matter/ Volunteers at Meal</a:t>
                      </a:r>
                      <a:r>
                        <a:rPr lang="en-GB" sz="1200" baseline="0" dirty="0" smtClean="0"/>
                        <a:t> Times</a:t>
                      </a:r>
                      <a:endParaRPr lang="en-GB" sz="1200" dirty="0" smtClean="0"/>
                    </a:p>
                    <a:p>
                      <a:pPr algn="l"/>
                      <a:endParaRPr lang="en-GB" sz="1000" dirty="0"/>
                    </a:p>
                  </a:txBody>
                  <a:tcPr/>
                </a:tc>
              </a:tr>
              <a:tr h="3925816">
                <a:tc>
                  <a:txBody>
                    <a:bodyPr/>
                    <a:lstStyle/>
                    <a:p>
                      <a:pPr algn="l"/>
                      <a:r>
                        <a:rPr lang="en-GB" sz="1000" b="1" dirty="0" smtClean="0"/>
                        <a:t>Hospital Sites:</a:t>
                      </a:r>
                    </a:p>
                    <a:p>
                      <a:r>
                        <a:rPr lang="en-GB" sz="1000" dirty="0" smtClean="0"/>
                        <a:t>City Hospital Aberdeen,</a:t>
                      </a:r>
                    </a:p>
                    <a:p>
                      <a:r>
                        <a:rPr lang="en-GB" sz="1000" dirty="0" smtClean="0"/>
                        <a:t>Aberdeen Royal Infirmary,</a:t>
                      </a:r>
                    </a:p>
                    <a:p>
                      <a:r>
                        <a:rPr lang="en-GB" sz="1000" dirty="0" smtClean="0"/>
                        <a:t>Blowarthill Hospital</a:t>
                      </a:r>
                      <a:r>
                        <a:rPr lang="en-GB" sz="1000" baseline="0" dirty="0" smtClean="0"/>
                        <a:t> </a:t>
                      </a:r>
                      <a:r>
                        <a:rPr lang="en-GB" sz="1000" dirty="0" smtClean="0"/>
                        <a:t>Glasgow,</a:t>
                      </a:r>
                    </a:p>
                    <a:p>
                      <a:r>
                        <a:rPr lang="en-GB" sz="1000" dirty="0" smtClean="0"/>
                        <a:t>Lightburn Hospital</a:t>
                      </a:r>
                      <a:r>
                        <a:rPr lang="en-GB" sz="1000" baseline="0" dirty="0" smtClean="0"/>
                        <a:t> </a:t>
                      </a:r>
                      <a:r>
                        <a:rPr lang="en-GB" sz="1000" dirty="0" smtClean="0"/>
                        <a:t>Glasgow,</a:t>
                      </a:r>
                    </a:p>
                    <a:p>
                      <a:r>
                        <a:rPr lang="en-GB" sz="1000" dirty="0" smtClean="0"/>
                        <a:t>Corstorphine Hospital Edinburgh </a:t>
                      </a:r>
                    </a:p>
                    <a:p>
                      <a:endParaRPr lang="en-GB" sz="1000" dirty="0" smtClean="0"/>
                    </a:p>
                    <a:p>
                      <a:r>
                        <a:rPr lang="en-GB" sz="1000" b="1" dirty="0" smtClean="0"/>
                        <a:t>Care </a:t>
                      </a:r>
                    </a:p>
                    <a:p>
                      <a:r>
                        <a:rPr lang="en-GB" sz="1000" b="1" dirty="0" smtClean="0"/>
                        <a:t>Homes:</a:t>
                      </a:r>
                    </a:p>
                    <a:p>
                      <a:r>
                        <a:rPr lang="en-GB" sz="1000" dirty="0" smtClean="0"/>
                        <a:t>Fairview, Aberdeen</a:t>
                      </a:r>
                    </a:p>
                    <a:p>
                      <a:r>
                        <a:rPr lang="en-GB" sz="1000" dirty="0" smtClean="0"/>
                        <a:t>Grandholm, Aberdeen</a:t>
                      </a:r>
                    </a:p>
                    <a:p>
                      <a:r>
                        <a:rPr lang="en-GB" sz="1000" dirty="0" smtClean="0"/>
                        <a:t>Kingsmead, Aberdeen</a:t>
                      </a:r>
                    </a:p>
                    <a:p>
                      <a:r>
                        <a:rPr lang="en-GB" sz="1000" dirty="0" smtClean="0"/>
                        <a:t>Wyndford Locks</a:t>
                      </a:r>
                      <a:r>
                        <a:rPr lang="en-GB" sz="1000" baseline="0" dirty="0" smtClean="0"/>
                        <a:t> </a:t>
                      </a:r>
                      <a:r>
                        <a:rPr lang="en-GB" sz="1000" dirty="0" smtClean="0"/>
                        <a:t>Glasgow,</a:t>
                      </a:r>
                    </a:p>
                    <a:p>
                      <a:r>
                        <a:rPr lang="en-GB" sz="1000" dirty="0" smtClean="0"/>
                        <a:t>Greenfield Park Glasgow,</a:t>
                      </a:r>
                    </a:p>
                    <a:p>
                      <a:r>
                        <a:rPr lang="en-GB" sz="1000" dirty="0" smtClean="0"/>
                        <a:t>Clurry Lodge</a:t>
                      </a:r>
                      <a:r>
                        <a:rPr lang="en-GB" sz="1000" baseline="0" dirty="0" smtClean="0"/>
                        <a:t> </a:t>
                      </a:r>
                      <a:r>
                        <a:rPr lang="en-GB" sz="1000" dirty="0" smtClean="0"/>
                        <a:t>Edinburgh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smtClean="0"/>
                        <a:t>Hospital sites: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Ayrshire &amp; Arran,</a:t>
                      </a:r>
                    </a:p>
                    <a:p>
                      <a:r>
                        <a:rPr lang="en-GB" sz="1000" dirty="0" smtClean="0"/>
                        <a:t>Greater  Glasgow and Clyde,</a:t>
                      </a:r>
                    </a:p>
                    <a:p>
                      <a:r>
                        <a:rPr lang="en-GB" sz="1000" dirty="0" smtClean="0"/>
                        <a:t>Fife</a:t>
                      </a:r>
                    </a:p>
                    <a:p>
                      <a:endParaRPr lang="en-GB" sz="1000" dirty="0"/>
                    </a:p>
                  </a:txBody>
                  <a:tcPr/>
                </a:tc>
              </a:tr>
            </a:tbl>
          </a:graphicData>
        </a:graphic>
      </p:graphicFrame>
      <p:sp>
        <p:nvSpPr>
          <p:cNvPr id="27" name="5-Point Star 26"/>
          <p:cNvSpPr/>
          <p:nvPr/>
        </p:nvSpPr>
        <p:spPr>
          <a:xfrm>
            <a:off x="3635375" y="4076700"/>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9" name="5-Point Star 38"/>
          <p:cNvSpPr/>
          <p:nvPr/>
        </p:nvSpPr>
        <p:spPr>
          <a:xfrm>
            <a:off x="8027988" y="2060575"/>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0" name="5-Point Star 39"/>
          <p:cNvSpPr/>
          <p:nvPr/>
        </p:nvSpPr>
        <p:spPr>
          <a:xfrm>
            <a:off x="6732588" y="2060575"/>
            <a:ext cx="215900" cy="266700"/>
          </a:xfrm>
          <a:prstGeom prst="star5">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92D050"/>
              </a:solidFill>
            </a:endParaRPr>
          </a:p>
        </p:txBody>
      </p:sp>
      <p:sp>
        <p:nvSpPr>
          <p:cNvPr id="41" name="5-Point Star 40"/>
          <p:cNvSpPr/>
          <p:nvPr/>
        </p:nvSpPr>
        <p:spPr>
          <a:xfrm>
            <a:off x="2700338" y="4581525"/>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2" name="5-Point Star 41"/>
          <p:cNvSpPr/>
          <p:nvPr/>
        </p:nvSpPr>
        <p:spPr>
          <a:xfrm>
            <a:off x="2339975" y="5300663"/>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3" name="5-Point Star 42"/>
          <p:cNvSpPr/>
          <p:nvPr/>
        </p:nvSpPr>
        <p:spPr>
          <a:xfrm>
            <a:off x="2484438" y="5013325"/>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7" descr="Health Board Areas"/>
          <p:cNvPicPr>
            <a:picLocks noGrp="1"/>
          </p:cNvPicPr>
          <p:nvPr>
            <p:ph idx="1"/>
          </p:nvPr>
        </p:nvPicPr>
        <p:blipFill>
          <a:blip r:embed="rId3"/>
          <a:srcRect/>
          <a:stretch>
            <a:fillRect/>
          </a:stretch>
        </p:blipFill>
        <p:spPr>
          <a:xfrm>
            <a:off x="250825" y="981075"/>
            <a:ext cx="5400675" cy="5543550"/>
          </a:xfrm>
        </p:spPr>
      </p:pic>
      <p:sp>
        <p:nvSpPr>
          <p:cNvPr id="15363" name="TextBox 4"/>
          <p:cNvSpPr txBox="1">
            <a:spLocks noChangeArrowheads="1"/>
          </p:cNvSpPr>
          <p:nvPr/>
        </p:nvSpPr>
        <p:spPr bwMode="auto">
          <a:xfrm>
            <a:off x="6300788" y="1557338"/>
            <a:ext cx="184150" cy="368300"/>
          </a:xfrm>
          <a:prstGeom prst="rect">
            <a:avLst/>
          </a:prstGeom>
          <a:noFill/>
          <a:ln w="9525">
            <a:noFill/>
            <a:miter lim="800000"/>
            <a:headEnd/>
            <a:tailEnd/>
          </a:ln>
        </p:spPr>
        <p:txBody>
          <a:bodyPr wrap="none">
            <a:spAutoFit/>
          </a:bodyPr>
          <a:lstStyle/>
          <a:p>
            <a:endParaRPr lang="en-GB"/>
          </a:p>
        </p:txBody>
      </p:sp>
      <p:graphicFrame>
        <p:nvGraphicFramePr>
          <p:cNvPr id="6" name="Table 5"/>
          <p:cNvGraphicFramePr>
            <a:graphicFrameLocks noGrp="1"/>
          </p:cNvGraphicFramePr>
          <p:nvPr/>
        </p:nvGraphicFramePr>
        <p:xfrm>
          <a:off x="5724525" y="260350"/>
          <a:ext cx="3192016" cy="6492240"/>
        </p:xfrm>
        <a:graphic>
          <a:graphicData uri="http://schemas.openxmlformats.org/drawingml/2006/table">
            <a:tbl>
              <a:tblPr firstRow="1" bandRow="1">
                <a:tableStyleId>{5C22544A-7EE6-4342-B048-85BDC9FD1C3A}</a:tableStyleId>
              </a:tblPr>
              <a:tblGrid>
                <a:gridCol w="1584176"/>
                <a:gridCol w="1607840"/>
              </a:tblGrid>
              <a:tr h="887942">
                <a:tc>
                  <a:txBody>
                    <a:bodyPr/>
                    <a:lstStyle/>
                    <a:p>
                      <a:pPr algn="ctr"/>
                      <a:r>
                        <a:rPr lang="en-GB" sz="1200" dirty="0" smtClean="0"/>
                        <a:t>Improving</a:t>
                      </a:r>
                      <a:r>
                        <a:rPr lang="en-GB" sz="1200" baseline="0" dirty="0" smtClean="0"/>
                        <a:t> </a:t>
                      </a:r>
                    </a:p>
                    <a:p>
                      <a:pPr algn="ctr"/>
                      <a:r>
                        <a:rPr lang="en-GB" sz="1200" baseline="0" dirty="0" smtClean="0"/>
                        <a:t>Transitions</a:t>
                      </a:r>
                      <a:endParaRPr lang="en-GB" sz="1200" dirty="0" smtClean="0"/>
                    </a:p>
                    <a:p>
                      <a:pPr algn="ct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Making Meals Matter/ Volunteers at Meal</a:t>
                      </a:r>
                      <a:r>
                        <a:rPr lang="en-GB" sz="1200" baseline="0" dirty="0" smtClean="0"/>
                        <a:t> Times</a:t>
                      </a:r>
                      <a:endParaRPr lang="en-GB" sz="1200" dirty="0" smtClean="0"/>
                    </a:p>
                    <a:p>
                      <a:pPr algn="ctr"/>
                      <a:endParaRPr lang="en-GB" dirty="0"/>
                    </a:p>
                  </a:txBody>
                  <a:tcPr/>
                </a:tc>
              </a:tr>
              <a:tr h="5520770">
                <a:tc>
                  <a:txBody>
                    <a:bodyPr/>
                    <a:lstStyle/>
                    <a:p>
                      <a:r>
                        <a:rPr lang="en-GB" sz="1000" kern="1200" dirty="0" smtClean="0"/>
                        <a:t>City Hospital, Aberdeen</a:t>
                      </a:r>
                    </a:p>
                    <a:p>
                      <a:r>
                        <a:rPr lang="en-GB" sz="1000" kern="1200" dirty="0" smtClean="0"/>
                        <a:t>Aberdeen Royal Infirmary</a:t>
                      </a:r>
                    </a:p>
                    <a:p>
                      <a:r>
                        <a:rPr lang="en-GB" sz="1000" kern="1200" dirty="0" smtClean="0"/>
                        <a:t>Blowarthill Hospital, Glasgow</a:t>
                      </a:r>
                    </a:p>
                    <a:p>
                      <a:r>
                        <a:rPr lang="en-GB" sz="1000" kern="1200" dirty="0" smtClean="0"/>
                        <a:t>Lightburn Hospital, Glasgow</a:t>
                      </a:r>
                    </a:p>
                    <a:p>
                      <a:r>
                        <a:rPr lang="en-GB" sz="1000" kern="1200" dirty="0" smtClean="0"/>
                        <a:t>Corstorphine Hospital , Edinburgh </a:t>
                      </a:r>
                    </a:p>
                    <a:p>
                      <a:r>
                        <a:rPr lang="en-GB" sz="1000" kern="1200" dirty="0" smtClean="0"/>
                        <a:t>Ayr Hospital, Alisa Hospital and Crosshouse Hospital NHS Ayrshire &amp; Arran</a:t>
                      </a:r>
                    </a:p>
                    <a:p>
                      <a:r>
                        <a:rPr lang="en-GB" sz="1000" kern="1200" dirty="0" smtClean="0"/>
                        <a:t>Borders General Hospital, NHS Borders</a:t>
                      </a:r>
                    </a:p>
                    <a:p>
                      <a:r>
                        <a:rPr lang="en-GB" sz="1000" kern="1200" dirty="0" smtClean="0"/>
                        <a:t>NHS Dumfries &amp; Galloway</a:t>
                      </a:r>
                    </a:p>
                    <a:p>
                      <a:r>
                        <a:rPr lang="en-GB" sz="1000" kern="1200" dirty="0" smtClean="0"/>
                        <a:t>NHS Fife</a:t>
                      </a:r>
                    </a:p>
                    <a:p>
                      <a:r>
                        <a:rPr lang="en-GB" sz="1000" kern="1200" dirty="0" smtClean="0"/>
                        <a:t>Forth Valley Royal Hospital, NHS Forth Valley</a:t>
                      </a:r>
                    </a:p>
                    <a:p>
                      <a:r>
                        <a:rPr lang="en-GB" sz="1000" kern="1200" dirty="0" smtClean="0"/>
                        <a:t>Stephen Hospital, NHS Grampian</a:t>
                      </a:r>
                    </a:p>
                    <a:p>
                      <a:r>
                        <a:rPr lang="en-GB" sz="1000" kern="1200" dirty="0" smtClean="0"/>
                        <a:t>Glasgow Royal Infirmary, NHS Greater Glasgow &amp; Clyde</a:t>
                      </a:r>
                    </a:p>
                    <a:p>
                      <a:r>
                        <a:rPr lang="en-GB" sz="1000" kern="1200" dirty="0" smtClean="0"/>
                        <a:t>Raigmore Hospital, NHS Highland</a:t>
                      </a:r>
                    </a:p>
                    <a:p>
                      <a:r>
                        <a:rPr lang="en-GB" sz="1000" kern="1200" dirty="0" smtClean="0"/>
                        <a:t>Monk lands Hospital, NHS Lanarkshire </a:t>
                      </a:r>
                    </a:p>
                    <a:p>
                      <a:r>
                        <a:rPr lang="en-GB" sz="1000" kern="1200" dirty="0" smtClean="0"/>
                        <a:t>NHS Shetland</a:t>
                      </a:r>
                    </a:p>
                    <a:p>
                      <a:r>
                        <a:rPr lang="en-GB" sz="1000" kern="1200" dirty="0" smtClean="0"/>
                        <a:t>NHS Orkney</a:t>
                      </a:r>
                    </a:p>
                    <a:p>
                      <a:r>
                        <a:rPr lang="en-GB" sz="1000" kern="1200" dirty="0" smtClean="0"/>
                        <a:t>Ninewells Hospital and Murray Royal Hospital, NHS Tayside</a:t>
                      </a:r>
                    </a:p>
                    <a:p>
                      <a:r>
                        <a:rPr lang="en-GB" sz="1000" kern="1200" dirty="0" smtClean="0"/>
                        <a:t>NHS Western Isles</a:t>
                      </a:r>
                    </a:p>
                    <a:p>
                      <a:r>
                        <a:rPr lang="en-GB" sz="1000" kern="1200" dirty="0" smtClean="0"/>
                        <a:t>The State Hospital</a:t>
                      </a:r>
                    </a:p>
                  </a:txBody>
                  <a:tcPr/>
                </a:tc>
                <a:tc>
                  <a:txBody>
                    <a:bodyPr/>
                    <a:lstStyle/>
                    <a:p>
                      <a:r>
                        <a:rPr lang="en-GB" sz="1000" kern="1200" dirty="0" smtClean="0"/>
                        <a:t>Fairview, Aberdeen</a:t>
                      </a:r>
                    </a:p>
                    <a:p>
                      <a:r>
                        <a:rPr lang="en-GB" sz="1000" kern="1200" dirty="0" smtClean="0"/>
                        <a:t>Grandholm, Aberdeen</a:t>
                      </a:r>
                    </a:p>
                    <a:p>
                      <a:r>
                        <a:rPr lang="en-GB" sz="1000" kern="1200" dirty="0" smtClean="0"/>
                        <a:t>Kingsmead, Aberdeen</a:t>
                      </a:r>
                    </a:p>
                    <a:p>
                      <a:r>
                        <a:rPr lang="en-GB" sz="1000" kern="1200" dirty="0" smtClean="0"/>
                        <a:t>Wyndford Locks, Glasgow</a:t>
                      </a:r>
                    </a:p>
                    <a:p>
                      <a:r>
                        <a:rPr lang="en-GB" sz="1000" kern="1200" dirty="0" smtClean="0"/>
                        <a:t>Greenfield Park, Glasgow</a:t>
                      </a:r>
                    </a:p>
                    <a:p>
                      <a:r>
                        <a:rPr lang="en-GB" sz="1000" kern="1200" dirty="0" smtClean="0"/>
                        <a:t>Clurry Lodge, Edinburgh</a:t>
                      </a:r>
                    </a:p>
                    <a:p>
                      <a:r>
                        <a:rPr lang="en-GB" sz="1000" kern="1200" dirty="0" smtClean="0"/>
                        <a:t>Abbeyfield House, Ayrshire</a:t>
                      </a:r>
                    </a:p>
                    <a:p>
                      <a:r>
                        <a:rPr lang="en-GB" sz="1000" kern="1200" dirty="0" smtClean="0"/>
                        <a:t>Lambhill Court, Glasgow</a:t>
                      </a:r>
                    </a:p>
                    <a:p>
                      <a:r>
                        <a:rPr lang="en-GB" sz="1000" kern="1200" dirty="0" smtClean="0"/>
                        <a:t>Erskine Home, Glasgow</a:t>
                      </a:r>
                    </a:p>
                    <a:p>
                      <a:r>
                        <a:rPr lang="en-GB" sz="1000" kern="1200" dirty="0" smtClean="0"/>
                        <a:t>Springboig Care Centre, Glasgow </a:t>
                      </a:r>
                    </a:p>
                    <a:p>
                      <a:r>
                        <a:rPr lang="en-GB" sz="1000" kern="1200" dirty="0" smtClean="0"/>
                        <a:t>Stoneywood Residental Home, Glasgow</a:t>
                      </a:r>
                    </a:p>
                    <a:p>
                      <a:r>
                        <a:rPr lang="en-GB" sz="1000" kern="1200" dirty="0" smtClean="0"/>
                        <a:t>Eastleigh Care Home, Aberdeen</a:t>
                      </a:r>
                    </a:p>
                    <a:p>
                      <a:r>
                        <a:rPr lang="en-GB" sz="1000" kern="1200" dirty="0" smtClean="0"/>
                        <a:t>Fidra Home,  Edinburgh</a:t>
                      </a:r>
                    </a:p>
                    <a:p>
                      <a:r>
                        <a:rPr lang="en-GB" sz="1000" kern="1200" dirty="0" smtClean="0"/>
                        <a:t>Clement Park, Dundee</a:t>
                      </a:r>
                    </a:p>
                    <a:p>
                      <a:r>
                        <a:rPr lang="en-GB" sz="1000" kern="1200" dirty="0" smtClean="0"/>
                        <a:t>Thorneycroft , Dumfries &amp; Galloway</a:t>
                      </a:r>
                    </a:p>
                    <a:p>
                      <a:r>
                        <a:rPr lang="en-GB" sz="1000" kern="1200" dirty="0" smtClean="0"/>
                        <a:t>Cartvale Care Home, Glasgow</a:t>
                      </a:r>
                    </a:p>
                    <a:p>
                      <a:r>
                        <a:rPr lang="en-GB" sz="1000" kern="1200" dirty="0" smtClean="0"/>
                        <a:t>Bankhouse, Lowerjohnshill, Nethanvale MHA Auchlochan Garden Village, Lanarkshire</a:t>
                      </a:r>
                    </a:p>
                    <a:p>
                      <a:r>
                        <a:rPr lang="en-GB" sz="1000" kern="1200" dirty="0" smtClean="0"/>
                        <a:t>Clarence Court, Glasgow</a:t>
                      </a:r>
                    </a:p>
                    <a:p>
                      <a:r>
                        <a:rPr lang="en-GB" sz="1000" kern="1200" dirty="0" smtClean="0"/>
                        <a:t>Greencross, Morningside Thistle Healthcare, Glasgow</a:t>
                      </a:r>
                    </a:p>
                    <a:p>
                      <a:r>
                        <a:rPr lang="en-GB" sz="1000" kern="1200" dirty="0" smtClean="0"/>
                        <a:t>Brookfield Residential Home,  Carnouiste</a:t>
                      </a:r>
                    </a:p>
                    <a:p>
                      <a:r>
                        <a:rPr lang="en-GB" sz="1000" kern="1200" dirty="0" smtClean="0"/>
                        <a:t>Hogganfield Loch Nursing Home, Glasgow</a:t>
                      </a:r>
                    </a:p>
                    <a:p>
                      <a:r>
                        <a:rPr lang="en-GB" sz="1000" kern="1200" dirty="0" smtClean="0"/>
                        <a:t>Arran View Care Home,  Arran</a:t>
                      </a:r>
                    </a:p>
                  </a:txBody>
                  <a:tcPr/>
                </a:tc>
              </a:tr>
            </a:tbl>
          </a:graphicData>
        </a:graphic>
      </p:graphicFrame>
      <p:sp>
        <p:nvSpPr>
          <p:cNvPr id="15375" name="TextBox 6"/>
          <p:cNvSpPr txBox="1">
            <a:spLocks noChangeArrowheads="1"/>
          </p:cNvSpPr>
          <p:nvPr/>
        </p:nvSpPr>
        <p:spPr bwMode="auto">
          <a:xfrm>
            <a:off x="190500" y="0"/>
            <a:ext cx="5438775" cy="584200"/>
          </a:xfrm>
          <a:prstGeom prst="rect">
            <a:avLst/>
          </a:prstGeom>
          <a:noFill/>
          <a:ln w="9525">
            <a:noFill/>
            <a:miter lim="800000"/>
            <a:headEnd/>
            <a:tailEnd/>
          </a:ln>
        </p:spPr>
        <p:txBody>
          <a:bodyPr>
            <a:spAutoFit/>
          </a:bodyPr>
          <a:lstStyle/>
          <a:p>
            <a:pPr algn="ctr"/>
            <a:r>
              <a:rPr lang="en-GB" sz="3200" b="1"/>
              <a:t>Spreading Improvements</a:t>
            </a:r>
          </a:p>
        </p:txBody>
      </p:sp>
      <p:sp>
        <p:nvSpPr>
          <p:cNvPr id="8" name="5-Point Star 7"/>
          <p:cNvSpPr/>
          <p:nvPr/>
        </p:nvSpPr>
        <p:spPr>
          <a:xfrm>
            <a:off x="900113" y="1484313"/>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5-Point Star 8"/>
          <p:cNvSpPr/>
          <p:nvPr/>
        </p:nvSpPr>
        <p:spPr>
          <a:xfrm>
            <a:off x="2339975" y="4221163"/>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5-Point Star 9"/>
          <p:cNvSpPr/>
          <p:nvPr/>
        </p:nvSpPr>
        <p:spPr>
          <a:xfrm>
            <a:off x="4140200" y="2565400"/>
            <a:ext cx="215900" cy="265113"/>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5-Point Star 10"/>
          <p:cNvSpPr/>
          <p:nvPr/>
        </p:nvSpPr>
        <p:spPr>
          <a:xfrm>
            <a:off x="2124075" y="4941888"/>
            <a:ext cx="215900" cy="265112"/>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 name="5-Point Star 11"/>
          <p:cNvSpPr/>
          <p:nvPr/>
        </p:nvSpPr>
        <p:spPr>
          <a:xfrm>
            <a:off x="2771775" y="4652963"/>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3" name="5-Point Star 12"/>
          <p:cNvSpPr/>
          <p:nvPr/>
        </p:nvSpPr>
        <p:spPr>
          <a:xfrm>
            <a:off x="2339975" y="4724400"/>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4" name="5-Point Star 13"/>
          <p:cNvSpPr/>
          <p:nvPr/>
        </p:nvSpPr>
        <p:spPr>
          <a:xfrm>
            <a:off x="2411413" y="4437063"/>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5" name="5-Point Star 14"/>
          <p:cNvSpPr/>
          <p:nvPr/>
        </p:nvSpPr>
        <p:spPr>
          <a:xfrm>
            <a:off x="3276600" y="4724400"/>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6" name="5-Point Star 15"/>
          <p:cNvSpPr/>
          <p:nvPr/>
        </p:nvSpPr>
        <p:spPr>
          <a:xfrm>
            <a:off x="3348038" y="4221163"/>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7" name="5-Point Star 16"/>
          <p:cNvSpPr/>
          <p:nvPr/>
        </p:nvSpPr>
        <p:spPr>
          <a:xfrm>
            <a:off x="3059113" y="3789363"/>
            <a:ext cx="217487"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8" name="5-Point Star 17"/>
          <p:cNvSpPr/>
          <p:nvPr/>
        </p:nvSpPr>
        <p:spPr>
          <a:xfrm>
            <a:off x="2411413" y="5084763"/>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5-Point Star 18"/>
          <p:cNvSpPr/>
          <p:nvPr/>
        </p:nvSpPr>
        <p:spPr>
          <a:xfrm>
            <a:off x="2195513" y="6021388"/>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 name="5-Point Star 19"/>
          <p:cNvSpPr/>
          <p:nvPr/>
        </p:nvSpPr>
        <p:spPr>
          <a:xfrm>
            <a:off x="3995738" y="2852738"/>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1" name="5-Point Star 20"/>
          <p:cNvSpPr/>
          <p:nvPr/>
        </p:nvSpPr>
        <p:spPr>
          <a:xfrm>
            <a:off x="2484438" y="4292600"/>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2" name="5-Point Star 21"/>
          <p:cNvSpPr/>
          <p:nvPr/>
        </p:nvSpPr>
        <p:spPr>
          <a:xfrm>
            <a:off x="2484438" y="4652963"/>
            <a:ext cx="215900" cy="266700"/>
          </a:xfrm>
          <a:prstGeom prst="star5">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3" name="5-Point Star 22"/>
          <p:cNvSpPr/>
          <p:nvPr/>
        </p:nvSpPr>
        <p:spPr>
          <a:xfrm>
            <a:off x="2195513" y="4724400"/>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4" name="5-Point Star 23"/>
          <p:cNvSpPr/>
          <p:nvPr/>
        </p:nvSpPr>
        <p:spPr>
          <a:xfrm>
            <a:off x="2124075" y="2565400"/>
            <a:ext cx="215900" cy="265113"/>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5" name="5-Point Star 24"/>
          <p:cNvSpPr/>
          <p:nvPr/>
        </p:nvSpPr>
        <p:spPr>
          <a:xfrm>
            <a:off x="1763713" y="5157788"/>
            <a:ext cx="215900" cy="265112"/>
          </a:xfrm>
          <a:prstGeom prst="star5">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8" name="5-Point Star 27"/>
          <p:cNvSpPr/>
          <p:nvPr/>
        </p:nvSpPr>
        <p:spPr>
          <a:xfrm>
            <a:off x="2268538" y="5300663"/>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9" name="5-Point Star 28"/>
          <p:cNvSpPr/>
          <p:nvPr/>
        </p:nvSpPr>
        <p:spPr>
          <a:xfrm>
            <a:off x="2700338" y="5949950"/>
            <a:ext cx="215900" cy="265113"/>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0" name="5-Point Star 29"/>
          <p:cNvSpPr/>
          <p:nvPr/>
        </p:nvSpPr>
        <p:spPr>
          <a:xfrm>
            <a:off x="3779838" y="5300663"/>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1" name="5-Point Star 30"/>
          <p:cNvSpPr/>
          <p:nvPr/>
        </p:nvSpPr>
        <p:spPr>
          <a:xfrm>
            <a:off x="2771775" y="5013325"/>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2" name="5-Point Star 31"/>
          <p:cNvSpPr/>
          <p:nvPr/>
        </p:nvSpPr>
        <p:spPr>
          <a:xfrm>
            <a:off x="2124075" y="4797425"/>
            <a:ext cx="215900" cy="266700"/>
          </a:xfrm>
          <a:prstGeom prst="star5">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3" name="5-Point Star 32"/>
          <p:cNvSpPr/>
          <p:nvPr/>
        </p:nvSpPr>
        <p:spPr>
          <a:xfrm>
            <a:off x="2268538" y="4941888"/>
            <a:ext cx="215900" cy="265112"/>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4" name="5-Point Star 33"/>
          <p:cNvSpPr/>
          <p:nvPr/>
        </p:nvSpPr>
        <p:spPr>
          <a:xfrm>
            <a:off x="2555875" y="5084763"/>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5" name="5-Point Star 34"/>
          <p:cNvSpPr/>
          <p:nvPr/>
        </p:nvSpPr>
        <p:spPr>
          <a:xfrm>
            <a:off x="1979613" y="4581525"/>
            <a:ext cx="215900" cy="266700"/>
          </a:xfrm>
          <a:prstGeom prst="star5">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6" name="5-Point Star 35"/>
          <p:cNvSpPr/>
          <p:nvPr/>
        </p:nvSpPr>
        <p:spPr>
          <a:xfrm>
            <a:off x="2124075" y="4581525"/>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7" name="5-Point Star 36"/>
          <p:cNvSpPr/>
          <p:nvPr/>
        </p:nvSpPr>
        <p:spPr>
          <a:xfrm>
            <a:off x="2771775" y="4868863"/>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8" name="5-Point Star 37"/>
          <p:cNvSpPr/>
          <p:nvPr/>
        </p:nvSpPr>
        <p:spPr>
          <a:xfrm>
            <a:off x="3419475" y="2565400"/>
            <a:ext cx="215900" cy="265113"/>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9" name="5-Point Star 38"/>
          <p:cNvSpPr/>
          <p:nvPr/>
        </p:nvSpPr>
        <p:spPr>
          <a:xfrm>
            <a:off x="3635375" y="2924175"/>
            <a:ext cx="215900" cy="266700"/>
          </a:xfrm>
          <a:prstGeom prst="star5">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0" name="5-Point Star 39"/>
          <p:cNvSpPr/>
          <p:nvPr/>
        </p:nvSpPr>
        <p:spPr>
          <a:xfrm>
            <a:off x="3924300" y="3141663"/>
            <a:ext cx="215900" cy="265112"/>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1" name="5-Point Star 40"/>
          <p:cNvSpPr/>
          <p:nvPr/>
        </p:nvSpPr>
        <p:spPr>
          <a:xfrm>
            <a:off x="3779838" y="2492375"/>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2" name="5-Point Star 41"/>
          <p:cNvSpPr/>
          <p:nvPr/>
        </p:nvSpPr>
        <p:spPr>
          <a:xfrm>
            <a:off x="3563938" y="4149725"/>
            <a:ext cx="215900" cy="265113"/>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3" name="5-Point Star 42"/>
          <p:cNvSpPr/>
          <p:nvPr/>
        </p:nvSpPr>
        <p:spPr>
          <a:xfrm>
            <a:off x="3635375" y="4581525"/>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4" name="5-Point Star 43"/>
          <p:cNvSpPr/>
          <p:nvPr/>
        </p:nvSpPr>
        <p:spPr>
          <a:xfrm>
            <a:off x="3492500" y="4797425"/>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5" name="5-Point Star 44"/>
          <p:cNvSpPr/>
          <p:nvPr/>
        </p:nvSpPr>
        <p:spPr>
          <a:xfrm>
            <a:off x="2268538" y="4581525"/>
            <a:ext cx="215900" cy="266700"/>
          </a:xfrm>
          <a:prstGeom prst="star5">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6" name="5-Point Star 45"/>
          <p:cNvSpPr/>
          <p:nvPr/>
        </p:nvSpPr>
        <p:spPr>
          <a:xfrm>
            <a:off x="2411413" y="4868863"/>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7" name="5-Point Star 46"/>
          <p:cNvSpPr/>
          <p:nvPr/>
        </p:nvSpPr>
        <p:spPr>
          <a:xfrm>
            <a:off x="2627313" y="4508500"/>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 name="5-Point Star 47"/>
          <p:cNvSpPr/>
          <p:nvPr/>
        </p:nvSpPr>
        <p:spPr>
          <a:xfrm>
            <a:off x="2195513" y="4437063"/>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9" name="5-Point Star 48"/>
          <p:cNvSpPr/>
          <p:nvPr/>
        </p:nvSpPr>
        <p:spPr>
          <a:xfrm>
            <a:off x="2555875" y="4868863"/>
            <a:ext cx="215900" cy="266700"/>
          </a:xfrm>
          <a:prstGeom prst="star5">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0" name="5-Point Star 49"/>
          <p:cNvSpPr/>
          <p:nvPr/>
        </p:nvSpPr>
        <p:spPr>
          <a:xfrm>
            <a:off x="2627313" y="4724400"/>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 name="5-Point Star 50"/>
          <p:cNvSpPr/>
          <p:nvPr/>
        </p:nvSpPr>
        <p:spPr>
          <a:xfrm>
            <a:off x="2484438" y="5949950"/>
            <a:ext cx="215900" cy="265113"/>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2" name="5-Point Star 51"/>
          <p:cNvSpPr/>
          <p:nvPr/>
        </p:nvSpPr>
        <p:spPr>
          <a:xfrm>
            <a:off x="1763713" y="4941888"/>
            <a:ext cx="215900" cy="265112"/>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3" name="5-Point Star 52"/>
          <p:cNvSpPr/>
          <p:nvPr/>
        </p:nvSpPr>
        <p:spPr>
          <a:xfrm>
            <a:off x="2268538" y="5157788"/>
            <a:ext cx="215900" cy="265112"/>
          </a:xfrm>
          <a:prstGeom prst="star5">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4" name="5-Point Star 53"/>
          <p:cNvSpPr/>
          <p:nvPr/>
        </p:nvSpPr>
        <p:spPr>
          <a:xfrm>
            <a:off x="2771775" y="3644900"/>
            <a:ext cx="215900" cy="266700"/>
          </a:xfrm>
          <a:prstGeom prst="star5">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5" name="5-Point Star 54"/>
          <p:cNvSpPr/>
          <p:nvPr/>
        </p:nvSpPr>
        <p:spPr>
          <a:xfrm>
            <a:off x="2627313" y="4292600"/>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6" name="5-Point Star 55"/>
          <p:cNvSpPr/>
          <p:nvPr/>
        </p:nvSpPr>
        <p:spPr>
          <a:xfrm>
            <a:off x="2771775" y="4365625"/>
            <a:ext cx="215900" cy="265113"/>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0" name="5-Point Star 59"/>
          <p:cNvSpPr/>
          <p:nvPr/>
        </p:nvSpPr>
        <p:spPr>
          <a:xfrm>
            <a:off x="6443663" y="836613"/>
            <a:ext cx="215900" cy="266700"/>
          </a:xfrm>
          <a:prstGeom prst="star5">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92D050"/>
              </a:solidFill>
            </a:endParaRPr>
          </a:p>
        </p:txBody>
      </p:sp>
      <p:sp>
        <p:nvSpPr>
          <p:cNvPr id="61" name="5-Point Star 60"/>
          <p:cNvSpPr/>
          <p:nvPr/>
        </p:nvSpPr>
        <p:spPr>
          <a:xfrm>
            <a:off x="7956550" y="836613"/>
            <a:ext cx="215900" cy="2667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76238"/>
            <a:ext cx="8388350" cy="425450"/>
          </a:xfrm>
        </p:spPr>
        <p:txBody>
          <a:bodyPr/>
          <a:lstStyle/>
          <a:p>
            <a:pPr eaLnBrk="1" fontAlgn="auto" hangingPunct="1">
              <a:lnSpc>
                <a:spcPts val="2800"/>
              </a:lnSpc>
              <a:spcAft>
                <a:spcPts val="0"/>
              </a:spcAft>
              <a:defRPr/>
            </a:pPr>
            <a:r>
              <a:rPr lang="en-GB" dirty="0" smtClean="0">
                <a:cs typeface="+mj-cs"/>
              </a:rPr>
              <a:t/>
            </a:r>
            <a:br>
              <a:rPr lang="en-GB" dirty="0" smtClean="0">
                <a:cs typeface="+mj-cs"/>
              </a:rPr>
            </a:br>
            <a:endParaRPr lang="en-GB" dirty="0">
              <a:cs typeface="+mj-cs"/>
            </a:endParaRPr>
          </a:p>
        </p:txBody>
      </p:sp>
      <p:sp>
        <p:nvSpPr>
          <p:cNvPr id="7" name="Content Placeholder 4"/>
          <p:cNvSpPr>
            <a:spLocks noGrp="1"/>
          </p:cNvSpPr>
          <p:nvPr>
            <p:ph sz="half" idx="4294967295"/>
          </p:nvPr>
        </p:nvSpPr>
        <p:spPr>
          <a:xfrm>
            <a:off x="412750" y="1163638"/>
            <a:ext cx="4016375" cy="4370387"/>
          </a:xfrm>
        </p:spPr>
        <p:txBody>
          <a:bodyPr rtlCol="0">
            <a:noAutofit/>
          </a:bodyPr>
          <a:lstStyle/>
          <a:p>
            <a:pPr marL="577850" lvl="1" indent="-177800" eaLnBrk="1" fontAlgn="auto" hangingPunct="1">
              <a:lnSpc>
                <a:spcPts val="3000"/>
              </a:lnSpc>
              <a:spcBef>
                <a:spcPts val="0"/>
              </a:spcBef>
              <a:spcAft>
                <a:spcPts val="0"/>
              </a:spcAft>
              <a:buFont typeface="Arial" charset="0"/>
              <a:buNone/>
              <a:defRPr/>
            </a:pPr>
            <a:endParaRPr lang="en-GB" b="1">
              <a:solidFill>
                <a:schemeClr val="tx1">
                  <a:lumMod val="50000"/>
                  <a:lumOff val="50000"/>
                </a:schemeClr>
              </a:solidFill>
              <a:latin typeface="Myriad Pro"/>
            </a:endParaRPr>
          </a:p>
          <a:p>
            <a:pPr marL="177800" lvl="1" indent="-177800" algn="ctr" eaLnBrk="1" fontAlgn="auto" hangingPunct="1">
              <a:lnSpc>
                <a:spcPts val="3000"/>
              </a:lnSpc>
              <a:spcBef>
                <a:spcPts val="0"/>
              </a:spcBef>
              <a:spcAft>
                <a:spcPts val="0"/>
              </a:spcAft>
              <a:buFont typeface="Arial" charset="0"/>
              <a:buNone/>
              <a:defRPr/>
            </a:pPr>
            <a:endParaRPr lang="en-GB" sz="2800" b="1" smtClean="0">
              <a:solidFill>
                <a:schemeClr val="tx2">
                  <a:lumMod val="60000"/>
                  <a:lumOff val="40000"/>
                </a:schemeClr>
              </a:solidFill>
              <a:latin typeface="Myriad Pro"/>
            </a:endParaRPr>
          </a:p>
          <a:p>
            <a:pPr marL="177800" lvl="1" indent="-177800" algn="ctr" eaLnBrk="1" fontAlgn="auto" hangingPunct="1">
              <a:lnSpc>
                <a:spcPts val="3000"/>
              </a:lnSpc>
              <a:spcBef>
                <a:spcPts val="0"/>
              </a:spcBef>
              <a:spcAft>
                <a:spcPts val="0"/>
              </a:spcAft>
              <a:buFont typeface="Arial" charset="0"/>
              <a:buNone/>
              <a:defRPr/>
            </a:pPr>
            <a:endParaRPr lang="en-GB" sz="2800" b="1" smtClean="0">
              <a:solidFill>
                <a:schemeClr val="tx2">
                  <a:lumMod val="60000"/>
                  <a:lumOff val="40000"/>
                </a:schemeClr>
              </a:solidFill>
              <a:latin typeface="Myriad Pro"/>
            </a:endParaRPr>
          </a:p>
          <a:p>
            <a:pPr marL="177800" lvl="1" indent="-177800" algn="ctr" eaLnBrk="1" fontAlgn="auto" hangingPunct="1">
              <a:lnSpc>
                <a:spcPts val="3000"/>
              </a:lnSpc>
              <a:spcBef>
                <a:spcPts val="0"/>
              </a:spcBef>
              <a:spcAft>
                <a:spcPts val="0"/>
              </a:spcAft>
              <a:buFont typeface="Arial" charset="0"/>
              <a:buNone/>
              <a:defRPr/>
            </a:pPr>
            <a:endParaRPr lang="en-GB" sz="2800" b="1" smtClean="0">
              <a:solidFill>
                <a:schemeClr val="tx2">
                  <a:lumMod val="60000"/>
                  <a:lumOff val="40000"/>
                </a:schemeClr>
              </a:solidFill>
              <a:latin typeface="Myriad Pro"/>
            </a:endParaRPr>
          </a:p>
          <a:p>
            <a:pPr marL="177800" lvl="1" indent="-177800" algn="ctr" eaLnBrk="1" fontAlgn="auto" hangingPunct="1">
              <a:lnSpc>
                <a:spcPts val="3000"/>
              </a:lnSpc>
              <a:spcBef>
                <a:spcPts val="0"/>
              </a:spcBef>
              <a:spcAft>
                <a:spcPts val="0"/>
              </a:spcAft>
              <a:buFont typeface="Arial" charset="0"/>
              <a:buNone/>
              <a:defRPr/>
            </a:pPr>
            <a:r>
              <a:rPr lang="en-GB" sz="4000" b="1" smtClean="0">
                <a:solidFill>
                  <a:schemeClr val="tx2">
                    <a:lumMod val="60000"/>
                    <a:lumOff val="40000"/>
                  </a:schemeClr>
                </a:solidFill>
                <a:latin typeface="Myriad Pro"/>
              </a:rPr>
              <a:t>Thank you</a:t>
            </a:r>
          </a:p>
          <a:p>
            <a:pPr marL="177800" lvl="1" indent="-177800" algn="ctr" eaLnBrk="1" fontAlgn="auto" hangingPunct="1">
              <a:lnSpc>
                <a:spcPts val="3000"/>
              </a:lnSpc>
              <a:spcBef>
                <a:spcPts val="0"/>
              </a:spcBef>
              <a:spcAft>
                <a:spcPts val="0"/>
              </a:spcAft>
              <a:buFont typeface="Arial" charset="0"/>
              <a:buNone/>
              <a:defRPr/>
            </a:pPr>
            <a:endParaRPr lang="en-GB" sz="2800" b="1" smtClean="0">
              <a:solidFill>
                <a:schemeClr val="tx2">
                  <a:lumMod val="60000"/>
                  <a:lumOff val="40000"/>
                </a:schemeClr>
              </a:solidFill>
              <a:latin typeface="Myriad Pro"/>
            </a:endParaRPr>
          </a:p>
          <a:p>
            <a:pPr marL="177800" lvl="1" indent="-177800" algn="ctr" eaLnBrk="1" fontAlgn="auto" hangingPunct="1">
              <a:lnSpc>
                <a:spcPts val="3000"/>
              </a:lnSpc>
              <a:spcBef>
                <a:spcPts val="0"/>
              </a:spcBef>
              <a:spcAft>
                <a:spcPts val="0"/>
              </a:spcAft>
              <a:buFont typeface="Arial" charset="0"/>
              <a:buNone/>
              <a:defRPr/>
            </a:pPr>
            <a:endParaRPr lang="en-GB" sz="2800" b="1" smtClean="0">
              <a:solidFill>
                <a:schemeClr val="tx2">
                  <a:lumMod val="60000"/>
                  <a:lumOff val="40000"/>
                </a:schemeClr>
              </a:solidFill>
              <a:latin typeface="Myriad Pro"/>
            </a:endParaRPr>
          </a:p>
          <a:p>
            <a:pPr marL="177800" lvl="1" indent="-177800" algn="ctr" eaLnBrk="1" fontAlgn="auto" hangingPunct="1">
              <a:lnSpc>
                <a:spcPts val="3000"/>
              </a:lnSpc>
              <a:spcBef>
                <a:spcPts val="0"/>
              </a:spcBef>
              <a:spcAft>
                <a:spcPts val="0"/>
              </a:spcAft>
              <a:buFont typeface="Arial" charset="0"/>
              <a:buNone/>
              <a:defRPr/>
            </a:pPr>
            <a:endParaRPr lang="en-GB" sz="2800" b="1" smtClean="0">
              <a:solidFill>
                <a:schemeClr val="tx2">
                  <a:lumMod val="60000"/>
                  <a:lumOff val="40000"/>
                </a:schemeClr>
              </a:solidFill>
              <a:latin typeface="Myriad Pro"/>
            </a:endParaRPr>
          </a:p>
        </p:txBody>
      </p:sp>
      <p:pic>
        <p:nvPicPr>
          <p:cNvPr id="18436" name="Picture 9" descr="Family.png"/>
          <p:cNvPicPr>
            <a:picLocks noChangeAspect="1"/>
          </p:cNvPicPr>
          <p:nvPr/>
        </p:nvPicPr>
        <p:blipFill>
          <a:blip r:embed="rId3"/>
          <a:srcRect/>
          <a:stretch>
            <a:fillRect/>
          </a:stretch>
        </p:blipFill>
        <p:spPr bwMode="auto">
          <a:xfrm>
            <a:off x="4789488" y="1412875"/>
            <a:ext cx="3578225" cy="4017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47675" y="247650"/>
            <a:ext cx="8301038" cy="5543550"/>
          </a:xfrm>
        </p:spPr>
        <p:txBody>
          <a:bodyPr wrap="square" numCol="1" compatLnSpc="1">
            <a:prstTxWarp prst="textNoShape">
              <a:avLst/>
            </a:prstTxWarp>
          </a:bodyPr>
          <a:lstStyle/>
          <a:p>
            <a:pPr>
              <a:tabLst>
                <a:tab pos="266700" algn="l"/>
              </a:tabLst>
            </a:pPr>
            <a:r>
              <a:rPr lang="en-GB" sz="2800" b="1" cap="none" dirty="0" smtClean="0"/>
              <a:t>THIS PRESENTATION</a:t>
            </a:r>
            <a:r>
              <a:rPr lang="en-GB" sz="2400" cap="none" dirty="0" smtClean="0"/>
              <a:t/>
            </a:r>
            <a:br>
              <a:rPr lang="en-GB" sz="2400" cap="none" dirty="0" smtClean="0"/>
            </a:br>
            <a:r>
              <a:rPr lang="en-GB" sz="2400" cap="none" dirty="0" smtClean="0">
                <a:cs typeface="Times New Roman" pitchFamily="18" charset="0"/>
              </a:rPr>
              <a:t/>
            </a:r>
            <a:br>
              <a:rPr lang="en-GB" sz="2400" cap="none" dirty="0" smtClean="0">
                <a:cs typeface="Times New Roman" pitchFamily="18" charset="0"/>
              </a:rPr>
            </a:br>
            <a:r>
              <a:rPr lang="en-GB" sz="2400" cap="none" dirty="0" smtClean="0">
                <a:solidFill>
                  <a:srgbClr val="002060"/>
                </a:solidFill>
                <a:cs typeface="Times New Roman" pitchFamily="18" charset="0"/>
              </a:rPr>
              <a:t/>
            </a:r>
            <a:br>
              <a:rPr lang="en-GB" sz="2400" cap="none" dirty="0" smtClean="0">
                <a:solidFill>
                  <a:srgbClr val="002060"/>
                </a:solidFill>
                <a:cs typeface="Times New Roman" pitchFamily="18" charset="0"/>
              </a:rPr>
            </a:br>
            <a:r>
              <a:rPr lang="en-GB" sz="2400" cap="none" dirty="0" smtClean="0">
                <a:solidFill>
                  <a:srgbClr val="002060"/>
                </a:solidFill>
                <a:cs typeface="Times New Roman" pitchFamily="18" charset="0"/>
              </a:rPr>
              <a:t> 	• An introduction to Healthcare Improvement Scotland</a:t>
            </a:r>
            <a:br>
              <a:rPr lang="en-GB" sz="2400" cap="none" dirty="0" smtClean="0">
                <a:solidFill>
                  <a:srgbClr val="002060"/>
                </a:solidFill>
                <a:cs typeface="Times New Roman" pitchFamily="18" charset="0"/>
              </a:rPr>
            </a:br>
            <a:r>
              <a:rPr lang="en-GB" sz="2400" cap="none" dirty="0" smtClean="0">
                <a:solidFill>
                  <a:srgbClr val="002060"/>
                </a:solidFill>
                <a:cs typeface="Times New Roman" pitchFamily="18" charset="0"/>
              </a:rPr>
              <a:t>	</a:t>
            </a:r>
            <a:br>
              <a:rPr lang="en-GB" sz="2400" cap="none" dirty="0" smtClean="0">
                <a:solidFill>
                  <a:srgbClr val="002060"/>
                </a:solidFill>
                <a:cs typeface="Times New Roman" pitchFamily="18" charset="0"/>
              </a:rPr>
            </a:br>
            <a:r>
              <a:rPr lang="en-GB" sz="2400" cap="none" dirty="0" smtClean="0">
                <a:solidFill>
                  <a:srgbClr val="002060"/>
                </a:solidFill>
                <a:cs typeface="Times New Roman" pitchFamily="18" charset="0"/>
              </a:rPr>
              <a:t> 	• An overview of our Healthcare Quality Standard and 	  Healthcare Scrutiny Model</a:t>
            </a:r>
            <a:br>
              <a:rPr lang="en-GB" sz="2400" cap="none" dirty="0" smtClean="0">
                <a:solidFill>
                  <a:srgbClr val="002060"/>
                </a:solidFill>
                <a:cs typeface="Times New Roman" pitchFamily="18" charset="0"/>
              </a:rPr>
            </a:br>
            <a:r>
              <a:rPr lang="en-GB" sz="2400" cap="none" dirty="0" smtClean="0">
                <a:solidFill>
                  <a:srgbClr val="002060"/>
                </a:solidFill>
                <a:cs typeface="Times New Roman" pitchFamily="18" charset="0"/>
              </a:rPr>
              <a:t/>
            </a:r>
            <a:br>
              <a:rPr lang="en-GB" sz="2400" cap="none" dirty="0" smtClean="0">
                <a:solidFill>
                  <a:srgbClr val="002060"/>
                </a:solidFill>
                <a:cs typeface="Times New Roman" pitchFamily="18" charset="0"/>
              </a:rPr>
            </a:br>
            <a:r>
              <a:rPr lang="en-GB" sz="2400" cap="none" dirty="0" smtClean="0">
                <a:solidFill>
                  <a:srgbClr val="002060"/>
                </a:solidFill>
                <a:cs typeface="Times New Roman" pitchFamily="18" charset="0"/>
              </a:rPr>
              <a:t>	 • An example of a thematic review</a:t>
            </a:r>
            <a:r>
              <a:rPr lang="en-GB" sz="2400" cap="none" dirty="0" smtClean="0">
                <a:cs typeface="Times New Roman" pitchFamily="18" charset="0"/>
              </a:rPr>
              <a:t/>
            </a:r>
            <a:br>
              <a:rPr lang="en-GB" sz="2400" cap="none" dirty="0" smtClean="0">
                <a:cs typeface="Times New Roman" pitchFamily="18" charset="0"/>
              </a:rPr>
            </a:br>
            <a:endParaRPr lang="en-GB" sz="2800" b="1" cap="none"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76238"/>
            <a:ext cx="8388350" cy="425450"/>
          </a:xfrm>
        </p:spPr>
        <p:txBody>
          <a:bodyPr/>
          <a:lstStyle/>
          <a:p>
            <a:pPr eaLnBrk="1" fontAlgn="auto" hangingPunct="1">
              <a:lnSpc>
                <a:spcPts val="2800"/>
              </a:lnSpc>
              <a:spcAft>
                <a:spcPts val="0"/>
              </a:spcAft>
              <a:defRPr/>
            </a:pPr>
            <a:r>
              <a:rPr lang="en-GB" dirty="0" smtClean="0">
                <a:cs typeface="+mj-cs"/>
              </a:rPr>
              <a:t>HEALTHCARE QUALITY </a:t>
            </a:r>
            <a:br>
              <a:rPr lang="en-GB" dirty="0" smtClean="0">
                <a:cs typeface="+mj-cs"/>
              </a:rPr>
            </a:br>
            <a:r>
              <a:rPr lang="en-GB" dirty="0" smtClean="0">
                <a:cs typeface="+mj-cs"/>
              </a:rPr>
              <a:t>STANDARD</a:t>
            </a:r>
            <a:endParaRPr lang="en-GB" dirty="0">
              <a:cs typeface="+mj-cs"/>
            </a:endParaRPr>
          </a:p>
        </p:txBody>
      </p:sp>
      <p:sp>
        <p:nvSpPr>
          <p:cNvPr id="7" name="Content Placeholder 4"/>
          <p:cNvSpPr>
            <a:spLocks noGrp="1"/>
          </p:cNvSpPr>
          <p:nvPr>
            <p:ph sz="half" idx="4294967295"/>
          </p:nvPr>
        </p:nvSpPr>
        <p:spPr>
          <a:xfrm>
            <a:off x="388938" y="1282700"/>
            <a:ext cx="8526462" cy="4370388"/>
          </a:xfrm>
        </p:spPr>
        <p:txBody>
          <a:bodyPr rtlCol="0">
            <a:noAutofit/>
          </a:bodyPr>
          <a:lstStyle/>
          <a:p>
            <a:pPr marL="177800" indent="-177800" eaLnBrk="1" fontAlgn="auto" hangingPunct="1">
              <a:lnSpc>
                <a:spcPts val="3000"/>
              </a:lnSpc>
              <a:spcBef>
                <a:spcPts val="0"/>
              </a:spcBef>
              <a:spcAft>
                <a:spcPts val="0"/>
              </a:spcAft>
              <a:buFont typeface="Arial" charset="0"/>
              <a:buNone/>
              <a:defRPr/>
            </a:pPr>
            <a:r>
              <a:rPr lang="en-GB" sz="2400" dirty="0" smtClean="0">
                <a:solidFill>
                  <a:srgbClr val="002060"/>
                </a:solidFill>
                <a:latin typeface="Myriad Pro"/>
              </a:rPr>
              <a:t>1 standard</a:t>
            </a:r>
          </a:p>
          <a:p>
            <a:pPr marL="177800" indent="-177800" eaLnBrk="1" fontAlgn="auto" hangingPunct="1">
              <a:lnSpc>
                <a:spcPts val="3000"/>
              </a:lnSpc>
              <a:spcBef>
                <a:spcPts val="0"/>
              </a:spcBef>
              <a:spcAft>
                <a:spcPts val="0"/>
              </a:spcAft>
              <a:buFont typeface="Arial" charset="0"/>
              <a:buNone/>
              <a:defRPr/>
            </a:pPr>
            <a:endParaRPr lang="en-GB" sz="2400" dirty="0" smtClean="0">
              <a:solidFill>
                <a:srgbClr val="002060"/>
              </a:solidFill>
              <a:latin typeface="Myriad Pro"/>
            </a:endParaRPr>
          </a:p>
          <a:p>
            <a:pPr marL="177800" indent="-177800" eaLnBrk="1" fontAlgn="auto" hangingPunct="1">
              <a:lnSpc>
                <a:spcPts val="3000"/>
              </a:lnSpc>
              <a:spcBef>
                <a:spcPts val="0"/>
              </a:spcBef>
              <a:spcAft>
                <a:spcPts val="0"/>
              </a:spcAft>
              <a:buFont typeface="Arial" charset="0"/>
              <a:buNone/>
              <a:defRPr/>
            </a:pPr>
            <a:r>
              <a:rPr lang="en-GB" sz="2400" dirty="0" smtClean="0">
                <a:solidFill>
                  <a:srgbClr val="002060"/>
                </a:solidFill>
                <a:latin typeface="Myriad Pro"/>
              </a:rPr>
              <a:t>4 key components</a:t>
            </a:r>
          </a:p>
          <a:p>
            <a:pPr marL="577850" lvl="1" indent="-177800" eaLnBrk="1" fontAlgn="auto" hangingPunct="1">
              <a:lnSpc>
                <a:spcPts val="3000"/>
              </a:lnSpc>
              <a:spcBef>
                <a:spcPts val="0"/>
              </a:spcBef>
              <a:spcAft>
                <a:spcPts val="0"/>
              </a:spcAft>
              <a:buFontTx/>
              <a:buChar char="-"/>
              <a:defRPr/>
            </a:pPr>
            <a:r>
              <a:rPr lang="en-GB" sz="2400" dirty="0" smtClean="0">
                <a:solidFill>
                  <a:srgbClr val="002060"/>
                </a:solidFill>
                <a:latin typeface="Myriad Pro"/>
              </a:rPr>
              <a:t>People focus</a:t>
            </a:r>
          </a:p>
          <a:p>
            <a:pPr marL="577850" lvl="1" indent="-177800" eaLnBrk="1" fontAlgn="auto" hangingPunct="1">
              <a:lnSpc>
                <a:spcPts val="3000"/>
              </a:lnSpc>
              <a:spcBef>
                <a:spcPts val="0"/>
              </a:spcBef>
              <a:spcAft>
                <a:spcPts val="0"/>
              </a:spcAft>
              <a:buFontTx/>
              <a:buChar char="-"/>
              <a:defRPr/>
            </a:pPr>
            <a:r>
              <a:rPr lang="en-GB" sz="2400" dirty="0" smtClean="0">
                <a:solidFill>
                  <a:srgbClr val="002060"/>
                </a:solidFill>
                <a:latin typeface="Myriad Pro"/>
              </a:rPr>
              <a:t>Shared strategic vision </a:t>
            </a:r>
          </a:p>
          <a:p>
            <a:pPr marL="577850" lvl="1" indent="-177800" eaLnBrk="1" fontAlgn="auto" hangingPunct="1">
              <a:lnSpc>
                <a:spcPts val="3000"/>
              </a:lnSpc>
              <a:spcBef>
                <a:spcPts val="0"/>
              </a:spcBef>
              <a:spcAft>
                <a:spcPts val="0"/>
              </a:spcAft>
              <a:buFontTx/>
              <a:buChar char="-"/>
              <a:defRPr/>
            </a:pPr>
            <a:r>
              <a:rPr lang="en-GB" sz="2400" dirty="0" smtClean="0">
                <a:solidFill>
                  <a:srgbClr val="002060"/>
                </a:solidFill>
                <a:latin typeface="Myriad Pro"/>
              </a:rPr>
              <a:t>Capacity, capability &amp; culture </a:t>
            </a:r>
          </a:p>
          <a:p>
            <a:pPr marL="577850" lvl="1" indent="-177800" eaLnBrk="1" fontAlgn="auto" hangingPunct="1">
              <a:lnSpc>
                <a:spcPts val="3000"/>
              </a:lnSpc>
              <a:spcBef>
                <a:spcPts val="0"/>
              </a:spcBef>
              <a:spcAft>
                <a:spcPts val="0"/>
              </a:spcAft>
              <a:buFont typeface="Arial" charset="0"/>
              <a:buNone/>
              <a:defRPr/>
            </a:pPr>
            <a:r>
              <a:rPr lang="en-GB" sz="2400" dirty="0" smtClean="0">
                <a:solidFill>
                  <a:srgbClr val="002060"/>
                </a:solidFill>
                <a:latin typeface="Myriad Pro"/>
              </a:rPr>
              <a:t>- Governance arrangements for clinical quality</a:t>
            </a:r>
          </a:p>
          <a:p>
            <a:pPr marL="268288" lvl="1" indent="-177800" eaLnBrk="1" fontAlgn="auto" hangingPunct="1">
              <a:lnSpc>
                <a:spcPts val="3000"/>
              </a:lnSpc>
              <a:spcBef>
                <a:spcPts val="0"/>
              </a:spcBef>
              <a:spcAft>
                <a:spcPts val="0"/>
              </a:spcAft>
              <a:buFont typeface="Arial" charset="0"/>
              <a:buNone/>
              <a:defRPr/>
            </a:pPr>
            <a:endParaRPr lang="en-GB" sz="2400" dirty="0" smtClean="0">
              <a:solidFill>
                <a:srgbClr val="002060"/>
              </a:solidFill>
              <a:latin typeface="Myriad Pro"/>
            </a:endParaRPr>
          </a:p>
          <a:p>
            <a:pPr marL="268288" lvl="1" indent="-177800" eaLnBrk="1" fontAlgn="auto" hangingPunct="1">
              <a:lnSpc>
                <a:spcPts val="3000"/>
              </a:lnSpc>
              <a:spcBef>
                <a:spcPts val="0"/>
              </a:spcBef>
              <a:spcAft>
                <a:spcPts val="0"/>
              </a:spcAft>
              <a:buFont typeface="Arial" charset="0"/>
              <a:buNone/>
              <a:defRPr/>
            </a:pPr>
            <a:r>
              <a:rPr lang="en-GB" sz="2400" dirty="0" smtClean="0">
                <a:solidFill>
                  <a:srgbClr val="002060"/>
                </a:solidFill>
                <a:latin typeface="Myriad Pro"/>
              </a:rPr>
              <a:t>10 key elements (self evaluation)</a:t>
            </a:r>
            <a:endParaRPr lang="en-GB" sz="2400" dirty="0">
              <a:solidFill>
                <a:srgbClr val="002060"/>
              </a:solidFill>
              <a:latin typeface="Myriad Pro"/>
            </a:endParaRPr>
          </a:p>
          <a:p>
            <a:pPr marL="577850" lvl="1" indent="-177800" eaLnBrk="1" fontAlgn="auto" hangingPunct="1">
              <a:lnSpc>
                <a:spcPts val="3000"/>
              </a:lnSpc>
              <a:spcBef>
                <a:spcPts val="0"/>
              </a:spcBef>
              <a:spcAft>
                <a:spcPts val="0"/>
              </a:spcAft>
              <a:buFont typeface="Arial" charset="0"/>
              <a:buNone/>
              <a:defRPr/>
            </a:pPr>
            <a:endParaRPr>
              <a:solidFill>
                <a:srgbClr val="00B0F0"/>
              </a:solidFill>
              <a:latin typeface="Myriad Pro"/>
            </a:endParaRPr>
          </a:p>
        </p:txBody>
      </p:sp>
      <p:pic>
        <p:nvPicPr>
          <p:cNvPr id="8196" name="Picture 4" descr="C:\Documents and Settings\anneh\Local Settings\Temporary Internet Files\Content.IE5\HY9QL1VB\MP900442372[1].jpg"/>
          <p:cNvPicPr>
            <a:picLocks noChangeAspect="1" noChangeArrowheads="1"/>
          </p:cNvPicPr>
          <p:nvPr/>
        </p:nvPicPr>
        <p:blipFill>
          <a:blip r:embed="rId3"/>
          <a:srcRect/>
          <a:stretch>
            <a:fillRect/>
          </a:stretch>
        </p:blipFill>
        <p:spPr bwMode="auto">
          <a:xfrm>
            <a:off x="6045200" y="379413"/>
            <a:ext cx="2897188" cy="19256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1000"/>
                                        <p:tgtEl>
                                          <p:spTgt spid="7">
                                            <p:txEl>
                                              <p:pRg st="2" end="2"/>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1000"/>
                                        <p:tgtEl>
                                          <p:spTgt spid="7">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fade">
                                      <p:cBhvr>
                                        <p:cTn id="20" dur="1000"/>
                                        <p:tgtEl>
                                          <p:spTgt spid="7">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fade">
                                      <p:cBhvr>
                                        <p:cTn id="23" dur="1000"/>
                                        <p:tgtEl>
                                          <p:spTgt spid="7">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8" end="8"/>
                                            </p:txEl>
                                          </p:spTgt>
                                        </p:tgtEl>
                                        <p:attrNameLst>
                                          <p:attrName>style.visibility</p:attrName>
                                        </p:attrNameLst>
                                      </p:cBhvr>
                                      <p:to>
                                        <p:strVal val="visible"/>
                                      </p:to>
                                    </p:set>
                                    <p:animEffect transition="in" filter="fade">
                                      <p:cBhvr>
                                        <p:cTn id="26" dur="1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76238"/>
            <a:ext cx="8388350" cy="425450"/>
          </a:xfrm>
        </p:spPr>
        <p:txBody>
          <a:bodyPr/>
          <a:lstStyle/>
          <a:p>
            <a:pPr eaLnBrk="1" fontAlgn="auto" hangingPunct="1">
              <a:lnSpc>
                <a:spcPts val="2800"/>
              </a:lnSpc>
              <a:spcAft>
                <a:spcPts val="0"/>
              </a:spcAft>
              <a:defRPr/>
            </a:pPr>
            <a:r>
              <a:rPr lang="en-GB" dirty="0" smtClean="0">
                <a:cs typeface="+mj-cs"/>
              </a:rPr>
              <a:t>Previous MODEL of peer review</a:t>
            </a:r>
            <a:br>
              <a:rPr lang="en-GB" dirty="0" smtClean="0">
                <a:cs typeface="+mj-cs"/>
              </a:rPr>
            </a:br>
            <a:endParaRPr lang="en-GB" dirty="0">
              <a:cs typeface="+mj-cs"/>
            </a:endParaRPr>
          </a:p>
        </p:txBody>
      </p:sp>
      <p:sp>
        <p:nvSpPr>
          <p:cNvPr id="7" name="Content Placeholder 4"/>
          <p:cNvSpPr>
            <a:spLocks noGrp="1"/>
          </p:cNvSpPr>
          <p:nvPr>
            <p:ph sz="half" idx="4294967295"/>
          </p:nvPr>
        </p:nvSpPr>
        <p:spPr>
          <a:xfrm>
            <a:off x="187325" y="1046163"/>
            <a:ext cx="8220075" cy="4630737"/>
          </a:xfrm>
        </p:spPr>
        <p:txBody>
          <a:bodyPr rtlCol="0">
            <a:noAutofit/>
          </a:bodyPr>
          <a:lstStyle/>
          <a:p>
            <a:pPr marL="0" indent="0" eaLnBrk="1" fontAlgn="auto" hangingPunct="1">
              <a:lnSpc>
                <a:spcPts val="3000"/>
              </a:lnSpc>
              <a:buFont typeface="Arial" pitchFamily="34" charset="0"/>
              <a:buNone/>
              <a:defRPr/>
            </a:pPr>
            <a:r>
              <a:rPr sz="2500" b="1" smtClean="0">
                <a:solidFill>
                  <a:srgbClr val="002060"/>
                </a:solidFill>
                <a:latin typeface="Myriad Pro"/>
              </a:rPr>
              <a:t>Much loved and in demand but </a:t>
            </a:r>
            <a:r>
              <a:rPr lang="en-GB" sz="2500" b="1" dirty="0" smtClean="0">
                <a:solidFill>
                  <a:srgbClr val="002060"/>
                </a:solidFill>
                <a:latin typeface="Myriad Pro"/>
              </a:rPr>
              <a:t>…</a:t>
            </a:r>
          </a:p>
          <a:p>
            <a:pPr marL="177800" indent="-177800" eaLnBrk="1" fontAlgn="auto" hangingPunct="1">
              <a:lnSpc>
                <a:spcPts val="3000"/>
              </a:lnSpc>
              <a:defRPr/>
            </a:pPr>
            <a:r>
              <a:rPr smtClean="0">
                <a:solidFill>
                  <a:srgbClr val="002060"/>
                </a:solidFill>
                <a:latin typeface="Myriad Pro"/>
              </a:rPr>
              <a:t>Limited patient/public input</a:t>
            </a:r>
          </a:p>
          <a:p>
            <a:pPr marL="177800" indent="-177800" eaLnBrk="1" fontAlgn="auto" hangingPunct="1">
              <a:lnSpc>
                <a:spcPts val="3000"/>
              </a:lnSpc>
              <a:defRPr/>
            </a:pPr>
            <a:r>
              <a:rPr lang="en-GB" dirty="0" smtClean="0">
                <a:solidFill>
                  <a:srgbClr val="002060"/>
                </a:solidFill>
                <a:latin typeface="Myriad Pro"/>
              </a:rPr>
              <a:t>Multiple</a:t>
            </a:r>
            <a:r>
              <a:rPr smtClean="0">
                <a:solidFill>
                  <a:srgbClr val="002060"/>
                </a:solidFill>
                <a:latin typeface="Myriad Pro"/>
              </a:rPr>
              <a:t> sets of standards</a:t>
            </a:r>
            <a:r>
              <a:rPr lang="en-GB" dirty="0" smtClean="0">
                <a:solidFill>
                  <a:srgbClr val="002060"/>
                </a:solidFill>
                <a:latin typeface="Myriad Pro"/>
              </a:rPr>
              <a:t>….</a:t>
            </a:r>
            <a:r>
              <a:rPr smtClean="0">
                <a:solidFill>
                  <a:srgbClr val="002060"/>
                </a:solidFill>
                <a:latin typeface="Myriad Pro"/>
              </a:rPr>
              <a:t> bureaucratic and paper heavy</a:t>
            </a:r>
          </a:p>
          <a:p>
            <a:pPr marL="177800" indent="-177800" eaLnBrk="1" fontAlgn="auto" hangingPunct="1">
              <a:lnSpc>
                <a:spcPts val="3000"/>
              </a:lnSpc>
              <a:defRPr/>
            </a:pPr>
            <a:r>
              <a:rPr lang="en-GB" dirty="0" smtClean="0">
                <a:solidFill>
                  <a:srgbClr val="002060"/>
                </a:solidFill>
                <a:latin typeface="Myriad Pro"/>
              </a:rPr>
              <a:t>N</a:t>
            </a:r>
            <a:r>
              <a:rPr smtClean="0">
                <a:solidFill>
                  <a:srgbClr val="002060"/>
                </a:solidFill>
                <a:latin typeface="Myriad Pro"/>
              </a:rPr>
              <a:t>o consistent risk assessment of providers or services</a:t>
            </a:r>
          </a:p>
          <a:p>
            <a:pPr marL="177800" indent="-177800" eaLnBrk="1" fontAlgn="auto" hangingPunct="1">
              <a:lnSpc>
                <a:spcPts val="3000"/>
              </a:lnSpc>
              <a:defRPr/>
            </a:pPr>
            <a:r>
              <a:rPr lang="en-GB" dirty="0" smtClean="0">
                <a:solidFill>
                  <a:srgbClr val="002060"/>
                </a:solidFill>
                <a:latin typeface="Myriad Pro"/>
              </a:rPr>
              <a:t>In</a:t>
            </a:r>
            <a:r>
              <a:rPr smtClean="0">
                <a:solidFill>
                  <a:srgbClr val="002060"/>
                </a:solidFill>
                <a:latin typeface="Myriad Pro"/>
              </a:rPr>
              <a:t>consistent methodology</a:t>
            </a:r>
          </a:p>
          <a:p>
            <a:pPr marL="177800" indent="-177800" eaLnBrk="1" fontAlgn="auto" hangingPunct="1">
              <a:lnSpc>
                <a:spcPts val="3000"/>
              </a:lnSpc>
              <a:defRPr/>
            </a:pPr>
            <a:r>
              <a:rPr lang="en-GB" dirty="0" smtClean="0">
                <a:solidFill>
                  <a:srgbClr val="002060"/>
                </a:solidFill>
                <a:latin typeface="Myriad Pro"/>
              </a:rPr>
              <a:t>Limited</a:t>
            </a:r>
            <a:r>
              <a:rPr smtClean="0">
                <a:solidFill>
                  <a:srgbClr val="002060"/>
                </a:solidFill>
                <a:latin typeface="Myriad Pro"/>
              </a:rPr>
              <a:t> use and sharing of existing information</a:t>
            </a:r>
          </a:p>
          <a:p>
            <a:pPr marL="177800" indent="-177800" eaLnBrk="1" fontAlgn="auto" hangingPunct="1">
              <a:lnSpc>
                <a:spcPts val="3000"/>
              </a:lnSpc>
              <a:buFont typeface="Arial" charset="0"/>
              <a:buNone/>
              <a:defRPr/>
            </a:pPr>
            <a:r>
              <a:rPr lang="en-GB" sz="2800" b="1" dirty="0" smtClean="0">
                <a:solidFill>
                  <a:srgbClr val="002060"/>
                </a:solidFill>
                <a:latin typeface="Myriad Pro"/>
              </a:rPr>
              <a:t>E</a:t>
            </a:r>
            <a:r>
              <a:rPr sz="2800" b="1" smtClean="0">
                <a:solidFill>
                  <a:srgbClr val="002060"/>
                </a:solidFill>
                <a:latin typeface="Myriad Pro"/>
              </a:rPr>
              <a:t>verything applied to everyone every time</a:t>
            </a:r>
            <a:endParaRPr sz="2800" b="1">
              <a:solidFill>
                <a:srgbClr val="002060"/>
              </a:solidFill>
              <a:latin typeface="Myriad Pro"/>
            </a:endParaRPr>
          </a:p>
        </p:txBody>
      </p:sp>
      <p:pic>
        <p:nvPicPr>
          <p:cNvPr id="7172" name="Picture 4" descr="C:\Documents and Settings\anneh\Local Settings\Temporary Internet Files\Content.IE5\217MB1S3\MP900439564[1].jpg"/>
          <p:cNvPicPr>
            <a:picLocks noChangeAspect="1" noChangeArrowheads="1"/>
          </p:cNvPicPr>
          <p:nvPr/>
        </p:nvPicPr>
        <p:blipFill>
          <a:blip r:embed="rId3"/>
          <a:srcRect/>
          <a:stretch>
            <a:fillRect/>
          </a:stretch>
        </p:blipFill>
        <p:spPr bwMode="auto">
          <a:xfrm>
            <a:off x="7065963" y="4714875"/>
            <a:ext cx="1800225" cy="1209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76238"/>
            <a:ext cx="8388350" cy="425450"/>
          </a:xfrm>
        </p:spPr>
        <p:txBody>
          <a:bodyPr/>
          <a:lstStyle/>
          <a:p>
            <a:pPr eaLnBrk="1" fontAlgn="auto" hangingPunct="1">
              <a:lnSpc>
                <a:spcPts val="2800"/>
              </a:lnSpc>
              <a:spcAft>
                <a:spcPts val="0"/>
              </a:spcAft>
              <a:defRPr/>
            </a:pPr>
            <a:r>
              <a:rPr lang="en-GB" dirty="0" smtClean="0">
                <a:cs typeface="+mj-cs"/>
              </a:rPr>
              <a:t>NEW Healthcare scrutiny model</a:t>
            </a:r>
            <a:br>
              <a:rPr lang="en-GB" dirty="0" smtClean="0">
                <a:cs typeface="+mj-cs"/>
              </a:rPr>
            </a:br>
            <a:endParaRPr lang="en-GB" dirty="0">
              <a:cs typeface="+mj-cs"/>
            </a:endParaRPr>
          </a:p>
        </p:txBody>
      </p:sp>
      <p:sp>
        <p:nvSpPr>
          <p:cNvPr id="7" name="Content Placeholder 4"/>
          <p:cNvSpPr>
            <a:spLocks noGrp="1"/>
          </p:cNvSpPr>
          <p:nvPr>
            <p:ph sz="half" idx="4294967295"/>
          </p:nvPr>
        </p:nvSpPr>
        <p:spPr>
          <a:xfrm>
            <a:off x="412750" y="1104900"/>
            <a:ext cx="6961188" cy="4689475"/>
          </a:xfrm>
        </p:spPr>
        <p:txBody>
          <a:bodyPr rtlCol="0">
            <a:noAutofit/>
          </a:bodyPr>
          <a:lstStyle/>
          <a:p>
            <a:pPr marL="0" indent="0" eaLnBrk="1" fontAlgn="auto" hangingPunct="1">
              <a:lnSpc>
                <a:spcPts val="3000"/>
              </a:lnSpc>
              <a:buFont typeface="Arial" pitchFamily="34" charset="0"/>
              <a:buNone/>
              <a:defRPr/>
            </a:pPr>
            <a:r>
              <a:rPr sz="2800" b="1" smtClean="0">
                <a:solidFill>
                  <a:srgbClr val="002060"/>
                </a:solidFill>
                <a:latin typeface="Myriad Pro"/>
              </a:rPr>
              <a:t>4  elements: </a:t>
            </a:r>
          </a:p>
          <a:p>
            <a:pPr marL="0" indent="0" eaLnBrk="1" fontAlgn="auto" hangingPunct="1">
              <a:lnSpc>
                <a:spcPts val="3000"/>
              </a:lnSpc>
              <a:buFont typeface="Arial" pitchFamily="34" charset="0"/>
              <a:buNone/>
              <a:defRPr/>
            </a:pPr>
            <a:endParaRPr sz="2800" b="1" smtClean="0">
              <a:solidFill>
                <a:srgbClr val="002060"/>
              </a:solidFill>
              <a:latin typeface="Myriad Pro"/>
            </a:endParaRPr>
          </a:p>
          <a:p>
            <a:pPr marL="0" indent="0" eaLnBrk="1" fontAlgn="auto" hangingPunct="1">
              <a:defRPr/>
            </a:pPr>
            <a:r>
              <a:rPr sz="2500" b="1" smtClean="0">
                <a:solidFill>
                  <a:srgbClr val="002060"/>
                </a:solidFill>
                <a:latin typeface="Myriad Pro"/>
              </a:rPr>
              <a:t>  Information gathering</a:t>
            </a:r>
          </a:p>
          <a:p>
            <a:pPr marL="0" indent="0" eaLnBrk="1" fontAlgn="auto" hangingPunct="1">
              <a:defRPr/>
            </a:pPr>
            <a:r>
              <a:rPr sz="2500" b="1" smtClean="0">
                <a:solidFill>
                  <a:srgbClr val="002060"/>
                </a:solidFill>
                <a:latin typeface="Myriad Pro"/>
              </a:rPr>
              <a:t>  Analysis and Interpretation</a:t>
            </a:r>
          </a:p>
          <a:p>
            <a:pPr marL="0" indent="0" eaLnBrk="1" fontAlgn="auto" hangingPunct="1">
              <a:defRPr/>
            </a:pPr>
            <a:r>
              <a:rPr sz="2500" b="1" smtClean="0">
                <a:solidFill>
                  <a:srgbClr val="002060"/>
                </a:solidFill>
                <a:latin typeface="Myriad Pro"/>
              </a:rPr>
              <a:t>  Scrutiny</a:t>
            </a:r>
            <a:endParaRPr lang="en-GB" dirty="0" smtClean="0">
              <a:solidFill>
                <a:srgbClr val="002060"/>
              </a:solidFill>
              <a:latin typeface="Myriad Pro"/>
            </a:endParaRPr>
          </a:p>
          <a:p>
            <a:pPr marL="0" indent="0" eaLnBrk="1" fontAlgn="auto" hangingPunct="1">
              <a:defRPr/>
            </a:pPr>
            <a:r>
              <a:rPr lang="en-GB" sz="2500" b="1" dirty="0" smtClean="0">
                <a:solidFill>
                  <a:srgbClr val="002060"/>
                </a:solidFill>
                <a:latin typeface="Myriad Pro"/>
              </a:rPr>
              <a:t>  Reporting and Follow up</a:t>
            </a:r>
            <a:endParaRPr sz="2500" b="1" smtClean="0">
              <a:solidFill>
                <a:srgbClr val="002060"/>
              </a:solidFill>
              <a:latin typeface="Myriad Pro"/>
            </a:endParaRPr>
          </a:p>
        </p:txBody>
      </p:sp>
      <p:pic>
        <p:nvPicPr>
          <p:cNvPr id="13316" name="Picture 2" descr="C:\Documents and Settings\anneh\Local Settings\Temporary Internet Files\Content.IE5\VHDEDTJZ\MC900432658[1].png"/>
          <p:cNvPicPr>
            <a:picLocks noChangeAspect="1" noChangeArrowheads="1"/>
          </p:cNvPicPr>
          <p:nvPr/>
        </p:nvPicPr>
        <p:blipFill>
          <a:blip r:embed="rId2"/>
          <a:srcRect/>
          <a:stretch>
            <a:fillRect/>
          </a:stretch>
        </p:blipFill>
        <p:spPr bwMode="auto">
          <a:xfrm>
            <a:off x="7850188" y="1668463"/>
            <a:ext cx="901700" cy="758825"/>
          </a:xfrm>
          <a:prstGeom prst="rect">
            <a:avLst/>
          </a:prstGeom>
          <a:noFill/>
          <a:ln w="9525">
            <a:noFill/>
            <a:miter lim="800000"/>
            <a:headEnd/>
            <a:tailEnd/>
          </a:ln>
        </p:spPr>
      </p:pic>
      <p:pic>
        <p:nvPicPr>
          <p:cNvPr id="13317" name="Picture 2" descr="C:\Documents and Settings\anneh\Local Settings\Temporary Internet Files\Content.IE5\VHDEDTJZ\MC900432658[1].png"/>
          <p:cNvPicPr>
            <a:picLocks noChangeAspect="1" noChangeArrowheads="1"/>
          </p:cNvPicPr>
          <p:nvPr/>
        </p:nvPicPr>
        <p:blipFill>
          <a:blip r:embed="rId2"/>
          <a:srcRect/>
          <a:stretch>
            <a:fillRect/>
          </a:stretch>
        </p:blipFill>
        <p:spPr bwMode="auto">
          <a:xfrm>
            <a:off x="7859713" y="2390775"/>
            <a:ext cx="901700" cy="760413"/>
          </a:xfrm>
          <a:prstGeom prst="rect">
            <a:avLst/>
          </a:prstGeom>
          <a:noFill/>
          <a:ln w="9525">
            <a:noFill/>
            <a:miter lim="800000"/>
            <a:headEnd/>
            <a:tailEnd/>
          </a:ln>
        </p:spPr>
      </p:pic>
      <p:pic>
        <p:nvPicPr>
          <p:cNvPr id="13318" name="Picture 2" descr="C:\Documents and Settings\anneh\Local Settings\Temporary Internet Files\Content.IE5\VHDEDTJZ\MC900432658[1].png"/>
          <p:cNvPicPr>
            <a:picLocks noChangeAspect="1" noChangeArrowheads="1"/>
          </p:cNvPicPr>
          <p:nvPr/>
        </p:nvPicPr>
        <p:blipFill>
          <a:blip r:embed="rId2"/>
          <a:srcRect/>
          <a:stretch>
            <a:fillRect/>
          </a:stretch>
        </p:blipFill>
        <p:spPr bwMode="auto">
          <a:xfrm>
            <a:off x="7847013" y="3138488"/>
            <a:ext cx="903287" cy="760412"/>
          </a:xfrm>
          <a:prstGeom prst="rect">
            <a:avLst/>
          </a:prstGeom>
          <a:noFill/>
          <a:ln w="9525">
            <a:noFill/>
            <a:miter lim="800000"/>
            <a:headEnd/>
            <a:tailEnd/>
          </a:ln>
        </p:spPr>
      </p:pic>
      <p:pic>
        <p:nvPicPr>
          <p:cNvPr id="13319" name="Picture 2" descr="C:\Documents and Settings\anneh\Local Settings\Temporary Internet Files\Content.IE5\VHDEDTJZ\MC900432658[1].png"/>
          <p:cNvPicPr>
            <a:picLocks noChangeAspect="1" noChangeArrowheads="1"/>
          </p:cNvPicPr>
          <p:nvPr/>
        </p:nvPicPr>
        <p:blipFill>
          <a:blip r:embed="rId2"/>
          <a:srcRect/>
          <a:stretch>
            <a:fillRect/>
          </a:stretch>
        </p:blipFill>
        <p:spPr bwMode="auto">
          <a:xfrm>
            <a:off x="7859713" y="3898900"/>
            <a:ext cx="901700" cy="760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1000"/>
                                        <p:tgtEl>
                                          <p:spTgt spid="7">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1000"/>
                                        <p:tgtEl>
                                          <p:spTgt spid="7">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1000"/>
                                        <p:tgtEl>
                                          <p:spTgt spid="7">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fade">
                                      <p:cBhvr>
                                        <p:cTn id="23"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76238"/>
            <a:ext cx="8388350" cy="425450"/>
          </a:xfrm>
        </p:spPr>
        <p:txBody>
          <a:bodyPr/>
          <a:lstStyle/>
          <a:p>
            <a:pPr eaLnBrk="1" fontAlgn="auto" hangingPunct="1">
              <a:lnSpc>
                <a:spcPts val="2800"/>
              </a:lnSpc>
              <a:spcAft>
                <a:spcPts val="0"/>
              </a:spcAft>
              <a:defRPr/>
            </a:pPr>
            <a:r>
              <a:rPr lang="en-GB" dirty="0" smtClean="0">
                <a:cs typeface="+mj-cs"/>
              </a:rPr>
              <a:t>ORGANISATIONAL profile</a:t>
            </a:r>
            <a:br>
              <a:rPr lang="en-GB" dirty="0" smtClean="0">
                <a:cs typeface="+mj-cs"/>
              </a:rPr>
            </a:br>
            <a:endParaRPr lang="en-GB" dirty="0">
              <a:cs typeface="+mj-cs"/>
            </a:endParaRPr>
          </a:p>
        </p:txBody>
      </p:sp>
      <p:sp>
        <p:nvSpPr>
          <p:cNvPr id="7" name="Content Placeholder 4"/>
          <p:cNvSpPr>
            <a:spLocks noGrp="1"/>
          </p:cNvSpPr>
          <p:nvPr>
            <p:ph sz="half" idx="4294967295"/>
          </p:nvPr>
        </p:nvSpPr>
        <p:spPr>
          <a:xfrm>
            <a:off x="412750" y="1163638"/>
            <a:ext cx="8731250" cy="4370387"/>
          </a:xfrm>
        </p:spPr>
        <p:txBody>
          <a:bodyPr rtlCol="0">
            <a:noAutofit/>
          </a:bodyPr>
          <a:lstStyle/>
          <a:p>
            <a:pPr marL="0" indent="0" eaLnBrk="1" fontAlgn="auto" hangingPunct="1">
              <a:lnSpc>
                <a:spcPts val="3000"/>
              </a:lnSpc>
              <a:defRPr/>
            </a:pPr>
            <a:r>
              <a:rPr sz="2500" b="1" smtClean="0">
                <a:solidFill>
                  <a:srgbClr val="002060"/>
                </a:solidFill>
                <a:latin typeface="Myriad Pro"/>
              </a:rPr>
              <a:t> </a:t>
            </a:r>
            <a:r>
              <a:rPr sz="2500" smtClean="0">
                <a:solidFill>
                  <a:srgbClr val="002060"/>
                </a:solidFill>
                <a:latin typeface="Myriad Pro"/>
              </a:rPr>
              <a:t>Metrics about organisations (population, beds, services)</a:t>
            </a:r>
          </a:p>
          <a:p>
            <a:pPr marL="0" indent="0" eaLnBrk="1" fontAlgn="auto" hangingPunct="1">
              <a:lnSpc>
                <a:spcPts val="3000"/>
              </a:lnSpc>
              <a:defRPr/>
            </a:pPr>
            <a:r>
              <a:rPr sz="2500" smtClean="0">
                <a:solidFill>
                  <a:srgbClr val="002060"/>
                </a:solidFill>
                <a:latin typeface="Myriad Pro"/>
              </a:rPr>
              <a:t> Relevant qualitative and quantitative </a:t>
            </a:r>
            <a:r>
              <a:rPr lang="en-GB" sz="2500" dirty="0" smtClean="0">
                <a:solidFill>
                  <a:srgbClr val="002060"/>
                </a:solidFill>
                <a:latin typeface="Myriad Pro"/>
              </a:rPr>
              <a:t>intelligence added</a:t>
            </a:r>
          </a:p>
          <a:p>
            <a:pPr marL="0" indent="0" eaLnBrk="1" fontAlgn="auto" hangingPunct="1">
              <a:lnSpc>
                <a:spcPts val="3000"/>
              </a:lnSpc>
              <a:buNone/>
              <a:defRPr/>
            </a:pPr>
            <a:r>
              <a:rPr lang="en-GB" sz="2500" dirty="0" smtClean="0">
                <a:solidFill>
                  <a:srgbClr val="002060"/>
                </a:solidFill>
                <a:latin typeface="Myriad Pro"/>
              </a:rPr>
              <a:t>  (inc. information from other regulatory bodies) </a:t>
            </a:r>
            <a:endParaRPr sz="2500" smtClean="0">
              <a:solidFill>
                <a:srgbClr val="002060"/>
              </a:solidFill>
              <a:latin typeface="Myriad Pro"/>
            </a:endParaRPr>
          </a:p>
          <a:p>
            <a:pPr marL="0" indent="0" eaLnBrk="1" fontAlgn="auto" hangingPunct="1">
              <a:lnSpc>
                <a:spcPts val="3000"/>
              </a:lnSpc>
              <a:defRPr/>
            </a:pPr>
            <a:r>
              <a:rPr lang="en-GB" sz="2500" dirty="0" smtClean="0">
                <a:solidFill>
                  <a:srgbClr val="002060"/>
                </a:solidFill>
                <a:latin typeface="Myriad Pro"/>
              </a:rPr>
              <a:t> Risk</a:t>
            </a:r>
            <a:r>
              <a:rPr sz="2500" smtClean="0">
                <a:solidFill>
                  <a:srgbClr val="002060"/>
                </a:solidFill>
                <a:latin typeface="Myriad Pro"/>
              </a:rPr>
              <a:t> based scrutiny</a:t>
            </a:r>
            <a:r>
              <a:rPr lang="en-GB" sz="2500" dirty="0" smtClean="0">
                <a:solidFill>
                  <a:srgbClr val="002060"/>
                </a:solidFill>
                <a:latin typeface="Myriad Pro"/>
              </a:rPr>
              <a:t>–</a:t>
            </a:r>
            <a:r>
              <a:rPr sz="2500" smtClean="0">
                <a:solidFill>
                  <a:srgbClr val="002060"/>
                </a:solidFill>
                <a:latin typeface="Myriad Pro"/>
              </a:rPr>
              <a:t> outlier based</a:t>
            </a:r>
          </a:p>
          <a:p>
            <a:pPr marL="0" indent="0" eaLnBrk="1" fontAlgn="auto" hangingPunct="1">
              <a:lnSpc>
                <a:spcPts val="3000"/>
              </a:lnSpc>
              <a:defRPr/>
            </a:pPr>
            <a:r>
              <a:rPr sz="2500" smtClean="0">
                <a:solidFill>
                  <a:srgbClr val="002060"/>
                </a:solidFill>
                <a:latin typeface="Myriad Pro"/>
              </a:rPr>
              <a:t> Information updated in real time (eventually)</a:t>
            </a:r>
          </a:p>
          <a:p>
            <a:pPr marL="0" indent="0" eaLnBrk="1" fontAlgn="auto" hangingPunct="1">
              <a:lnSpc>
                <a:spcPts val="3000"/>
              </a:lnSpc>
              <a:defRPr/>
            </a:pPr>
            <a:r>
              <a:rPr lang="en-GB" sz="2500" dirty="0" smtClean="0">
                <a:solidFill>
                  <a:srgbClr val="002060"/>
                </a:solidFill>
                <a:latin typeface="Myriad Pro"/>
              </a:rPr>
              <a:t> Consistent self evaluation</a:t>
            </a:r>
          </a:p>
          <a:p>
            <a:pPr marL="0" indent="0" eaLnBrk="1" fontAlgn="auto" hangingPunct="1">
              <a:lnSpc>
                <a:spcPts val="3000"/>
              </a:lnSpc>
              <a:defRPr/>
            </a:pPr>
            <a:endParaRPr lang="en-GB" sz="2500" dirty="0" smtClean="0">
              <a:solidFill>
                <a:srgbClr val="002060"/>
              </a:solidFill>
              <a:latin typeface="Myriad Pro"/>
            </a:endParaRPr>
          </a:p>
          <a:p>
            <a:pPr marL="0" indent="0" algn="ctr" eaLnBrk="1" fontAlgn="auto" hangingPunct="1">
              <a:lnSpc>
                <a:spcPts val="3000"/>
              </a:lnSpc>
              <a:buFont typeface="Arial" charset="0"/>
              <a:buNone/>
              <a:defRPr/>
            </a:pPr>
            <a:r>
              <a:rPr lang="en-GB" sz="2800" b="1" dirty="0" smtClean="0">
                <a:solidFill>
                  <a:srgbClr val="002060"/>
                </a:solidFill>
                <a:latin typeface="Myriad Pro"/>
              </a:rPr>
              <a:t>Systematic, knowledge based approach</a:t>
            </a:r>
          </a:p>
          <a:p>
            <a:pPr marL="0" indent="0" eaLnBrk="1" fontAlgn="auto" hangingPunct="1">
              <a:lnSpc>
                <a:spcPts val="3000"/>
              </a:lnSpc>
              <a:buFont typeface="Arial" pitchFamily="34" charset="0"/>
              <a:buNone/>
              <a:defRPr/>
            </a:pPr>
            <a:endParaRPr sz="2400" b="1" smtClean="0">
              <a:solidFill>
                <a:schemeClr val="tx1">
                  <a:lumMod val="50000"/>
                  <a:lumOff val="50000"/>
                </a:schemeClr>
              </a:solidFill>
              <a:latin typeface="Myriad Pro"/>
            </a:endParaRPr>
          </a:p>
        </p:txBody>
      </p:sp>
      <p:pic>
        <p:nvPicPr>
          <p:cNvPr id="15364" name="Picture 2" descr="C:\Documents and Settings\anneh\Local Settings\Temporary Internet Files\Content.IE5\HY9QL1VB\MC900432663[1].png"/>
          <p:cNvPicPr>
            <a:picLocks noChangeAspect="1" noChangeArrowheads="1"/>
          </p:cNvPicPr>
          <p:nvPr/>
        </p:nvPicPr>
        <p:blipFill>
          <a:blip r:embed="rId3"/>
          <a:srcRect/>
          <a:stretch>
            <a:fillRect/>
          </a:stretch>
        </p:blipFill>
        <p:spPr bwMode="auto">
          <a:xfrm>
            <a:off x="7502525" y="201613"/>
            <a:ext cx="1163638" cy="1165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1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28625" y="1951038"/>
            <a:ext cx="7772400" cy="1470025"/>
          </a:xfrm>
          <a:prstGeom prst="rect">
            <a:avLst/>
          </a:prstGeom>
          <a:noFill/>
          <a:ln w="9525">
            <a:noFill/>
            <a:miter lim="800000"/>
            <a:headEnd/>
            <a:tailEnd/>
          </a:ln>
        </p:spPr>
        <p:txBody>
          <a:bodyPr anchor="ctr"/>
          <a:lstStyle/>
          <a:p>
            <a:endParaRPr lang="en-US" sz="3600" b="1">
              <a:solidFill>
                <a:schemeClr val="tx2"/>
              </a:solidFill>
            </a:endParaRPr>
          </a:p>
        </p:txBody>
      </p:sp>
      <p:sp>
        <p:nvSpPr>
          <p:cNvPr id="5123" name="Rectangle 3"/>
          <p:cNvSpPr>
            <a:spLocks noChangeArrowheads="1"/>
          </p:cNvSpPr>
          <p:nvPr/>
        </p:nvSpPr>
        <p:spPr bwMode="auto">
          <a:xfrm>
            <a:off x="0" y="4773613"/>
            <a:ext cx="9144000" cy="917575"/>
          </a:xfrm>
          <a:prstGeom prst="rect">
            <a:avLst/>
          </a:prstGeom>
          <a:noFill/>
          <a:ln w="9525">
            <a:noFill/>
            <a:miter lim="800000"/>
            <a:headEnd/>
            <a:tailEnd/>
          </a:ln>
        </p:spPr>
        <p:txBody>
          <a:bodyPr/>
          <a:lstStyle/>
          <a:p>
            <a:pPr>
              <a:spcBef>
                <a:spcPct val="20000"/>
              </a:spcBef>
            </a:pPr>
            <a:endParaRPr lang="en-GB" sz="3000" dirty="0"/>
          </a:p>
          <a:p>
            <a:pPr>
              <a:spcBef>
                <a:spcPct val="20000"/>
              </a:spcBef>
            </a:pPr>
            <a:endParaRPr lang="en-GB" dirty="0"/>
          </a:p>
        </p:txBody>
      </p:sp>
      <p:sp>
        <p:nvSpPr>
          <p:cNvPr id="5124" name="Text Box 5"/>
          <p:cNvSpPr txBox="1">
            <a:spLocks noChangeArrowheads="1"/>
          </p:cNvSpPr>
          <p:nvPr/>
        </p:nvSpPr>
        <p:spPr bwMode="auto">
          <a:xfrm>
            <a:off x="522288" y="1773238"/>
            <a:ext cx="7556500" cy="1323439"/>
          </a:xfrm>
          <a:prstGeom prst="rect">
            <a:avLst/>
          </a:prstGeom>
          <a:noFill/>
          <a:ln w="9525">
            <a:noFill/>
            <a:miter lim="800000"/>
            <a:headEnd/>
            <a:tailEnd/>
          </a:ln>
        </p:spPr>
        <p:txBody>
          <a:bodyPr>
            <a:spAutoFit/>
          </a:bodyPr>
          <a:lstStyle/>
          <a:p>
            <a:pPr algn="ctr">
              <a:spcBef>
                <a:spcPct val="50000"/>
              </a:spcBef>
            </a:pPr>
            <a:r>
              <a:rPr lang="en-US" sz="3200" dirty="0" smtClean="0">
                <a:solidFill>
                  <a:srgbClr val="002060"/>
                </a:solidFill>
              </a:rPr>
              <a:t>Improving </a:t>
            </a:r>
            <a:r>
              <a:rPr lang="en-US" sz="3200" dirty="0">
                <a:solidFill>
                  <a:srgbClr val="002060"/>
                </a:solidFill>
              </a:rPr>
              <a:t>Nutrition……Improving </a:t>
            </a:r>
            <a:r>
              <a:rPr lang="en-US" sz="3200" dirty="0" smtClean="0">
                <a:solidFill>
                  <a:srgbClr val="002060"/>
                </a:solidFill>
              </a:rPr>
              <a:t>Care</a:t>
            </a:r>
          </a:p>
          <a:p>
            <a:pPr algn="ctr">
              <a:spcBef>
                <a:spcPct val="50000"/>
              </a:spcBef>
            </a:pPr>
            <a:r>
              <a:rPr lang="en-US" sz="3200" dirty="0" smtClean="0">
                <a:solidFill>
                  <a:srgbClr val="002060"/>
                </a:solidFill>
              </a:rPr>
              <a:t>Linking Scrutiny and Improvement</a:t>
            </a:r>
            <a:endParaRPr lang="en-US" sz="3200" dirty="0">
              <a:solidFill>
                <a:srgbClr val="002060"/>
              </a:solidFill>
            </a:endParaRPr>
          </a:p>
        </p:txBody>
      </p:sp>
      <p:sp>
        <p:nvSpPr>
          <p:cNvPr id="6" name="Title 1"/>
          <p:cNvSpPr>
            <a:spLocks noGrp="1"/>
          </p:cNvSpPr>
          <p:nvPr>
            <p:ph type="title"/>
          </p:nvPr>
        </p:nvSpPr>
        <p:spPr>
          <a:xfrm>
            <a:off x="360363" y="376238"/>
            <a:ext cx="8388350" cy="425450"/>
          </a:xfrm>
        </p:spPr>
        <p:txBody>
          <a:bodyPr/>
          <a:lstStyle/>
          <a:p>
            <a:pPr eaLnBrk="1" fontAlgn="auto" hangingPunct="1">
              <a:lnSpc>
                <a:spcPts val="2800"/>
              </a:lnSpc>
              <a:spcAft>
                <a:spcPts val="0"/>
              </a:spcAft>
              <a:defRPr/>
            </a:pPr>
            <a:r>
              <a:rPr lang="en-GB" dirty="0" smtClean="0">
                <a:cs typeface="+mj-cs"/>
              </a:rPr>
              <a:t>THEMATIC REVIEW</a:t>
            </a:r>
            <a:br>
              <a:rPr lang="en-GB" dirty="0" smtClean="0">
                <a:cs typeface="+mj-cs"/>
              </a:rPr>
            </a:br>
            <a:endParaRPr lang="en-GB" dirty="0">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ews1"/>
          <p:cNvPicPr>
            <a:picLocks noChangeAspect="1" noChangeArrowheads="1"/>
          </p:cNvPicPr>
          <p:nvPr/>
        </p:nvPicPr>
        <p:blipFill>
          <a:blip r:embed="rId3"/>
          <a:srcRect l="337" t="4253" r="1013"/>
          <a:stretch>
            <a:fillRect/>
          </a:stretch>
        </p:blipFill>
        <p:spPr bwMode="auto">
          <a:xfrm>
            <a:off x="0" y="-307975"/>
            <a:ext cx="9144000" cy="7165975"/>
          </a:xfrm>
          <a:prstGeom prst="rect">
            <a:avLst/>
          </a:prstGeom>
          <a:noFill/>
          <a:ln w="9525">
            <a:noFill/>
            <a:miter lim="800000"/>
            <a:headEnd/>
            <a:tailEnd/>
          </a:ln>
        </p:spPr>
      </p:pic>
      <p:pic>
        <p:nvPicPr>
          <p:cNvPr id="6147" name="Picture 3" descr="newscut3"/>
          <p:cNvPicPr>
            <a:picLocks noChangeAspect="1" noChangeArrowheads="1"/>
          </p:cNvPicPr>
          <p:nvPr/>
        </p:nvPicPr>
        <p:blipFill>
          <a:blip r:embed="rId4"/>
          <a:srcRect/>
          <a:stretch>
            <a:fillRect/>
          </a:stretch>
        </p:blipFill>
        <p:spPr bwMode="auto">
          <a:xfrm rot="-902053">
            <a:off x="1619250" y="4508500"/>
            <a:ext cx="2879725" cy="1158875"/>
          </a:xfrm>
          <a:prstGeom prst="rect">
            <a:avLst/>
          </a:prstGeom>
          <a:noFill/>
          <a:ln w="9525">
            <a:noFill/>
            <a:miter lim="800000"/>
            <a:headEnd/>
            <a:tailEnd/>
          </a:ln>
        </p:spPr>
      </p:pic>
      <p:pic>
        <p:nvPicPr>
          <p:cNvPr id="6148" name="Picture 4" descr="newscut1"/>
          <p:cNvPicPr>
            <a:picLocks noChangeAspect="1" noChangeArrowheads="1"/>
          </p:cNvPicPr>
          <p:nvPr/>
        </p:nvPicPr>
        <p:blipFill>
          <a:blip r:embed="rId5"/>
          <a:srcRect/>
          <a:stretch>
            <a:fillRect/>
          </a:stretch>
        </p:blipFill>
        <p:spPr bwMode="auto">
          <a:xfrm rot="753644">
            <a:off x="6142038" y="1150938"/>
            <a:ext cx="2879725" cy="1439862"/>
          </a:xfrm>
          <a:prstGeom prst="rect">
            <a:avLst/>
          </a:prstGeom>
          <a:noFill/>
          <a:ln w="9525">
            <a:noFill/>
            <a:miter lim="800000"/>
            <a:headEnd/>
            <a:tailEnd/>
          </a:ln>
        </p:spPr>
      </p:pic>
      <p:pic>
        <p:nvPicPr>
          <p:cNvPr id="6149" name="Picture 5" descr="newscut2"/>
          <p:cNvPicPr>
            <a:picLocks noChangeAspect="1" noChangeArrowheads="1"/>
          </p:cNvPicPr>
          <p:nvPr/>
        </p:nvPicPr>
        <p:blipFill>
          <a:blip r:embed="rId6"/>
          <a:srcRect/>
          <a:stretch>
            <a:fillRect/>
          </a:stretch>
        </p:blipFill>
        <p:spPr bwMode="auto">
          <a:xfrm>
            <a:off x="250825" y="1557338"/>
            <a:ext cx="4392613" cy="1781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390525"/>
            <a:ext cx="8388350" cy="425450"/>
          </a:xfrm>
        </p:spPr>
        <p:txBody>
          <a:bodyPr/>
          <a:lstStyle/>
          <a:p>
            <a:pPr eaLnBrk="1" hangingPunct="1">
              <a:defRPr/>
            </a:pPr>
            <a:r>
              <a:rPr lang="en-US" dirty="0" smtClean="0">
                <a:solidFill>
                  <a:schemeClr val="accent2"/>
                </a:solidFill>
              </a:rPr>
              <a:t/>
            </a:r>
            <a:br>
              <a:rPr lang="en-US" dirty="0" smtClean="0">
                <a:solidFill>
                  <a:schemeClr val="accent2"/>
                </a:solidFill>
              </a:rPr>
            </a:br>
            <a:endParaRPr lang="en-GB" dirty="0"/>
          </a:p>
        </p:txBody>
      </p:sp>
      <p:graphicFrame>
        <p:nvGraphicFramePr>
          <p:cNvPr id="4" name="Content Placeholder 3"/>
          <p:cNvGraphicFramePr>
            <a:graphicFrameLocks noGrp="1"/>
          </p:cNvGraphicFramePr>
          <p:nvPr>
            <p:ph idx="1"/>
          </p:nvPr>
        </p:nvGraphicFramePr>
        <p:xfrm>
          <a:off x="685800" y="1571612"/>
          <a:ext cx="8243918" cy="4524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2" name="TextBox 6"/>
          <p:cNvSpPr txBox="1">
            <a:spLocks noChangeArrowheads="1"/>
          </p:cNvSpPr>
          <p:nvPr/>
        </p:nvSpPr>
        <p:spPr bwMode="auto">
          <a:xfrm>
            <a:off x="1060450" y="4824413"/>
            <a:ext cx="2714625" cy="1570037"/>
          </a:xfrm>
          <a:prstGeom prst="rect">
            <a:avLst/>
          </a:prstGeom>
          <a:noFill/>
          <a:ln w="9525">
            <a:noFill/>
            <a:miter lim="800000"/>
            <a:headEnd/>
            <a:tailEnd/>
          </a:ln>
        </p:spPr>
        <p:txBody>
          <a:bodyPr>
            <a:spAutoFit/>
          </a:bodyPr>
          <a:lstStyle/>
          <a:p>
            <a:r>
              <a:rPr lang="en-GB"/>
              <a:t>Ensuring people get the support they need to eat and drink</a:t>
            </a:r>
          </a:p>
        </p:txBody>
      </p:sp>
      <p:sp>
        <p:nvSpPr>
          <p:cNvPr id="7173" name="TextBox 7"/>
          <p:cNvSpPr txBox="1">
            <a:spLocks noChangeArrowheads="1"/>
          </p:cNvSpPr>
          <p:nvPr/>
        </p:nvSpPr>
        <p:spPr bwMode="auto">
          <a:xfrm>
            <a:off x="974725" y="2428875"/>
            <a:ext cx="2714625" cy="1200150"/>
          </a:xfrm>
          <a:prstGeom prst="rect">
            <a:avLst/>
          </a:prstGeom>
          <a:noFill/>
          <a:ln w="9525">
            <a:noFill/>
            <a:miter lim="800000"/>
            <a:headEnd/>
            <a:tailEnd/>
          </a:ln>
        </p:spPr>
        <p:txBody>
          <a:bodyPr>
            <a:spAutoFit/>
          </a:bodyPr>
          <a:lstStyle/>
          <a:p>
            <a:r>
              <a:rPr lang="en-GB"/>
              <a:t>Improving meal processes: reducing waste</a:t>
            </a:r>
          </a:p>
        </p:txBody>
      </p:sp>
      <p:sp>
        <p:nvSpPr>
          <p:cNvPr id="7174" name="TextBox 8"/>
          <p:cNvSpPr txBox="1">
            <a:spLocks noChangeArrowheads="1"/>
          </p:cNvSpPr>
          <p:nvPr/>
        </p:nvSpPr>
        <p:spPr bwMode="auto">
          <a:xfrm>
            <a:off x="6165850" y="1773238"/>
            <a:ext cx="2714625" cy="1200150"/>
          </a:xfrm>
          <a:prstGeom prst="rect">
            <a:avLst/>
          </a:prstGeom>
          <a:noFill/>
          <a:ln w="9525">
            <a:noFill/>
            <a:miter lim="800000"/>
            <a:headEnd/>
            <a:tailEnd/>
          </a:ln>
        </p:spPr>
        <p:txBody>
          <a:bodyPr>
            <a:spAutoFit/>
          </a:bodyPr>
          <a:lstStyle/>
          <a:p>
            <a:r>
              <a:rPr lang="en-GB"/>
              <a:t>Supporting self-management of nutritional care</a:t>
            </a:r>
          </a:p>
        </p:txBody>
      </p:sp>
      <p:sp>
        <p:nvSpPr>
          <p:cNvPr id="7175" name="TextBox 9"/>
          <p:cNvSpPr txBox="1">
            <a:spLocks noChangeArrowheads="1"/>
          </p:cNvSpPr>
          <p:nvPr/>
        </p:nvSpPr>
        <p:spPr bwMode="auto">
          <a:xfrm>
            <a:off x="6097588" y="4224338"/>
            <a:ext cx="2714625" cy="3416300"/>
          </a:xfrm>
          <a:prstGeom prst="rect">
            <a:avLst/>
          </a:prstGeom>
          <a:noFill/>
          <a:ln w="9525">
            <a:noFill/>
            <a:miter lim="800000"/>
            <a:headEnd/>
            <a:tailEnd/>
          </a:ln>
        </p:spPr>
        <p:txBody>
          <a:bodyPr>
            <a:spAutoFit/>
          </a:bodyPr>
          <a:lstStyle/>
          <a:p>
            <a:r>
              <a:rPr lang="en-GB"/>
              <a:t>Preventing re-admission </a:t>
            </a:r>
          </a:p>
          <a:p>
            <a:endParaRPr lang="en-GB"/>
          </a:p>
          <a:p>
            <a:r>
              <a:rPr lang="en-GB"/>
              <a:t>Managing transitions between hospital and care home</a:t>
            </a:r>
          </a:p>
          <a:p>
            <a:endParaRPr lang="en-GB"/>
          </a:p>
          <a:p>
            <a:endParaRPr lang="en-GB"/>
          </a:p>
        </p:txBody>
      </p:sp>
      <p:sp>
        <p:nvSpPr>
          <p:cNvPr id="10248" name="Rectangle 8"/>
          <p:cNvSpPr>
            <a:spLocks noChangeArrowheads="1"/>
          </p:cNvSpPr>
          <p:nvPr/>
        </p:nvSpPr>
        <p:spPr bwMode="auto">
          <a:xfrm>
            <a:off x="331788" y="0"/>
            <a:ext cx="8812212" cy="1631950"/>
          </a:xfrm>
          <a:prstGeom prst="rect">
            <a:avLst/>
          </a:prstGeom>
          <a:noFill/>
          <a:ln w="9525">
            <a:noFill/>
            <a:miter lim="800000"/>
            <a:headEnd/>
            <a:tailEnd/>
          </a:ln>
        </p:spPr>
        <p:txBody>
          <a:bodyPr>
            <a:spAutoFit/>
          </a:bodyPr>
          <a:lstStyle/>
          <a:p>
            <a:pPr>
              <a:defRPr/>
            </a:pPr>
            <a:endParaRPr lang="en-GB" sz="2000" b="1" i="1" dirty="0">
              <a:solidFill>
                <a:schemeClr val="tx2"/>
              </a:solidFill>
              <a:latin typeface="Calibri" pitchFamily="34" charset="0"/>
            </a:endParaRPr>
          </a:p>
          <a:p>
            <a:pPr>
              <a:defRPr/>
            </a:pPr>
            <a:r>
              <a:rPr lang="en-GB" sz="2000" b="1" dirty="0">
                <a:solidFill>
                  <a:schemeClr val="tx2">
                    <a:lumMod val="60000"/>
                    <a:lumOff val="40000"/>
                  </a:schemeClr>
                </a:solidFill>
                <a:latin typeface="Calibri" pitchFamily="34" charset="0"/>
              </a:rPr>
              <a:t>Improving Nutritional Care Programme: 18 month programme</a:t>
            </a:r>
          </a:p>
          <a:p>
            <a:pPr>
              <a:defRPr/>
            </a:pPr>
            <a:endParaRPr lang="en-GB" sz="2000" b="1" i="1" dirty="0">
              <a:solidFill>
                <a:schemeClr val="tx2"/>
              </a:solidFill>
              <a:latin typeface="Calibri" pitchFamily="34" charset="0"/>
            </a:endParaRPr>
          </a:p>
          <a:p>
            <a:pPr>
              <a:defRPr/>
            </a:pPr>
            <a:r>
              <a:rPr lang="en-GB" sz="2000" b="1" i="1" dirty="0">
                <a:solidFill>
                  <a:schemeClr val="tx2"/>
                </a:solidFill>
                <a:latin typeface="Calibri" pitchFamily="34" charset="0"/>
              </a:rPr>
              <a:t>Aim: Ensuring adults at risk of malnutrition receive appropriate and safe nutritional care and the assistance they require to eat and drink</a:t>
            </a:r>
            <a:endParaRPr lang="en-GB" sz="2000" b="1"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HIS_Template</Template>
  <TotalTime>0</TotalTime>
  <Words>998</Words>
  <Application>Microsoft Office PowerPoint</Application>
  <PresentationFormat>On-screen Show (4:3)</PresentationFormat>
  <Paragraphs>186</Paragraphs>
  <Slides>16</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HIS_Template</vt:lpstr>
      <vt:lpstr>Acrobat Document</vt:lpstr>
      <vt:lpstr>Slide 1</vt:lpstr>
      <vt:lpstr>THIS PRESENTATION     • An introduction to Healthcare Improvement Scotland     • An overview of our Healthcare Quality Standard and    Healthcare Scrutiny Model    • An example of a thematic review </vt:lpstr>
      <vt:lpstr>HEALTHCARE QUALITY  STANDARD</vt:lpstr>
      <vt:lpstr>Previous MODEL of peer review </vt:lpstr>
      <vt:lpstr>NEW Healthcare scrutiny model </vt:lpstr>
      <vt:lpstr>ORGANISATIONAL profile </vt:lpstr>
      <vt:lpstr>THEMATIC REVIEW </vt:lpstr>
      <vt:lpstr>Slide 8</vt:lpstr>
      <vt:lpstr> </vt:lpstr>
      <vt:lpstr>3 Priority areas: rationale</vt:lpstr>
      <vt:lpstr>Making Meals Matter Resources</vt:lpstr>
      <vt:lpstr>Communication Tool and Feedback</vt:lpstr>
      <vt:lpstr>Spreading Improvements</vt:lpstr>
      <vt:lpstr>Original Test Sites for the Improving Nutrition...Improving Care Programme</vt:lpstr>
      <vt:lpstr>Slide 15</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3</cp:revision>
  <dcterms:created xsi:type="dcterms:W3CDTF">2011-02-10T11:08:41Z</dcterms:created>
  <dcterms:modified xsi:type="dcterms:W3CDTF">2011-11-10T12:13:19Z</dcterms:modified>
</cp:coreProperties>
</file>