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51" r:id="rId2"/>
  </p:sldMasterIdLst>
  <p:notesMasterIdLst>
    <p:notesMasterId r:id="rId15"/>
  </p:notesMasterIdLst>
  <p:handoutMasterIdLst>
    <p:handoutMasterId r:id="rId16"/>
  </p:handoutMasterIdLst>
  <p:sldIdLst>
    <p:sldId id="460" r:id="rId3"/>
    <p:sldId id="557" r:id="rId4"/>
    <p:sldId id="568" r:id="rId5"/>
    <p:sldId id="563" r:id="rId6"/>
    <p:sldId id="555" r:id="rId7"/>
    <p:sldId id="571" r:id="rId8"/>
    <p:sldId id="566" r:id="rId9"/>
    <p:sldId id="570" r:id="rId10"/>
    <p:sldId id="569" r:id="rId11"/>
    <p:sldId id="572" r:id="rId12"/>
    <p:sldId id="556" r:id="rId13"/>
    <p:sldId id="543" r:id="rId14"/>
  </p:sldIdLst>
  <p:sldSz cx="9144000" cy="6858000" type="screen4x3"/>
  <p:notesSz cx="6797675" cy="9928225"/>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charset="-128"/>
        <a:cs typeface="+mn-cs"/>
      </a:defRPr>
    </a:lvl5pPr>
    <a:lvl6pPr marL="2286000" algn="l" defTabSz="914400" rtl="0" eaLnBrk="1" latinLnBrk="0" hangingPunct="1">
      <a:defRPr sz="2400" kern="1200">
        <a:solidFill>
          <a:schemeClr val="tx1"/>
        </a:solidFill>
        <a:latin typeface="Arial" charset="0"/>
        <a:ea typeface="ヒラギノ角ゴ Pro W3" charset="-128"/>
        <a:cs typeface="+mn-cs"/>
      </a:defRPr>
    </a:lvl6pPr>
    <a:lvl7pPr marL="2743200" algn="l" defTabSz="914400" rtl="0" eaLnBrk="1" latinLnBrk="0" hangingPunct="1">
      <a:defRPr sz="2400" kern="1200">
        <a:solidFill>
          <a:schemeClr val="tx1"/>
        </a:solidFill>
        <a:latin typeface="Arial" charset="0"/>
        <a:ea typeface="ヒラギノ角ゴ Pro W3" charset="-128"/>
        <a:cs typeface="+mn-cs"/>
      </a:defRPr>
    </a:lvl7pPr>
    <a:lvl8pPr marL="3200400" algn="l" defTabSz="914400" rtl="0" eaLnBrk="1" latinLnBrk="0" hangingPunct="1">
      <a:defRPr sz="2400" kern="1200">
        <a:solidFill>
          <a:schemeClr val="tx1"/>
        </a:solidFill>
        <a:latin typeface="Arial" charset="0"/>
        <a:ea typeface="ヒラギノ角ゴ Pro W3" charset="-128"/>
        <a:cs typeface="+mn-cs"/>
      </a:defRPr>
    </a:lvl8pPr>
    <a:lvl9pPr marL="3657600" algn="l" defTabSz="914400" rtl="0" eaLnBrk="1" latinLnBrk="0" hangingPunct="1">
      <a:defRPr sz="2400" kern="1200">
        <a:solidFill>
          <a:schemeClr val="tx1"/>
        </a:solidFill>
        <a:latin typeface="Arial"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CC"/>
    <a:srgbClr val="EFBBC3"/>
    <a:srgbClr val="C20052"/>
    <a:srgbClr val="FF00FF"/>
    <a:srgbClr val="5F2861"/>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0" autoAdjust="0"/>
    <p:restoredTop sz="89621" autoAdjust="0"/>
  </p:normalViewPr>
  <p:slideViewPr>
    <p:cSldViewPr>
      <p:cViewPr>
        <p:scale>
          <a:sx n="100" d="100"/>
          <a:sy n="100" d="100"/>
        </p:scale>
        <p:origin x="-408" y="6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224" y="2160"/>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C28A1F-3211-4F6E-BF0E-B5E4DAFF4B0C}"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GB"/>
        </a:p>
      </dgm:t>
    </dgm:pt>
    <dgm:pt modelId="{E553F380-9994-4E03-AFB8-D18C159EFB05}">
      <dgm:prSet phldrT="[Text]" custT="1"/>
      <dgm:spPr/>
      <dgm:t>
        <a:bodyPr/>
        <a:lstStyle/>
        <a:p>
          <a:r>
            <a:rPr lang="en-GB" sz="1600" dirty="0" smtClean="0"/>
            <a:t>Wave 1</a:t>
          </a:r>
          <a:endParaRPr lang="en-GB" sz="1600" dirty="0"/>
        </a:p>
      </dgm:t>
    </dgm:pt>
    <dgm:pt modelId="{77FCD6F7-75AB-4DFA-B0E6-04FB16823AD6}" type="parTrans" cxnId="{24772738-A0B4-463C-ADE4-E59AFEC8E410}">
      <dgm:prSet/>
      <dgm:spPr/>
      <dgm:t>
        <a:bodyPr/>
        <a:lstStyle/>
        <a:p>
          <a:endParaRPr lang="en-GB"/>
        </a:p>
      </dgm:t>
    </dgm:pt>
    <dgm:pt modelId="{53F68FBE-DCAD-4D1E-8D67-CBAB4FF2E2A4}" type="sibTrans" cxnId="{24772738-A0B4-463C-ADE4-E59AFEC8E410}">
      <dgm:prSet/>
      <dgm:spPr/>
      <dgm:t>
        <a:bodyPr/>
        <a:lstStyle/>
        <a:p>
          <a:endParaRPr lang="en-GB"/>
        </a:p>
      </dgm:t>
    </dgm:pt>
    <dgm:pt modelId="{CF310089-5438-4EDA-AFDB-44915D9A9813}">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200" dirty="0" smtClean="0"/>
            <a:t> Sept – Dec 2013</a:t>
          </a:r>
          <a:endParaRPr lang="en-GB" sz="1200" dirty="0"/>
        </a:p>
      </dgm:t>
    </dgm:pt>
    <dgm:pt modelId="{AAF9D628-A795-4D40-A04C-5E29C94ECDBC}" type="parTrans" cxnId="{5EEE393B-9D8E-44A2-B3E2-A8D43FA42D91}">
      <dgm:prSet/>
      <dgm:spPr/>
      <dgm:t>
        <a:bodyPr/>
        <a:lstStyle/>
        <a:p>
          <a:endParaRPr lang="en-GB"/>
        </a:p>
      </dgm:t>
    </dgm:pt>
    <dgm:pt modelId="{18C3AF03-C1E9-40C2-8231-CDB8E0884021}" type="sibTrans" cxnId="{5EEE393B-9D8E-44A2-B3E2-A8D43FA42D91}">
      <dgm:prSet/>
      <dgm:spPr/>
      <dgm:t>
        <a:bodyPr/>
        <a:lstStyle/>
        <a:p>
          <a:endParaRPr lang="en-GB"/>
        </a:p>
      </dgm:t>
    </dgm:pt>
    <dgm:pt modelId="{4A1C827C-E2DC-4F9A-8D0F-08B0AAA06FC9}">
      <dgm:prSet phldrT="[Text]" custT="1"/>
      <dgm:spPr/>
      <dgm:t>
        <a:bodyPr/>
        <a:lstStyle/>
        <a:p>
          <a:r>
            <a:rPr lang="en-GB" sz="1600" dirty="0" smtClean="0"/>
            <a:t>Wave 2</a:t>
          </a:r>
          <a:endParaRPr lang="en-GB" sz="1600" dirty="0"/>
        </a:p>
      </dgm:t>
    </dgm:pt>
    <dgm:pt modelId="{800C7A9F-5DD6-4E35-896A-7D39E30EB7EA}" type="parTrans" cxnId="{6F383C02-438D-4C72-880B-86171B12BEE2}">
      <dgm:prSet/>
      <dgm:spPr/>
      <dgm:t>
        <a:bodyPr/>
        <a:lstStyle/>
        <a:p>
          <a:endParaRPr lang="en-GB"/>
        </a:p>
      </dgm:t>
    </dgm:pt>
    <dgm:pt modelId="{3649E947-9D93-4663-8CAB-A56CBAB7FE8C}" type="sibTrans" cxnId="{6F383C02-438D-4C72-880B-86171B12BEE2}">
      <dgm:prSet/>
      <dgm:spPr/>
      <dgm:t>
        <a:bodyPr/>
        <a:lstStyle/>
        <a:p>
          <a:endParaRPr lang="en-GB"/>
        </a:p>
      </dgm:t>
    </dgm:pt>
    <dgm:pt modelId="{D66197A6-9833-4259-B2F6-13454E003D46}">
      <dgm:prSet phldrT="[Text]" custT="1"/>
      <dgm:spPr/>
      <dgm:t>
        <a:bodyPr/>
        <a:lstStyle/>
        <a:p>
          <a:pPr algn="ctr"/>
          <a:r>
            <a:rPr lang="en-GB" sz="1200" dirty="0" smtClean="0"/>
            <a:t>Jan – March 2014 </a:t>
          </a:r>
          <a:endParaRPr lang="en-GB" sz="1200" dirty="0"/>
        </a:p>
      </dgm:t>
    </dgm:pt>
    <dgm:pt modelId="{12A4061F-F156-463F-8878-6D4DD924E801}" type="parTrans" cxnId="{82D4B994-2929-424D-AD52-2488A0D2C122}">
      <dgm:prSet/>
      <dgm:spPr/>
      <dgm:t>
        <a:bodyPr/>
        <a:lstStyle/>
        <a:p>
          <a:endParaRPr lang="en-GB"/>
        </a:p>
      </dgm:t>
    </dgm:pt>
    <dgm:pt modelId="{DFD6C0FB-A3E5-4E2E-A3D0-A85AF30F832A}" type="sibTrans" cxnId="{82D4B994-2929-424D-AD52-2488A0D2C122}">
      <dgm:prSet/>
      <dgm:spPr/>
      <dgm:t>
        <a:bodyPr/>
        <a:lstStyle/>
        <a:p>
          <a:endParaRPr lang="en-GB"/>
        </a:p>
      </dgm:t>
    </dgm:pt>
    <dgm:pt modelId="{D2287E0A-E7E2-47B5-90F7-C3B7937850F8}">
      <dgm:prSet phldrT="[Text]" custT="1"/>
      <dgm:spPr/>
      <dgm:t>
        <a:bodyPr/>
        <a:lstStyle/>
        <a:p>
          <a:pPr algn="ctr"/>
          <a:r>
            <a:rPr lang="en-GB" sz="1200" dirty="0" smtClean="0"/>
            <a:t>19 inspections</a:t>
          </a:r>
          <a:endParaRPr lang="en-GB" sz="1200" dirty="0"/>
        </a:p>
      </dgm:t>
    </dgm:pt>
    <dgm:pt modelId="{B3CDE324-A5F6-424A-90E0-506CEB239071}" type="parTrans" cxnId="{AA3F2BD1-ACF0-4AEE-88FD-D990516BB24C}">
      <dgm:prSet/>
      <dgm:spPr/>
      <dgm:t>
        <a:bodyPr/>
        <a:lstStyle/>
        <a:p>
          <a:endParaRPr lang="en-GB"/>
        </a:p>
      </dgm:t>
    </dgm:pt>
    <dgm:pt modelId="{BDFB84B1-3914-460E-9C6A-0036973895D4}" type="sibTrans" cxnId="{AA3F2BD1-ACF0-4AEE-88FD-D990516BB24C}">
      <dgm:prSet/>
      <dgm:spPr/>
      <dgm:t>
        <a:bodyPr/>
        <a:lstStyle/>
        <a:p>
          <a:endParaRPr lang="en-GB"/>
        </a:p>
      </dgm:t>
    </dgm:pt>
    <dgm:pt modelId="{32A22446-D082-420F-8F50-7DB9E71CEDD6}">
      <dgm:prSet phldrT="[Text]" custT="1"/>
      <dgm:spPr/>
      <dgm:t>
        <a:bodyPr/>
        <a:lstStyle/>
        <a:p>
          <a:r>
            <a:rPr lang="en-GB" sz="1600" dirty="0" smtClean="0"/>
            <a:t>Business as Usual</a:t>
          </a:r>
          <a:endParaRPr lang="en-GB" sz="1600" dirty="0"/>
        </a:p>
      </dgm:t>
    </dgm:pt>
    <dgm:pt modelId="{58BC2B39-2CEF-4DE1-A873-A250910325F8}" type="parTrans" cxnId="{4C970FD8-7A9A-41D0-959F-5D17973A2D28}">
      <dgm:prSet/>
      <dgm:spPr/>
      <dgm:t>
        <a:bodyPr/>
        <a:lstStyle/>
        <a:p>
          <a:endParaRPr lang="en-GB"/>
        </a:p>
      </dgm:t>
    </dgm:pt>
    <dgm:pt modelId="{60694EE5-043B-497A-B06B-2F38027734E6}" type="sibTrans" cxnId="{4C970FD8-7A9A-41D0-959F-5D17973A2D28}">
      <dgm:prSet/>
      <dgm:spPr/>
      <dgm:t>
        <a:bodyPr/>
        <a:lstStyle/>
        <a:p>
          <a:endParaRPr lang="en-GB"/>
        </a:p>
      </dgm:t>
    </dgm:pt>
    <dgm:pt modelId="{C0E6F748-1E14-47BB-9093-6E4BC07C1921}">
      <dgm:prSet phldrT="[Text]" custT="1"/>
      <dgm:spPr/>
      <dgm:t>
        <a:bodyPr/>
        <a:lstStyle/>
        <a:p>
          <a:pPr algn="ctr"/>
          <a:r>
            <a:rPr lang="en-GB" sz="1200" dirty="0" smtClean="0"/>
            <a:t>April – Dec 2014 </a:t>
          </a:r>
          <a:endParaRPr lang="en-GB" sz="1200" dirty="0"/>
        </a:p>
      </dgm:t>
    </dgm:pt>
    <dgm:pt modelId="{5DC133ED-1BBF-4913-A8A6-E2285BEA2AC1}" type="parTrans" cxnId="{39839BA8-7BB3-4092-ADBF-77A61BB0C0A2}">
      <dgm:prSet/>
      <dgm:spPr/>
      <dgm:t>
        <a:bodyPr/>
        <a:lstStyle/>
        <a:p>
          <a:endParaRPr lang="en-GB"/>
        </a:p>
      </dgm:t>
    </dgm:pt>
    <dgm:pt modelId="{F7877AC1-55F4-4F4B-902F-97CB238B40FA}" type="sibTrans" cxnId="{39839BA8-7BB3-4092-ADBF-77A61BB0C0A2}">
      <dgm:prSet/>
      <dgm:spPr/>
      <dgm:t>
        <a:bodyPr/>
        <a:lstStyle/>
        <a:p>
          <a:endParaRPr lang="en-GB"/>
        </a:p>
      </dgm:t>
    </dgm:pt>
    <dgm:pt modelId="{153E9712-E4FA-4E80-B788-C04D1E59F4F1}">
      <dgm:prSet phldrT="[Text]" custT="1"/>
      <dgm:spPr/>
      <dgm:t>
        <a:bodyPr/>
        <a:lstStyle/>
        <a:p>
          <a:pPr algn="ctr"/>
          <a:r>
            <a:rPr lang="en-GB" sz="1200" dirty="0" smtClean="0"/>
            <a:t>112 inspections</a:t>
          </a:r>
          <a:endParaRPr lang="en-GB" sz="1200" dirty="0"/>
        </a:p>
      </dgm:t>
    </dgm:pt>
    <dgm:pt modelId="{D7C03F40-E130-4077-AA09-74485102CA9B}" type="parTrans" cxnId="{275DF7F4-E057-46BC-B362-C241B5AEE40F}">
      <dgm:prSet/>
      <dgm:spPr/>
      <dgm:t>
        <a:bodyPr/>
        <a:lstStyle/>
        <a:p>
          <a:endParaRPr lang="en-GB"/>
        </a:p>
      </dgm:t>
    </dgm:pt>
    <dgm:pt modelId="{2A661669-34D0-4288-A54D-A4BAB40D5464}" type="sibTrans" cxnId="{275DF7F4-E057-46BC-B362-C241B5AEE40F}">
      <dgm:prSet/>
      <dgm:spPr/>
      <dgm:t>
        <a:bodyPr/>
        <a:lstStyle/>
        <a:p>
          <a:endParaRPr lang="en-GB"/>
        </a:p>
      </dgm:t>
    </dgm:pt>
    <dgm:pt modelId="{77F3AF48-CA41-4141-95BA-AE0C819707E0}">
      <dgm:prSet phldrT="[Text]" custT="1"/>
      <dgm:spPr/>
      <dgm:t>
        <a:bodyPr/>
        <a:lstStyle/>
        <a:p>
          <a:pPr marL="228600" indent="0" algn="l" defTabSz="1022350">
            <a:lnSpc>
              <a:spcPct val="90000"/>
            </a:lnSpc>
            <a:spcBef>
              <a:spcPct val="0"/>
            </a:spcBef>
            <a:spcAft>
              <a:spcPct val="15000"/>
            </a:spcAft>
            <a:buNone/>
          </a:pPr>
          <a:endParaRPr lang="en-GB" sz="1200" dirty="0"/>
        </a:p>
      </dgm:t>
    </dgm:pt>
    <dgm:pt modelId="{D68240C4-9314-45B4-9281-3ED1B7E5D802}" type="parTrans" cxnId="{AE6A7859-89EF-4ECC-9720-2EDB072518A2}">
      <dgm:prSet/>
      <dgm:spPr/>
      <dgm:t>
        <a:bodyPr/>
        <a:lstStyle/>
        <a:p>
          <a:endParaRPr lang="en-GB"/>
        </a:p>
      </dgm:t>
    </dgm:pt>
    <dgm:pt modelId="{2A040C6F-B801-4734-A1D4-788F1B392B9E}" type="sibTrans" cxnId="{AE6A7859-89EF-4ECC-9720-2EDB072518A2}">
      <dgm:prSet/>
      <dgm:spPr/>
      <dgm:t>
        <a:bodyPr/>
        <a:lstStyle/>
        <a:p>
          <a:endParaRPr lang="en-GB"/>
        </a:p>
      </dgm:t>
    </dgm:pt>
    <dgm:pt modelId="{24D91589-1590-40DF-812D-15F5906EDD90}">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200" dirty="0" smtClean="0"/>
            <a:t> 18 inspections</a:t>
          </a:r>
          <a:endParaRPr lang="en-GB" sz="1200" dirty="0"/>
        </a:p>
      </dgm:t>
    </dgm:pt>
    <dgm:pt modelId="{0CC3EA26-6F26-44B6-BD33-0AD7C122AF2B}" type="parTrans" cxnId="{D7C3F9E2-AC74-4636-BFBF-DC784DA0FB9D}">
      <dgm:prSet/>
      <dgm:spPr/>
      <dgm:t>
        <a:bodyPr/>
        <a:lstStyle/>
        <a:p>
          <a:endParaRPr lang="en-GB"/>
        </a:p>
      </dgm:t>
    </dgm:pt>
    <dgm:pt modelId="{C1D6B86D-FD49-4AA1-8265-5164F66E8167}" type="sibTrans" cxnId="{D7C3F9E2-AC74-4636-BFBF-DC784DA0FB9D}">
      <dgm:prSet/>
      <dgm:spPr/>
      <dgm:t>
        <a:bodyPr/>
        <a:lstStyle/>
        <a:p>
          <a:endParaRPr lang="en-GB"/>
        </a:p>
      </dgm:t>
    </dgm:pt>
    <dgm:pt modelId="{BC302724-621E-4596-A595-16CC216296A4}">
      <dgm:prSet phldrT="[Text]" custT="1"/>
      <dgm:spPr/>
      <dgm:t>
        <a:bodyPr/>
        <a:lstStyle/>
        <a:p>
          <a:pPr algn="ctr"/>
          <a:r>
            <a:rPr lang="en-GB" sz="1600" dirty="0" smtClean="0"/>
            <a:t>Completing the journey </a:t>
          </a:r>
          <a:endParaRPr lang="en-GB" sz="1600" dirty="0"/>
        </a:p>
      </dgm:t>
    </dgm:pt>
    <dgm:pt modelId="{4EDEF00B-07FA-4BA3-A9B5-4A55DE5FC624}" type="parTrans" cxnId="{2A97CA51-73A3-4808-A5F1-734AAE60A1FF}">
      <dgm:prSet/>
      <dgm:spPr/>
      <dgm:t>
        <a:bodyPr/>
        <a:lstStyle/>
        <a:p>
          <a:endParaRPr lang="en-GB"/>
        </a:p>
      </dgm:t>
    </dgm:pt>
    <dgm:pt modelId="{F6E1F72E-2A0B-43EB-AC80-81E34E5E6540}" type="sibTrans" cxnId="{2A97CA51-73A3-4808-A5F1-734AAE60A1FF}">
      <dgm:prSet/>
      <dgm:spPr/>
      <dgm:t>
        <a:bodyPr/>
        <a:lstStyle/>
        <a:p>
          <a:endParaRPr lang="en-GB"/>
        </a:p>
      </dgm:t>
    </dgm:pt>
    <dgm:pt modelId="{953D586F-87BB-4D51-B364-FA7CEEC61801}">
      <dgm:prSet phldrT="[Text]" custT="1"/>
      <dgm:spPr/>
      <dgm:t>
        <a:bodyPr/>
        <a:lstStyle/>
        <a:p>
          <a:pPr algn="ctr"/>
          <a:r>
            <a:rPr lang="en-GB" sz="1200" dirty="0" smtClean="0"/>
            <a:t> March 2016</a:t>
          </a:r>
          <a:endParaRPr lang="en-GB" sz="1200" dirty="0"/>
        </a:p>
      </dgm:t>
    </dgm:pt>
    <dgm:pt modelId="{28F533DB-A94D-4F9F-942E-9FE4083DEEF4}" type="parTrans" cxnId="{A4440EEE-40E2-4020-8F15-47DB6DBAAF75}">
      <dgm:prSet/>
      <dgm:spPr/>
      <dgm:t>
        <a:bodyPr/>
        <a:lstStyle/>
        <a:p>
          <a:endParaRPr lang="en-GB"/>
        </a:p>
      </dgm:t>
    </dgm:pt>
    <dgm:pt modelId="{F42915AB-C39A-44BE-BEF9-C3EC64C6DCB4}" type="sibTrans" cxnId="{A4440EEE-40E2-4020-8F15-47DB6DBAAF75}">
      <dgm:prSet/>
      <dgm:spPr/>
      <dgm:t>
        <a:bodyPr/>
        <a:lstStyle/>
        <a:p>
          <a:endParaRPr lang="en-GB"/>
        </a:p>
      </dgm:t>
    </dgm:pt>
    <dgm:pt modelId="{70176032-306A-4F7B-B034-E9A946AC8A05}">
      <dgm:prSet phldrT="[Text]" custT="1"/>
      <dgm:spPr/>
      <dgm:t>
        <a:bodyPr/>
        <a:lstStyle/>
        <a:p>
          <a:pPr algn="ctr"/>
          <a:r>
            <a:rPr lang="en-GB" sz="1200" dirty="0" smtClean="0"/>
            <a:t> All inspections complete</a:t>
          </a:r>
          <a:endParaRPr lang="en-GB" sz="1200" dirty="0"/>
        </a:p>
      </dgm:t>
    </dgm:pt>
    <dgm:pt modelId="{9D0DEFA4-6217-4019-B7BC-83097E849D72}" type="parTrans" cxnId="{A390ABAC-3FE4-4D13-87ED-969632290DB8}">
      <dgm:prSet/>
      <dgm:spPr/>
      <dgm:t>
        <a:bodyPr/>
        <a:lstStyle/>
        <a:p>
          <a:endParaRPr lang="en-GB"/>
        </a:p>
      </dgm:t>
    </dgm:pt>
    <dgm:pt modelId="{0CD66411-A52F-42A1-AEE0-6684B89D503E}" type="sibTrans" cxnId="{A390ABAC-3FE4-4D13-87ED-969632290DB8}">
      <dgm:prSet/>
      <dgm:spPr/>
      <dgm:t>
        <a:bodyPr/>
        <a:lstStyle/>
        <a:p>
          <a:endParaRPr lang="en-GB"/>
        </a:p>
      </dgm:t>
    </dgm:pt>
    <dgm:pt modelId="{DB16ED4C-6370-4403-B316-F7DF3C0EBCEA}">
      <dgm:prSet phldrT="[Text]" custT="1"/>
      <dgm:spPr/>
      <dgm:t>
        <a:bodyPr/>
        <a:lstStyle/>
        <a:p>
          <a:pPr algn="ctr"/>
          <a:r>
            <a:rPr lang="en-GB" sz="1200" dirty="0" smtClean="0"/>
            <a:t> (70% complete)</a:t>
          </a:r>
          <a:endParaRPr lang="en-GB" sz="1200" dirty="0"/>
        </a:p>
      </dgm:t>
    </dgm:pt>
    <dgm:pt modelId="{D31E47B1-E161-43BA-8C11-2ADFF40CB636}" type="parTrans" cxnId="{B82C1F6B-16FE-4255-B526-8B4C3339ABB0}">
      <dgm:prSet/>
      <dgm:spPr/>
      <dgm:t>
        <a:bodyPr/>
        <a:lstStyle/>
        <a:p>
          <a:endParaRPr lang="en-GB"/>
        </a:p>
      </dgm:t>
    </dgm:pt>
    <dgm:pt modelId="{1185C3EB-FFC0-48A4-90C5-FA91159A0665}" type="sibTrans" cxnId="{B82C1F6B-16FE-4255-B526-8B4C3339ABB0}">
      <dgm:prSet/>
      <dgm:spPr/>
      <dgm:t>
        <a:bodyPr/>
        <a:lstStyle/>
        <a:p>
          <a:endParaRPr lang="en-GB"/>
        </a:p>
      </dgm:t>
    </dgm:pt>
    <dgm:pt modelId="{DFEB6E6C-4F75-4CDA-B22E-8E0A4082C98C}" type="pres">
      <dgm:prSet presAssocID="{6EC28A1F-3211-4F6E-BF0E-B5E4DAFF4B0C}" presName="arrowDiagram" presStyleCnt="0">
        <dgm:presLayoutVars>
          <dgm:chMax val="5"/>
          <dgm:dir/>
          <dgm:resizeHandles val="exact"/>
        </dgm:presLayoutVars>
      </dgm:prSet>
      <dgm:spPr/>
      <dgm:t>
        <a:bodyPr/>
        <a:lstStyle/>
        <a:p>
          <a:endParaRPr lang="en-GB"/>
        </a:p>
      </dgm:t>
    </dgm:pt>
    <dgm:pt modelId="{4939AD5A-52AB-4161-B722-262E1B8E6D33}" type="pres">
      <dgm:prSet presAssocID="{6EC28A1F-3211-4F6E-BF0E-B5E4DAFF4B0C}" presName="arrow" presStyleLbl="bgShp" presStyleIdx="0" presStyleCnt="1"/>
      <dgm:spPr/>
    </dgm:pt>
    <dgm:pt modelId="{D0DF8930-C6CF-4703-BF84-259458EA1176}" type="pres">
      <dgm:prSet presAssocID="{6EC28A1F-3211-4F6E-BF0E-B5E4DAFF4B0C}" presName="arrowDiagram4" presStyleCnt="0"/>
      <dgm:spPr/>
    </dgm:pt>
    <dgm:pt modelId="{59CE350C-AF2C-46F2-BB71-483D8ED3EFE2}" type="pres">
      <dgm:prSet presAssocID="{E553F380-9994-4E03-AFB8-D18C159EFB05}" presName="bullet4a" presStyleLbl="node1" presStyleIdx="0" presStyleCnt="4"/>
      <dgm:spPr/>
    </dgm:pt>
    <dgm:pt modelId="{28350468-36E0-420B-8331-B112ED297C01}" type="pres">
      <dgm:prSet presAssocID="{E553F380-9994-4E03-AFB8-D18C159EFB05}" presName="textBox4a" presStyleLbl="revTx" presStyleIdx="0" presStyleCnt="4" custScaleX="125565" custLinFactNeighborX="13072" custLinFactNeighborY="7244">
        <dgm:presLayoutVars>
          <dgm:bulletEnabled val="1"/>
        </dgm:presLayoutVars>
      </dgm:prSet>
      <dgm:spPr/>
      <dgm:t>
        <a:bodyPr/>
        <a:lstStyle/>
        <a:p>
          <a:endParaRPr lang="en-GB"/>
        </a:p>
      </dgm:t>
    </dgm:pt>
    <dgm:pt modelId="{FF8F60B3-BC66-42AD-8701-630A6807F64A}" type="pres">
      <dgm:prSet presAssocID="{4A1C827C-E2DC-4F9A-8D0F-08B0AAA06FC9}" presName="bullet4b" presStyleLbl="node1" presStyleIdx="1" presStyleCnt="4"/>
      <dgm:spPr/>
    </dgm:pt>
    <dgm:pt modelId="{033AADCD-6C88-4CC9-B1CA-10815846D2E6}" type="pres">
      <dgm:prSet presAssocID="{4A1C827C-E2DC-4F9A-8D0F-08B0AAA06FC9}" presName="textBox4b" presStyleLbl="revTx" presStyleIdx="1" presStyleCnt="4">
        <dgm:presLayoutVars>
          <dgm:bulletEnabled val="1"/>
        </dgm:presLayoutVars>
      </dgm:prSet>
      <dgm:spPr/>
      <dgm:t>
        <a:bodyPr/>
        <a:lstStyle/>
        <a:p>
          <a:endParaRPr lang="en-GB"/>
        </a:p>
      </dgm:t>
    </dgm:pt>
    <dgm:pt modelId="{50835FEC-4BA2-4706-9640-E6AF72C9404A}" type="pres">
      <dgm:prSet presAssocID="{32A22446-D082-420F-8F50-7DB9E71CEDD6}" presName="bullet4c" presStyleLbl="node1" presStyleIdx="2" presStyleCnt="4"/>
      <dgm:spPr/>
    </dgm:pt>
    <dgm:pt modelId="{EB620BE2-5605-41CB-AF5B-964C1261EA47}" type="pres">
      <dgm:prSet presAssocID="{32A22446-D082-420F-8F50-7DB9E71CEDD6}" presName="textBox4c" presStyleLbl="revTx" presStyleIdx="2" presStyleCnt="4">
        <dgm:presLayoutVars>
          <dgm:bulletEnabled val="1"/>
        </dgm:presLayoutVars>
      </dgm:prSet>
      <dgm:spPr/>
      <dgm:t>
        <a:bodyPr/>
        <a:lstStyle/>
        <a:p>
          <a:endParaRPr lang="en-GB"/>
        </a:p>
      </dgm:t>
    </dgm:pt>
    <dgm:pt modelId="{C36CA52E-09EA-4D49-A215-4C587B4CEF8D}" type="pres">
      <dgm:prSet presAssocID="{BC302724-621E-4596-A595-16CC216296A4}" presName="bullet4d" presStyleLbl="node1" presStyleIdx="3" presStyleCnt="4"/>
      <dgm:spPr/>
    </dgm:pt>
    <dgm:pt modelId="{F058537E-6A3D-4EE4-A37F-A46289ED217E}" type="pres">
      <dgm:prSet presAssocID="{BC302724-621E-4596-A595-16CC216296A4}" presName="textBox4d" presStyleLbl="revTx" presStyleIdx="3" presStyleCnt="4">
        <dgm:presLayoutVars>
          <dgm:bulletEnabled val="1"/>
        </dgm:presLayoutVars>
      </dgm:prSet>
      <dgm:spPr/>
      <dgm:t>
        <a:bodyPr/>
        <a:lstStyle/>
        <a:p>
          <a:endParaRPr lang="en-GB"/>
        </a:p>
      </dgm:t>
    </dgm:pt>
  </dgm:ptLst>
  <dgm:cxnLst>
    <dgm:cxn modelId="{7A8F36AE-ED3A-4CA2-A8A7-475BA9DFBBA8}" type="presOf" srcId="{E553F380-9994-4E03-AFB8-D18C159EFB05}" destId="{28350468-36E0-420B-8331-B112ED297C01}" srcOrd="0" destOrd="0" presId="urn:microsoft.com/office/officeart/2005/8/layout/arrow2"/>
    <dgm:cxn modelId="{A4440EEE-40E2-4020-8F15-47DB6DBAAF75}" srcId="{BC302724-621E-4596-A595-16CC216296A4}" destId="{953D586F-87BB-4D51-B364-FA7CEEC61801}" srcOrd="0" destOrd="0" parTransId="{28F533DB-A94D-4F9F-942E-9FE4083DEEF4}" sibTransId="{F42915AB-C39A-44BE-BEF9-C3EC64C6DCB4}"/>
    <dgm:cxn modelId="{82D4B994-2929-424D-AD52-2488A0D2C122}" srcId="{4A1C827C-E2DC-4F9A-8D0F-08B0AAA06FC9}" destId="{D66197A6-9833-4259-B2F6-13454E003D46}" srcOrd="0" destOrd="0" parTransId="{12A4061F-F156-463F-8878-6D4DD924E801}" sibTransId="{DFD6C0FB-A3E5-4E2E-A3D0-A85AF30F832A}"/>
    <dgm:cxn modelId="{B12BFD58-2A89-433F-B902-D81BCDB4687B}" type="presOf" srcId="{D66197A6-9833-4259-B2F6-13454E003D46}" destId="{033AADCD-6C88-4CC9-B1CA-10815846D2E6}" srcOrd="0" destOrd="1" presId="urn:microsoft.com/office/officeart/2005/8/layout/arrow2"/>
    <dgm:cxn modelId="{772ACC62-36C8-4A8E-A1C3-34899B27B7ED}" type="presOf" srcId="{32A22446-D082-420F-8F50-7DB9E71CEDD6}" destId="{EB620BE2-5605-41CB-AF5B-964C1261EA47}" srcOrd="0" destOrd="0" presId="urn:microsoft.com/office/officeart/2005/8/layout/arrow2"/>
    <dgm:cxn modelId="{8E486D55-AF26-474E-83F9-E0D05F3B5977}" type="presOf" srcId="{DB16ED4C-6370-4403-B316-F7DF3C0EBCEA}" destId="{EB620BE2-5605-41CB-AF5B-964C1261EA47}" srcOrd="0" destOrd="3" presId="urn:microsoft.com/office/officeart/2005/8/layout/arrow2"/>
    <dgm:cxn modelId="{2A97CA51-73A3-4808-A5F1-734AAE60A1FF}" srcId="{6EC28A1F-3211-4F6E-BF0E-B5E4DAFF4B0C}" destId="{BC302724-621E-4596-A595-16CC216296A4}" srcOrd="3" destOrd="0" parTransId="{4EDEF00B-07FA-4BA3-A9B5-4A55DE5FC624}" sibTransId="{F6E1F72E-2A0B-43EB-AC80-81E34E5E6540}"/>
    <dgm:cxn modelId="{DB8107E4-6E0E-42F7-A7FC-66D49E3695F7}" type="presOf" srcId="{70176032-306A-4F7B-B034-E9A946AC8A05}" destId="{F058537E-6A3D-4EE4-A37F-A46289ED217E}" srcOrd="0" destOrd="2" presId="urn:microsoft.com/office/officeart/2005/8/layout/arrow2"/>
    <dgm:cxn modelId="{B82C1F6B-16FE-4255-B526-8B4C3339ABB0}" srcId="{32A22446-D082-420F-8F50-7DB9E71CEDD6}" destId="{DB16ED4C-6370-4403-B316-F7DF3C0EBCEA}" srcOrd="2" destOrd="0" parTransId="{D31E47B1-E161-43BA-8C11-2ADFF40CB636}" sibTransId="{1185C3EB-FFC0-48A4-90C5-FA91159A0665}"/>
    <dgm:cxn modelId="{5EEE393B-9D8E-44A2-B3E2-A8D43FA42D91}" srcId="{E553F380-9994-4E03-AFB8-D18C159EFB05}" destId="{CF310089-5438-4EDA-AFDB-44915D9A9813}" srcOrd="0" destOrd="0" parTransId="{AAF9D628-A795-4D40-A04C-5E29C94ECDBC}" sibTransId="{18C3AF03-C1E9-40C2-8231-CDB8E0884021}"/>
    <dgm:cxn modelId="{4BB41691-FE9D-4E4F-B344-C220C35EC1C1}" type="presOf" srcId="{153E9712-E4FA-4E80-B788-C04D1E59F4F1}" destId="{EB620BE2-5605-41CB-AF5B-964C1261EA47}" srcOrd="0" destOrd="2" presId="urn:microsoft.com/office/officeart/2005/8/layout/arrow2"/>
    <dgm:cxn modelId="{4546E26D-D117-474C-AE36-DED30FEA73C9}" type="presOf" srcId="{BC302724-621E-4596-A595-16CC216296A4}" destId="{F058537E-6A3D-4EE4-A37F-A46289ED217E}" srcOrd="0" destOrd="0" presId="urn:microsoft.com/office/officeart/2005/8/layout/arrow2"/>
    <dgm:cxn modelId="{A390ABAC-3FE4-4D13-87ED-969632290DB8}" srcId="{BC302724-621E-4596-A595-16CC216296A4}" destId="{70176032-306A-4F7B-B034-E9A946AC8A05}" srcOrd="1" destOrd="0" parTransId="{9D0DEFA4-6217-4019-B7BC-83097E849D72}" sibTransId="{0CD66411-A52F-42A1-AEE0-6684B89D503E}"/>
    <dgm:cxn modelId="{24772738-A0B4-463C-ADE4-E59AFEC8E410}" srcId="{6EC28A1F-3211-4F6E-BF0E-B5E4DAFF4B0C}" destId="{E553F380-9994-4E03-AFB8-D18C159EFB05}" srcOrd="0" destOrd="0" parTransId="{77FCD6F7-75AB-4DFA-B0E6-04FB16823AD6}" sibTransId="{53F68FBE-DCAD-4D1E-8D67-CBAB4FF2E2A4}"/>
    <dgm:cxn modelId="{630231F9-8CBD-43D5-A5C1-8CCF627CF0D1}" type="presOf" srcId="{953D586F-87BB-4D51-B364-FA7CEEC61801}" destId="{F058537E-6A3D-4EE4-A37F-A46289ED217E}" srcOrd="0" destOrd="1" presId="urn:microsoft.com/office/officeart/2005/8/layout/arrow2"/>
    <dgm:cxn modelId="{AE6A7859-89EF-4ECC-9720-2EDB072518A2}" srcId="{E553F380-9994-4E03-AFB8-D18C159EFB05}" destId="{77F3AF48-CA41-4141-95BA-AE0C819707E0}" srcOrd="2" destOrd="0" parTransId="{D68240C4-9314-45B4-9281-3ED1B7E5D802}" sibTransId="{2A040C6F-B801-4734-A1D4-788F1B392B9E}"/>
    <dgm:cxn modelId="{371E23DC-8EBE-475E-A498-26760FA07E74}" type="presOf" srcId="{D2287E0A-E7E2-47B5-90F7-C3B7937850F8}" destId="{033AADCD-6C88-4CC9-B1CA-10815846D2E6}" srcOrd="0" destOrd="2" presId="urn:microsoft.com/office/officeart/2005/8/layout/arrow2"/>
    <dgm:cxn modelId="{275DF7F4-E057-46BC-B362-C241B5AEE40F}" srcId="{32A22446-D082-420F-8F50-7DB9E71CEDD6}" destId="{153E9712-E4FA-4E80-B788-C04D1E59F4F1}" srcOrd="1" destOrd="0" parTransId="{D7C03F40-E130-4077-AA09-74485102CA9B}" sibTransId="{2A661669-34D0-4288-A54D-A4BAB40D5464}"/>
    <dgm:cxn modelId="{DB949E0B-7853-4DA3-B00D-8ADB2BF5DF08}" type="presOf" srcId="{6EC28A1F-3211-4F6E-BF0E-B5E4DAFF4B0C}" destId="{DFEB6E6C-4F75-4CDA-B22E-8E0A4082C98C}" srcOrd="0" destOrd="0" presId="urn:microsoft.com/office/officeart/2005/8/layout/arrow2"/>
    <dgm:cxn modelId="{6F383C02-438D-4C72-880B-86171B12BEE2}" srcId="{6EC28A1F-3211-4F6E-BF0E-B5E4DAFF4B0C}" destId="{4A1C827C-E2DC-4F9A-8D0F-08B0AAA06FC9}" srcOrd="1" destOrd="0" parTransId="{800C7A9F-5DD6-4E35-896A-7D39E30EB7EA}" sibTransId="{3649E947-9D93-4663-8CAB-A56CBAB7FE8C}"/>
    <dgm:cxn modelId="{3ED5090F-58E6-4C06-9B9C-6F824A06C099}" type="presOf" srcId="{4A1C827C-E2DC-4F9A-8D0F-08B0AAA06FC9}" destId="{033AADCD-6C88-4CC9-B1CA-10815846D2E6}" srcOrd="0" destOrd="0" presId="urn:microsoft.com/office/officeart/2005/8/layout/arrow2"/>
    <dgm:cxn modelId="{D7C3F9E2-AC74-4636-BFBF-DC784DA0FB9D}" srcId="{E553F380-9994-4E03-AFB8-D18C159EFB05}" destId="{24D91589-1590-40DF-812D-15F5906EDD90}" srcOrd="1" destOrd="0" parTransId="{0CC3EA26-6F26-44B6-BD33-0AD7C122AF2B}" sibTransId="{C1D6B86D-FD49-4AA1-8265-5164F66E8167}"/>
    <dgm:cxn modelId="{7226710A-22B4-451C-9B3A-19E2D06FFC43}" type="presOf" srcId="{C0E6F748-1E14-47BB-9093-6E4BC07C1921}" destId="{EB620BE2-5605-41CB-AF5B-964C1261EA47}" srcOrd="0" destOrd="1" presId="urn:microsoft.com/office/officeart/2005/8/layout/arrow2"/>
    <dgm:cxn modelId="{AA3F2BD1-ACF0-4AEE-88FD-D990516BB24C}" srcId="{4A1C827C-E2DC-4F9A-8D0F-08B0AAA06FC9}" destId="{D2287E0A-E7E2-47B5-90F7-C3B7937850F8}" srcOrd="1" destOrd="0" parTransId="{B3CDE324-A5F6-424A-90E0-506CEB239071}" sibTransId="{BDFB84B1-3914-460E-9C6A-0036973895D4}"/>
    <dgm:cxn modelId="{3ECADFA1-1640-448A-B6AB-7D0F2294C0E5}" type="presOf" srcId="{24D91589-1590-40DF-812D-15F5906EDD90}" destId="{28350468-36E0-420B-8331-B112ED297C01}" srcOrd="0" destOrd="2" presId="urn:microsoft.com/office/officeart/2005/8/layout/arrow2"/>
    <dgm:cxn modelId="{3337F4E5-C3D5-496D-86FA-5FCB4886D739}" type="presOf" srcId="{CF310089-5438-4EDA-AFDB-44915D9A9813}" destId="{28350468-36E0-420B-8331-B112ED297C01}" srcOrd="0" destOrd="1" presId="urn:microsoft.com/office/officeart/2005/8/layout/arrow2"/>
    <dgm:cxn modelId="{4C970FD8-7A9A-41D0-959F-5D17973A2D28}" srcId="{6EC28A1F-3211-4F6E-BF0E-B5E4DAFF4B0C}" destId="{32A22446-D082-420F-8F50-7DB9E71CEDD6}" srcOrd="2" destOrd="0" parTransId="{58BC2B39-2CEF-4DE1-A873-A250910325F8}" sibTransId="{60694EE5-043B-497A-B06B-2F38027734E6}"/>
    <dgm:cxn modelId="{5E9F2153-0CD4-4CC3-836A-E52D8B6CB79C}" type="presOf" srcId="{77F3AF48-CA41-4141-95BA-AE0C819707E0}" destId="{28350468-36E0-420B-8331-B112ED297C01}" srcOrd="0" destOrd="3" presId="urn:microsoft.com/office/officeart/2005/8/layout/arrow2"/>
    <dgm:cxn modelId="{39839BA8-7BB3-4092-ADBF-77A61BB0C0A2}" srcId="{32A22446-D082-420F-8F50-7DB9E71CEDD6}" destId="{C0E6F748-1E14-47BB-9093-6E4BC07C1921}" srcOrd="0" destOrd="0" parTransId="{5DC133ED-1BBF-4913-A8A6-E2285BEA2AC1}" sibTransId="{F7877AC1-55F4-4F4B-902F-97CB238B40FA}"/>
    <dgm:cxn modelId="{97162EA6-CE9D-4B7E-8862-7151977BA085}" type="presParOf" srcId="{DFEB6E6C-4F75-4CDA-B22E-8E0A4082C98C}" destId="{4939AD5A-52AB-4161-B722-262E1B8E6D33}" srcOrd="0" destOrd="0" presId="urn:microsoft.com/office/officeart/2005/8/layout/arrow2"/>
    <dgm:cxn modelId="{346D0739-4151-4544-9A43-1995189CB642}" type="presParOf" srcId="{DFEB6E6C-4F75-4CDA-B22E-8E0A4082C98C}" destId="{D0DF8930-C6CF-4703-BF84-259458EA1176}" srcOrd="1" destOrd="0" presId="urn:microsoft.com/office/officeart/2005/8/layout/arrow2"/>
    <dgm:cxn modelId="{05A2E15E-8DEB-4D06-BDA6-390BC2764316}" type="presParOf" srcId="{D0DF8930-C6CF-4703-BF84-259458EA1176}" destId="{59CE350C-AF2C-46F2-BB71-483D8ED3EFE2}" srcOrd="0" destOrd="0" presId="urn:microsoft.com/office/officeart/2005/8/layout/arrow2"/>
    <dgm:cxn modelId="{C317046A-BCAA-487E-A83F-20C52EFADFD3}" type="presParOf" srcId="{D0DF8930-C6CF-4703-BF84-259458EA1176}" destId="{28350468-36E0-420B-8331-B112ED297C01}" srcOrd="1" destOrd="0" presId="urn:microsoft.com/office/officeart/2005/8/layout/arrow2"/>
    <dgm:cxn modelId="{86A9333C-B0C1-42A4-826E-7FECC51F3D92}" type="presParOf" srcId="{D0DF8930-C6CF-4703-BF84-259458EA1176}" destId="{FF8F60B3-BC66-42AD-8701-630A6807F64A}" srcOrd="2" destOrd="0" presId="urn:microsoft.com/office/officeart/2005/8/layout/arrow2"/>
    <dgm:cxn modelId="{9451ADEC-18C3-45FF-B0B5-8911B501A14F}" type="presParOf" srcId="{D0DF8930-C6CF-4703-BF84-259458EA1176}" destId="{033AADCD-6C88-4CC9-B1CA-10815846D2E6}" srcOrd="3" destOrd="0" presId="urn:microsoft.com/office/officeart/2005/8/layout/arrow2"/>
    <dgm:cxn modelId="{71D12396-D23B-4889-9E6A-056878E2FABF}" type="presParOf" srcId="{D0DF8930-C6CF-4703-BF84-259458EA1176}" destId="{50835FEC-4BA2-4706-9640-E6AF72C9404A}" srcOrd="4" destOrd="0" presId="urn:microsoft.com/office/officeart/2005/8/layout/arrow2"/>
    <dgm:cxn modelId="{2BA21511-12A4-40F5-8C17-74D033907E9A}" type="presParOf" srcId="{D0DF8930-C6CF-4703-BF84-259458EA1176}" destId="{EB620BE2-5605-41CB-AF5B-964C1261EA47}" srcOrd="5" destOrd="0" presId="urn:microsoft.com/office/officeart/2005/8/layout/arrow2"/>
    <dgm:cxn modelId="{84A14561-97F5-4B5E-8BD2-9379DB664EB6}" type="presParOf" srcId="{D0DF8930-C6CF-4703-BF84-259458EA1176}" destId="{C36CA52E-09EA-4D49-A215-4C587B4CEF8D}" srcOrd="6" destOrd="0" presId="urn:microsoft.com/office/officeart/2005/8/layout/arrow2"/>
    <dgm:cxn modelId="{C8B43562-A95B-49D8-8DDE-463811387116}" type="presParOf" srcId="{D0DF8930-C6CF-4703-BF84-259458EA1176}" destId="{F058537E-6A3D-4EE4-A37F-A46289ED217E}"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E452A6-F923-4724-9DF4-D75047728F06}"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GB"/>
        </a:p>
      </dgm:t>
    </dgm:pt>
    <dgm:pt modelId="{CBBBAE5A-1148-4419-B10E-CCE318567CD5}">
      <dgm:prSet phldrT="[Text]"/>
      <dgm:spPr/>
      <dgm:t>
        <a:bodyPr/>
        <a:lstStyle/>
        <a:p>
          <a:r>
            <a:rPr lang="en-GB" dirty="0" smtClean="0"/>
            <a:t>Internal factors</a:t>
          </a:r>
          <a:endParaRPr lang="en-GB" dirty="0"/>
        </a:p>
      </dgm:t>
    </dgm:pt>
    <dgm:pt modelId="{7B99655B-79C5-4CB5-AAA7-8C1D0910D7B2}" type="parTrans" cxnId="{A96C5B0B-C360-4969-8B05-300E869F1624}">
      <dgm:prSet/>
      <dgm:spPr/>
      <dgm:t>
        <a:bodyPr/>
        <a:lstStyle/>
        <a:p>
          <a:endParaRPr lang="en-GB"/>
        </a:p>
      </dgm:t>
    </dgm:pt>
    <dgm:pt modelId="{3CA75B0A-78F6-4301-B30F-1655998A6350}" type="sibTrans" cxnId="{A96C5B0B-C360-4969-8B05-300E869F1624}">
      <dgm:prSet/>
      <dgm:spPr/>
      <dgm:t>
        <a:bodyPr/>
        <a:lstStyle/>
        <a:p>
          <a:endParaRPr lang="en-GB"/>
        </a:p>
      </dgm:t>
    </dgm:pt>
    <dgm:pt modelId="{5F28C579-3743-4A84-A3EB-2DB627FD0BFB}">
      <dgm:prSet phldrT="[Text]"/>
      <dgm:spPr/>
      <dgm:t>
        <a:bodyPr/>
        <a:lstStyle/>
        <a:p>
          <a:r>
            <a:rPr lang="en-GB" b="1" dirty="0" smtClean="0"/>
            <a:t>Timing</a:t>
          </a:r>
          <a:r>
            <a:rPr lang="en-GB" dirty="0" smtClean="0"/>
            <a:t> – was built into pilots when people naturally more receptive</a:t>
          </a:r>
          <a:endParaRPr lang="en-GB" dirty="0"/>
        </a:p>
      </dgm:t>
    </dgm:pt>
    <dgm:pt modelId="{E824E3D1-800E-4757-95F2-01820BBABFD3}" type="parTrans" cxnId="{17580B11-8924-40DF-88E4-F4C7F2CE3173}">
      <dgm:prSet/>
      <dgm:spPr/>
      <dgm:t>
        <a:bodyPr/>
        <a:lstStyle/>
        <a:p>
          <a:endParaRPr lang="en-GB"/>
        </a:p>
      </dgm:t>
    </dgm:pt>
    <dgm:pt modelId="{6AD26676-2CB1-4646-AA67-863A3A419CBB}" type="sibTrans" cxnId="{17580B11-8924-40DF-88E4-F4C7F2CE3173}">
      <dgm:prSet/>
      <dgm:spPr/>
      <dgm:t>
        <a:bodyPr/>
        <a:lstStyle/>
        <a:p>
          <a:endParaRPr lang="en-GB"/>
        </a:p>
      </dgm:t>
    </dgm:pt>
    <dgm:pt modelId="{FBEBBEB6-C792-4BF2-BB47-006BA99E6319}">
      <dgm:prSet phldrT="[Text]"/>
      <dgm:spPr/>
      <dgm:t>
        <a:bodyPr/>
        <a:lstStyle/>
        <a:p>
          <a:r>
            <a:rPr lang="en-GB" b="1" dirty="0" smtClean="0"/>
            <a:t>Appetite</a:t>
          </a:r>
          <a:r>
            <a:rPr lang="en-GB" dirty="0" smtClean="0"/>
            <a:t> – because new model was response to difficult times</a:t>
          </a:r>
          <a:endParaRPr lang="en-GB" dirty="0"/>
        </a:p>
      </dgm:t>
    </dgm:pt>
    <dgm:pt modelId="{755E138F-F3B3-406D-AB22-7BA71A161BE3}" type="parTrans" cxnId="{7C76E673-A7A8-4D58-8F3A-6F37E5BA6FDB}">
      <dgm:prSet/>
      <dgm:spPr/>
      <dgm:t>
        <a:bodyPr/>
        <a:lstStyle/>
        <a:p>
          <a:endParaRPr lang="en-GB"/>
        </a:p>
      </dgm:t>
    </dgm:pt>
    <dgm:pt modelId="{9015091F-C698-4E2A-AD4D-4CE00092326E}" type="sibTrans" cxnId="{7C76E673-A7A8-4D58-8F3A-6F37E5BA6FDB}">
      <dgm:prSet/>
      <dgm:spPr/>
      <dgm:t>
        <a:bodyPr/>
        <a:lstStyle/>
        <a:p>
          <a:endParaRPr lang="en-GB"/>
        </a:p>
      </dgm:t>
    </dgm:pt>
    <dgm:pt modelId="{E9144241-3ABF-4D14-B8DB-B7F784870BE3}">
      <dgm:prSet phldrT="[Text]"/>
      <dgm:spPr/>
      <dgm:t>
        <a:bodyPr/>
        <a:lstStyle/>
        <a:p>
          <a:r>
            <a:rPr lang="en-GB" dirty="0" smtClean="0"/>
            <a:t>Process</a:t>
          </a:r>
          <a:endParaRPr lang="en-GB" dirty="0"/>
        </a:p>
      </dgm:t>
    </dgm:pt>
    <dgm:pt modelId="{51551423-CF69-4EFE-8550-8E15954D28CF}" type="parTrans" cxnId="{B9D4EF2B-6231-49F4-81E2-AF4604F86B9A}">
      <dgm:prSet/>
      <dgm:spPr/>
      <dgm:t>
        <a:bodyPr/>
        <a:lstStyle/>
        <a:p>
          <a:endParaRPr lang="en-GB"/>
        </a:p>
      </dgm:t>
    </dgm:pt>
    <dgm:pt modelId="{1179D8FD-7EC2-42A3-A8FA-541BF2F2306B}" type="sibTrans" cxnId="{B9D4EF2B-6231-49F4-81E2-AF4604F86B9A}">
      <dgm:prSet/>
      <dgm:spPr/>
      <dgm:t>
        <a:bodyPr/>
        <a:lstStyle/>
        <a:p>
          <a:endParaRPr lang="en-GB"/>
        </a:p>
      </dgm:t>
    </dgm:pt>
    <dgm:pt modelId="{5EFD5537-6436-47BA-91E4-289DBBD9DA2C}">
      <dgm:prSet phldrT="[Text]"/>
      <dgm:spPr/>
      <dgm:t>
        <a:bodyPr/>
        <a:lstStyle/>
        <a:p>
          <a:r>
            <a:rPr lang="en-GB" b="1" dirty="0" smtClean="0"/>
            <a:t>Credible</a:t>
          </a:r>
          <a:r>
            <a:rPr lang="en-GB" dirty="0" smtClean="0"/>
            <a:t> – as the authors have authority in the field </a:t>
          </a:r>
          <a:endParaRPr lang="en-GB" dirty="0"/>
        </a:p>
      </dgm:t>
    </dgm:pt>
    <dgm:pt modelId="{02C2C922-16C9-46A9-A2CE-4F54186A3DAF}" type="parTrans" cxnId="{354113ED-7CC1-4A91-BB25-93807262A8A3}">
      <dgm:prSet/>
      <dgm:spPr/>
      <dgm:t>
        <a:bodyPr/>
        <a:lstStyle/>
        <a:p>
          <a:endParaRPr lang="en-GB"/>
        </a:p>
      </dgm:t>
    </dgm:pt>
    <dgm:pt modelId="{928795E1-0E3D-4A8F-8C39-63BCCD8F973B}" type="sibTrans" cxnId="{354113ED-7CC1-4A91-BB25-93807262A8A3}">
      <dgm:prSet/>
      <dgm:spPr/>
      <dgm:t>
        <a:bodyPr/>
        <a:lstStyle/>
        <a:p>
          <a:endParaRPr lang="en-GB"/>
        </a:p>
      </dgm:t>
    </dgm:pt>
    <dgm:pt modelId="{A20E8A02-5B7E-4023-BD9B-26286D61359D}">
      <dgm:prSet phldrT="[Text]"/>
      <dgm:spPr/>
      <dgm:t>
        <a:bodyPr/>
        <a:lstStyle/>
        <a:p>
          <a:r>
            <a:rPr lang="en-GB" b="1" dirty="0" smtClean="0"/>
            <a:t>Inclusive</a:t>
          </a:r>
          <a:r>
            <a:rPr lang="en-GB" dirty="0" smtClean="0"/>
            <a:t> - involved the right people from the start </a:t>
          </a:r>
          <a:endParaRPr lang="en-GB" dirty="0"/>
        </a:p>
      </dgm:t>
    </dgm:pt>
    <dgm:pt modelId="{9DD353A3-2A82-48CC-92CC-7A35F7A4B7DB}" type="parTrans" cxnId="{564B8716-8BDA-45A0-A975-55CBDA9FAB17}">
      <dgm:prSet/>
      <dgm:spPr/>
      <dgm:t>
        <a:bodyPr/>
        <a:lstStyle/>
        <a:p>
          <a:endParaRPr lang="en-GB"/>
        </a:p>
      </dgm:t>
    </dgm:pt>
    <dgm:pt modelId="{D1C3F315-86B1-4742-A982-9DC577F95758}" type="sibTrans" cxnId="{564B8716-8BDA-45A0-A975-55CBDA9FAB17}">
      <dgm:prSet/>
      <dgm:spPr/>
      <dgm:t>
        <a:bodyPr/>
        <a:lstStyle/>
        <a:p>
          <a:endParaRPr lang="en-GB"/>
        </a:p>
      </dgm:t>
    </dgm:pt>
    <dgm:pt modelId="{38AEC425-7BFB-4E15-B3EB-84EE4834B69E}">
      <dgm:prSet phldrT="[Text]"/>
      <dgm:spPr/>
      <dgm:t>
        <a:bodyPr/>
        <a:lstStyle/>
        <a:p>
          <a:r>
            <a:rPr lang="en-GB" dirty="0" smtClean="0"/>
            <a:t>Outputs</a:t>
          </a:r>
          <a:endParaRPr lang="en-GB" dirty="0"/>
        </a:p>
      </dgm:t>
    </dgm:pt>
    <dgm:pt modelId="{39BDBB2C-2643-4D22-9C67-9D2B69EE6D2C}" type="parTrans" cxnId="{8BB51D0F-1CD9-470C-A69A-D2FC3D2FC5B2}">
      <dgm:prSet/>
      <dgm:spPr/>
      <dgm:t>
        <a:bodyPr/>
        <a:lstStyle/>
        <a:p>
          <a:endParaRPr lang="en-GB"/>
        </a:p>
      </dgm:t>
    </dgm:pt>
    <dgm:pt modelId="{34A26586-8408-492B-8621-38A10B3D338D}" type="sibTrans" cxnId="{8BB51D0F-1CD9-470C-A69A-D2FC3D2FC5B2}">
      <dgm:prSet/>
      <dgm:spPr/>
      <dgm:t>
        <a:bodyPr/>
        <a:lstStyle/>
        <a:p>
          <a:endParaRPr lang="en-GB"/>
        </a:p>
      </dgm:t>
    </dgm:pt>
    <dgm:pt modelId="{56A9B05B-172A-47FF-AF5B-BEE6CEBDED54}">
      <dgm:prSet phldrT="[Text]"/>
      <dgm:spPr/>
      <dgm:t>
        <a:bodyPr/>
        <a:lstStyle/>
        <a:p>
          <a:r>
            <a:rPr lang="en-GB" b="1" dirty="0" smtClean="0"/>
            <a:t>Constructive</a:t>
          </a:r>
          <a:r>
            <a:rPr lang="en-GB" dirty="0" smtClean="0"/>
            <a:t> – clear about issues with strong evidence base</a:t>
          </a:r>
          <a:endParaRPr lang="en-GB" dirty="0"/>
        </a:p>
      </dgm:t>
    </dgm:pt>
    <dgm:pt modelId="{0555BD98-C046-4C6A-A8A3-A2CB7BA055AB}" type="parTrans" cxnId="{E8E6995D-2ED1-4B05-985A-4D0E53C1AD0F}">
      <dgm:prSet/>
      <dgm:spPr/>
      <dgm:t>
        <a:bodyPr/>
        <a:lstStyle/>
        <a:p>
          <a:endParaRPr lang="en-GB"/>
        </a:p>
      </dgm:t>
    </dgm:pt>
    <dgm:pt modelId="{00C4E1AF-C7F8-4F37-8023-B96EE5AD2735}" type="sibTrans" cxnId="{E8E6995D-2ED1-4B05-985A-4D0E53C1AD0F}">
      <dgm:prSet/>
      <dgm:spPr/>
      <dgm:t>
        <a:bodyPr/>
        <a:lstStyle/>
        <a:p>
          <a:endParaRPr lang="en-GB"/>
        </a:p>
      </dgm:t>
    </dgm:pt>
    <dgm:pt modelId="{75EC434B-E101-46FA-A0B2-3BC8C32673C3}">
      <dgm:prSet phldrT="[Text]"/>
      <dgm:spPr/>
      <dgm:t>
        <a:bodyPr/>
        <a:lstStyle/>
        <a:p>
          <a:r>
            <a:rPr lang="en-GB" b="1" dirty="0" smtClean="0"/>
            <a:t>Resonance</a:t>
          </a:r>
          <a:r>
            <a:rPr lang="en-GB" dirty="0" smtClean="0"/>
            <a:t> – chimed with internal views &amp; no surprises </a:t>
          </a:r>
          <a:endParaRPr lang="en-GB" dirty="0"/>
        </a:p>
      </dgm:t>
    </dgm:pt>
    <dgm:pt modelId="{137585D5-9948-4076-A188-4FC2D07AAB53}" type="parTrans" cxnId="{0591C9F1-D824-49FB-9286-2C704BEB8DF9}">
      <dgm:prSet/>
      <dgm:spPr/>
      <dgm:t>
        <a:bodyPr/>
        <a:lstStyle/>
        <a:p>
          <a:endParaRPr lang="en-GB"/>
        </a:p>
      </dgm:t>
    </dgm:pt>
    <dgm:pt modelId="{A62E74CA-1CD8-4D69-A1D0-444D1E9BE28D}" type="sibTrans" cxnId="{0591C9F1-D824-49FB-9286-2C704BEB8DF9}">
      <dgm:prSet/>
      <dgm:spPr/>
      <dgm:t>
        <a:bodyPr/>
        <a:lstStyle/>
        <a:p>
          <a:endParaRPr lang="en-GB"/>
        </a:p>
      </dgm:t>
    </dgm:pt>
    <dgm:pt modelId="{3518A0FA-F42B-4D33-AA0F-CA8374455310}">
      <dgm:prSet phldrT="[Text]"/>
      <dgm:spPr/>
      <dgm:t>
        <a:bodyPr/>
        <a:lstStyle/>
        <a:p>
          <a:r>
            <a:rPr lang="en-GB" b="1" dirty="0" smtClean="0"/>
            <a:t>Resource - </a:t>
          </a:r>
          <a:r>
            <a:rPr lang="en-GB" dirty="0" smtClean="0"/>
            <a:t>Useful to have someone to think about this when heads were down </a:t>
          </a:r>
          <a:endParaRPr lang="en-GB" dirty="0"/>
        </a:p>
      </dgm:t>
    </dgm:pt>
    <dgm:pt modelId="{8E11C4FE-44AA-4FEE-B51D-8E7A08E02EB1}" type="parTrans" cxnId="{73156D87-4C2C-4A38-A63E-0C7801905495}">
      <dgm:prSet/>
      <dgm:spPr/>
      <dgm:t>
        <a:bodyPr/>
        <a:lstStyle/>
        <a:p>
          <a:endParaRPr lang="en-GB"/>
        </a:p>
      </dgm:t>
    </dgm:pt>
    <dgm:pt modelId="{2FD22390-7918-49B1-A4FB-48450388029D}" type="sibTrans" cxnId="{73156D87-4C2C-4A38-A63E-0C7801905495}">
      <dgm:prSet/>
      <dgm:spPr/>
      <dgm:t>
        <a:bodyPr/>
        <a:lstStyle/>
        <a:p>
          <a:endParaRPr lang="en-GB"/>
        </a:p>
      </dgm:t>
    </dgm:pt>
    <dgm:pt modelId="{C4F6A39C-E5BF-4280-AADE-980DDB1A9584}" type="pres">
      <dgm:prSet presAssocID="{6FE452A6-F923-4724-9DF4-D75047728F06}" presName="Name0" presStyleCnt="0">
        <dgm:presLayoutVars>
          <dgm:chPref val="3"/>
          <dgm:dir/>
          <dgm:animLvl val="lvl"/>
          <dgm:resizeHandles/>
        </dgm:presLayoutVars>
      </dgm:prSet>
      <dgm:spPr/>
      <dgm:t>
        <a:bodyPr/>
        <a:lstStyle/>
        <a:p>
          <a:endParaRPr lang="en-GB"/>
        </a:p>
      </dgm:t>
    </dgm:pt>
    <dgm:pt modelId="{1ECE8BB3-BDFB-4324-A2CD-171CB11D59CE}" type="pres">
      <dgm:prSet presAssocID="{CBBBAE5A-1148-4419-B10E-CCE318567CD5}" presName="horFlow" presStyleCnt="0"/>
      <dgm:spPr/>
    </dgm:pt>
    <dgm:pt modelId="{25110D20-B5FA-4B34-A405-1C2660EC5EA2}" type="pres">
      <dgm:prSet presAssocID="{CBBBAE5A-1148-4419-B10E-CCE318567CD5}" presName="bigChev" presStyleLbl="node1" presStyleIdx="0" presStyleCnt="3"/>
      <dgm:spPr/>
      <dgm:t>
        <a:bodyPr/>
        <a:lstStyle/>
        <a:p>
          <a:endParaRPr lang="en-GB"/>
        </a:p>
      </dgm:t>
    </dgm:pt>
    <dgm:pt modelId="{989D5D00-E363-4DBE-A4DE-7A24341A5AE1}" type="pres">
      <dgm:prSet presAssocID="{E824E3D1-800E-4757-95F2-01820BBABFD3}" presName="parTrans" presStyleCnt="0"/>
      <dgm:spPr/>
    </dgm:pt>
    <dgm:pt modelId="{C83842D0-6420-4DEF-9D37-8901C00DFCD6}" type="pres">
      <dgm:prSet presAssocID="{5F28C579-3743-4A84-A3EB-2DB627FD0BFB}" presName="node" presStyleLbl="alignAccFollowNode1" presStyleIdx="0" presStyleCnt="7">
        <dgm:presLayoutVars>
          <dgm:bulletEnabled val="1"/>
        </dgm:presLayoutVars>
      </dgm:prSet>
      <dgm:spPr/>
      <dgm:t>
        <a:bodyPr/>
        <a:lstStyle/>
        <a:p>
          <a:endParaRPr lang="en-GB"/>
        </a:p>
      </dgm:t>
    </dgm:pt>
    <dgm:pt modelId="{68FB1F3B-8FFD-46E7-AD4B-345C2D5FFEBF}" type="pres">
      <dgm:prSet presAssocID="{6AD26676-2CB1-4646-AA67-863A3A419CBB}" presName="sibTrans" presStyleCnt="0"/>
      <dgm:spPr/>
    </dgm:pt>
    <dgm:pt modelId="{31012668-8825-4116-8A19-767EFEC48B48}" type="pres">
      <dgm:prSet presAssocID="{FBEBBEB6-C792-4BF2-BB47-006BA99E6319}" presName="node" presStyleLbl="alignAccFollowNode1" presStyleIdx="1" presStyleCnt="7">
        <dgm:presLayoutVars>
          <dgm:bulletEnabled val="1"/>
        </dgm:presLayoutVars>
      </dgm:prSet>
      <dgm:spPr/>
      <dgm:t>
        <a:bodyPr/>
        <a:lstStyle/>
        <a:p>
          <a:endParaRPr lang="en-GB"/>
        </a:p>
      </dgm:t>
    </dgm:pt>
    <dgm:pt modelId="{7D103AFF-C6DC-4748-B445-17FD806B9828}" type="pres">
      <dgm:prSet presAssocID="{9015091F-C698-4E2A-AD4D-4CE00092326E}" presName="sibTrans" presStyleCnt="0"/>
      <dgm:spPr/>
    </dgm:pt>
    <dgm:pt modelId="{4A68568D-44D6-47BF-959E-040FA0849388}" type="pres">
      <dgm:prSet presAssocID="{3518A0FA-F42B-4D33-AA0F-CA8374455310}" presName="node" presStyleLbl="alignAccFollowNode1" presStyleIdx="2" presStyleCnt="7">
        <dgm:presLayoutVars>
          <dgm:bulletEnabled val="1"/>
        </dgm:presLayoutVars>
      </dgm:prSet>
      <dgm:spPr/>
      <dgm:t>
        <a:bodyPr/>
        <a:lstStyle/>
        <a:p>
          <a:endParaRPr lang="en-GB"/>
        </a:p>
      </dgm:t>
    </dgm:pt>
    <dgm:pt modelId="{A4C575C8-FC4F-4E15-A8C1-7E14FBD4B928}" type="pres">
      <dgm:prSet presAssocID="{CBBBAE5A-1148-4419-B10E-CCE318567CD5}" presName="vSp" presStyleCnt="0"/>
      <dgm:spPr/>
    </dgm:pt>
    <dgm:pt modelId="{D746851D-1A5F-4797-B1E4-4C801D08F5C9}" type="pres">
      <dgm:prSet presAssocID="{E9144241-3ABF-4D14-B8DB-B7F784870BE3}" presName="horFlow" presStyleCnt="0"/>
      <dgm:spPr/>
    </dgm:pt>
    <dgm:pt modelId="{BC7CB234-A356-4624-9516-583B8F2A1EC5}" type="pres">
      <dgm:prSet presAssocID="{E9144241-3ABF-4D14-B8DB-B7F784870BE3}" presName="bigChev" presStyleLbl="node1" presStyleIdx="1" presStyleCnt="3"/>
      <dgm:spPr/>
      <dgm:t>
        <a:bodyPr/>
        <a:lstStyle/>
        <a:p>
          <a:endParaRPr lang="en-GB"/>
        </a:p>
      </dgm:t>
    </dgm:pt>
    <dgm:pt modelId="{2A57DDB2-EE61-4F29-9525-36EE04B46A42}" type="pres">
      <dgm:prSet presAssocID="{02C2C922-16C9-46A9-A2CE-4F54186A3DAF}" presName="parTrans" presStyleCnt="0"/>
      <dgm:spPr/>
    </dgm:pt>
    <dgm:pt modelId="{BD940F8F-0EDA-43FE-98BC-ED1F252095C2}" type="pres">
      <dgm:prSet presAssocID="{5EFD5537-6436-47BA-91E4-289DBBD9DA2C}" presName="node" presStyleLbl="alignAccFollowNode1" presStyleIdx="3" presStyleCnt="7">
        <dgm:presLayoutVars>
          <dgm:bulletEnabled val="1"/>
        </dgm:presLayoutVars>
      </dgm:prSet>
      <dgm:spPr/>
      <dgm:t>
        <a:bodyPr/>
        <a:lstStyle/>
        <a:p>
          <a:endParaRPr lang="en-GB"/>
        </a:p>
      </dgm:t>
    </dgm:pt>
    <dgm:pt modelId="{FFDD3070-F162-4281-8835-9799D69EEC11}" type="pres">
      <dgm:prSet presAssocID="{928795E1-0E3D-4A8F-8C39-63BCCD8F973B}" presName="sibTrans" presStyleCnt="0"/>
      <dgm:spPr/>
    </dgm:pt>
    <dgm:pt modelId="{F98DF9B7-1405-452F-AF13-18203FFC6E38}" type="pres">
      <dgm:prSet presAssocID="{A20E8A02-5B7E-4023-BD9B-26286D61359D}" presName="node" presStyleLbl="alignAccFollowNode1" presStyleIdx="4" presStyleCnt="7">
        <dgm:presLayoutVars>
          <dgm:bulletEnabled val="1"/>
        </dgm:presLayoutVars>
      </dgm:prSet>
      <dgm:spPr/>
      <dgm:t>
        <a:bodyPr/>
        <a:lstStyle/>
        <a:p>
          <a:endParaRPr lang="en-GB"/>
        </a:p>
      </dgm:t>
    </dgm:pt>
    <dgm:pt modelId="{61FAB21C-F2AD-42AD-9B36-DFE0DE54FF75}" type="pres">
      <dgm:prSet presAssocID="{E9144241-3ABF-4D14-B8DB-B7F784870BE3}" presName="vSp" presStyleCnt="0"/>
      <dgm:spPr/>
    </dgm:pt>
    <dgm:pt modelId="{33CFF801-C194-47BD-A28D-4FD9C51A050F}" type="pres">
      <dgm:prSet presAssocID="{38AEC425-7BFB-4E15-B3EB-84EE4834B69E}" presName="horFlow" presStyleCnt="0"/>
      <dgm:spPr/>
    </dgm:pt>
    <dgm:pt modelId="{FC98B699-4B15-49EB-9CE7-309A60DB4B53}" type="pres">
      <dgm:prSet presAssocID="{38AEC425-7BFB-4E15-B3EB-84EE4834B69E}" presName="bigChev" presStyleLbl="node1" presStyleIdx="2" presStyleCnt="3"/>
      <dgm:spPr/>
      <dgm:t>
        <a:bodyPr/>
        <a:lstStyle/>
        <a:p>
          <a:endParaRPr lang="en-GB"/>
        </a:p>
      </dgm:t>
    </dgm:pt>
    <dgm:pt modelId="{E516A4F8-8415-4AD7-B24F-8B629E19799A}" type="pres">
      <dgm:prSet presAssocID="{0555BD98-C046-4C6A-A8A3-A2CB7BA055AB}" presName="parTrans" presStyleCnt="0"/>
      <dgm:spPr/>
    </dgm:pt>
    <dgm:pt modelId="{235816CF-90AD-4E4E-B83A-FFFA7C64025E}" type="pres">
      <dgm:prSet presAssocID="{56A9B05B-172A-47FF-AF5B-BEE6CEBDED54}" presName="node" presStyleLbl="alignAccFollowNode1" presStyleIdx="5" presStyleCnt="7">
        <dgm:presLayoutVars>
          <dgm:bulletEnabled val="1"/>
        </dgm:presLayoutVars>
      </dgm:prSet>
      <dgm:spPr/>
      <dgm:t>
        <a:bodyPr/>
        <a:lstStyle/>
        <a:p>
          <a:endParaRPr lang="en-GB"/>
        </a:p>
      </dgm:t>
    </dgm:pt>
    <dgm:pt modelId="{831F314A-5793-4F2B-AC34-42AE0F36D0FD}" type="pres">
      <dgm:prSet presAssocID="{00C4E1AF-C7F8-4F37-8023-B96EE5AD2735}" presName="sibTrans" presStyleCnt="0"/>
      <dgm:spPr/>
    </dgm:pt>
    <dgm:pt modelId="{AC750176-5EF4-43CB-8A5B-4922A33DE41E}" type="pres">
      <dgm:prSet presAssocID="{75EC434B-E101-46FA-A0B2-3BC8C32673C3}" presName="node" presStyleLbl="alignAccFollowNode1" presStyleIdx="6" presStyleCnt="7">
        <dgm:presLayoutVars>
          <dgm:bulletEnabled val="1"/>
        </dgm:presLayoutVars>
      </dgm:prSet>
      <dgm:spPr/>
      <dgm:t>
        <a:bodyPr/>
        <a:lstStyle/>
        <a:p>
          <a:endParaRPr lang="en-GB"/>
        </a:p>
      </dgm:t>
    </dgm:pt>
  </dgm:ptLst>
  <dgm:cxnLst>
    <dgm:cxn modelId="{E67E5FEB-697A-4470-8424-09B2CDBF22D1}" type="presOf" srcId="{FBEBBEB6-C792-4BF2-BB47-006BA99E6319}" destId="{31012668-8825-4116-8A19-767EFEC48B48}" srcOrd="0" destOrd="0" presId="urn:microsoft.com/office/officeart/2005/8/layout/lProcess3"/>
    <dgm:cxn modelId="{2ABD4FD2-3852-4501-907A-D4B7CE43ABA8}" type="presOf" srcId="{CBBBAE5A-1148-4419-B10E-CCE318567CD5}" destId="{25110D20-B5FA-4B34-A405-1C2660EC5EA2}" srcOrd="0" destOrd="0" presId="urn:microsoft.com/office/officeart/2005/8/layout/lProcess3"/>
    <dgm:cxn modelId="{CC62F092-6A46-4049-94C7-C11CDC211CCF}" type="presOf" srcId="{6FE452A6-F923-4724-9DF4-D75047728F06}" destId="{C4F6A39C-E5BF-4280-AADE-980DDB1A9584}" srcOrd="0" destOrd="0" presId="urn:microsoft.com/office/officeart/2005/8/layout/lProcess3"/>
    <dgm:cxn modelId="{7C76E673-A7A8-4D58-8F3A-6F37E5BA6FDB}" srcId="{CBBBAE5A-1148-4419-B10E-CCE318567CD5}" destId="{FBEBBEB6-C792-4BF2-BB47-006BA99E6319}" srcOrd="1" destOrd="0" parTransId="{755E138F-F3B3-406D-AB22-7BA71A161BE3}" sibTransId="{9015091F-C698-4E2A-AD4D-4CE00092326E}"/>
    <dgm:cxn modelId="{E8E6995D-2ED1-4B05-985A-4D0E53C1AD0F}" srcId="{38AEC425-7BFB-4E15-B3EB-84EE4834B69E}" destId="{56A9B05B-172A-47FF-AF5B-BEE6CEBDED54}" srcOrd="0" destOrd="0" parTransId="{0555BD98-C046-4C6A-A8A3-A2CB7BA055AB}" sibTransId="{00C4E1AF-C7F8-4F37-8023-B96EE5AD2735}"/>
    <dgm:cxn modelId="{F1A08E2B-F2EF-485B-9E2C-1E0A4CB53ED1}" type="presOf" srcId="{56A9B05B-172A-47FF-AF5B-BEE6CEBDED54}" destId="{235816CF-90AD-4E4E-B83A-FFFA7C64025E}" srcOrd="0" destOrd="0" presId="urn:microsoft.com/office/officeart/2005/8/layout/lProcess3"/>
    <dgm:cxn modelId="{D11320A6-2A62-4B2A-95F4-48CBD40356B8}" type="presOf" srcId="{3518A0FA-F42B-4D33-AA0F-CA8374455310}" destId="{4A68568D-44D6-47BF-959E-040FA0849388}" srcOrd="0" destOrd="0" presId="urn:microsoft.com/office/officeart/2005/8/layout/lProcess3"/>
    <dgm:cxn modelId="{0B6CF55E-560F-4920-8314-383B7F07D051}" type="presOf" srcId="{38AEC425-7BFB-4E15-B3EB-84EE4834B69E}" destId="{FC98B699-4B15-49EB-9CE7-309A60DB4B53}" srcOrd="0" destOrd="0" presId="urn:microsoft.com/office/officeart/2005/8/layout/lProcess3"/>
    <dgm:cxn modelId="{0591C9F1-D824-49FB-9286-2C704BEB8DF9}" srcId="{38AEC425-7BFB-4E15-B3EB-84EE4834B69E}" destId="{75EC434B-E101-46FA-A0B2-3BC8C32673C3}" srcOrd="1" destOrd="0" parTransId="{137585D5-9948-4076-A188-4FC2D07AAB53}" sibTransId="{A62E74CA-1CD8-4D69-A1D0-444D1E9BE28D}"/>
    <dgm:cxn modelId="{F40CFE7B-6F8B-4C10-A7A2-2BE906F9575F}" type="presOf" srcId="{5EFD5537-6436-47BA-91E4-289DBBD9DA2C}" destId="{BD940F8F-0EDA-43FE-98BC-ED1F252095C2}" srcOrd="0" destOrd="0" presId="urn:microsoft.com/office/officeart/2005/8/layout/lProcess3"/>
    <dgm:cxn modelId="{17580B11-8924-40DF-88E4-F4C7F2CE3173}" srcId="{CBBBAE5A-1148-4419-B10E-CCE318567CD5}" destId="{5F28C579-3743-4A84-A3EB-2DB627FD0BFB}" srcOrd="0" destOrd="0" parTransId="{E824E3D1-800E-4757-95F2-01820BBABFD3}" sibTransId="{6AD26676-2CB1-4646-AA67-863A3A419CBB}"/>
    <dgm:cxn modelId="{B9D4EF2B-6231-49F4-81E2-AF4604F86B9A}" srcId="{6FE452A6-F923-4724-9DF4-D75047728F06}" destId="{E9144241-3ABF-4D14-B8DB-B7F784870BE3}" srcOrd="1" destOrd="0" parTransId="{51551423-CF69-4EFE-8550-8E15954D28CF}" sibTransId="{1179D8FD-7EC2-42A3-A8FA-541BF2F2306B}"/>
    <dgm:cxn modelId="{06240311-57A2-46F8-B6C0-569C3A33479B}" type="presOf" srcId="{75EC434B-E101-46FA-A0B2-3BC8C32673C3}" destId="{AC750176-5EF4-43CB-8A5B-4922A33DE41E}" srcOrd="0" destOrd="0" presId="urn:microsoft.com/office/officeart/2005/8/layout/lProcess3"/>
    <dgm:cxn modelId="{564B8716-8BDA-45A0-A975-55CBDA9FAB17}" srcId="{E9144241-3ABF-4D14-B8DB-B7F784870BE3}" destId="{A20E8A02-5B7E-4023-BD9B-26286D61359D}" srcOrd="1" destOrd="0" parTransId="{9DD353A3-2A82-48CC-92CC-7A35F7A4B7DB}" sibTransId="{D1C3F315-86B1-4742-A982-9DC577F95758}"/>
    <dgm:cxn modelId="{F2EB9347-8BB4-4F7E-8E61-91BD1A687CCB}" type="presOf" srcId="{5F28C579-3743-4A84-A3EB-2DB627FD0BFB}" destId="{C83842D0-6420-4DEF-9D37-8901C00DFCD6}" srcOrd="0" destOrd="0" presId="urn:microsoft.com/office/officeart/2005/8/layout/lProcess3"/>
    <dgm:cxn modelId="{73156D87-4C2C-4A38-A63E-0C7801905495}" srcId="{CBBBAE5A-1148-4419-B10E-CCE318567CD5}" destId="{3518A0FA-F42B-4D33-AA0F-CA8374455310}" srcOrd="2" destOrd="0" parTransId="{8E11C4FE-44AA-4FEE-B51D-8E7A08E02EB1}" sibTransId="{2FD22390-7918-49B1-A4FB-48450388029D}"/>
    <dgm:cxn modelId="{038D5C74-DC0C-4870-817E-B9D785F22D8A}" type="presOf" srcId="{E9144241-3ABF-4D14-B8DB-B7F784870BE3}" destId="{BC7CB234-A356-4624-9516-583B8F2A1EC5}" srcOrd="0" destOrd="0" presId="urn:microsoft.com/office/officeart/2005/8/layout/lProcess3"/>
    <dgm:cxn modelId="{899A227E-AB23-4EDA-AF89-020EFE6B9C13}" type="presOf" srcId="{A20E8A02-5B7E-4023-BD9B-26286D61359D}" destId="{F98DF9B7-1405-452F-AF13-18203FFC6E38}" srcOrd="0" destOrd="0" presId="urn:microsoft.com/office/officeart/2005/8/layout/lProcess3"/>
    <dgm:cxn modelId="{A96C5B0B-C360-4969-8B05-300E869F1624}" srcId="{6FE452A6-F923-4724-9DF4-D75047728F06}" destId="{CBBBAE5A-1148-4419-B10E-CCE318567CD5}" srcOrd="0" destOrd="0" parTransId="{7B99655B-79C5-4CB5-AAA7-8C1D0910D7B2}" sibTransId="{3CA75B0A-78F6-4301-B30F-1655998A6350}"/>
    <dgm:cxn modelId="{354113ED-7CC1-4A91-BB25-93807262A8A3}" srcId="{E9144241-3ABF-4D14-B8DB-B7F784870BE3}" destId="{5EFD5537-6436-47BA-91E4-289DBBD9DA2C}" srcOrd="0" destOrd="0" parTransId="{02C2C922-16C9-46A9-A2CE-4F54186A3DAF}" sibTransId="{928795E1-0E3D-4A8F-8C39-63BCCD8F973B}"/>
    <dgm:cxn modelId="{8BB51D0F-1CD9-470C-A69A-D2FC3D2FC5B2}" srcId="{6FE452A6-F923-4724-9DF4-D75047728F06}" destId="{38AEC425-7BFB-4E15-B3EB-84EE4834B69E}" srcOrd="2" destOrd="0" parTransId="{39BDBB2C-2643-4D22-9C67-9D2B69EE6D2C}" sibTransId="{34A26586-8408-492B-8621-38A10B3D338D}"/>
    <dgm:cxn modelId="{5CC4DB77-09D3-4840-9340-12FC1B2F8D96}" type="presParOf" srcId="{C4F6A39C-E5BF-4280-AADE-980DDB1A9584}" destId="{1ECE8BB3-BDFB-4324-A2CD-171CB11D59CE}" srcOrd="0" destOrd="0" presId="urn:microsoft.com/office/officeart/2005/8/layout/lProcess3"/>
    <dgm:cxn modelId="{90C0FA9F-5992-443D-B3A3-2BC83A28E781}" type="presParOf" srcId="{1ECE8BB3-BDFB-4324-A2CD-171CB11D59CE}" destId="{25110D20-B5FA-4B34-A405-1C2660EC5EA2}" srcOrd="0" destOrd="0" presId="urn:microsoft.com/office/officeart/2005/8/layout/lProcess3"/>
    <dgm:cxn modelId="{89459235-9910-4B5B-81DE-B18F77611A44}" type="presParOf" srcId="{1ECE8BB3-BDFB-4324-A2CD-171CB11D59CE}" destId="{989D5D00-E363-4DBE-A4DE-7A24341A5AE1}" srcOrd="1" destOrd="0" presId="urn:microsoft.com/office/officeart/2005/8/layout/lProcess3"/>
    <dgm:cxn modelId="{A5B49DE9-C6E2-417F-8922-1C3B21996332}" type="presParOf" srcId="{1ECE8BB3-BDFB-4324-A2CD-171CB11D59CE}" destId="{C83842D0-6420-4DEF-9D37-8901C00DFCD6}" srcOrd="2" destOrd="0" presId="urn:microsoft.com/office/officeart/2005/8/layout/lProcess3"/>
    <dgm:cxn modelId="{C628713B-2E10-4EE1-B313-63EE8327AD56}" type="presParOf" srcId="{1ECE8BB3-BDFB-4324-A2CD-171CB11D59CE}" destId="{68FB1F3B-8FFD-46E7-AD4B-345C2D5FFEBF}" srcOrd="3" destOrd="0" presId="urn:microsoft.com/office/officeart/2005/8/layout/lProcess3"/>
    <dgm:cxn modelId="{326194FE-F5F0-4B6F-B02A-3F91B0EF475F}" type="presParOf" srcId="{1ECE8BB3-BDFB-4324-A2CD-171CB11D59CE}" destId="{31012668-8825-4116-8A19-767EFEC48B48}" srcOrd="4" destOrd="0" presId="urn:microsoft.com/office/officeart/2005/8/layout/lProcess3"/>
    <dgm:cxn modelId="{CDED3158-0782-4827-ACA8-4B6E6D42A253}" type="presParOf" srcId="{1ECE8BB3-BDFB-4324-A2CD-171CB11D59CE}" destId="{7D103AFF-C6DC-4748-B445-17FD806B9828}" srcOrd="5" destOrd="0" presId="urn:microsoft.com/office/officeart/2005/8/layout/lProcess3"/>
    <dgm:cxn modelId="{91C288D2-5AFA-4BC6-823B-99FF8A743808}" type="presParOf" srcId="{1ECE8BB3-BDFB-4324-A2CD-171CB11D59CE}" destId="{4A68568D-44D6-47BF-959E-040FA0849388}" srcOrd="6" destOrd="0" presId="urn:microsoft.com/office/officeart/2005/8/layout/lProcess3"/>
    <dgm:cxn modelId="{A0B59571-4692-4A45-8503-B88873F4603A}" type="presParOf" srcId="{C4F6A39C-E5BF-4280-AADE-980DDB1A9584}" destId="{A4C575C8-FC4F-4E15-A8C1-7E14FBD4B928}" srcOrd="1" destOrd="0" presId="urn:microsoft.com/office/officeart/2005/8/layout/lProcess3"/>
    <dgm:cxn modelId="{EB5F0A58-434D-44EC-8671-9F565A6EF57A}" type="presParOf" srcId="{C4F6A39C-E5BF-4280-AADE-980DDB1A9584}" destId="{D746851D-1A5F-4797-B1E4-4C801D08F5C9}" srcOrd="2" destOrd="0" presId="urn:microsoft.com/office/officeart/2005/8/layout/lProcess3"/>
    <dgm:cxn modelId="{15405989-4216-4825-AAE1-1DA8D87A9760}" type="presParOf" srcId="{D746851D-1A5F-4797-B1E4-4C801D08F5C9}" destId="{BC7CB234-A356-4624-9516-583B8F2A1EC5}" srcOrd="0" destOrd="0" presId="urn:microsoft.com/office/officeart/2005/8/layout/lProcess3"/>
    <dgm:cxn modelId="{4F47C16B-CD33-4523-9652-FBED1612BD31}" type="presParOf" srcId="{D746851D-1A5F-4797-B1E4-4C801D08F5C9}" destId="{2A57DDB2-EE61-4F29-9525-36EE04B46A42}" srcOrd="1" destOrd="0" presId="urn:microsoft.com/office/officeart/2005/8/layout/lProcess3"/>
    <dgm:cxn modelId="{2609DD78-E502-4DAA-A86A-29B464B38B98}" type="presParOf" srcId="{D746851D-1A5F-4797-B1E4-4C801D08F5C9}" destId="{BD940F8F-0EDA-43FE-98BC-ED1F252095C2}" srcOrd="2" destOrd="0" presId="urn:microsoft.com/office/officeart/2005/8/layout/lProcess3"/>
    <dgm:cxn modelId="{36E7A3BB-EE41-4394-B6F0-AA825BE69A4A}" type="presParOf" srcId="{D746851D-1A5F-4797-B1E4-4C801D08F5C9}" destId="{FFDD3070-F162-4281-8835-9799D69EEC11}" srcOrd="3" destOrd="0" presId="urn:microsoft.com/office/officeart/2005/8/layout/lProcess3"/>
    <dgm:cxn modelId="{24F35B48-FE5A-44EE-98D6-293CFB38865B}" type="presParOf" srcId="{D746851D-1A5F-4797-B1E4-4C801D08F5C9}" destId="{F98DF9B7-1405-452F-AF13-18203FFC6E38}" srcOrd="4" destOrd="0" presId="urn:microsoft.com/office/officeart/2005/8/layout/lProcess3"/>
    <dgm:cxn modelId="{E4815232-0F7A-4044-8F06-B0867B2B53D4}" type="presParOf" srcId="{C4F6A39C-E5BF-4280-AADE-980DDB1A9584}" destId="{61FAB21C-F2AD-42AD-9B36-DFE0DE54FF75}" srcOrd="3" destOrd="0" presId="urn:microsoft.com/office/officeart/2005/8/layout/lProcess3"/>
    <dgm:cxn modelId="{ABB7F381-1C7F-4CB6-A180-AB0DC09B3068}" type="presParOf" srcId="{C4F6A39C-E5BF-4280-AADE-980DDB1A9584}" destId="{33CFF801-C194-47BD-A28D-4FD9C51A050F}" srcOrd="4" destOrd="0" presId="urn:microsoft.com/office/officeart/2005/8/layout/lProcess3"/>
    <dgm:cxn modelId="{0B1EF4C5-3BA7-40E2-9B2D-8F0AE06E923E}" type="presParOf" srcId="{33CFF801-C194-47BD-A28D-4FD9C51A050F}" destId="{FC98B699-4B15-49EB-9CE7-309A60DB4B53}" srcOrd="0" destOrd="0" presId="urn:microsoft.com/office/officeart/2005/8/layout/lProcess3"/>
    <dgm:cxn modelId="{F29A1868-B6F2-41AF-9D0C-E0EEC1772F08}" type="presParOf" srcId="{33CFF801-C194-47BD-A28D-4FD9C51A050F}" destId="{E516A4F8-8415-4AD7-B24F-8B629E19799A}" srcOrd="1" destOrd="0" presId="urn:microsoft.com/office/officeart/2005/8/layout/lProcess3"/>
    <dgm:cxn modelId="{3AB310EC-18E5-4A0F-944B-5BDBA249A360}" type="presParOf" srcId="{33CFF801-C194-47BD-A28D-4FD9C51A050F}" destId="{235816CF-90AD-4E4E-B83A-FFFA7C64025E}" srcOrd="2" destOrd="0" presId="urn:microsoft.com/office/officeart/2005/8/layout/lProcess3"/>
    <dgm:cxn modelId="{4C5E97DB-C9F5-46E2-A4AC-CDF9BF2590EF}" type="presParOf" srcId="{33CFF801-C194-47BD-A28D-4FD9C51A050F}" destId="{831F314A-5793-4F2B-AC34-42AE0F36D0FD}" srcOrd="3" destOrd="0" presId="urn:microsoft.com/office/officeart/2005/8/layout/lProcess3"/>
    <dgm:cxn modelId="{C8F78B78-4561-4AB3-988D-AF4748693FF1}" type="presParOf" srcId="{33CFF801-C194-47BD-A28D-4FD9C51A050F}" destId="{AC750176-5EF4-43CB-8A5B-4922A33DE41E}"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39AD5A-52AB-4161-B722-262E1B8E6D33}">
      <dsp:nvSpPr>
        <dsp:cNvPr id="0" name=""/>
        <dsp:cNvSpPr/>
      </dsp:nvSpPr>
      <dsp:spPr>
        <a:xfrm>
          <a:off x="797441" y="0"/>
          <a:ext cx="6682342" cy="4176464"/>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CE350C-AF2C-46F2-BB71-483D8ED3EFE2}">
      <dsp:nvSpPr>
        <dsp:cNvPr id="0" name=""/>
        <dsp:cNvSpPr/>
      </dsp:nvSpPr>
      <dsp:spPr>
        <a:xfrm>
          <a:off x="1455652" y="3105618"/>
          <a:ext cx="153693" cy="1536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350468-36E0-420B-8331-B112ED297C01}">
      <dsp:nvSpPr>
        <dsp:cNvPr id="0" name=""/>
        <dsp:cNvSpPr/>
      </dsp:nvSpPr>
      <dsp:spPr>
        <a:xfrm>
          <a:off x="1535807" y="3182465"/>
          <a:ext cx="1434806" cy="9939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439" tIns="0" rIns="0" bIns="0" numCol="1" spcCol="1270" anchor="t" anchorCtr="0">
          <a:noAutofit/>
        </a:bodyPr>
        <a:lstStyle/>
        <a:p>
          <a:pPr lvl="0" algn="l" defTabSz="711200">
            <a:lnSpc>
              <a:spcPct val="90000"/>
            </a:lnSpc>
            <a:spcBef>
              <a:spcPct val="0"/>
            </a:spcBef>
            <a:spcAft>
              <a:spcPct val="35000"/>
            </a:spcAft>
          </a:pPr>
          <a:r>
            <a:rPr lang="en-GB" sz="1600" kern="1200" dirty="0" smtClean="0"/>
            <a:t>Wave 1</a:t>
          </a:r>
          <a:endParaRPr lang="en-GB" sz="1600" kern="1200" dirty="0"/>
        </a:p>
        <a:p>
          <a:pPr marL="0" marR="0" lvl="1" indent="0" algn="ctr" defTabSz="914400" eaLnBrk="1" fontAlgn="auto" latinLnBrk="0" hangingPunct="1">
            <a:lnSpc>
              <a:spcPct val="100000"/>
            </a:lnSpc>
            <a:spcBef>
              <a:spcPct val="0"/>
            </a:spcBef>
            <a:spcAft>
              <a:spcPts val="0"/>
            </a:spcAft>
            <a:buClrTx/>
            <a:buSzTx/>
            <a:buFontTx/>
            <a:buChar char="••"/>
            <a:tabLst/>
            <a:defRPr/>
          </a:pPr>
          <a:r>
            <a:rPr lang="en-GB" sz="1200" kern="1200" dirty="0" smtClean="0"/>
            <a:t> Sept – Dec 2013</a:t>
          </a:r>
          <a:endParaRPr lang="en-GB" sz="1200" kern="1200" dirty="0"/>
        </a:p>
        <a:p>
          <a:pPr marL="0" marR="0" lvl="1" indent="0" algn="ctr" defTabSz="914400" eaLnBrk="1" fontAlgn="auto" latinLnBrk="0" hangingPunct="1">
            <a:lnSpc>
              <a:spcPct val="100000"/>
            </a:lnSpc>
            <a:spcBef>
              <a:spcPct val="0"/>
            </a:spcBef>
            <a:spcAft>
              <a:spcPts val="0"/>
            </a:spcAft>
            <a:buClrTx/>
            <a:buSzTx/>
            <a:buFontTx/>
            <a:buChar char="••"/>
            <a:tabLst/>
            <a:defRPr/>
          </a:pPr>
          <a:r>
            <a:rPr lang="en-GB" sz="1200" kern="1200" dirty="0" smtClean="0"/>
            <a:t> 18 inspections</a:t>
          </a:r>
          <a:endParaRPr lang="en-GB" sz="1200" kern="1200" dirty="0"/>
        </a:p>
        <a:p>
          <a:pPr marL="228600" lvl="1" indent="0" algn="l" defTabSz="1022350">
            <a:lnSpc>
              <a:spcPct val="90000"/>
            </a:lnSpc>
            <a:spcBef>
              <a:spcPct val="0"/>
            </a:spcBef>
            <a:spcAft>
              <a:spcPct val="15000"/>
            </a:spcAft>
            <a:buChar char="••"/>
          </a:pPr>
          <a:endParaRPr lang="en-GB" sz="1200" kern="1200" dirty="0"/>
        </a:p>
      </dsp:txBody>
      <dsp:txXfrm>
        <a:off x="1535807" y="3182465"/>
        <a:ext cx="1434806" cy="993998"/>
      </dsp:txXfrm>
    </dsp:sp>
    <dsp:sp modelId="{FF8F60B3-BC66-42AD-8701-630A6807F64A}">
      <dsp:nvSpPr>
        <dsp:cNvPr id="0" name=""/>
        <dsp:cNvSpPr/>
      </dsp:nvSpPr>
      <dsp:spPr>
        <a:xfrm>
          <a:off x="2541532" y="2134173"/>
          <a:ext cx="267293" cy="2672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3AADCD-6C88-4CC9-B1CA-10815846D2E6}">
      <dsp:nvSpPr>
        <dsp:cNvPr id="0" name=""/>
        <dsp:cNvSpPr/>
      </dsp:nvSpPr>
      <dsp:spPr>
        <a:xfrm>
          <a:off x="2675179" y="2267819"/>
          <a:ext cx="1403291" cy="1908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633" tIns="0" rIns="0" bIns="0" numCol="1" spcCol="1270" anchor="t" anchorCtr="0">
          <a:noAutofit/>
        </a:bodyPr>
        <a:lstStyle/>
        <a:p>
          <a:pPr lvl="0" algn="l" defTabSz="711200">
            <a:lnSpc>
              <a:spcPct val="90000"/>
            </a:lnSpc>
            <a:spcBef>
              <a:spcPct val="0"/>
            </a:spcBef>
            <a:spcAft>
              <a:spcPct val="35000"/>
            </a:spcAft>
          </a:pPr>
          <a:r>
            <a:rPr lang="en-GB" sz="1600" kern="1200" dirty="0" smtClean="0"/>
            <a:t>Wave 2</a:t>
          </a:r>
          <a:endParaRPr lang="en-GB" sz="1600" kern="1200" dirty="0"/>
        </a:p>
        <a:p>
          <a:pPr marL="114300" lvl="1" indent="-114300" algn="ctr" defTabSz="533400">
            <a:lnSpc>
              <a:spcPct val="90000"/>
            </a:lnSpc>
            <a:spcBef>
              <a:spcPct val="0"/>
            </a:spcBef>
            <a:spcAft>
              <a:spcPct val="15000"/>
            </a:spcAft>
            <a:buChar char="••"/>
          </a:pPr>
          <a:r>
            <a:rPr lang="en-GB" sz="1200" kern="1200" dirty="0" smtClean="0"/>
            <a:t>Jan – March 2014 </a:t>
          </a:r>
          <a:endParaRPr lang="en-GB" sz="1200" kern="1200" dirty="0"/>
        </a:p>
        <a:p>
          <a:pPr marL="114300" lvl="1" indent="-114300" algn="ctr" defTabSz="533400">
            <a:lnSpc>
              <a:spcPct val="90000"/>
            </a:lnSpc>
            <a:spcBef>
              <a:spcPct val="0"/>
            </a:spcBef>
            <a:spcAft>
              <a:spcPct val="15000"/>
            </a:spcAft>
            <a:buChar char="••"/>
          </a:pPr>
          <a:r>
            <a:rPr lang="en-GB" sz="1200" kern="1200" dirty="0" smtClean="0"/>
            <a:t>19 inspections</a:t>
          </a:r>
          <a:endParaRPr lang="en-GB" sz="1200" kern="1200" dirty="0"/>
        </a:p>
      </dsp:txBody>
      <dsp:txXfrm>
        <a:off x="2675179" y="2267819"/>
        <a:ext cx="1403291" cy="1908644"/>
      </dsp:txXfrm>
    </dsp:sp>
    <dsp:sp modelId="{50835FEC-4BA2-4706-9640-E6AF72C9404A}">
      <dsp:nvSpPr>
        <dsp:cNvPr id="0" name=""/>
        <dsp:cNvSpPr/>
      </dsp:nvSpPr>
      <dsp:spPr>
        <a:xfrm>
          <a:off x="3928118" y="1418327"/>
          <a:ext cx="354164" cy="3541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620BE2-5605-41CB-AF5B-964C1261EA47}">
      <dsp:nvSpPr>
        <dsp:cNvPr id="0" name=""/>
        <dsp:cNvSpPr/>
      </dsp:nvSpPr>
      <dsp:spPr>
        <a:xfrm>
          <a:off x="4105200" y="1595409"/>
          <a:ext cx="1403291" cy="25810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664" tIns="0" rIns="0" bIns="0" numCol="1" spcCol="1270" anchor="t" anchorCtr="0">
          <a:noAutofit/>
        </a:bodyPr>
        <a:lstStyle/>
        <a:p>
          <a:pPr lvl="0" algn="l" defTabSz="711200">
            <a:lnSpc>
              <a:spcPct val="90000"/>
            </a:lnSpc>
            <a:spcBef>
              <a:spcPct val="0"/>
            </a:spcBef>
            <a:spcAft>
              <a:spcPct val="35000"/>
            </a:spcAft>
          </a:pPr>
          <a:r>
            <a:rPr lang="en-GB" sz="1600" kern="1200" dirty="0" smtClean="0"/>
            <a:t>Business as Usual</a:t>
          </a:r>
          <a:endParaRPr lang="en-GB" sz="1600" kern="1200" dirty="0"/>
        </a:p>
        <a:p>
          <a:pPr marL="114300" lvl="1" indent="-114300" algn="ctr" defTabSz="533400">
            <a:lnSpc>
              <a:spcPct val="90000"/>
            </a:lnSpc>
            <a:spcBef>
              <a:spcPct val="0"/>
            </a:spcBef>
            <a:spcAft>
              <a:spcPct val="15000"/>
            </a:spcAft>
            <a:buChar char="••"/>
          </a:pPr>
          <a:r>
            <a:rPr lang="en-GB" sz="1200" kern="1200" dirty="0" smtClean="0"/>
            <a:t>April – Dec 2014 </a:t>
          </a:r>
          <a:endParaRPr lang="en-GB" sz="1200" kern="1200" dirty="0"/>
        </a:p>
        <a:p>
          <a:pPr marL="114300" lvl="1" indent="-114300" algn="ctr" defTabSz="533400">
            <a:lnSpc>
              <a:spcPct val="90000"/>
            </a:lnSpc>
            <a:spcBef>
              <a:spcPct val="0"/>
            </a:spcBef>
            <a:spcAft>
              <a:spcPct val="15000"/>
            </a:spcAft>
            <a:buChar char="••"/>
          </a:pPr>
          <a:r>
            <a:rPr lang="en-GB" sz="1200" kern="1200" dirty="0" smtClean="0"/>
            <a:t>112 inspections</a:t>
          </a:r>
          <a:endParaRPr lang="en-GB" sz="1200" kern="1200" dirty="0"/>
        </a:p>
        <a:p>
          <a:pPr marL="114300" lvl="1" indent="-114300" algn="ctr" defTabSz="533400">
            <a:lnSpc>
              <a:spcPct val="90000"/>
            </a:lnSpc>
            <a:spcBef>
              <a:spcPct val="0"/>
            </a:spcBef>
            <a:spcAft>
              <a:spcPct val="15000"/>
            </a:spcAft>
            <a:buChar char="••"/>
          </a:pPr>
          <a:r>
            <a:rPr lang="en-GB" sz="1200" kern="1200" dirty="0" smtClean="0"/>
            <a:t> (70% complete)</a:t>
          </a:r>
          <a:endParaRPr lang="en-GB" sz="1200" kern="1200" dirty="0"/>
        </a:p>
      </dsp:txBody>
      <dsp:txXfrm>
        <a:off x="4105200" y="1595409"/>
        <a:ext cx="1403291" cy="2581054"/>
      </dsp:txXfrm>
    </dsp:sp>
    <dsp:sp modelId="{C36CA52E-09EA-4D49-A215-4C587B4CEF8D}">
      <dsp:nvSpPr>
        <dsp:cNvPr id="0" name=""/>
        <dsp:cNvSpPr/>
      </dsp:nvSpPr>
      <dsp:spPr>
        <a:xfrm>
          <a:off x="5438328" y="944716"/>
          <a:ext cx="474446" cy="47444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58537E-6A3D-4EE4-A37F-A46289ED217E}">
      <dsp:nvSpPr>
        <dsp:cNvPr id="0" name=""/>
        <dsp:cNvSpPr/>
      </dsp:nvSpPr>
      <dsp:spPr>
        <a:xfrm>
          <a:off x="5675551" y="1181939"/>
          <a:ext cx="1403291" cy="2994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399" tIns="0" rIns="0" bIns="0" numCol="1" spcCol="1270" anchor="t" anchorCtr="0">
          <a:noAutofit/>
        </a:bodyPr>
        <a:lstStyle/>
        <a:p>
          <a:pPr lvl="0" algn="ctr" defTabSz="711200">
            <a:lnSpc>
              <a:spcPct val="90000"/>
            </a:lnSpc>
            <a:spcBef>
              <a:spcPct val="0"/>
            </a:spcBef>
            <a:spcAft>
              <a:spcPct val="35000"/>
            </a:spcAft>
          </a:pPr>
          <a:r>
            <a:rPr lang="en-GB" sz="1600" kern="1200" dirty="0" smtClean="0"/>
            <a:t>Completing the journey </a:t>
          </a:r>
          <a:endParaRPr lang="en-GB" sz="1600" kern="1200" dirty="0"/>
        </a:p>
        <a:p>
          <a:pPr marL="114300" lvl="1" indent="-114300" algn="ctr" defTabSz="533400">
            <a:lnSpc>
              <a:spcPct val="90000"/>
            </a:lnSpc>
            <a:spcBef>
              <a:spcPct val="0"/>
            </a:spcBef>
            <a:spcAft>
              <a:spcPct val="15000"/>
            </a:spcAft>
            <a:buChar char="••"/>
          </a:pPr>
          <a:r>
            <a:rPr lang="en-GB" sz="1200" kern="1200" dirty="0" smtClean="0"/>
            <a:t> March 2016</a:t>
          </a:r>
          <a:endParaRPr lang="en-GB" sz="1200" kern="1200" dirty="0"/>
        </a:p>
        <a:p>
          <a:pPr marL="114300" lvl="1" indent="-114300" algn="ctr" defTabSz="533400">
            <a:lnSpc>
              <a:spcPct val="90000"/>
            </a:lnSpc>
            <a:spcBef>
              <a:spcPct val="0"/>
            </a:spcBef>
            <a:spcAft>
              <a:spcPct val="15000"/>
            </a:spcAft>
            <a:buChar char="••"/>
          </a:pPr>
          <a:r>
            <a:rPr lang="en-GB" sz="1200" kern="1200" dirty="0" smtClean="0"/>
            <a:t> All inspections complete</a:t>
          </a:r>
          <a:endParaRPr lang="en-GB" sz="1200" kern="1200" dirty="0"/>
        </a:p>
      </dsp:txBody>
      <dsp:txXfrm>
        <a:off x="5675551" y="1181939"/>
        <a:ext cx="1403291" cy="29945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110D20-B5FA-4B34-A405-1C2660EC5EA2}">
      <dsp:nvSpPr>
        <dsp:cNvPr id="0" name=""/>
        <dsp:cNvSpPr/>
      </dsp:nvSpPr>
      <dsp:spPr>
        <a:xfrm>
          <a:off x="5152" y="628250"/>
          <a:ext cx="2643215" cy="1057286"/>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0" bIns="20955" numCol="1" spcCol="1270" anchor="ctr" anchorCtr="0">
          <a:noAutofit/>
        </a:bodyPr>
        <a:lstStyle/>
        <a:p>
          <a:pPr lvl="0" algn="ctr" defTabSz="1466850">
            <a:lnSpc>
              <a:spcPct val="90000"/>
            </a:lnSpc>
            <a:spcBef>
              <a:spcPct val="0"/>
            </a:spcBef>
            <a:spcAft>
              <a:spcPct val="35000"/>
            </a:spcAft>
          </a:pPr>
          <a:r>
            <a:rPr lang="en-GB" sz="3300" kern="1200" dirty="0" smtClean="0"/>
            <a:t>Internal factors</a:t>
          </a:r>
          <a:endParaRPr lang="en-GB" sz="3300" kern="1200" dirty="0"/>
        </a:p>
      </dsp:txBody>
      <dsp:txXfrm>
        <a:off x="533795" y="628250"/>
        <a:ext cx="1585929" cy="1057286"/>
      </dsp:txXfrm>
    </dsp:sp>
    <dsp:sp modelId="{C83842D0-6420-4DEF-9D37-8901C00DFCD6}">
      <dsp:nvSpPr>
        <dsp:cNvPr id="0" name=""/>
        <dsp:cNvSpPr/>
      </dsp:nvSpPr>
      <dsp:spPr>
        <a:xfrm>
          <a:off x="2304749" y="718120"/>
          <a:ext cx="2193868" cy="877547"/>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en-GB" sz="1300" b="1" kern="1200" dirty="0" smtClean="0"/>
            <a:t>Timing</a:t>
          </a:r>
          <a:r>
            <a:rPr lang="en-GB" sz="1300" kern="1200" dirty="0" smtClean="0"/>
            <a:t> – was built into pilots when people naturally more receptive</a:t>
          </a:r>
          <a:endParaRPr lang="en-GB" sz="1300" kern="1200" dirty="0"/>
        </a:p>
      </dsp:txBody>
      <dsp:txXfrm>
        <a:off x="2743523" y="718120"/>
        <a:ext cx="1316321" cy="877547"/>
      </dsp:txXfrm>
    </dsp:sp>
    <dsp:sp modelId="{31012668-8825-4116-8A19-767EFEC48B48}">
      <dsp:nvSpPr>
        <dsp:cNvPr id="0" name=""/>
        <dsp:cNvSpPr/>
      </dsp:nvSpPr>
      <dsp:spPr>
        <a:xfrm>
          <a:off x="4191476" y="718120"/>
          <a:ext cx="2193868" cy="877547"/>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en-GB" sz="1300" b="1" kern="1200" dirty="0" smtClean="0"/>
            <a:t>Appetite</a:t>
          </a:r>
          <a:r>
            <a:rPr lang="en-GB" sz="1300" kern="1200" dirty="0" smtClean="0"/>
            <a:t> – because new model was response to difficult times</a:t>
          </a:r>
          <a:endParaRPr lang="en-GB" sz="1300" kern="1200" dirty="0"/>
        </a:p>
      </dsp:txBody>
      <dsp:txXfrm>
        <a:off x="4630250" y="718120"/>
        <a:ext cx="1316321" cy="877547"/>
      </dsp:txXfrm>
    </dsp:sp>
    <dsp:sp modelId="{4A68568D-44D6-47BF-959E-040FA0849388}">
      <dsp:nvSpPr>
        <dsp:cNvPr id="0" name=""/>
        <dsp:cNvSpPr/>
      </dsp:nvSpPr>
      <dsp:spPr>
        <a:xfrm>
          <a:off x="6078203" y="718120"/>
          <a:ext cx="2193868" cy="877547"/>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en-GB" sz="1300" b="1" kern="1200" dirty="0" smtClean="0"/>
            <a:t>Resource - </a:t>
          </a:r>
          <a:r>
            <a:rPr lang="en-GB" sz="1300" kern="1200" dirty="0" smtClean="0"/>
            <a:t>Useful to have someone to think about this when heads were down </a:t>
          </a:r>
          <a:endParaRPr lang="en-GB" sz="1300" kern="1200" dirty="0"/>
        </a:p>
      </dsp:txBody>
      <dsp:txXfrm>
        <a:off x="6516977" y="718120"/>
        <a:ext cx="1316321" cy="877547"/>
      </dsp:txXfrm>
    </dsp:sp>
    <dsp:sp modelId="{BC7CB234-A356-4624-9516-583B8F2A1EC5}">
      <dsp:nvSpPr>
        <dsp:cNvPr id="0" name=""/>
        <dsp:cNvSpPr/>
      </dsp:nvSpPr>
      <dsp:spPr>
        <a:xfrm>
          <a:off x="5152" y="1833556"/>
          <a:ext cx="2643215" cy="1057286"/>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0" bIns="20955" numCol="1" spcCol="1270" anchor="ctr" anchorCtr="0">
          <a:noAutofit/>
        </a:bodyPr>
        <a:lstStyle/>
        <a:p>
          <a:pPr lvl="0" algn="ctr" defTabSz="1466850">
            <a:lnSpc>
              <a:spcPct val="90000"/>
            </a:lnSpc>
            <a:spcBef>
              <a:spcPct val="0"/>
            </a:spcBef>
            <a:spcAft>
              <a:spcPct val="35000"/>
            </a:spcAft>
          </a:pPr>
          <a:r>
            <a:rPr lang="en-GB" sz="3300" kern="1200" dirty="0" smtClean="0"/>
            <a:t>Process</a:t>
          </a:r>
          <a:endParaRPr lang="en-GB" sz="3300" kern="1200" dirty="0"/>
        </a:p>
      </dsp:txBody>
      <dsp:txXfrm>
        <a:off x="533795" y="1833556"/>
        <a:ext cx="1585929" cy="1057286"/>
      </dsp:txXfrm>
    </dsp:sp>
    <dsp:sp modelId="{BD940F8F-0EDA-43FE-98BC-ED1F252095C2}">
      <dsp:nvSpPr>
        <dsp:cNvPr id="0" name=""/>
        <dsp:cNvSpPr/>
      </dsp:nvSpPr>
      <dsp:spPr>
        <a:xfrm>
          <a:off x="2304749" y="1923426"/>
          <a:ext cx="2193868" cy="877547"/>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en-GB" sz="1300" b="1" kern="1200" dirty="0" smtClean="0"/>
            <a:t>Credible</a:t>
          </a:r>
          <a:r>
            <a:rPr lang="en-GB" sz="1300" kern="1200" dirty="0" smtClean="0"/>
            <a:t> – as the authors have authority in the field </a:t>
          </a:r>
          <a:endParaRPr lang="en-GB" sz="1300" kern="1200" dirty="0"/>
        </a:p>
      </dsp:txBody>
      <dsp:txXfrm>
        <a:off x="2743523" y="1923426"/>
        <a:ext cx="1316321" cy="877547"/>
      </dsp:txXfrm>
    </dsp:sp>
    <dsp:sp modelId="{F98DF9B7-1405-452F-AF13-18203FFC6E38}">
      <dsp:nvSpPr>
        <dsp:cNvPr id="0" name=""/>
        <dsp:cNvSpPr/>
      </dsp:nvSpPr>
      <dsp:spPr>
        <a:xfrm>
          <a:off x="4191476" y="1923426"/>
          <a:ext cx="2193868" cy="877547"/>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en-GB" sz="1300" b="1" kern="1200" dirty="0" smtClean="0"/>
            <a:t>Inclusive</a:t>
          </a:r>
          <a:r>
            <a:rPr lang="en-GB" sz="1300" kern="1200" dirty="0" smtClean="0"/>
            <a:t> - involved the right people from the start </a:t>
          </a:r>
          <a:endParaRPr lang="en-GB" sz="1300" kern="1200" dirty="0"/>
        </a:p>
      </dsp:txBody>
      <dsp:txXfrm>
        <a:off x="4630250" y="1923426"/>
        <a:ext cx="1316321" cy="877547"/>
      </dsp:txXfrm>
    </dsp:sp>
    <dsp:sp modelId="{FC98B699-4B15-49EB-9CE7-309A60DB4B53}">
      <dsp:nvSpPr>
        <dsp:cNvPr id="0" name=""/>
        <dsp:cNvSpPr/>
      </dsp:nvSpPr>
      <dsp:spPr>
        <a:xfrm>
          <a:off x="5152" y="3038863"/>
          <a:ext cx="2643215" cy="1057286"/>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0" bIns="20955" numCol="1" spcCol="1270" anchor="ctr" anchorCtr="0">
          <a:noAutofit/>
        </a:bodyPr>
        <a:lstStyle/>
        <a:p>
          <a:pPr lvl="0" algn="ctr" defTabSz="1466850">
            <a:lnSpc>
              <a:spcPct val="90000"/>
            </a:lnSpc>
            <a:spcBef>
              <a:spcPct val="0"/>
            </a:spcBef>
            <a:spcAft>
              <a:spcPct val="35000"/>
            </a:spcAft>
          </a:pPr>
          <a:r>
            <a:rPr lang="en-GB" sz="3300" kern="1200" dirty="0" smtClean="0"/>
            <a:t>Outputs</a:t>
          </a:r>
          <a:endParaRPr lang="en-GB" sz="3300" kern="1200" dirty="0"/>
        </a:p>
      </dsp:txBody>
      <dsp:txXfrm>
        <a:off x="533795" y="3038863"/>
        <a:ext cx="1585929" cy="1057286"/>
      </dsp:txXfrm>
    </dsp:sp>
    <dsp:sp modelId="{235816CF-90AD-4E4E-B83A-FFFA7C64025E}">
      <dsp:nvSpPr>
        <dsp:cNvPr id="0" name=""/>
        <dsp:cNvSpPr/>
      </dsp:nvSpPr>
      <dsp:spPr>
        <a:xfrm>
          <a:off x="2304749" y="3128732"/>
          <a:ext cx="2193868" cy="877547"/>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en-GB" sz="1300" b="1" kern="1200" dirty="0" smtClean="0"/>
            <a:t>Constructive</a:t>
          </a:r>
          <a:r>
            <a:rPr lang="en-GB" sz="1300" kern="1200" dirty="0" smtClean="0"/>
            <a:t> – clear about issues with strong evidence base</a:t>
          </a:r>
          <a:endParaRPr lang="en-GB" sz="1300" kern="1200" dirty="0"/>
        </a:p>
      </dsp:txBody>
      <dsp:txXfrm>
        <a:off x="2743523" y="3128732"/>
        <a:ext cx="1316321" cy="877547"/>
      </dsp:txXfrm>
    </dsp:sp>
    <dsp:sp modelId="{AC750176-5EF4-43CB-8A5B-4922A33DE41E}">
      <dsp:nvSpPr>
        <dsp:cNvPr id="0" name=""/>
        <dsp:cNvSpPr/>
      </dsp:nvSpPr>
      <dsp:spPr>
        <a:xfrm>
          <a:off x="4191476" y="3128732"/>
          <a:ext cx="2193868" cy="877547"/>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en-GB" sz="1300" b="1" kern="1200" dirty="0" smtClean="0"/>
            <a:t>Resonance</a:t>
          </a:r>
          <a:r>
            <a:rPr lang="en-GB" sz="1300" kern="1200" dirty="0" smtClean="0"/>
            <a:t> – chimed with internal views &amp; no surprises </a:t>
          </a:r>
          <a:endParaRPr lang="en-GB" sz="1300" kern="1200" dirty="0"/>
        </a:p>
      </dsp:txBody>
      <dsp:txXfrm>
        <a:off x="4630250" y="3128732"/>
        <a:ext cx="1316321" cy="87754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1"/>
            <a:ext cx="2945980" cy="497048"/>
          </a:xfrm>
          <a:prstGeom prst="rect">
            <a:avLst/>
          </a:prstGeom>
          <a:noFill/>
          <a:ln w="9525">
            <a:noFill/>
            <a:miter lim="800000"/>
            <a:headEnd/>
            <a:tailEnd/>
          </a:ln>
          <a:effectLst/>
        </p:spPr>
        <p:txBody>
          <a:bodyPr vert="horz" wrap="square" lIns="91925" tIns="45962" rIns="91925" bIns="45962" numCol="1" anchor="t" anchorCtr="0" compatLnSpc="1">
            <a:prstTxWarp prst="textNoShape">
              <a:avLst/>
            </a:prstTxWarp>
          </a:bodyPr>
          <a:lstStyle>
            <a:lvl1pPr>
              <a:defRPr sz="1200">
                <a:latin typeface="Arial" pitchFamily="-112" charset="0"/>
                <a:ea typeface="ヒラギノ角ゴ Pro W3" pitchFamily="-112" charset="-128"/>
                <a:cs typeface="ヒラギノ角ゴ Pro W3" pitchFamily="-112" charset="-128"/>
              </a:defRPr>
            </a:lvl1pPr>
          </a:lstStyle>
          <a:p>
            <a:pPr>
              <a:defRPr/>
            </a:pPr>
            <a:endParaRPr lang="en-GB"/>
          </a:p>
        </p:txBody>
      </p:sp>
      <p:sp>
        <p:nvSpPr>
          <p:cNvPr id="46083" name="Rectangle 3"/>
          <p:cNvSpPr>
            <a:spLocks noGrp="1" noChangeArrowheads="1"/>
          </p:cNvSpPr>
          <p:nvPr>
            <p:ph type="dt" sz="quarter" idx="1"/>
          </p:nvPr>
        </p:nvSpPr>
        <p:spPr bwMode="auto">
          <a:xfrm>
            <a:off x="3850095" y="1"/>
            <a:ext cx="2945980" cy="497048"/>
          </a:xfrm>
          <a:prstGeom prst="rect">
            <a:avLst/>
          </a:prstGeom>
          <a:noFill/>
          <a:ln w="9525">
            <a:noFill/>
            <a:miter lim="800000"/>
            <a:headEnd/>
            <a:tailEnd/>
          </a:ln>
          <a:effectLst/>
        </p:spPr>
        <p:txBody>
          <a:bodyPr vert="horz" wrap="square" lIns="91925" tIns="45962" rIns="91925" bIns="45962" numCol="1" anchor="t" anchorCtr="0" compatLnSpc="1">
            <a:prstTxWarp prst="textNoShape">
              <a:avLst/>
            </a:prstTxWarp>
          </a:bodyPr>
          <a:lstStyle>
            <a:lvl1pPr algn="r">
              <a:defRPr sz="1200">
                <a:latin typeface="Arial" pitchFamily="-112" charset="0"/>
                <a:ea typeface="ヒラギノ角ゴ Pro W3" pitchFamily="-112" charset="-128"/>
                <a:cs typeface="ヒラギノ角ゴ Pro W3" pitchFamily="-112" charset="-128"/>
              </a:defRPr>
            </a:lvl1pPr>
          </a:lstStyle>
          <a:p>
            <a:pPr>
              <a:defRPr/>
            </a:pPr>
            <a:endParaRPr lang="en-GB"/>
          </a:p>
        </p:txBody>
      </p:sp>
      <p:sp>
        <p:nvSpPr>
          <p:cNvPr id="46084" name="Rectangle 4"/>
          <p:cNvSpPr>
            <a:spLocks noGrp="1" noChangeArrowheads="1"/>
          </p:cNvSpPr>
          <p:nvPr>
            <p:ph type="ftr" sz="quarter" idx="2"/>
          </p:nvPr>
        </p:nvSpPr>
        <p:spPr bwMode="auto">
          <a:xfrm>
            <a:off x="0" y="9429584"/>
            <a:ext cx="2945980" cy="497048"/>
          </a:xfrm>
          <a:prstGeom prst="rect">
            <a:avLst/>
          </a:prstGeom>
          <a:noFill/>
          <a:ln w="9525">
            <a:noFill/>
            <a:miter lim="800000"/>
            <a:headEnd/>
            <a:tailEnd/>
          </a:ln>
          <a:effectLst/>
        </p:spPr>
        <p:txBody>
          <a:bodyPr vert="horz" wrap="square" lIns="91925" tIns="45962" rIns="91925" bIns="45962" numCol="1" anchor="b" anchorCtr="0" compatLnSpc="1">
            <a:prstTxWarp prst="textNoShape">
              <a:avLst/>
            </a:prstTxWarp>
          </a:bodyPr>
          <a:lstStyle>
            <a:lvl1pPr>
              <a:defRPr sz="1200">
                <a:latin typeface="Arial" pitchFamily="-112" charset="0"/>
                <a:ea typeface="ヒラギノ角ゴ Pro W3" pitchFamily="-112" charset="-128"/>
                <a:cs typeface="ヒラギノ角ゴ Pro W3" pitchFamily="-112" charset="-128"/>
              </a:defRPr>
            </a:lvl1pPr>
          </a:lstStyle>
          <a:p>
            <a:pPr>
              <a:defRPr/>
            </a:pPr>
            <a:endParaRPr lang="en-GB"/>
          </a:p>
        </p:txBody>
      </p:sp>
      <p:sp>
        <p:nvSpPr>
          <p:cNvPr id="46085" name="Rectangle 5"/>
          <p:cNvSpPr>
            <a:spLocks noGrp="1" noChangeArrowheads="1"/>
          </p:cNvSpPr>
          <p:nvPr>
            <p:ph type="sldNum" sz="quarter" idx="3"/>
          </p:nvPr>
        </p:nvSpPr>
        <p:spPr bwMode="auto">
          <a:xfrm>
            <a:off x="3850095" y="9429584"/>
            <a:ext cx="2945980" cy="497048"/>
          </a:xfrm>
          <a:prstGeom prst="rect">
            <a:avLst/>
          </a:prstGeom>
          <a:noFill/>
          <a:ln w="9525">
            <a:noFill/>
            <a:miter lim="800000"/>
            <a:headEnd/>
            <a:tailEnd/>
          </a:ln>
          <a:effectLst/>
        </p:spPr>
        <p:txBody>
          <a:bodyPr vert="horz" wrap="square" lIns="91925" tIns="45962" rIns="91925" bIns="45962" numCol="1" anchor="b" anchorCtr="0" compatLnSpc="1">
            <a:prstTxWarp prst="textNoShape">
              <a:avLst/>
            </a:prstTxWarp>
          </a:bodyPr>
          <a:lstStyle>
            <a:lvl1pPr algn="r">
              <a:defRPr sz="1200"/>
            </a:lvl1pPr>
          </a:lstStyle>
          <a:p>
            <a:pPr>
              <a:defRPr/>
            </a:pPr>
            <a:fld id="{E2601716-1F28-45FA-8C4B-16CE6FCCAD35}" type="slidenum">
              <a:rPr lang="en-GB"/>
              <a:pPr>
                <a:defRPr/>
              </a:pPr>
              <a:t>‹nr.›</a:t>
            </a:fld>
            <a:endParaRPr lang="en-GB"/>
          </a:p>
        </p:txBody>
      </p:sp>
    </p:spTree>
    <p:extLst>
      <p:ext uri="{BB962C8B-B14F-4D97-AF65-F5344CB8AC3E}">
        <p14:creationId xmlns:p14="http://schemas.microsoft.com/office/powerpoint/2010/main" val="3104634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1"/>
            <a:ext cx="2945980" cy="497048"/>
          </a:xfrm>
          <a:prstGeom prst="rect">
            <a:avLst/>
          </a:prstGeom>
          <a:noFill/>
          <a:ln w="9525">
            <a:noFill/>
            <a:miter lim="800000"/>
            <a:headEnd/>
            <a:tailEnd/>
          </a:ln>
          <a:effectLst/>
        </p:spPr>
        <p:txBody>
          <a:bodyPr vert="horz" wrap="square" lIns="91925" tIns="45962" rIns="91925" bIns="45962" numCol="1" anchor="t" anchorCtr="0" compatLnSpc="1">
            <a:prstTxWarp prst="textNoShape">
              <a:avLst/>
            </a:prstTxWarp>
          </a:bodyPr>
          <a:lstStyle>
            <a:lvl1pPr>
              <a:defRPr sz="1200">
                <a:latin typeface="Arial" pitchFamily="-112" charset="0"/>
                <a:ea typeface="ヒラギノ角ゴ Pro W3" pitchFamily="-112" charset="-128"/>
                <a:cs typeface="ヒラギノ角ゴ Pro W3" pitchFamily="-112" charset="-128"/>
              </a:defRPr>
            </a:lvl1pPr>
          </a:lstStyle>
          <a:p>
            <a:pPr>
              <a:defRPr/>
            </a:pPr>
            <a:endParaRPr lang="en-GB"/>
          </a:p>
        </p:txBody>
      </p:sp>
      <p:sp>
        <p:nvSpPr>
          <p:cNvPr id="55299" name="Rectangle 3"/>
          <p:cNvSpPr>
            <a:spLocks noGrp="1" noChangeArrowheads="1"/>
          </p:cNvSpPr>
          <p:nvPr>
            <p:ph type="dt" idx="1"/>
          </p:nvPr>
        </p:nvSpPr>
        <p:spPr bwMode="auto">
          <a:xfrm>
            <a:off x="3850095" y="1"/>
            <a:ext cx="2945980" cy="497048"/>
          </a:xfrm>
          <a:prstGeom prst="rect">
            <a:avLst/>
          </a:prstGeom>
          <a:noFill/>
          <a:ln w="9525">
            <a:noFill/>
            <a:miter lim="800000"/>
            <a:headEnd/>
            <a:tailEnd/>
          </a:ln>
          <a:effectLst/>
        </p:spPr>
        <p:txBody>
          <a:bodyPr vert="horz" wrap="square" lIns="91925" tIns="45962" rIns="91925" bIns="45962" numCol="1" anchor="t" anchorCtr="0" compatLnSpc="1">
            <a:prstTxWarp prst="textNoShape">
              <a:avLst/>
            </a:prstTxWarp>
          </a:bodyPr>
          <a:lstStyle>
            <a:lvl1pPr algn="r">
              <a:defRPr sz="1200">
                <a:latin typeface="Arial" pitchFamily="-112" charset="0"/>
                <a:ea typeface="ヒラギノ角ゴ Pro W3" pitchFamily="-112" charset="-128"/>
                <a:cs typeface="ヒラギノ角ゴ Pro W3" pitchFamily="-112" charset="-128"/>
              </a:defRPr>
            </a:lvl1pPr>
          </a:lstStyle>
          <a:p>
            <a:pPr>
              <a:defRPr/>
            </a:pPr>
            <a:endParaRPr lang="en-GB"/>
          </a:p>
        </p:txBody>
      </p:sp>
      <p:sp>
        <p:nvSpPr>
          <p:cNvPr id="7172" name="Rectangle 4"/>
          <p:cNvSpPr>
            <a:spLocks noGrp="1" noRot="1" noChangeAspect="1" noChangeArrowheads="1" noTextEdit="1"/>
          </p:cNvSpPr>
          <p:nvPr>
            <p:ph type="sldImg" idx="2"/>
          </p:nvPr>
        </p:nvSpPr>
        <p:spPr bwMode="auto">
          <a:xfrm>
            <a:off x="919163" y="746125"/>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301" name="Rectangle 5"/>
          <p:cNvSpPr>
            <a:spLocks noGrp="1" noChangeArrowheads="1"/>
          </p:cNvSpPr>
          <p:nvPr>
            <p:ph type="body" sz="quarter" idx="3"/>
          </p:nvPr>
        </p:nvSpPr>
        <p:spPr bwMode="auto">
          <a:xfrm>
            <a:off x="680089" y="4717182"/>
            <a:ext cx="5437500" cy="4467064"/>
          </a:xfrm>
          <a:prstGeom prst="rect">
            <a:avLst/>
          </a:prstGeom>
          <a:noFill/>
          <a:ln w="9525">
            <a:noFill/>
            <a:miter lim="800000"/>
            <a:headEnd/>
            <a:tailEnd/>
          </a:ln>
          <a:effectLst/>
        </p:spPr>
        <p:txBody>
          <a:bodyPr vert="horz" wrap="square" lIns="91925" tIns="45962" rIns="91925" bIns="45962"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5302" name="Rectangle 6"/>
          <p:cNvSpPr>
            <a:spLocks noGrp="1" noChangeArrowheads="1"/>
          </p:cNvSpPr>
          <p:nvPr>
            <p:ph type="ftr" sz="quarter" idx="4"/>
          </p:nvPr>
        </p:nvSpPr>
        <p:spPr bwMode="auto">
          <a:xfrm>
            <a:off x="0" y="9429584"/>
            <a:ext cx="2945980" cy="497048"/>
          </a:xfrm>
          <a:prstGeom prst="rect">
            <a:avLst/>
          </a:prstGeom>
          <a:noFill/>
          <a:ln w="9525">
            <a:noFill/>
            <a:miter lim="800000"/>
            <a:headEnd/>
            <a:tailEnd/>
          </a:ln>
          <a:effectLst/>
        </p:spPr>
        <p:txBody>
          <a:bodyPr vert="horz" wrap="square" lIns="91925" tIns="45962" rIns="91925" bIns="45962" numCol="1" anchor="b" anchorCtr="0" compatLnSpc="1">
            <a:prstTxWarp prst="textNoShape">
              <a:avLst/>
            </a:prstTxWarp>
          </a:bodyPr>
          <a:lstStyle>
            <a:lvl1pPr>
              <a:defRPr sz="1200">
                <a:latin typeface="Arial" pitchFamily="-112" charset="0"/>
                <a:ea typeface="ヒラギノ角ゴ Pro W3" pitchFamily="-112" charset="-128"/>
                <a:cs typeface="ヒラギノ角ゴ Pro W3" pitchFamily="-112" charset="-128"/>
              </a:defRPr>
            </a:lvl1pPr>
          </a:lstStyle>
          <a:p>
            <a:pPr>
              <a:defRPr/>
            </a:pPr>
            <a:endParaRPr lang="en-GB"/>
          </a:p>
        </p:txBody>
      </p:sp>
      <p:sp>
        <p:nvSpPr>
          <p:cNvPr id="55303" name="Rectangle 7"/>
          <p:cNvSpPr>
            <a:spLocks noGrp="1" noChangeArrowheads="1"/>
          </p:cNvSpPr>
          <p:nvPr>
            <p:ph type="sldNum" sz="quarter" idx="5"/>
          </p:nvPr>
        </p:nvSpPr>
        <p:spPr bwMode="auto">
          <a:xfrm>
            <a:off x="3850095" y="9429584"/>
            <a:ext cx="2945980" cy="497048"/>
          </a:xfrm>
          <a:prstGeom prst="rect">
            <a:avLst/>
          </a:prstGeom>
          <a:noFill/>
          <a:ln w="9525">
            <a:noFill/>
            <a:miter lim="800000"/>
            <a:headEnd/>
            <a:tailEnd/>
          </a:ln>
          <a:effectLst/>
        </p:spPr>
        <p:txBody>
          <a:bodyPr vert="horz" wrap="square" lIns="91925" tIns="45962" rIns="91925" bIns="45962" numCol="1" anchor="b" anchorCtr="0" compatLnSpc="1">
            <a:prstTxWarp prst="textNoShape">
              <a:avLst/>
            </a:prstTxWarp>
          </a:bodyPr>
          <a:lstStyle>
            <a:lvl1pPr algn="r">
              <a:defRPr sz="1200"/>
            </a:lvl1pPr>
          </a:lstStyle>
          <a:p>
            <a:pPr>
              <a:defRPr/>
            </a:pPr>
            <a:fld id="{D979D0A4-18BB-4055-9421-089531DBF6B0}" type="slidenum">
              <a:rPr lang="en-GB"/>
              <a:pPr>
                <a:defRPr/>
              </a:pPr>
              <a:t>‹nr.›</a:t>
            </a:fld>
            <a:endParaRPr lang="en-GB"/>
          </a:p>
        </p:txBody>
      </p:sp>
    </p:spTree>
    <p:extLst>
      <p:ext uri="{BB962C8B-B14F-4D97-AF65-F5344CB8AC3E}">
        <p14:creationId xmlns:p14="http://schemas.microsoft.com/office/powerpoint/2010/main" val="38796011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ヒラギノ角ゴ Pro W3" pitchFamily="-112" charset="-128"/>
        <a:cs typeface="ヒラギノ角ゴ Pro W3"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ヒラギノ角ゴ Pro W3" pitchFamily="-112" charset="-128"/>
        <a:cs typeface="ヒラギノ角ゴ Pro W3" pitchFamily="-112" charset="-128"/>
      </a:defRPr>
    </a:lvl2pPr>
    <a:lvl3pPr marL="914400" algn="l" rtl="0" eaLnBrk="0" fontAlgn="base" hangingPunct="0">
      <a:spcBef>
        <a:spcPct val="30000"/>
      </a:spcBef>
      <a:spcAft>
        <a:spcPct val="0"/>
      </a:spcAft>
      <a:defRPr sz="1200" kern="1200">
        <a:solidFill>
          <a:schemeClr val="tx1"/>
        </a:solidFill>
        <a:latin typeface="Arial" pitchFamily="-112" charset="0"/>
        <a:ea typeface="ヒラギノ角ゴ Pro W3" pitchFamily="-112" charset="-128"/>
        <a:cs typeface="ヒラギノ角ゴ Pro W3" pitchFamily="-112" charset="-128"/>
      </a:defRPr>
    </a:lvl3pPr>
    <a:lvl4pPr marL="1371600" algn="l" rtl="0" eaLnBrk="0" fontAlgn="base" hangingPunct="0">
      <a:spcBef>
        <a:spcPct val="30000"/>
      </a:spcBef>
      <a:spcAft>
        <a:spcPct val="0"/>
      </a:spcAft>
      <a:defRPr sz="1200" kern="1200">
        <a:solidFill>
          <a:schemeClr val="tx1"/>
        </a:solidFill>
        <a:latin typeface="Arial" pitchFamily="-112" charset="0"/>
        <a:ea typeface="ヒラギノ角ゴ Pro W3" pitchFamily="-112" charset="-128"/>
        <a:cs typeface="ヒラギノ角ゴ Pro W3" pitchFamily="-112" charset="-128"/>
      </a:defRPr>
    </a:lvl4pPr>
    <a:lvl5pPr marL="1828800" algn="l" rtl="0" eaLnBrk="0" fontAlgn="base" hangingPunct="0">
      <a:spcBef>
        <a:spcPct val="30000"/>
      </a:spcBef>
      <a:spcAft>
        <a:spcPct val="0"/>
      </a:spcAft>
      <a:defRPr sz="1200" kern="1200">
        <a:solidFill>
          <a:schemeClr val="tx1"/>
        </a:solidFill>
        <a:latin typeface="Arial" pitchFamily="-112" charset="0"/>
        <a:ea typeface="ヒラギノ角ゴ Pro W3" pitchFamily="-112" charset="-128"/>
        <a:cs typeface="ヒラギノ角ゴ Pro W3" pitchFamily="-112"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D979D0A4-18BB-4055-9421-089531DBF6B0}" type="slidenum">
              <a:rPr lang="en-GB" smtClean="0"/>
              <a:pPr>
                <a:defRPr/>
              </a:pPr>
              <a:t>2</a:t>
            </a:fld>
            <a:endParaRPr lang="en-GB"/>
          </a:p>
        </p:txBody>
      </p:sp>
    </p:spTree>
    <p:extLst>
      <p:ext uri="{BB962C8B-B14F-4D97-AF65-F5344CB8AC3E}">
        <p14:creationId xmlns:p14="http://schemas.microsoft.com/office/powerpoint/2010/main" val="3476313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D979D0A4-18BB-4055-9421-089531DBF6B0}" type="slidenum">
              <a:rPr lang="en-GB" smtClean="0"/>
              <a:pPr>
                <a:defRPr/>
              </a:pPr>
              <a:t>5</a:t>
            </a:fld>
            <a:endParaRPr lang="en-GB"/>
          </a:p>
        </p:txBody>
      </p:sp>
    </p:spTree>
    <p:extLst>
      <p:ext uri="{BB962C8B-B14F-4D97-AF65-F5344CB8AC3E}">
        <p14:creationId xmlns:p14="http://schemas.microsoft.com/office/powerpoint/2010/main" val="3476313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B89416CC-6386-4BD4-882E-609538047DC6}" type="slidenum">
              <a:rPr lang="en-GB" smtClean="0"/>
              <a:pPr>
                <a:defRPr/>
              </a:pPr>
              <a:t>10</a:t>
            </a:fld>
            <a:endParaRPr lang="en-GB"/>
          </a:p>
        </p:txBody>
      </p:sp>
    </p:spTree>
    <p:extLst>
      <p:ext uri="{BB962C8B-B14F-4D97-AF65-F5344CB8AC3E}">
        <p14:creationId xmlns:p14="http://schemas.microsoft.com/office/powerpoint/2010/main" val="3684423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D979D0A4-18BB-4055-9421-089531DBF6B0}" type="slidenum">
              <a:rPr lang="en-GB" smtClean="0"/>
              <a:pPr>
                <a:defRPr/>
              </a:pPr>
              <a:t>11</a:t>
            </a:fld>
            <a:endParaRPr lang="en-GB"/>
          </a:p>
        </p:txBody>
      </p:sp>
    </p:spTree>
    <p:extLst>
      <p:ext uri="{BB962C8B-B14F-4D97-AF65-F5344CB8AC3E}">
        <p14:creationId xmlns:p14="http://schemas.microsoft.com/office/powerpoint/2010/main" val="3476313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D979D0A4-18BB-4055-9421-089531DBF6B0}" type="slidenum">
              <a:rPr lang="en-GB" smtClean="0"/>
              <a:pPr>
                <a:defRPr/>
              </a:pPr>
              <a:t>12</a:t>
            </a:fld>
            <a:endParaRPr lang="en-GB"/>
          </a:p>
        </p:txBody>
      </p:sp>
    </p:spTree>
    <p:extLst>
      <p:ext uri="{BB962C8B-B14F-4D97-AF65-F5344CB8AC3E}">
        <p14:creationId xmlns:p14="http://schemas.microsoft.com/office/powerpoint/2010/main" val="34763139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4" descr="CQC_logo_CMY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 y="457200"/>
            <a:ext cx="27051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31362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D78956C-A7B1-4B71-8674-83FDDDC5F498}" type="slidenum">
              <a:rPr lang="en-US"/>
              <a:pPr>
                <a:defRPr/>
              </a:pPr>
              <a:t>‹nr.›</a:t>
            </a:fld>
            <a:endParaRPr lang="en-US" sz="1400">
              <a:solidFill>
                <a:srgbClr val="6D2E69"/>
              </a:solidFill>
            </a:endParaRPr>
          </a:p>
        </p:txBody>
      </p:sp>
    </p:spTree>
    <p:extLst>
      <p:ext uri="{BB962C8B-B14F-4D97-AF65-F5344CB8AC3E}">
        <p14:creationId xmlns:p14="http://schemas.microsoft.com/office/powerpoint/2010/main" val="1390016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7975" y="647700"/>
            <a:ext cx="2068513" cy="5600700"/>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49263" y="647700"/>
            <a:ext cx="6056312" cy="56007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08A61F07-9C4D-4D0D-9580-81684352839E}" type="slidenum">
              <a:rPr lang="en-US"/>
              <a:pPr>
                <a:defRPr/>
              </a:pPr>
              <a:t>‹nr.›</a:t>
            </a:fld>
            <a:endParaRPr lang="en-US" sz="1400">
              <a:solidFill>
                <a:srgbClr val="6D2E69"/>
              </a:solidFill>
            </a:endParaRPr>
          </a:p>
        </p:txBody>
      </p:sp>
    </p:spTree>
    <p:extLst>
      <p:ext uri="{BB962C8B-B14F-4D97-AF65-F5344CB8AC3E}">
        <p14:creationId xmlns:p14="http://schemas.microsoft.com/office/powerpoint/2010/main" val="3453485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7700" y="647700"/>
            <a:ext cx="5600700" cy="762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49263" y="1524000"/>
            <a:ext cx="4062412"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4075" y="1524000"/>
            <a:ext cx="4062413"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sldNum" sz="quarter" idx="10"/>
          </p:nvPr>
        </p:nvSpPr>
        <p:spPr>
          <a:ln/>
        </p:spPr>
        <p:txBody>
          <a:bodyPr/>
          <a:lstStyle>
            <a:lvl1pPr>
              <a:defRPr/>
            </a:lvl1pPr>
          </a:lstStyle>
          <a:p>
            <a:pPr>
              <a:defRPr/>
            </a:pPr>
            <a:fld id="{E836C3BC-8791-49BC-B50D-8D3025155B91}" type="slidenum">
              <a:rPr lang="en-US"/>
              <a:pPr>
                <a:defRPr/>
              </a:pPr>
              <a:t>‹nr.›</a:t>
            </a:fld>
            <a:endParaRPr lang="en-US" sz="1400">
              <a:solidFill>
                <a:srgbClr val="6D2E69"/>
              </a:solidFill>
            </a:endParaRPr>
          </a:p>
        </p:txBody>
      </p:sp>
    </p:spTree>
    <p:extLst>
      <p:ext uri="{BB962C8B-B14F-4D97-AF65-F5344CB8AC3E}">
        <p14:creationId xmlns:p14="http://schemas.microsoft.com/office/powerpoint/2010/main" val="3762346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flipV="1">
            <a:off x="449263" y="1528763"/>
            <a:ext cx="6118225" cy="2159000"/>
          </a:xfrm>
          <a:prstGeom prst="roundRect">
            <a:avLst>
              <a:gd name="adj" fmla="val 4407"/>
            </a:avLst>
          </a:prstGeom>
          <a:solidFill>
            <a:srgbClr val="5F286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GB"/>
          </a:p>
        </p:txBody>
      </p:sp>
      <p:pic>
        <p:nvPicPr>
          <p:cNvPr id="5" name="Picture 8" descr="CQC_logo_CMY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 y="457200"/>
            <a:ext cx="27051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647700" y="1676400"/>
            <a:ext cx="5715000" cy="990600"/>
          </a:xfrm>
        </p:spPr>
        <p:txBody>
          <a:bodyPr anchor="t"/>
          <a:lstStyle>
            <a:lvl1pPr>
              <a:defRPr sz="3500"/>
            </a:lvl1pPr>
          </a:lstStyle>
          <a:p>
            <a:pPr lvl="0"/>
            <a:r>
              <a:rPr lang="en-US" noProof="0" smtClean="0"/>
              <a:t>Click to edit Master title style</a:t>
            </a:r>
          </a:p>
        </p:txBody>
      </p:sp>
      <p:sp>
        <p:nvSpPr>
          <p:cNvPr id="7173" name="Rectangle 5"/>
          <p:cNvSpPr>
            <a:spLocks noGrp="1" noChangeArrowheads="1"/>
          </p:cNvSpPr>
          <p:nvPr>
            <p:ph type="subTitle" sz="quarter" idx="1"/>
          </p:nvPr>
        </p:nvSpPr>
        <p:spPr>
          <a:xfrm>
            <a:off x="647700" y="2895600"/>
            <a:ext cx="3657600" cy="3810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bg1"/>
                </a:solidFill>
              </a:defRPr>
            </a:lvl1pPr>
          </a:lstStyle>
          <a:p>
            <a:pPr lvl="0"/>
            <a:r>
              <a:rPr lang="en-US" noProof="0" smtClean="0"/>
              <a:t>Click to edit Master subtitle style</a:t>
            </a:r>
          </a:p>
        </p:txBody>
      </p:sp>
    </p:spTree>
    <p:extLst>
      <p:ext uri="{BB962C8B-B14F-4D97-AF65-F5344CB8AC3E}">
        <p14:creationId xmlns:p14="http://schemas.microsoft.com/office/powerpoint/2010/main" val="3862083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Tree>
    <p:extLst>
      <p:ext uri="{BB962C8B-B14F-4D97-AF65-F5344CB8AC3E}">
        <p14:creationId xmlns:p14="http://schemas.microsoft.com/office/powerpoint/2010/main" val="3036282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608157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Tree>
    <p:extLst>
      <p:ext uri="{BB962C8B-B14F-4D97-AF65-F5344CB8AC3E}">
        <p14:creationId xmlns:p14="http://schemas.microsoft.com/office/powerpoint/2010/main" val="3208780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1767245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4197481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smtClean="0"/>
              <a:t>Click to edit Master title style</a:t>
            </a:r>
            <a:endParaRPr lang="en-US"/>
          </a:p>
        </p:txBody>
      </p:sp>
    </p:spTree>
    <p:extLst>
      <p:ext uri="{BB962C8B-B14F-4D97-AF65-F5344CB8AC3E}">
        <p14:creationId xmlns:p14="http://schemas.microsoft.com/office/powerpoint/2010/main" val="4228141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4644B35F-9376-4F41-850E-335A99089A53}" type="slidenum">
              <a:rPr lang="en-US"/>
              <a:pPr>
                <a:defRPr/>
              </a:pPr>
              <a:t>‹nr.›</a:t>
            </a:fld>
            <a:endParaRPr lang="en-US" sz="1400">
              <a:solidFill>
                <a:srgbClr val="6D2E69"/>
              </a:solidFill>
            </a:endParaRPr>
          </a:p>
        </p:txBody>
      </p:sp>
    </p:spTree>
    <p:extLst>
      <p:ext uri="{BB962C8B-B14F-4D97-AF65-F5344CB8AC3E}">
        <p14:creationId xmlns:p14="http://schemas.microsoft.com/office/powerpoint/2010/main" val="3734814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04085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extLst>
      <p:ext uri="{BB962C8B-B14F-4D97-AF65-F5344CB8AC3E}">
        <p14:creationId xmlns:p14="http://schemas.microsoft.com/office/powerpoint/2010/main" val="1442251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extLst>
      <p:ext uri="{BB962C8B-B14F-4D97-AF65-F5344CB8AC3E}">
        <p14:creationId xmlns:p14="http://schemas.microsoft.com/office/powerpoint/2010/main" val="1215853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4149349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591901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2C2282FE-6F59-443A-81B9-BB7CD9C51FB6}" type="slidenum">
              <a:rPr lang="en-US"/>
              <a:pPr>
                <a:defRPr/>
              </a:pPr>
              <a:t>‹nr.›</a:t>
            </a:fld>
            <a:endParaRPr lang="en-US" sz="1400">
              <a:solidFill>
                <a:srgbClr val="6D2E69"/>
              </a:solidFill>
            </a:endParaRPr>
          </a:p>
        </p:txBody>
      </p:sp>
    </p:spTree>
    <p:extLst>
      <p:ext uri="{BB962C8B-B14F-4D97-AF65-F5344CB8AC3E}">
        <p14:creationId xmlns:p14="http://schemas.microsoft.com/office/powerpoint/2010/main" val="936908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49263" y="1524000"/>
            <a:ext cx="40624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64075" y="1524000"/>
            <a:ext cx="4062413"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0CA3A524-A50D-4A42-9A82-1C79B072D14D}" type="slidenum">
              <a:rPr lang="en-US"/>
              <a:pPr>
                <a:defRPr/>
              </a:pPr>
              <a:t>‹nr.›</a:t>
            </a:fld>
            <a:endParaRPr lang="en-US" sz="1400">
              <a:solidFill>
                <a:srgbClr val="6D2E69"/>
              </a:solidFill>
            </a:endParaRPr>
          </a:p>
        </p:txBody>
      </p:sp>
    </p:spTree>
    <p:extLst>
      <p:ext uri="{BB962C8B-B14F-4D97-AF65-F5344CB8AC3E}">
        <p14:creationId xmlns:p14="http://schemas.microsoft.com/office/powerpoint/2010/main" val="2391754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C9D0B2E8-D25E-4B73-82A3-F08DF4161419}" type="slidenum">
              <a:rPr lang="en-US"/>
              <a:pPr>
                <a:defRPr/>
              </a:pPr>
              <a:t>‹nr.›</a:t>
            </a:fld>
            <a:endParaRPr lang="en-US" sz="1400">
              <a:solidFill>
                <a:srgbClr val="6D2E69"/>
              </a:solidFill>
            </a:endParaRPr>
          </a:p>
        </p:txBody>
      </p:sp>
    </p:spTree>
    <p:extLst>
      <p:ext uri="{BB962C8B-B14F-4D97-AF65-F5344CB8AC3E}">
        <p14:creationId xmlns:p14="http://schemas.microsoft.com/office/powerpoint/2010/main" val="304487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87A913B8-B5B9-4587-AEDC-99960004CA55}" type="slidenum">
              <a:rPr lang="en-US"/>
              <a:pPr>
                <a:defRPr/>
              </a:pPr>
              <a:t>‹nr.›</a:t>
            </a:fld>
            <a:endParaRPr lang="en-US" sz="1400">
              <a:solidFill>
                <a:srgbClr val="6D2E69"/>
              </a:solidFill>
            </a:endParaRPr>
          </a:p>
        </p:txBody>
      </p:sp>
    </p:spTree>
    <p:extLst>
      <p:ext uri="{BB962C8B-B14F-4D97-AF65-F5344CB8AC3E}">
        <p14:creationId xmlns:p14="http://schemas.microsoft.com/office/powerpoint/2010/main" val="1905359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789D8C3A-D38B-492E-80EA-551B9CA2AA1F}" type="slidenum">
              <a:rPr lang="en-US"/>
              <a:pPr>
                <a:defRPr/>
              </a:pPr>
              <a:t>‹nr.›</a:t>
            </a:fld>
            <a:endParaRPr lang="en-US" sz="1400">
              <a:solidFill>
                <a:srgbClr val="6D2E69"/>
              </a:solidFill>
            </a:endParaRPr>
          </a:p>
        </p:txBody>
      </p:sp>
    </p:spTree>
    <p:extLst>
      <p:ext uri="{BB962C8B-B14F-4D97-AF65-F5344CB8AC3E}">
        <p14:creationId xmlns:p14="http://schemas.microsoft.com/office/powerpoint/2010/main" val="2858505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14163052-BA3C-4387-8BB1-9329BE870DBA}" type="slidenum">
              <a:rPr lang="en-US"/>
              <a:pPr>
                <a:defRPr/>
              </a:pPr>
              <a:t>‹nr.›</a:t>
            </a:fld>
            <a:endParaRPr lang="en-US" sz="1400">
              <a:solidFill>
                <a:srgbClr val="6D2E69"/>
              </a:solidFill>
            </a:endParaRPr>
          </a:p>
        </p:txBody>
      </p:sp>
    </p:spTree>
    <p:extLst>
      <p:ext uri="{BB962C8B-B14F-4D97-AF65-F5344CB8AC3E}">
        <p14:creationId xmlns:p14="http://schemas.microsoft.com/office/powerpoint/2010/main" val="1839381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96C7918E-2AEC-428B-A0A4-5243B314821E}" type="slidenum">
              <a:rPr lang="en-US"/>
              <a:pPr>
                <a:defRPr/>
              </a:pPr>
              <a:t>‹nr.›</a:t>
            </a:fld>
            <a:endParaRPr lang="en-US" sz="1400">
              <a:solidFill>
                <a:srgbClr val="6D2E69"/>
              </a:solidFill>
            </a:endParaRPr>
          </a:p>
        </p:txBody>
      </p:sp>
    </p:spTree>
    <p:extLst>
      <p:ext uri="{BB962C8B-B14F-4D97-AF65-F5344CB8AC3E}">
        <p14:creationId xmlns:p14="http://schemas.microsoft.com/office/powerpoint/2010/main" val="2249656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2"/>
          <p:cNvSpPr>
            <a:spLocks noChangeArrowheads="1"/>
          </p:cNvSpPr>
          <p:nvPr/>
        </p:nvSpPr>
        <p:spPr bwMode="auto">
          <a:xfrm>
            <a:off x="449263" y="449263"/>
            <a:ext cx="8277225" cy="990600"/>
          </a:xfrm>
          <a:prstGeom prst="roundRect">
            <a:avLst>
              <a:gd name="adj" fmla="val 7213"/>
            </a:avLst>
          </a:prstGeom>
          <a:solidFill>
            <a:srgbClr val="5F286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27" name="Rectangle 3"/>
          <p:cNvSpPr>
            <a:spLocks noGrp="1" noChangeArrowheads="1"/>
          </p:cNvSpPr>
          <p:nvPr>
            <p:ph type="title"/>
          </p:nvPr>
        </p:nvSpPr>
        <p:spPr bwMode="auto">
          <a:xfrm>
            <a:off x="647700" y="647700"/>
            <a:ext cx="56007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49263" y="1524000"/>
            <a:ext cx="82772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9" name="Rectangle 5"/>
          <p:cNvSpPr>
            <a:spLocks noGrp="1" noChangeArrowheads="1"/>
          </p:cNvSpPr>
          <p:nvPr>
            <p:ph type="sldNum" sz="quarter" idx="4"/>
          </p:nvPr>
        </p:nvSpPr>
        <p:spPr bwMode="auto">
          <a:xfrm>
            <a:off x="6821488" y="6248400"/>
            <a:ext cx="1905000" cy="4572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r">
              <a:defRPr sz="900">
                <a:solidFill>
                  <a:srgbClr val="5F2861"/>
                </a:solidFill>
                <a:ea typeface="ＭＳ Ｐゴシック" charset="-128"/>
              </a:defRPr>
            </a:lvl1pPr>
          </a:lstStyle>
          <a:p>
            <a:pPr>
              <a:defRPr/>
            </a:pPr>
            <a:fld id="{FE3F69CA-0A05-4B27-8379-81500AD14755}" type="slidenum">
              <a:rPr lang="en-US"/>
              <a:pPr>
                <a:defRPr/>
              </a:pPr>
              <a:t>‹nr.›</a:t>
            </a:fld>
            <a:endParaRPr lang="en-US" sz="1400">
              <a:solidFill>
                <a:srgbClr val="6D2E69"/>
              </a:solidFill>
            </a:endParaRPr>
          </a:p>
        </p:txBody>
      </p:sp>
      <p:sp>
        <p:nvSpPr>
          <p:cNvPr id="1030" name="Line 6"/>
          <p:cNvSpPr>
            <a:spLocks noChangeShapeType="1"/>
          </p:cNvSpPr>
          <p:nvPr/>
        </p:nvSpPr>
        <p:spPr bwMode="auto">
          <a:xfrm flipH="1">
            <a:off x="449263" y="6505575"/>
            <a:ext cx="8277225" cy="0"/>
          </a:xfrm>
          <a:prstGeom prst="line">
            <a:avLst/>
          </a:prstGeom>
          <a:noFill/>
          <a:ln w="12700">
            <a:solidFill>
              <a:srgbClr val="5F286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pic>
        <p:nvPicPr>
          <p:cNvPr id="1031" name="Picture 7" descr="CQC_logo_revers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553200" y="647700"/>
            <a:ext cx="19939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2"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93" r:id="rId13"/>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algn="l" rtl="0" eaLnBrk="0" fontAlgn="base" hangingPunct="0">
        <a:lnSpc>
          <a:spcPct val="85000"/>
        </a:lnSpc>
        <a:spcBef>
          <a:spcPct val="0"/>
        </a:spcBef>
        <a:spcAft>
          <a:spcPct val="0"/>
        </a:spcAft>
        <a:defRPr sz="2600">
          <a:solidFill>
            <a:schemeClr val="bg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2pPr>
      <a:lvl3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3pPr>
      <a:lvl4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4pPr>
      <a:lvl5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5pPr>
      <a:lvl6pPr marL="4572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6pPr>
      <a:lvl7pPr marL="9144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7pPr>
      <a:lvl8pPr marL="13716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8pPr>
      <a:lvl9pPr marL="18288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9pPr>
    </p:titleStyle>
    <p:bodyStyle>
      <a:lvl1pPr marL="342900" indent="-342900" algn="l" rtl="0" eaLnBrk="0" fontAlgn="base" hangingPunct="0">
        <a:lnSpc>
          <a:spcPct val="90000"/>
        </a:lnSpc>
        <a:spcBef>
          <a:spcPct val="20000"/>
        </a:spcBef>
        <a:spcAft>
          <a:spcPct val="0"/>
        </a:spcAft>
        <a:tabLst>
          <a:tab pos="476250" algn="l"/>
          <a:tab pos="952500" algn="l"/>
          <a:tab pos="1428750" algn="l"/>
          <a:tab pos="1905000" algn="l"/>
        </a:tabLst>
        <a:defRPr sz="2000">
          <a:solidFill>
            <a:schemeClr val="tx1"/>
          </a:solidFill>
          <a:latin typeface="+mn-lt"/>
          <a:ea typeface="+mn-ea"/>
          <a:cs typeface="+mn-cs"/>
        </a:defRPr>
      </a:lvl1pPr>
      <a:lvl2pPr marL="476250" indent="-285750" algn="l" rtl="0" eaLnBrk="0" fontAlgn="base" hangingPunct="0">
        <a:lnSpc>
          <a:spcPct val="90000"/>
        </a:lnSpc>
        <a:spcBef>
          <a:spcPct val="50000"/>
        </a:spcBef>
        <a:spcAft>
          <a:spcPct val="0"/>
        </a:spcAft>
        <a:buFont typeface="Wingdings 2" pitchFamily="18" charset="2"/>
        <a:buChar char=""/>
        <a:tabLst>
          <a:tab pos="476250" algn="l"/>
          <a:tab pos="952500" algn="l"/>
          <a:tab pos="1428750" algn="l"/>
          <a:tab pos="1905000" algn="l"/>
        </a:tabLst>
        <a:defRPr sz="2000">
          <a:solidFill>
            <a:schemeClr val="tx1"/>
          </a:solidFill>
          <a:latin typeface="+mn-lt"/>
          <a:ea typeface="+mn-ea"/>
        </a:defRPr>
      </a:lvl2pPr>
      <a:lvl3pPr marL="952500" indent="-285750" algn="l" rtl="0" eaLnBrk="0" fontAlgn="base" hangingPunct="0">
        <a:lnSpc>
          <a:spcPct val="90000"/>
        </a:lnSpc>
        <a:spcBef>
          <a:spcPct val="50000"/>
        </a:spcBef>
        <a:spcAft>
          <a:spcPct val="0"/>
        </a:spcAft>
        <a:buFont typeface="Wingdings 2" pitchFamily="18" charset="2"/>
        <a:buChar char=""/>
        <a:tabLst>
          <a:tab pos="476250" algn="l"/>
          <a:tab pos="952500" algn="l"/>
          <a:tab pos="1428750" algn="l"/>
          <a:tab pos="1905000" algn="l"/>
        </a:tabLst>
        <a:defRPr sz="2000">
          <a:solidFill>
            <a:schemeClr val="tx1"/>
          </a:solidFill>
          <a:latin typeface="+mn-lt"/>
          <a:ea typeface="+mn-ea"/>
        </a:defRPr>
      </a:lvl3pPr>
      <a:lvl4pPr marL="1428750" indent="-285750" algn="l" rtl="0" eaLnBrk="0" fontAlgn="base" hangingPunct="0">
        <a:lnSpc>
          <a:spcPct val="90000"/>
        </a:lnSpc>
        <a:spcBef>
          <a:spcPct val="50000"/>
        </a:spcBef>
        <a:spcAft>
          <a:spcPct val="0"/>
        </a:spcAft>
        <a:buFont typeface="Wingdings 2" pitchFamily="18" charset="2"/>
        <a:buChar char=""/>
        <a:tabLst>
          <a:tab pos="476250" algn="l"/>
          <a:tab pos="952500" algn="l"/>
          <a:tab pos="1428750" algn="l"/>
          <a:tab pos="1905000" algn="l"/>
        </a:tabLst>
        <a:defRPr sz="2000">
          <a:solidFill>
            <a:schemeClr val="tx1"/>
          </a:solidFill>
          <a:latin typeface="+mn-lt"/>
          <a:ea typeface="+mn-ea"/>
        </a:defRPr>
      </a:lvl4pPr>
      <a:lvl5pPr marL="1900238" indent="-280988" algn="l" rtl="0" eaLnBrk="0" fontAlgn="base" hangingPunct="0">
        <a:lnSpc>
          <a:spcPct val="90000"/>
        </a:lnSpc>
        <a:spcBef>
          <a:spcPct val="50000"/>
        </a:spcBef>
        <a:spcAft>
          <a:spcPct val="0"/>
        </a:spcAft>
        <a:buFont typeface="Wingdings 2" pitchFamily="18" charset="2"/>
        <a:buChar char=""/>
        <a:tabLst>
          <a:tab pos="476250" algn="l"/>
          <a:tab pos="952500" algn="l"/>
          <a:tab pos="1428750" algn="l"/>
          <a:tab pos="1905000" algn="l"/>
        </a:tabLst>
        <a:defRPr sz="2000">
          <a:solidFill>
            <a:schemeClr val="tx1"/>
          </a:solidFill>
          <a:latin typeface="+mn-lt"/>
          <a:ea typeface="+mn-ea"/>
        </a:defRPr>
      </a:lvl5pPr>
      <a:lvl6pPr marL="2357438" indent="-280988" algn="l" rtl="0" fontAlgn="base">
        <a:lnSpc>
          <a:spcPct val="90000"/>
        </a:lnSpc>
        <a:spcBef>
          <a:spcPct val="50000"/>
        </a:spcBef>
        <a:spcAft>
          <a:spcPct val="0"/>
        </a:spcAft>
        <a:buFont typeface="Wingdings 2" pitchFamily="-112" charset="2"/>
        <a:buChar char=""/>
        <a:tabLst>
          <a:tab pos="476250" algn="l"/>
          <a:tab pos="952500" algn="l"/>
          <a:tab pos="1428750" algn="l"/>
          <a:tab pos="1905000" algn="l"/>
        </a:tabLst>
        <a:defRPr sz="2000">
          <a:solidFill>
            <a:schemeClr val="tx1"/>
          </a:solidFill>
          <a:latin typeface="+mn-lt"/>
          <a:ea typeface="+mn-ea"/>
        </a:defRPr>
      </a:lvl6pPr>
      <a:lvl7pPr marL="2814638" indent="-280988" algn="l" rtl="0" fontAlgn="base">
        <a:lnSpc>
          <a:spcPct val="90000"/>
        </a:lnSpc>
        <a:spcBef>
          <a:spcPct val="50000"/>
        </a:spcBef>
        <a:spcAft>
          <a:spcPct val="0"/>
        </a:spcAft>
        <a:buFont typeface="Wingdings 2" pitchFamily="-112" charset="2"/>
        <a:buChar char=""/>
        <a:tabLst>
          <a:tab pos="476250" algn="l"/>
          <a:tab pos="952500" algn="l"/>
          <a:tab pos="1428750" algn="l"/>
          <a:tab pos="1905000" algn="l"/>
        </a:tabLst>
        <a:defRPr sz="2000">
          <a:solidFill>
            <a:schemeClr val="tx1"/>
          </a:solidFill>
          <a:latin typeface="+mn-lt"/>
          <a:ea typeface="+mn-ea"/>
        </a:defRPr>
      </a:lvl7pPr>
      <a:lvl8pPr marL="3271838" indent="-280988" algn="l" rtl="0" fontAlgn="base">
        <a:lnSpc>
          <a:spcPct val="90000"/>
        </a:lnSpc>
        <a:spcBef>
          <a:spcPct val="50000"/>
        </a:spcBef>
        <a:spcAft>
          <a:spcPct val="0"/>
        </a:spcAft>
        <a:buFont typeface="Wingdings 2" pitchFamily="-112" charset="2"/>
        <a:buChar char=""/>
        <a:tabLst>
          <a:tab pos="476250" algn="l"/>
          <a:tab pos="952500" algn="l"/>
          <a:tab pos="1428750" algn="l"/>
          <a:tab pos="1905000" algn="l"/>
        </a:tabLst>
        <a:defRPr sz="2000">
          <a:solidFill>
            <a:schemeClr val="tx1"/>
          </a:solidFill>
          <a:latin typeface="+mn-lt"/>
          <a:ea typeface="+mn-ea"/>
        </a:defRPr>
      </a:lvl8pPr>
      <a:lvl9pPr marL="3729038" indent="-280988" algn="l" rtl="0" fontAlgn="base">
        <a:lnSpc>
          <a:spcPct val="90000"/>
        </a:lnSpc>
        <a:spcBef>
          <a:spcPct val="50000"/>
        </a:spcBef>
        <a:spcAft>
          <a:spcPct val="0"/>
        </a:spcAft>
        <a:buFont typeface="Wingdings 2" pitchFamily="-112" charset="2"/>
        <a:buChar char=""/>
        <a:tabLst>
          <a:tab pos="476250" algn="l"/>
          <a:tab pos="952500" algn="l"/>
          <a:tab pos="1428750" algn="l"/>
          <a:tab pos="1905000" algn="l"/>
        </a:tabLst>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7" descr="CQC_logo_CMYK"/>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47700" y="647700"/>
            <a:ext cx="198120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algn="ctr" rtl="0" eaLnBrk="0" fontAlgn="base" hangingPunct="0">
        <a:spcBef>
          <a:spcPct val="0"/>
        </a:spcBef>
        <a:spcAft>
          <a:spcPct val="0"/>
        </a:spcAft>
        <a:defRPr sz="4400">
          <a:solidFill>
            <a:schemeClr val="tx2"/>
          </a:solidFill>
          <a:latin typeface="+mj-lt"/>
          <a:ea typeface="ＭＳ Ｐゴシック" charset="-128"/>
          <a:cs typeface="+mj-cs"/>
        </a:defRPr>
      </a:lvl1pPr>
      <a:lvl2pPr algn="ctr" rtl="0" eaLnBrk="0" fontAlgn="base" hangingPunct="0">
        <a:spcBef>
          <a:spcPct val="0"/>
        </a:spcBef>
        <a:spcAft>
          <a:spcPct val="0"/>
        </a:spcAft>
        <a:defRPr sz="4400">
          <a:solidFill>
            <a:schemeClr val="tx2"/>
          </a:solidFill>
          <a:latin typeface="Arial" pitchFamily="-112" charset="0"/>
          <a:ea typeface="ＭＳ Ｐゴシック" charset="-128"/>
        </a:defRPr>
      </a:lvl2pPr>
      <a:lvl3pPr algn="ctr" rtl="0" eaLnBrk="0" fontAlgn="base" hangingPunct="0">
        <a:spcBef>
          <a:spcPct val="0"/>
        </a:spcBef>
        <a:spcAft>
          <a:spcPct val="0"/>
        </a:spcAft>
        <a:defRPr sz="4400">
          <a:solidFill>
            <a:schemeClr val="tx2"/>
          </a:solidFill>
          <a:latin typeface="Arial" pitchFamily="-112" charset="0"/>
          <a:ea typeface="ＭＳ Ｐゴシック" charset="-128"/>
        </a:defRPr>
      </a:lvl3pPr>
      <a:lvl4pPr algn="ctr" rtl="0" eaLnBrk="0" fontAlgn="base" hangingPunct="0">
        <a:spcBef>
          <a:spcPct val="0"/>
        </a:spcBef>
        <a:spcAft>
          <a:spcPct val="0"/>
        </a:spcAft>
        <a:defRPr sz="4400">
          <a:solidFill>
            <a:schemeClr val="tx2"/>
          </a:solidFill>
          <a:latin typeface="Arial" pitchFamily="-112" charset="0"/>
          <a:ea typeface="ＭＳ Ｐゴシック" charset="-128"/>
        </a:defRPr>
      </a:lvl4pPr>
      <a:lvl5pPr algn="ctr" rtl="0" eaLnBrk="0" fontAlgn="base" hangingPunct="0">
        <a:spcBef>
          <a:spcPct val="0"/>
        </a:spcBef>
        <a:spcAft>
          <a:spcPct val="0"/>
        </a:spcAft>
        <a:defRPr sz="4400">
          <a:solidFill>
            <a:schemeClr val="tx2"/>
          </a:solidFill>
          <a:latin typeface="Arial" pitchFamily="-112" charset="0"/>
          <a:ea typeface="ＭＳ Ｐゴシック" charset="-128"/>
        </a:defRPr>
      </a:lvl5pPr>
      <a:lvl6pPr marL="457200" algn="ctr" rtl="0" fontAlgn="base">
        <a:spcBef>
          <a:spcPct val="0"/>
        </a:spcBef>
        <a:spcAft>
          <a:spcPct val="0"/>
        </a:spcAft>
        <a:defRPr sz="4400">
          <a:solidFill>
            <a:schemeClr val="tx2"/>
          </a:solidFill>
          <a:latin typeface="Arial" pitchFamily="-112" charset="0"/>
        </a:defRPr>
      </a:lvl6pPr>
      <a:lvl7pPr marL="914400" algn="ctr" rtl="0" fontAlgn="base">
        <a:spcBef>
          <a:spcPct val="0"/>
        </a:spcBef>
        <a:spcAft>
          <a:spcPct val="0"/>
        </a:spcAft>
        <a:defRPr sz="4400">
          <a:solidFill>
            <a:schemeClr val="tx2"/>
          </a:solidFill>
          <a:latin typeface="Arial" pitchFamily="-112" charset="0"/>
        </a:defRPr>
      </a:lvl7pPr>
      <a:lvl8pPr marL="1371600" algn="ctr" rtl="0" fontAlgn="base">
        <a:spcBef>
          <a:spcPct val="0"/>
        </a:spcBef>
        <a:spcAft>
          <a:spcPct val="0"/>
        </a:spcAft>
        <a:defRPr sz="4400">
          <a:solidFill>
            <a:schemeClr val="tx2"/>
          </a:solidFill>
          <a:latin typeface="Arial" pitchFamily="-112" charset="0"/>
        </a:defRPr>
      </a:lvl8pPr>
      <a:lvl9pPr marL="1828800" algn="ctr" rtl="0" fontAlgn="base">
        <a:spcBef>
          <a:spcPct val="0"/>
        </a:spcBef>
        <a:spcAft>
          <a:spcPct val="0"/>
        </a:spcAft>
        <a:defRPr sz="4400">
          <a:solidFill>
            <a:schemeClr val="tx2"/>
          </a:solidFill>
          <a:latin typeface="Arial" pitchFamily="-11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12"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ctrTitle"/>
          </p:nvPr>
        </p:nvSpPr>
        <p:spPr/>
        <p:txBody>
          <a:bodyPr/>
          <a:lstStyle/>
          <a:p>
            <a:pPr eaLnBrk="1" hangingPunct="1"/>
            <a:r>
              <a:rPr lang="en-GB" sz="2400"/>
              <a:t>The Evaluation of the Care Quality Commission’s acute hospital regulatory model: Experience in practice </a:t>
            </a:r>
            <a:endParaRPr lang="en-GB" sz="2400" smtClean="0"/>
          </a:p>
        </p:txBody>
      </p:sp>
      <p:sp>
        <p:nvSpPr>
          <p:cNvPr id="4099" name="Content Placeholder 6"/>
          <p:cNvSpPr>
            <a:spLocks noGrp="1"/>
          </p:cNvSpPr>
          <p:nvPr>
            <p:ph type="subTitle" sz="quarter" idx="1"/>
          </p:nvPr>
        </p:nvSpPr>
        <p:spPr>
          <a:xfrm>
            <a:off x="683568" y="3140968"/>
            <a:ext cx="3657600" cy="381000"/>
          </a:xfrm>
        </p:spPr>
        <p:txBody>
          <a:bodyPr/>
          <a:lstStyle/>
          <a:p>
            <a:pPr marL="0" lvl="1" indent="0" eaLnBrk="1" hangingPunct="1">
              <a:spcBef>
                <a:spcPct val="60000"/>
              </a:spcBef>
              <a:buFontTx/>
              <a:buNone/>
            </a:pPr>
            <a:r>
              <a:rPr lang="en-GB" smtClean="0">
                <a:solidFill>
                  <a:schemeClr val="bg1"/>
                </a:solidFill>
              </a:rPr>
              <a:t>April 2015</a:t>
            </a:r>
            <a:endParaRPr lang="en-GB" dirty="0" smtClean="0">
              <a:solidFill>
                <a:schemeClr val="bg1"/>
              </a:solidFill>
            </a:endParaRPr>
          </a:p>
        </p:txBody>
      </p:sp>
      <p:sp>
        <p:nvSpPr>
          <p:cNvPr id="2" name="TextBox 1"/>
          <p:cNvSpPr txBox="1"/>
          <p:nvPr/>
        </p:nvSpPr>
        <p:spPr>
          <a:xfrm>
            <a:off x="4932040" y="6309320"/>
            <a:ext cx="4102405" cy="461665"/>
          </a:xfrm>
          <a:prstGeom prst="rect">
            <a:avLst/>
          </a:prstGeom>
          <a:noFill/>
        </p:spPr>
        <p:txBody>
          <a:bodyPr wrap="none" rtlCol="0">
            <a:spAutoFit/>
          </a:bodyPr>
          <a:lstStyle/>
          <a:p>
            <a:r>
              <a:rPr lang="en-GB" dirty="0" smtClean="0"/>
              <a:t>Anna Beckett, Strategy Lead</a:t>
            </a:r>
            <a:endParaRPr lang="en-GB" dirty="0"/>
          </a:p>
        </p:txBody>
      </p:sp>
    </p:spTree>
    <p:extLst>
      <p:ext uri="{BB962C8B-B14F-4D97-AF65-F5344CB8AC3E}">
        <p14:creationId xmlns:p14="http://schemas.microsoft.com/office/powerpoint/2010/main" val="1211993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smtClean="0"/>
              <a:t>Priorities for the next 6-12 months</a:t>
            </a:r>
          </a:p>
        </p:txBody>
      </p:sp>
      <p:sp>
        <p:nvSpPr>
          <p:cNvPr id="3" name="Content Placeholder 2"/>
          <p:cNvSpPr>
            <a:spLocks noGrp="1"/>
          </p:cNvSpPr>
          <p:nvPr>
            <p:ph idx="1"/>
          </p:nvPr>
        </p:nvSpPr>
        <p:spPr>
          <a:xfrm>
            <a:off x="539750" y="1628775"/>
            <a:ext cx="8280400" cy="4318000"/>
          </a:xfrm>
        </p:spPr>
        <p:txBody>
          <a:bodyPr/>
          <a:lstStyle/>
          <a:p>
            <a:pPr>
              <a:lnSpc>
                <a:spcPct val="150000"/>
              </a:lnSpc>
              <a:buFont typeface="Arial" panose="020B0604020202020204" pitchFamily="34" charset="0"/>
              <a:buChar char="•"/>
              <a:defRPr/>
            </a:pPr>
            <a:r>
              <a:rPr lang="en-GB" dirty="0" smtClean="0"/>
              <a:t>Ongoing evaluation of new approaches to monitoring, inspection and rating</a:t>
            </a:r>
          </a:p>
          <a:p>
            <a:pPr>
              <a:lnSpc>
                <a:spcPct val="150000"/>
              </a:lnSpc>
              <a:buFont typeface="Arial" panose="020B0604020202020204" pitchFamily="34" charset="0"/>
              <a:buChar char="•"/>
              <a:defRPr/>
            </a:pPr>
            <a:r>
              <a:rPr lang="en-GB" dirty="0" smtClean="0"/>
              <a:t>Developing CQC’s approach to working with experts by experience</a:t>
            </a:r>
          </a:p>
          <a:p>
            <a:pPr>
              <a:lnSpc>
                <a:spcPct val="150000"/>
              </a:lnSpc>
              <a:buFont typeface="Arial" panose="020B0604020202020204" pitchFamily="34" charset="0"/>
              <a:buChar char="•"/>
              <a:defRPr/>
            </a:pPr>
            <a:r>
              <a:rPr lang="en-GB" dirty="0" smtClean="0"/>
              <a:t>Measuring and improving the impact of </a:t>
            </a:r>
            <a:r>
              <a:rPr lang="en-GB" dirty="0" err="1" smtClean="0"/>
              <a:t>CQC’s</a:t>
            </a:r>
            <a:r>
              <a:rPr lang="en-GB" dirty="0" smtClean="0"/>
              <a:t> thematic activity</a:t>
            </a:r>
          </a:p>
          <a:p>
            <a:pPr>
              <a:lnSpc>
                <a:spcPct val="150000"/>
              </a:lnSpc>
              <a:buFont typeface="Arial" panose="020B0604020202020204" pitchFamily="34" charset="0"/>
              <a:buChar char="•"/>
              <a:defRPr/>
            </a:pPr>
            <a:r>
              <a:rPr lang="en-GB" dirty="0" smtClean="0"/>
              <a:t>Monitoring </a:t>
            </a:r>
            <a:r>
              <a:rPr lang="en-GB" dirty="0" err="1" smtClean="0"/>
              <a:t>CQC’s</a:t>
            </a:r>
            <a:r>
              <a:rPr lang="en-GB" dirty="0" smtClean="0"/>
              <a:t> new regulations for protecting people who use services and holding providers to account</a:t>
            </a:r>
          </a:p>
          <a:p>
            <a:pPr>
              <a:lnSpc>
                <a:spcPct val="150000"/>
              </a:lnSpc>
              <a:buFont typeface="Arial" panose="020B0604020202020204" pitchFamily="34" charset="0"/>
              <a:buChar char="•"/>
              <a:defRPr/>
            </a:pPr>
            <a:r>
              <a:rPr lang="en-GB" dirty="0" smtClean="0"/>
              <a:t>Developing tools and training to further embed evaluation across all our work and activities</a:t>
            </a:r>
          </a:p>
          <a:p>
            <a:pPr>
              <a:lnSpc>
                <a:spcPct val="150000"/>
              </a:lnSpc>
              <a:buFont typeface="Arial" panose="020B0604020202020204" pitchFamily="34" charset="0"/>
              <a:buChar char="•"/>
              <a:defRPr/>
            </a:pPr>
            <a:r>
              <a:rPr lang="en-GB" dirty="0" smtClean="0"/>
              <a:t>Continue work to develop understanding of value for money</a:t>
            </a:r>
          </a:p>
          <a:p>
            <a:pPr>
              <a:buFont typeface="Arial" panose="020B0604020202020204" pitchFamily="34" charset="0"/>
              <a:buChar char="•"/>
              <a:defRPr/>
            </a:pPr>
            <a:endParaRPr lang="en-GB" dirty="0">
              <a:solidFill>
                <a:schemeClr val="tx1">
                  <a:lumMod val="65000"/>
                  <a:lumOff val="35000"/>
                </a:schemeClr>
              </a:solidFill>
            </a:endParaRPr>
          </a:p>
        </p:txBody>
      </p:sp>
      <p:sp>
        <p:nvSpPr>
          <p:cNvPr id="4" name="Slide Number Placeholder 3"/>
          <p:cNvSpPr>
            <a:spLocks noGrp="1"/>
          </p:cNvSpPr>
          <p:nvPr>
            <p:ph type="sldNum" sz="quarter" idx="10"/>
          </p:nvPr>
        </p:nvSpPr>
        <p:spPr/>
        <p:txBody>
          <a:bodyPr/>
          <a:lstStyle/>
          <a:p>
            <a:pPr>
              <a:defRPr/>
            </a:pPr>
            <a:fld id="{5F0AD89F-881A-4E8C-A254-EF3F38D7BA19}" type="slidenum">
              <a:rPr lang="en-US" smtClean="0"/>
              <a:pPr>
                <a:defRPr/>
              </a:pPr>
              <a:t>10</a:t>
            </a:fld>
            <a:endParaRPr lang="en-US" sz="1400">
              <a:solidFill>
                <a:srgbClr val="6D2E69"/>
              </a:solidFill>
            </a:endParaRPr>
          </a:p>
        </p:txBody>
      </p:sp>
    </p:spTree>
    <p:extLst>
      <p:ext uri="{BB962C8B-B14F-4D97-AF65-F5344CB8AC3E}">
        <p14:creationId xmlns:p14="http://schemas.microsoft.com/office/powerpoint/2010/main" val="3913482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Thank you</a:t>
            </a:r>
            <a:endParaRPr lang="en-GB" dirty="0"/>
          </a:p>
        </p:txBody>
      </p:sp>
      <p:sp>
        <p:nvSpPr>
          <p:cNvPr id="4" name="Subtitle 3"/>
          <p:cNvSpPr>
            <a:spLocks noGrp="1"/>
          </p:cNvSpPr>
          <p:nvPr>
            <p:ph type="subTitle" sz="quarter" idx="1"/>
          </p:nvPr>
        </p:nvSpPr>
        <p:spPr/>
        <p:txBody>
          <a:bodyPr/>
          <a:lstStyle/>
          <a:p>
            <a:r>
              <a:rPr lang="en-GB" dirty="0" smtClean="0"/>
              <a:t>Any questions?</a:t>
            </a:r>
            <a:endParaRPr lang="en-GB" dirty="0"/>
          </a:p>
        </p:txBody>
      </p:sp>
      <p:sp>
        <p:nvSpPr>
          <p:cNvPr id="2" name="Slide Number Placeholder 1"/>
          <p:cNvSpPr>
            <a:spLocks noGrp="1"/>
          </p:cNvSpPr>
          <p:nvPr>
            <p:ph type="sldNum" sz="quarter" idx="4294967295"/>
          </p:nvPr>
        </p:nvSpPr>
        <p:spPr>
          <a:xfrm>
            <a:off x="7239000" y="6248400"/>
            <a:ext cx="1905000" cy="457200"/>
          </a:xfrm>
        </p:spPr>
        <p:txBody>
          <a:bodyPr/>
          <a:lstStyle/>
          <a:p>
            <a:pPr>
              <a:defRPr/>
            </a:pPr>
            <a:fld id="{789D8C3A-D38B-492E-80EA-551B9CA2AA1F}" type="slidenum">
              <a:rPr lang="en-US" smtClean="0"/>
              <a:pPr>
                <a:defRPr/>
              </a:pPr>
              <a:t>11</a:t>
            </a:fld>
            <a:endParaRPr lang="en-US" sz="1400">
              <a:solidFill>
                <a:srgbClr val="6D2E69"/>
              </a:solidFill>
            </a:endParaRPr>
          </a:p>
        </p:txBody>
      </p:sp>
    </p:spTree>
    <p:extLst>
      <p:ext uri="{BB962C8B-B14F-4D97-AF65-F5344CB8AC3E}">
        <p14:creationId xmlns:p14="http://schemas.microsoft.com/office/powerpoint/2010/main" val="2091627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89D8C3A-D38B-492E-80EA-551B9CA2AA1F}" type="slidenum">
              <a:rPr lang="en-US" smtClean="0"/>
              <a:pPr>
                <a:defRPr/>
              </a:pPr>
              <a:t>12</a:t>
            </a:fld>
            <a:endParaRPr lang="en-US" sz="1400">
              <a:solidFill>
                <a:srgbClr val="6D2E69"/>
              </a:solidFill>
            </a:endParaRPr>
          </a:p>
        </p:txBody>
      </p:sp>
      <p:sp>
        <p:nvSpPr>
          <p:cNvPr id="5" name="Title 1"/>
          <p:cNvSpPr txBox="1">
            <a:spLocks/>
          </p:cNvSpPr>
          <p:nvPr/>
        </p:nvSpPr>
        <p:spPr>
          <a:xfrm>
            <a:off x="539552" y="548680"/>
            <a:ext cx="5578475" cy="618431"/>
          </a:xfrm>
          <a:prstGeom prst="rect">
            <a:avLst/>
          </a:prstGeom>
        </p:spPr>
        <p:txBody>
          <a:bodyPr/>
          <a:lstStyle>
            <a:lvl1pPr algn="l" rtl="0" eaLnBrk="0" fontAlgn="base" hangingPunct="0">
              <a:lnSpc>
                <a:spcPct val="85000"/>
              </a:lnSpc>
              <a:spcBef>
                <a:spcPct val="0"/>
              </a:spcBef>
              <a:spcAft>
                <a:spcPct val="0"/>
              </a:spcAft>
              <a:defRPr sz="2600">
                <a:solidFill>
                  <a:schemeClr val="bg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2pPr>
            <a:lvl3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3pPr>
            <a:lvl4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4pPr>
            <a:lvl5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5pPr>
            <a:lvl6pPr marL="4572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6pPr>
            <a:lvl7pPr marL="9144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7pPr>
            <a:lvl8pPr marL="13716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8pPr>
            <a:lvl9pPr marL="18288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9pPr>
          </a:lstStyle>
          <a:p>
            <a:r>
              <a:rPr lang="en-GB" sz="2400"/>
              <a:t>Evaluation of the Acute </a:t>
            </a:r>
            <a:r>
              <a:rPr lang="en-GB" sz="2400" smtClean="0"/>
              <a:t>inspection model </a:t>
            </a:r>
            <a:endParaRPr lang="en-US" sz="2400" kern="0" smtClean="0"/>
          </a:p>
        </p:txBody>
      </p:sp>
      <p:sp>
        <p:nvSpPr>
          <p:cNvPr id="3" name="TextBox 2"/>
          <p:cNvSpPr txBox="1"/>
          <p:nvPr/>
        </p:nvSpPr>
        <p:spPr>
          <a:xfrm>
            <a:off x="472927" y="1484784"/>
            <a:ext cx="8280920" cy="4985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spcAft>
                <a:spcPts val="400"/>
              </a:spcAft>
            </a:pPr>
            <a:r>
              <a:rPr lang="en-GB" sz="1800" smtClean="0">
                <a:solidFill>
                  <a:schemeClr val="tx1"/>
                </a:solidFill>
              </a:rPr>
              <a:t>Formative </a:t>
            </a:r>
            <a:r>
              <a:rPr lang="en-GB" sz="1800">
                <a:solidFill>
                  <a:schemeClr val="tx1"/>
                </a:solidFill>
              </a:rPr>
              <a:t>evaluation to capture learning and inform development of the </a:t>
            </a:r>
            <a:r>
              <a:rPr lang="en-GB" sz="1800" smtClean="0">
                <a:solidFill>
                  <a:schemeClr val="tx1"/>
                </a:solidFill>
              </a:rPr>
              <a:t>model.</a:t>
            </a:r>
          </a:p>
          <a:p>
            <a:pPr>
              <a:spcAft>
                <a:spcPts val="0"/>
              </a:spcAft>
            </a:pPr>
            <a:endParaRPr lang="en-GB" sz="1800" smtClean="0">
              <a:solidFill>
                <a:schemeClr val="tx1"/>
              </a:solidFill>
            </a:endParaRPr>
          </a:p>
          <a:p>
            <a:pPr>
              <a:spcAft>
                <a:spcPts val="400"/>
              </a:spcAft>
            </a:pPr>
            <a:r>
              <a:rPr lang="en-GB" sz="1800" smtClean="0">
                <a:solidFill>
                  <a:schemeClr val="tx1"/>
                </a:solidFill>
              </a:rPr>
              <a:t>Collected data throughout wave one and two and into Q1 of 14/15:</a:t>
            </a:r>
          </a:p>
          <a:p>
            <a:pPr marL="285750" indent="-285750">
              <a:spcAft>
                <a:spcPts val="400"/>
              </a:spcAft>
              <a:buFont typeface="Arial" panose="020B0604020202020204" pitchFamily="34" charset="0"/>
              <a:buChar char="•"/>
            </a:pPr>
            <a:r>
              <a:rPr lang="en-GB" sz="1800" smtClean="0">
                <a:solidFill>
                  <a:schemeClr val="tx1"/>
                </a:solidFill>
              </a:rPr>
              <a:t>Documents about the new inspection process including the inspection framework, provider hand book and other guidance and templates for inspection team. </a:t>
            </a:r>
          </a:p>
          <a:p>
            <a:pPr marL="285750" indent="-285750">
              <a:spcAft>
                <a:spcPts val="400"/>
              </a:spcAft>
              <a:buFont typeface="Arial" panose="020B0604020202020204" pitchFamily="34" charset="0"/>
              <a:buChar char="•"/>
            </a:pPr>
            <a:r>
              <a:rPr lang="en-GB" sz="1800" smtClean="0">
                <a:solidFill>
                  <a:schemeClr val="tx1"/>
                </a:solidFill>
              </a:rPr>
              <a:t>18 face to face interviews with senior CQC staff and staff from strategic partners including NHS England, Monitor, TDA, DH) to understand how it had been developed and how they thought it was intended to work.</a:t>
            </a:r>
          </a:p>
          <a:p>
            <a:pPr marL="285750" indent="-285750">
              <a:spcAft>
                <a:spcPts val="400"/>
              </a:spcAft>
              <a:buFont typeface="Arial" panose="020B0604020202020204" pitchFamily="34" charset="0"/>
              <a:buChar char="•"/>
            </a:pPr>
            <a:r>
              <a:rPr lang="en-GB" sz="1800" smtClean="0">
                <a:solidFill>
                  <a:schemeClr val="tx1"/>
                </a:solidFill>
              </a:rPr>
              <a:t>Observed 6 Wave 1 inspections, and parts of 3 Q1 inspections.</a:t>
            </a:r>
          </a:p>
          <a:p>
            <a:pPr marL="285750" indent="-285750">
              <a:spcAft>
                <a:spcPts val="400"/>
              </a:spcAft>
              <a:buFont typeface="Arial" panose="020B0604020202020204" pitchFamily="34" charset="0"/>
              <a:buChar char="•"/>
            </a:pPr>
            <a:r>
              <a:rPr lang="en-GB" sz="1800" smtClean="0">
                <a:solidFill>
                  <a:schemeClr val="tx1"/>
                </a:solidFill>
              </a:rPr>
              <a:t>Telephone interviews with all 18 wave 1 inspections (61 in total).</a:t>
            </a:r>
          </a:p>
          <a:p>
            <a:pPr marL="285750" indent="-285750">
              <a:spcAft>
                <a:spcPts val="400"/>
              </a:spcAft>
              <a:buFont typeface="Arial" panose="020B0604020202020204" pitchFamily="34" charset="0"/>
              <a:buChar char="•"/>
            </a:pPr>
            <a:r>
              <a:rPr lang="en-GB" sz="1800" smtClean="0">
                <a:solidFill>
                  <a:schemeClr val="tx1"/>
                </a:solidFill>
              </a:rPr>
              <a:t>Observed 4 NQAG meetings and 6 Quality Summits.</a:t>
            </a:r>
          </a:p>
          <a:p>
            <a:pPr marL="285750" indent="-285750">
              <a:spcAft>
                <a:spcPts val="400"/>
              </a:spcAft>
              <a:buFont typeface="Arial" panose="020B0604020202020204" pitchFamily="34" charset="0"/>
              <a:buChar char="•"/>
            </a:pPr>
            <a:r>
              <a:rPr lang="en-GB" sz="1800" smtClean="0">
                <a:solidFill>
                  <a:schemeClr val="tx1"/>
                </a:solidFill>
              </a:rPr>
              <a:t>Online survey of wave 2 inspection team members and senior managers and clinicians from the inspected Trusts.</a:t>
            </a:r>
          </a:p>
          <a:p>
            <a:pPr>
              <a:spcAft>
                <a:spcPts val="0"/>
              </a:spcAft>
            </a:pPr>
            <a:endParaRPr lang="en-GB" sz="1800" smtClean="0">
              <a:solidFill>
                <a:schemeClr val="tx1"/>
              </a:solidFill>
            </a:endParaRPr>
          </a:p>
          <a:p>
            <a:pPr>
              <a:spcAft>
                <a:spcPts val="400"/>
              </a:spcAft>
            </a:pPr>
            <a:r>
              <a:rPr lang="en-GB" sz="1800" smtClean="0">
                <a:solidFill>
                  <a:schemeClr val="tx1"/>
                </a:solidFill>
              </a:rPr>
              <a:t>Report published in July 2014</a:t>
            </a:r>
            <a:r>
              <a:rPr lang="en-GB" sz="1400" smtClean="0">
                <a:solidFill>
                  <a:schemeClr val="tx1"/>
                </a:solidFill>
              </a:rPr>
              <a:t>.</a:t>
            </a:r>
          </a:p>
        </p:txBody>
      </p:sp>
    </p:spTree>
    <p:extLst>
      <p:ext uri="{BB962C8B-B14F-4D97-AF65-F5344CB8AC3E}">
        <p14:creationId xmlns:p14="http://schemas.microsoft.com/office/powerpoint/2010/main" val="4155339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89D8C3A-D38B-492E-80EA-551B9CA2AA1F}" type="slidenum">
              <a:rPr lang="en-US" smtClean="0"/>
              <a:pPr>
                <a:defRPr/>
              </a:pPr>
              <a:t>2</a:t>
            </a:fld>
            <a:endParaRPr lang="en-US" sz="1400">
              <a:solidFill>
                <a:srgbClr val="6D2E69"/>
              </a:solidFill>
            </a:endParaRPr>
          </a:p>
        </p:txBody>
      </p:sp>
      <p:sp>
        <p:nvSpPr>
          <p:cNvPr id="5" name="Title 1"/>
          <p:cNvSpPr txBox="1">
            <a:spLocks/>
          </p:cNvSpPr>
          <p:nvPr/>
        </p:nvSpPr>
        <p:spPr>
          <a:xfrm>
            <a:off x="539552" y="650329"/>
            <a:ext cx="6048672" cy="618431"/>
          </a:xfrm>
          <a:prstGeom prst="rect">
            <a:avLst/>
          </a:prstGeom>
        </p:spPr>
        <p:txBody>
          <a:bodyPr/>
          <a:lstStyle>
            <a:lvl1pPr algn="l" rtl="0" eaLnBrk="0" fontAlgn="base" hangingPunct="0">
              <a:lnSpc>
                <a:spcPct val="85000"/>
              </a:lnSpc>
              <a:spcBef>
                <a:spcPct val="0"/>
              </a:spcBef>
              <a:spcAft>
                <a:spcPct val="0"/>
              </a:spcAft>
              <a:defRPr sz="2600">
                <a:solidFill>
                  <a:schemeClr val="bg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2pPr>
            <a:lvl3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3pPr>
            <a:lvl4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4pPr>
            <a:lvl5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5pPr>
            <a:lvl6pPr marL="4572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6pPr>
            <a:lvl7pPr marL="9144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7pPr>
            <a:lvl8pPr marL="13716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8pPr>
            <a:lvl9pPr marL="18288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9pPr>
          </a:lstStyle>
          <a:p>
            <a:r>
              <a:rPr lang="en-US" sz="2000" b="1" kern="0" dirty="0" smtClean="0"/>
              <a:t>CQC has an established evaluation </a:t>
            </a:r>
            <a:r>
              <a:rPr lang="en-US" sz="2000" b="1" kern="0" dirty="0" err="1" smtClean="0"/>
              <a:t>programme</a:t>
            </a:r>
            <a:r>
              <a:rPr lang="en-US" sz="2000" b="1" kern="0" dirty="0" smtClean="0"/>
              <a:t> using internal and external resources</a:t>
            </a:r>
          </a:p>
        </p:txBody>
      </p:sp>
      <p:sp>
        <p:nvSpPr>
          <p:cNvPr id="3" name="TextBox 2"/>
          <p:cNvSpPr txBox="1"/>
          <p:nvPr/>
        </p:nvSpPr>
        <p:spPr>
          <a:xfrm>
            <a:off x="472927" y="1484784"/>
            <a:ext cx="8280920" cy="5098832"/>
          </a:xfrm>
          <a:prstGeom prst="rect">
            <a:avLst/>
          </a:prstGeom>
          <a:noFill/>
        </p:spPr>
        <p:txBody>
          <a:bodyPr wrap="square" rtlCol="0">
            <a:spAutoFit/>
          </a:bodyPr>
          <a:lstStyle/>
          <a:p>
            <a:pPr>
              <a:spcBef>
                <a:spcPts val="0"/>
              </a:spcBef>
              <a:spcAft>
                <a:spcPts val="400"/>
              </a:spcAft>
            </a:pPr>
            <a:r>
              <a:rPr lang="en-GB" sz="1800" dirty="0" err="1" smtClean="0"/>
              <a:t>CCQ’s</a:t>
            </a:r>
            <a:r>
              <a:rPr lang="en-GB" sz="1800" dirty="0" smtClean="0"/>
              <a:t> </a:t>
            </a:r>
            <a:r>
              <a:rPr lang="en-GB" sz="1800" dirty="0"/>
              <a:t>evaluation and performance programme was established in 2013 </a:t>
            </a:r>
            <a:r>
              <a:rPr lang="en-GB" sz="1800" dirty="0" smtClean="0"/>
              <a:t>to:</a:t>
            </a:r>
          </a:p>
          <a:p>
            <a:pPr marL="285750" indent="-285750">
              <a:spcBef>
                <a:spcPts val="0"/>
              </a:spcBef>
              <a:spcAft>
                <a:spcPts val="400"/>
              </a:spcAft>
              <a:buFont typeface="Arial" panose="020B0604020202020204" pitchFamily="34" charset="0"/>
              <a:buChar char="•"/>
            </a:pPr>
            <a:r>
              <a:rPr lang="en-GB" sz="1600" dirty="0" smtClean="0"/>
              <a:t>provide </a:t>
            </a:r>
            <a:r>
              <a:rPr lang="en-GB" sz="1600" dirty="0"/>
              <a:t>CQC with a robust evidence base to inform </a:t>
            </a:r>
            <a:r>
              <a:rPr lang="en-GB" sz="1600" dirty="0" smtClean="0"/>
              <a:t>continuous improvement</a:t>
            </a:r>
          </a:p>
          <a:p>
            <a:pPr marL="285750" indent="-285750">
              <a:spcBef>
                <a:spcPts val="0"/>
              </a:spcBef>
              <a:spcAft>
                <a:spcPts val="400"/>
              </a:spcAft>
              <a:buFont typeface="Arial" panose="020B0604020202020204" pitchFamily="34" charset="0"/>
              <a:buChar char="•"/>
            </a:pPr>
            <a:r>
              <a:rPr lang="en-GB" sz="1600" dirty="0" smtClean="0"/>
              <a:t>provide </a:t>
            </a:r>
            <a:r>
              <a:rPr lang="en-GB" sz="1600" dirty="0"/>
              <a:t>accountability to the Board, the public, and to our government </a:t>
            </a:r>
            <a:r>
              <a:rPr lang="en-GB" sz="1600" dirty="0" smtClean="0"/>
              <a:t>sponsors</a:t>
            </a:r>
          </a:p>
          <a:p>
            <a:pPr>
              <a:spcBef>
                <a:spcPts val="0"/>
              </a:spcBef>
              <a:spcAft>
                <a:spcPts val="400"/>
              </a:spcAft>
            </a:pPr>
            <a:endParaRPr lang="en-GB" sz="1800" dirty="0" smtClean="0"/>
          </a:p>
          <a:p>
            <a:pPr>
              <a:spcBef>
                <a:spcPts val="0"/>
              </a:spcBef>
              <a:spcAft>
                <a:spcPts val="400"/>
              </a:spcAft>
            </a:pPr>
            <a:r>
              <a:rPr lang="en-GB" sz="1800" dirty="0" smtClean="0"/>
              <a:t>To do this we have four work streams:</a:t>
            </a:r>
          </a:p>
          <a:p>
            <a:endParaRPr lang="en-GB" sz="1800" dirty="0" smtClean="0"/>
          </a:p>
          <a:p>
            <a:endParaRPr lang="en-GB" sz="1800" dirty="0" smtClean="0"/>
          </a:p>
          <a:p>
            <a:endParaRPr lang="en-GB" sz="1800" dirty="0"/>
          </a:p>
          <a:p>
            <a:endParaRPr lang="en-GB" sz="1800" dirty="0" smtClean="0"/>
          </a:p>
          <a:p>
            <a:r>
              <a:rPr lang="en-GB" sz="1800" dirty="0" smtClean="0"/>
              <a:t> </a:t>
            </a:r>
            <a:endParaRPr lang="en-GB" sz="1800" dirty="0"/>
          </a:p>
          <a:p>
            <a:pPr marL="285750" indent="-285750">
              <a:buFont typeface="Arial" panose="020B0604020202020204" pitchFamily="34" charset="0"/>
              <a:buChar char="•"/>
            </a:pPr>
            <a:endParaRPr lang="en-US" sz="1800" dirty="0" smtClean="0"/>
          </a:p>
          <a:p>
            <a:pPr lvl="0">
              <a:spcBef>
                <a:spcPts val="0"/>
              </a:spcBef>
              <a:spcAft>
                <a:spcPts val="400"/>
              </a:spcAft>
            </a:pPr>
            <a:r>
              <a:rPr lang="en-GB" sz="1800" dirty="0" smtClean="0"/>
              <a:t>As part of the second work stream, we </a:t>
            </a:r>
            <a:r>
              <a:rPr lang="en-US" sz="1800" dirty="0" smtClean="0"/>
              <a:t>embedded evaluation within the </a:t>
            </a:r>
            <a:r>
              <a:rPr lang="en-US" sz="1800" dirty="0"/>
              <a:t>inspection </a:t>
            </a:r>
            <a:r>
              <a:rPr lang="en-US" sz="1800" dirty="0" smtClean="0"/>
              <a:t>waves </a:t>
            </a:r>
            <a:r>
              <a:rPr lang="en-US" sz="1800" dirty="0"/>
              <a:t>for </a:t>
            </a:r>
            <a:r>
              <a:rPr lang="en-US" sz="1800" dirty="0" smtClean="0"/>
              <a:t>each sector to ensure learning from the testing period to inform the new approaches to inspection</a:t>
            </a:r>
            <a:endParaRPr lang="en-US" sz="1800" dirty="0"/>
          </a:p>
          <a:p>
            <a:pPr lvl="0">
              <a:spcBef>
                <a:spcPts val="0"/>
              </a:spcBef>
              <a:spcAft>
                <a:spcPts val="400"/>
              </a:spcAft>
            </a:pPr>
            <a:endParaRPr lang="en-US" sz="1800" dirty="0" smtClean="0"/>
          </a:p>
          <a:p>
            <a:pPr lvl="0">
              <a:spcBef>
                <a:spcPts val="0"/>
              </a:spcBef>
              <a:spcAft>
                <a:spcPts val="400"/>
              </a:spcAft>
            </a:pPr>
            <a:r>
              <a:rPr lang="en-US" sz="1800" dirty="0" smtClean="0"/>
              <a:t>We did this mainly through internal evaluation but we have also commissioned evaluations where this can add most value</a:t>
            </a:r>
            <a:endParaRPr lang="en-GB" sz="1400" dirty="0"/>
          </a:p>
        </p:txBody>
      </p:sp>
      <p:sp>
        <p:nvSpPr>
          <p:cNvPr id="6" name="TextBox 5"/>
          <p:cNvSpPr txBox="1"/>
          <p:nvPr/>
        </p:nvSpPr>
        <p:spPr>
          <a:xfrm>
            <a:off x="477169" y="3068960"/>
            <a:ext cx="8345338" cy="323165"/>
          </a:xfrm>
          <a:prstGeom prst="rect">
            <a:avLst/>
          </a:prstGeom>
          <a:ln w="38100"/>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spcBef>
                <a:spcPts val="0"/>
              </a:spcBef>
              <a:spcAft>
                <a:spcPts val="400"/>
              </a:spcAft>
            </a:pPr>
            <a:r>
              <a:rPr lang="en-US" sz="1500" dirty="0">
                <a:solidFill>
                  <a:schemeClr val="tx1"/>
                </a:solidFill>
              </a:rPr>
              <a:t>Work stream 1:  Measuring the benefits of regulation – impact &amp; outcomes </a:t>
            </a:r>
            <a:endParaRPr lang="en-GB" sz="1500" dirty="0" smtClean="0">
              <a:solidFill>
                <a:schemeClr val="tx1"/>
              </a:solidFill>
            </a:endParaRPr>
          </a:p>
        </p:txBody>
      </p:sp>
      <p:sp>
        <p:nvSpPr>
          <p:cNvPr id="7" name="TextBox 6"/>
          <p:cNvSpPr txBox="1"/>
          <p:nvPr/>
        </p:nvSpPr>
        <p:spPr>
          <a:xfrm>
            <a:off x="477169" y="3415611"/>
            <a:ext cx="8345338" cy="323165"/>
          </a:xfrm>
          <a:prstGeom prst="rect">
            <a:avLst/>
          </a:prstGeom>
          <a:ln w="38100">
            <a:solidFill>
              <a:schemeClr val="bg1">
                <a:lumMod val="50000"/>
              </a:schemeClr>
            </a:solidFill>
          </a:ln>
        </p:spPr>
        <p:style>
          <a:lnRef idx="1">
            <a:schemeClr val="dk1"/>
          </a:lnRef>
          <a:fillRef idx="2">
            <a:schemeClr val="dk1"/>
          </a:fillRef>
          <a:effectRef idx="1">
            <a:schemeClr val="dk1"/>
          </a:effectRef>
          <a:fontRef idx="minor">
            <a:schemeClr val="dk1"/>
          </a:fontRef>
        </p:style>
        <p:txBody>
          <a:bodyPr wrap="square" rtlCol="0">
            <a:spAutoFit/>
          </a:bodyPr>
          <a:lstStyle/>
          <a:p>
            <a:pPr>
              <a:spcBef>
                <a:spcPts val="0"/>
              </a:spcBef>
              <a:spcAft>
                <a:spcPts val="400"/>
              </a:spcAft>
            </a:pPr>
            <a:r>
              <a:rPr lang="en-US" sz="1500" dirty="0" smtClean="0"/>
              <a:t>Work </a:t>
            </a:r>
            <a:r>
              <a:rPr lang="en-US" sz="1500" dirty="0"/>
              <a:t>stream 2: Measuring the quality, effectiveness and efficiency of our regulatory approaches</a:t>
            </a:r>
            <a:endParaRPr lang="en-GB" sz="1500" dirty="0" smtClean="0"/>
          </a:p>
        </p:txBody>
      </p:sp>
      <p:sp>
        <p:nvSpPr>
          <p:cNvPr id="8" name="TextBox 7"/>
          <p:cNvSpPr txBox="1"/>
          <p:nvPr/>
        </p:nvSpPr>
        <p:spPr>
          <a:xfrm>
            <a:off x="484362" y="3746055"/>
            <a:ext cx="8345338" cy="620683"/>
          </a:xfrm>
          <a:prstGeom prst="rect">
            <a:avLst/>
          </a:prstGeom>
          <a:ln w="38100"/>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spcBef>
                <a:spcPts val="0"/>
              </a:spcBef>
              <a:spcAft>
                <a:spcPts val="400"/>
              </a:spcAft>
            </a:pPr>
            <a:r>
              <a:rPr lang="en-US" sz="1600" dirty="0" smtClean="0">
                <a:solidFill>
                  <a:schemeClr val="tx1"/>
                </a:solidFill>
              </a:rPr>
              <a:t>Work stream 3: Measuring the costs of regulation (</a:t>
            </a:r>
            <a:r>
              <a:rPr lang="en-GB" sz="1600" dirty="0">
                <a:solidFill>
                  <a:schemeClr val="tx1"/>
                </a:solidFill>
              </a:rPr>
              <a:t>to CQC, providers </a:t>
            </a:r>
            <a:r>
              <a:rPr lang="en-GB" sz="1600" dirty="0" smtClean="0">
                <a:solidFill>
                  <a:schemeClr val="tx1"/>
                </a:solidFill>
              </a:rPr>
              <a:t>&amp; others)</a:t>
            </a:r>
            <a:endParaRPr lang="en-GB" sz="1600" dirty="0">
              <a:solidFill>
                <a:schemeClr val="tx1"/>
              </a:solidFill>
            </a:endParaRPr>
          </a:p>
          <a:p>
            <a:pPr>
              <a:spcBef>
                <a:spcPts val="0"/>
              </a:spcBef>
              <a:spcAft>
                <a:spcPts val="400"/>
              </a:spcAft>
            </a:pPr>
            <a:endParaRPr lang="en-GB" sz="1500" dirty="0" smtClean="0">
              <a:solidFill>
                <a:schemeClr val="tx1"/>
              </a:solidFill>
            </a:endParaRPr>
          </a:p>
        </p:txBody>
      </p:sp>
      <p:sp>
        <p:nvSpPr>
          <p:cNvPr id="9" name="TextBox 8"/>
          <p:cNvSpPr txBox="1"/>
          <p:nvPr/>
        </p:nvSpPr>
        <p:spPr>
          <a:xfrm>
            <a:off x="477169" y="4098558"/>
            <a:ext cx="8345338" cy="338554"/>
          </a:xfrm>
          <a:prstGeom prst="rect">
            <a:avLst/>
          </a:prstGeom>
          <a:ln w="38100">
            <a:solidFill>
              <a:schemeClr val="bg1">
                <a:lumMod val="50000"/>
              </a:schemeClr>
            </a:solidFill>
          </a:ln>
        </p:spPr>
        <p:style>
          <a:lnRef idx="1">
            <a:schemeClr val="dk1"/>
          </a:lnRef>
          <a:fillRef idx="2">
            <a:schemeClr val="dk1"/>
          </a:fillRef>
          <a:effectRef idx="1">
            <a:schemeClr val="dk1"/>
          </a:effectRef>
          <a:fontRef idx="minor">
            <a:schemeClr val="dk1"/>
          </a:fontRef>
        </p:style>
        <p:txBody>
          <a:bodyPr wrap="square" rtlCol="0">
            <a:spAutoFit/>
          </a:bodyPr>
          <a:lstStyle/>
          <a:p>
            <a:pPr>
              <a:spcBef>
                <a:spcPts val="0"/>
              </a:spcBef>
              <a:spcAft>
                <a:spcPts val="400"/>
              </a:spcAft>
            </a:pPr>
            <a:r>
              <a:rPr lang="en-US" sz="1600" dirty="0"/>
              <a:t>Work stream 4: Measuring </a:t>
            </a:r>
            <a:r>
              <a:rPr lang="en-US" sz="1600" dirty="0" err="1" smtClean="0"/>
              <a:t>CQC’s</a:t>
            </a:r>
            <a:r>
              <a:rPr lang="en-US" sz="1600" dirty="0" smtClean="0"/>
              <a:t> value </a:t>
            </a:r>
            <a:r>
              <a:rPr lang="en-US" sz="1600" dirty="0"/>
              <a:t>for </a:t>
            </a:r>
            <a:r>
              <a:rPr lang="en-US" sz="1600" dirty="0" smtClean="0"/>
              <a:t>money</a:t>
            </a:r>
            <a:endParaRPr lang="en-GB" sz="1600" dirty="0"/>
          </a:p>
        </p:txBody>
      </p:sp>
    </p:spTree>
    <p:extLst>
      <p:ext uri="{BB962C8B-B14F-4D97-AF65-F5344CB8AC3E}">
        <p14:creationId xmlns:p14="http://schemas.microsoft.com/office/powerpoint/2010/main" val="3199741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We started piloting our new model in 2013</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90427999"/>
              </p:ext>
            </p:extLst>
          </p:nvPr>
        </p:nvGraphicFramePr>
        <p:xfrm>
          <a:off x="449263" y="1484784"/>
          <a:ext cx="8277225"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0"/>
          </p:nvPr>
        </p:nvSpPr>
        <p:spPr/>
        <p:txBody>
          <a:bodyPr/>
          <a:lstStyle/>
          <a:p>
            <a:pPr>
              <a:defRPr/>
            </a:pPr>
            <a:fld id="{789D8C3A-D38B-492E-80EA-551B9CA2AA1F}" type="slidenum">
              <a:rPr lang="en-US" smtClean="0"/>
              <a:pPr>
                <a:defRPr/>
              </a:pPr>
              <a:t>3</a:t>
            </a:fld>
            <a:endParaRPr lang="en-US" sz="1400">
              <a:solidFill>
                <a:srgbClr val="6D2E69"/>
              </a:solidFill>
            </a:endParaRPr>
          </a:p>
        </p:txBody>
      </p:sp>
      <p:sp>
        <p:nvSpPr>
          <p:cNvPr id="6" name="Right Brace 5"/>
          <p:cNvSpPr/>
          <p:nvPr/>
        </p:nvSpPr>
        <p:spPr bwMode="auto">
          <a:xfrm rot="5400000">
            <a:off x="2677821" y="4099042"/>
            <a:ext cx="728017" cy="3132348"/>
          </a:xfrm>
          <a:prstGeom prst="rightBrace">
            <a:avLst>
              <a:gd name="adj1" fmla="val 8333"/>
              <a:gd name="adj2" fmla="val 5071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pitchFamily="-112" charset="0"/>
              <a:ea typeface="ヒラギノ角ゴ Pro W3" pitchFamily="-112" charset="-128"/>
              <a:cs typeface="ヒラギノ角ゴ Pro W3" pitchFamily="-112" charset="-128"/>
            </a:endParaRPr>
          </a:p>
        </p:txBody>
      </p:sp>
      <p:sp>
        <p:nvSpPr>
          <p:cNvPr id="7" name="TextBox 6"/>
          <p:cNvSpPr txBox="1"/>
          <p:nvPr/>
        </p:nvSpPr>
        <p:spPr>
          <a:xfrm>
            <a:off x="2051720" y="6041726"/>
            <a:ext cx="2172390" cy="369332"/>
          </a:xfrm>
          <a:prstGeom prst="rect">
            <a:avLst/>
          </a:prstGeom>
          <a:noFill/>
        </p:spPr>
        <p:txBody>
          <a:bodyPr wrap="none" rtlCol="0">
            <a:spAutoFit/>
          </a:bodyPr>
          <a:lstStyle/>
          <a:p>
            <a:r>
              <a:rPr lang="en-GB" sz="1800" dirty="0" smtClean="0"/>
              <a:t>External Evaluation</a:t>
            </a:r>
            <a:endParaRPr lang="en-GB" sz="1800" dirty="0"/>
          </a:p>
        </p:txBody>
      </p:sp>
    </p:spTree>
    <p:extLst>
      <p:ext uri="{BB962C8B-B14F-4D97-AF65-F5344CB8AC3E}">
        <p14:creationId xmlns:p14="http://schemas.microsoft.com/office/powerpoint/2010/main" val="3036823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7700" y="620688"/>
            <a:ext cx="5600700" cy="762000"/>
          </a:xfrm>
        </p:spPr>
        <p:txBody>
          <a:bodyPr>
            <a:noAutofit/>
          </a:bodyPr>
          <a:lstStyle/>
          <a:p>
            <a:r>
              <a:rPr lang="en-GB" sz="2000" b="1" dirty="0" smtClean="0"/>
              <a:t>We </a:t>
            </a:r>
            <a:r>
              <a:rPr lang="en-GB" sz="2000" b="1" dirty="0"/>
              <a:t>commissioned </a:t>
            </a:r>
            <a:r>
              <a:rPr lang="en-GB" sz="2000" b="1" dirty="0" smtClean="0"/>
              <a:t>an </a:t>
            </a:r>
            <a:r>
              <a:rPr lang="en-GB" sz="2000" b="1" dirty="0"/>
              <a:t>independent formative evaluation of our new approach in </a:t>
            </a:r>
            <a:r>
              <a:rPr lang="en-GB" sz="2000" b="1" dirty="0" smtClean="0"/>
              <a:t>hospitals</a:t>
            </a:r>
            <a:endParaRPr lang="en-GB" sz="1800" b="1" dirty="0"/>
          </a:p>
        </p:txBody>
      </p:sp>
      <p:sp>
        <p:nvSpPr>
          <p:cNvPr id="5" name="Content Placeholder 4"/>
          <p:cNvSpPr>
            <a:spLocks noGrp="1"/>
          </p:cNvSpPr>
          <p:nvPr>
            <p:ph idx="1"/>
          </p:nvPr>
        </p:nvSpPr>
        <p:spPr/>
        <p:txBody>
          <a:bodyPr/>
          <a:lstStyle/>
          <a:p>
            <a:r>
              <a:rPr lang="en-GB" sz="1800" dirty="0" smtClean="0"/>
              <a:t>The objective was to </a:t>
            </a:r>
            <a:r>
              <a:rPr lang="en-GB" sz="1800" dirty="0"/>
              <a:t>evaluate the new inspection model being rolled out for acute </a:t>
            </a:r>
            <a:r>
              <a:rPr lang="en-GB" sz="1800" dirty="0" smtClean="0"/>
              <a:t>hospitals</a:t>
            </a:r>
            <a:r>
              <a:rPr lang="en-GB" sz="1800" dirty="0"/>
              <a:t> </a:t>
            </a:r>
            <a:r>
              <a:rPr lang="en-GB" sz="1800" dirty="0" smtClean="0"/>
              <a:t>by:</a:t>
            </a:r>
          </a:p>
          <a:p>
            <a:endParaRPr lang="en-GB" sz="1800" dirty="0" smtClean="0"/>
          </a:p>
          <a:p>
            <a:pPr>
              <a:buFont typeface="Arial" panose="020B0604020202020204" pitchFamily="34" charset="0"/>
              <a:buChar char="•"/>
            </a:pPr>
            <a:r>
              <a:rPr lang="en-GB" sz="1800" b="1" dirty="0"/>
              <a:t>Reviewing and appraising the theory of change </a:t>
            </a:r>
            <a:r>
              <a:rPr lang="en-GB" sz="1800" dirty="0"/>
              <a:t>described in the new regulatory </a:t>
            </a:r>
            <a:r>
              <a:rPr lang="en-GB" sz="1800" dirty="0" smtClean="0"/>
              <a:t>approach to understand relative strengths and weaknesses</a:t>
            </a:r>
          </a:p>
          <a:p>
            <a:pPr>
              <a:buFont typeface="Arial" panose="020B0604020202020204" pitchFamily="34" charset="0"/>
              <a:buChar char="•"/>
            </a:pPr>
            <a:endParaRPr lang="en-GB" dirty="0"/>
          </a:p>
          <a:p>
            <a:pPr>
              <a:buFont typeface="Arial" panose="020B0604020202020204" pitchFamily="34" charset="0"/>
              <a:buChar char="•"/>
            </a:pPr>
            <a:r>
              <a:rPr lang="en-GB" sz="1800" dirty="0" smtClean="0"/>
              <a:t>Undertaking </a:t>
            </a:r>
            <a:r>
              <a:rPr lang="en-GB" sz="1800" dirty="0"/>
              <a:t>a formative evaluation during </a:t>
            </a:r>
            <a:r>
              <a:rPr lang="en-GB" sz="1800" dirty="0" smtClean="0"/>
              <a:t>the </a:t>
            </a:r>
            <a:r>
              <a:rPr lang="en-GB" sz="1800" dirty="0"/>
              <a:t>roll out of the new inspection model to </a:t>
            </a:r>
            <a:r>
              <a:rPr lang="en-GB" sz="1800" b="1" dirty="0"/>
              <a:t>help inform the final model for regulating acute </a:t>
            </a:r>
            <a:r>
              <a:rPr lang="en-GB" sz="1800" b="1" dirty="0" smtClean="0"/>
              <a:t>hospitals</a:t>
            </a:r>
          </a:p>
          <a:p>
            <a:pPr>
              <a:buFont typeface="Arial" panose="020B0604020202020204" pitchFamily="34" charset="0"/>
              <a:buChar char="•"/>
            </a:pPr>
            <a:endParaRPr lang="en-GB" sz="1800" b="1" dirty="0" smtClean="0"/>
          </a:p>
          <a:p>
            <a:pPr>
              <a:buFont typeface="Arial" panose="020B0604020202020204" pitchFamily="34" charset="0"/>
              <a:buChar char="•"/>
            </a:pPr>
            <a:r>
              <a:rPr lang="en-GB" sz="1800" dirty="0" smtClean="0"/>
              <a:t>Providing </a:t>
            </a:r>
            <a:r>
              <a:rPr lang="en-GB" sz="1800" dirty="0"/>
              <a:t>the </a:t>
            </a:r>
            <a:r>
              <a:rPr lang="en-GB" sz="1800" b="1" dirty="0"/>
              <a:t>opportunity for on-going learning </a:t>
            </a:r>
            <a:r>
              <a:rPr lang="en-GB" sz="1800" dirty="0"/>
              <a:t>from the evaluation to be shared with CQC in ‘real time’, to support our own internal discussions and learning so that the model can be iteratively improved during this period. </a:t>
            </a:r>
            <a:endParaRPr lang="en-GB" sz="1800" dirty="0" smtClean="0"/>
          </a:p>
          <a:p>
            <a:r>
              <a:rPr lang="en-GB" sz="1800" dirty="0"/>
              <a:t> </a:t>
            </a:r>
            <a:endParaRPr lang="en-GB" sz="1800" dirty="0" smtClean="0"/>
          </a:p>
          <a:p>
            <a:pPr algn="ctr"/>
            <a:r>
              <a:rPr lang="en-GB" sz="1800" i="1" dirty="0" smtClean="0"/>
              <a:t>A </a:t>
            </a:r>
            <a:r>
              <a:rPr lang="en-GB" sz="1800" i="1" dirty="0"/>
              <a:t>secondary objective </a:t>
            </a:r>
            <a:r>
              <a:rPr lang="en-GB" sz="1800" i="1" dirty="0" smtClean="0"/>
              <a:t>was </a:t>
            </a:r>
            <a:r>
              <a:rPr lang="en-GB" sz="1800" i="1" dirty="0"/>
              <a:t>to identify any learning from this evaluation that may be useful for the regulation of other </a:t>
            </a:r>
            <a:r>
              <a:rPr lang="en-GB" sz="1800" i="1" dirty="0" smtClean="0"/>
              <a:t>sectors and identify where further evaluation might be required</a:t>
            </a:r>
            <a:endParaRPr lang="en-GB" sz="1800" i="1" dirty="0"/>
          </a:p>
        </p:txBody>
      </p:sp>
      <p:sp>
        <p:nvSpPr>
          <p:cNvPr id="2" name="Slide Number Placeholder 1"/>
          <p:cNvSpPr>
            <a:spLocks noGrp="1"/>
          </p:cNvSpPr>
          <p:nvPr>
            <p:ph type="sldNum" sz="quarter" idx="10"/>
          </p:nvPr>
        </p:nvSpPr>
        <p:spPr/>
        <p:txBody>
          <a:bodyPr/>
          <a:lstStyle/>
          <a:p>
            <a:pPr>
              <a:defRPr/>
            </a:pPr>
            <a:fld id="{789D8C3A-D38B-492E-80EA-551B9CA2AA1F}" type="slidenum">
              <a:rPr lang="en-US" smtClean="0"/>
              <a:pPr>
                <a:defRPr/>
              </a:pPr>
              <a:t>4</a:t>
            </a:fld>
            <a:endParaRPr lang="en-US" sz="1400">
              <a:solidFill>
                <a:srgbClr val="6D2E69"/>
              </a:solidFill>
            </a:endParaRPr>
          </a:p>
        </p:txBody>
      </p:sp>
      <p:sp>
        <p:nvSpPr>
          <p:cNvPr id="3" name="Title 1"/>
          <p:cNvSpPr txBox="1">
            <a:spLocks/>
          </p:cNvSpPr>
          <p:nvPr/>
        </p:nvSpPr>
        <p:spPr>
          <a:xfrm>
            <a:off x="539552" y="548680"/>
            <a:ext cx="5578475" cy="618431"/>
          </a:xfrm>
          <a:prstGeom prst="rect">
            <a:avLst/>
          </a:prstGeom>
        </p:spPr>
        <p:txBody>
          <a:bodyPr/>
          <a:lstStyle>
            <a:lvl1pPr algn="l" rtl="0" eaLnBrk="0" fontAlgn="base" hangingPunct="0">
              <a:lnSpc>
                <a:spcPct val="85000"/>
              </a:lnSpc>
              <a:spcBef>
                <a:spcPct val="0"/>
              </a:spcBef>
              <a:spcAft>
                <a:spcPct val="0"/>
              </a:spcAft>
              <a:defRPr sz="2600">
                <a:solidFill>
                  <a:schemeClr val="bg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2pPr>
            <a:lvl3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3pPr>
            <a:lvl4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4pPr>
            <a:lvl5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5pPr>
            <a:lvl6pPr marL="4572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6pPr>
            <a:lvl7pPr marL="9144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7pPr>
            <a:lvl8pPr marL="13716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8pPr>
            <a:lvl9pPr marL="18288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9pPr>
          </a:lstStyle>
          <a:p>
            <a:endParaRPr lang="en-US" sz="2000" kern="0" dirty="0" smtClean="0"/>
          </a:p>
        </p:txBody>
      </p:sp>
    </p:spTree>
    <p:extLst>
      <p:ext uri="{BB962C8B-B14F-4D97-AF65-F5344CB8AC3E}">
        <p14:creationId xmlns:p14="http://schemas.microsoft.com/office/powerpoint/2010/main" val="3599608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89D8C3A-D38B-492E-80EA-551B9CA2AA1F}" type="slidenum">
              <a:rPr lang="en-US" smtClean="0"/>
              <a:pPr>
                <a:defRPr/>
              </a:pPr>
              <a:t>5</a:t>
            </a:fld>
            <a:endParaRPr lang="en-US" sz="1400">
              <a:solidFill>
                <a:srgbClr val="6D2E69"/>
              </a:solidFill>
            </a:endParaRPr>
          </a:p>
        </p:txBody>
      </p:sp>
      <p:sp>
        <p:nvSpPr>
          <p:cNvPr id="5" name="Title 1"/>
          <p:cNvSpPr txBox="1">
            <a:spLocks/>
          </p:cNvSpPr>
          <p:nvPr/>
        </p:nvSpPr>
        <p:spPr>
          <a:xfrm>
            <a:off x="539552" y="548680"/>
            <a:ext cx="5578475" cy="618431"/>
          </a:xfrm>
          <a:prstGeom prst="rect">
            <a:avLst/>
          </a:prstGeom>
        </p:spPr>
        <p:txBody>
          <a:bodyPr/>
          <a:lstStyle>
            <a:lvl1pPr algn="l" rtl="0" eaLnBrk="0" fontAlgn="base" hangingPunct="0">
              <a:lnSpc>
                <a:spcPct val="85000"/>
              </a:lnSpc>
              <a:spcBef>
                <a:spcPct val="0"/>
              </a:spcBef>
              <a:spcAft>
                <a:spcPct val="0"/>
              </a:spcAft>
              <a:defRPr sz="2600">
                <a:solidFill>
                  <a:schemeClr val="bg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2pPr>
            <a:lvl3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3pPr>
            <a:lvl4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4pPr>
            <a:lvl5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5pPr>
            <a:lvl6pPr marL="4572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6pPr>
            <a:lvl7pPr marL="9144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7pPr>
            <a:lvl8pPr marL="13716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8pPr>
            <a:lvl9pPr marL="18288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9pPr>
          </a:lstStyle>
          <a:p>
            <a:r>
              <a:rPr lang="en-US" sz="2000" b="1" kern="0" dirty="0" smtClean="0"/>
              <a:t>The evaluation </a:t>
            </a:r>
            <a:r>
              <a:rPr lang="en-GB" sz="2000" b="1" dirty="0" smtClean="0"/>
              <a:t>was positive about the new model but with room for improvement</a:t>
            </a:r>
            <a:endParaRPr lang="en-US" sz="2000" b="1" kern="0" dirty="0" smtClean="0"/>
          </a:p>
        </p:txBody>
      </p:sp>
      <p:sp>
        <p:nvSpPr>
          <p:cNvPr id="3" name="TextBox 2"/>
          <p:cNvSpPr txBox="1"/>
          <p:nvPr/>
        </p:nvSpPr>
        <p:spPr>
          <a:xfrm>
            <a:off x="561703" y="1556792"/>
            <a:ext cx="7992888" cy="5088573"/>
          </a:xfrm>
          <a:prstGeom prst="rect">
            <a:avLst/>
          </a:prstGeom>
          <a:noFill/>
        </p:spPr>
        <p:txBody>
          <a:bodyPr wrap="square" rtlCol="0">
            <a:spAutoFit/>
          </a:bodyPr>
          <a:lstStyle/>
          <a:p>
            <a:pPr lvl="0">
              <a:spcAft>
                <a:spcPts val="1000"/>
              </a:spcAft>
            </a:pPr>
            <a:endParaRPr lang="en-GB" sz="1600" dirty="0" smtClean="0"/>
          </a:p>
          <a:p>
            <a:pPr lvl="0">
              <a:spcAft>
                <a:spcPts val="0"/>
              </a:spcAft>
            </a:pPr>
            <a:r>
              <a:rPr lang="en-GB" sz="1600" dirty="0"/>
              <a:t>	</a:t>
            </a:r>
            <a:r>
              <a:rPr lang="en-GB" sz="1600" dirty="0" smtClean="0"/>
              <a:t>We found that the new acute hospital regulatory model, though developed</a:t>
            </a:r>
          </a:p>
          <a:p>
            <a:pPr lvl="0">
              <a:spcAft>
                <a:spcPts val="0"/>
              </a:spcAft>
            </a:pPr>
            <a:r>
              <a:rPr lang="en-GB" sz="1600" dirty="0"/>
              <a:t>	</a:t>
            </a:r>
            <a:r>
              <a:rPr lang="en-GB" sz="1600" dirty="0" smtClean="0"/>
              <a:t>and implemented rapidly, has been founded in careful thought about </a:t>
            </a:r>
          </a:p>
          <a:p>
            <a:pPr lvl="0">
              <a:spcAft>
                <a:spcPts val="0"/>
              </a:spcAft>
            </a:pPr>
            <a:r>
              <a:rPr lang="en-GB" sz="1600" dirty="0"/>
              <a:t>	</a:t>
            </a:r>
            <a:r>
              <a:rPr lang="en-GB" sz="1600" dirty="0" smtClean="0"/>
              <a:t>regulatory design.</a:t>
            </a:r>
          </a:p>
          <a:p>
            <a:pPr lvl="0">
              <a:spcAft>
                <a:spcPts val="0"/>
              </a:spcAft>
            </a:pPr>
            <a:endParaRPr lang="en-GB" sz="1600" dirty="0"/>
          </a:p>
          <a:p>
            <a:pPr lvl="0">
              <a:spcAft>
                <a:spcPts val="0"/>
              </a:spcAft>
            </a:pPr>
            <a:endParaRPr lang="en-GB" sz="1600" dirty="0" smtClean="0"/>
          </a:p>
          <a:p>
            <a:pPr lvl="0">
              <a:spcAft>
                <a:spcPts val="0"/>
              </a:spcAft>
            </a:pPr>
            <a:endParaRPr lang="en-GB" sz="1600" dirty="0"/>
          </a:p>
          <a:p>
            <a:pPr lvl="0">
              <a:spcAft>
                <a:spcPts val="0"/>
              </a:spcAft>
            </a:pPr>
            <a:r>
              <a:rPr lang="en-GB" sz="1600" dirty="0" smtClean="0"/>
              <a:t>	Overall </a:t>
            </a:r>
            <a:r>
              <a:rPr lang="en-GB" sz="1600" dirty="0" err="1"/>
              <a:t>CQC's</a:t>
            </a:r>
            <a:r>
              <a:rPr lang="en-GB" sz="1600" dirty="0"/>
              <a:t> new acute hospital regulatory model receives more or </a:t>
            </a:r>
            <a:r>
              <a:rPr lang="en-GB" sz="1600" dirty="0" smtClean="0"/>
              <a:t>less</a:t>
            </a:r>
          </a:p>
          <a:p>
            <a:pPr lvl="0">
              <a:spcAft>
                <a:spcPts val="0"/>
              </a:spcAft>
            </a:pPr>
            <a:r>
              <a:rPr lang="en-GB" sz="1600" dirty="0"/>
              <a:t>	</a:t>
            </a:r>
            <a:r>
              <a:rPr lang="en-GB" sz="1600" dirty="0" smtClean="0"/>
              <a:t>universal </a:t>
            </a:r>
            <a:r>
              <a:rPr lang="en-GB" sz="1600" dirty="0"/>
              <a:t>endorsement from stakeholders, not least from the </a:t>
            </a:r>
            <a:r>
              <a:rPr lang="en-GB" sz="1600" dirty="0" smtClean="0"/>
              <a:t>hospitals</a:t>
            </a:r>
          </a:p>
          <a:p>
            <a:pPr lvl="0">
              <a:spcAft>
                <a:spcPts val="0"/>
              </a:spcAft>
            </a:pPr>
            <a:r>
              <a:rPr lang="en-GB" sz="1600" dirty="0"/>
              <a:t>	</a:t>
            </a:r>
            <a:r>
              <a:rPr lang="en-GB" sz="1600" dirty="0" smtClean="0"/>
              <a:t>themselves</a:t>
            </a:r>
            <a:r>
              <a:rPr lang="en-GB" sz="1600" dirty="0"/>
              <a:t>, and is seen as transformative in comparison with the form </a:t>
            </a:r>
            <a:r>
              <a:rPr lang="en-GB" sz="1600" dirty="0" smtClean="0"/>
              <a:t>of</a:t>
            </a:r>
          </a:p>
          <a:p>
            <a:pPr lvl="0">
              <a:spcAft>
                <a:spcPts val="0"/>
              </a:spcAft>
            </a:pPr>
            <a:r>
              <a:rPr lang="en-GB" sz="1600" dirty="0" smtClean="0"/>
              <a:t>	regulation </a:t>
            </a:r>
            <a:r>
              <a:rPr lang="en-GB" sz="1600" dirty="0"/>
              <a:t>it replaces. It is regarded as much more credible, authoritative, </a:t>
            </a:r>
            <a:r>
              <a:rPr lang="en-GB" sz="1600" dirty="0" smtClean="0"/>
              <a:t>	rigorous </a:t>
            </a:r>
            <a:r>
              <a:rPr lang="en-GB" sz="1600" dirty="0"/>
              <a:t>and in-depth and much less likely to miss any issues of </a:t>
            </a:r>
            <a:r>
              <a:rPr lang="en-GB" sz="1600" dirty="0" smtClean="0"/>
              <a:t>significant</a:t>
            </a:r>
          </a:p>
          <a:p>
            <a:pPr lvl="0">
              <a:spcAft>
                <a:spcPts val="0"/>
              </a:spcAft>
            </a:pPr>
            <a:r>
              <a:rPr lang="en-GB" sz="1600" dirty="0" smtClean="0"/>
              <a:t>	concern.</a:t>
            </a:r>
          </a:p>
          <a:p>
            <a:pPr lvl="0">
              <a:spcAft>
                <a:spcPts val="0"/>
              </a:spcAft>
            </a:pPr>
            <a:endParaRPr lang="en-GB" sz="1600" dirty="0"/>
          </a:p>
          <a:p>
            <a:pPr lvl="0">
              <a:spcAft>
                <a:spcPts val="0"/>
              </a:spcAft>
            </a:pPr>
            <a:endParaRPr lang="en-GB" sz="1600" dirty="0" smtClean="0"/>
          </a:p>
          <a:p>
            <a:pPr lvl="0">
              <a:spcAft>
                <a:spcPts val="0"/>
              </a:spcAft>
            </a:pPr>
            <a:endParaRPr lang="en-GB" sz="1600" dirty="0" smtClean="0"/>
          </a:p>
          <a:p>
            <a:pPr lvl="0">
              <a:spcAft>
                <a:spcPts val="1000"/>
              </a:spcAft>
            </a:pPr>
            <a:endParaRPr lang="en-GB" sz="1600" dirty="0"/>
          </a:p>
          <a:p>
            <a:pPr lvl="0">
              <a:spcAft>
                <a:spcPts val="1000"/>
              </a:spcAft>
            </a:pPr>
            <a:r>
              <a:rPr lang="en-GB" sz="1600" dirty="0"/>
              <a:t/>
            </a:r>
            <a:br>
              <a:rPr lang="en-GB" sz="1600" dirty="0"/>
            </a:br>
            <a:endParaRPr lang="en-GB" sz="2000" dirty="0" smtClean="0"/>
          </a:p>
        </p:txBody>
      </p:sp>
      <p:sp>
        <p:nvSpPr>
          <p:cNvPr id="6" name="TextBox 5"/>
          <p:cNvSpPr txBox="1"/>
          <p:nvPr/>
        </p:nvSpPr>
        <p:spPr>
          <a:xfrm>
            <a:off x="266875" y="857895"/>
            <a:ext cx="1656184" cy="3939540"/>
          </a:xfrm>
          <a:prstGeom prst="rect">
            <a:avLst/>
          </a:prstGeom>
          <a:noFill/>
        </p:spPr>
        <p:txBody>
          <a:bodyPr wrap="square" rtlCol="0">
            <a:spAutoFit/>
          </a:bodyPr>
          <a:lstStyle/>
          <a:p>
            <a:r>
              <a:rPr lang="en-GB" sz="25000" dirty="0" smtClean="0">
                <a:solidFill>
                  <a:schemeClr val="accent5">
                    <a:lumMod val="75000"/>
                  </a:schemeClr>
                </a:solidFill>
              </a:rPr>
              <a:t>“</a:t>
            </a:r>
            <a:endParaRPr lang="en-GB" sz="25000" dirty="0">
              <a:solidFill>
                <a:schemeClr val="accent5">
                  <a:lumMod val="75000"/>
                </a:schemeClr>
              </a:solidFill>
            </a:endParaRPr>
          </a:p>
        </p:txBody>
      </p:sp>
      <p:sp>
        <p:nvSpPr>
          <p:cNvPr id="7" name="TextBox 6"/>
          <p:cNvSpPr txBox="1"/>
          <p:nvPr/>
        </p:nvSpPr>
        <p:spPr>
          <a:xfrm>
            <a:off x="266875" y="2348880"/>
            <a:ext cx="1656184" cy="3939540"/>
          </a:xfrm>
          <a:prstGeom prst="rect">
            <a:avLst/>
          </a:prstGeom>
          <a:noFill/>
        </p:spPr>
        <p:txBody>
          <a:bodyPr wrap="square" rtlCol="0">
            <a:spAutoFit/>
          </a:bodyPr>
          <a:lstStyle/>
          <a:p>
            <a:r>
              <a:rPr lang="en-GB" sz="25000" smtClean="0">
                <a:solidFill>
                  <a:schemeClr val="accent5">
                    <a:lumMod val="75000"/>
                  </a:schemeClr>
                </a:solidFill>
              </a:rPr>
              <a:t>“</a:t>
            </a:r>
            <a:endParaRPr lang="en-GB" sz="25000">
              <a:solidFill>
                <a:schemeClr val="accent5">
                  <a:lumMod val="75000"/>
                </a:schemeClr>
              </a:solidFill>
            </a:endParaRPr>
          </a:p>
        </p:txBody>
      </p:sp>
    </p:spTree>
    <p:extLst>
      <p:ext uri="{BB962C8B-B14F-4D97-AF65-F5344CB8AC3E}">
        <p14:creationId xmlns:p14="http://schemas.microsoft.com/office/powerpoint/2010/main" val="1383801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73958493"/>
              </p:ext>
            </p:extLst>
          </p:nvPr>
        </p:nvGraphicFramePr>
        <p:xfrm>
          <a:off x="449263" y="1524000"/>
          <a:ext cx="8277225"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4644B35F-9376-4F41-850E-335A99089A53}" type="slidenum">
              <a:rPr lang="en-US" smtClean="0"/>
              <a:pPr>
                <a:defRPr/>
              </a:pPr>
              <a:t>6</a:t>
            </a:fld>
            <a:endParaRPr lang="en-US" sz="1400">
              <a:solidFill>
                <a:srgbClr val="6D2E69"/>
              </a:solidFill>
            </a:endParaRPr>
          </a:p>
        </p:txBody>
      </p:sp>
      <p:sp>
        <p:nvSpPr>
          <p:cNvPr id="6" name="Title 2"/>
          <p:cNvSpPr txBox="1">
            <a:spLocks/>
          </p:cNvSpPr>
          <p:nvPr/>
        </p:nvSpPr>
        <p:spPr bwMode="auto">
          <a:xfrm>
            <a:off x="755576" y="578768"/>
            <a:ext cx="56007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lnSpc>
                <a:spcPct val="85000"/>
              </a:lnSpc>
              <a:spcBef>
                <a:spcPct val="0"/>
              </a:spcBef>
              <a:spcAft>
                <a:spcPct val="0"/>
              </a:spcAft>
              <a:defRPr sz="2600">
                <a:solidFill>
                  <a:schemeClr val="bg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2pPr>
            <a:lvl3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3pPr>
            <a:lvl4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4pPr>
            <a:lvl5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5pPr>
            <a:lvl6pPr marL="4572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6pPr>
            <a:lvl7pPr marL="9144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7pPr>
            <a:lvl8pPr marL="13716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8pPr>
            <a:lvl9pPr marL="18288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9pPr>
          </a:lstStyle>
          <a:p>
            <a:r>
              <a:rPr lang="en-GB" sz="2400" kern="0" dirty="0" smtClean="0"/>
              <a:t>It was powerful because it outlined areas for improvement in an appropriate tone</a:t>
            </a:r>
            <a:endParaRPr lang="en-GB" sz="2400" kern="0" dirty="0"/>
          </a:p>
        </p:txBody>
      </p:sp>
    </p:spTree>
    <p:extLst>
      <p:ext uri="{BB962C8B-B14F-4D97-AF65-F5344CB8AC3E}">
        <p14:creationId xmlns:p14="http://schemas.microsoft.com/office/powerpoint/2010/main" val="783644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548680"/>
            <a:ext cx="5600700" cy="762000"/>
          </a:xfrm>
        </p:spPr>
        <p:txBody>
          <a:bodyPr/>
          <a:lstStyle/>
          <a:p>
            <a:r>
              <a:rPr lang="en-GB" sz="2000" b="1" dirty="0" smtClean="0"/>
              <a:t>Specific examples of changes as a result of the evaluation  are diverse </a:t>
            </a:r>
            <a:endParaRPr lang="en-GB" sz="2000" b="1" dirty="0"/>
          </a:p>
        </p:txBody>
      </p:sp>
      <p:sp>
        <p:nvSpPr>
          <p:cNvPr id="3" name="Content Placeholder 2"/>
          <p:cNvSpPr>
            <a:spLocks noGrp="1"/>
          </p:cNvSpPr>
          <p:nvPr>
            <p:ph idx="1"/>
          </p:nvPr>
        </p:nvSpPr>
        <p:spPr/>
        <p:txBody>
          <a:bodyPr/>
          <a:lstStyle/>
          <a:p>
            <a:pPr marL="285750" indent="-285750">
              <a:spcBef>
                <a:spcPts val="0"/>
              </a:spcBef>
              <a:spcAft>
                <a:spcPts val="400"/>
              </a:spcAft>
              <a:buFont typeface="Arial" panose="020B0604020202020204" pitchFamily="34" charset="0"/>
              <a:buChar char="•"/>
            </a:pPr>
            <a:r>
              <a:rPr lang="en-GB" dirty="0"/>
              <a:t>Moving to a longer pre-inspection period</a:t>
            </a:r>
          </a:p>
          <a:p>
            <a:pPr marL="285750" indent="-285750">
              <a:spcBef>
                <a:spcPts val="0"/>
              </a:spcBef>
              <a:spcAft>
                <a:spcPts val="400"/>
              </a:spcAft>
              <a:buFont typeface="Arial" panose="020B0604020202020204" pitchFamily="34" charset="0"/>
              <a:buChar char="•"/>
            </a:pPr>
            <a:r>
              <a:rPr lang="en-GB" dirty="0"/>
              <a:t>Improving communications with Trusts</a:t>
            </a:r>
          </a:p>
          <a:p>
            <a:pPr marL="285750" indent="-285750">
              <a:spcBef>
                <a:spcPts val="0"/>
              </a:spcBef>
              <a:spcAft>
                <a:spcPts val="400"/>
              </a:spcAft>
              <a:buFont typeface="Arial" panose="020B0604020202020204" pitchFamily="34" charset="0"/>
              <a:buChar char="•"/>
            </a:pPr>
            <a:r>
              <a:rPr lang="en-GB" dirty="0" smtClean="0"/>
              <a:t>Recruited </a:t>
            </a:r>
            <a:r>
              <a:rPr lang="en-GB" dirty="0"/>
              <a:t>and continue to recruit a larger selection of specialist advisors</a:t>
            </a:r>
          </a:p>
          <a:p>
            <a:pPr marL="285750" indent="-285750">
              <a:spcBef>
                <a:spcPts val="0"/>
              </a:spcBef>
              <a:spcAft>
                <a:spcPts val="400"/>
              </a:spcAft>
              <a:buFont typeface="Arial" panose="020B0604020202020204" pitchFamily="34" charset="0"/>
              <a:buChar char="•"/>
            </a:pPr>
            <a:r>
              <a:rPr lang="en-GB" dirty="0"/>
              <a:t>Comprehensive training programme for inspections, including in core </a:t>
            </a:r>
            <a:r>
              <a:rPr lang="en-GB" dirty="0" smtClean="0"/>
              <a:t>services</a:t>
            </a:r>
          </a:p>
          <a:p>
            <a:pPr marL="285750" indent="-285750">
              <a:spcBef>
                <a:spcPts val="0"/>
              </a:spcBef>
              <a:spcAft>
                <a:spcPts val="400"/>
              </a:spcAft>
              <a:buFont typeface="Arial" panose="020B0604020202020204" pitchFamily="34" charset="0"/>
              <a:buChar char="•"/>
            </a:pPr>
            <a:r>
              <a:rPr lang="en-GB" dirty="0"/>
              <a:t>Improvements in </a:t>
            </a:r>
            <a:r>
              <a:rPr lang="en-GB" dirty="0" smtClean="0"/>
              <a:t>tools/processes to support inspection and reporting: </a:t>
            </a:r>
          </a:p>
          <a:p>
            <a:pPr marL="895350" lvl="2">
              <a:spcBef>
                <a:spcPts val="0"/>
              </a:spcBef>
              <a:spcAft>
                <a:spcPts val="400"/>
              </a:spcAft>
              <a:buFont typeface="Arial" panose="020B0604020202020204" pitchFamily="34" charset="0"/>
              <a:buChar char="•"/>
            </a:pPr>
            <a:r>
              <a:rPr lang="en-GB" dirty="0" smtClean="0"/>
              <a:t>Timing of listening events;</a:t>
            </a:r>
          </a:p>
          <a:p>
            <a:pPr marL="895350" lvl="2">
              <a:spcBef>
                <a:spcPts val="0"/>
              </a:spcBef>
              <a:spcAft>
                <a:spcPts val="400"/>
              </a:spcAft>
              <a:buFont typeface="Arial" panose="020B0604020202020204" pitchFamily="34" charset="0"/>
              <a:buChar char="•"/>
            </a:pPr>
            <a:r>
              <a:rPr lang="en-GB" dirty="0" smtClean="0"/>
              <a:t>Streamlined information requests and data packs; </a:t>
            </a:r>
          </a:p>
          <a:p>
            <a:pPr marL="895350" lvl="2">
              <a:spcBef>
                <a:spcPts val="0"/>
              </a:spcBef>
              <a:spcAft>
                <a:spcPts val="400"/>
              </a:spcAft>
              <a:buFont typeface="Arial" panose="020B0604020202020204" pitchFamily="34" charset="0"/>
              <a:buChar char="•"/>
            </a:pPr>
            <a:r>
              <a:rPr lang="en-GB" dirty="0" smtClean="0"/>
              <a:t>More detailed Key Lines Of Enquiry &amp; core service guidance; </a:t>
            </a:r>
          </a:p>
          <a:p>
            <a:pPr marL="895350" lvl="2">
              <a:spcBef>
                <a:spcPts val="0"/>
              </a:spcBef>
              <a:spcAft>
                <a:spcPts val="400"/>
              </a:spcAft>
              <a:buFont typeface="Arial" panose="020B0604020202020204" pitchFamily="34" charset="0"/>
              <a:buChar char="•"/>
            </a:pPr>
            <a:r>
              <a:rPr lang="en-GB" dirty="0" smtClean="0"/>
              <a:t>Improved report template (more data driven) &amp;  National Quality Advisory Group</a:t>
            </a:r>
            <a:endParaRPr lang="en-GB" dirty="0"/>
          </a:p>
          <a:p>
            <a:pPr marL="285750" indent="-285750">
              <a:spcBef>
                <a:spcPts val="0"/>
              </a:spcBef>
              <a:spcAft>
                <a:spcPts val="400"/>
              </a:spcAft>
              <a:buFont typeface="Arial" panose="020B0604020202020204" pitchFamily="34" charset="0"/>
              <a:buChar char="•"/>
            </a:pPr>
            <a:r>
              <a:rPr lang="en-GB" dirty="0" smtClean="0"/>
              <a:t>Reviewing </a:t>
            </a:r>
            <a:r>
              <a:rPr lang="en-GB" dirty="0"/>
              <a:t>Quality Summits and working with partners to agree roles and responsibilities</a:t>
            </a:r>
          </a:p>
          <a:p>
            <a:pPr marL="0" indent="0" algn="ctr">
              <a:spcBef>
                <a:spcPts val="0"/>
              </a:spcBef>
              <a:spcAft>
                <a:spcPts val="400"/>
              </a:spcAft>
            </a:pPr>
            <a:r>
              <a:rPr lang="en-GB" i="1" dirty="0" smtClean="0"/>
              <a:t>Some of these changes happened quickly, others are still a work in progress…</a:t>
            </a:r>
            <a:endParaRPr lang="en-GB" i="1" dirty="0"/>
          </a:p>
          <a:p>
            <a:pPr marL="285750" indent="-285750">
              <a:spcBef>
                <a:spcPts val="0"/>
              </a:spcBef>
              <a:spcAft>
                <a:spcPts val="400"/>
              </a:spcAft>
              <a:buFont typeface="Arial" panose="020B0604020202020204" pitchFamily="34" charset="0"/>
              <a:buChar char="•"/>
            </a:pPr>
            <a:endParaRPr lang="en-GB" dirty="0"/>
          </a:p>
          <a:p>
            <a:pPr marL="285750" indent="-285750">
              <a:spcBef>
                <a:spcPts val="0"/>
              </a:spcBef>
              <a:spcAft>
                <a:spcPts val="400"/>
              </a:spcAft>
              <a:buFont typeface="Arial" panose="020B0604020202020204" pitchFamily="34" charset="0"/>
              <a:buChar char="•"/>
            </a:pPr>
            <a:endParaRPr lang="en-GB" dirty="0"/>
          </a:p>
          <a:p>
            <a:pPr marL="285750" indent="-285750">
              <a:spcBef>
                <a:spcPts val="0"/>
              </a:spcBef>
              <a:spcAft>
                <a:spcPts val="400"/>
              </a:spcAft>
              <a:buFont typeface="Arial" panose="020B0604020202020204" pitchFamily="34" charset="0"/>
              <a:buChar char="•"/>
            </a:pPr>
            <a:endParaRPr lang="en-GB" dirty="0"/>
          </a:p>
          <a:p>
            <a:endParaRPr lang="en-GB" dirty="0"/>
          </a:p>
        </p:txBody>
      </p:sp>
      <p:sp>
        <p:nvSpPr>
          <p:cNvPr id="4" name="Slide Number Placeholder 3"/>
          <p:cNvSpPr>
            <a:spLocks noGrp="1"/>
          </p:cNvSpPr>
          <p:nvPr>
            <p:ph type="sldNum" sz="quarter" idx="10"/>
          </p:nvPr>
        </p:nvSpPr>
        <p:spPr/>
        <p:txBody>
          <a:bodyPr/>
          <a:lstStyle/>
          <a:p>
            <a:pPr>
              <a:defRPr/>
            </a:pPr>
            <a:fld id="{4644B35F-9376-4F41-850E-335A99089A53}" type="slidenum">
              <a:rPr lang="en-US" smtClean="0"/>
              <a:pPr>
                <a:defRPr/>
              </a:pPr>
              <a:t>7</a:t>
            </a:fld>
            <a:endParaRPr lang="en-US" sz="1400">
              <a:solidFill>
                <a:srgbClr val="6D2E69"/>
              </a:solidFill>
            </a:endParaRPr>
          </a:p>
        </p:txBody>
      </p:sp>
    </p:spTree>
    <p:extLst>
      <p:ext uri="{BB962C8B-B14F-4D97-AF65-F5344CB8AC3E}">
        <p14:creationId xmlns:p14="http://schemas.microsoft.com/office/powerpoint/2010/main" val="1473216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ヒラギノ角ゴ Pro W3" charset="-128"/>
              </a:defRPr>
            </a:lvl1pPr>
            <a:lvl2pPr marL="742950" indent="-285750" eaLnBrk="0" hangingPunct="0">
              <a:defRPr sz="2400" b="1">
                <a:solidFill>
                  <a:schemeClr val="tx1"/>
                </a:solidFill>
                <a:latin typeface="Arial" charset="0"/>
                <a:ea typeface="ヒラギノ角ゴ Pro W3" charset="-128"/>
              </a:defRPr>
            </a:lvl2pPr>
            <a:lvl3pPr marL="1143000" indent="-228600" eaLnBrk="0" hangingPunct="0">
              <a:defRPr sz="2400" b="1">
                <a:solidFill>
                  <a:schemeClr val="tx1"/>
                </a:solidFill>
                <a:latin typeface="Arial" charset="0"/>
                <a:ea typeface="ヒラギノ角ゴ Pro W3" charset="-128"/>
              </a:defRPr>
            </a:lvl3pPr>
            <a:lvl4pPr marL="1600200" indent="-228600" eaLnBrk="0" hangingPunct="0">
              <a:defRPr sz="2400" b="1">
                <a:solidFill>
                  <a:schemeClr val="tx1"/>
                </a:solidFill>
                <a:latin typeface="Arial" charset="0"/>
                <a:ea typeface="ヒラギノ角ゴ Pro W3" charset="-128"/>
              </a:defRPr>
            </a:lvl4pPr>
            <a:lvl5pPr marL="2057400" indent="-228600" eaLnBrk="0" hangingPunct="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fld id="{DC008909-E653-4AD6-80A4-1CC463754413}" type="slidenum">
              <a:rPr lang="en-US" altLang="en-US" sz="900" b="0" smtClean="0">
                <a:solidFill>
                  <a:srgbClr val="5F2861"/>
                </a:solidFill>
                <a:ea typeface="ＭＳ Ｐゴシック" pitchFamily="34" charset="-128"/>
              </a:rPr>
              <a:pPr/>
              <a:t>8</a:t>
            </a:fld>
            <a:endParaRPr lang="en-US" altLang="en-US" sz="1400" b="0" smtClean="0">
              <a:solidFill>
                <a:srgbClr val="6D2E69"/>
              </a:solidFill>
              <a:ea typeface="ＭＳ Ｐゴシック" pitchFamily="34" charset="-128"/>
            </a:endParaRPr>
          </a:p>
        </p:txBody>
      </p:sp>
      <p:sp>
        <p:nvSpPr>
          <p:cNvPr id="4099" name="Rectangle 72"/>
          <p:cNvSpPr>
            <a:spLocks noChangeArrowheads="1"/>
          </p:cNvSpPr>
          <p:nvPr/>
        </p:nvSpPr>
        <p:spPr bwMode="auto">
          <a:xfrm>
            <a:off x="7643813" y="2092325"/>
            <a:ext cx="796925" cy="1079500"/>
          </a:xfrm>
          <a:prstGeom prst="rect">
            <a:avLst/>
          </a:prstGeom>
          <a:solidFill>
            <a:schemeClr val="tx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4" name="Rectangle 3"/>
          <p:cNvSpPr/>
          <p:nvPr/>
        </p:nvSpPr>
        <p:spPr bwMode="auto">
          <a:xfrm>
            <a:off x="8407400" y="2089150"/>
            <a:ext cx="249238" cy="1079500"/>
          </a:xfrm>
          <a:prstGeom prst="rect">
            <a:avLst/>
          </a:prstGeom>
          <a:solidFill>
            <a:schemeClr val="bg1">
              <a:lumMod val="75000"/>
            </a:schemeClr>
          </a:solidFill>
          <a:ln w="9525" cap="flat" cmpd="sng" algn="ctr">
            <a:noFill/>
            <a:prstDash val="solid"/>
            <a:round/>
            <a:headEnd type="none" w="med" len="med"/>
            <a:tailEnd type="none" w="med" len="med"/>
          </a:ln>
          <a:effectLst/>
        </p:spPr>
        <p:txBody>
          <a:bodyPr/>
          <a:lstStyle/>
          <a:p>
            <a:pPr eaLnBrk="0" hangingPunct="0">
              <a:defRPr/>
            </a:pPr>
            <a:endParaRPr lang="en-GB" b="0">
              <a:latin typeface="Arial" pitchFamily="-112" charset="0"/>
              <a:ea typeface="ヒラギノ角ゴ Pro W3" pitchFamily="-112" charset="-128"/>
              <a:cs typeface="ヒラギノ角ゴ Pro W3" pitchFamily="-112" charset="-128"/>
            </a:endParaRPr>
          </a:p>
        </p:txBody>
      </p:sp>
      <p:sp>
        <p:nvSpPr>
          <p:cNvPr id="5" name="Rectangle 4"/>
          <p:cNvSpPr/>
          <p:nvPr/>
        </p:nvSpPr>
        <p:spPr bwMode="auto">
          <a:xfrm>
            <a:off x="6076950" y="2092325"/>
            <a:ext cx="1573213" cy="10795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a:lstStyle/>
          <a:p>
            <a:pPr eaLnBrk="0" hangingPunct="0">
              <a:defRPr/>
            </a:pPr>
            <a:endParaRPr lang="en-GB" b="0">
              <a:latin typeface="Arial" pitchFamily="-112" charset="0"/>
              <a:ea typeface="ヒラギノ角ゴ Pro W3" pitchFamily="-112" charset="-128"/>
              <a:cs typeface="ヒラギノ角ゴ Pro W3" pitchFamily="-112" charset="-128"/>
            </a:endParaRPr>
          </a:p>
        </p:txBody>
      </p:sp>
      <p:sp>
        <p:nvSpPr>
          <p:cNvPr id="4102" name="Rectangle 70"/>
          <p:cNvSpPr>
            <a:spLocks noChangeArrowheads="1"/>
          </p:cNvSpPr>
          <p:nvPr/>
        </p:nvSpPr>
        <p:spPr bwMode="auto">
          <a:xfrm>
            <a:off x="376238" y="2092325"/>
            <a:ext cx="5713412" cy="1079500"/>
          </a:xfrm>
          <a:prstGeom prst="rect">
            <a:avLst/>
          </a:prstGeom>
          <a:solidFill>
            <a:srgbClr val="CC339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4103" name="TextBox 54"/>
          <p:cNvSpPr txBox="1">
            <a:spLocks noChangeArrowheads="1"/>
          </p:cNvSpPr>
          <p:nvPr/>
        </p:nvSpPr>
        <p:spPr bwMode="auto">
          <a:xfrm>
            <a:off x="982663" y="2278063"/>
            <a:ext cx="863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800">
                <a:solidFill>
                  <a:schemeClr val="bg1"/>
                </a:solidFill>
                <a:ea typeface="ヒラギノ角ゴ Pro W3" charset="-128"/>
              </a:rPr>
              <a:t>69%</a:t>
            </a:r>
          </a:p>
          <a:p>
            <a:pPr algn="ctr">
              <a:lnSpc>
                <a:spcPct val="100000"/>
              </a:lnSpc>
              <a:spcBef>
                <a:spcPct val="0"/>
              </a:spcBef>
            </a:pPr>
            <a:r>
              <a:rPr lang="en-GB" altLang="en-US" sz="1800">
                <a:solidFill>
                  <a:schemeClr val="bg1"/>
                </a:solidFill>
                <a:ea typeface="ヒラギノ角ゴ Pro W3" charset="-128"/>
              </a:rPr>
              <a:t>(2522)</a:t>
            </a:r>
          </a:p>
        </p:txBody>
      </p:sp>
      <p:sp>
        <p:nvSpPr>
          <p:cNvPr id="4104" name="TextBox 54"/>
          <p:cNvSpPr txBox="1">
            <a:spLocks noChangeArrowheads="1"/>
          </p:cNvSpPr>
          <p:nvPr/>
        </p:nvSpPr>
        <p:spPr bwMode="auto">
          <a:xfrm>
            <a:off x="6059488" y="2279650"/>
            <a:ext cx="86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800">
                <a:solidFill>
                  <a:schemeClr val="bg1"/>
                </a:solidFill>
                <a:ea typeface="ヒラギノ角ゴ Pro W3" charset="-128"/>
              </a:rPr>
              <a:t>19%</a:t>
            </a:r>
          </a:p>
          <a:p>
            <a:pPr algn="ctr">
              <a:lnSpc>
                <a:spcPct val="100000"/>
              </a:lnSpc>
              <a:spcBef>
                <a:spcPct val="0"/>
              </a:spcBef>
            </a:pPr>
            <a:r>
              <a:rPr lang="en-GB" altLang="en-US" sz="1800">
                <a:solidFill>
                  <a:schemeClr val="bg1"/>
                </a:solidFill>
                <a:ea typeface="ヒラギノ角ゴ Pro W3" charset="-128"/>
              </a:rPr>
              <a:t>(688)</a:t>
            </a:r>
          </a:p>
        </p:txBody>
      </p:sp>
      <p:sp>
        <p:nvSpPr>
          <p:cNvPr id="4105" name="TextBox 54"/>
          <p:cNvSpPr txBox="1">
            <a:spLocks noChangeArrowheads="1"/>
          </p:cNvSpPr>
          <p:nvPr/>
        </p:nvSpPr>
        <p:spPr bwMode="auto">
          <a:xfrm>
            <a:off x="7543800" y="2255838"/>
            <a:ext cx="863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200">
                <a:solidFill>
                  <a:schemeClr val="bg1"/>
                </a:solidFill>
                <a:ea typeface="ヒラギノ角ゴ Pro W3" charset="-128"/>
              </a:rPr>
              <a:t>9%</a:t>
            </a:r>
          </a:p>
          <a:p>
            <a:pPr algn="ctr">
              <a:lnSpc>
                <a:spcPct val="100000"/>
              </a:lnSpc>
              <a:spcBef>
                <a:spcPct val="0"/>
              </a:spcBef>
            </a:pPr>
            <a:r>
              <a:rPr lang="en-GB" altLang="en-US" sz="1200">
                <a:solidFill>
                  <a:schemeClr val="bg1"/>
                </a:solidFill>
                <a:ea typeface="ヒラギノ角ゴ Pro W3" charset="-128"/>
              </a:rPr>
              <a:t>(337)</a:t>
            </a:r>
          </a:p>
        </p:txBody>
      </p:sp>
      <p:sp>
        <p:nvSpPr>
          <p:cNvPr id="4106" name="TextBox 54"/>
          <p:cNvSpPr txBox="1">
            <a:spLocks noChangeArrowheads="1"/>
          </p:cNvSpPr>
          <p:nvPr/>
        </p:nvSpPr>
        <p:spPr bwMode="auto">
          <a:xfrm>
            <a:off x="8275638" y="2351088"/>
            <a:ext cx="5254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100">
                <a:solidFill>
                  <a:schemeClr val="bg1"/>
                </a:solidFill>
                <a:ea typeface="ヒラギノ角ゴ Pro W3" charset="-128"/>
              </a:rPr>
              <a:t>3%</a:t>
            </a:r>
          </a:p>
          <a:p>
            <a:pPr algn="ctr">
              <a:lnSpc>
                <a:spcPct val="100000"/>
              </a:lnSpc>
              <a:spcBef>
                <a:spcPct val="0"/>
              </a:spcBef>
            </a:pPr>
            <a:r>
              <a:rPr lang="en-GB" altLang="en-US" sz="1100">
                <a:solidFill>
                  <a:schemeClr val="bg1"/>
                </a:solidFill>
                <a:ea typeface="ヒラギノ角ゴ Pro W3" charset="-128"/>
              </a:rPr>
              <a:t>(125)</a:t>
            </a:r>
          </a:p>
        </p:txBody>
      </p:sp>
      <p:sp>
        <p:nvSpPr>
          <p:cNvPr id="4107" name="TextBox 174"/>
          <p:cNvSpPr txBox="1">
            <a:spLocks noChangeArrowheads="1"/>
          </p:cNvSpPr>
          <p:nvPr/>
        </p:nvSpPr>
        <p:spPr bwMode="auto">
          <a:xfrm>
            <a:off x="304800" y="2955925"/>
            <a:ext cx="10715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r>
              <a:rPr lang="en-GB" altLang="en-US" sz="1000">
                <a:solidFill>
                  <a:schemeClr val="bg1"/>
                </a:solidFill>
                <a:ea typeface="ヒラギノ角ゴ Pro W3" charset="-128"/>
              </a:rPr>
              <a:t>n = 3672</a:t>
            </a:r>
          </a:p>
        </p:txBody>
      </p:sp>
      <p:sp>
        <p:nvSpPr>
          <p:cNvPr id="12" name="Text Box 10"/>
          <p:cNvSpPr txBox="1">
            <a:spLocks noChangeArrowheads="1"/>
          </p:cNvSpPr>
          <p:nvPr/>
        </p:nvSpPr>
        <p:spPr bwMode="auto">
          <a:xfrm>
            <a:off x="376238" y="2854325"/>
            <a:ext cx="5700712"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1200" dirty="0" smtClean="0">
                <a:solidFill>
                  <a:schemeClr val="bg1"/>
                </a:solidFill>
                <a:effectLst>
                  <a:outerShdw blurRad="38100" dist="38100" dir="2700000" algn="tl">
                    <a:srgbClr val="000000">
                      <a:alpha val="43137"/>
                    </a:srgbClr>
                  </a:outerShdw>
                </a:effectLst>
              </a:rPr>
              <a:t>Very good / good</a:t>
            </a:r>
            <a:endParaRPr lang="en-GB" sz="1200" i="1" dirty="0" smtClean="0">
              <a:solidFill>
                <a:schemeClr val="bg1"/>
              </a:solidFill>
              <a:effectLst>
                <a:outerShdw blurRad="38100" dist="38100" dir="2700000" algn="tl">
                  <a:srgbClr val="000000">
                    <a:alpha val="43137"/>
                  </a:srgbClr>
                </a:outerShdw>
              </a:effectLst>
            </a:endParaRPr>
          </a:p>
        </p:txBody>
      </p:sp>
      <p:sp>
        <p:nvSpPr>
          <p:cNvPr id="13" name="Text Box 10"/>
          <p:cNvSpPr txBox="1">
            <a:spLocks noChangeArrowheads="1"/>
          </p:cNvSpPr>
          <p:nvPr/>
        </p:nvSpPr>
        <p:spPr bwMode="auto">
          <a:xfrm>
            <a:off x="6137275" y="2860675"/>
            <a:ext cx="1076325"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eaLnBrk="0" hangingPunct="0">
              <a:spcBef>
                <a:spcPct val="50000"/>
              </a:spcBef>
              <a:defRPr/>
            </a:pPr>
            <a:r>
              <a:rPr lang="en-GB" sz="1200" dirty="0" smtClean="0">
                <a:solidFill>
                  <a:schemeClr val="bg1"/>
                </a:solidFill>
                <a:effectLst>
                  <a:outerShdw blurRad="38100" dist="38100" dir="2700000" algn="tl">
                    <a:srgbClr val="000000">
                      <a:alpha val="43137"/>
                    </a:srgbClr>
                  </a:outerShdw>
                </a:effectLst>
              </a:rPr>
              <a:t>Satisfactory</a:t>
            </a:r>
            <a:endParaRPr lang="en-GB" sz="1200" i="1" dirty="0" smtClean="0">
              <a:solidFill>
                <a:schemeClr val="bg1"/>
              </a:solidFill>
              <a:effectLst>
                <a:outerShdw blurRad="38100" dist="38100" dir="2700000" algn="tl">
                  <a:srgbClr val="000000">
                    <a:alpha val="43137"/>
                  </a:srgbClr>
                </a:outerShdw>
              </a:effectLst>
            </a:endParaRPr>
          </a:p>
        </p:txBody>
      </p:sp>
      <p:sp>
        <p:nvSpPr>
          <p:cNvPr id="14" name="Text Box 12"/>
          <p:cNvSpPr txBox="1">
            <a:spLocks noChangeArrowheads="1"/>
          </p:cNvSpPr>
          <p:nvPr/>
        </p:nvSpPr>
        <p:spPr bwMode="auto">
          <a:xfrm>
            <a:off x="376238" y="1773238"/>
            <a:ext cx="7246937"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eaLnBrk="0" hangingPunct="0">
              <a:spcBef>
                <a:spcPct val="50000"/>
              </a:spcBef>
              <a:defRPr/>
            </a:pPr>
            <a:r>
              <a:rPr lang="en-GB" sz="1600" dirty="0" smtClean="0"/>
              <a:t>How </a:t>
            </a:r>
            <a:r>
              <a:rPr lang="en-GB" sz="1600" dirty="0"/>
              <a:t>did </a:t>
            </a:r>
            <a:r>
              <a:rPr lang="en-GB" sz="1600" dirty="0" smtClean="0"/>
              <a:t>providers </a:t>
            </a:r>
            <a:r>
              <a:rPr lang="en-GB" sz="1600" dirty="0"/>
              <a:t>rate the inspection </a:t>
            </a:r>
            <a:r>
              <a:rPr lang="en-GB" sz="1600" dirty="0" smtClean="0"/>
              <a:t>team’s</a:t>
            </a:r>
            <a:r>
              <a:rPr lang="en-GB" sz="1600" dirty="0"/>
              <a:t> </a:t>
            </a:r>
            <a:r>
              <a:rPr lang="en-GB" sz="1600" dirty="0" smtClean="0"/>
              <a:t>understanding?</a:t>
            </a:r>
            <a:endParaRPr lang="en-GB" sz="1600" b="0" dirty="0" smtClean="0"/>
          </a:p>
        </p:txBody>
      </p:sp>
      <p:sp>
        <p:nvSpPr>
          <p:cNvPr id="15" name="Rectangle 14"/>
          <p:cNvSpPr/>
          <p:nvPr/>
        </p:nvSpPr>
        <p:spPr>
          <a:xfrm>
            <a:off x="7432675" y="2752725"/>
            <a:ext cx="1025525" cy="461963"/>
          </a:xfrm>
          <a:prstGeom prst="rect">
            <a:avLst/>
          </a:prstGeom>
        </p:spPr>
        <p:txBody>
          <a:bodyPr>
            <a:spAutoFit/>
          </a:bodyPr>
          <a:lstStyle/>
          <a:p>
            <a:pPr algn="r" eaLnBrk="0" hangingPunct="0">
              <a:spcBef>
                <a:spcPct val="50000"/>
              </a:spcBef>
              <a:defRPr/>
            </a:pPr>
            <a:r>
              <a:rPr lang="en-GB" sz="1200" dirty="0">
                <a:solidFill>
                  <a:schemeClr val="bg1"/>
                </a:solidFill>
                <a:effectLst>
                  <a:outerShdw blurRad="38100" dist="38100" dir="2700000" algn="tl">
                    <a:srgbClr val="000000">
                      <a:alpha val="43137"/>
                    </a:srgbClr>
                  </a:outerShdw>
                </a:effectLst>
              </a:rPr>
              <a:t>Very poor / </a:t>
            </a:r>
            <a:br>
              <a:rPr lang="en-GB" sz="1200" dirty="0">
                <a:solidFill>
                  <a:schemeClr val="bg1"/>
                </a:solidFill>
                <a:effectLst>
                  <a:outerShdw blurRad="38100" dist="38100" dir="2700000" algn="tl">
                    <a:srgbClr val="000000">
                      <a:alpha val="43137"/>
                    </a:srgbClr>
                  </a:outerShdw>
                </a:effectLst>
              </a:rPr>
            </a:br>
            <a:r>
              <a:rPr lang="en-GB" sz="1200" dirty="0">
                <a:solidFill>
                  <a:schemeClr val="bg1"/>
                </a:solidFill>
                <a:effectLst>
                  <a:outerShdw blurRad="38100" dist="38100" dir="2700000" algn="tl">
                    <a:srgbClr val="000000">
                      <a:alpha val="43137"/>
                    </a:srgbClr>
                  </a:outerShdw>
                </a:effectLst>
              </a:rPr>
              <a:t>poor</a:t>
            </a:r>
            <a:endParaRPr lang="en-GB" sz="1200" i="1" dirty="0">
              <a:solidFill>
                <a:schemeClr val="bg1"/>
              </a:solidFill>
              <a:effectLst>
                <a:outerShdw blurRad="38100" dist="38100" dir="2700000" algn="tl">
                  <a:srgbClr val="000000">
                    <a:alpha val="43137"/>
                  </a:srgbClr>
                </a:outerShdw>
              </a:effectLst>
            </a:endParaRPr>
          </a:p>
        </p:txBody>
      </p:sp>
      <p:sp>
        <p:nvSpPr>
          <p:cNvPr id="16" name="Rectangle 15"/>
          <p:cNvSpPr/>
          <p:nvPr/>
        </p:nvSpPr>
        <p:spPr bwMode="auto">
          <a:xfrm>
            <a:off x="8224838" y="1644799"/>
            <a:ext cx="201612" cy="200025"/>
          </a:xfrm>
          <a:prstGeom prst="rect">
            <a:avLst/>
          </a:prstGeom>
          <a:solidFill>
            <a:schemeClr val="bg1">
              <a:lumMod val="75000"/>
            </a:schemeClr>
          </a:solidFill>
          <a:ln w="9525" cap="flat" cmpd="sng" algn="ctr">
            <a:noFill/>
            <a:prstDash val="solid"/>
            <a:round/>
            <a:headEnd type="none" w="med" len="med"/>
            <a:tailEnd type="none" w="med" len="med"/>
          </a:ln>
          <a:effectLst/>
        </p:spPr>
        <p:txBody>
          <a:bodyPr/>
          <a:lstStyle/>
          <a:p>
            <a:pPr eaLnBrk="0" hangingPunct="0">
              <a:defRPr/>
            </a:pPr>
            <a:endParaRPr lang="en-GB" b="0">
              <a:latin typeface="Arial" pitchFamily="-112" charset="0"/>
              <a:ea typeface="ヒラギノ角ゴ Pro W3" pitchFamily="-112" charset="-128"/>
              <a:cs typeface="ヒラギノ角ゴ Pro W3" pitchFamily="-112" charset="-128"/>
            </a:endParaRPr>
          </a:p>
        </p:txBody>
      </p:sp>
      <p:sp>
        <p:nvSpPr>
          <p:cNvPr id="17" name="Rectangle 16"/>
          <p:cNvSpPr/>
          <p:nvPr/>
        </p:nvSpPr>
        <p:spPr>
          <a:xfrm>
            <a:off x="8369300" y="1662113"/>
            <a:ext cx="622300" cy="415498"/>
          </a:xfrm>
          <a:prstGeom prst="rect">
            <a:avLst/>
          </a:prstGeom>
        </p:spPr>
        <p:txBody>
          <a:bodyPr>
            <a:spAutoFit/>
          </a:bodyPr>
          <a:lstStyle/>
          <a:p>
            <a:pPr algn="ctr" eaLnBrk="0" hangingPunct="0">
              <a:spcBef>
                <a:spcPct val="50000"/>
              </a:spcBef>
              <a:defRPr/>
            </a:pPr>
            <a:r>
              <a:rPr lang="en-GB" sz="1000" dirty="0">
                <a:solidFill>
                  <a:schemeClr val="bg1">
                    <a:lumMod val="75000"/>
                  </a:schemeClr>
                </a:solidFill>
              </a:rPr>
              <a:t>= don’t know</a:t>
            </a:r>
            <a:endParaRPr lang="en-GB" sz="1000" i="1" dirty="0">
              <a:solidFill>
                <a:schemeClr val="bg1">
                  <a:lumMod val="75000"/>
                </a:schemeClr>
              </a:solidFill>
            </a:endParaRPr>
          </a:p>
        </p:txBody>
      </p:sp>
      <p:sp>
        <p:nvSpPr>
          <p:cNvPr id="19" name="Text Box 12"/>
          <p:cNvSpPr txBox="1">
            <a:spLocks noChangeArrowheads="1"/>
          </p:cNvSpPr>
          <p:nvPr/>
        </p:nvSpPr>
        <p:spPr bwMode="auto">
          <a:xfrm>
            <a:off x="323850" y="3284538"/>
            <a:ext cx="834072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eaLnBrk="0" hangingPunct="0">
              <a:spcBef>
                <a:spcPct val="50000"/>
              </a:spcBef>
              <a:defRPr/>
            </a:pPr>
            <a:r>
              <a:rPr lang="en-GB" sz="1600" dirty="0"/>
              <a:t>How well did the inspection team do to not to disrupt care delivery?</a:t>
            </a:r>
            <a:endParaRPr lang="en-GB" sz="2000" b="0" dirty="0" smtClean="0"/>
          </a:p>
        </p:txBody>
      </p:sp>
      <p:grpSp>
        <p:nvGrpSpPr>
          <p:cNvPr id="4116" name="Group 27"/>
          <p:cNvGrpSpPr>
            <a:grpSpLocks/>
          </p:cNvGrpSpPr>
          <p:nvPr/>
        </p:nvGrpSpPr>
        <p:grpSpPr bwMode="auto">
          <a:xfrm>
            <a:off x="323850" y="3614738"/>
            <a:ext cx="8496300" cy="1109662"/>
            <a:chOff x="323850" y="1628775"/>
            <a:chExt cx="8496622" cy="1109663"/>
          </a:xfrm>
        </p:grpSpPr>
        <p:sp>
          <p:nvSpPr>
            <p:cNvPr id="21" name="Rectangle 20"/>
            <p:cNvSpPr/>
            <p:nvPr/>
          </p:nvSpPr>
          <p:spPr bwMode="auto">
            <a:xfrm>
              <a:off x="8423582" y="1628775"/>
              <a:ext cx="247659" cy="1079501"/>
            </a:xfrm>
            <a:prstGeom prst="rect">
              <a:avLst/>
            </a:prstGeom>
            <a:solidFill>
              <a:schemeClr val="bg1">
                <a:lumMod val="75000"/>
              </a:schemeClr>
            </a:solidFill>
            <a:ln w="9525" cap="flat" cmpd="sng" algn="ctr">
              <a:noFill/>
              <a:prstDash val="solid"/>
              <a:round/>
              <a:headEnd type="none" w="med" len="med"/>
              <a:tailEnd type="none" w="med" len="med"/>
            </a:ln>
            <a:effectLst/>
          </p:spPr>
          <p:txBody>
            <a:bodyPr/>
            <a:lstStyle/>
            <a:p>
              <a:pPr eaLnBrk="0" hangingPunct="0">
                <a:defRPr/>
              </a:pPr>
              <a:endParaRPr lang="en-GB" b="0">
                <a:latin typeface="Arial" pitchFamily="-112" charset="0"/>
                <a:ea typeface="ヒラギノ角ゴ Pro W3" pitchFamily="-112" charset="-128"/>
                <a:cs typeface="ヒラギノ角ゴ Pro W3" pitchFamily="-112" charset="-128"/>
              </a:endParaRPr>
            </a:p>
          </p:txBody>
        </p:sp>
        <p:sp>
          <p:nvSpPr>
            <p:cNvPr id="4135" name="Rectangle 72"/>
            <p:cNvSpPr>
              <a:spLocks noChangeArrowheads="1"/>
            </p:cNvSpPr>
            <p:nvPr/>
          </p:nvSpPr>
          <p:spPr bwMode="auto">
            <a:xfrm>
              <a:off x="7918728" y="1628775"/>
              <a:ext cx="495142" cy="1079500"/>
            </a:xfrm>
            <a:prstGeom prst="rect">
              <a:avLst/>
            </a:prstGeom>
            <a:solidFill>
              <a:schemeClr val="tx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4136" name="Rectangle 70"/>
            <p:cNvSpPr>
              <a:spLocks noChangeArrowheads="1"/>
            </p:cNvSpPr>
            <p:nvPr/>
          </p:nvSpPr>
          <p:spPr bwMode="auto">
            <a:xfrm>
              <a:off x="7092280" y="1628775"/>
              <a:ext cx="826448" cy="1079500"/>
            </a:xfrm>
            <a:prstGeom prst="rect">
              <a:avLst/>
            </a:prstGeom>
            <a:solidFill>
              <a:srgbClr val="FF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4137" name="Rectangle 70"/>
            <p:cNvSpPr>
              <a:spLocks noChangeArrowheads="1"/>
            </p:cNvSpPr>
            <p:nvPr/>
          </p:nvSpPr>
          <p:spPr bwMode="auto">
            <a:xfrm>
              <a:off x="395288" y="1628775"/>
              <a:ext cx="6694225" cy="1079500"/>
            </a:xfrm>
            <a:prstGeom prst="rect">
              <a:avLst/>
            </a:prstGeom>
            <a:solidFill>
              <a:srgbClr val="CC339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4138" name="TextBox 54"/>
            <p:cNvSpPr txBox="1">
              <a:spLocks noChangeArrowheads="1"/>
            </p:cNvSpPr>
            <p:nvPr/>
          </p:nvSpPr>
          <p:spPr bwMode="auto">
            <a:xfrm>
              <a:off x="695325" y="1846263"/>
              <a:ext cx="863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800">
                  <a:solidFill>
                    <a:schemeClr val="bg1"/>
                  </a:solidFill>
                  <a:ea typeface="ヒラギノ角ゴ Pro W3" charset="-128"/>
                </a:rPr>
                <a:t>81%</a:t>
              </a:r>
            </a:p>
            <a:p>
              <a:pPr algn="ctr">
                <a:lnSpc>
                  <a:spcPct val="100000"/>
                </a:lnSpc>
                <a:spcBef>
                  <a:spcPct val="0"/>
                </a:spcBef>
              </a:pPr>
              <a:r>
                <a:rPr lang="en-GB" altLang="en-US" sz="1800">
                  <a:solidFill>
                    <a:schemeClr val="bg1"/>
                  </a:solidFill>
                  <a:ea typeface="ヒラギノ角ゴ Pro W3" charset="-128"/>
                </a:rPr>
                <a:t>(2972)</a:t>
              </a:r>
            </a:p>
          </p:txBody>
        </p:sp>
        <p:sp>
          <p:nvSpPr>
            <p:cNvPr id="4139" name="TextBox 54"/>
            <p:cNvSpPr txBox="1">
              <a:spLocks noChangeArrowheads="1"/>
            </p:cNvSpPr>
            <p:nvPr/>
          </p:nvSpPr>
          <p:spPr bwMode="auto">
            <a:xfrm>
              <a:off x="7740848" y="2162374"/>
              <a:ext cx="863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400">
                  <a:solidFill>
                    <a:schemeClr val="bg1"/>
                  </a:solidFill>
                  <a:ea typeface="ヒラギノ角ゴ Pro W3" charset="-128"/>
                </a:rPr>
                <a:t>6%</a:t>
              </a:r>
            </a:p>
            <a:p>
              <a:pPr algn="ctr">
                <a:lnSpc>
                  <a:spcPct val="100000"/>
                </a:lnSpc>
                <a:spcBef>
                  <a:spcPct val="0"/>
                </a:spcBef>
              </a:pPr>
              <a:r>
                <a:rPr lang="en-GB" altLang="en-US" sz="1400">
                  <a:solidFill>
                    <a:schemeClr val="bg1"/>
                  </a:solidFill>
                  <a:ea typeface="ヒラギノ角ゴ Pro W3" charset="-128"/>
                </a:rPr>
                <a:t>(229)</a:t>
              </a:r>
            </a:p>
          </p:txBody>
        </p:sp>
        <p:sp>
          <p:nvSpPr>
            <p:cNvPr id="4140" name="TextBox 174"/>
            <p:cNvSpPr txBox="1">
              <a:spLocks noChangeArrowheads="1"/>
            </p:cNvSpPr>
            <p:nvPr/>
          </p:nvSpPr>
          <p:spPr bwMode="auto">
            <a:xfrm>
              <a:off x="323850" y="2492375"/>
              <a:ext cx="10715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r>
                <a:rPr lang="en-GB" altLang="en-US" sz="1000">
                  <a:solidFill>
                    <a:schemeClr val="bg1"/>
                  </a:solidFill>
                  <a:ea typeface="ヒラギノ角ゴ Pro W3" charset="-128"/>
                </a:rPr>
                <a:t>n = 3672</a:t>
              </a:r>
            </a:p>
          </p:txBody>
        </p:sp>
        <p:sp>
          <p:nvSpPr>
            <p:cNvPr id="4141" name="TextBox 54"/>
            <p:cNvSpPr txBox="1">
              <a:spLocks noChangeArrowheads="1"/>
            </p:cNvSpPr>
            <p:nvPr/>
          </p:nvSpPr>
          <p:spPr bwMode="auto">
            <a:xfrm>
              <a:off x="8271991" y="1948770"/>
              <a:ext cx="5484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000">
                  <a:solidFill>
                    <a:schemeClr val="bg1"/>
                  </a:solidFill>
                  <a:ea typeface="ヒラギノ角ゴ Pro W3" charset="-128"/>
                </a:rPr>
                <a:t>3%</a:t>
              </a:r>
            </a:p>
            <a:p>
              <a:pPr algn="ctr">
                <a:lnSpc>
                  <a:spcPct val="100000"/>
                </a:lnSpc>
                <a:spcBef>
                  <a:spcPct val="0"/>
                </a:spcBef>
              </a:pPr>
              <a:r>
                <a:rPr lang="en-GB" altLang="en-US" sz="1000">
                  <a:solidFill>
                    <a:schemeClr val="bg1"/>
                  </a:solidFill>
                  <a:ea typeface="ヒラギノ角ゴ Pro W3" charset="-128"/>
                </a:rPr>
                <a:t>(119)</a:t>
              </a:r>
            </a:p>
          </p:txBody>
        </p:sp>
        <p:sp>
          <p:nvSpPr>
            <p:cNvPr id="4142" name="TextBox 54"/>
            <p:cNvSpPr txBox="1">
              <a:spLocks noChangeArrowheads="1"/>
            </p:cNvSpPr>
            <p:nvPr/>
          </p:nvSpPr>
          <p:spPr bwMode="auto">
            <a:xfrm>
              <a:off x="7092280" y="1638499"/>
              <a:ext cx="82644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400">
                  <a:solidFill>
                    <a:schemeClr val="bg1"/>
                  </a:solidFill>
                  <a:ea typeface="ヒラギノ角ゴ Pro W3" charset="-128"/>
                </a:rPr>
                <a:t>10%</a:t>
              </a:r>
            </a:p>
            <a:p>
              <a:pPr algn="ctr">
                <a:lnSpc>
                  <a:spcPct val="100000"/>
                </a:lnSpc>
                <a:spcBef>
                  <a:spcPct val="0"/>
                </a:spcBef>
              </a:pPr>
              <a:r>
                <a:rPr lang="en-GB" altLang="en-US" sz="1400">
                  <a:solidFill>
                    <a:schemeClr val="bg1"/>
                  </a:solidFill>
                  <a:ea typeface="ヒラギノ角ゴ Pro W3" charset="-128"/>
                </a:rPr>
                <a:t>(352)</a:t>
              </a:r>
            </a:p>
          </p:txBody>
        </p:sp>
      </p:grpSp>
      <p:sp>
        <p:nvSpPr>
          <p:cNvPr id="30" name="Text Box 12"/>
          <p:cNvSpPr txBox="1">
            <a:spLocks noChangeArrowheads="1"/>
          </p:cNvSpPr>
          <p:nvPr/>
        </p:nvSpPr>
        <p:spPr bwMode="auto">
          <a:xfrm>
            <a:off x="395288" y="3933825"/>
            <a:ext cx="6694487"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2000" dirty="0" smtClean="0">
                <a:solidFill>
                  <a:schemeClr val="bg1"/>
                </a:solidFill>
                <a:effectLst>
                  <a:outerShdw blurRad="38100" dist="38100" dir="2700000" algn="tl">
                    <a:srgbClr val="000000">
                      <a:alpha val="43137"/>
                    </a:srgbClr>
                  </a:outerShdw>
                </a:effectLst>
              </a:rPr>
              <a:t>Very / fairly well</a:t>
            </a:r>
            <a:endParaRPr lang="en-GB" sz="2800" b="0" dirty="0" smtClean="0">
              <a:solidFill>
                <a:schemeClr val="bg1"/>
              </a:solidFill>
              <a:effectLst>
                <a:outerShdw blurRad="38100" dist="38100" dir="2700000" algn="tl">
                  <a:srgbClr val="000000">
                    <a:alpha val="43137"/>
                  </a:srgbClr>
                </a:outerShdw>
              </a:effectLst>
            </a:endParaRPr>
          </a:p>
        </p:txBody>
      </p:sp>
      <p:sp>
        <p:nvSpPr>
          <p:cNvPr id="31" name="Text Box 12"/>
          <p:cNvSpPr txBox="1">
            <a:spLocks noChangeArrowheads="1"/>
          </p:cNvSpPr>
          <p:nvPr/>
        </p:nvSpPr>
        <p:spPr bwMode="auto">
          <a:xfrm>
            <a:off x="6821488" y="4148138"/>
            <a:ext cx="12065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1400" dirty="0" smtClean="0">
                <a:solidFill>
                  <a:schemeClr val="bg1"/>
                </a:solidFill>
                <a:effectLst>
                  <a:outerShdw blurRad="38100" dist="38100" dir="2700000" algn="tl">
                    <a:srgbClr val="000000">
                      <a:alpha val="43137"/>
                    </a:srgbClr>
                  </a:outerShdw>
                </a:effectLst>
              </a:rPr>
              <a:t>Neither well nor badly</a:t>
            </a:r>
            <a:endParaRPr lang="en-GB" sz="1800" b="0" dirty="0" smtClean="0">
              <a:solidFill>
                <a:schemeClr val="bg1"/>
              </a:solidFill>
              <a:effectLst>
                <a:outerShdw blurRad="38100" dist="38100" dir="2700000" algn="tl">
                  <a:srgbClr val="000000">
                    <a:alpha val="43137"/>
                  </a:srgbClr>
                </a:outerShdw>
              </a:effectLst>
            </a:endParaRPr>
          </a:p>
        </p:txBody>
      </p:sp>
      <p:sp>
        <p:nvSpPr>
          <p:cNvPr id="32" name="Text Box 12"/>
          <p:cNvSpPr txBox="1">
            <a:spLocks noChangeArrowheads="1"/>
          </p:cNvSpPr>
          <p:nvPr/>
        </p:nvSpPr>
        <p:spPr bwMode="auto">
          <a:xfrm>
            <a:off x="7596188" y="3644900"/>
            <a:ext cx="12065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1050" dirty="0" smtClean="0">
                <a:solidFill>
                  <a:schemeClr val="bg1"/>
                </a:solidFill>
                <a:effectLst>
                  <a:outerShdw blurRad="38100" dist="38100" dir="2700000" algn="tl">
                    <a:srgbClr val="000000">
                      <a:alpha val="43137"/>
                    </a:srgbClr>
                  </a:outerShdw>
                </a:effectLst>
              </a:rPr>
              <a:t>Fairly / very badly</a:t>
            </a:r>
            <a:endParaRPr lang="en-GB" sz="1200" b="0" dirty="0" smtClean="0">
              <a:solidFill>
                <a:schemeClr val="bg1"/>
              </a:solidFill>
              <a:effectLst>
                <a:outerShdw blurRad="38100" dist="38100" dir="2700000" algn="tl">
                  <a:srgbClr val="000000">
                    <a:alpha val="43137"/>
                  </a:srgbClr>
                </a:outerShdw>
              </a:effectLst>
            </a:endParaRPr>
          </a:p>
        </p:txBody>
      </p:sp>
      <p:sp>
        <p:nvSpPr>
          <p:cNvPr id="35" name="Text Box 12"/>
          <p:cNvSpPr txBox="1">
            <a:spLocks noChangeArrowheads="1"/>
          </p:cNvSpPr>
          <p:nvPr/>
        </p:nvSpPr>
        <p:spPr bwMode="auto">
          <a:xfrm>
            <a:off x="358775" y="4645025"/>
            <a:ext cx="8389938"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eaLnBrk="0" hangingPunct="0">
              <a:spcBef>
                <a:spcPct val="50000"/>
              </a:spcBef>
              <a:defRPr/>
            </a:pPr>
            <a:r>
              <a:rPr lang="en-GB" sz="1600" dirty="0"/>
              <a:t>Has any learning/insight emerged for your organisation </a:t>
            </a:r>
            <a:r>
              <a:rPr lang="en-GB" sz="1600" dirty="0" smtClean="0"/>
              <a:t>from staff being involved in  a CQC inspection at another provider?</a:t>
            </a:r>
            <a:endParaRPr lang="en-GB" sz="2000" b="0" dirty="0" smtClean="0"/>
          </a:p>
        </p:txBody>
      </p:sp>
      <p:grpSp>
        <p:nvGrpSpPr>
          <p:cNvPr id="4123" name="Group 16"/>
          <p:cNvGrpSpPr>
            <a:grpSpLocks/>
          </p:cNvGrpSpPr>
          <p:nvPr/>
        </p:nvGrpSpPr>
        <p:grpSpPr bwMode="auto">
          <a:xfrm>
            <a:off x="323850" y="5199063"/>
            <a:ext cx="8345488" cy="1109662"/>
            <a:chOff x="323850" y="1628775"/>
            <a:chExt cx="8345487" cy="1109663"/>
          </a:xfrm>
        </p:grpSpPr>
        <p:sp>
          <p:nvSpPr>
            <p:cNvPr id="4127" name="Rectangle 72"/>
            <p:cNvSpPr>
              <a:spLocks noChangeArrowheads="1"/>
            </p:cNvSpPr>
            <p:nvPr/>
          </p:nvSpPr>
          <p:spPr bwMode="auto">
            <a:xfrm>
              <a:off x="6518083" y="1628775"/>
              <a:ext cx="1321944" cy="1079500"/>
            </a:xfrm>
            <a:prstGeom prst="rect">
              <a:avLst/>
            </a:prstGeom>
            <a:solidFill>
              <a:schemeClr val="tx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4128" name="Rectangle 70"/>
            <p:cNvSpPr>
              <a:spLocks noChangeArrowheads="1"/>
            </p:cNvSpPr>
            <p:nvPr/>
          </p:nvSpPr>
          <p:spPr bwMode="auto">
            <a:xfrm>
              <a:off x="395287" y="1628775"/>
              <a:ext cx="6122796" cy="1079500"/>
            </a:xfrm>
            <a:prstGeom prst="rect">
              <a:avLst/>
            </a:prstGeom>
            <a:solidFill>
              <a:srgbClr val="CC339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4129" name="TextBox 54"/>
            <p:cNvSpPr txBox="1">
              <a:spLocks noChangeArrowheads="1"/>
            </p:cNvSpPr>
            <p:nvPr/>
          </p:nvSpPr>
          <p:spPr bwMode="auto">
            <a:xfrm>
              <a:off x="695325" y="1846263"/>
              <a:ext cx="863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800">
                  <a:solidFill>
                    <a:schemeClr val="bg1"/>
                  </a:solidFill>
                  <a:ea typeface="ヒラギノ角ゴ Pro W3" charset="-128"/>
                </a:rPr>
                <a:t>74%</a:t>
              </a:r>
            </a:p>
            <a:p>
              <a:pPr algn="ctr">
                <a:lnSpc>
                  <a:spcPct val="100000"/>
                </a:lnSpc>
                <a:spcBef>
                  <a:spcPct val="0"/>
                </a:spcBef>
              </a:pPr>
              <a:r>
                <a:rPr lang="en-GB" altLang="en-US" sz="1800">
                  <a:solidFill>
                    <a:schemeClr val="bg1"/>
                  </a:solidFill>
                  <a:ea typeface="ヒラギノ角ゴ Pro W3" charset="-128"/>
                </a:rPr>
                <a:t>(698)</a:t>
              </a:r>
            </a:p>
          </p:txBody>
        </p:sp>
        <p:sp>
          <p:nvSpPr>
            <p:cNvPr id="4130" name="TextBox 54"/>
            <p:cNvSpPr txBox="1">
              <a:spLocks noChangeArrowheads="1"/>
            </p:cNvSpPr>
            <p:nvPr/>
          </p:nvSpPr>
          <p:spPr bwMode="auto">
            <a:xfrm>
              <a:off x="6732736" y="1658318"/>
              <a:ext cx="863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800">
                  <a:solidFill>
                    <a:schemeClr val="bg1"/>
                  </a:solidFill>
                  <a:ea typeface="ヒラギノ角ゴ Pro W3" charset="-128"/>
                </a:rPr>
                <a:t>16%</a:t>
              </a:r>
            </a:p>
            <a:p>
              <a:pPr algn="ctr">
                <a:lnSpc>
                  <a:spcPct val="100000"/>
                </a:lnSpc>
                <a:spcBef>
                  <a:spcPct val="0"/>
                </a:spcBef>
              </a:pPr>
              <a:r>
                <a:rPr lang="en-GB" altLang="en-US" sz="1800">
                  <a:solidFill>
                    <a:schemeClr val="bg1"/>
                  </a:solidFill>
                  <a:ea typeface="ヒラギノ角ゴ Pro W3" charset="-128"/>
                </a:rPr>
                <a:t>(149)</a:t>
              </a:r>
            </a:p>
          </p:txBody>
        </p:sp>
        <p:sp>
          <p:nvSpPr>
            <p:cNvPr id="4131" name="TextBox 174"/>
            <p:cNvSpPr txBox="1">
              <a:spLocks noChangeArrowheads="1"/>
            </p:cNvSpPr>
            <p:nvPr/>
          </p:nvSpPr>
          <p:spPr bwMode="auto">
            <a:xfrm>
              <a:off x="323850" y="2492375"/>
              <a:ext cx="10715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r>
                <a:rPr lang="en-GB" altLang="en-US" sz="1000">
                  <a:solidFill>
                    <a:schemeClr val="bg1"/>
                  </a:solidFill>
                  <a:ea typeface="ヒラギノ角ゴ Pro W3" charset="-128"/>
                </a:rPr>
                <a:t>n = 944</a:t>
              </a:r>
            </a:p>
          </p:txBody>
        </p:sp>
        <p:sp>
          <p:nvSpPr>
            <p:cNvPr id="42" name="Rectangle 41"/>
            <p:cNvSpPr/>
            <p:nvPr/>
          </p:nvSpPr>
          <p:spPr bwMode="auto">
            <a:xfrm>
              <a:off x="7840662" y="1628775"/>
              <a:ext cx="828675" cy="1079501"/>
            </a:xfrm>
            <a:prstGeom prst="rect">
              <a:avLst/>
            </a:prstGeom>
            <a:solidFill>
              <a:schemeClr val="bg1">
                <a:lumMod val="75000"/>
              </a:schemeClr>
            </a:solidFill>
            <a:ln w="9525" cap="flat" cmpd="sng" algn="ctr">
              <a:noFill/>
              <a:prstDash val="solid"/>
              <a:round/>
              <a:headEnd type="none" w="med" len="med"/>
              <a:tailEnd type="none" w="med" len="med"/>
            </a:ln>
            <a:effectLst/>
          </p:spPr>
          <p:txBody>
            <a:bodyPr/>
            <a:lstStyle/>
            <a:p>
              <a:pPr eaLnBrk="0" hangingPunct="0">
                <a:defRPr/>
              </a:pPr>
              <a:endParaRPr lang="en-GB" b="0">
                <a:latin typeface="Arial" pitchFamily="-112" charset="0"/>
                <a:ea typeface="ヒラギノ角ゴ Pro W3" pitchFamily="-112" charset="-128"/>
                <a:cs typeface="ヒラギノ角ゴ Pro W3" pitchFamily="-112" charset="-128"/>
              </a:endParaRPr>
            </a:p>
          </p:txBody>
        </p:sp>
        <p:sp>
          <p:nvSpPr>
            <p:cNvPr id="4133" name="TextBox 54"/>
            <p:cNvSpPr txBox="1">
              <a:spLocks noChangeArrowheads="1"/>
            </p:cNvSpPr>
            <p:nvPr/>
          </p:nvSpPr>
          <p:spPr bwMode="auto">
            <a:xfrm>
              <a:off x="7920235" y="1711162"/>
              <a:ext cx="6842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400">
                  <a:solidFill>
                    <a:schemeClr val="bg1"/>
                  </a:solidFill>
                  <a:ea typeface="ヒラギノ角ゴ Pro W3" charset="-128"/>
                </a:rPr>
                <a:t>10%</a:t>
              </a:r>
            </a:p>
            <a:p>
              <a:pPr algn="ctr">
                <a:lnSpc>
                  <a:spcPct val="100000"/>
                </a:lnSpc>
                <a:spcBef>
                  <a:spcPct val="0"/>
                </a:spcBef>
              </a:pPr>
              <a:r>
                <a:rPr lang="en-GB" altLang="en-US" sz="1400">
                  <a:solidFill>
                    <a:schemeClr val="bg1"/>
                  </a:solidFill>
                  <a:ea typeface="ヒラギノ角ゴ Pro W3" charset="-128"/>
                </a:rPr>
                <a:t>(97)</a:t>
              </a:r>
            </a:p>
          </p:txBody>
        </p:sp>
      </p:grpSp>
      <p:sp>
        <p:nvSpPr>
          <p:cNvPr id="44" name="Text Box 12"/>
          <p:cNvSpPr txBox="1">
            <a:spLocks noChangeArrowheads="1"/>
          </p:cNvSpPr>
          <p:nvPr/>
        </p:nvSpPr>
        <p:spPr bwMode="auto">
          <a:xfrm>
            <a:off x="414338" y="5494338"/>
            <a:ext cx="6040437"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2000" dirty="0" smtClean="0">
                <a:solidFill>
                  <a:schemeClr val="bg1"/>
                </a:solidFill>
                <a:effectLst>
                  <a:outerShdw blurRad="38100" dist="38100" dir="2700000" algn="tl">
                    <a:srgbClr val="000000">
                      <a:alpha val="43137"/>
                    </a:srgbClr>
                  </a:outerShdw>
                </a:effectLst>
              </a:rPr>
              <a:t>Yes</a:t>
            </a:r>
            <a:endParaRPr lang="en-GB" sz="2800" b="0" dirty="0" smtClean="0">
              <a:solidFill>
                <a:schemeClr val="bg1"/>
              </a:solidFill>
              <a:effectLst>
                <a:outerShdw blurRad="38100" dist="38100" dir="2700000" algn="tl">
                  <a:srgbClr val="000000">
                    <a:alpha val="43137"/>
                  </a:srgbClr>
                </a:outerShdw>
              </a:effectLst>
            </a:endParaRPr>
          </a:p>
        </p:txBody>
      </p:sp>
      <p:sp>
        <p:nvSpPr>
          <p:cNvPr id="45" name="Text Box 12"/>
          <p:cNvSpPr txBox="1">
            <a:spLocks noChangeArrowheads="1"/>
          </p:cNvSpPr>
          <p:nvPr/>
        </p:nvSpPr>
        <p:spPr bwMode="auto">
          <a:xfrm>
            <a:off x="6518275" y="5837238"/>
            <a:ext cx="132238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2000" dirty="0" smtClean="0">
                <a:solidFill>
                  <a:schemeClr val="bg1"/>
                </a:solidFill>
                <a:effectLst>
                  <a:outerShdw blurRad="38100" dist="38100" dir="2700000" algn="tl">
                    <a:srgbClr val="000000">
                      <a:alpha val="43137"/>
                    </a:srgbClr>
                  </a:outerShdw>
                </a:effectLst>
              </a:rPr>
              <a:t>No</a:t>
            </a:r>
            <a:endParaRPr lang="en-GB" sz="2800" b="0" dirty="0" smtClean="0">
              <a:solidFill>
                <a:schemeClr val="bg1"/>
              </a:solidFill>
              <a:effectLst>
                <a:outerShdw blurRad="38100" dist="38100" dir="2700000" algn="tl">
                  <a:srgbClr val="000000">
                    <a:alpha val="43137"/>
                  </a:srgbClr>
                </a:outerShdw>
              </a:effectLst>
            </a:endParaRPr>
          </a:p>
        </p:txBody>
      </p:sp>
      <p:sp>
        <p:nvSpPr>
          <p:cNvPr id="46" name="Text Box 12"/>
          <p:cNvSpPr txBox="1">
            <a:spLocks noChangeArrowheads="1"/>
          </p:cNvSpPr>
          <p:nvPr/>
        </p:nvSpPr>
        <p:spPr bwMode="auto">
          <a:xfrm>
            <a:off x="7840663" y="5805488"/>
            <a:ext cx="8096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1200" dirty="0" smtClean="0">
                <a:solidFill>
                  <a:schemeClr val="bg1"/>
                </a:solidFill>
                <a:effectLst>
                  <a:outerShdw blurRad="38100" dist="38100" dir="2700000" algn="tl">
                    <a:srgbClr val="000000">
                      <a:alpha val="43137"/>
                    </a:srgbClr>
                  </a:outerShdw>
                </a:effectLst>
              </a:rPr>
              <a:t>Don’t know</a:t>
            </a:r>
            <a:endParaRPr lang="en-GB" sz="1600" b="0" dirty="0" smtClean="0">
              <a:solidFill>
                <a:schemeClr val="bg1"/>
              </a:solidFill>
              <a:effectLst>
                <a:outerShdw blurRad="38100" dist="38100" dir="2700000" algn="tl">
                  <a:srgbClr val="000000">
                    <a:alpha val="43137"/>
                  </a:srgbClr>
                </a:outerShdw>
              </a:effectLst>
            </a:endParaRPr>
          </a:p>
        </p:txBody>
      </p:sp>
      <p:sp>
        <p:nvSpPr>
          <p:cNvPr id="47" name="Title 1"/>
          <p:cNvSpPr txBox="1">
            <a:spLocks/>
          </p:cNvSpPr>
          <p:nvPr/>
        </p:nvSpPr>
        <p:spPr>
          <a:xfrm>
            <a:off x="647700" y="548680"/>
            <a:ext cx="5600700" cy="762000"/>
          </a:xfrm>
          <a:prstGeom prst="rect">
            <a:avLst/>
          </a:prstGeom>
        </p:spPr>
        <p:txBody>
          <a:bodyPr/>
          <a:lstStyle>
            <a:lvl1pPr algn="l" rtl="0" eaLnBrk="0" fontAlgn="base" hangingPunct="0">
              <a:lnSpc>
                <a:spcPct val="85000"/>
              </a:lnSpc>
              <a:spcBef>
                <a:spcPct val="0"/>
              </a:spcBef>
              <a:spcAft>
                <a:spcPct val="0"/>
              </a:spcAft>
              <a:defRPr sz="2600">
                <a:solidFill>
                  <a:schemeClr val="bg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2pPr>
            <a:lvl3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3pPr>
            <a:lvl4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4pPr>
            <a:lvl5pPr algn="l" rtl="0" eaLnBrk="0" fontAlgn="base" hangingPunct="0">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5pPr>
            <a:lvl6pPr marL="4572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6pPr>
            <a:lvl7pPr marL="9144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7pPr>
            <a:lvl8pPr marL="13716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8pPr>
            <a:lvl9pPr marL="1828800" algn="l" rtl="0" fontAlgn="base">
              <a:lnSpc>
                <a:spcPct val="85000"/>
              </a:lnSpc>
              <a:spcBef>
                <a:spcPct val="0"/>
              </a:spcBef>
              <a:spcAft>
                <a:spcPct val="0"/>
              </a:spcAft>
              <a:defRPr sz="2600">
                <a:solidFill>
                  <a:schemeClr val="bg1"/>
                </a:solidFill>
                <a:latin typeface="Arial" pitchFamily="-112" charset="0"/>
                <a:ea typeface="ＭＳ Ｐゴシック" pitchFamily="-112" charset="-128"/>
                <a:cs typeface="ＭＳ Ｐゴシック" pitchFamily="-112" charset="-128"/>
              </a:defRPr>
            </a:lvl9pPr>
          </a:lstStyle>
          <a:p>
            <a:r>
              <a:rPr lang="en-GB" sz="2000" b="1" kern="0" dirty="0" smtClean="0"/>
              <a:t>Since the evaluation we continue to monitor provider views – most are positive about the inspection process</a:t>
            </a:r>
            <a:endParaRPr lang="en-GB" sz="2000" b="1" kern="0" dirty="0"/>
          </a:p>
        </p:txBody>
      </p:sp>
    </p:spTree>
    <p:extLst>
      <p:ext uri="{BB962C8B-B14F-4D97-AF65-F5344CB8AC3E}">
        <p14:creationId xmlns:p14="http://schemas.microsoft.com/office/powerpoint/2010/main" val="3300144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650776"/>
            <a:ext cx="5600700" cy="762000"/>
          </a:xfrm>
        </p:spPr>
        <p:txBody>
          <a:bodyPr/>
          <a:lstStyle/>
          <a:p>
            <a:r>
              <a:rPr lang="en-GB" sz="2000" b="1" dirty="0" smtClean="0"/>
              <a:t>And importantly, they also agree inspection is beneficial to the quality of care in England</a:t>
            </a:r>
            <a:endParaRPr lang="en-GB" sz="2000" b="1" dirty="0"/>
          </a:p>
        </p:txBody>
      </p:sp>
      <p:sp>
        <p:nvSpPr>
          <p:cNvPr id="3074"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charset="0"/>
                <a:ea typeface="ヒラギノ角ゴ Pro W3" charset="-128"/>
              </a:defRPr>
            </a:lvl1pPr>
            <a:lvl2pPr marL="742950" indent="-285750" eaLnBrk="0" hangingPunct="0">
              <a:defRPr sz="2400" b="1">
                <a:solidFill>
                  <a:schemeClr val="tx1"/>
                </a:solidFill>
                <a:latin typeface="Arial" charset="0"/>
                <a:ea typeface="ヒラギノ角ゴ Pro W3" charset="-128"/>
              </a:defRPr>
            </a:lvl2pPr>
            <a:lvl3pPr marL="1143000" indent="-228600" eaLnBrk="0" hangingPunct="0">
              <a:defRPr sz="2400" b="1">
                <a:solidFill>
                  <a:schemeClr val="tx1"/>
                </a:solidFill>
                <a:latin typeface="Arial" charset="0"/>
                <a:ea typeface="ヒラギノ角ゴ Pro W3" charset="-128"/>
              </a:defRPr>
            </a:lvl3pPr>
            <a:lvl4pPr marL="1600200" indent="-228600" eaLnBrk="0" hangingPunct="0">
              <a:defRPr sz="2400" b="1">
                <a:solidFill>
                  <a:schemeClr val="tx1"/>
                </a:solidFill>
                <a:latin typeface="Arial" charset="0"/>
                <a:ea typeface="ヒラギノ角ゴ Pro W3" charset="-128"/>
              </a:defRPr>
            </a:lvl4pPr>
            <a:lvl5pPr marL="2057400" indent="-228600" eaLnBrk="0" hangingPunct="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fld id="{A0C9E499-D153-4091-BC42-D53D70243AE8}" type="slidenum">
              <a:rPr lang="en-US" altLang="en-US" sz="900" b="0" smtClean="0">
                <a:solidFill>
                  <a:srgbClr val="5F2861"/>
                </a:solidFill>
                <a:ea typeface="ＭＳ Ｐゴシック" pitchFamily="34" charset="-128"/>
              </a:rPr>
              <a:pPr/>
              <a:t>9</a:t>
            </a:fld>
            <a:endParaRPr lang="en-US" altLang="en-US" sz="1400" b="0" smtClean="0">
              <a:solidFill>
                <a:srgbClr val="6D2E69"/>
              </a:solidFill>
              <a:ea typeface="ＭＳ Ｐゴシック" pitchFamily="34" charset="-128"/>
            </a:endParaRPr>
          </a:p>
        </p:txBody>
      </p:sp>
      <p:sp>
        <p:nvSpPr>
          <p:cNvPr id="3075" name="Rectangle 72"/>
          <p:cNvSpPr>
            <a:spLocks noChangeArrowheads="1"/>
          </p:cNvSpPr>
          <p:nvPr/>
        </p:nvSpPr>
        <p:spPr bwMode="auto">
          <a:xfrm>
            <a:off x="7461250" y="1970088"/>
            <a:ext cx="1157288" cy="1079500"/>
          </a:xfrm>
          <a:prstGeom prst="rect">
            <a:avLst/>
          </a:prstGeom>
          <a:solidFill>
            <a:schemeClr val="tx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3076" name="Rectangle 70"/>
          <p:cNvSpPr>
            <a:spLocks noChangeArrowheads="1"/>
          </p:cNvSpPr>
          <p:nvPr/>
        </p:nvSpPr>
        <p:spPr bwMode="auto">
          <a:xfrm>
            <a:off x="350838" y="1970088"/>
            <a:ext cx="7110412" cy="1079500"/>
          </a:xfrm>
          <a:prstGeom prst="rect">
            <a:avLst/>
          </a:prstGeom>
          <a:solidFill>
            <a:srgbClr val="CC339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3077" name="TextBox 54"/>
          <p:cNvSpPr txBox="1">
            <a:spLocks noChangeArrowheads="1"/>
          </p:cNvSpPr>
          <p:nvPr/>
        </p:nvSpPr>
        <p:spPr bwMode="auto">
          <a:xfrm>
            <a:off x="938213" y="2171700"/>
            <a:ext cx="86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800">
                <a:solidFill>
                  <a:schemeClr val="bg1"/>
                </a:solidFill>
                <a:ea typeface="ヒラギノ角ゴ Pro W3" charset="-128"/>
              </a:rPr>
              <a:t>86%</a:t>
            </a:r>
          </a:p>
          <a:p>
            <a:pPr algn="ctr">
              <a:lnSpc>
                <a:spcPct val="100000"/>
              </a:lnSpc>
              <a:spcBef>
                <a:spcPct val="0"/>
              </a:spcBef>
            </a:pPr>
            <a:r>
              <a:rPr lang="en-GB" altLang="en-US" sz="1800">
                <a:solidFill>
                  <a:schemeClr val="bg1"/>
                </a:solidFill>
                <a:ea typeface="ヒラギノ角ゴ Pro W3" charset="-128"/>
              </a:rPr>
              <a:t>(2920)</a:t>
            </a:r>
          </a:p>
        </p:txBody>
      </p:sp>
      <p:sp>
        <p:nvSpPr>
          <p:cNvPr id="3078" name="TextBox 54"/>
          <p:cNvSpPr txBox="1">
            <a:spLocks noChangeArrowheads="1"/>
          </p:cNvSpPr>
          <p:nvPr/>
        </p:nvSpPr>
        <p:spPr bwMode="auto">
          <a:xfrm>
            <a:off x="7327900" y="2185988"/>
            <a:ext cx="863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400">
                <a:solidFill>
                  <a:schemeClr val="bg1"/>
                </a:solidFill>
                <a:ea typeface="ヒラギノ角ゴ Pro W3" charset="-128"/>
              </a:rPr>
              <a:t>14%</a:t>
            </a:r>
          </a:p>
          <a:p>
            <a:pPr algn="ctr">
              <a:lnSpc>
                <a:spcPct val="100000"/>
              </a:lnSpc>
              <a:spcBef>
                <a:spcPct val="0"/>
              </a:spcBef>
            </a:pPr>
            <a:r>
              <a:rPr lang="en-GB" altLang="en-US" sz="1400">
                <a:solidFill>
                  <a:schemeClr val="bg1"/>
                </a:solidFill>
                <a:ea typeface="ヒラギノ角ゴ Pro W3" charset="-128"/>
              </a:rPr>
              <a:t>(466)</a:t>
            </a:r>
          </a:p>
        </p:txBody>
      </p:sp>
      <p:sp>
        <p:nvSpPr>
          <p:cNvPr id="10" name="Text Box 10"/>
          <p:cNvSpPr txBox="1">
            <a:spLocks noChangeArrowheads="1"/>
          </p:cNvSpPr>
          <p:nvPr/>
        </p:nvSpPr>
        <p:spPr bwMode="auto">
          <a:xfrm>
            <a:off x="7480300" y="2771775"/>
            <a:ext cx="1214438"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eaLnBrk="0" hangingPunct="0">
              <a:spcBef>
                <a:spcPct val="50000"/>
              </a:spcBef>
              <a:defRPr/>
            </a:pPr>
            <a:r>
              <a:rPr lang="en-GB" sz="1200" dirty="0" smtClean="0">
                <a:solidFill>
                  <a:schemeClr val="bg1"/>
                </a:solidFill>
                <a:effectLst>
                  <a:outerShdw blurRad="38100" dist="38100" dir="2700000" algn="tl">
                    <a:srgbClr val="000000">
                      <a:alpha val="43137"/>
                    </a:srgbClr>
                  </a:outerShdw>
                </a:effectLst>
              </a:rPr>
              <a:t>Not beneficial</a:t>
            </a:r>
            <a:endParaRPr lang="en-GB" sz="1200" i="1" dirty="0" smtClean="0">
              <a:solidFill>
                <a:schemeClr val="bg1"/>
              </a:solidFill>
              <a:effectLst>
                <a:outerShdw blurRad="38100" dist="38100" dir="2700000" algn="tl">
                  <a:srgbClr val="000000">
                    <a:alpha val="43137"/>
                  </a:srgbClr>
                </a:outerShdw>
              </a:effectLst>
            </a:endParaRPr>
          </a:p>
        </p:txBody>
      </p:sp>
      <p:sp>
        <p:nvSpPr>
          <p:cNvPr id="3080" name="TextBox 174"/>
          <p:cNvSpPr txBox="1">
            <a:spLocks noChangeArrowheads="1"/>
          </p:cNvSpPr>
          <p:nvPr/>
        </p:nvSpPr>
        <p:spPr bwMode="auto">
          <a:xfrm>
            <a:off x="279400" y="2833688"/>
            <a:ext cx="10715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r>
              <a:rPr lang="en-GB" altLang="en-US" sz="1000">
                <a:solidFill>
                  <a:schemeClr val="bg1"/>
                </a:solidFill>
                <a:ea typeface="ヒラギノ角ゴ Pro W3" charset="-128"/>
              </a:rPr>
              <a:t>n = 3386</a:t>
            </a:r>
          </a:p>
        </p:txBody>
      </p:sp>
      <p:sp>
        <p:nvSpPr>
          <p:cNvPr id="12" name="Text Box 12"/>
          <p:cNvSpPr txBox="1">
            <a:spLocks noChangeArrowheads="1"/>
          </p:cNvSpPr>
          <p:nvPr/>
        </p:nvSpPr>
        <p:spPr bwMode="auto">
          <a:xfrm>
            <a:off x="279400" y="1639888"/>
            <a:ext cx="826770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eaLnBrk="0" hangingPunct="0">
              <a:spcBef>
                <a:spcPct val="50000"/>
              </a:spcBef>
              <a:defRPr/>
            </a:pPr>
            <a:r>
              <a:rPr lang="en-GB" sz="1600" dirty="0"/>
              <a:t>To what extent is CQC (inspection and regulation) beneficial to quality of care</a:t>
            </a:r>
            <a:r>
              <a:rPr lang="en-GB" sz="1600" dirty="0" smtClean="0"/>
              <a:t>?</a:t>
            </a:r>
            <a:endParaRPr lang="en-GB" sz="1600" b="0" dirty="0" smtClean="0"/>
          </a:p>
        </p:txBody>
      </p:sp>
      <p:sp>
        <p:nvSpPr>
          <p:cNvPr id="13" name="TextBox 54"/>
          <p:cNvSpPr txBox="1">
            <a:spLocks noChangeArrowheads="1"/>
          </p:cNvSpPr>
          <p:nvPr/>
        </p:nvSpPr>
        <p:spPr bwMode="auto">
          <a:xfrm>
            <a:off x="373063" y="2732088"/>
            <a:ext cx="71072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defRPr/>
            </a:pPr>
            <a:r>
              <a:rPr lang="en-GB" altLang="en-US" sz="1200" dirty="0" smtClean="0">
                <a:solidFill>
                  <a:schemeClr val="bg1"/>
                </a:solidFill>
                <a:effectLst>
                  <a:outerShdw blurRad="38100" dist="38100" dir="2700000" algn="tl">
                    <a:srgbClr val="000000">
                      <a:alpha val="43137"/>
                    </a:srgbClr>
                  </a:outerShdw>
                </a:effectLst>
                <a:ea typeface="ヒラギノ角ゴ Pro W3" charset="-128"/>
              </a:rPr>
              <a:t>(</a:t>
            </a:r>
            <a:r>
              <a:rPr lang="en-GB" altLang="en-US" sz="1200" i="1" dirty="0" smtClean="0">
                <a:solidFill>
                  <a:schemeClr val="bg1"/>
                </a:solidFill>
                <a:effectLst>
                  <a:outerShdw blurRad="38100" dist="38100" dir="2700000" algn="tl">
                    <a:srgbClr val="000000">
                      <a:alpha val="43137"/>
                    </a:srgbClr>
                  </a:outerShdw>
                </a:effectLst>
                <a:ea typeface="ヒラギノ角ゴ Pro W3" charset="-128"/>
              </a:rPr>
              <a:t>Very</a:t>
            </a:r>
            <a:r>
              <a:rPr lang="en-GB" altLang="en-US" sz="1200" dirty="0" smtClean="0">
                <a:solidFill>
                  <a:schemeClr val="bg1"/>
                </a:solidFill>
                <a:effectLst>
                  <a:outerShdw blurRad="38100" dist="38100" dir="2700000" algn="tl">
                    <a:srgbClr val="000000">
                      <a:alpha val="43137"/>
                    </a:srgbClr>
                  </a:outerShdw>
                </a:effectLst>
                <a:ea typeface="ヒラギノ角ゴ Pro W3" charset="-128"/>
              </a:rPr>
              <a:t> – 33%  </a:t>
            </a:r>
            <a:r>
              <a:rPr lang="en-GB" altLang="en-US" sz="1100" dirty="0" smtClean="0">
                <a:solidFill>
                  <a:schemeClr val="bg1"/>
                </a:solidFill>
                <a:effectLst>
                  <a:outerShdw blurRad="38100" dist="38100" dir="2700000" algn="tl">
                    <a:srgbClr val="000000">
                      <a:alpha val="43137"/>
                    </a:srgbClr>
                  </a:outerShdw>
                </a:effectLst>
                <a:ea typeface="ヒラギノ角ゴ Pro W3" charset="-128"/>
              </a:rPr>
              <a:t>|  </a:t>
            </a:r>
            <a:r>
              <a:rPr lang="en-GB" altLang="en-US" sz="1400" i="1" dirty="0" smtClean="0">
                <a:solidFill>
                  <a:schemeClr val="bg1"/>
                </a:solidFill>
                <a:effectLst>
                  <a:outerShdw blurRad="38100" dist="38100" dir="2700000" algn="tl">
                    <a:srgbClr val="000000">
                      <a:alpha val="43137"/>
                    </a:srgbClr>
                  </a:outerShdw>
                </a:effectLst>
                <a:ea typeface="ヒラギノ角ゴ Pro W3" charset="-128"/>
              </a:rPr>
              <a:t>Fairly</a:t>
            </a:r>
            <a:r>
              <a:rPr lang="en-GB" altLang="en-US" sz="1400" dirty="0" smtClean="0">
                <a:solidFill>
                  <a:schemeClr val="bg1"/>
                </a:solidFill>
                <a:effectLst>
                  <a:outerShdw blurRad="38100" dist="38100" dir="2700000" algn="tl">
                    <a:srgbClr val="000000">
                      <a:alpha val="43137"/>
                    </a:srgbClr>
                  </a:outerShdw>
                </a:effectLst>
                <a:ea typeface="ヒラギノ角ゴ Pro W3" charset="-128"/>
              </a:rPr>
              <a:t> – 35%  </a:t>
            </a:r>
            <a:r>
              <a:rPr lang="en-GB" altLang="en-US" sz="1100" dirty="0" smtClean="0">
                <a:solidFill>
                  <a:schemeClr val="bg1"/>
                </a:solidFill>
                <a:effectLst>
                  <a:outerShdw blurRad="38100" dist="38100" dir="2700000" algn="tl">
                    <a:srgbClr val="000000">
                      <a:alpha val="43137"/>
                    </a:srgbClr>
                  </a:outerShdw>
                </a:effectLst>
                <a:ea typeface="ヒラギノ角ゴ Pro W3" charset="-128"/>
              </a:rPr>
              <a:t>|  </a:t>
            </a:r>
            <a:r>
              <a:rPr lang="en-GB" altLang="en-US" sz="1100" i="1" dirty="0" smtClean="0">
                <a:solidFill>
                  <a:schemeClr val="bg1"/>
                </a:solidFill>
                <a:effectLst>
                  <a:outerShdw blurRad="38100" dist="38100" dir="2700000" algn="tl">
                    <a:srgbClr val="000000">
                      <a:alpha val="43137"/>
                    </a:srgbClr>
                  </a:outerShdw>
                </a:effectLst>
                <a:ea typeface="ヒラギノ角ゴ Pro W3" charset="-128"/>
              </a:rPr>
              <a:t>Slightly</a:t>
            </a:r>
            <a:r>
              <a:rPr lang="en-GB" altLang="en-US" sz="1100" dirty="0" smtClean="0">
                <a:solidFill>
                  <a:schemeClr val="bg1"/>
                </a:solidFill>
                <a:effectLst>
                  <a:outerShdw blurRad="38100" dist="38100" dir="2700000" algn="tl">
                    <a:srgbClr val="000000">
                      <a:alpha val="43137"/>
                    </a:srgbClr>
                  </a:outerShdw>
                </a:effectLst>
                <a:ea typeface="ヒラギノ角ゴ Pro W3" charset="-128"/>
              </a:rPr>
              <a:t> – 18%)</a:t>
            </a:r>
          </a:p>
        </p:txBody>
      </p:sp>
      <p:sp>
        <p:nvSpPr>
          <p:cNvPr id="14" name="Text Box 12"/>
          <p:cNvSpPr txBox="1">
            <a:spLocks noChangeArrowheads="1"/>
          </p:cNvSpPr>
          <p:nvPr/>
        </p:nvSpPr>
        <p:spPr bwMode="auto">
          <a:xfrm>
            <a:off x="382588" y="3344863"/>
            <a:ext cx="834072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eaLnBrk="0" hangingPunct="0">
              <a:spcBef>
                <a:spcPct val="50000"/>
              </a:spcBef>
              <a:defRPr/>
            </a:pPr>
            <a:r>
              <a:rPr lang="en-GB" sz="1600" dirty="0"/>
              <a:t>Has the inspection helped you to identify any areas for improvement</a:t>
            </a:r>
            <a:r>
              <a:rPr lang="en-GB" sz="1600" dirty="0" smtClean="0"/>
              <a:t>?</a:t>
            </a:r>
            <a:endParaRPr lang="en-GB" sz="2000" b="0" dirty="0" smtClean="0"/>
          </a:p>
        </p:txBody>
      </p:sp>
      <p:grpSp>
        <p:nvGrpSpPr>
          <p:cNvPr id="3084" name="Group 1"/>
          <p:cNvGrpSpPr>
            <a:grpSpLocks/>
          </p:cNvGrpSpPr>
          <p:nvPr/>
        </p:nvGrpSpPr>
        <p:grpSpPr bwMode="auto">
          <a:xfrm>
            <a:off x="347663" y="3716338"/>
            <a:ext cx="8558212" cy="1119187"/>
            <a:chOff x="323850" y="1989138"/>
            <a:chExt cx="8558213" cy="1119187"/>
          </a:xfrm>
        </p:grpSpPr>
        <p:sp>
          <p:nvSpPr>
            <p:cNvPr id="3109" name="Rectangle 72"/>
            <p:cNvSpPr>
              <a:spLocks noChangeArrowheads="1"/>
            </p:cNvSpPr>
            <p:nvPr/>
          </p:nvSpPr>
          <p:spPr bwMode="auto">
            <a:xfrm>
              <a:off x="6034088" y="1989138"/>
              <a:ext cx="2416175" cy="1079500"/>
            </a:xfrm>
            <a:prstGeom prst="rect">
              <a:avLst/>
            </a:prstGeom>
            <a:solidFill>
              <a:schemeClr val="tx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3110" name="Rectangle 70"/>
            <p:cNvSpPr>
              <a:spLocks noChangeArrowheads="1"/>
            </p:cNvSpPr>
            <p:nvPr/>
          </p:nvSpPr>
          <p:spPr bwMode="auto">
            <a:xfrm>
              <a:off x="395288" y="1989138"/>
              <a:ext cx="6037262" cy="1079500"/>
            </a:xfrm>
            <a:prstGeom prst="rect">
              <a:avLst/>
            </a:prstGeom>
            <a:solidFill>
              <a:srgbClr val="CC339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3111" name="TextBox 54"/>
            <p:cNvSpPr txBox="1">
              <a:spLocks noChangeArrowheads="1"/>
            </p:cNvSpPr>
            <p:nvPr/>
          </p:nvSpPr>
          <p:spPr bwMode="auto">
            <a:xfrm>
              <a:off x="684213" y="2205038"/>
              <a:ext cx="863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800">
                  <a:solidFill>
                    <a:schemeClr val="bg1"/>
                  </a:solidFill>
                  <a:ea typeface="ヒラギノ角ゴ Pro W3" charset="-128"/>
                </a:rPr>
                <a:t>73%</a:t>
              </a:r>
            </a:p>
            <a:p>
              <a:pPr algn="ctr">
                <a:lnSpc>
                  <a:spcPct val="100000"/>
                </a:lnSpc>
                <a:spcBef>
                  <a:spcPct val="0"/>
                </a:spcBef>
              </a:pPr>
              <a:r>
                <a:rPr lang="en-GB" altLang="en-US" sz="1800">
                  <a:solidFill>
                    <a:schemeClr val="bg1"/>
                  </a:solidFill>
                  <a:ea typeface="ヒラギノ角ゴ Pro W3" charset="-128"/>
                </a:rPr>
                <a:t>(2458)</a:t>
              </a:r>
            </a:p>
          </p:txBody>
        </p:sp>
        <p:sp>
          <p:nvSpPr>
            <p:cNvPr id="3112" name="TextBox 54"/>
            <p:cNvSpPr txBox="1">
              <a:spLocks noChangeArrowheads="1"/>
            </p:cNvSpPr>
            <p:nvPr/>
          </p:nvSpPr>
          <p:spPr bwMode="auto">
            <a:xfrm>
              <a:off x="6877050" y="2133600"/>
              <a:ext cx="863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400">
                  <a:solidFill>
                    <a:schemeClr val="bg1"/>
                  </a:solidFill>
                  <a:ea typeface="ヒラギノ角ゴ Pro W3" charset="-128"/>
                </a:rPr>
                <a:t>21%</a:t>
              </a:r>
            </a:p>
            <a:p>
              <a:pPr algn="ctr">
                <a:lnSpc>
                  <a:spcPct val="100000"/>
                </a:lnSpc>
                <a:spcBef>
                  <a:spcPct val="0"/>
                </a:spcBef>
              </a:pPr>
              <a:r>
                <a:rPr lang="en-GB" altLang="en-US" sz="1400">
                  <a:solidFill>
                    <a:schemeClr val="bg1"/>
                  </a:solidFill>
                  <a:ea typeface="ヒラギノ角ゴ Pro W3" charset="-128"/>
                </a:rPr>
                <a:t>(695)</a:t>
              </a:r>
            </a:p>
          </p:txBody>
        </p:sp>
        <p:sp>
          <p:nvSpPr>
            <p:cNvPr id="3113" name="TextBox 174"/>
            <p:cNvSpPr txBox="1">
              <a:spLocks noChangeArrowheads="1"/>
            </p:cNvSpPr>
            <p:nvPr/>
          </p:nvSpPr>
          <p:spPr bwMode="auto">
            <a:xfrm>
              <a:off x="323850" y="2852738"/>
              <a:ext cx="10715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r>
                <a:rPr lang="en-GB" altLang="en-US" sz="1000">
                  <a:solidFill>
                    <a:schemeClr val="bg1"/>
                  </a:solidFill>
                  <a:ea typeface="ヒラギノ角ゴ Pro W3" charset="-128"/>
                </a:rPr>
                <a:t>n = 3354</a:t>
              </a:r>
            </a:p>
          </p:txBody>
        </p:sp>
        <p:sp>
          <p:nvSpPr>
            <p:cNvPr id="21" name="Rectangle 20"/>
            <p:cNvSpPr/>
            <p:nvPr/>
          </p:nvSpPr>
          <p:spPr bwMode="auto">
            <a:xfrm>
              <a:off x="8178801" y="1989138"/>
              <a:ext cx="496887" cy="1079500"/>
            </a:xfrm>
            <a:prstGeom prst="rect">
              <a:avLst/>
            </a:prstGeom>
            <a:solidFill>
              <a:schemeClr val="bg1">
                <a:lumMod val="75000"/>
              </a:schemeClr>
            </a:solidFill>
            <a:ln w="9525" cap="flat" cmpd="sng" algn="ctr">
              <a:noFill/>
              <a:prstDash val="solid"/>
              <a:round/>
              <a:headEnd type="none" w="med" len="med"/>
              <a:tailEnd type="none" w="med" len="med"/>
            </a:ln>
            <a:effectLst/>
          </p:spPr>
          <p:txBody>
            <a:bodyPr/>
            <a:lstStyle/>
            <a:p>
              <a:pPr eaLnBrk="0" hangingPunct="0">
                <a:defRPr/>
              </a:pPr>
              <a:endParaRPr lang="en-GB" b="0">
                <a:latin typeface="Arial" pitchFamily="-112" charset="0"/>
                <a:ea typeface="ヒラギノ角ゴ Pro W3" pitchFamily="-112" charset="-128"/>
                <a:cs typeface="ヒラギノ角ゴ Pro W3" pitchFamily="-112" charset="-128"/>
              </a:endParaRPr>
            </a:p>
          </p:txBody>
        </p:sp>
        <p:sp>
          <p:nvSpPr>
            <p:cNvPr id="3115" name="TextBox 54"/>
            <p:cNvSpPr txBox="1">
              <a:spLocks noChangeArrowheads="1"/>
            </p:cNvSpPr>
            <p:nvPr/>
          </p:nvSpPr>
          <p:spPr bwMode="auto">
            <a:xfrm>
              <a:off x="8018463" y="2133600"/>
              <a:ext cx="863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400">
                  <a:solidFill>
                    <a:schemeClr val="bg1"/>
                  </a:solidFill>
                  <a:ea typeface="ヒラギノ角ゴ Pro W3" charset="-128"/>
                </a:rPr>
                <a:t>6%</a:t>
              </a:r>
            </a:p>
            <a:p>
              <a:pPr algn="ctr">
                <a:lnSpc>
                  <a:spcPct val="100000"/>
                </a:lnSpc>
                <a:spcBef>
                  <a:spcPct val="0"/>
                </a:spcBef>
              </a:pPr>
              <a:r>
                <a:rPr lang="en-GB" altLang="en-US" sz="1400">
                  <a:solidFill>
                    <a:schemeClr val="bg1"/>
                  </a:solidFill>
                  <a:ea typeface="ヒラギノ角ゴ Pro W3" charset="-128"/>
                </a:rPr>
                <a:t>(201)</a:t>
              </a:r>
            </a:p>
          </p:txBody>
        </p:sp>
        <p:sp>
          <p:nvSpPr>
            <p:cNvPr id="23" name="Text Box 12"/>
            <p:cNvSpPr txBox="1">
              <a:spLocks noChangeArrowheads="1"/>
            </p:cNvSpPr>
            <p:nvPr/>
          </p:nvSpPr>
          <p:spPr bwMode="auto">
            <a:xfrm>
              <a:off x="392112" y="2349500"/>
              <a:ext cx="6040439"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2000" dirty="0" smtClean="0">
                  <a:solidFill>
                    <a:schemeClr val="bg1"/>
                  </a:solidFill>
                  <a:effectLst>
                    <a:outerShdw blurRad="38100" dist="38100" dir="2700000" algn="tl">
                      <a:srgbClr val="000000">
                        <a:alpha val="43137"/>
                      </a:srgbClr>
                    </a:outerShdw>
                  </a:effectLst>
                </a:rPr>
                <a:t>Yes</a:t>
              </a:r>
              <a:endParaRPr lang="en-GB" sz="2800" b="0" dirty="0" smtClean="0">
                <a:solidFill>
                  <a:schemeClr val="bg1"/>
                </a:solidFill>
                <a:effectLst>
                  <a:outerShdw blurRad="38100" dist="38100" dir="2700000" algn="tl">
                    <a:srgbClr val="000000">
                      <a:alpha val="43137"/>
                    </a:srgbClr>
                  </a:outerShdw>
                </a:effectLst>
              </a:endParaRPr>
            </a:p>
          </p:txBody>
        </p:sp>
        <p:sp>
          <p:nvSpPr>
            <p:cNvPr id="24" name="Text Box 12"/>
            <p:cNvSpPr txBox="1">
              <a:spLocks noChangeArrowheads="1"/>
            </p:cNvSpPr>
            <p:nvPr/>
          </p:nvSpPr>
          <p:spPr bwMode="auto">
            <a:xfrm>
              <a:off x="6411913" y="2708275"/>
              <a:ext cx="175736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2000" dirty="0" smtClean="0">
                  <a:solidFill>
                    <a:schemeClr val="bg1"/>
                  </a:solidFill>
                  <a:effectLst>
                    <a:outerShdw blurRad="38100" dist="38100" dir="2700000" algn="tl">
                      <a:srgbClr val="000000">
                        <a:alpha val="43137"/>
                      </a:srgbClr>
                    </a:outerShdw>
                  </a:effectLst>
                </a:rPr>
                <a:t>No</a:t>
              </a:r>
              <a:endParaRPr lang="en-GB" sz="2800" b="0" dirty="0" smtClean="0">
                <a:solidFill>
                  <a:schemeClr val="bg1"/>
                </a:solidFill>
                <a:effectLst>
                  <a:outerShdw blurRad="38100" dist="38100" dir="2700000" algn="tl">
                    <a:srgbClr val="000000">
                      <a:alpha val="43137"/>
                    </a:srgbClr>
                  </a:outerShdw>
                </a:effectLst>
              </a:endParaRPr>
            </a:p>
          </p:txBody>
        </p:sp>
        <p:sp>
          <p:nvSpPr>
            <p:cNvPr id="25" name="Text Box 12"/>
            <p:cNvSpPr txBox="1">
              <a:spLocks noChangeArrowheads="1"/>
            </p:cNvSpPr>
            <p:nvPr/>
          </p:nvSpPr>
          <p:spPr bwMode="auto">
            <a:xfrm>
              <a:off x="8027988" y="2636838"/>
              <a:ext cx="73818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1200" dirty="0" smtClean="0">
                  <a:solidFill>
                    <a:schemeClr val="bg1"/>
                  </a:solidFill>
                  <a:effectLst>
                    <a:outerShdw blurRad="38100" dist="38100" dir="2700000" algn="tl">
                      <a:srgbClr val="000000">
                        <a:alpha val="43137"/>
                      </a:srgbClr>
                    </a:outerShdw>
                  </a:effectLst>
                </a:rPr>
                <a:t>Don’t know</a:t>
              </a:r>
              <a:endParaRPr lang="en-GB" sz="1600" b="0" dirty="0" smtClean="0">
                <a:solidFill>
                  <a:schemeClr val="bg1"/>
                </a:solidFill>
                <a:effectLst>
                  <a:outerShdw blurRad="38100" dist="38100" dir="2700000" algn="tl">
                    <a:srgbClr val="000000">
                      <a:alpha val="43137"/>
                    </a:srgbClr>
                  </a:outerShdw>
                </a:effectLst>
              </a:endParaRPr>
            </a:p>
          </p:txBody>
        </p:sp>
      </p:grpSp>
      <p:sp>
        <p:nvSpPr>
          <p:cNvPr id="26" name="Text Box 12"/>
          <p:cNvSpPr txBox="1">
            <a:spLocks noChangeArrowheads="1"/>
          </p:cNvSpPr>
          <p:nvPr/>
        </p:nvSpPr>
        <p:spPr bwMode="auto">
          <a:xfrm>
            <a:off x="379413" y="5011738"/>
            <a:ext cx="8267700"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eaLnBrk="0" hangingPunct="0">
              <a:spcBef>
                <a:spcPct val="50000"/>
              </a:spcBef>
              <a:defRPr/>
            </a:pPr>
            <a:r>
              <a:rPr lang="en-GB" sz="1600" dirty="0"/>
              <a:t>Are, or will, CQC Reports and Ratings (be) Useful for Providers?</a:t>
            </a:r>
            <a:endParaRPr lang="en-GB" sz="1600" b="0" dirty="0" smtClean="0"/>
          </a:p>
        </p:txBody>
      </p:sp>
      <p:grpSp>
        <p:nvGrpSpPr>
          <p:cNvPr id="3086" name="Group 1"/>
          <p:cNvGrpSpPr>
            <a:grpSpLocks/>
          </p:cNvGrpSpPr>
          <p:nvPr/>
        </p:nvGrpSpPr>
        <p:grpSpPr bwMode="auto">
          <a:xfrm>
            <a:off x="366713" y="5300663"/>
            <a:ext cx="8542337" cy="1187450"/>
            <a:chOff x="251520" y="3429000"/>
            <a:chExt cx="8543230" cy="1187944"/>
          </a:xfrm>
        </p:grpSpPr>
        <p:sp>
          <p:nvSpPr>
            <p:cNvPr id="3093" name="Rectangle 70"/>
            <p:cNvSpPr>
              <a:spLocks noChangeArrowheads="1"/>
            </p:cNvSpPr>
            <p:nvPr/>
          </p:nvSpPr>
          <p:spPr bwMode="auto">
            <a:xfrm>
              <a:off x="323280" y="3798332"/>
              <a:ext cx="2975211" cy="792088"/>
            </a:xfrm>
            <a:prstGeom prst="rect">
              <a:avLst/>
            </a:prstGeom>
            <a:solidFill>
              <a:srgbClr val="CC339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3094" name="TextBox 54"/>
            <p:cNvSpPr txBox="1">
              <a:spLocks noChangeArrowheads="1"/>
            </p:cNvSpPr>
            <p:nvPr/>
          </p:nvSpPr>
          <p:spPr bwMode="auto">
            <a:xfrm>
              <a:off x="539552" y="3942348"/>
              <a:ext cx="6473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200">
                  <a:solidFill>
                    <a:schemeClr val="bg1"/>
                  </a:solidFill>
                  <a:ea typeface="ヒラギノ角ゴ Pro W3" charset="-128"/>
                </a:rPr>
                <a:t>72%</a:t>
              </a:r>
            </a:p>
            <a:p>
              <a:pPr algn="ctr">
                <a:lnSpc>
                  <a:spcPct val="100000"/>
                </a:lnSpc>
                <a:spcBef>
                  <a:spcPct val="0"/>
                </a:spcBef>
              </a:pPr>
              <a:r>
                <a:rPr lang="en-GB" altLang="en-US" sz="1200">
                  <a:solidFill>
                    <a:schemeClr val="bg1"/>
                  </a:solidFill>
                  <a:ea typeface="ヒラギノ角ゴ Pro W3" charset="-128"/>
                </a:rPr>
                <a:t>(2894)</a:t>
              </a:r>
            </a:p>
          </p:txBody>
        </p:sp>
        <p:sp>
          <p:nvSpPr>
            <p:cNvPr id="3095" name="TextBox 174"/>
            <p:cNvSpPr txBox="1">
              <a:spLocks noChangeArrowheads="1"/>
            </p:cNvSpPr>
            <p:nvPr/>
          </p:nvSpPr>
          <p:spPr bwMode="auto">
            <a:xfrm>
              <a:off x="251520" y="4401500"/>
              <a:ext cx="107156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r>
                <a:rPr lang="en-GB" altLang="en-US" sz="800">
                  <a:solidFill>
                    <a:schemeClr val="bg1"/>
                  </a:solidFill>
                  <a:ea typeface="ヒラギノ角ゴ Pro W3" charset="-128"/>
                </a:rPr>
                <a:t>n = 4025</a:t>
              </a:r>
            </a:p>
          </p:txBody>
        </p:sp>
        <p:sp>
          <p:nvSpPr>
            <p:cNvPr id="3096" name="Rectangle 72"/>
            <p:cNvSpPr>
              <a:spLocks noChangeArrowheads="1"/>
            </p:cNvSpPr>
            <p:nvPr/>
          </p:nvSpPr>
          <p:spPr bwMode="auto">
            <a:xfrm>
              <a:off x="3275856" y="3798332"/>
              <a:ext cx="577621" cy="792088"/>
            </a:xfrm>
            <a:prstGeom prst="rect">
              <a:avLst/>
            </a:prstGeom>
            <a:solidFill>
              <a:schemeClr val="tx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32" name="Rectangle 31"/>
            <p:cNvSpPr/>
            <p:nvPr/>
          </p:nvSpPr>
          <p:spPr bwMode="auto">
            <a:xfrm>
              <a:off x="3852346" y="3799041"/>
              <a:ext cx="592199" cy="790904"/>
            </a:xfrm>
            <a:prstGeom prst="rect">
              <a:avLst/>
            </a:prstGeom>
            <a:solidFill>
              <a:schemeClr val="bg1">
                <a:lumMod val="75000"/>
              </a:schemeClr>
            </a:solidFill>
            <a:ln w="9525" cap="flat" cmpd="sng" algn="ctr">
              <a:noFill/>
              <a:prstDash val="solid"/>
              <a:round/>
              <a:headEnd type="none" w="med" len="med"/>
              <a:tailEnd type="none" w="med" len="med"/>
            </a:ln>
            <a:effectLst/>
          </p:spPr>
          <p:txBody>
            <a:bodyPr/>
            <a:lstStyle/>
            <a:p>
              <a:pPr eaLnBrk="0" hangingPunct="0">
                <a:defRPr/>
              </a:pPr>
              <a:endParaRPr lang="en-GB" b="0">
                <a:latin typeface="Arial" pitchFamily="-112" charset="0"/>
                <a:ea typeface="ヒラギノ角ゴ Pro W3" pitchFamily="-112" charset="-128"/>
                <a:cs typeface="ヒラギノ角ゴ Pro W3" pitchFamily="-112" charset="-128"/>
              </a:endParaRPr>
            </a:p>
          </p:txBody>
        </p:sp>
        <p:sp>
          <p:nvSpPr>
            <p:cNvPr id="3098" name="Rectangle 70"/>
            <p:cNvSpPr>
              <a:spLocks noChangeArrowheads="1"/>
            </p:cNvSpPr>
            <p:nvPr/>
          </p:nvSpPr>
          <p:spPr bwMode="auto">
            <a:xfrm>
              <a:off x="4603502" y="3798356"/>
              <a:ext cx="2314053" cy="792063"/>
            </a:xfrm>
            <a:prstGeom prst="rect">
              <a:avLst/>
            </a:prstGeom>
            <a:solidFill>
              <a:srgbClr val="CC339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3099" name="TextBox 54"/>
            <p:cNvSpPr txBox="1">
              <a:spLocks noChangeArrowheads="1"/>
            </p:cNvSpPr>
            <p:nvPr/>
          </p:nvSpPr>
          <p:spPr bwMode="auto">
            <a:xfrm>
              <a:off x="4644008" y="3939255"/>
              <a:ext cx="863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200">
                  <a:solidFill>
                    <a:schemeClr val="bg1"/>
                  </a:solidFill>
                  <a:ea typeface="ヒラギノ角ゴ Pro W3" charset="-128"/>
                </a:rPr>
                <a:t>56%</a:t>
              </a:r>
            </a:p>
            <a:p>
              <a:pPr algn="ctr">
                <a:lnSpc>
                  <a:spcPct val="100000"/>
                </a:lnSpc>
                <a:spcBef>
                  <a:spcPct val="0"/>
                </a:spcBef>
              </a:pPr>
              <a:r>
                <a:rPr lang="en-GB" altLang="en-US" sz="1200">
                  <a:solidFill>
                    <a:schemeClr val="bg1"/>
                  </a:solidFill>
                  <a:ea typeface="ヒラギノ角ゴ Pro W3" charset="-128"/>
                </a:rPr>
                <a:t>(2269)</a:t>
              </a:r>
            </a:p>
          </p:txBody>
        </p:sp>
        <p:sp>
          <p:nvSpPr>
            <p:cNvPr id="3100" name="Rectangle 72"/>
            <p:cNvSpPr>
              <a:spLocks noChangeArrowheads="1"/>
            </p:cNvSpPr>
            <p:nvPr/>
          </p:nvSpPr>
          <p:spPr bwMode="auto">
            <a:xfrm>
              <a:off x="6865367" y="3798332"/>
              <a:ext cx="1091009" cy="792062"/>
            </a:xfrm>
            <a:prstGeom prst="rect">
              <a:avLst/>
            </a:prstGeom>
            <a:solidFill>
              <a:schemeClr val="tx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endParaRPr lang="en-GB" altLang="en-US" sz="2400" b="0">
                <a:ea typeface="ヒラギノ角ゴ Pro W3" charset="-128"/>
              </a:endParaRPr>
            </a:p>
          </p:txBody>
        </p:sp>
        <p:sp>
          <p:nvSpPr>
            <p:cNvPr id="36" name="Rectangle 35"/>
            <p:cNvSpPr/>
            <p:nvPr/>
          </p:nvSpPr>
          <p:spPr bwMode="auto">
            <a:xfrm>
              <a:off x="7956462" y="3799041"/>
              <a:ext cx="792246" cy="790904"/>
            </a:xfrm>
            <a:prstGeom prst="rect">
              <a:avLst/>
            </a:prstGeom>
            <a:solidFill>
              <a:schemeClr val="bg1">
                <a:lumMod val="75000"/>
              </a:schemeClr>
            </a:solidFill>
            <a:ln w="9525" cap="flat" cmpd="sng" algn="ctr">
              <a:noFill/>
              <a:prstDash val="solid"/>
              <a:round/>
              <a:headEnd type="none" w="med" len="med"/>
              <a:tailEnd type="none" w="med" len="med"/>
            </a:ln>
            <a:effectLst/>
          </p:spPr>
          <p:txBody>
            <a:bodyPr/>
            <a:lstStyle/>
            <a:p>
              <a:pPr eaLnBrk="0" hangingPunct="0">
                <a:defRPr/>
              </a:pPr>
              <a:endParaRPr lang="en-GB" b="0">
                <a:latin typeface="Arial" pitchFamily="-112" charset="0"/>
                <a:ea typeface="ヒラギノ角ゴ Pro W3" pitchFamily="-112" charset="-128"/>
                <a:cs typeface="ヒラギノ角ゴ Pro W3" pitchFamily="-112" charset="-128"/>
              </a:endParaRPr>
            </a:p>
          </p:txBody>
        </p:sp>
        <p:sp>
          <p:nvSpPr>
            <p:cNvPr id="3102" name="TextBox 174"/>
            <p:cNvSpPr txBox="1">
              <a:spLocks noChangeArrowheads="1"/>
            </p:cNvSpPr>
            <p:nvPr/>
          </p:nvSpPr>
          <p:spPr bwMode="auto">
            <a:xfrm>
              <a:off x="4535992" y="4401500"/>
              <a:ext cx="107156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nSpc>
                  <a:spcPct val="100000"/>
                </a:lnSpc>
                <a:spcBef>
                  <a:spcPct val="0"/>
                </a:spcBef>
              </a:pPr>
              <a:r>
                <a:rPr lang="en-GB" altLang="en-US" sz="800">
                  <a:solidFill>
                    <a:schemeClr val="bg1"/>
                  </a:solidFill>
                  <a:ea typeface="ヒラギノ角ゴ Pro W3" charset="-128"/>
                </a:rPr>
                <a:t>n = 4025</a:t>
              </a:r>
            </a:p>
          </p:txBody>
        </p:sp>
        <p:sp>
          <p:nvSpPr>
            <p:cNvPr id="3103" name="Rectangle 82"/>
            <p:cNvSpPr>
              <a:spLocks noChangeArrowheads="1"/>
            </p:cNvSpPr>
            <p:nvPr/>
          </p:nvSpPr>
          <p:spPr bwMode="auto">
            <a:xfrm>
              <a:off x="324868" y="3429000"/>
              <a:ext cx="41258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eaLnBrk="1" hangingPunct="1">
                <a:lnSpc>
                  <a:spcPct val="100000"/>
                </a:lnSpc>
                <a:spcBef>
                  <a:spcPct val="0"/>
                </a:spcBef>
              </a:pPr>
              <a:r>
                <a:rPr lang="en-GB" altLang="en-US" sz="1800">
                  <a:ea typeface="ヒラギノ角ゴ Pro W3" charset="-128"/>
                </a:rPr>
                <a:t>Reports </a:t>
              </a:r>
            </a:p>
          </p:txBody>
        </p:sp>
        <p:sp>
          <p:nvSpPr>
            <p:cNvPr id="3104" name="Rectangle 83"/>
            <p:cNvSpPr>
              <a:spLocks noChangeArrowheads="1"/>
            </p:cNvSpPr>
            <p:nvPr/>
          </p:nvSpPr>
          <p:spPr bwMode="auto">
            <a:xfrm>
              <a:off x="4593127" y="3429000"/>
              <a:ext cx="41258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eaLnBrk="1" hangingPunct="1">
                <a:lnSpc>
                  <a:spcPct val="100000"/>
                </a:lnSpc>
                <a:spcBef>
                  <a:spcPct val="0"/>
                </a:spcBef>
              </a:pPr>
              <a:r>
                <a:rPr lang="en-GB" altLang="en-US" sz="1800">
                  <a:ea typeface="ヒラギノ角ゴ Pro W3" charset="-128"/>
                </a:rPr>
                <a:t>Ratings </a:t>
              </a:r>
            </a:p>
          </p:txBody>
        </p:sp>
        <p:sp>
          <p:nvSpPr>
            <p:cNvPr id="3105" name="TextBox 54"/>
            <p:cNvSpPr txBox="1">
              <a:spLocks noChangeArrowheads="1"/>
            </p:cNvSpPr>
            <p:nvPr/>
          </p:nvSpPr>
          <p:spPr bwMode="auto">
            <a:xfrm>
              <a:off x="3239992" y="3752848"/>
              <a:ext cx="6473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200">
                  <a:solidFill>
                    <a:schemeClr val="bg1"/>
                  </a:solidFill>
                  <a:ea typeface="ヒラギノ角ゴ Pro W3" charset="-128"/>
                </a:rPr>
                <a:t>14%</a:t>
              </a:r>
            </a:p>
            <a:p>
              <a:pPr algn="ctr">
                <a:lnSpc>
                  <a:spcPct val="100000"/>
                </a:lnSpc>
                <a:spcBef>
                  <a:spcPct val="0"/>
                </a:spcBef>
              </a:pPr>
              <a:r>
                <a:rPr lang="en-GB" altLang="en-US" sz="1200">
                  <a:solidFill>
                    <a:schemeClr val="bg1"/>
                  </a:solidFill>
                  <a:ea typeface="ヒラギノ角ゴ Pro W3" charset="-128"/>
                </a:rPr>
                <a:t>(548)</a:t>
              </a:r>
            </a:p>
          </p:txBody>
        </p:sp>
        <p:sp>
          <p:nvSpPr>
            <p:cNvPr id="3106" name="TextBox 54"/>
            <p:cNvSpPr txBox="1">
              <a:spLocks noChangeArrowheads="1"/>
            </p:cNvSpPr>
            <p:nvPr/>
          </p:nvSpPr>
          <p:spPr bwMode="auto">
            <a:xfrm>
              <a:off x="3837898" y="3752848"/>
              <a:ext cx="6473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200">
                  <a:solidFill>
                    <a:schemeClr val="bg1"/>
                  </a:solidFill>
                  <a:ea typeface="ヒラギノ角ゴ Pro W3" charset="-128"/>
                </a:rPr>
                <a:t>14%</a:t>
              </a:r>
            </a:p>
            <a:p>
              <a:pPr algn="ctr">
                <a:lnSpc>
                  <a:spcPct val="100000"/>
                </a:lnSpc>
                <a:spcBef>
                  <a:spcPct val="0"/>
                </a:spcBef>
              </a:pPr>
              <a:r>
                <a:rPr lang="en-GB" altLang="en-US" sz="1200">
                  <a:solidFill>
                    <a:schemeClr val="bg1"/>
                  </a:solidFill>
                  <a:ea typeface="ヒラギノ角ゴ Pro W3" charset="-128"/>
                </a:rPr>
                <a:t>(583)</a:t>
              </a:r>
            </a:p>
          </p:txBody>
        </p:sp>
        <p:sp>
          <p:nvSpPr>
            <p:cNvPr id="3107" name="TextBox 54"/>
            <p:cNvSpPr txBox="1">
              <a:spLocks noChangeArrowheads="1"/>
            </p:cNvSpPr>
            <p:nvPr/>
          </p:nvSpPr>
          <p:spPr bwMode="auto">
            <a:xfrm>
              <a:off x="6979071" y="3824856"/>
              <a:ext cx="863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200">
                  <a:solidFill>
                    <a:schemeClr val="bg1"/>
                  </a:solidFill>
                  <a:ea typeface="ヒラギノ角ゴ Pro W3" charset="-128"/>
                </a:rPr>
                <a:t>25%</a:t>
              </a:r>
            </a:p>
            <a:p>
              <a:pPr algn="ctr">
                <a:lnSpc>
                  <a:spcPct val="100000"/>
                </a:lnSpc>
                <a:spcBef>
                  <a:spcPct val="0"/>
                </a:spcBef>
              </a:pPr>
              <a:r>
                <a:rPr lang="en-GB" altLang="en-US" sz="1200">
                  <a:solidFill>
                    <a:schemeClr val="bg1"/>
                  </a:solidFill>
                  <a:ea typeface="ヒラギノ角ゴ Pro W3" charset="-128"/>
                </a:rPr>
                <a:t>(999)</a:t>
              </a:r>
            </a:p>
          </p:txBody>
        </p:sp>
        <p:sp>
          <p:nvSpPr>
            <p:cNvPr id="3108" name="TextBox 54"/>
            <p:cNvSpPr txBox="1">
              <a:spLocks noChangeArrowheads="1"/>
            </p:cNvSpPr>
            <p:nvPr/>
          </p:nvSpPr>
          <p:spPr bwMode="auto">
            <a:xfrm>
              <a:off x="7931150" y="3752848"/>
              <a:ext cx="863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defRPr sz="2000">
                  <a:solidFill>
                    <a:schemeClr val="tx1"/>
                  </a:solidFill>
                  <a:latin typeface="Arial" charset="0"/>
                  <a:ea typeface="ＭＳ Ｐゴシック" pitchFamily="34" charset="-128"/>
                </a:defRPr>
              </a:lvl1pPr>
              <a:lvl2pPr marL="742950" indent="-28575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2pPr>
              <a:lvl3pPr marL="11430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3pPr>
              <a:lvl4pPr marL="16002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4pPr>
              <a:lvl5pPr marL="2057400" indent="-228600" eaLnBrk="0" hangingPunct="0">
                <a:lnSpc>
                  <a:spcPct val="90000"/>
                </a:lnSpc>
                <a:spcBef>
                  <a:spcPct val="50000"/>
                </a:spcBef>
                <a:buFont typeface="Wingdings 2" pitchFamily="18" charset="2"/>
                <a:buChar char=""/>
                <a:defRPr sz="2000">
                  <a:solidFill>
                    <a:schemeClr val="tx1"/>
                  </a:solidFill>
                  <a:latin typeface="Arial" charset="0"/>
                  <a:ea typeface="ＭＳ Ｐゴシック" pitchFamily="34" charset="-128"/>
                </a:defRPr>
              </a:lvl5pPr>
              <a:lvl6pPr marL="25146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6pPr>
              <a:lvl7pPr marL="29718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7pPr>
              <a:lvl8pPr marL="34290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8pPr>
              <a:lvl9pPr marL="3886200" indent="-228600" eaLnBrk="0" fontAlgn="base" hangingPunct="0">
                <a:lnSpc>
                  <a:spcPct val="90000"/>
                </a:lnSpc>
                <a:spcBef>
                  <a:spcPct val="50000"/>
                </a:spcBef>
                <a:spcAft>
                  <a:spcPct val="0"/>
                </a:spcAft>
                <a:buFont typeface="Wingdings 2" pitchFamily="18" charset="2"/>
                <a:buChar char=""/>
                <a:defRPr sz="2000">
                  <a:solidFill>
                    <a:schemeClr val="tx1"/>
                  </a:solidFill>
                  <a:latin typeface="Arial" charset="0"/>
                  <a:ea typeface="ＭＳ Ｐゴシック" pitchFamily="34" charset="-128"/>
                </a:defRPr>
              </a:lvl9pPr>
            </a:lstStyle>
            <a:p>
              <a:pPr algn="ctr">
                <a:lnSpc>
                  <a:spcPct val="100000"/>
                </a:lnSpc>
                <a:spcBef>
                  <a:spcPct val="0"/>
                </a:spcBef>
              </a:pPr>
              <a:r>
                <a:rPr lang="en-GB" altLang="en-US" sz="1200">
                  <a:solidFill>
                    <a:schemeClr val="bg1"/>
                  </a:solidFill>
                  <a:ea typeface="ヒラギノ角ゴ Pro W3" charset="-128"/>
                </a:rPr>
                <a:t>19%</a:t>
              </a:r>
            </a:p>
            <a:p>
              <a:pPr algn="ctr">
                <a:lnSpc>
                  <a:spcPct val="100000"/>
                </a:lnSpc>
                <a:spcBef>
                  <a:spcPct val="0"/>
                </a:spcBef>
              </a:pPr>
              <a:r>
                <a:rPr lang="en-GB" altLang="en-US" sz="1200">
                  <a:solidFill>
                    <a:schemeClr val="bg1"/>
                  </a:solidFill>
                  <a:ea typeface="ヒラギノ角ゴ Pro W3" charset="-128"/>
                </a:rPr>
                <a:t>(757)</a:t>
              </a:r>
            </a:p>
          </p:txBody>
        </p:sp>
      </p:grpSp>
      <p:sp>
        <p:nvSpPr>
          <p:cNvPr id="44" name="Text Box 12"/>
          <p:cNvSpPr txBox="1">
            <a:spLocks noChangeArrowheads="1"/>
          </p:cNvSpPr>
          <p:nvPr/>
        </p:nvSpPr>
        <p:spPr bwMode="auto">
          <a:xfrm>
            <a:off x="454025" y="5876925"/>
            <a:ext cx="2936875"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1400" dirty="0" smtClean="0">
                <a:solidFill>
                  <a:schemeClr val="bg1"/>
                </a:solidFill>
                <a:effectLst>
                  <a:outerShdw blurRad="38100" dist="38100" dir="2700000" algn="tl">
                    <a:srgbClr val="000000">
                      <a:alpha val="43137"/>
                    </a:srgbClr>
                  </a:outerShdw>
                </a:effectLst>
              </a:rPr>
              <a:t>Yes</a:t>
            </a:r>
            <a:endParaRPr lang="en-GB" sz="1800" b="0" dirty="0" smtClean="0">
              <a:solidFill>
                <a:schemeClr val="bg1"/>
              </a:solidFill>
              <a:effectLst>
                <a:outerShdw blurRad="38100" dist="38100" dir="2700000" algn="tl">
                  <a:srgbClr val="000000">
                    <a:alpha val="43137"/>
                  </a:srgbClr>
                </a:outerShdw>
              </a:effectLst>
            </a:endParaRPr>
          </a:p>
        </p:txBody>
      </p:sp>
      <p:sp>
        <p:nvSpPr>
          <p:cNvPr id="45" name="Text Box 12"/>
          <p:cNvSpPr txBox="1">
            <a:spLocks noChangeArrowheads="1"/>
          </p:cNvSpPr>
          <p:nvPr/>
        </p:nvSpPr>
        <p:spPr bwMode="auto">
          <a:xfrm>
            <a:off x="4718050" y="5876925"/>
            <a:ext cx="2273300"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1400" dirty="0" smtClean="0">
                <a:solidFill>
                  <a:schemeClr val="bg1"/>
                </a:solidFill>
                <a:effectLst>
                  <a:outerShdw blurRad="38100" dist="38100" dir="2700000" algn="tl">
                    <a:srgbClr val="000000">
                      <a:alpha val="43137"/>
                    </a:srgbClr>
                  </a:outerShdw>
                </a:effectLst>
              </a:rPr>
              <a:t>Yes</a:t>
            </a:r>
            <a:endParaRPr lang="en-GB" sz="1800" b="0" dirty="0" smtClean="0">
              <a:solidFill>
                <a:schemeClr val="bg1"/>
              </a:solidFill>
              <a:effectLst>
                <a:outerShdw blurRad="38100" dist="38100" dir="2700000" algn="tl">
                  <a:srgbClr val="000000">
                    <a:alpha val="43137"/>
                  </a:srgbClr>
                </a:outerShdw>
              </a:effectLst>
            </a:endParaRPr>
          </a:p>
        </p:txBody>
      </p:sp>
      <p:sp>
        <p:nvSpPr>
          <p:cNvPr id="46" name="Text Box 12"/>
          <p:cNvSpPr txBox="1">
            <a:spLocks noChangeArrowheads="1"/>
          </p:cNvSpPr>
          <p:nvPr/>
        </p:nvSpPr>
        <p:spPr bwMode="auto">
          <a:xfrm>
            <a:off x="6980238" y="6164263"/>
            <a:ext cx="1090612"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1400" dirty="0" smtClean="0">
                <a:solidFill>
                  <a:schemeClr val="bg1"/>
                </a:solidFill>
                <a:effectLst>
                  <a:outerShdw blurRad="38100" dist="38100" dir="2700000" algn="tl">
                    <a:srgbClr val="000000">
                      <a:alpha val="43137"/>
                    </a:srgbClr>
                  </a:outerShdw>
                </a:effectLst>
              </a:rPr>
              <a:t>No</a:t>
            </a:r>
            <a:endParaRPr lang="en-GB" sz="1800" b="0" dirty="0" smtClean="0">
              <a:solidFill>
                <a:schemeClr val="bg1"/>
              </a:solidFill>
              <a:effectLst>
                <a:outerShdw blurRad="38100" dist="38100" dir="2700000" algn="tl">
                  <a:srgbClr val="000000">
                    <a:alpha val="43137"/>
                  </a:srgbClr>
                </a:outerShdw>
              </a:effectLst>
            </a:endParaRPr>
          </a:p>
        </p:txBody>
      </p:sp>
      <p:sp>
        <p:nvSpPr>
          <p:cNvPr id="47" name="Text Box 12"/>
          <p:cNvSpPr txBox="1">
            <a:spLocks noChangeArrowheads="1"/>
          </p:cNvSpPr>
          <p:nvPr/>
        </p:nvSpPr>
        <p:spPr bwMode="auto">
          <a:xfrm>
            <a:off x="8070850" y="6019800"/>
            <a:ext cx="8651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1200" dirty="0" smtClean="0">
                <a:solidFill>
                  <a:schemeClr val="bg1"/>
                </a:solidFill>
                <a:effectLst>
                  <a:outerShdw blurRad="38100" dist="38100" dir="2700000" algn="tl">
                    <a:srgbClr val="000000">
                      <a:alpha val="43137"/>
                    </a:srgbClr>
                  </a:outerShdw>
                </a:effectLst>
              </a:rPr>
              <a:t>Don’t know</a:t>
            </a:r>
            <a:endParaRPr lang="en-GB" sz="1600" b="0" dirty="0" smtClean="0">
              <a:solidFill>
                <a:schemeClr val="bg1"/>
              </a:solidFill>
              <a:effectLst>
                <a:outerShdw blurRad="38100" dist="38100" dir="2700000" algn="tl">
                  <a:srgbClr val="000000">
                    <a:alpha val="43137"/>
                  </a:srgbClr>
                </a:outerShdw>
              </a:effectLst>
            </a:endParaRPr>
          </a:p>
        </p:txBody>
      </p:sp>
      <p:sp>
        <p:nvSpPr>
          <p:cNvPr id="48" name="Text Box 12"/>
          <p:cNvSpPr txBox="1">
            <a:spLocks noChangeArrowheads="1"/>
          </p:cNvSpPr>
          <p:nvPr/>
        </p:nvSpPr>
        <p:spPr bwMode="auto">
          <a:xfrm>
            <a:off x="3924300" y="6019800"/>
            <a:ext cx="69056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1200" dirty="0" smtClean="0">
                <a:solidFill>
                  <a:schemeClr val="bg1"/>
                </a:solidFill>
                <a:effectLst>
                  <a:outerShdw blurRad="38100" dist="38100" dir="2700000" algn="tl">
                    <a:srgbClr val="000000">
                      <a:alpha val="43137"/>
                    </a:srgbClr>
                  </a:outerShdw>
                </a:effectLst>
              </a:rPr>
              <a:t>Don’t know</a:t>
            </a:r>
            <a:endParaRPr lang="en-GB" sz="1600" b="0" dirty="0" smtClean="0">
              <a:solidFill>
                <a:schemeClr val="bg1"/>
              </a:solidFill>
              <a:effectLst>
                <a:outerShdw blurRad="38100" dist="38100" dir="2700000" algn="tl">
                  <a:srgbClr val="000000">
                    <a:alpha val="43137"/>
                  </a:srgbClr>
                </a:outerShdw>
              </a:effectLst>
            </a:endParaRPr>
          </a:p>
        </p:txBody>
      </p:sp>
      <p:sp>
        <p:nvSpPr>
          <p:cNvPr id="49" name="Text Box 12"/>
          <p:cNvSpPr txBox="1">
            <a:spLocks noChangeArrowheads="1"/>
          </p:cNvSpPr>
          <p:nvPr/>
        </p:nvSpPr>
        <p:spPr bwMode="auto">
          <a:xfrm>
            <a:off x="3389313" y="6164263"/>
            <a:ext cx="57785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b="1">
                <a:solidFill>
                  <a:schemeClr val="tx1"/>
                </a:solidFill>
                <a:latin typeface="Arial" charset="0"/>
                <a:ea typeface="ヒラギノ角ゴ Pro W3" charset="-128"/>
              </a:defRPr>
            </a:lvl1pPr>
            <a:lvl2pPr marL="742950" indent="-285750">
              <a:defRPr sz="2400" b="1">
                <a:solidFill>
                  <a:schemeClr val="tx1"/>
                </a:solidFill>
                <a:latin typeface="Arial" charset="0"/>
                <a:ea typeface="ヒラギノ角ゴ Pro W3" charset="-128"/>
              </a:defRPr>
            </a:lvl2pPr>
            <a:lvl3pPr marL="1143000" indent="-228600">
              <a:defRPr sz="2400" b="1">
                <a:solidFill>
                  <a:schemeClr val="tx1"/>
                </a:solidFill>
                <a:latin typeface="Arial" charset="0"/>
                <a:ea typeface="ヒラギノ角ゴ Pro W3" charset="-128"/>
              </a:defRPr>
            </a:lvl3pPr>
            <a:lvl4pPr marL="1600200" indent="-228600">
              <a:defRPr sz="2400" b="1">
                <a:solidFill>
                  <a:schemeClr val="tx1"/>
                </a:solidFill>
                <a:latin typeface="Arial" charset="0"/>
                <a:ea typeface="ヒラギノ角ゴ Pro W3" charset="-128"/>
              </a:defRPr>
            </a:lvl4pPr>
            <a:lvl5pPr marL="2057400" indent="-228600">
              <a:defRPr sz="2400" b="1">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b="1">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b="1">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b="1">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b="1">
                <a:solidFill>
                  <a:schemeClr val="tx1"/>
                </a:solidFill>
                <a:latin typeface="Arial" charset="0"/>
                <a:ea typeface="ヒラギノ角ゴ Pro W3" charset="-128"/>
              </a:defRPr>
            </a:lvl9pPr>
          </a:lstStyle>
          <a:p>
            <a:pPr algn="ctr" eaLnBrk="0" hangingPunct="0">
              <a:spcBef>
                <a:spcPct val="50000"/>
              </a:spcBef>
              <a:defRPr/>
            </a:pPr>
            <a:r>
              <a:rPr lang="en-GB" sz="1400" dirty="0" smtClean="0">
                <a:solidFill>
                  <a:schemeClr val="bg1"/>
                </a:solidFill>
                <a:effectLst>
                  <a:outerShdw blurRad="38100" dist="38100" dir="2700000" algn="tl">
                    <a:srgbClr val="000000">
                      <a:alpha val="43137"/>
                    </a:srgbClr>
                  </a:outerShdw>
                </a:effectLst>
              </a:rPr>
              <a:t>No</a:t>
            </a:r>
            <a:endParaRPr lang="en-GB" sz="1800" b="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56494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20205_CQC_Template">
  <a:themeElements>
    <a:clrScheme name="20205_CQ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0205_CQC_Templat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ヒラギノ角ゴ Pro W3" pitchFamily="-112" charset="-128"/>
            <a:cs typeface="ヒラギノ角ゴ Pro W3"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ヒラギノ角ゴ Pro W3" pitchFamily="-112" charset="-128"/>
            <a:cs typeface="ヒラギノ角ゴ Pro W3" pitchFamily="-112" charset="-128"/>
          </a:defRPr>
        </a:defPPr>
      </a:lstStyle>
    </a:lnDef>
  </a:objectDefaults>
  <a:extraClrSchemeLst>
    <a:extraClrScheme>
      <a:clrScheme name="20205_CQ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0205_CQ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0205_CQ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0205_CQ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0205_CQ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0205_CQ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0205_CQC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0205_CQ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0205_CQ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0205_CQ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0205_CQ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0205_CQ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ヒラギノ角ゴ Pro W3" pitchFamily="-112" charset="-128"/>
            <a:cs typeface="ヒラギノ角ゴ Pro W3"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ヒラギノ角ゴ Pro W3" pitchFamily="-112" charset="-128"/>
            <a:cs typeface="ヒラギノ角ゴ Pro W3" pitchFamily="-112"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Munich:Applications:Microsoft Office 2004:Templates:My Templates:20205_CQC_Template.pot</Template>
  <TotalTime>22925</TotalTime>
  <Words>1122</Words>
  <Application>Microsoft Office PowerPoint</Application>
  <PresentationFormat>Diavoorstelling (4:3)</PresentationFormat>
  <Paragraphs>211</Paragraphs>
  <Slides>12</Slides>
  <Notes>5</Notes>
  <HiddenSlides>1</HiddenSlides>
  <MMClips>0</MMClips>
  <ScaleCrop>false</ScaleCrop>
  <HeadingPairs>
    <vt:vector size="4" baseType="variant">
      <vt:variant>
        <vt:lpstr>Thema</vt:lpstr>
      </vt:variant>
      <vt:variant>
        <vt:i4>2</vt:i4>
      </vt:variant>
      <vt:variant>
        <vt:lpstr>Diatitels</vt:lpstr>
      </vt:variant>
      <vt:variant>
        <vt:i4>12</vt:i4>
      </vt:variant>
    </vt:vector>
  </HeadingPairs>
  <TitlesOfParts>
    <vt:vector size="14" baseType="lpstr">
      <vt:lpstr>20205_CQC_Template</vt:lpstr>
      <vt:lpstr>Custom Design</vt:lpstr>
      <vt:lpstr>The Evaluation of the Care Quality Commission’s acute hospital regulatory model: Experience in practice </vt:lpstr>
      <vt:lpstr>PowerPoint-presentatie</vt:lpstr>
      <vt:lpstr>We started piloting our new model in 2013</vt:lpstr>
      <vt:lpstr>We commissioned an independent formative evaluation of our new approach in hospitals</vt:lpstr>
      <vt:lpstr>PowerPoint-presentatie</vt:lpstr>
      <vt:lpstr>PowerPoint-presentatie</vt:lpstr>
      <vt:lpstr>Specific examples of changes as a result of the evaluation  are diverse </vt:lpstr>
      <vt:lpstr>PowerPoint-presentatie</vt:lpstr>
      <vt:lpstr>And importantly, they also agree inspection is beneficial to the quality of care in England</vt:lpstr>
      <vt:lpstr>Priorities for the next 6-12 months</vt:lpstr>
      <vt:lpstr>Thank you</vt:lpstr>
      <vt:lpstr>PowerPoint-presentatie</vt:lpstr>
    </vt:vector>
  </TitlesOfParts>
  <Company>Jason Stubbs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 presentation title here; font Arial size 35 only</dc:title>
  <dc:creator>Jason Stubbs</dc:creator>
  <cp:lastModifiedBy>EPSO</cp:lastModifiedBy>
  <cp:revision>761</cp:revision>
  <cp:lastPrinted>2014-04-04T08:15:09Z</cp:lastPrinted>
  <dcterms:created xsi:type="dcterms:W3CDTF">2009-11-25T17:49:31Z</dcterms:created>
  <dcterms:modified xsi:type="dcterms:W3CDTF">2015-04-14T11:33:24Z</dcterms:modified>
</cp:coreProperties>
</file>