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7"/>
  </p:notesMasterIdLst>
  <p:handoutMasterIdLst>
    <p:handoutMasterId r:id="rId48"/>
  </p:handoutMasterIdLst>
  <p:sldIdLst>
    <p:sldId id="256" r:id="rId6"/>
    <p:sldId id="332" r:id="rId7"/>
    <p:sldId id="333" r:id="rId8"/>
    <p:sldId id="344" r:id="rId9"/>
    <p:sldId id="259" r:id="rId10"/>
    <p:sldId id="335" r:id="rId11"/>
    <p:sldId id="260" r:id="rId12"/>
    <p:sldId id="263" r:id="rId13"/>
    <p:sldId id="346" r:id="rId14"/>
    <p:sldId id="347" r:id="rId15"/>
    <p:sldId id="349" r:id="rId16"/>
    <p:sldId id="345" r:id="rId17"/>
    <p:sldId id="329" r:id="rId18"/>
    <p:sldId id="341" r:id="rId19"/>
    <p:sldId id="350" r:id="rId20"/>
    <p:sldId id="354" r:id="rId21"/>
    <p:sldId id="352" r:id="rId22"/>
    <p:sldId id="353" r:id="rId23"/>
    <p:sldId id="356" r:id="rId24"/>
    <p:sldId id="357" r:id="rId25"/>
    <p:sldId id="358" r:id="rId26"/>
    <p:sldId id="359" r:id="rId27"/>
    <p:sldId id="360" r:id="rId28"/>
    <p:sldId id="361" r:id="rId29"/>
    <p:sldId id="362" r:id="rId30"/>
    <p:sldId id="363" r:id="rId31"/>
    <p:sldId id="364" r:id="rId32"/>
    <p:sldId id="365" r:id="rId33"/>
    <p:sldId id="366" r:id="rId34"/>
    <p:sldId id="367" r:id="rId35"/>
    <p:sldId id="368" r:id="rId36"/>
    <p:sldId id="369" r:id="rId37"/>
    <p:sldId id="370" r:id="rId38"/>
    <p:sldId id="371" r:id="rId39"/>
    <p:sldId id="372" r:id="rId40"/>
    <p:sldId id="373" r:id="rId41"/>
    <p:sldId id="374" r:id="rId42"/>
    <p:sldId id="375" r:id="rId43"/>
    <p:sldId id="376" r:id="rId44"/>
    <p:sldId id="377" r:id="rId45"/>
    <p:sldId id="378" r:id="rId46"/>
  </p:sldIdLst>
  <p:sldSz cx="9144000" cy="6858000" type="screen4x3"/>
  <p:notesSz cx="6669088"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5A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6" autoAdjust="0"/>
    <p:restoredTop sz="94660"/>
  </p:normalViewPr>
  <p:slideViewPr>
    <p:cSldViewPr>
      <p:cViewPr>
        <p:scale>
          <a:sx n="76" d="100"/>
          <a:sy n="76" d="100"/>
        </p:scale>
        <p:origin x="-1218" y="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2"/>
    </p:cViewPr>
  </p:sorterViewPr>
  <p:notesViewPr>
    <p:cSldViewPr>
      <p:cViewPr varScale="1">
        <p:scale>
          <a:sx n="73" d="100"/>
          <a:sy n="73" d="100"/>
        </p:scale>
        <p:origin x="-2178" y="-96"/>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501A4A03-C500-47FA-98A9-77F7F61DFD45}" type="datetimeFigureOut">
              <a:rPr lang="en-IE" smtClean="0"/>
              <a:pPr/>
              <a:t>14/10/2014</a:t>
            </a:fld>
            <a:endParaRPr lang="en-IE"/>
          </a:p>
        </p:txBody>
      </p:sp>
      <p:sp>
        <p:nvSpPr>
          <p:cNvPr id="4" name="Footer Placeholder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fld id="{B70CED8A-1228-43D4-92F4-E5519D24AFE8}" type="slidenum">
              <a:rPr lang="en-IE" smtClean="0"/>
              <a:pPr/>
              <a:t>‹nr.›</a:t>
            </a:fld>
            <a:endParaRPr lang="en-IE"/>
          </a:p>
        </p:txBody>
      </p:sp>
    </p:spTree>
    <p:extLst>
      <p:ext uri="{BB962C8B-B14F-4D97-AF65-F5344CB8AC3E}">
        <p14:creationId xmlns:p14="http://schemas.microsoft.com/office/powerpoint/2010/main" val="4133261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8D0B8D10-EC64-4AD1-AF00-B351C5FDE65D}" type="datetimeFigureOut">
              <a:rPr lang="en-IE" smtClean="0"/>
              <a:pPr/>
              <a:t>14/10/2014</a:t>
            </a:fld>
            <a:endParaRPr lang="en-IE"/>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66750" y="4714875"/>
            <a:ext cx="5335588" cy="44672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778250" y="9428163"/>
            <a:ext cx="2889250" cy="496887"/>
          </a:xfrm>
          <a:prstGeom prst="rect">
            <a:avLst/>
          </a:prstGeom>
        </p:spPr>
        <p:txBody>
          <a:bodyPr vert="horz" lIns="91440" tIns="45720" rIns="91440" bIns="45720" rtlCol="0" anchor="b"/>
          <a:lstStyle>
            <a:lvl1pPr algn="r">
              <a:defRPr sz="1200"/>
            </a:lvl1pPr>
          </a:lstStyle>
          <a:p>
            <a:fld id="{E4FFDCD8-3171-4A25-90DE-38DCE5DA40C8}" type="slidenum">
              <a:rPr lang="en-IE" smtClean="0"/>
              <a:pPr/>
              <a:t>‹nr.›</a:t>
            </a:fld>
            <a:endParaRPr lang="en-IE"/>
          </a:p>
        </p:txBody>
      </p:sp>
    </p:spTree>
    <p:extLst>
      <p:ext uri="{BB962C8B-B14F-4D97-AF65-F5344CB8AC3E}">
        <p14:creationId xmlns:p14="http://schemas.microsoft.com/office/powerpoint/2010/main" val="1761446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hqsc.govt.nz/assets/Health-Quality-Evaluation/PR/HQSI-Feedback-and-Engagement-document-"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FFDCD8-3171-4A25-90DE-38DCE5DA40C8}" type="slidenum">
              <a:rPr lang="en-IE" smtClean="0"/>
              <a:pPr/>
              <a:t>1</a:t>
            </a:fld>
            <a:endParaRPr lang="en-I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National Advisory Group on the safety of patients in England</a:t>
            </a:r>
            <a:endParaRPr lang="en-US" dirty="0"/>
          </a:p>
        </p:txBody>
      </p:sp>
      <p:sp>
        <p:nvSpPr>
          <p:cNvPr id="4" name="Slide Number Placeholder 3"/>
          <p:cNvSpPr>
            <a:spLocks noGrp="1"/>
          </p:cNvSpPr>
          <p:nvPr>
            <p:ph type="sldNum" sz="quarter" idx="10"/>
          </p:nvPr>
        </p:nvSpPr>
        <p:spPr/>
        <p:txBody>
          <a:bodyPr/>
          <a:lstStyle/>
          <a:p>
            <a:fld id="{E4FFDCD8-3171-4A25-90DE-38DCE5DA40C8}" type="slidenum">
              <a:rPr lang="en-IE" smtClean="0"/>
              <a:pPr/>
              <a:t>25</a:t>
            </a:fld>
            <a:endParaRPr lang="en-I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FFDCD8-3171-4A25-90DE-38DCE5DA40C8}" type="slidenum">
              <a:rPr lang="en-IE" smtClean="0"/>
              <a:pPr/>
              <a:t>27</a:t>
            </a:fld>
            <a:endParaRPr lang="en-I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FFDCD8-3171-4A25-90DE-38DCE5DA40C8}" type="slidenum">
              <a:rPr lang="en-IE" smtClean="0"/>
              <a:pPr/>
              <a:t>28</a:t>
            </a:fld>
            <a:endParaRPr lang="en-I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FFDCD8-3171-4A25-90DE-38DCE5DA40C8}" type="slidenum">
              <a:rPr lang="en-IE" smtClean="0"/>
              <a:pPr/>
              <a:t>30</a:t>
            </a:fld>
            <a:endParaRPr lang="en-I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Annual Social Responsibility report is mandatory</a:t>
            </a:r>
            <a:endParaRPr lang="en-US" dirty="0"/>
          </a:p>
        </p:txBody>
      </p:sp>
      <p:sp>
        <p:nvSpPr>
          <p:cNvPr id="4" name="Slide Number Placeholder 3"/>
          <p:cNvSpPr>
            <a:spLocks noGrp="1"/>
          </p:cNvSpPr>
          <p:nvPr>
            <p:ph type="sldNum" sz="quarter" idx="10"/>
          </p:nvPr>
        </p:nvSpPr>
        <p:spPr/>
        <p:txBody>
          <a:bodyPr/>
          <a:lstStyle/>
          <a:p>
            <a:fld id="{E4FFDCD8-3171-4A25-90DE-38DCE5DA40C8}" type="slidenum">
              <a:rPr lang="en-IE" smtClean="0"/>
              <a:pPr/>
              <a:t>31</a:t>
            </a:fld>
            <a:endParaRPr lang="en-I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34214" y="4749005"/>
            <a:ext cx="5335588" cy="4467225"/>
          </a:xfrm>
        </p:spPr>
        <p:txBody>
          <a:bodyPr>
            <a:normAutofit/>
          </a:bodyPr>
          <a:lstStyle/>
          <a:p>
            <a:r>
              <a:rPr lang="en-US" dirty="0" smtClean="0"/>
              <a:t>Image Number P1580 Object Number (TMS) NGI.19589 Title of artwork (TMS) The Castellated Rhine Constituents (All) (TMS) Artist: Joseph </a:t>
            </a:r>
            <a:r>
              <a:rPr lang="en-US" dirty="0" err="1" smtClean="0"/>
              <a:t>Mallord</a:t>
            </a:r>
            <a:r>
              <a:rPr lang="en-US" dirty="0" smtClean="0"/>
              <a:t> William Turner ,1775-1851 Classification (TMS) Drawings Date (TMS) c.1832 Medium (TMS) </a:t>
            </a:r>
            <a:r>
              <a:rPr lang="en-US" dirty="0" err="1" smtClean="0"/>
              <a:t>Watercolour</a:t>
            </a:r>
            <a:r>
              <a:rPr lang="en-US" dirty="0" smtClean="0"/>
              <a:t> and graphite on paper</a:t>
            </a:r>
          </a:p>
          <a:p>
            <a:endParaRPr lang="en-US" dirty="0"/>
          </a:p>
        </p:txBody>
      </p:sp>
      <p:sp>
        <p:nvSpPr>
          <p:cNvPr id="4" name="Slide Number Placeholder 3"/>
          <p:cNvSpPr>
            <a:spLocks noGrp="1"/>
          </p:cNvSpPr>
          <p:nvPr>
            <p:ph type="sldNum" sz="quarter" idx="10"/>
          </p:nvPr>
        </p:nvSpPr>
        <p:spPr/>
        <p:txBody>
          <a:bodyPr/>
          <a:lstStyle/>
          <a:p>
            <a:fld id="{E4FFDCD8-3171-4A25-90DE-38DCE5DA40C8}" type="slidenum">
              <a:rPr lang="en-IE" smtClean="0"/>
              <a:pPr/>
              <a:t>32</a:t>
            </a:fld>
            <a:endParaRPr lang="en-I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IKAS – Danish Institute for Quality and Accreditation</a:t>
            </a:r>
          </a:p>
          <a:p>
            <a:r>
              <a:rPr lang="en-US" dirty="0" smtClean="0"/>
              <a:t>'Prevention of admissions </a:t>
            </a:r>
            <a:br>
              <a:rPr lang="en-US" dirty="0" smtClean="0"/>
            </a:br>
            <a:r>
              <a:rPr lang="en-US" dirty="0" smtClean="0"/>
              <a:t>visible results'</a:t>
            </a:r>
          </a:p>
        </p:txBody>
      </p:sp>
      <p:sp>
        <p:nvSpPr>
          <p:cNvPr id="4" name="Slide Number Placeholder 3"/>
          <p:cNvSpPr>
            <a:spLocks noGrp="1"/>
          </p:cNvSpPr>
          <p:nvPr>
            <p:ph type="sldNum" sz="quarter" idx="10"/>
          </p:nvPr>
        </p:nvSpPr>
        <p:spPr/>
        <p:txBody>
          <a:bodyPr/>
          <a:lstStyle/>
          <a:p>
            <a:fld id="{E4FFDCD8-3171-4A25-90DE-38DCE5DA40C8}" type="slidenum">
              <a:rPr lang="en-IE" smtClean="0"/>
              <a:pPr/>
              <a:t>33</a:t>
            </a:fld>
            <a:endParaRPr lang="en-I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FFDCD8-3171-4A25-90DE-38DCE5DA40C8}" type="slidenum">
              <a:rPr lang="en-IE" smtClean="0"/>
              <a:pPr/>
              <a:t>34</a:t>
            </a:fld>
            <a:endParaRPr lang="en-I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FFDCD8-3171-4A25-90DE-38DCE5DA40C8}" type="slidenum">
              <a:rPr lang="en-IE" smtClean="0"/>
              <a:pPr/>
              <a:t>35</a:t>
            </a:fld>
            <a:endParaRPr lang="en-I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FFDCD8-3171-4A25-90DE-38DCE5DA40C8}" type="slidenum">
              <a:rPr lang="en-IE" smtClean="0"/>
              <a:pPr/>
              <a:t>36</a:t>
            </a:fld>
            <a:endParaRPr lang="en-I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E4FFDCD8-3171-4A25-90DE-38DCE5DA40C8}" type="slidenum">
              <a:rPr lang="en-IE" smtClean="0"/>
              <a:pPr/>
              <a:t>2</a:t>
            </a:fld>
            <a:endParaRPr lang="en-I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FFDCD8-3171-4A25-90DE-38DCE5DA40C8}" type="slidenum">
              <a:rPr lang="en-IE" smtClean="0"/>
              <a:pPr/>
              <a:t>37</a:t>
            </a:fld>
            <a:endParaRPr lang="en-I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FFDCD8-3171-4A25-90DE-38DCE5DA40C8}" type="slidenum">
              <a:rPr lang="en-IE" smtClean="0"/>
              <a:pPr/>
              <a:t>38</a:t>
            </a:fld>
            <a:endParaRPr lang="en-I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FFDCD8-3171-4A25-90DE-38DCE5DA40C8}" type="slidenum">
              <a:rPr lang="en-IE" smtClean="0"/>
              <a:pPr/>
              <a:t>39</a:t>
            </a:fld>
            <a:endParaRPr lang="en-I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Rich site summary</a:t>
            </a:r>
            <a:endParaRPr lang="en-US" dirty="0"/>
          </a:p>
        </p:txBody>
      </p:sp>
      <p:sp>
        <p:nvSpPr>
          <p:cNvPr id="4" name="Slide Number Placeholder 3"/>
          <p:cNvSpPr>
            <a:spLocks noGrp="1"/>
          </p:cNvSpPr>
          <p:nvPr>
            <p:ph type="sldNum" sz="quarter" idx="10"/>
          </p:nvPr>
        </p:nvSpPr>
        <p:spPr/>
        <p:txBody>
          <a:bodyPr/>
          <a:lstStyle/>
          <a:p>
            <a:fld id="{E4FFDCD8-3171-4A25-90DE-38DCE5DA40C8}" type="slidenum">
              <a:rPr lang="en-IE" smtClean="0"/>
              <a:pPr/>
              <a:t>40</a:t>
            </a:fld>
            <a:endParaRPr lang="en-I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E4FFDCD8-3171-4A25-90DE-38DCE5DA40C8}" type="slidenum">
              <a:rPr lang="en-IE" smtClean="0"/>
              <a:pPr/>
              <a:t>41</a:t>
            </a:fld>
            <a:endParaRPr lang="en-I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z="1800" b="1" dirty="0" smtClean="0">
              <a:ea typeface="ヒラギノ角ゴ Pro W3"/>
              <a:cs typeface="ヒラギノ角ゴ Pro W3"/>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Indicators allow flags of healthcare quality using a 3 part model:</a:t>
            </a:r>
          </a:p>
          <a:p>
            <a:r>
              <a:rPr lang="en-US" dirty="0" smtClean="0"/>
              <a:t>Structures – buildings, equipment, specialist personnel and finances</a:t>
            </a:r>
          </a:p>
          <a:p>
            <a:r>
              <a:rPr lang="en-US" dirty="0" err="1" smtClean="0"/>
              <a:t>Processess</a:t>
            </a:r>
            <a:r>
              <a:rPr lang="en-US" dirty="0" smtClean="0"/>
              <a:t> – what is done for service user and how it is done</a:t>
            </a:r>
          </a:p>
          <a:p>
            <a:r>
              <a:rPr lang="en-US" dirty="0" smtClean="0"/>
              <a:t>Outcomes – state of health of the individual as a result of their interaction with the healthcare system</a:t>
            </a:r>
          </a:p>
          <a:p>
            <a:endParaRPr lang="en-US" dirty="0"/>
          </a:p>
        </p:txBody>
      </p:sp>
      <p:sp>
        <p:nvSpPr>
          <p:cNvPr id="4" name="Slide Number Placeholder 3"/>
          <p:cNvSpPr>
            <a:spLocks noGrp="1"/>
          </p:cNvSpPr>
          <p:nvPr>
            <p:ph type="sldNum" sz="quarter" idx="10"/>
          </p:nvPr>
        </p:nvSpPr>
        <p:spPr/>
        <p:txBody>
          <a:bodyPr/>
          <a:lstStyle/>
          <a:p>
            <a:fld id="{E4FFDCD8-3171-4A25-90DE-38DCE5DA40C8}" type="slidenum">
              <a:rPr lang="en-IE" smtClean="0"/>
              <a:pPr/>
              <a:t>19</a:t>
            </a:fld>
            <a:endParaRPr lang="en-I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Joint Commission on Accreditation of Healthcare </a:t>
            </a:r>
            <a:r>
              <a:rPr lang="en-US" dirty="0" err="1" smtClean="0"/>
              <a:t>Organisations</a:t>
            </a:r>
            <a:r>
              <a:rPr lang="en-US" dirty="0" smtClean="0"/>
              <a:t> in the United States.</a:t>
            </a:r>
          </a:p>
          <a:p>
            <a:endParaRPr lang="en-US" dirty="0" smtClean="0"/>
          </a:p>
        </p:txBody>
      </p:sp>
      <p:sp>
        <p:nvSpPr>
          <p:cNvPr id="4" name="Slide Number Placeholder 3"/>
          <p:cNvSpPr>
            <a:spLocks noGrp="1"/>
          </p:cNvSpPr>
          <p:nvPr>
            <p:ph type="sldNum" sz="quarter" idx="10"/>
          </p:nvPr>
        </p:nvSpPr>
        <p:spPr/>
        <p:txBody>
          <a:bodyPr/>
          <a:lstStyle/>
          <a:p>
            <a:fld id="{E4FFDCD8-3171-4A25-90DE-38DCE5DA40C8}" type="slidenum">
              <a:rPr lang="en-IE" smtClean="0"/>
              <a:pPr/>
              <a:t>20</a:t>
            </a:fld>
            <a:endParaRPr lang="en-I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FFDCD8-3171-4A25-90DE-38DCE5DA40C8}" type="slidenum">
              <a:rPr lang="en-IE" smtClean="0"/>
              <a:pPr/>
              <a:t>21</a:t>
            </a:fld>
            <a:endParaRPr lang="en-I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a total of 17 indicators, of which 12 either exist already or are easily sourced from routine  data and five that require further work to define, and in some cases collect, the data.</a:t>
            </a:r>
          </a:p>
          <a:p>
            <a:r>
              <a:rPr lang="en-US" dirty="0" smtClean="0"/>
              <a:t>In addition, there are a further seven areas where we know we want an indicator of some description, but currently there is no plausible data available or we are uncertain about what would make a suitable measure.</a:t>
            </a:r>
          </a:p>
          <a:p>
            <a:r>
              <a:rPr lang="en-US" dirty="0" smtClean="0"/>
              <a:t>Key</a:t>
            </a:r>
          </a:p>
          <a:p>
            <a:r>
              <a:rPr lang="en-US" dirty="0" smtClean="0"/>
              <a:t>Green: fast-track– An existing defined and tested indicator; there is likely to be good  availability of data from existing collections. In some cases these will be collected as indicators, in others they will be derivable from existing data sets.</a:t>
            </a:r>
          </a:p>
          <a:p>
            <a:r>
              <a:rPr lang="en-US" dirty="0" smtClean="0"/>
              <a:t>Orange: under development– Work underway to define indicator; further work required to  understand availability of data.</a:t>
            </a:r>
          </a:p>
          <a:p>
            <a:r>
              <a:rPr lang="en-US" dirty="0" smtClean="0"/>
              <a:t>Yellow: placeholder– Important area but significant further work required during next phase to </a:t>
            </a:r>
          </a:p>
          <a:p>
            <a:r>
              <a:rPr lang="en-US" dirty="0" smtClean="0"/>
              <a:t>develop indicator and derive data.</a:t>
            </a:r>
          </a:p>
          <a:p>
            <a:endParaRPr lang="en-US" dirty="0" smtClean="0"/>
          </a:p>
          <a:p>
            <a:r>
              <a:rPr lang="en-US" dirty="0" smtClean="0">
                <a:hlinkClick r:id="rId3"/>
              </a:rPr>
              <a:t>http://www.hqsc.govt.nz/assets/Health-Quality-Evaluation/PR/HQSI-Feedback-and-Engagement-document-</a:t>
            </a:r>
            <a:endParaRPr lang="en-US" dirty="0" smtClean="0"/>
          </a:p>
          <a:p>
            <a:r>
              <a:rPr lang="en-US" dirty="0" smtClean="0"/>
              <a:t>July12-web.pdf</a:t>
            </a:r>
          </a:p>
        </p:txBody>
      </p:sp>
      <p:sp>
        <p:nvSpPr>
          <p:cNvPr id="4" name="Slide Number Placeholder 3"/>
          <p:cNvSpPr>
            <a:spLocks noGrp="1"/>
          </p:cNvSpPr>
          <p:nvPr>
            <p:ph type="sldNum" sz="quarter" idx="10"/>
          </p:nvPr>
        </p:nvSpPr>
        <p:spPr/>
        <p:txBody>
          <a:bodyPr/>
          <a:lstStyle/>
          <a:p>
            <a:fld id="{E4FFDCD8-3171-4A25-90DE-38DCE5DA40C8}" type="slidenum">
              <a:rPr lang="en-IE" smtClean="0"/>
              <a:pPr/>
              <a:t>22</a:t>
            </a:fld>
            <a:endParaRPr lang="en-I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FFDCD8-3171-4A25-90DE-38DCE5DA40C8}" type="slidenum">
              <a:rPr lang="en-IE" smtClean="0"/>
              <a:pPr/>
              <a:t>23</a:t>
            </a:fld>
            <a:endParaRPr lang="en-I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FFDCD8-3171-4A25-90DE-38DCE5DA40C8}" type="slidenum">
              <a:rPr lang="en-IE" smtClean="0"/>
              <a:pPr/>
              <a:t>24</a:t>
            </a:fld>
            <a:endParaRPr lang="en-I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3E8983C-4A8A-46FF-85CD-C4AE07254B04}" type="slidenum">
              <a:rPr lang="en-US"/>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A193B81-39E0-4740-8B07-7EC7EA9E56FB}" type="slidenum">
              <a:rPr lang="en-US"/>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88F5E2-68A7-47E5-90A1-F86AB60B6485}" type="slidenum">
              <a:rPr lang="en-US"/>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1CA6C41-32CE-4C25-A5EB-58D1F7FEB5C0}" type="slidenum">
              <a:rPr lang="en-US"/>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926D13A-7801-45F1-8507-29B2569EB9EC}" type="slidenum">
              <a:rPr lang="en-US"/>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0E13AB6-066F-4AD0-B217-0AC01B622FA1}" type="slidenum">
              <a:rPr lang="en-US"/>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C4B02C3-C5A8-4D17-AC03-A54D5FBA7137}" type="slidenum">
              <a:rPr lang="en-US"/>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AAC0CFE-2E6C-4E0A-8613-65597F26A2CF}" type="slidenum">
              <a:rPr lang="en-US"/>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CE1669E-E422-4103-A3E2-B86424A492DE}" type="slidenum">
              <a:rPr lang="en-US"/>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CCCFBA6-F9DF-499B-ABC9-E78B6106A869}" type="slidenum">
              <a:rPr lang="en-US"/>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11C2A4C-AE75-4141-9360-4454D5E7785F}" type="slidenum">
              <a:rPr lang="en-US"/>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7A93933-5902-422F-80DF-2C313DD4886E}" type="slidenum">
              <a:rPr lang="en-US"/>
              <a:pPr/>
              <a:t>‹nr.›</a:t>
            </a:fld>
            <a:endParaRPr lang="en-US"/>
          </a:p>
        </p:txBody>
      </p:sp>
      <p:pic>
        <p:nvPicPr>
          <p:cNvPr id="1031" name="Picture 7" descr="bg_main"/>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IE" sz="4000" b="1" dirty="0" smtClean="0">
                <a:solidFill>
                  <a:srgbClr val="1D5AA6"/>
                </a:solidFill>
              </a:rPr>
              <a:t>International Review </a:t>
            </a:r>
            <a:r>
              <a:rPr lang="en-IE" sz="4000" dirty="0" smtClean="0">
                <a:solidFill>
                  <a:srgbClr val="1D5AA6"/>
                </a:solidFill>
              </a:rPr>
              <a:t>–</a:t>
            </a:r>
            <a:br>
              <a:rPr lang="en-IE" sz="4000" dirty="0" smtClean="0">
                <a:solidFill>
                  <a:srgbClr val="1D5AA6"/>
                </a:solidFill>
              </a:rPr>
            </a:br>
            <a:r>
              <a:rPr lang="en-IE" sz="4000" dirty="0" smtClean="0">
                <a:solidFill>
                  <a:srgbClr val="1D5AA6"/>
                </a:solidFill>
              </a:rPr>
              <a:t>Use of Information for the regulation of health and social care</a:t>
            </a:r>
            <a:endParaRPr lang="en-US" sz="4000" dirty="0">
              <a:solidFill>
                <a:srgbClr val="1D5AA6"/>
              </a:solidFill>
            </a:endParaRPr>
          </a:p>
        </p:txBody>
      </p:sp>
      <p:sp>
        <p:nvSpPr>
          <p:cNvPr id="2052" name="Text Box 4"/>
          <p:cNvSpPr txBox="1">
            <a:spLocks noChangeArrowheads="1"/>
          </p:cNvSpPr>
          <p:nvPr/>
        </p:nvSpPr>
        <p:spPr bwMode="auto">
          <a:xfrm>
            <a:off x="1979613" y="4437112"/>
            <a:ext cx="5184775" cy="2031325"/>
          </a:xfrm>
          <a:prstGeom prst="rect">
            <a:avLst/>
          </a:prstGeom>
          <a:noFill/>
          <a:ln w="9525">
            <a:noFill/>
            <a:miter lim="800000"/>
            <a:headEnd/>
            <a:tailEnd/>
          </a:ln>
          <a:effectLst/>
        </p:spPr>
        <p:txBody>
          <a:bodyPr wrap="square">
            <a:spAutoFit/>
          </a:bodyPr>
          <a:lstStyle/>
          <a:p>
            <a:pPr algn="ctr">
              <a:spcBef>
                <a:spcPct val="50000"/>
              </a:spcBef>
            </a:pPr>
            <a:r>
              <a:rPr lang="en-IE" b="1" dirty="0" smtClean="0"/>
              <a:t>Barbara Foley, PhD </a:t>
            </a:r>
          </a:p>
          <a:p>
            <a:pPr algn="ctr">
              <a:spcBef>
                <a:spcPct val="50000"/>
              </a:spcBef>
            </a:pPr>
            <a:r>
              <a:rPr lang="en-IE" b="1" dirty="0" smtClean="0"/>
              <a:t>Tracy O’Carroll</a:t>
            </a:r>
          </a:p>
          <a:p>
            <a:pPr algn="ctr">
              <a:spcBef>
                <a:spcPct val="50000"/>
              </a:spcBef>
            </a:pPr>
            <a:r>
              <a:rPr lang="en-IE" dirty="0" smtClean="0"/>
              <a:t> </a:t>
            </a:r>
          </a:p>
          <a:p>
            <a:pPr algn="ctr">
              <a:spcBef>
                <a:spcPct val="50000"/>
              </a:spcBef>
            </a:pPr>
            <a:r>
              <a:rPr lang="en-IE" dirty="0" smtClean="0">
                <a:solidFill>
                  <a:srgbClr val="0070C0"/>
                </a:solidFill>
              </a:rPr>
              <a:t>Health Information and Quality Authority</a:t>
            </a:r>
          </a:p>
          <a:p>
            <a:pPr algn="ctr">
              <a:spcBef>
                <a:spcPct val="50000"/>
              </a:spcBef>
            </a:pPr>
            <a:r>
              <a:rPr lang="en-IE" dirty="0" smtClean="0"/>
              <a:t>26</a:t>
            </a:r>
            <a:r>
              <a:rPr lang="en-IE" baseline="30000" dirty="0" smtClean="0"/>
              <a:t>th</a:t>
            </a:r>
            <a:r>
              <a:rPr lang="en-IE" dirty="0" smtClean="0"/>
              <a:t> September 2014</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3792"/>
            <a:ext cx="8507288" cy="1143000"/>
          </a:xfrm>
        </p:spPr>
        <p:txBody>
          <a:bodyPr/>
          <a:lstStyle/>
          <a:p>
            <a:r>
              <a:rPr lang="en-IE" b="1" dirty="0" smtClean="0">
                <a:solidFill>
                  <a:srgbClr val="1D5AA6"/>
                </a:solidFill>
              </a:rPr>
              <a:t>2. Defining the information</a:t>
            </a:r>
            <a:endParaRPr lang="en-IE" b="1" dirty="0">
              <a:solidFill>
                <a:srgbClr val="1D5AA6"/>
              </a:solidFill>
            </a:endParaRPr>
          </a:p>
        </p:txBody>
      </p:sp>
      <p:sp>
        <p:nvSpPr>
          <p:cNvPr id="3" name="Content Placeholder 2"/>
          <p:cNvSpPr>
            <a:spLocks noGrp="1"/>
          </p:cNvSpPr>
          <p:nvPr>
            <p:ph idx="1"/>
          </p:nvPr>
        </p:nvSpPr>
        <p:spPr>
          <a:xfrm>
            <a:off x="457200" y="1700808"/>
            <a:ext cx="8229600" cy="4968552"/>
          </a:xfrm>
        </p:spPr>
        <p:txBody>
          <a:bodyPr/>
          <a:lstStyle/>
          <a:p>
            <a:pPr>
              <a:buClr>
                <a:srgbClr val="1D5AA6"/>
              </a:buClr>
              <a:buFont typeface="Wingdings" pitchFamily="2" charset="2"/>
              <a:buChar char="§"/>
            </a:pPr>
            <a:r>
              <a:rPr lang="en-IE" dirty="0" smtClean="0"/>
              <a:t>Quantitative</a:t>
            </a:r>
          </a:p>
          <a:p>
            <a:pPr>
              <a:buClr>
                <a:srgbClr val="1D5AA6"/>
              </a:buClr>
              <a:buFont typeface="Wingdings" pitchFamily="2" charset="2"/>
              <a:buChar char="§"/>
            </a:pPr>
            <a:r>
              <a:rPr lang="en-IE" dirty="0" smtClean="0"/>
              <a:t>Qualitative</a:t>
            </a:r>
          </a:p>
          <a:p>
            <a:pPr lvl="1">
              <a:buClr>
                <a:srgbClr val="1D5AA6"/>
              </a:buClr>
              <a:buFont typeface="Wingdings" pitchFamily="2" charset="2"/>
              <a:buChar char="§"/>
            </a:pPr>
            <a:r>
              <a:rPr lang="en-IE" dirty="0" smtClean="0"/>
              <a:t>Surveys</a:t>
            </a:r>
          </a:p>
          <a:p>
            <a:pPr lvl="1">
              <a:buClr>
                <a:srgbClr val="1D5AA6"/>
              </a:buClr>
              <a:buFont typeface="Wingdings" pitchFamily="2" charset="2"/>
              <a:buChar char="§"/>
            </a:pPr>
            <a:r>
              <a:rPr lang="en-IE" dirty="0" smtClean="0"/>
              <a:t>Patient/staff experience</a:t>
            </a:r>
          </a:p>
          <a:p>
            <a:pPr>
              <a:buClr>
                <a:srgbClr val="1D5AA6"/>
              </a:buClr>
              <a:buFont typeface="Wingdings" pitchFamily="2" charset="2"/>
              <a:buChar char="§"/>
            </a:pPr>
            <a:r>
              <a:rPr lang="en-IE" dirty="0" smtClean="0"/>
              <a:t>Structured/unstructured</a:t>
            </a:r>
          </a:p>
          <a:p>
            <a:pPr lvl="1">
              <a:buClr>
                <a:srgbClr val="1D5AA6"/>
              </a:buClr>
              <a:buFont typeface="Wingdings" pitchFamily="2" charset="2"/>
              <a:buChar char="§"/>
            </a:pPr>
            <a:r>
              <a:rPr lang="en-IE" dirty="0" smtClean="0"/>
              <a:t>Social media</a:t>
            </a:r>
          </a:p>
          <a:p>
            <a:pPr lvl="1">
              <a:buClr>
                <a:srgbClr val="1D5AA6"/>
              </a:buClr>
              <a:buFont typeface="Wingdings" pitchFamily="2" charset="2"/>
              <a:buChar char="§"/>
            </a:pPr>
            <a:r>
              <a:rPr lang="en-IE" dirty="0" smtClean="0"/>
              <a:t>Complaints/whistle-blowing</a:t>
            </a:r>
          </a:p>
          <a:p>
            <a:pPr>
              <a:buClr>
                <a:srgbClr val="1D5AA6"/>
              </a:buClr>
              <a:buFont typeface="Wingdings" pitchFamily="2" charset="2"/>
              <a:buChar char="§"/>
            </a:pPr>
            <a:r>
              <a:rPr lang="en-IE" dirty="0" smtClean="0"/>
              <a:t>Types of indicator data</a:t>
            </a:r>
          </a:p>
          <a:p>
            <a:pPr lvl="1">
              <a:buClr>
                <a:srgbClr val="1D5AA6"/>
              </a:buClr>
              <a:buFont typeface="Wingdings" pitchFamily="2" charset="2"/>
              <a:buChar char="§"/>
            </a:pPr>
            <a:r>
              <a:rPr lang="en-IE" dirty="0" smtClean="0"/>
              <a:t> Focus on existing datasets</a:t>
            </a:r>
          </a:p>
        </p:txBody>
      </p:sp>
      <p:pic>
        <p:nvPicPr>
          <p:cNvPr id="4" name="Picture 3" descr="ipad2.JPG"/>
          <p:cNvPicPr>
            <a:picLocks noChangeAspect="1"/>
          </p:cNvPicPr>
          <p:nvPr/>
        </p:nvPicPr>
        <p:blipFill>
          <a:blip r:embed="rId2" cstate="print"/>
          <a:srcRect/>
          <a:stretch>
            <a:fillRect/>
          </a:stretch>
        </p:blipFill>
        <p:spPr bwMode="auto">
          <a:xfrm>
            <a:off x="5580112" y="1484784"/>
            <a:ext cx="3295650" cy="2197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0688"/>
            <a:ext cx="9144000" cy="936104"/>
          </a:xfrm>
        </p:spPr>
        <p:txBody>
          <a:bodyPr/>
          <a:lstStyle/>
          <a:p>
            <a:r>
              <a:rPr lang="en-IE" b="1" dirty="0" smtClean="0">
                <a:solidFill>
                  <a:srgbClr val="1D5AA6"/>
                </a:solidFill>
              </a:rPr>
              <a:t>3. Applying Business Intelligence</a:t>
            </a:r>
            <a:endParaRPr lang="en-IE" b="1" dirty="0">
              <a:solidFill>
                <a:srgbClr val="1D5AA6"/>
              </a:solidFill>
            </a:endParaRPr>
          </a:p>
        </p:txBody>
      </p:sp>
      <p:sp>
        <p:nvSpPr>
          <p:cNvPr id="3" name="Content Placeholder 2"/>
          <p:cNvSpPr>
            <a:spLocks noGrp="1"/>
          </p:cNvSpPr>
          <p:nvPr>
            <p:ph idx="1"/>
          </p:nvPr>
        </p:nvSpPr>
        <p:spPr>
          <a:xfrm>
            <a:off x="457200" y="1700808"/>
            <a:ext cx="8229600" cy="4968552"/>
          </a:xfrm>
        </p:spPr>
        <p:txBody>
          <a:bodyPr/>
          <a:lstStyle/>
          <a:p>
            <a:pPr>
              <a:buClr>
                <a:srgbClr val="1D5AA6"/>
              </a:buClr>
              <a:buFont typeface="Wingdings" pitchFamily="2" charset="2"/>
              <a:buChar char="§"/>
            </a:pPr>
            <a:r>
              <a:rPr lang="en-IE" dirty="0" smtClean="0"/>
              <a:t>Clear vision/ action plan around Business Intelligence</a:t>
            </a:r>
          </a:p>
          <a:p>
            <a:pPr>
              <a:buClr>
                <a:srgbClr val="1D5AA6"/>
              </a:buClr>
              <a:buFont typeface="Wingdings" pitchFamily="2" charset="2"/>
              <a:buChar char="§"/>
            </a:pPr>
            <a:r>
              <a:rPr lang="en-IE" dirty="0" smtClean="0"/>
              <a:t>Key strategic approach to Information and Intelligence</a:t>
            </a:r>
          </a:p>
          <a:p>
            <a:pPr>
              <a:buClr>
                <a:srgbClr val="1D5AA6"/>
              </a:buClr>
              <a:buFont typeface="Wingdings" pitchFamily="2" charset="2"/>
              <a:buChar char="§"/>
            </a:pPr>
            <a:r>
              <a:rPr lang="en-IE" dirty="0" smtClean="0"/>
              <a:t>Outsourcing of analysis - “Data Partners”</a:t>
            </a:r>
          </a:p>
          <a:p>
            <a:pPr>
              <a:buClr>
                <a:srgbClr val="1D5AA6"/>
              </a:buClr>
              <a:buFont typeface="Wingdings" pitchFamily="2" charset="2"/>
              <a:buChar char="§"/>
            </a:pPr>
            <a:r>
              <a:rPr lang="en-IE" dirty="0" smtClean="0"/>
              <a:t>Centralised structure</a:t>
            </a:r>
          </a:p>
          <a:p>
            <a:pPr>
              <a:buClr>
                <a:srgbClr val="1D5AA6"/>
              </a:buClr>
              <a:buFont typeface="Wingdings" pitchFamily="2" charset="2"/>
              <a:buChar char="§"/>
            </a:pPr>
            <a:r>
              <a:rPr lang="en-IE" dirty="0" smtClean="0"/>
              <a:t>Presentation of information “intelligently”  - interactivity of information / web-based</a:t>
            </a:r>
          </a:p>
          <a:p>
            <a:pPr>
              <a:buClr>
                <a:srgbClr val="1D5AA6"/>
              </a:buClr>
              <a:buFont typeface="Wingdings" pitchFamily="2" charset="2"/>
              <a:buChar char="§"/>
            </a:pPr>
            <a:endParaRPr lang="en-IE" dirty="0" smtClean="0"/>
          </a:p>
          <a:p>
            <a:pPr>
              <a:buClr>
                <a:srgbClr val="1D5AA6"/>
              </a:buClr>
              <a:buFont typeface="Wingdings" pitchFamily="2" charset="2"/>
              <a:buChar char="§"/>
            </a:pPr>
            <a:endParaRPr lang="en-IE"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sp>
        <p:nvSpPr>
          <p:cNvPr id="9219" name="Rectangle 3"/>
          <p:cNvSpPr>
            <a:spLocks noGrp="1" noChangeArrowheads="1"/>
          </p:cNvSpPr>
          <p:nvPr>
            <p:ph type="subTitle" idx="1"/>
          </p:nvPr>
        </p:nvSpPr>
        <p:spPr/>
        <p:txBody>
          <a:bodyPr/>
          <a:lstStyle/>
          <a:p>
            <a:endParaRPr lang="en-US" smtClean="0"/>
          </a:p>
        </p:txBody>
      </p:sp>
      <p:pic>
        <p:nvPicPr>
          <p:cNvPr id="9220" name="Picture 5"/>
          <p:cNvPicPr>
            <a:picLocks noChangeAspect="1" noChangeArrowheads="1"/>
          </p:cNvPicPr>
          <p:nvPr/>
        </p:nvPicPr>
        <p:blipFill>
          <a:blip r:embed="rId2" cstate="print"/>
          <a:srcRect/>
          <a:stretch>
            <a:fillRect/>
          </a:stretch>
        </p:blipFill>
        <p:spPr bwMode="auto">
          <a:xfrm rot="5400000">
            <a:off x="1201738" y="-588962"/>
            <a:ext cx="6480175" cy="8035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9816"/>
            <a:ext cx="8229600" cy="1143000"/>
          </a:xfrm>
        </p:spPr>
        <p:txBody>
          <a:bodyPr/>
          <a:lstStyle/>
          <a:p>
            <a:r>
              <a:rPr lang="en-IE" sz="3600" b="1" dirty="0" smtClean="0">
                <a:solidFill>
                  <a:srgbClr val="1D5AA6"/>
                </a:solidFill>
              </a:rPr>
              <a:t/>
            </a:r>
            <a:br>
              <a:rPr lang="en-IE" sz="3600" b="1" dirty="0" smtClean="0">
                <a:solidFill>
                  <a:srgbClr val="1D5AA6"/>
                </a:solidFill>
              </a:rPr>
            </a:br>
            <a:r>
              <a:rPr lang="en-IE" sz="3600" b="1" dirty="0" smtClean="0">
                <a:solidFill>
                  <a:srgbClr val="1D5AA6"/>
                </a:solidFill>
              </a:rPr>
              <a:t>Use of Information - </a:t>
            </a:r>
            <a:r>
              <a:rPr lang="en-IE" sz="4000" b="1" dirty="0" smtClean="0">
                <a:solidFill>
                  <a:srgbClr val="1D5AA6"/>
                </a:solidFill>
              </a:rPr>
              <a:t>Regulation</a:t>
            </a:r>
            <a:r>
              <a:rPr lang="en-IE" b="1" dirty="0" smtClean="0"/>
              <a:t/>
            </a:r>
            <a:br>
              <a:rPr lang="en-IE" b="1" dirty="0" smtClean="0"/>
            </a:br>
            <a:endParaRPr lang="en-IE" dirty="0"/>
          </a:p>
        </p:txBody>
      </p:sp>
      <p:sp>
        <p:nvSpPr>
          <p:cNvPr id="3" name="Content Placeholder 2"/>
          <p:cNvSpPr>
            <a:spLocks noGrp="1"/>
          </p:cNvSpPr>
          <p:nvPr>
            <p:ph idx="1"/>
          </p:nvPr>
        </p:nvSpPr>
        <p:spPr>
          <a:xfrm>
            <a:off x="323528" y="1628800"/>
            <a:ext cx="8352928" cy="5256584"/>
          </a:xfrm>
        </p:spPr>
        <p:txBody>
          <a:bodyPr/>
          <a:lstStyle/>
          <a:p>
            <a:pPr>
              <a:buClr>
                <a:srgbClr val="1D5AA6"/>
              </a:buClr>
              <a:buFont typeface="Wingdings" pitchFamily="2" charset="2"/>
              <a:buChar char="§"/>
            </a:pPr>
            <a:r>
              <a:rPr lang="en-IE" dirty="0" smtClean="0">
                <a:solidFill>
                  <a:srgbClr val="0070C0"/>
                </a:solidFill>
              </a:rPr>
              <a:t>England</a:t>
            </a:r>
            <a:r>
              <a:rPr lang="en-IE" dirty="0" smtClean="0"/>
              <a:t>  (CQC) -  New “Intelligent Monitoring”/ Surveillance model for NHS Acute Trusts</a:t>
            </a:r>
          </a:p>
          <a:p>
            <a:pPr>
              <a:buClr>
                <a:srgbClr val="1D5AA6"/>
              </a:buClr>
              <a:buFont typeface="Wingdings" pitchFamily="2" charset="2"/>
              <a:buChar char="§"/>
            </a:pPr>
            <a:endParaRPr lang="en-IE" dirty="0" smtClean="0"/>
          </a:p>
          <a:p>
            <a:pPr>
              <a:buClr>
                <a:srgbClr val="1D5AA6"/>
              </a:buClr>
              <a:buFont typeface="Wingdings" pitchFamily="2" charset="2"/>
              <a:buChar char="§"/>
            </a:pPr>
            <a:r>
              <a:rPr lang="en-IE" dirty="0" smtClean="0">
                <a:solidFill>
                  <a:srgbClr val="0070C0"/>
                </a:solidFill>
              </a:rPr>
              <a:t>Netherlands</a:t>
            </a:r>
            <a:r>
              <a:rPr lang="en-IE" dirty="0" smtClean="0"/>
              <a:t> (IGZ)- Risk-led supervision</a:t>
            </a:r>
          </a:p>
          <a:p>
            <a:pPr lvl="1">
              <a:buClr>
                <a:srgbClr val="1D5AA6"/>
              </a:buClr>
              <a:buFont typeface="Arial" pitchFamily="34" charset="0"/>
              <a:buChar char="–"/>
            </a:pPr>
            <a:r>
              <a:rPr lang="en-IE" dirty="0" smtClean="0"/>
              <a:t>Proactive  -  analysis of information provided routinely</a:t>
            </a:r>
          </a:p>
          <a:p>
            <a:pPr lvl="1">
              <a:buClr>
                <a:srgbClr val="1D5AA6"/>
              </a:buClr>
              <a:buFont typeface="Arial" pitchFamily="34" charset="0"/>
              <a:buChar char="–"/>
            </a:pPr>
            <a:r>
              <a:rPr lang="en-IE" dirty="0" smtClean="0"/>
              <a:t>Reactive – incident-led; complaints etc</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44B9BDDE-A7E3-4880-BB39-ECB64855D87C}" type="slidenum">
              <a:rPr lang="en-US" sz="900">
                <a:solidFill>
                  <a:srgbClr val="5F2861"/>
                </a:solidFill>
                <a:cs typeface="ヒラギノ角ゴ Pro W3"/>
              </a:rPr>
              <a:pPr algn="r" eaLnBrk="1" hangingPunct="1"/>
              <a:t>14</a:t>
            </a:fld>
            <a:endParaRPr lang="en-US" sz="1400" dirty="0">
              <a:solidFill>
                <a:srgbClr val="6D2E69"/>
              </a:solidFill>
              <a:cs typeface="ヒラギノ角ゴ Pro W3"/>
            </a:endParaRPr>
          </a:p>
        </p:txBody>
      </p:sp>
      <p:sp>
        <p:nvSpPr>
          <p:cNvPr id="37892" name="Rectangle 2"/>
          <p:cNvSpPr txBox="1">
            <a:spLocks noChangeArrowheads="1"/>
          </p:cNvSpPr>
          <p:nvPr/>
        </p:nvSpPr>
        <p:spPr bwMode="auto">
          <a:xfrm>
            <a:off x="539750" y="188640"/>
            <a:ext cx="8064698" cy="151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lnSpc>
                <a:spcPct val="85000"/>
              </a:lnSpc>
            </a:pPr>
            <a:endParaRPr lang="en-GB" sz="2800" dirty="0" smtClean="0">
              <a:solidFill>
                <a:srgbClr val="0070C0"/>
              </a:solidFill>
            </a:endParaRPr>
          </a:p>
          <a:p>
            <a:pPr algn="l" eaLnBrk="1" hangingPunct="1">
              <a:lnSpc>
                <a:spcPct val="85000"/>
              </a:lnSpc>
            </a:pPr>
            <a:r>
              <a:rPr lang="en-GB" sz="4000" b="1" dirty="0" smtClean="0">
                <a:solidFill>
                  <a:srgbClr val="0070C0"/>
                </a:solidFill>
                <a:ea typeface="ヒラギノ角ゴ Pro W3"/>
                <a:cs typeface="ヒラギノ角ゴ Pro W3"/>
              </a:rPr>
              <a:t>Intelligent Monitoring (CQC)</a:t>
            </a:r>
            <a:endParaRPr lang="en-GB" sz="4000" b="1" dirty="0">
              <a:solidFill>
                <a:srgbClr val="0070C0"/>
              </a:solidFill>
              <a:cs typeface="ヒラギノ角ゴ Pro W3"/>
            </a:endParaRPr>
          </a:p>
        </p:txBody>
      </p:sp>
      <p:sp>
        <p:nvSpPr>
          <p:cNvPr id="9221" name="Rectangle 3"/>
          <p:cNvSpPr txBox="1">
            <a:spLocks noChangeArrowheads="1"/>
          </p:cNvSpPr>
          <p:nvPr/>
        </p:nvSpPr>
        <p:spPr bwMode="auto">
          <a:xfrm>
            <a:off x="663575" y="1196752"/>
            <a:ext cx="7848600" cy="236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47650" indent="-247650">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spcAft>
                <a:spcPts val="600"/>
              </a:spcAft>
              <a:buClr>
                <a:srgbClr val="0070C0"/>
              </a:buClr>
              <a:buSzPct val="100000"/>
              <a:buFont typeface="Wingdings" pitchFamily="2" charset="2"/>
              <a:buChar char="§"/>
              <a:defRPr/>
            </a:pPr>
            <a:r>
              <a:rPr lang="en-IE" sz="3200" dirty="0" smtClean="0">
                <a:latin typeface="+mn-lt"/>
                <a:ea typeface="+mn-ea"/>
              </a:rPr>
              <a:t>Previously – Quality and Risk Profiles (QRPs) for acute hospitals</a:t>
            </a:r>
          </a:p>
          <a:p>
            <a:pPr lvl="1">
              <a:spcAft>
                <a:spcPts val="600"/>
              </a:spcAft>
              <a:buClr>
                <a:srgbClr val="0070C0"/>
              </a:buClr>
              <a:buSzPct val="100000"/>
              <a:buFont typeface="Wingdings" pitchFamily="2" charset="2"/>
              <a:buChar char="§"/>
              <a:defRPr/>
            </a:pPr>
            <a:r>
              <a:rPr lang="en-IE" sz="3200" dirty="0" smtClean="0">
                <a:latin typeface="+mn-lt"/>
                <a:ea typeface="+mn-ea"/>
              </a:rPr>
              <a:t>advanced statistical modelling</a:t>
            </a:r>
          </a:p>
          <a:p>
            <a:pPr>
              <a:spcAft>
                <a:spcPts val="600"/>
              </a:spcAft>
              <a:buClr>
                <a:srgbClr val="0070C0"/>
              </a:buClr>
              <a:buSzPct val="100000"/>
              <a:buFont typeface="Wingdings" pitchFamily="2" charset="2"/>
              <a:buChar char="§"/>
              <a:defRPr/>
            </a:pPr>
            <a:r>
              <a:rPr lang="en-IE" sz="3200" dirty="0" smtClean="0">
                <a:latin typeface="+mn-lt"/>
                <a:ea typeface="+mn-ea"/>
              </a:rPr>
              <a:t>New model - Intelligent monitoring informs programme of inspections (Sept 2013)</a:t>
            </a:r>
          </a:p>
          <a:p>
            <a:pPr>
              <a:spcAft>
                <a:spcPts val="600"/>
              </a:spcAft>
              <a:buClr>
                <a:srgbClr val="0070C0"/>
              </a:buClr>
              <a:buSzPct val="100000"/>
              <a:buFont typeface="Wingdings" pitchFamily="2" charset="2"/>
              <a:buChar char="§"/>
              <a:defRPr/>
            </a:pPr>
            <a:r>
              <a:rPr lang="en-GB" sz="3200" dirty="0" smtClean="0">
                <a:latin typeface="+mn-lt"/>
                <a:ea typeface="+mn-ea"/>
              </a:rPr>
              <a:t>Clarity about indicators they will prioritise, rather than a model that claims to scan all information all the time</a:t>
            </a:r>
          </a:p>
          <a:p>
            <a:pPr>
              <a:spcAft>
                <a:spcPts val="600"/>
              </a:spcAft>
              <a:buClr>
                <a:srgbClr val="0070C0"/>
              </a:buClr>
              <a:buSzPct val="100000"/>
              <a:buFont typeface="Wingdings" pitchFamily="2" charset="2"/>
              <a:buChar char="§"/>
              <a:defRPr/>
            </a:pPr>
            <a:r>
              <a:rPr lang="en-GB" sz="3200" dirty="0" smtClean="0">
                <a:latin typeface="+mn-lt"/>
                <a:ea typeface="+mn-ea"/>
              </a:rPr>
              <a:t>Uses </a:t>
            </a:r>
            <a:r>
              <a:rPr lang="en-GB" sz="3200" dirty="0">
                <a:latin typeface="+mn-lt"/>
                <a:ea typeface="+mn-ea"/>
              </a:rPr>
              <a:t>local and national information </a:t>
            </a:r>
            <a:r>
              <a:rPr lang="en-GB" sz="3200" dirty="0" smtClean="0">
                <a:latin typeface="+mn-lt"/>
                <a:ea typeface="+mn-ea"/>
              </a:rPr>
              <a:t>sources</a:t>
            </a:r>
          </a:p>
          <a:p>
            <a:pPr marL="0" indent="0" algn="l">
              <a:spcAft>
                <a:spcPts val="600"/>
              </a:spcAft>
              <a:buSzPct val="100000"/>
              <a:buFont typeface="Arial" pitchFamily="34" charset="0"/>
              <a:buChar char="•"/>
              <a:defRPr/>
            </a:pPr>
            <a:endParaRPr lang="en-GB" dirty="0" smtClean="0"/>
          </a:p>
          <a:p>
            <a:pPr algn="l">
              <a:spcAft>
                <a:spcPts val="600"/>
              </a:spcAft>
              <a:buSzPct val="100000"/>
              <a:buFont typeface="Arial" pitchFamily="34" charset="0"/>
              <a:buChar char="•"/>
              <a:defRPr/>
            </a:pPr>
            <a:endParaRPr lang="en-GB" dirty="0"/>
          </a:p>
          <a:p>
            <a:pPr algn="l">
              <a:spcAft>
                <a:spcPts val="600"/>
              </a:spcAft>
              <a:buSzPct val="100000"/>
              <a:buFont typeface="Arial" pitchFamily="34" charset="0"/>
              <a:buChar char="•"/>
              <a:defRPr/>
            </a:pPr>
            <a:endParaRPr lang="en-GB" dirty="0" smtClean="0">
              <a:cs typeface="+mn-cs"/>
            </a:endParaRPr>
          </a:p>
          <a:p>
            <a:pPr algn="l">
              <a:spcAft>
                <a:spcPts val="600"/>
              </a:spcAft>
              <a:buSzPct val="100000"/>
              <a:buFont typeface="Arial" pitchFamily="34" charset="0"/>
              <a:buChar char="•"/>
              <a:defRPr/>
            </a:pPr>
            <a:endParaRPr lang="en-GB" dirty="0" smtClean="0">
              <a:cs typeface="+mn-cs"/>
            </a:endParaRPr>
          </a:p>
          <a:p>
            <a:pPr marL="0" indent="0" algn="l">
              <a:spcAft>
                <a:spcPts val="0"/>
              </a:spcAft>
              <a:buSzPct val="100000"/>
              <a:buFont typeface="Arial" pitchFamily="34" charset="0"/>
              <a:buChar char="•"/>
              <a:defRPr/>
            </a:pPr>
            <a:r>
              <a:rPr lang="en-GB" dirty="0" smtClean="0">
                <a:cs typeface="+mn-cs"/>
              </a:rPr>
              <a:t>  </a:t>
            </a:r>
          </a:p>
        </p:txBody>
      </p:sp>
    </p:spTree>
    <p:extLst>
      <p:ext uri="{BB962C8B-B14F-4D97-AF65-F5344CB8AC3E}">
        <p14:creationId xmlns:p14="http://schemas.microsoft.com/office/powerpoint/2010/main" val="975458246"/>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404664"/>
            <a:ext cx="8208912" cy="6077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4116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188640"/>
            <a:ext cx="9217024" cy="1143000"/>
          </a:xfrm>
        </p:spPr>
        <p:txBody>
          <a:bodyPr/>
          <a:lstStyle/>
          <a:p>
            <a:r>
              <a:rPr lang="en-IE" b="1" dirty="0" smtClean="0">
                <a:solidFill>
                  <a:srgbClr val="1D5AA6"/>
                </a:solidFill>
              </a:rPr>
              <a:t/>
            </a:r>
            <a:br>
              <a:rPr lang="en-IE" b="1" dirty="0" smtClean="0">
                <a:solidFill>
                  <a:srgbClr val="1D5AA6"/>
                </a:solidFill>
              </a:rPr>
            </a:br>
            <a:r>
              <a:rPr lang="en-IE" b="1" dirty="0" smtClean="0">
                <a:solidFill>
                  <a:srgbClr val="1D5AA6"/>
                </a:solidFill>
              </a:rPr>
              <a:t>Indicators – Intelligent Monitoring</a:t>
            </a:r>
            <a:endParaRPr lang="en-IE" b="1" dirty="0">
              <a:solidFill>
                <a:srgbClr val="1D5AA6"/>
              </a:solidFill>
            </a:endParaRPr>
          </a:p>
        </p:txBody>
      </p:sp>
      <p:sp>
        <p:nvSpPr>
          <p:cNvPr id="3" name="Content Placeholder 2"/>
          <p:cNvSpPr>
            <a:spLocks noGrp="1"/>
          </p:cNvSpPr>
          <p:nvPr>
            <p:ph idx="1"/>
          </p:nvPr>
        </p:nvSpPr>
        <p:spPr>
          <a:xfrm>
            <a:off x="457200" y="1700808"/>
            <a:ext cx="8229600" cy="4968552"/>
          </a:xfrm>
        </p:spPr>
        <p:txBody>
          <a:bodyPr/>
          <a:lstStyle/>
          <a:p>
            <a:pPr>
              <a:buClr>
                <a:srgbClr val="1D5AA6"/>
              </a:buClr>
              <a:buFont typeface="Wingdings" pitchFamily="2" charset="2"/>
              <a:buChar char="§"/>
            </a:pPr>
            <a:r>
              <a:rPr lang="en-IE" dirty="0" smtClean="0"/>
              <a:t>Avoidable infections (e.g. MRSA)</a:t>
            </a:r>
          </a:p>
          <a:p>
            <a:pPr>
              <a:buClr>
                <a:srgbClr val="1D5AA6"/>
              </a:buClr>
              <a:buFont typeface="Wingdings" pitchFamily="2" charset="2"/>
              <a:buChar char="§"/>
            </a:pPr>
            <a:r>
              <a:rPr lang="en-IE" dirty="0" smtClean="0"/>
              <a:t>Notifications of deaths, severe and moderate harm and abuse</a:t>
            </a:r>
          </a:p>
          <a:p>
            <a:pPr>
              <a:buClr>
                <a:srgbClr val="1D5AA6"/>
              </a:buClr>
              <a:buFont typeface="Wingdings" pitchFamily="2" charset="2"/>
              <a:buChar char="§"/>
            </a:pPr>
            <a:r>
              <a:rPr lang="en-IE" dirty="0" smtClean="0"/>
              <a:t>Never events</a:t>
            </a:r>
          </a:p>
          <a:p>
            <a:pPr>
              <a:buClr>
                <a:srgbClr val="1D5AA6"/>
              </a:buClr>
              <a:buFont typeface="Wingdings" pitchFamily="2" charset="2"/>
              <a:buChar char="§"/>
            </a:pPr>
            <a:r>
              <a:rPr lang="en-IE" dirty="0" smtClean="0"/>
              <a:t>Mortality rates</a:t>
            </a:r>
          </a:p>
          <a:p>
            <a:pPr>
              <a:buClr>
                <a:srgbClr val="1D5AA6"/>
              </a:buClr>
              <a:buFont typeface="Wingdings" pitchFamily="2" charset="2"/>
              <a:buChar char="§"/>
            </a:pPr>
            <a:r>
              <a:rPr lang="en-IE" dirty="0" smtClean="0"/>
              <a:t>‘Your Experience’ form – CQC</a:t>
            </a:r>
          </a:p>
          <a:p>
            <a:pPr>
              <a:buClr>
                <a:srgbClr val="1D5AA6"/>
              </a:buClr>
              <a:buFont typeface="Wingdings" pitchFamily="2" charset="2"/>
              <a:buChar char="§"/>
            </a:pPr>
            <a:r>
              <a:rPr lang="en-IE" dirty="0" smtClean="0"/>
              <a:t>Patient and staff surveys</a:t>
            </a:r>
          </a:p>
          <a:p>
            <a:pPr>
              <a:buClr>
                <a:srgbClr val="1D5AA6"/>
              </a:buClr>
              <a:buFont typeface="Wingdings" pitchFamily="2" charset="2"/>
              <a:buChar char="§"/>
            </a:pPr>
            <a:r>
              <a:rPr lang="en-IE" dirty="0" smtClean="0"/>
              <a:t>Complaints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5800"/>
            <a:ext cx="8507288" cy="1143000"/>
          </a:xfrm>
        </p:spPr>
        <p:txBody>
          <a:bodyPr/>
          <a:lstStyle/>
          <a:p>
            <a:r>
              <a:rPr lang="en-IE" b="1" dirty="0" smtClean="0">
                <a:solidFill>
                  <a:srgbClr val="1D5AA6"/>
                </a:solidFill>
              </a:rPr>
              <a:t/>
            </a:r>
            <a:br>
              <a:rPr lang="en-IE" b="1" dirty="0" smtClean="0">
                <a:solidFill>
                  <a:srgbClr val="1D5AA6"/>
                </a:solidFill>
              </a:rPr>
            </a:br>
            <a:r>
              <a:rPr lang="en-IE" b="1" dirty="0" smtClean="0">
                <a:solidFill>
                  <a:srgbClr val="1D5AA6"/>
                </a:solidFill>
              </a:rPr>
              <a:t>Dutch model for risk-led supervision</a:t>
            </a:r>
            <a:br>
              <a:rPr lang="en-IE" b="1" dirty="0" smtClean="0">
                <a:solidFill>
                  <a:srgbClr val="1D5AA6"/>
                </a:solidFill>
              </a:rPr>
            </a:br>
            <a:endParaRPr lang="en-IE" b="1" dirty="0">
              <a:solidFill>
                <a:srgbClr val="1D5AA6"/>
              </a:solidFill>
            </a:endParaRPr>
          </a:p>
        </p:txBody>
      </p:sp>
      <p:sp>
        <p:nvSpPr>
          <p:cNvPr id="3" name="Content Placeholder 2"/>
          <p:cNvSpPr>
            <a:spLocks noGrp="1"/>
          </p:cNvSpPr>
          <p:nvPr>
            <p:ph idx="1"/>
          </p:nvPr>
        </p:nvSpPr>
        <p:spPr>
          <a:xfrm>
            <a:off x="457200" y="1700808"/>
            <a:ext cx="8229600" cy="4968552"/>
          </a:xfrm>
        </p:spPr>
        <p:txBody>
          <a:bodyPr/>
          <a:lstStyle/>
          <a:p>
            <a:pPr>
              <a:buClr>
                <a:srgbClr val="1D5AA6"/>
              </a:buClr>
              <a:buFont typeface="Wingdings" pitchFamily="2" charset="2"/>
              <a:buChar char="§"/>
            </a:pPr>
            <a:r>
              <a:rPr lang="en-IE" dirty="0" smtClean="0"/>
              <a:t>Dutch Healthcare Inspectorate</a:t>
            </a:r>
          </a:p>
          <a:p>
            <a:pPr>
              <a:buClr>
                <a:srgbClr val="1D5AA6"/>
              </a:buClr>
              <a:buFont typeface="Wingdings" pitchFamily="2" charset="2"/>
              <a:buChar char="§"/>
            </a:pPr>
            <a:r>
              <a:rPr lang="en-IE" dirty="0" smtClean="0"/>
              <a:t>Inspectorate Risk detection System (</a:t>
            </a:r>
            <a:r>
              <a:rPr lang="en-IE" dirty="0" err="1" smtClean="0"/>
              <a:t>IRiS</a:t>
            </a:r>
            <a:r>
              <a:rPr lang="en-IE" dirty="0" smtClean="0"/>
              <a:t>)</a:t>
            </a:r>
          </a:p>
          <a:p>
            <a:pPr>
              <a:buClr>
                <a:srgbClr val="1D5AA6"/>
              </a:buClr>
              <a:buFont typeface="Wingdings" pitchFamily="2" charset="2"/>
              <a:buChar char="§"/>
            </a:pPr>
            <a:r>
              <a:rPr lang="en-IE" dirty="0" smtClean="0">
                <a:solidFill>
                  <a:srgbClr val="0070C0"/>
                </a:solidFill>
              </a:rPr>
              <a:t>Intelligence data sources</a:t>
            </a:r>
          </a:p>
          <a:p>
            <a:pPr lvl="1">
              <a:buClr>
                <a:srgbClr val="1D5AA6"/>
              </a:buClr>
              <a:buFont typeface="Wingdings" pitchFamily="2" charset="2"/>
              <a:buChar char="§"/>
            </a:pPr>
            <a:r>
              <a:rPr lang="en-IE" dirty="0" smtClean="0"/>
              <a:t>Care-related indicators</a:t>
            </a:r>
          </a:p>
          <a:p>
            <a:pPr lvl="1">
              <a:buClr>
                <a:srgbClr val="1D5AA6"/>
              </a:buClr>
              <a:buFont typeface="Wingdings" pitchFamily="2" charset="2"/>
              <a:buChar char="§"/>
            </a:pPr>
            <a:r>
              <a:rPr lang="en-IE" dirty="0" smtClean="0"/>
              <a:t>Corporate - Management and finance indicators</a:t>
            </a:r>
          </a:p>
          <a:p>
            <a:pPr lvl="1">
              <a:buClr>
                <a:srgbClr val="1D5AA6"/>
              </a:buClr>
              <a:buFont typeface="Wingdings" pitchFamily="2" charset="2"/>
              <a:buChar char="§"/>
            </a:pPr>
            <a:r>
              <a:rPr lang="en-IE" dirty="0" smtClean="0"/>
              <a:t>Incident reports (incidents and near-misses)</a:t>
            </a:r>
          </a:p>
          <a:p>
            <a:pPr lvl="1">
              <a:buClr>
                <a:srgbClr val="1D5AA6"/>
              </a:buClr>
              <a:buFont typeface="Wingdings" pitchFamily="2" charset="2"/>
              <a:buChar char="§"/>
            </a:pPr>
            <a:r>
              <a:rPr lang="en-IE" dirty="0" smtClean="0"/>
              <a:t>External signals</a:t>
            </a:r>
          </a:p>
          <a:p>
            <a:pPr lvl="1">
              <a:buClr>
                <a:srgbClr val="1D5AA6"/>
              </a:buClr>
              <a:buFont typeface="Wingdings" pitchFamily="2" charset="2"/>
              <a:buChar char="§"/>
            </a:pPr>
            <a:r>
              <a:rPr lang="en-IE" dirty="0" smtClean="0"/>
              <a:t>Own observations/info from other regulators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04664"/>
            <a:ext cx="8229600" cy="1143000"/>
          </a:xfrm>
        </p:spPr>
        <p:txBody>
          <a:bodyPr/>
          <a:lstStyle/>
          <a:p>
            <a:r>
              <a:rPr lang="en-IE" b="1" dirty="0" smtClean="0">
                <a:solidFill>
                  <a:srgbClr val="1D5AA6"/>
                </a:solidFill>
              </a:rPr>
              <a:t>Summary – Part 1</a:t>
            </a:r>
            <a:endParaRPr lang="en-IE" b="1" dirty="0">
              <a:solidFill>
                <a:srgbClr val="1D5AA6"/>
              </a:solidFill>
            </a:endParaRPr>
          </a:p>
        </p:txBody>
      </p:sp>
      <p:sp>
        <p:nvSpPr>
          <p:cNvPr id="3" name="Content Placeholder 2"/>
          <p:cNvSpPr>
            <a:spLocks noGrp="1"/>
          </p:cNvSpPr>
          <p:nvPr>
            <p:ph idx="1"/>
          </p:nvPr>
        </p:nvSpPr>
        <p:spPr>
          <a:xfrm>
            <a:off x="457200" y="1484784"/>
            <a:ext cx="8229600" cy="4353347"/>
          </a:xfrm>
        </p:spPr>
        <p:txBody>
          <a:bodyPr/>
          <a:lstStyle/>
          <a:p>
            <a:pPr>
              <a:buClr>
                <a:srgbClr val="1D5AA6"/>
              </a:buClr>
              <a:buFont typeface="Wingdings" pitchFamily="2" charset="2"/>
              <a:buChar char="§"/>
            </a:pPr>
            <a:r>
              <a:rPr lang="en-IE" dirty="0" smtClean="0"/>
              <a:t>Intelligent monitoring informs programme of inspections</a:t>
            </a:r>
          </a:p>
          <a:p>
            <a:pPr>
              <a:buClr>
                <a:srgbClr val="1D5AA6"/>
              </a:buClr>
              <a:buFont typeface="Wingdings" pitchFamily="2" charset="2"/>
              <a:buChar char="§"/>
            </a:pPr>
            <a:r>
              <a:rPr lang="en-IE" dirty="0" smtClean="0"/>
              <a:t>Part 2:</a:t>
            </a:r>
          </a:p>
          <a:p>
            <a:pPr lvl="1">
              <a:buClr>
                <a:srgbClr val="1D5AA6"/>
              </a:buClr>
              <a:buFont typeface="Wingdings" pitchFamily="2" charset="2"/>
              <a:buChar char="§"/>
            </a:pPr>
            <a:r>
              <a:rPr lang="en-IE" dirty="0" smtClean="0"/>
              <a:t>Indicators</a:t>
            </a:r>
          </a:p>
          <a:p>
            <a:pPr lvl="1">
              <a:buClr>
                <a:srgbClr val="1D5AA6"/>
              </a:buClr>
              <a:buFont typeface="Wingdings" pitchFamily="2" charset="2"/>
              <a:buChar char="§"/>
            </a:pPr>
            <a:r>
              <a:rPr lang="en-IE" dirty="0" smtClean="0"/>
              <a:t>Qualitative data – tools to inform quality</a:t>
            </a:r>
          </a:p>
          <a:p>
            <a:pPr lvl="1">
              <a:buClr>
                <a:srgbClr val="1D5AA6"/>
              </a:buClr>
              <a:buFont typeface="Wingdings" pitchFamily="2" charset="2"/>
              <a:buChar char="§"/>
            </a:pPr>
            <a:r>
              <a:rPr lang="en-IE" dirty="0" smtClean="0"/>
              <a:t>Reporting and publishing of information</a:t>
            </a:r>
            <a:endParaRPr lang="en-IE" dirty="0"/>
          </a:p>
        </p:txBody>
      </p:sp>
      <p:pic>
        <p:nvPicPr>
          <p:cNvPr id="4" name="Picture 3" descr="linked laptops.JPG"/>
          <p:cNvPicPr>
            <a:picLocks noChangeAspect="1"/>
          </p:cNvPicPr>
          <p:nvPr/>
        </p:nvPicPr>
        <p:blipFill>
          <a:blip r:embed="rId2" cstate="print"/>
          <a:srcRect/>
          <a:stretch>
            <a:fillRect/>
          </a:stretch>
        </p:blipFill>
        <p:spPr bwMode="auto">
          <a:xfrm>
            <a:off x="6096000" y="4691062"/>
            <a:ext cx="3048000" cy="2166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15262" cy="1143000"/>
          </a:xfrm>
        </p:spPr>
        <p:txBody>
          <a:bodyPr/>
          <a:lstStyle/>
          <a:p>
            <a:r>
              <a:rPr lang="en-US" sz="3600" b="1" dirty="0" smtClean="0">
                <a:solidFill>
                  <a:srgbClr val="1D5AA6"/>
                </a:solidFill>
              </a:rPr>
              <a:t>Key Performance Indicators (KPIs)</a:t>
            </a:r>
            <a:endParaRPr lang="en-US" sz="3600" b="1" dirty="0">
              <a:solidFill>
                <a:srgbClr val="1D5AA6"/>
              </a:solidFill>
            </a:endParaRPr>
          </a:p>
        </p:txBody>
      </p:sp>
      <p:sp>
        <p:nvSpPr>
          <p:cNvPr id="3" name="Content Placeholder 2"/>
          <p:cNvSpPr>
            <a:spLocks noGrp="1"/>
          </p:cNvSpPr>
          <p:nvPr>
            <p:ph sz="half" idx="1"/>
          </p:nvPr>
        </p:nvSpPr>
        <p:spPr>
          <a:xfrm>
            <a:off x="457200" y="1600200"/>
            <a:ext cx="7615262" cy="4525963"/>
          </a:xfrm>
        </p:spPr>
        <p:txBody>
          <a:bodyPr/>
          <a:lstStyle/>
          <a:p>
            <a:pPr algn="ctr">
              <a:buNone/>
            </a:pPr>
            <a:r>
              <a:rPr lang="en-US" dirty="0" smtClean="0"/>
              <a:t>Specific and measurable elements of practice</a:t>
            </a:r>
          </a:p>
          <a:p>
            <a:pPr algn="ctr">
              <a:buNone/>
            </a:pPr>
            <a:r>
              <a:rPr lang="en-US" dirty="0" smtClean="0"/>
              <a:t>that can be used to assess quality of care.</a:t>
            </a:r>
          </a:p>
          <a:p>
            <a:pPr algn="ctr">
              <a:buNone/>
            </a:pPr>
            <a:endParaRPr lang="en-US" dirty="0" smtClean="0"/>
          </a:p>
          <a:p>
            <a:pPr algn="ctr">
              <a:buNone/>
            </a:pPr>
            <a:r>
              <a:rPr lang="en-US" dirty="0" smtClean="0"/>
              <a:t>Indicators are measures of </a:t>
            </a:r>
            <a:r>
              <a:rPr lang="en-US" b="1" dirty="0" smtClean="0">
                <a:solidFill>
                  <a:schemeClr val="accent5">
                    <a:lumMod val="50000"/>
                  </a:schemeClr>
                </a:solidFill>
              </a:rPr>
              <a:t>structures,</a:t>
            </a:r>
          </a:p>
          <a:p>
            <a:pPr algn="ctr">
              <a:buNone/>
            </a:pPr>
            <a:r>
              <a:rPr lang="en-US" b="1" dirty="0" smtClean="0">
                <a:solidFill>
                  <a:srgbClr val="FF0000"/>
                </a:solidFill>
              </a:rPr>
              <a:t>processes</a:t>
            </a:r>
            <a:r>
              <a:rPr lang="en-US" b="1" dirty="0" smtClean="0"/>
              <a:t> </a:t>
            </a:r>
            <a:r>
              <a:rPr lang="en-US" dirty="0" smtClean="0"/>
              <a:t>or </a:t>
            </a:r>
            <a:r>
              <a:rPr lang="en-US" b="1" dirty="0" smtClean="0">
                <a:solidFill>
                  <a:srgbClr val="00B050"/>
                </a:solidFill>
              </a:rPr>
              <a:t>outcomes</a:t>
            </a:r>
            <a:r>
              <a:rPr lang="en-US" dirty="0" smtClean="0"/>
              <a:t> that may be</a:t>
            </a:r>
          </a:p>
          <a:p>
            <a:pPr algn="ctr">
              <a:buNone/>
            </a:pPr>
            <a:r>
              <a:rPr lang="en-US" dirty="0" smtClean="0"/>
              <a:t>correlated with the quality of care delivered.</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1824"/>
            <a:ext cx="8229600" cy="926976"/>
          </a:xfrm>
        </p:spPr>
        <p:txBody>
          <a:bodyPr/>
          <a:lstStyle/>
          <a:p>
            <a:r>
              <a:rPr lang="en-IE" b="1" dirty="0" smtClean="0">
                <a:solidFill>
                  <a:srgbClr val="1D5AA6"/>
                </a:solidFill>
              </a:rPr>
              <a:t>Presentation overview</a:t>
            </a:r>
            <a:endParaRPr lang="en-IE" b="1" dirty="0">
              <a:solidFill>
                <a:srgbClr val="1D5AA6"/>
              </a:solidFill>
            </a:endParaRPr>
          </a:p>
        </p:txBody>
      </p:sp>
      <p:sp>
        <p:nvSpPr>
          <p:cNvPr id="3" name="Content Placeholder 2"/>
          <p:cNvSpPr>
            <a:spLocks noGrp="1"/>
          </p:cNvSpPr>
          <p:nvPr>
            <p:ph idx="1"/>
          </p:nvPr>
        </p:nvSpPr>
        <p:spPr>
          <a:xfrm>
            <a:off x="457200" y="1844824"/>
            <a:ext cx="8229600" cy="4536505"/>
          </a:xfrm>
        </p:spPr>
        <p:txBody>
          <a:bodyPr/>
          <a:lstStyle/>
          <a:p>
            <a:pPr>
              <a:buClr>
                <a:srgbClr val="1D5AA6"/>
              </a:buClr>
              <a:buFont typeface="Wingdings" pitchFamily="2" charset="2"/>
              <a:buChar char="§"/>
            </a:pPr>
            <a:r>
              <a:rPr lang="en-IE" dirty="0" smtClean="0"/>
              <a:t>Part 1</a:t>
            </a:r>
          </a:p>
          <a:p>
            <a:pPr lvl="1">
              <a:buClr>
                <a:srgbClr val="1D5AA6"/>
              </a:buClr>
              <a:buFont typeface="Wingdings" pitchFamily="2" charset="2"/>
              <a:buChar char="§"/>
            </a:pPr>
            <a:r>
              <a:rPr lang="en-IE" dirty="0" smtClean="0"/>
              <a:t>Background</a:t>
            </a:r>
          </a:p>
          <a:p>
            <a:pPr lvl="1">
              <a:buClr>
                <a:srgbClr val="1D5AA6"/>
              </a:buClr>
              <a:buFont typeface="Wingdings" pitchFamily="2" charset="2"/>
              <a:buChar char="§"/>
            </a:pPr>
            <a:r>
              <a:rPr lang="en-IE" dirty="0" smtClean="0"/>
              <a:t>Methodology</a:t>
            </a:r>
          </a:p>
          <a:p>
            <a:pPr lvl="1">
              <a:buClr>
                <a:srgbClr val="1D5AA6"/>
              </a:buClr>
              <a:buFont typeface="Wingdings" pitchFamily="2" charset="2"/>
              <a:buChar char="§"/>
            </a:pPr>
            <a:r>
              <a:rPr lang="en-IE" dirty="0" smtClean="0"/>
              <a:t>Use of information for regulation</a:t>
            </a:r>
          </a:p>
          <a:p>
            <a:pPr>
              <a:buClr>
                <a:srgbClr val="1D5AA6"/>
              </a:buClr>
              <a:buFont typeface="Wingdings" pitchFamily="2" charset="2"/>
              <a:buChar char="§"/>
            </a:pPr>
            <a:r>
              <a:rPr lang="en-IE" dirty="0" smtClean="0"/>
              <a:t>Part 2</a:t>
            </a:r>
          </a:p>
          <a:p>
            <a:pPr lvl="1">
              <a:buClr>
                <a:srgbClr val="1D5AA6"/>
              </a:buClr>
              <a:buFont typeface="Wingdings" pitchFamily="2" charset="2"/>
              <a:buChar char="§"/>
            </a:pPr>
            <a:r>
              <a:rPr lang="en-IE" dirty="0" smtClean="0"/>
              <a:t>Quality indicators</a:t>
            </a:r>
          </a:p>
          <a:p>
            <a:pPr lvl="1">
              <a:buClr>
                <a:srgbClr val="1D5AA6"/>
              </a:buClr>
              <a:buFont typeface="Wingdings" pitchFamily="2" charset="2"/>
              <a:buChar char="§"/>
            </a:pPr>
            <a:r>
              <a:rPr lang="en-IE" dirty="0" smtClean="0"/>
              <a:t>Tools to inform quality of care</a:t>
            </a:r>
          </a:p>
          <a:p>
            <a:pPr lvl="1">
              <a:buClr>
                <a:srgbClr val="1D5AA6"/>
              </a:buClr>
              <a:buFont typeface="Wingdings" pitchFamily="2" charset="2"/>
              <a:buChar char="§"/>
            </a:pPr>
            <a:r>
              <a:rPr lang="en-IE" dirty="0" smtClean="0"/>
              <a:t>Reporting</a:t>
            </a:r>
          </a:p>
          <a:p>
            <a:pPr lvl="1">
              <a:buClr>
                <a:srgbClr val="1D5AA6"/>
              </a:buClr>
              <a:buFont typeface="Wingdings" pitchFamily="2" charset="2"/>
              <a:buChar char="§"/>
            </a:pPr>
            <a:endParaRPr lang="en-IE" dirty="0" smtClean="0"/>
          </a:p>
          <a:p>
            <a:pPr>
              <a:buClr>
                <a:srgbClr val="1D5AA6"/>
              </a:buClr>
              <a:buNone/>
            </a:pPr>
            <a:endParaRPr lang="en-IE" dirty="0" smtClean="0"/>
          </a:p>
          <a:p>
            <a:pPr>
              <a:buClr>
                <a:srgbClr val="1D5AA6"/>
              </a:buClr>
              <a:buFont typeface="Wingdings" pitchFamily="2" charset="2"/>
              <a:buChar char="§"/>
            </a:pPr>
            <a:endParaRPr lang="en-IE" dirty="0" smtClean="0"/>
          </a:p>
          <a:p>
            <a:pPr>
              <a:buClr>
                <a:srgbClr val="1D5AA6"/>
              </a:buClr>
              <a:buFont typeface="Wingdings" pitchFamily="2" charset="2"/>
              <a:buChar char="§"/>
            </a:pPr>
            <a:endParaRPr lang="en-IE" dirty="0" smtClean="0"/>
          </a:p>
          <a:p>
            <a:endParaRPr lang="en-IE" dirty="0" smtClean="0"/>
          </a:p>
          <a:p>
            <a:endParaRPr lang="en-IE" dirty="0"/>
          </a:p>
        </p:txBody>
      </p:sp>
      <p:pic>
        <p:nvPicPr>
          <p:cNvPr id="4" name="Picture 3" descr="laptop.JPG"/>
          <p:cNvPicPr>
            <a:picLocks noChangeAspect="1"/>
          </p:cNvPicPr>
          <p:nvPr/>
        </p:nvPicPr>
        <p:blipFill>
          <a:blip r:embed="rId3" cstate="print"/>
          <a:srcRect/>
          <a:stretch>
            <a:fillRect/>
          </a:stretch>
        </p:blipFill>
        <p:spPr bwMode="auto">
          <a:xfrm>
            <a:off x="6012160" y="4797152"/>
            <a:ext cx="3046413" cy="203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7972452" cy="4525963"/>
          </a:xfrm>
        </p:spPr>
        <p:txBody>
          <a:bodyPr/>
          <a:lstStyle/>
          <a:p>
            <a:pPr algn="ctr">
              <a:buNone/>
            </a:pPr>
            <a:r>
              <a:rPr lang="en-US" dirty="0" smtClean="0"/>
              <a:t>KPIs are not intended to be direct measures</a:t>
            </a:r>
          </a:p>
          <a:p>
            <a:pPr algn="ctr">
              <a:buNone/>
            </a:pPr>
            <a:r>
              <a:rPr lang="en-US" dirty="0" smtClean="0"/>
              <a:t>of quality but instead act as </a:t>
            </a:r>
            <a:r>
              <a:rPr lang="en-US" b="1" dirty="0" smtClean="0"/>
              <a:t>alerts </a:t>
            </a:r>
            <a:r>
              <a:rPr lang="en-US" dirty="0" smtClean="0"/>
              <a:t>to warn us</a:t>
            </a:r>
          </a:p>
          <a:p>
            <a:pPr algn="ctr">
              <a:buNone/>
            </a:pPr>
            <a:r>
              <a:rPr lang="en-US" dirty="0" smtClean="0"/>
              <a:t>of opportunities for improvement in the process and outcome of service-user care.</a:t>
            </a:r>
          </a:p>
          <a:p>
            <a:pPr algn="r">
              <a:buNone/>
            </a:pPr>
            <a:r>
              <a:rPr lang="en-US" sz="1400" i="1" dirty="0" smtClean="0"/>
              <a:t>JCAHO</a:t>
            </a:r>
            <a:endParaRPr lang="en-US" sz="1400" i="1" dirty="0"/>
          </a:p>
        </p:txBody>
      </p:sp>
      <p:pic>
        <p:nvPicPr>
          <p:cNvPr id="4" name="Picture 3" descr="consult.JPG"/>
          <p:cNvPicPr>
            <a:picLocks noChangeAspect="1"/>
          </p:cNvPicPr>
          <p:nvPr/>
        </p:nvPicPr>
        <p:blipFill>
          <a:blip r:embed="rId3" cstate="print"/>
          <a:stretch>
            <a:fillRect/>
          </a:stretch>
        </p:blipFill>
        <p:spPr>
          <a:xfrm>
            <a:off x="0" y="4824984"/>
            <a:ext cx="2143108" cy="203301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US" sz="3200" b="1" dirty="0" smtClean="0">
                <a:solidFill>
                  <a:srgbClr val="1D5AA6"/>
                </a:solidFill>
              </a:rPr>
              <a:t>Understanding </a:t>
            </a:r>
            <a:br>
              <a:rPr lang="en-US" sz="3200" b="1" dirty="0" smtClean="0">
                <a:solidFill>
                  <a:srgbClr val="1D5AA6"/>
                </a:solidFill>
              </a:rPr>
            </a:br>
            <a:r>
              <a:rPr lang="en-US" sz="3200" b="1" dirty="0" smtClean="0">
                <a:solidFill>
                  <a:srgbClr val="1D5AA6"/>
                </a:solidFill>
              </a:rPr>
              <a:t>Key Performance Indicators</a:t>
            </a:r>
            <a:endParaRPr lang="en-US" sz="3200" b="1" dirty="0">
              <a:solidFill>
                <a:srgbClr val="1D5AA6"/>
              </a:solidFill>
            </a:endParaRPr>
          </a:p>
        </p:txBody>
      </p:sp>
      <p:sp>
        <p:nvSpPr>
          <p:cNvPr id="3" name="Content Placeholder 2"/>
          <p:cNvSpPr>
            <a:spLocks noGrp="1"/>
          </p:cNvSpPr>
          <p:nvPr>
            <p:ph sz="half" idx="1"/>
          </p:nvPr>
        </p:nvSpPr>
        <p:spPr>
          <a:xfrm>
            <a:off x="142844" y="1643050"/>
            <a:ext cx="8001056" cy="4929222"/>
          </a:xfrm>
        </p:spPr>
        <p:txBody>
          <a:bodyPr/>
          <a:lstStyle/>
          <a:p>
            <a:pPr>
              <a:buClr>
                <a:srgbClr val="1D5AA6"/>
              </a:buClr>
              <a:buNone/>
            </a:pPr>
            <a:r>
              <a:rPr lang="en-US" sz="2400" b="1" dirty="0" smtClean="0">
                <a:solidFill>
                  <a:srgbClr val="1D5AA6"/>
                </a:solidFill>
              </a:rPr>
              <a:t>Objective:		</a:t>
            </a:r>
            <a:r>
              <a:rPr lang="en-US" sz="2400" dirty="0" smtClean="0"/>
              <a:t>Improve the quality and safety 				of care provided</a:t>
            </a:r>
          </a:p>
          <a:p>
            <a:pPr>
              <a:buClr>
                <a:srgbClr val="1D5AA6"/>
              </a:buClr>
              <a:buNone/>
            </a:pPr>
            <a:endParaRPr lang="en-US" sz="2400" b="1" dirty="0" smtClean="0">
              <a:solidFill>
                <a:srgbClr val="1D5AA6"/>
              </a:solidFill>
            </a:endParaRPr>
          </a:p>
          <a:p>
            <a:pPr>
              <a:buClr>
                <a:srgbClr val="1D5AA6"/>
              </a:buClr>
              <a:buNone/>
            </a:pPr>
            <a:r>
              <a:rPr lang="en-US" sz="2400" b="1" dirty="0" smtClean="0">
                <a:solidFill>
                  <a:srgbClr val="1D5AA6"/>
                </a:solidFill>
              </a:rPr>
              <a:t>Effective:</a:t>
            </a:r>
            <a:r>
              <a:rPr lang="en-US" sz="2400" dirty="0" smtClean="0"/>
              <a:t>		Clear definitions</a:t>
            </a:r>
          </a:p>
          <a:p>
            <a:pPr>
              <a:buClr>
                <a:srgbClr val="1D5AA6"/>
              </a:buClr>
              <a:buNone/>
            </a:pPr>
            <a:endParaRPr lang="en-US" sz="2400" dirty="0" smtClean="0"/>
          </a:p>
          <a:p>
            <a:pPr>
              <a:buClr>
                <a:srgbClr val="1D5AA6"/>
              </a:buClr>
              <a:buNone/>
            </a:pPr>
            <a:r>
              <a:rPr lang="en-US" sz="2400" b="1" dirty="0" smtClean="0">
                <a:solidFill>
                  <a:srgbClr val="1D5AA6"/>
                </a:solidFill>
              </a:rPr>
              <a:t>Valid KPIs:</a:t>
            </a:r>
            <a:r>
              <a:rPr lang="en-US" sz="2400" dirty="0" smtClean="0"/>
              <a:t>		Measure what they are 					intended to measure</a:t>
            </a:r>
          </a:p>
          <a:p>
            <a:pPr>
              <a:buClr>
                <a:srgbClr val="1D5AA6"/>
              </a:buClr>
              <a:buNone/>
            </a:pPr>
            <a:endParaRPr lang="en-US" sz="2400" dirty="0" smtClean="0"/>
          </a:p>
          <a:p>
            <a:pPr>
              <a:buClr>
                <a:srgbClr val="1D5AA6"/>
              </a:buClr>
              <a:buNone/>
            </a:pPr>
            <a:r>
              <a:rPr lang="en-US" sz="2400" b="1" dirty="0" smtClean="0">
                <a:solidFill>
                  <a:srgbClr val="1D5AA6"/>
                </a:solidFill>
              </a:rPr>
              <a:t>Reliable KPIs:</a:t>
            </a:r>
            <a:r>
              <a:rPr lang="en-US" sz="2400" dirty="0" smtClean="0"/>
              <a:t>	Consistently produce the same 				result regardless of who 					performs the measurement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a:lstStyle/>
          <a:p>
            <a:endParaRPr lang="en-NZ" smtClean="0">
              <a:ea typeface="ＭＳ Ｐゴシック" pitchFamily="34" charset="-128"/>
            </a:endParaRPr>
          </a:p>
        </p:txBody>
      </p:sp>
      <p:sp>
        <p:nvSpPr>
          <p:cNvPr id="3" name="Subtitle 2"/>
          <p:cNvSpPr>
            <a:spLocks noGrp="1"/>
          </p:cNvSpPr>
          <p:nvPr>
            <p:ph type="subTitle" idx="1"/>
          </p:nvPr>
        </p:nvSpPr>
        <p:spPr/>
        <p:txBody>
          <a:bodyPr/>
          <a:lstStyle/>
          <a:p>
            <a:pPr>
              <a:defRPr/>
            </a:pPr>
            <a:endParaRPr lang="en-NZ"/>
          </a:p>
        </p:txBody>
      </p:sp>
      <p:sp>
        <p:nvSpPr>
          <p:cNvPr id="4100" name="Rectangle 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NZ"/>
          </a:p>
        </p:txBody>
      </p:sp>
      <p:sp>
        <p:nvSpPr>
          <p:cNvPr id="4101" name="Rectangle 1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NZ"/>
          </a:p>
        </p:txBody>
      </p:sp>
      <p:graphicFrame>
        <p:nvGraphicFramePr>
          <p:cNvPr id="4102" name="Object 6"/>
          <p:cNvGraphicFramePr>
            <a:graphicFrameLocks noChangeAspect="1"/>
          </p:cNvGraphicFramePr>
          <p:nvPr/>
        </p:nvGraphicFramePr>
        <p:xfrm>
          <a:off x="0" y="1071546"/>
          <a:ext cx="9047163" cy="5597542"/>
        </p:xfrm>
        <a:graphic>
          <a:graphicData uri="http://schemas.openxmlformats.org/presentationml/2006/ole">
            <mc:AlternateContent xmlns:mc="http://schemas.openxmlformats.org/markup-compatibility/2006">
              <mc:Choice xmlns:v="urn:schemas-microsoft-com:vml" Requires="v">
                <p:oleObj spid="_x0000_s1027" r:id="rId4" imgW="10515465" imgH="7747380" progId="">
                  <p:embed/>
                </p:oleObj>
              </mc:Choice>
              <mc:Fallback>
                <p:oleObj r:id="rId4" imgW="10515465" imgH="774738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71546"/>
                        <a:ext cx="9047163" cy="55975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214282" y="0"/>
            <a:ext cx="8429684" cy="1077218"/>
          </a:xfrm>
          <a:prstGeom prst="rect">
            <a:avLst/>
          </a:prstGeom>
        </p:spPr>
        <p:txBody>
          <a:bodyPr wrap="square">
            <a:spAutoFit/>
          </a:bodyPr>
          <a:lstStyle/>
          <a:p>
            <a:r>
              <a:rPr lang="en-US" sz="3200" b="1" dirty="0" smtClean="0">
                <a:solidFill>
                  <a:srgbClr val="1D5AA6"/>
                </a:solidFill>
              </a:rPr>
              <a:t>Health Quality and Safety Commission New Zealand</a:t>
            </a:r>
            <a:endParaRPr lang="en-US" sz="32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0"/>
            <a:ext cx="8229600" cy="1143000"/>
          </a:xfrm>
        </p:spPr>
        <p:txBody>
          <a:bodyPr/>
          <a:lstStyle/>
          <a:p>
            <a:r>
              <a:rPr lang="en-US" sz="3200" b="1" dirty="0" smtClean="0">
                <a:solidFill>
                  <a:srgbClr val="1D5AA6"/>
                </a:solidFill>
              </a:rPr>
              <a:t>Health Care Ontario </a:t>
            </a:r>
            <a:r>
              <a:rPr lang="en-US" sz="3200" dirty="0" smtClean="0">
                <a:solidFill>
                  <a:srgbClr val="1D5AA6"/>
                </a:solidFill>
              </a:rPr>
              <a:t/>
            </a:r>
            <a:br>
              <a:rPr lang="en-US" sz="3200" dirty="0" smtClean="0">
                <a:solidFill>
                  <a:srgbClr val="1D5AA6"/>
                </a:solidFill>
              </a:rPr>
            </a:br>
            <a:r>
              <a:rPr lang="en-US" sz="3200" b="1" dirty="0" smtClean="0">
                <a:solidFill>
                  <a:srgbClr val="1D5AA6"/>
                </a:solidFill>
              </a:rPr>
              <a:t>Primary Care KPIs</a:t>
            </a:r>
            <a:endParaRPr lang="en-US" sz="3200" b="1" dirty="0">
              <a:solidFill>
                <a:srgbClr val="1D5AA6"/>
              </a:solidFill>
            </a:endParaRPr>
          </a:p>
        </p:txBody>
      </p:sp>
      <p:pic>
        <p:nvPicPr>
          <p:cNvPr id="5122" name="Picture 2"/>
          <p:cNvPicPr>
            <a:picLocks noGrp="1" noChangeAspect="1" noChangeArrowheads="1"/>
          </p:cNvPicPr>
          <p:nvPr>
            <p:ph idx="1"/>
          </p:nvPr>
        </p:nvPicPr>
        <p:blipFill>
          <a:blip r:embed="rId3" cstate="print"/>
          <a:srcRect/>
          <a:stretch>
            <a:fillRect/>
          </a:stretch>
        </p:blipFill>
        <p:spPr bwMode="auto">
          <a:xfrm>
            <a:off x="214282" y="1142984"/>
            <a:ext cx="8715435" cy="57150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85728"/>
            <a:ext cx="8229600" cy="1143000"/>
          </a:xfrm>
        </p:spPr>
        <p:txBody>
          <a:bodyPr/>
          <a:lstStyle/>
          <a:p>
            <a:r>
              <a:rPr lang="en-IE" sz="3200" b="1" dirty="0" smtClean="0">
                <a:solidFill>
                  <a:srgbClr val="1D5AA6"/>
                </a:solidFill>
              </a:rPr>
              <a:t>Quality and Safety Indicators</a:t>
            </a:r>
            <a:endParaRPr lang="en-IE" sz="3200" dirty="0"/>
          </a:p>
        </p:txBody>
      </p:sp>
      <p:sp>
        <p:nvSpPr>
          <p:cNvPr id="3" name="Content Placeholder 2"/>
          <p:cNvSpPr>
            <a:spLocks noGrp="1"/>
          </p:cNvSpPr>
          <p:nvPr>
            <p:ph sz="half" idx="1"/>
          </p:nvPr>
        </p:nvSpPr>
        <p:spPr>
          <a:xfrm>
            <a:off x="251520" y="1600200"/>
            <a:ext cx="3960440" cy="4525963"/>
          </a:xfrm>
        </p:spPr>
        <p:txBody>
          <a:bodyPr/>
          <a:lstStyle/>
          <a:p>
            <a:pPr>
              <a:buNone/>
            </a:pPr>
            <a:r>
              <a:rPr lang="en-IE" dirty="0" smtClean="0"/>
              <a:t>Avoidable Infections</a:t>
            </a:r>
          </a:p>
          <a:p>
            <a:pPr>
              <a:buNone/>
            </a:pPr>
            <a:r>
              <a:rPr lang="en-IE" dirty="0" smtClean="0"/>
              <a:t>Adverse Events</a:t>
            </a:r>
          </a:p>
          <a:p>
            <a:pPr>
              <a:buNone/>
            </a:pPr>
            <a:r>
              <a:rPr lang="en-IE" dirty="0" smtClean="0"/>
              <a:t>Never events</a:t>
            </a:r>
          </a:p>
          <a:p>
            <a:pPr>
              <a:buNone/>
            </a:pPr>
            <a:r>
              <a:rPr lang="en-IE" dirty="0" smtClean="0"/>
              <a:t>Medication Safety</a:t>
            </a:r>
          </a:p>
          <a:p>
            <a:pPr>
              <a:buNone/>
            </a:pPr>
            <a:r>
              <a:rPr lang="en-IE" dirty="0" smtClean="0"/>
              <a:t>Surgery</a:t>
            </a:r>
          </a:p>
          <a:p>
            <a:pPr>
              <a:buNone/>
            </a:pPr>
            <a:r>
              <a:rPr lang="en-IE" dirty="0" smtClean="0"/>
              <a:t>Hospital Mortality</a:t>
            </a:r>
          </a:p>
          <a:p>
            <a:pPr>
              <a:buNone/>
            </a:pPr>
            <a:r>
              <a:rPr lang="en-IE" dirty="0" smtClean="0"/>
              <a:t>Hospital Activity</a:t>
            </a:r>
          </a:p>
          <a:p>
            <a:pPr marL="0" indent="0">
              <a:buNone/>
            </a:pPr>
            <a:r>
              <a:rPr lang="en-IE" dirty="0" smtClean="0"/>
              <a:t>Disease-specific outcomes</a:t>
            </a:r>
          </a:p>
          <a:p>
            <a:endParaRPr lang="en-IE" dirty="0"/>
          </a:p>
        </p:txBody>
      </p:sp>
      <p:sp>
        <p:nvSpPr>
          <p:cNvPr id="4" name="Content Placeholder 3"/>
          <p:cNvSpPr>
            <a:spLocks noGrp="1"/>
          </p:cNvSpPr>
          <p:nvPr>
            <p:ph sz="half" idx="2"/>
          </p:nvPr>
        </p:nvSpPr>
        <p:spPr>
          <a:xfrm>
            <a:off x="4355976" y="1600200"/>
            <a:ext cx="4573742" cy="4525963"/>
          </a:xfrm>
        </p:spPr>
        <p:txBody>
          <a:bodyPr/>
          <a:lstStyle/>
          <a:p>
            <a:pPr marL="0" indent="0">
              <a:buNone/>
            </a:pPr>
            <a:r>
              <a:rPr lang="en-IE" dirty="0" smtClean="0"/>
              <a:t>Patient experience</a:t>
            </a:r>
          </a:p>
          <a:p>
            <a:pPr>
              <a:buNone/>
            </a:pPr>
            <a:r>
              <a:rPr lang="en-IE" dirty="0" smtClean="0"/>
              <a:t>Complaints</a:t>
            </a:r>
          </a:p>
          <a:p>
            <a:pPr>
              <a:buNone/>
            </a:pPr>
            <a:r>
              <a:rPr lang="en-IE" dirty="0" smtClean="0"/>
              <a:t>Maternity Indicators</a:t>
            </a:r>
          </a:p>
          <a:p>
            <a:pPr>
              <a:buNone/>
            </a:pPr>
            <a:r>
              <a:rPr lang="en-IE" dirty="0" smtClean="0"/>
              <a:t>Social-care specific</a:t>
            </a:r>
          </a:p>
          <a:p>
            <a:pPr>
              <a:buNone/>
            </a:pPr>
            <a:r>
              <a:rPr lang="en-IE" dirty="0" smtClean="0"/>
              <a:t>Structures</a:t>
            </a:r>
          </a:p>
          <a:p>
            <a:endParaRPr lang="en-IE"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285728"/>
            <a:ext cx="8229600" cy="562074"/>
          </a:xfrm>
        </p:spPr>
        <p:txBody>
          <a:bodyPr/>
          <a:lstStyle/>
          <a:p>
            <a:pPr eaLnBrk="1" hangingPunct="1"/>
            <a:r>
              <a:rPr lang="en-IE" sz="3200" b="1" dirty="0" smtClean="0">
                <a:solidFill>
                  <a:srgbClr val="1D5AA6"/>
                </a:solidFill>
              </a:rPr>
              <a:t>Patient and Staff Experience</a:t>
            </a:r>
            <a:r>
              <a:rPr lang="en-IE" sz="4000" dirty="0" smtClean="0"/>
              <a:t/>
            </a:r>
            <a:br>
              <a:rPr lang="en-IE" sz="4000" dirty="0" smtClean="0"/>
            </a:br>
            <a:endParaRPr lang="en-IE" dirty="0" smtClean="0"/>
          </a:p>
        </p:txBody>
      </p:sp>
      <p:sp>
        <p:nvSpPr>
          <p:cNvPr id="22531" name="Content Placeholder 2"/>
          <p:cNvSpPr>
            <a:spLocks noGrp="1"/>
          </p:cNvSpPr>
          <p:nvPr>
            <p:ph idx="1"/>
          </p:nvPr>
        </p:nvSpPr>
        <p:spPr>
          <a:xfrm>
            <a:off x="395536" y="1052736"/>
            <a:ext cx="8229600" cy="4525963"/>
          </a:xfrm>
        </p:spPr>
        <p:txBody>
          <a:bodyPr/>
          <a:lstStyle/>
          <a:p>
            <a:pPr eaLnBrk="1" hangingPunct="1">
              <a:buNone/>
            </a:pPr>
            <a:r>
              <a:rPr lang="en-IE" dirty="0" smtClean="0"/>
              <a:t>All Jurisdictions</a:t>
            </a:r>
          </a:p>
          <a:p>
            <a:pPr lvl="1" eaLnBrk="1" hangingPunct="1"/>
            <a:r>
              <a:rPr lang="en-IE" dirty="0" smtClean="0"/>
              <a:t>all organisations should </a:t>
            </a:r>
            <a:r>
              <a:rPr lang="en-IE" b="1" dirty="0" smtClean="0"/>
              <a:t>seek out </a:t>
            </a:r>
            <a:r>
              <a:rPr lang="en-IE" dirty="0" smtClean="0"/>
              <a:t>the </a:t>
            </a:r>
            <a:r>
              <a:rPr lang="en-IE" b="1" dirty="0" smtClean="0"/>
              <a:t>patient </a:t>
            </a:r>
            <a:r>
              <a:rPr lang="en-IE" dirty="0" smtClean="0"/>
              <a:t>and </a:t>
            </a:r>
            <a:r>
              <a:rPr lang="en-IE" b="1" dirty="0" smtClean="0"/>
              <a:t>carer voice </a:t>
            </a:r>
            <a:r>
              <a:rPr lang="en-IE" dirty="0" smtClean="0"/>
              <a:t>as an essential asset in monitoring the safety and quality of care.</a:t>
            </a:r>
          </a:p>
          <a:p>
            <a:pPr lvl="1" eaLnBrk="1" hangingPunct="1">
              <a:buFontTx/>
              <a:buNone/>
            </a:pPr>
            <a:r>
              <a:rPr lang="en-IE" i="1" dirty="0" smtClean="0"/>
              <a:t>			</a:t>
            </a:r>
            <a:r>
              <a:rPr lang="en-IE" sz="1800" i="1" dirty="0" smtClean="0"/>
              <a:t>A Promise to Learn – a commitment to act. Improving the 		Safety of Patients in England”</a:t>
            </a:r>
            <a:r>
              <a:rPr lang="en-IE" sz="1800" dirty="0" smtClean="0"/>
              <a:t> </a:t>
            </a:r>
          </a:p>
          <a:p>
            <a:pPr lvl="1" eaLnBrk="1" hangingPunct="1">
              <a:buFontTx/>
              <a:buNone/>
            </a:pPr>
            <a:endParaRPr lang="en-IE" dirty="0" smtClean="0"/>
          </a:p>
          <a:p>
            <a:pPr lvl="1" eaLnBrk="1" hangingPunct="1">
              <a:buFontTx/>
              <a:buNone/>
            </a:pPr>
            <a:endParaRPr lang="en-IE" dirty="0" smtClean="0"/>
          </a:p>
        </p:txBody>
      </p:sp>
      <p:pic>
        <p:nvPicPr>
          <p:cNvPr id="4" name="Picture 3" descr="Ptnexp.bmp"/>
          <p:cNvPicPr>
            <a:picLocks noChangeAspect="1"/>
          </p:cNvPicPr>
          <p:nvPr/>
        </p:nvPicPr>
        <p:blipFill>
          <a:blip r:embed="rId3" cstate="print"/>
          <a:stretch>
            <a:fillRect/>
          </a:stretch>
        </p:blipFill>
        <p:spPr>
          <a:xfrm>
            <a:off x="3143240" y="4357694"/>
            <a:ext cx="5334000" cy="173355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42852"/>
            <a:ext cx="8229600" cy="785818"/>
          </a:xfrm>
        </p:spPr>
        <p:txBody>
          <a:bodyPr/>
          <a:lstStyle/>
          <a:p>
            <a:pPr algn="l"/>
            <a:r>
              <a:rPr lang="en-US" sz="3200" b="1" dirty="0" smtClean="0">
                <a:solidFill>
                  <a:srgbClr val="1D5AA6"/>
                </a:solidFill>
              </a:rPr>
              <a:t>NHS: England</a:t>
            </a:r>
            <a:br>
              <a:rPr lang="en-US" sz="3200" b="1" dirty="0" smtClean="0">
                <a:solidFill>
                  <a:srgbClr val="1D5AA6"/>
                </a:solidFill>
              </a:rPr>
            </a:br>
            <a:r>
              <a:rPr lang="en-US" sz="3200" b="1" dirty="0" smtClean="0">
                <a:solidFill>
                  <a:srgbClr val="1D5AA6"/>
                </a:solidFill>
              </a:rPr>
              <a:t>National Patient Survey </a:t>
            </a:r>
            <a:r>
              <a:rPr lang="en-US" sz="3200" b="1" dirty="0" err="1" smtClean="0">
                <a:solidFill>
                  <a:srgbClr val="1D5AA6"/>
                </a:solidFill>
              </a:rPr>
              <a:t>Programme</a:t>
            </a:r>
            <a:endParaRPr lang="en-US" sz="3200" b="1" dirty="0">
              <a:solidFill>
                <a:srgbClr val="1D5AA6"/>
              </a:solidFill>
            </a:endParaRPr>
          </a:p>
        </p:txBody>
      </p:sp>
      <p:pic>
        <p:nvPicPr>
          <p:cNvPr id="24579" name="Picture 3"/>
          <p:cNvPicPr>
            <a:picLocks noGrp="1" noChangeAspect="1" noChangeArrowheads="1"/>
          </p:cNvPicPr>
          <p:nvPr>
            <p:ph idx="1"/>
          </p:nvPr>
        </p:nvPicPr>
        <p:blipFill>
          <a:blip r:embed="rId2" cstate="print"/>
          <a:srcRect/>
          <a:stretch>
            <a:fillRect/>
          </a:stretch>
        </p:blipFill>
        <p:spPr bwMode="auto">
          <a:xfrm>
            <a:off x="142844" y="1142985"/>
            <a:ext cx="8501122" cy="3857652"/>
          </a:xfrm>
          <a:prstGeom prst="rect">
            <a:avLst/>
          </a:prstGeom>
          <a:noFill/>
          <a:ln w="9525">
            <a:noFill/>
            <a:miter lim="800000"/>
            <a:headEnd/>
            <a:tailEnd/>
          </a:ln>
          <a:effectLst/>
        </p:spPr>
      </p:pic>
      <p:sp>
        <p:nvSpPr>
          <p:cNvPr id="7" name="Rectangle 6"/>
          <p:cNvSpPr/>
          <p:nvPr/>
        </p:nvSpPr>
        <p:spPr>
          <a:xfrm>
            <a:off x="285720" y="5357826"/>
            <a:ext cx="8215370" cy="923330"/>
          </a:xfrm>
          <a:prstGeom prst="rect">
            <a:avLst/>
          </a:prstGeom>
        </p:spPr>
        <p:txBody>
          <a:bodyPr wrap="square">
            <a:spAutoFit/>
          </a:bodyPr>
          <a:lstStyle/>
          <a:p>
            <a:pPr lvl="1" indent="-457200">
              <a:buClr>
                <a:srgbClr val="1D5AA6"/>
              </a:buClr>
              <a:buFont typeface="Wingdings" pitchFamily="2" charset="2"/>
              <a:buChar char="§"/>
            </a:pPr>
            <a:r>
              <a:rPr lang="en-IE" dirty="0" smtClean="0"/>
              <a:t>The </a:t>
            </a:r>
            <a:r>
              <a:rPr lang="en-IE" b="1" dirty="0" smtClean="0"/>
              <a:t>Picker Institute Europe</a:t>
            </a:r>
            <a:r>
              <a:rPr lang="en-IE" dirty="0" smtClean="0"/>
              <a:t>, a private charity, coordinates patient surveys.</a:t>
            </a:r>
          </a:p>
          <a:p>
            <a:pPr marL="457200" indent="-457200">
              <a:buClr>
                <a:srgbClr val="1D5AA6"/>
              </a:buClr>
              <a:buFont typeface="Wingdings" pitchFamily="2" charset="2"/>
              <a:buChar char="§"/>
            </a:pPr>
            <a:r>
              <a:rPr lang="en-IE" dirty="0" smtClean="0"/>
              <a:t>National </a:t>
            </a:r>
            <a:r>
              <a:rPr lang="en-IE" dirty="0" smtClean="0">
                <a:solidFill>
                  <a:srgbClr val="FF0000"/>
                </a:solidFill>
              </a:rPr>
              <a:t>NHS Staff Survey</a:t>
            </a:r>
            <a:r>
              <a:rPr lang="en-IE" dirty="0" smtClean="0"/>
              <a:t> in place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571480"/>
          </a:xfrm>
        </p:spPr>
        <p:txBody>
          <a:bodyPr/>
          <a:lstStyle/>
          <a:p>
            <a:r>
              <a:rPr lang="en-IE" sz="3200" b="1" dirty="0" smtClean="0">
                <a:solidFill>
                  <a:srgbClr val="1D5AA6"/>
                </a:solidFill>
              </a:rPr>
              <a:t>Patient Experience</a:t>
            </a:r>
            <a:endParaRPr lang="en-IE" sz="3200" dirty="0"/>
          </a:p>
        </p:txBody>
      </p:sp>
      <p:sp>
        <p:nvSpPr>
          <p:cNvPr id="3" name="Content Placeholder 2"/>
          <p:cNvSpPr>
            <a:spLocks noGrp="1"/>
          </p:cNvSpPr>
          <p:nvPr>
            <p:ph idx="1"/>
          </p:nvPr>
        </p:nvSpPr>
        <p:spPr>
          <a:xfrm>
            <a:off x="142844" y="785794"/>
            <a:ext cx="8229600" cy="6072206"/>
          </a:xfrm>
        </p:spPr>
        <p:txBody>
          <a:bodyPr/>
          <a:lstStyle/>
          <a:p>
            <a:pPr>
              <a:buNone/>
            </a:pPr>
            <a:r>
              <a:rPr lang="en-IE" sz="1800" b="1" dirty="0" smtClean="0">
                <a:solidFill>
                  <a:srgbClr val="1D5AA6"/>
                </a:solidFill>
              </a:rPr>
              <a:t>         New Zealand : Health Quality Safety Commission</a:t>
            </a:r>
          </a:p>
          <a:p>
            <a:pPr>
              <a:buClr>
                <a:srgbClr val="1D5AA6"/>
              </a:buClr>
              <a:buFont typeface="Wingdings" pitchFamily="2" charset="2"/>
              <a:buChar char="§"/>
            </a:pPr>
            <a:r>
              <a:rPr lang="en-IE" sz="1800" dirty="0" smtClean="0"/>
              <a:t>License: use of Picker’s inpatient survey questions, library of 250 questions</a:t>
            </a:r>
          </a:p>
          <a:p>
            <a:pPr>
              <a:buClr>
                <a:srgbClr val="1D5AA6"/>
              </a:buClr>
              <a:buFont typeface="Wingdings" pitchFamily="2" charset="2"/>
              <a:buChar char="§"/>
            </a:pPr>
            <a:r>
              <a:rPr lang="en-IE" sz="1800" dirty="0" smtClean="0"/>
              <a:t>4 domains: </a:t>
            </a:r>
          </a:p>
          <a:p>
            <a:pPr marL="914400" lvl="2" indent="-400050">
              <a:buClr>
                <a:srgbClr val="1D5AA6"/>
              </a:buClr>
              <a:buNone/>
            </a:pPr>
            <a:r>
              <a:rPr lang="en-IE" sz="1800" dirty="0" smtClean="0"/>
              <a:t>Communication		Partnership</a:t>
            </a:r>
          </a:p>
          <a:p>
            <a:pPr marL="914400" lvl="2" indent="-400050">
              <a:buClr>
                <a:srgbClr val="1D5AA6"/>
              </a:buClr>
              <a:buNone/>
            </a:pPr>
            <a:r>
              <a:rPr lang="en-IE" sz="1800" dirty="0" smtClean="0"/>
              <a:t>Co-ordination		Physical and emotional support</a:t>
            </a:r>
          </a:p>
          <a:p>
            <a:pPr>
              <a:buClr>
                <a:srgbClr val="1D5AA6"/>
              </a:buClr>
              <a:buFont typeface="Wingdings" pitchFamily="2" charset="2"/>
              <a:buChar char="§"/>
            </a:pPr>
            <a:r>
              <a:rPr lang="en-IE" sz="1800" dirty="0" smtClean="0"/>
              <a:t>Adopt an approach comparable with international best practice to allow international comparisons.</a:t>
            </a:r>
          </a:p>
          <a:p>
            <a:pPr>
              <a:buClr>
                <a:srgbClr val="1D5AA6"/>
              </a:buClr>
              <a:buFont typeface="Wingdings" pitchFamily="2" charset="2"/>
              <a:buChar char="§"/>
            </a:pPr>
            <a:endParaRPr lang="en-IE" sz="2000" dirty="0" smtClean="0"/>
          </a:p>
          <a:p>
            <a:pPr>
              <a:buClr>
                <a:srgbClr val="1D5AA6"/>
              </a:buClr>
              <a:buNone/>
            </a:pPr>
            <a:r>
              <a:rPr lang="en-IE" sz="1800" b="1" dirty="0" smtClean="0">
                <a:solidFill>
                  <a:srgbClr val="1D5AA6"/>
                </a:solidFill>
              </a:rPr>
              <a:t>       The National Danish Survey of Patient Experiences (LUP)</a:t>
            </a:r>
          </a:p>
          <a:p>
            <a:pPr>
              <a:buClr>
                <a:srgbClr val="1D5AA6"/>
              </a:buClr>
              <a:buFont typeface="Wingdings" pitchFamily="2" charset="2"/>
              <a:buChar char="§"/>
            </a:pPr>
            <a:r>
              <a:rPr lang="en-IE" sz="1800" dirty="0" smtClean="0"/>
              <a:t>LUP is conducted under an agreement between the Danish government and the Danish Regions. </a:t>
            </a:r>
          </a:p>
          <a:p>
            <a:pPr>
              <a:buClr>
                <a:srgbClr val="1D5AA6"/>
              </a:buClr>
              <a:buFont typeface="Wingdings" pitchFamily="2" charset="2"/>
              <a:buChar char="§"/>
            </a:pPr>
            <a:r>
              <a:rPr lang="en-IE" sz="1800" dirty="0" smtClean="0"/>
              <a:t>Survey is conducted by the </a:t>
            </a:r>
            <a:r>
              <a:rPr lang="en-IE" sz="1800" i="1" dirty="0" smtClean="0"/>
              <a:t>Unit of Patient Perceived Quality</a:t>
            </a:r>
            <a:r>
              <a:rPr lang="en-IE" sz="1800" dirty="0" smtClean="0"/>
              <a:t>. </a:t>
            </a:r>
          </a:p>
          <a:p>
            <a:pPr>
              <a:buClr>
                <a:srgbClr val="1D5AA6"/>
              </a:buClr>
              <a:buNone/>
            </a:pPr>
            <a:r>
              <a:rPr lang="en-IE" sz="1800" dirty="0" smtClean="0"/>
              <a:t>	The unit carries out surveys, research and development projects concerning patient-perceived quality.</a:t>
            </a:r>
          </a:p>
          <a:p>
            <a:pPr>
              <a:buClr>
                <a:srgbClr val="1D5AA6"/>
              </a:buClr>
              <a:buNone/>
            </a:pPr>
            <a:endParaRPr lang="en-IE" sz="1800" b="1" dirty="0" smtClean="0">
              <a:solidFill>
                <a:srgbClr val="1D5AA6"/>
              </a:solidFill>
            </a:endParaRPr>
          </a:p>
          <a:p>
            <a:pPr>
              <a:buClr>
                <a:srgbClr val="1D5AA6"/>
              </a:buClr>
              <a:buNone/>
            </a:pPr>
            <a:endParaRPr lang="en-IE" sz="1800" b="1" dirty="0" smtClean="0">
              <a:solidFill>
                <a:srgbClr val="1D5AA6"/>
              </a:solidFill>
            </a:endParaRPr>
          </a:p>
          <a:p>
            <a:pPr>
              <a:buClr>
                <a:srgbClr val="1D5AA6"/>
              </a:buClr>
              <a:buNone/>
            </a:pPr>
            <a:r>
              <a:rPr lang="en-IE" sz="1800" b="1" dirty="0" smtClean="0">
                <a:solidFill>
                  <a:srgbClr val="1D5AA6"/>
                </a:solidFill>
              </a:rPr>
              <a:t>         HEALTH QUALITY ONTARIO </a:t>
            </a:r>
          </a:p>
          <a:p>
            <a:pPr>
              <a:buClr>
                <a:srgbClr val="1D5AA6"/>
              </a:buClr>
              <a:buFont typeface="Wingdings" pitchFamily="2" charset="2"/>
              <a:buChar char="§"/>
            </a:pPr>
            <a:r>
              <a:rPr lang="en-IE" sz="1800" dirty="0" smtClean="0"/>
              <a:t>Launched pilot survey of patient experience in primary care in 2014</a:t>
            </a:r>
          </a:p>
          <a:p>
            <a:pPr>
              <a:buClr>
                <a:srgbClr val="1D5AA6"/>
              </a:buClr>
              <a:buFont typeface="Wingdings" pitchFamily="2" charset="2"/>
              <a:buChar char="§"/>
            </a:pPr>
            <a:endParaRPr lang="en-IE" sz="1800" dirty="0" smtClean="0"/>
          </a:p>
          <a:p>
            <a:pPr>
              <a:buClr>
                <a:srgbClr val="1D5AA6"/>
              </a:buClr>
              <a:buFont typeface="Wingdings" pitchFamily="2" charset="2"/>
              <a:buChar char="§"/>
            </a:pPr>
            <a:endParaRPr lang="en-IE" sz="1800" dirty="0" smtClean="0"/>
          </a:p>
          <a:p>
            <a:pPr>
              <a:buClr>
                <a:srgbClr val="1D5AA6"/>
              </a:buClr>
              <a:buFont typeface="Wingdings" pitchFamily="2" charset="2"/>
              <a:buChar char="§"/>
            </a:pPr>
            <a:endParaRPr lang="en-IE" sz="2000" dirty="0" smtClean="0"/>
          </a:p>
        </p:txBody>
      </p:sp>
      <p:pic>
        <p:nvPicPr>
          <p:cNvPr id="5" name="Picture 4" descr="nz.JPG"/>
          <p:cNvPicPr>
            <a:picLocks noChangeAspect="1"/>
          </p:cNvPicPr>
          <p:nvPr/>
        </p:nvPicPr>
        <p:blipFill>
          <a:blip r:embed="rId3" cstate="print"/>
          <a:stretch>
            <a:fillRect/>
          </a:stretch>
        </p:blipFill>
        <p:spPr>
          <a:xfrm>
            <a:off x="285720" y="857232"/>
            <a:ext cx="428628" cy="214314"/>
          </a:xfrm>
          <a:prstGeom prst="rect">
            <a:avLst/>
          </a:prstGeom>
        </p:spPr>
      </p:pic>
      <p:pic>
        <p:nvPicPr>
          <p:cNvPr id="6" name="Picture 5" descr="Denmark flag.jpg"/>
          <p:cNvPicPr>
            <a:picLocks noChangeAspect="1"/>
          </p:cNvPicPr>
          <p:nvPr/>
        </p:nvPicPr>
        <p:blipFill>
          <a:blip r:embed="rId4" cstate="print"/>
          <a:stretch>
            <a:fillRect/>
          </a:stretch>
        </p:blipFill>
        <p:spPr>
          <a:xfrm>
            <a:off x="285720" y="3500438"/>
            <a:ext cx="301628" cy="214314"/>
          </a:xfrm>
          <a:prstGeom prst="rect">
            <a:avLst/>
          </a:prstGeom>
        </p:spPr>
      </p:pic>
      <p:pic>
        <p:nvPicPr>
          <p:cNvPr id="7" name="Picture 6" descr="ontario flag.jpg"/>
          <p:cNvPicPr>
            <a:picLocks noChangeAspect="1"/>
          </p:cNvPicPr>
          <p:nvPr/>
        </p:nvPicPr>
        <p:blipFill>
          <a:blip r:embed="rId5" cstate="print"/>
          <a:stretch>
            <a:fillRect/>
          </a:stretch>
        </p:blipFill>
        <p:spPr>
          <a:xfrm>
            <a:off x="214282" y="6000768"/>
            <a:ext cx="428628" cy="21431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229600" cy="785794"/>
          </a:xfrm>
        </p:spPr>
        <p:txBody>
          <a:bodyPr/>
          <a:lstStyle/>
          <a:p>
            <a:r>
              <a:rPr lang="en-IE" sz="3600" b="1" dirty="0" smtClean="0">
                <a:solidFill>
                  <a:srgbClr val="1D5AA6"/>
                </a:solidFill>
              </a:rPr>
              <a:t>Quality Accounts</a:t>
            </a:r>
            <a:endParaRPr lang="en-IE" sz="3600" b="1" dirty="0">
              <a:solidFill>
                <a:srgbClr val="1D5AA6"/>
              </a:solidFill>
            </a:endParaRPr>
          </a:p>
        </p:txBody>
      </p:sp>
      <p:sp>
        <p:nvSpPr>
          <p:cNvPr id="3" name="Content Placeholder 2"/>
          <p:cNvSpPr>
            <a:spLocks noGrp="1"/>
          </p:cNvSpPr>
          <p:nvPr>
            <p:ph idx="1"/>
          </p:nvPr>
        </p:nvSpPr>
        <p:spPr>
          <a:xfrm>
            <a:off x="323528" y="857232"/>
            <a:ext cx="8363272" cy="5268931"/>
          </a:xfrm>
        </p:spPr>
        <p:txBody>
          <a:bodyPr/>
          <a:lstStyle/>
          <a:p>
            <a:pPr>
              <a:buNone/>
            </a:pPr>
            <a:r>
              <a:rPr lang="en-IE" sz="2400" dirty="0" smtClean="0"/>
              <a:t>A report about the quality of services by the service </a:t>
            </a:r>
          </a:p>
          <a:p>
            <a:pPr>
              <a:buNone/>
            </a:pPr>
            <a:r>
              <a:rPr lang="en-IE" sz="2400" dirty="0" smtClean="0"/>
              <a:t>Provider</a:t>
            </a:r>
          </a:p>
          <a:p>
            <a:pPr>
              <a:buClr>
                <a:srgbClr val="1D5AA6"/>
              </a:buClr>
              <a:buFont typeface="Wingdings" pitchFamily="2" charset="2"/>
              <a:buChar char="ü"/>
            </a:pPr>
            <a:r>
              <a:rPr lang="en-IE" sz="2400" dirty="0" smtClean="0"/>
              <a:t>Denmark</a:t>
            </a:r>
          </a:p>
          <a:p>
            <a:pPr>
              <a:buClr>
                <a:srgbClr val="1D5AA6"/>
              </a:buClr>
              <a:buFont typeface="Wingdings" pitchFamily="2" charset="2"/>
              <a:buChar char="ü"/>
            </a:pPr>
            <a:r>
              <a:rPr lang="en-IE" sz="2400" dirty="0" smtClean="0"/>
              <a:t>England</a:t>
            </a:r>
          </a:p>
          <a:p>
            <a:pPr>
              <a:buClr>
                <a:srgbClr val="1D5AA6"/>
              </a:buClr>
              <a:buFont typeface="Wingdings" pitchFamily="2" charset="2"/>
              <a:buChar char="ü"/>
            </a:pPr>
            <a:r>
              <a:rPr lang="en-IE" sz="2400" dirty="0" smtClean="0"/>
              <a:t>New Zealand</a:t>
            </a:r>
          </a:p>
          <a:p>
            <a:pPr>
              <a:buClr>
                <a:srgbClr val="1D5AA6"/>
              </a:buClr>
              <a:buFont typeface="Wingdings" pitchFamily="2" charset="2"/>
              <a:buChar char="ü"/>
            </a:pPr>
            <a:endParaRPr lang="en-IE" sz="2400" dirty="0" smtClean="0"/>
          </a:p>
          <a:p>
            <a:pPr>
              <a:buClr>
                <a:srgbClr val="1D5AA6"/>
              </a:buClr>
              <a:buFont typeface="Wingdings" pitchFamily="2" charset="2"/>
              <a:buChar char="§"/>
            </a:pPr>
            <a:r>
              <a:rPr lang="en-IE" sz="2400" dirty="0" smtClean="0"/>
              <a:t>A statement from the organisation detailing the quality of the services they provide</a:t>
            </a:r>
          </a:p>
          <a:p>
            <a:pPr>
              <a:buClr>
                <a:srgbClr val="1D5AA6"/>
              </a:buClr>
              <a:buFont typeface="Wingdings" pitchFamily="2" charset="2"/>
              <a:buChar char="§"/>
            </a:pPr>
            <a:r>
              <a:rPr lang="en-IE" sz="2400" dirty="0" smtClean="0"/>
              <a:t>Signed statement from the most senior manager of the organisation</a:t>
            </a:r>
          </a:p>
          <a:p>
            <a:pPr>
              <a:buClr>
                <a:srgbClr val="1D5AA6"/>
              </a:buClr>
              <a:buFont typeface="Wingdings" pitchFamily="2" charset="2"/>
              <a:buChar char="§"/>
            </a:pPr>
            <a:r>
              <a:rPr lang="en-IE" sz="2400" dirty="0" smtClean="0"/>
              <a:t>Mandatory</a:t>
            </a:r>
          </a:p>
          <a:p>
            <a:pPr>
              <a:buClr>
                <a:srgbClr val="1D5AA6"/>
              </a:buClr>
              <a:buFont typeface="Wingdings" pitchFamily="2" charset="2"/>
              <a:buChar char="§"/>
            </a:pPr>
            <a:endParaRPr lang="en-IE" sz="2400" dirty="0" smtClean="0"/>
          </a:p>
          <a:p>
            <a:pPr>
              <a:buClr>
                <a:srgbClr val="1D5AA6"/>
              </a:buClr>
              <a:buFont typeface="Wingdings" pitchFamily="2" charset="2"/>
              <a:buChar char="ü"/>
            </a:pPr>
            <a:endParaRPr lang="en-IE" sz="2400" dirty="0" smtClean="0"/>
          </a:p>
          <a:p>
            <a:pPr>
              <a:buClr>
                <a:srgbClr val="1D5AA6"/>
              </a:buClr>
              <a:buFont typeface="Wingdings" pitchFamily="2" charset="2"/>
              <a:buChar char="ü"/>
            </a:pPr>
            <a:endParaRPr lang="en-IE" sz="2400" dirty="0" smtClean="0"/>
          </a:p>
          <a:p>
            <a:pPr>
              <a:buClr>
                <a:srgbClr val="1D5AA6"/>
              </a:buClr>
              <a:buNone/>
            </a:pPr>
            <a:endParaRPr lang="en-IE" sz="2400" dirty="0" smtClean="0"/>
          </a:p>
          <a:p>
            <a:pPr>
              <a:buClr>
                <a:srgbClr val="1D5AA6"/>
              </a:buClr>
              <a:buFont typeface="Wingdings" pitchFamily="2" charset="2"/>
              <a:buChar char="ü"/>
            </a:pPr>
            <a:endParaRPr lang="en-IE" sz="2400" dirty="0" smtClean="0"/>
          </a:p>
          <a:p>
            <a:pPr>
              <a:buClr>
                <a:srgbClr val="1D5AA6"/>
              </a:buClr>
              <a:buFont typeface="Wingdings" pitchFamily="2" charset="2"/>
              <a:buChar char="ü"/>
            </a:pPr>
            <a:endParaRPr lang="en-IE" sz="24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785794"/>
          </a:xfrm>
        </p:spPr>
        <p:txBody>
          <a:bodyPr/>
          <a:lstStyle/>
          <a:p>
            <a:pPr algn="l"/>
            <a:r>
              <a:rPr lang="en-US" sz="3200" b="1" dirty="0" smtClean="0">
                <a:solidFill>
                  <a:srgbClr val="1D5AA6"/>
                </a:solidFill>
              </a:rPr>
              <a:t>NHS: Quality Accounts</a:t>
            </a:r>
            <a:endParaRPr lang="en-US" sz="3200" b="1" dirty="0">
              <a:solidFill>
                <a:srgbClr val="1D5AA6"/>
              </a:solidFill>
            </a:endParaRPr>
          </a:p>
        </p:txBody>
      </p:sp>
      <p:sp>
        <p:nvSpPr>
          <p:cNvPr id="5" name="TextBox 4"/>
          <p:cNvSpPr txBox="1"/>
          <p:nvPr/>
        </p:nvSpPr>
        <p:spPr>
          <a:xfrm>
            <a:off x="642910" y="6286520"/>
            <a:ext cx="6572296" cy="369332"/>
          </a:xfrm>
          <a:prstGeom prst="rect">
            <a:avLst/>
          </a:prstGeom>
          <a:noFill/>
        </p:spPr>
        <p:txBody>
          <a:bodyPr wrap="square" rtlCol="0">
            <a:spAutoFit/>
          </a:bodyPr>
          <a:lstStyle/>
          <a:p>
            <a:r>
              <a:rPr lang="en-US" sz="900" dirty="0" smtClean="0"/>
              <a:t>Source: http://www.nhs.uk/aboutNHSChoices/professionals/healthandcareprofessionals/quality-accounts/Pages/about-quality-accounts.aspx</a:t>
            </a:r>
            <a:endParaRPr lang="en-US" sz="900" dirty="0"/>
          </a:p>
        </p:txBody>
      </p:sp>
      <p:pic>
        <p:nvPicPr>
          <p:cNvPr id="21506" name="Picture 2"/>
          <p:cNvPicPr>
            <a:picLocks noChangeAspect="1" noChangeArrowheads="1"/>
          </p:cNvPicPr>
          <p:nvPr/>
        </p:nvPicPr>
        <p:blipFill>
          <a:blip r:embed="rId2" cstate="print"/>
          <a:srcRect/>
          <a:stretch>
            <a:fillRect/>
          </a:stretch>
        </p:blipFill>
        <p:spPr bwMode="auto">
          <a:xfrm>
            <a:off x="428596" y="1000108"/>
            <a:ext cx="6548445" cy="4948252"/>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1824"/>
            <a:ext cx="7283152" cy="1143000"/>
          </a:xfrm>
        </p:spPr>
        <p:txBody>
          <a:bodyPr/>
          <a:lstStyle/>
          <a:p>
            <a:r>
              <a:rPr lang="en-IE" b="1" dirty="0" smtClean="0">
                <a:solidFill>
                  <a:srgbClr val="1D5AA6"/>
                </a:solidFill>
              </a:rPr>
              <a:t>Objective</a:t>
            </a:r>
            <a:endParaRPr lang="en-IE" b="1" dirty="0">
              <a:solidFill>
                <a:srgbClr val="1D5AA6"/>
              </a:solidFill>
            </a:endParaRPr>
          </a:p>
        </p:txBody>
      </p:sp>
      <p:sp>
        <p:nvSpPr>
          <p:cNvPr id="3" name="Content Placeholder 2"/>
          <p:cNvSpPr>
            <a:spLocks noGrp="1"/>
          </p:cNvSpPr>
          <p:nvPr>
            <p:ph idx="1"/>
          </p:nvPr>
        </p:nvSpPr>
        <p:spPr>
          <a:xfrm>
            <a:off x="457200" y="2060848"/>
            <a:ext cx="8229600" cy="4176464"/>
          </a:xfrm>
        </p:spPr>
        <p:txBody>
          <a:bodyPr/>
          <a:lstStyle/>
          <a:p>
            <a:pPr>
              <a:buNone/>
            </a:pPr>
            <a:r>
              <a:rPr lang="en-IE" dirty="0" smtClean="0"/>
              <a:t>	Conduct international review to identify how regulators and health improvement agencies use data to improve health and social care.</a:t>
            </a:r>
            <a:endParaRPr lang="en-IE" sz="2800" dirty="0"/>
          </a:p>
        </p:txBody>
      </p:sp>
      <p:pic>
        <p:nvPicPr>
          <p:cNvPr id="4" name="Picture 3" descr="ipad2.JPG"/>
          <p:cNvPicPr>
            <a:picLocks noChangeAspect="1"/>
          </p:cNvPicPr>
          <p:nvPr/>
        </p:nvPicPr>
        <p:blipFill>
          <a:blip r:embed="rId2" cstate="print"/>
          <a:srcRect/>
          <a:stretch>
            <a:fillRect/>
          </a:stretch>
        </p:blipFill>
        <p:spPr bwMode="auto">
          <a:xfrm>
            <a:off x="4499992" y="4149080"/>
            <a:ext cx="3295650" cy="2197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908720"/>
          </a:xfrm>
        </p:spPr>
        <p:txBody>
          <a:bodyPr/>
          <a:lstStyle/>
          <a:p>
            <a:r>
              <a:rPr lang="en-IE" sz="3600" b="1" dirty="0" smtClean="0">
                <a:solidFill>
                  <a:srgbClr val="1D5AA6"/>
                </a:solidFill>
              </a:rPr>
              <a:t>HQSC: Quality Accounts</a:t>
            </a:r>
            <a:endParaRPr lang="en-IE" sz="3600" dirty="0"/>
          </a:p>
        </p:txBody>
      </p:sp>
      <p:sp>
        <p:nvSpPr>
          <p:cNvPr id="5" name="Rectangle 4"/>
          <p:cNvSpPr/>
          <p:nvPr/>
        </p:nvSpPr>
        <p:spPr>
          <a:xfrm>
            <a:off x="285720" y="5929330"/>
            <a:ext cx="4572000" cy="646331"/>
          </a:xfrm>
          <a:prstGeom prst="rect">
            <a:avLst/>
          </a:prstGeom>
        </p:spPr>
        <p:txBody>
          <a:bodyPr>
            <a:spAutoFit/>
          </a:bodyPr>
          <a:lstStyle/>
          <a:p>
            <a:r>
              <a:rPr lang="en-IE" sz="1200" b="1" dirty="0" smtClean="0"/>
              <a:t>Quality Accounts </a:t>
            </a:r>
          </a:p>
          <a:p>
            <a:r>
              <a:rPr lang="en-IE" sz="1200" dirty="0" smtClean="0"/>
              <a:t>A Guidance Manual for the New Zealand Health and Disability Sector </a:t>
            </a:r>
            <a:endParaRPr lang="en-IE" sz="1200" dirty="0"/>
          </a:p>
        </p:txBody>
      </p:sp>
      <p:pic>
        <p:nvPicPr>
          <p:cNvPr id="23554" name="Picture 2"/>
          <p:cNvPicPr>
            <a:picLocks noGrp="1" noChangeAspect="1" noChangeArrowheads="1"/>
          </p:cNvPicPr>
          <p:nvPr>
            <p:ph idx="1"/>
          </p:nvPr>
        </p:nvPicPr>
        <p:blipFill>
          <a:blip r:embed="rId3" cstate="print"/>
          <a:srcRect/>
          <a:stretch>
            <a:fillRect/>
          </a:stretch>
        </p:blipFill>
        <p:spPr bwMode="auto">
          <a:xfrm>
            <a:off x="1214414" y="928670"/>
            <a:ext cx="6500858" cy="46434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229600" cy="1143000"/>
          </a:xfrm>
        </p:spPr>
        <p:txBody>
          <a:bodyPr/>
          <a:lstStyle/>
          <a:p>
            <a:r>
              <a:rPr lang="en-US" sz="3200" b="1" dirty="0" smtClean="0">
                <a:solidFill>
                  <a:srgbClr val="1D5AA6"/>
                </a:solidFill>
              </a:rPr>
              <a:t>Corporate and Governance Review Netherlands</a:t>
            </a:r>
            <a:endParaRPr lang="en-US" sz="3200" b="1" dirty="0">
              <a:solidFill>
                <a:srgbClr val="1D5AA6"/>
              </a:solidFill>
            </a:endParaRPr>
          </a:p>
        </p:txBody>
      </p:sp>
      <p:sp>
        <p:nvSpPr>
          <p:cNvPr id="3" name="Content Placeholder 2"/>
          <p:cNvSpPr>
            <a:spLocks noGrp="1"/>
          </p:cNvSpPr>
          <p:nvPr>
            <p:ph idx="1"/>
          </p:nvPr>
        </p:nvSpPr>
        <p:spPr>
          <a:xfrm>
            <a:off x="457200" y="1857364"/>
            <a:ext cx="8229600" cy="4268799"/>
          </a:xfrm>
        </p:spPr>
        <p:txBody>
          <a:bodyPr/>
          <a:lstStyle/>
          <a:p>
            <a:pPr>
              <a:buNone/>
            </a:pPr>
            <a:r>
              <a:rPr lang="en-US" sz="2400" dirty="0" smtClean="0">
                <a:solidFill>
                  <a:srgbClr val="FF0000"/>
                </a:solidFill>
              </a:rPr>
              <a:t>Annual Social Responsibility report: </a:t>
            </a:r>
          </a:p>
          <a:p>
            <a:pPr lvl="1" indent="-742950"/>
            <a:r>
              <a:rPr lang="en-US" dirty="0" smtClean="0"/>
              <a:t>Management and Finance (liquidity, debt ratio)</a:t>
            </a:r>
          </a:p>
          <a:p>
            <a:pPr lvl="1" indent="-742950"/>
            <a:r>
              <a:rPr lang="en-US" dirty="0" smtClean="0"/>
              <a:t>Personnel turnover</a:t>
            </a:r>
          </a:p>
          <a:p>
            <a:pPr lvl="1" indent="-742950"/>
            <a:r>
              <a:rPr lang="en-US" dirty="0" smtClean="0"/>
              <a:t>Staff absenteeism</a:t>
            </a:r>
            <a:endParaRPr lang="en-US" dirty="0"/>
          </a:p>
        </p:txBody>
      </p:sp>
      <p:pic>
        <p:nvPicPr>
          <p:cNvPr id="21506" name="Picture 2" descr="C:\Users\tocarroll\AppData\Local\Microsoft\Windows\Temporary Internet Files\Content.IE5\DSSND2MA\MC900030044[1].wmf"/>
          <p:cNvPicPr>
            <a:picLocks noChangeAspect="1" noChangeArrowheads="1"/>
          </p:cNvPicPr>
          <p:nvPr/>
        </p:nvPicPr>
        <p:blipFill>
          <a:blip r:embed="rId3" cstate="print"/>
          <a:srcRect/>
          <a:stretch>
            <a:fillRect/>
          </a:stretch>
        </p:blipFill>
        <p:spPr bwMode="auto">
          <a:xfrm>
            <a:off x="6000760" y="4714884"/>
            <a:ext cx="1520647" cy="1698041"/>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D5AA6"/>
                </a:solidFill>
              </a:rPr>
              <a:t>Structured </a:t>
            </a:r>
            <a:r>
              <a:rPr lang="en-US" dirty="0" err="1" smtClean="0">
                <a:solidFill>
                  <a:srgbClr val="1D5AA6"/>
                </a:solidFill>
              </a:rPr>
              <a:t>vs</a:t>
            </a:r>
            <a:r>
              <a:rPr lang="en-US" dirty="0" smtClean="0">
                <a:solidFill>
                  <a:srgbClr val="1D5AA6"/>
                </a:solidFill>
              </a:rPr>
              <a:t> Unstructured</a:t>
            </a:r>
            <a:endParaRPr lang="en-US" dirty="0">
              <a:solidFill>
                <a:srgbClr val="1D5AA6"/>
              </a:solidFill>
            </a:endParaRPr>
          </a:p>
        </p:txBody>
      </p:sp>
      <p:sp>
        <p:nvSpPr>
          <p:cNvPr id="3" name="Content Placeholder 2"/>
          <p:cNvSpPr>
            <a:spLocks noGrp="1"/>
          </p:cNvSpPr>
          <p:nvPr>
            <p:ph sz="half" idx="1"/>
          </p:nvPr>
        </p:nvSpPr>
        <p:spPr>
          <a:xfrm>
            <a:off x="457200" y="1600200"/>
            <a:ext cx="8043890" cy="4525963"/>
          </a:xfrm>
        </p:spPr>
        <p:txBody>
          <a:bodyPr/>
          <a:lstStyle/>
          <a:p>
            <a:pPr>
              <a:buNone/>
            </a:pPr>
            <a:r>
              <a:rPr lang="en-US" dirty="0" smtClean="0">
                <a:solidFill>
                  <a:srgbClr val="00B050"/>
                </a:solidFill>
              </a:rPr>
              <a:t>	Structured		</a:t>
            </a:r>
            <a:r>
              <a:rPr lang="en-US" dirty="0" err="1" smtClean="0">
                <a:solidFill>
                  <a:srgbClr val="00B050"/>
                </a:solidFill>
              </a:rPr>
              <a:t>vs</a:t>
            </a:r>
            <a:r>
              <a:rPr lang="en-US" dirty="0" smtClean="0">
                <a:solidFill>
                  <a:srgbClr val="00B050"/>
                </a:solidFill>
              </a:rPr>
              <a:t> 		Unstructured</a:t>
            </a:r>
          </a:p>
          <a:p>
            <a:endParaRPr lang="en-US" dirty="0" smtClean="0"/>
          </a:p>
        </p:txBody>
      </p:sp>
      <p:pic>
        <p:nvPicPr>
          <p:cNvPr id="22530" name="Picture 2" descr="C:\Users\tocarroll\AppData\Local\Microsoft\Windows\Temporary Internet Files\Content.IE5\OA5KYM24\MP900385987[1].jpg"/>
          <p:cNvPicPr>
            <a:picLocks noChangeAspect="1" noChangeArrowheads="1"/>
          </p:cNvPicPr>
          <p:nvPr/>
        </p:nvPicPr>
        <p:blipFill>
          <a:blip r:embed="rId3" cstate="print"/>
          <a:srcRect/>
          <a:stretch>
            <a:fillRect/>
          </a:stretch>
        </p:blipFill>
        <p:spPr bwMode="auto">
          <a:xfrm>
            <a:off x="928662" y="2500306"/>
            <a:ext cx="2300304" cy="3000396"/>
          </a:xfrm>
          <a:prstGeom prst="rect">
            <a:avLst/>
          </a:prstGeom>
          <a:noFill/>
        </p:spPr>
      </p:pic>
      <p:sp>
        <p:nvSpPr>
          <p:cNvPr id="8" name="TextBox 7"/>
          <p:cNvSpPr txBox="1"/>
          <p:nvPr/>
        </p:nvSpPr>
        <p:spPr>
          <a:xfrm>
            <a:off x="3786182" y="3571876"/>
            <a:ext cx="1000132" cy="369332"/>
          </a:xfrm>
          <a:prstGeom prst="rect">
            <a:avLst/>
          </a:prstGeom>
          <a:noFill/>
        </p:spPr>
        <p:txBody>
          <a:bodyPr wrap="square" rtlCol="0">
            <a:spAutoFit/>
          </a:bodyPr>
          <a:lstStyle/>
          <a:p>
            <a:pPr algn="ctr"/>
            <a:r>
              <a:rPr lang="en-US" dirty="0" smtClean="0">
                <a:solidFill>
                  <a:srgbClr val="FF0000"/>
                </a:solidFill>
              </a:rPr>
              <a:t>vs.</a:t>
            </a:r>
            <a:endParaRPr lang="en-US" dirty="0">
              <a:solidFill>
                <a:srgbClr val="FF0000"/>
              </a:solidFill>
            </a:endParaRPr>
          </a:p>
        </p:txBody>
      </p:sp>
      <p:pic>
        <p:nvPicPr>
          <p:cNvPr id="11" name="Picture 10" descr="creatpic.jpg"/>
          <p:cNvPicPr>
            <a:picLocks noChangeAspect="1"/>
          </p:cNvPicPr>
          <p:nvPr/>
        </p:nvPicPr>
        <p:blipFill>
          <a:blip r:embed="rId4"/>
          <a:stretch>
            <a:fillRect/>
          </a:stretch>
        </p:blipFill>
        <p:spPr>
          <a:xfrm>
            <a:off x="6000760" y="2357430"/>
            <a:ext cx="2286016" cy="31432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ipe(down)">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571480"/>
          </a:xfrm>
        </p:spPr>
        <p:txBody>
          <a:bodyPr/>
          <a:lstStyle/>
          <a:p>
            <a:r>
              <a:rPr lang="en-IE" sz="3200" b="1" dirty="0" smtClean="0">
                <a:solidFill>
                  <a:srgbClr val="1D5AA6"/>
                </a:solidFill>
              </a:rPr>
              <a:t>Reports</a:t>
            </a:r>
            <a:endParaRPr lang="en-IE" sz="3200" b="1" dirty="0">
              <a:solidFill>
                <a:srgbClr val="1D5AA6"/>
              </a:solidFill>
            </a:endParaRPr>
          </a:p>
        </p:txBody>
      </p:sp>
      <p:sp>
        <p:nvSpPr>
          <p:cNvPr id="3" name="Content Placeholder 2"/>
          <p:cNvSpPr>
            <a:spLocks noGrp="1"/>
          </p:cNvSpPr>
          <p:nvPr>
            <p:ph idx="1"/>
          </p:nvPr>
        </p:nvSpPr>
        <p:spPr>
          <a:xfrm>
            <a:off x="457200" y="642918"/>
            <a:ext cx="8229600" cy="6215082"/>
          </a:xfrm>
        </p:spPr>
        <p:txBody>
          <a:bodyPr/>
          <a:lstStyle/>
          <a:p>
            <a:pPr>
              <a:buClr>
                <a:srgbClr val="1D5AA6"/>
              </a:buClr>
              <a:buNone/>
            </a:pPr>
            <a:r>
              <a:rPr lang="en-IE" sz="2400" b="1" dirty="0" smtClean="0"/>
              <a:t>State of the Nation</a:t>
            </a:r>
          </a:p>
          <a:p>
            <a:pPr>
              <a:buNone/>
            </a:pPr>
            <a:r>
              <a:rPr lang="en-US" sz="1600" b="1" dirty="0" smtClean="0">
                <a:solidFill>
                  <a:srgbClr val="C00000"/>
                </a:solidFill>
              </a:rPr>
              <a:t>New Zealand</a:t>
            </a:r>
            <a:r>
              <a:rPr lang="en-US" sz="1600" dirty="0" smtClean="0">
                <a:solidFill>
                  <a:srgbClr val="FF0000"/>
                </a:solidFill>
              </a:rPr>
              <a:t>, </a:t>
            </a:r>
            <a:r>
              <a:rPr lang="en-US" sz="1600" b="1" dirty="0" smtClean="0"/>
              <a:t>Ministry of Health</a:t>
            </a:r>
          </a:p>
          <a:p>
            <a:pPr>
              <a:buNone/>
            </a:pPr>
            <a:r>
              <a:rPr lang="en-US" sz="1600" i="1" dirty="0" smtClean="0"/>
              <a:t>Health and Independence Report</a:t>
            </a:r>
          </a:p>
          <a:p>
            <a:pPr>
              <a:buNone/>
            </a:pPr>
            <a:r>
              <a:rPr lang="en-US" sz="1600" b="1" dirty="0" smtClean="0">
                <a:solidFill>
                  <a:srgbClr val="C00000"/>
                </a:solidFill>
              </a:rPr>
              <a:t>England</a:t>
            </a:r>
            <a:r>
              <a:rPr lang="en-US" sz="1600" dirty="0" smtClean="0">
                <a:solidFill>
                  <a:srgbClr val="C00000"/>
                </a:solidFill>
              </a:rPr>
              <a:t>, </a:t>
            </a:r>
            <a:r>
              <a:rPr lang="en-US" sz="1600" b="1" dirty="0" smtClean="0"/>
              <a:t>CQC</a:t>
            </a:r>
            <a:endParaRPr lang="en-IE" sz="1600" b="1" dirty="0" smtClean="0"/>
          </a:p>
          <a:p>
            <a:pPr>
              <a:buNone/>
            </a:pPr>
            <a:r>
              <a:rPr lang="en-IE" sz="1600" i="1" dirty="0" smtClean="0"/>
              <a:t>The state of health care and</a:t>
            </a:r>
          </a:p>
          <a:p>
            <a:pPr>
              <a:buNone/>
            </a:pPr>
            <a:r>
              <a:rPr lang="en-IE" sz="1600" i="1" dirty="0" smtClean="0"/>
              <a:t>adult social care in England</a:t>
            </a:r>
          </a:p>
          <a:p>
            <a:pPr>
              <a:buNone/>
            </a:pPr>
            <a:r>
              <a:rPr lang="en-IE" sz="1600" i="1" dirty="0" smtClean="0"/>
              <a:t>in 2012/13</a:t>
            </a:r>
          </a:p>
          <a:p>
            <a:pPr>
              <a:buClr>
                <a:srgbClr val="1D5AA6"/>
              </a:buClr>
              <a:buNone/>
            </a:pPr>
            <a:endParaRPr lang="en-IE" sz="2400" dirty="0" smtClean="0"/>
          </a:p>
          <a:p>
            <a:pPr>
              <a:buClr>
                <a:srgbClr val="1D5AA6"/>
              </a:buClr>
              <a:buNone/>
            </a:pPr>
            <a:endParaRPr lang="en-IE" sz="2400" dirty="0" smtClean="0"/>
          </a:p>
          <a:p>
            <a:pPr>
              <a:buClr>
                <a:srgbClr val="1D5AA6"/>
              </a:buClr>
              <a:buNone/>
            </a:pPr>
            <a:r>
              <a:rPr lang="en-IE" sz="2400" b="1" dirty="0" smtClean="0"/>
              <a:t>Thematic</a:t>
            </a:r>
          </a:p>
          <a:p>
            <a:pPr marL="285750" lvl="1">
              <a:buClr>
                <a:srgbClr val="1D5AA6"/>
              </a:buClr>
              <a:buFont typeface="Wingdings" pitchFamily="2" charset="2"/>
              <a:buChar char="Ø"/>
            </a:pPr>
            <a:r>
              <a:rPr lang="da-DK" sz="1600" dirty="0" smtClean="0"/>
              <a:t>Læs mere i 'Forebyggelse af indlæggelser </a:t>
            </a:r>
          </a:p>
          <a:p>
            <a:pPr marL="285750" lvl="1">
              <a:buClr>
                <a:srgbClr val="1D5AA6"/>
              </a:buClr>
              <a:buNone/>
            </a:pPr>
            <a:r>
              <a:rPr lang="da-DK" sz="1600" dirty="0" smtClean="0"/>
              <a:t>     synlige resultater' : Prevention of admissions visible </a:t>
            </a:r>
          </a:p>
          <a:p>
            <a:pPr marL="285750" lvl="1">
              <a:buClr>
                <a:srgbClr val="1D5AA6"/>
              </a:buClr>
              <a:buNone/>
            </a:pPr>
            <a:r>
              <a:rPr lang="da-DK" sz="1600" dirty="0" smtClean="0"/>
              <a:t>     results (IKAS)</a:t>
            </a:r>
          </a:p>
          <a:p>
            <a:pPr marL="285750" lvl="1">
              <a:buClr>
                <a:srgbClr val="1D5AA6"/>
              </a:buClr>
              <a:buFont typeface="Wingdings" pitchFamily="2" charset="2"/>
              <a:buChar char="Ø"/>
            </a:pPr>
            <a:r>
              <a:rPr lang="da-DK" sz="1600" dirty="0" smtClean="0"/>
              <a:t>Performance indicators as an independant measure of the quality of hospital  care (IGZ)</a:t>
            </a:r>
          </a:p>
          <a:p>
            <a:pPr marL="285750" lvl="1">
              <a:buClr>
                <a:srgbClr val="1D5AA6"/>
              </a:buClr>
              <a:buFont typeface="Wingdings" pitchFamily="2" charset="2"/>
              <a:buChar char="Ø"/>
            </a:pPr>
            <a:r>
              <a:rPr lang="en-IE" sz="1600" dirty="0" smtClean="0"/>
              <a:t>Primary care summary( HQO)</a:t>
            </a:r>
          </a:p>
          <a:p>
            <a:pPr marL="285750" lvl="1">
              <a:buClr>
                <a:srgbClr val="1D5AA6"/>
              </a:buClr>
              <a:buFont typeface="Wingdings" pitchFamily="2" charset="2"/>
              <a:buChar char="Ø"/>
            </a:pPr>
            <a:r>
              <a:rPr lang="en-IE" sz="1600" dirty="0" smtClean="0"/>
              <a:t>Childcare Statistics  (HIS)</a:t>
            </a:r>
          </a:p>
          <a:p>
            <a:pPr marL="285750" lvl="1">
              <a:buClr>
                <a:srgbClr val="1D5AA6"/>
              </a:buClr>
              <a:buFont typeface="Wingdings" pitchFamily="2" charset="2"/>
              <a:buChar char="Ø"/>
            </a:pPr>
            <a:r>
              <a:rPr lang="en-IE" sz="1600" dirty="0" err="1" smtClean="0"/>
              <a:t>Perinatal</a:t>
            </a:r>
            <a:r>
              <a:rPr lang="en-IE" sz="1600" dirty="0" smtClean="0"/>
              <a:t> and maternal mortality review committee reports (HQSC)</a:t>
            </a:r>
            <a:endParaRPr lang="en-IE" sz="1600" dirty="0"/>
          </a:p>
        </p:txBody>
      </p:sp>
      <p:pic>
        <p:nvPicPr>
          <p:cNvPr id="4" name="Picture 4" descr="Childcare-Statistics-2012_publicationimage.bmp"/>
          <p:cNvPicPr>
            <a:picLocks noChangeAspect="1"/>
          </p:cNvPicPr>
          <p:nvPr/>
        </p:nvPicPr>
        <p:blipFill>
          <a:blip r:embed="rId3" cstate="print"/>
          <a:srcRect/>
          <a:stretch>
            <a:fillRect/>
          </a:stretch>
        </p:blipFill>
        <p:spPr bwMode="auto">
          <a:xfrm>
            <a:off x="6858016" y="2214554"/>
            <a:ext cx="1362075" cy="962025"/>
          </a:xfrm>
          <a:prstGeom prst="rect">
            <a:avLst/>
          </a:prstGeom>
          <a:noFill/>
          <a:ln w="9525">
            <a:noFill/>
            <a:miter lim="800000"/>
            <a:headEnd/>
            <a:tailEnd/>
          </a:ln>
        </p:spPr>
      </p:pic>
      <p:pic>
        <p:nvPicPr>
          <p:cNvPr id="5" name="Picture 4" descr="croppedimage218103-Mother-And-Baby-379708 NZ.bmp"/>
          <p:cNvPicPr>
            <a:picLocks noChangeAspect="1"/>
          </p:cNvPicPr>
          <p:nvPr/>
        </p:nvPicPr>
        <p:blipFill>
          <a:blip r:embed="rId4" cstate="print"/>
          <a:srcRect/>
          <a:stretch>
            <a:fillRect/>
          </a:stretch>
        </p:blipFill>
        <p:spPr bwMode="auto">
          <a:xfrm>
            <a:off x="5715008" y="3000372"/>
            <a:ext cx="1440160" cy="933912"/>
          </a:xfrm>
          <a:prstGeom prst="rect">
            <a:avLst/>
          </a:prstGeom>
          <a:noFill/>
          <a:ln w="9525">
            <a:noFill/>
            <a:miter lim="800000"/>
            <a:headEnd/>
            <a:tailEnd/>
          </a:ln>
        </p:spPr>
      </p:pic>
      <p:pic>
        <p:nvPicPr>
          <p:cNvPr id="6" name="Picture 5" descr="photo-primary-care.bmp"/>
          <p:cNvPicPr>
            <a:picLocks noChangeAspect="1"/>
          </p:cNvPicPr>
          <p:nvPr/>
        </p:nvPicPr>
        <p:blipFill>
          <a:blip r:embed="rId5" cstate="print"/>
          <a:srcRect/>
          <a:stretch>
            <a:fillRect/>
          </a:stretch>
        </p:blipFill>
        <p:spPr bwMode="auto">
          <a:xfrm>
            <a:off x="6858016" y="3143248"/>
            <a:ext cx="1370013" cy="1370012"/>
          </a:xfrm>
          <a:prstGeom prst="rect">
            <a:avLst/>
          </a:prstGeom>
          <a:noFill/>
          <a:ln w="9525">
            <a:noFill/>
            <a:miter lim="800000"/>
            <a:headEnd/>
            <a:tailEnd/>
          </a:ln>
        </p:spPr>
      </p:pic>
      <p:pic>
        <p:nvPicPr>
          <p:cNvPr id="7" name="Picture 3" descr="annual-report-013.bmp"/>
          <p:cNvPicPr>
            <a:picLocks noChangeAspect="1"/>
          </p:cNvPicPr>
          <p:nvPr/>
        </p:nvPicPr>
        <p:blipFill>
          <a:blip r:embed="rId6" cstate="print"/>
          <a:srcRect/>
          <a:stretch>
            <a:fillRect/>
          </a:stretch>
        </p:blipFill>
        <p:spPr bwMode="auto">
          <a:xfrm>
            <a:off x="4357686" y="571480"/>
            <a:ext cx="1152128" cy="1086871"/>
          </a:xfrm>
          <a:prstGeom prst="rect">
            <a:avLst/>
          </a:prstGeom>
          <a:noFill/>
          <a:ln w="9525">
            <a:noFill/>
            <a:miter lim="800000"/>
            <a:headEnd/>
            <a:tailEnd/>
          </a:ln>
        </p:spPr>
      </p:pic>
      <p:pic>
        <p:nvPicPr>
          <p:cNvPr id="8" name="Picture 7" descr="CQC - State of Nation.bmp"/>
          <p:cNvPicPr>
            <a:picLocks noChangeAspect="1"/>
          </p:cNvPicPr>
          <p:nvPr/>
        </p:nvPicPr>
        <p:blipFill>
          <a:blip r:embed="rId7" cstate="print"/>
          <a:stretch>
            <a:fillRect/>
          </a:stretch>
        </p:blipFill>
        <p:spPr>
          <a:xfrm>
            <a:off x="3357554" y="1857364"/>
            <a:ext cx="1080120" cy="1078806"/>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86758" cy="785794"/>
          </a:xfrm>
        </p:spPr>
        <p:txBody>
          <a:bodyPr/>
          <a:lstStyle/>
          <a:p>
            <a:r>
              <a:rPr lang="en-US" sz="3200" b="1" dirty="0" smtClean="0">
                <a:solidFill>
                  <a:srgbClr val="1D5AA6"/>
                </a:solidFill>
              </a:rPr>
              <a:t>Care Quality Commission: Reporting </a:t>
            </a:r>
            <a:endParaRPr lang="en-US" sz="3200" b="1" dirty="0">
              <a:solidFill>
                <a:srgbClr val="1D5AA6"/>
              </a:solidFill>
            </a:endParaRPr>
          </a:p>
        </p:txBody>
      </p:sp>
      <p:sp>
        <p:nvSpPr>
          <p:cNvPr id="5" name="TextBox 4"/>
          <p:cNvSpPr txBox="1"/>
          <p:nvPr/>
        </p:nvSpPr>
        <p:spPr>
          <a:xfrm>
            <a:off x="285720" y="6357958"/>
            <a:ext cx="3214710" cy="215444"/>
          </a:xfrm>
          <a:prstGeom prst="rect">
            <a:avLst/>
          </a:prstGeom>
          <a:noFill/>
        </p:spPr>
        <p:txBody>
          <a:bodyPr wrap="square" rtlCol="0">
            <a:spAutoFit/>
          </a:bodyPr>
          <a:lstStyle/>
          <a:p>
            <a:r>
              <a:rPr lang="en-US" sz="800" dirty="0" smtClean="0"/>
              <a:t>http://www.cqc.org.uk/provider/RTG#icon-keys</a:t>
            </a:r>
            <a:endParaRPr lang="en-US" sz="800" dirty="0"/>
          </a:p>
        </p:txBody>
      </p:sp>
      <p:pic>
        <p:nvPicPr>
          <p:cNvPr id="21506" name="Picture 2"/>
          <p:cNvPicPr>
            <a:picLocks noChangeAspect="1" noChangeArrowheads="1"/>
          </p:cNvPicPr>
          <p:nvPr/>
        </p:nvPicPr>
        <p:blipFill>
          <a:blip r:embed="rId3" cstate="print"/>
          <a:srcRect/>
          <a:stretch>
            <a:fillRect/>
          </a:stretch>
        </p:blipFill>
        <p:spPr bwMode="auto">
          <a:xfrm>
            <a:off x="285720" y="1190625"/>
            <a:ext cx="8643998" cy="4476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444208" cy="1384995"/>
          </a:xfrm>
          <a:prstGeom prst="rect">
            <a:avLst/>
          </a:prstGeom>
        </p:spPr>
        <p:txBody>
          <a:bodyPr wrap="square">
            <a:spAutoFit/>
          </a:bodyPr>
          <a:lstStyle/>
          <a:p>
            <a:r>
              <a:rPr lang="en-IE" sz="2800" b="1" dirty="0" smtClean="0">
                <a:solidFill>
                  <a:srgbClr val="1D5AA6"/>
                </a:solidFill>
              </a:rPr>
              <a:t>Health Quality Ontario: </a:t>
            </a:r>
          </a:p>
          <a:p>
            <a:r>
              <a:rPr lang="en-IE" sz="2800" b="1" dirty="0" smtClean="0">
                <a:solidFill>
                  <a:srgbClr val="1D5AA6"/>
                </a:solidFill>
              </a:rPr>
              <a:t>Annual Report</a:t>
            </a:r>
          </a:p>
          <a:p>
            <a:endParaRPr lang="en-IE" sz="2800" dirty="0"/>
          </a:p>
        </p:txBody>
      </p:sp>
      <p:sp>
        <p:nvSpPr>
          <p:cNvPr id="4" name="TextBox 3"/>
          <p:cNvSpPr txBox="1"/>
          <p:nvPr/>
        </p:nvSpPr>
        <p:spPr>
          <a:xfrm>
            <a:off x="251520" y="6237312"/>
            <a:ext cx="2304256" cy="369332"/>
          </a:xfrm>
          <a:prstGeom prst="rect">
            <a:avLst/>
          </a:prstGeom>
          <a:noFill/>
        </p:spPr>
        <p:txBody>
          <a:bodyPr wrap="square" rtlCol="0">
            <a:spAutoFit/>
          </a:bodyPr>
          <a:lstStyle/>
          <a:p>
            <a:r>
              <a:rPr lang="en-IE" dirty="0" smtClean="0"/>
              <a:t>HQO: AR 2013</a:t>
            </a:r>
            <a:endParaRPr lang="en-IE" dirty="0"/>
          </a:p>
        </p:txBody>
      </p:sp>
      <p:pic>
        <p:nvPicPr>
          <p:cNvPr id="2050" name="Picture 2"/>
          <p:cNvPicPr>
            <a:picLocks noChangeAspect="1" noChangeArrowheads="1"/>
          </p:cNvPicPr>
          <p:nvPr/>
        </p:nvPicPr>
        <p:blipFill>
          <a:blip r:embed="rId3" cstate="print"/>
          <a:srcRect/>
          <a:stretch>
            <a:fillRect/>
          </a:stretch>
        </p:blipFill>
        <p:spPr bwMode="auto">
          <a:xfrm>
            <a:off x="5796136" y="1785926"/>
            <a:ext cx="2520280" cy="2927458"/>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0" y="1214422"/>
            <a:ext cx="5143504" cy="3870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548680"/>
            <a:ext cx="8229600" cy="576263"/>
          </a:xfrm>
        </p:spPr>
        <p:txBody>
          <a:bodyPr/>
          <a:lstStyle/>
          <a:p>
            <a:pPr marL="342900" indent="-342900" eaLnBrk="1" hangingPunct="1"/>
            <a:r>
              <a:rPr lang="en-IE" sz="3200" b="1" dirty="0" smtClean="0">
                <a:solidFill>
                  <a:srgbClr val="1D5AA6"/>
                </a:solidFill>
              </a:rPr>
              <a:t/>
            </a:r>
            <a:br>
              <a:rPr lang="en-IE" sz="3200" b="1" dirty="0" smtClean="0">
                <a:solidFill>
                  <a:srgbClr val="1D5AA6"/>
                </a:solidFill>
              </a:rPr>
            </a:br>
            <a:r>
              <a:rPr lang="en-IE" sz="3200" b="1" dirty="0" smtClean="0">
                <a:solidFill>
                  <a:srgbClr val="1D5AA6"/>
                </a:solidFill>
              </a:rPr>
              <a:t>Website and displaying information</a:t>
            </a:r>
            <a:r>
              <a:rPr lang="en-IE" b="1" dirty="0" smtClean="0"/>
              <a:t/>
            </a:r>
            <a:br>
              <a:rPr lang="en-IE" b="1" dirty="0" smtClean="0"/>
            </a:br>
            <a:endParaRPr lang="en-IE" dirty="0" smtClean="0"/>
          </a:p>
        </p:txBody>
      </p:sp>
      <p:sp>
        <p:nvSpPr>
          <p:cNvPr id="20483" name="Content Placeholder 5"/>
          <p:cNvSpPr>
            <a:spLocks noGrp="1"/>
          </p:cNvSpPr>
          <p:nvPr>
            <p:ph idx="1"/>
          </p:nvPr>
        </p:nvSpPr>
        <p:spPr/>
        <p:txBody>
          <a:bodyPr/>
          <a:lstStyle/>
          <a:p>
            <a:pPr>
              <a:buClr>
                <a:srgbClr val="1D5AA6"/>
              </a:buClr>
              <a:buFont typeface="Wingdings" pitchFamily="2" charset="2"/>
              <a:buChar char="§"/>
            </a:pPr>
            <a:r>
              <a:rPr lang="en-IE" dirty="0" smtClean="0"/>
              <a:t>Interactive</a:t>
            </a:r>
          </a:p>
          <a:p>
            <a:pPr>
              <a:buClr>
                <a:srgbClr val="1D5AA6"/>
              </a:buClr>
              <a:buFont typeface="Wingdings" pitchFamily="2" charset="2"/>
              <a:buChar char="§"/>
            </a:pPr>
            <a:r>
              <a:rPr lang="en-IE" dirty="0" smtClean="0"/>
              <a:t>Dynamic</a:t>
            </a:r>
          </a:p>
          <a:p>
            <a:pPr>
              <a:buClr>
                <a:srgbClr val="1D5AA6"/>
              </a:buClr>
              <a:buFont typeface="Wingdings" pitchFamily="2" charset="2"/>
              <a:buChar char="§"/>
            </a:pPr>
            <a:r>
              <a:rPr lang="en-IE" dirty="0" smtClean="0"/>
              <a:t>User-friendly</a:t>
            </a:r>
          </a:p>
          <a:p>
            <a:pPr>
              <a:buClr>
                <a:srgbClr val="1D5AA6"/>
              </a:buClr>
              <a:buFont typeface="Wingdings" pitchFamily="2" charset="2"/>
              <a:buChar char="§"/>
            </a:pPr>
            <a:r>
              <a:rPr lang="en-IE" dirty="0" smtClean="0"/>
              <a:t>Targeted</a:t>
            </a:r>
          </a:p>
          <a:p>
            <a:endParaRPr lang="en-IE"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571480"/>
          </a:xfrm>
        </p:spPr>
        <p:txBody>
          <a:bodyPr/>
          <a:lstStyle/>
          <a:p>
            <a:pPr algn="l"/>
            <a:r>
              <a:rPr lang="en-IE" sz="2400" b="1" dirty="0" smtClean="0">
                <a:solidFill>
                  <a:srgbClr val="1D5AA6"/>
                </a:solidFill>
              </a:rPr>
              <a:t>New Zealand: Website and displaying information</a:t>
            </a:r>
            <a:endParaRPr lang="en-US" sz="2400" dirty="0">
              <a:solidFill>
                <a:srgbClr val="1D5AA6"/>
              </a:solidFill>
            </a:endParaRPr>
          </a:p>
        </p:txBody>
      </p:sp>
      <p:pic>
        <p:nvPicPr>
          <p:cNvPr id="3074" name="Picture 2"/>
          <p:cNvPicPr>
            <a:picLocks noGrp="1" noChangeAspect="1" noChangeArrowheads="1"/>
          </p:cNvPicPr>
          <p:nvPr>
            <p:ph idx="1"/>
          </p:nvPr>
        </p:nvPicPr>
        <p:blipFill>
          <a:blip r:embed="rId3" cstate="print"/>
          <a:srcRect/>
          <a:stretch>
            <a:fillRect/>
          </a:stretch>
        </p:blipFill>
        <p:spPr bwMode="auto">
          <a:xfrm>
            <a:off x="0" y="571480"/>
            <a:ext cx="9144000" cy="628652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572396" cy="642918"/>
          </a:xfrm>
        </p:spPr>
        <p:txBody>
          <a:bodyPr/>
          <a:lstStyle/>
          <a:p>
            <a:pPr algn="l"/>
            <a:r>
              <a:rPr lang="en-IE" sz="2400" b="1" dirty="0" smtClean="0">
                <a:solidFill>
                  <a:srgbClr val="1D5AA6"/>
                </a:solidFill>
              </a:rPr>
              <a:t>Health Quality Ontario: Website and displaying information</a:t>
            </a:r>
            <a:endParaRPr lang="en-US" sz="2400" b="1" dirty="0">
              <a:solidFill>
                <a:srgbClr val="1D5AA6"/>
              </a:solidFill>
            </a:endParaRPr>
          </a:p>
        </p:txBody>
      </p:sp>
      <p:pic>
        <p:nvPicPr>
          <p:cNvPr id="4098" name="Picture 2"/>
          <p:cNvPicPr>
            <a:picLocks noGrp="1" noChangeAspect="1" noChangeArrowheads="1"/>
          </p:cNvPicPr>
          <p:nvPr>
            <p:ph idx="1"/>
          </p:nvPr>
        </p:nvPicPr>
        <p:blipFill>
          <a:blip r:embed="rId3" cstate="print"/>
          <a:srcRect/>
          <a:stretch>
            <a:fillRect/>
          </a:stretch>
        </p:blipFill>
        <p:spPr bwMode="auto">
          <a:xfrm>
            <a:off x="0" y="642918"/>
            <a:ext cx="8929717" cy="6215082"/>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0"/>
            <a:ext cx="8229600" cy="1143000"/>
          </a:xfrm>
        </p:spPr>
        <p:txBody>
          <a:bodyPr/>
          <a:lstStyle/>
          <a:p>
            <a:r>
              <a:rPr lang="en-IE" sz="3200" b="1" dirty="0" smtClean="0">
                <a:solidFill>
                  <a:srgbClr val="1D5AA6"/>
                </a:solidFill>
              </a:rPr>
              <a:t>CQC: Website and displaying information</a:t>
            </a:r>
            <a:endParaRPr lang="en-US" sz="3200" dirty="0"/>
          </a:p>
        </p:txBody>
      </p:sp>
      <p:pic>
        <p:nvPicPr>
          <p:cNvPr id="22531" name="Picture 3"/>
          <p:cNvPicPr>
            <a:picLocks noGrp="1" noChangeAspect="1" noChangeArrowheads="1"/>
          </p:cNvPicPr>
          <p:nvPr>
            <p:ph idx="1"/>
          </p:nvPr>
        </p:nvPicPr>
        <p:blipFill>
          <a:blip r:embed="rId3" cstate="print"/>
          <a:srcRect/>
          <a:stretch>
            <a:fillRect/>
          </a:stretch>
        </p:blipFill>
        <p:spPr bwMode="auto">
          <a:xfrm>
            <a:off x="285750" y="967522"/>
            <a:ext cx="8358188" cy="5851643"/>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xfrm>
            <a:off x="457200" y="274638"/>
            <a:ext cx="8229600" cy="868362"/>
          </a:xfrm>
          <a:noFill/>
          <a:ln>
            <a:miter lim="800000"/>
            <a:headEnd/>
            <a:tailEnd/>
          </a:ln>
        </p:spPr>
        <p:txBody>
          <a:bodyPr vert="horz" wrap="square" lIns="91440" tIns="45720" rIns="91440" bIns="45720" numCol="1" anchor="t" anchorCtr="0" compatLnSpc="1">
            <a:prstTxWarp prst="textNoShape">
              <a:avLst/>
            </a:prstTxWarp>
          </a:bodyPr>
          <a:lstStyle/>
          <a:p>
            <a:r>
              <a:rPr lang="en-IE" dirty="0" smtClean="0">
                <a:solidFill>
                  <a:schemeClr val="accent2"/>
                </a:solidFill>
              </a:rPr>
              <a:t/>
            </a:r>
            <a:br>
              <a:rPr lang="en-IE" dirty="0" smtClean="0">
                <a:solidFill>
                  <a:schemeClr val="accent2"/>
                </a:solidFill>
              </a:rPr>
            </a:br>
            <a:r>
              <a:rPr lang="en-IE" dirty="0" smtClean="0">
                <a:solidFill>
                  <a:schemeClr val="accent2"/>
                </a:solidFill>
              </a:rPr>
              <a:t>About HIQA</a:t>
            </a:r>
          </a:p>
        </p:txBody>
      </p:sp>
      <p:sp>
        <p:nvSpPr>
          <p:cNvPr id="3075" name="Content Placeholder 2"/>
          <p:cNvSpPr>
            <a:spLocks noGrp="1"/>
          </p:cNvSpPr>
          <p:nvPr>
            <p:ph idx="1"/>
          </p:nvPr>
        </p:nvSpPr>
        <p:spPr>
          <a:xfrm>
            <a:off x="228600" y="1066800"/>
            <a:ext cx="8382000" cy="5410200"/>
          </a:xfrm>
        </p:spPr>
        <p:txBody>
          <a:bodyPr/>
          <a:lstStyle/>
          <a:p>
            <a:pPr algn="ctr">
              <a:buClr>
                <a:schemeClr val="accent2"/>
              </a:buClr>
              <a:buFontTx/>
              <a:buNone/>
            </a:pPr>
            <a:endParaRPr lang="en-IE" sz="2400" b="1" i="1" dirty="0" smtClean="0">
              <a:solidFill>
                <a:srgbClr val="00B050"/>
              </a:solidFill>
            </a:endParaRPr>
          </a:p>
          <a:p>
            <a:pPr algn="ctr">
              <a:buClr>
                <a:schemeClr val="accent2"/>
              </a:buClr>
              <a:buFontTx/>
              <a:buNone/>
            </a:pPr>
            <a:endParaRPr lang="en-IE" sz="2400" b="1" i="1" dirty="0" smtClean="0">
              <a:solidFill>
                <a:srgbClr val="00B050"/>
              </a:solidFill>
            </a:endParaRPr>
          </a:p>
          <a:p>
            <a:pPr algn="ctr">
              <a:buClr>
                <a:schemeClr val="accent2"/>
              </a:buClr>
              <a:buFontTx/>
              <a:buNone/>
            </a:pPr>
            <a:r>
              <a:rPr lang="en-IE" sz="2400" b="1" i="1" dirty="0" smtClean="0">
                <a:solidFill>
                  <a:srgbClr val="00B050"/>
                </a:solidFill>
              </a:rPr>
              <a:t>To drive continuous improvements in the quality and </a:t>
            </a:r>
          </a:p>
          <a:p>
            <a:pPr algn="ctr">
              <a:buClr>
                <a:schemeClr val="accent2"/>
              </a:buClr>
              <a:buFontTx/>
              <a:buNone/>
            </a:pPr>
            <a:r>
              <a:rPr lang="en-IE" sz="2400" b="1" i="1" dirty="0" smtClean="0">
                <a:solidFill>
                  <a:srgbClr val="00B050"/>
                </a:solidFill>
              </a:rPr>
              <a:t>safety of health and social care in Ireland</a:t>
            </a:r>
            <a:endParaRPr lang="en-IE" sz="2400" dirty="0" smtClean="0"/>
          </a:p>
          <a:p>
            <a:pPr>
              <a:buClr>
                <a:schemeClr val="accent2"/>
              </a:buClr>
              <a:buFont typeface="Wingdings" pitchFamily="2" charset="2"/>
              <a:buChar char="§"/>
            </a:pPr>
            <a:r>
              <a:rPr lang="en-IE" sz="2400" dirty="0" smtClean="0"/>
              <a:t>Setting Standards</a:t>
            </a:r>
          </a:p>
          <a:p>
            <a:pPr>
              <a:buClr>
                <a:schemeClr val="accent2"/>
              </a:buClr>
              <a:buFont typeface="Wingdings" pitchFamily="2" charset="2"/>
              <a:buChar char="§"/>
            </a:pPr>
            <a:r>
              <a:rPr lang="en-IE" sz="2400" u="sng" dirty="0" smtClean="0"/>
              <a:t>Supporting Improvement</a:t>
            </a:r>
          </a:p>
          <a:p>
            <a:pPr>
              <a:buClr>
                <a:schemeClr val="accent2"/>
              </a:buClr>
              <a:buFont typeface="Wingdings" pitchFamily="2" charset="2"/>
              <a:buChar char="§"/>
            </a:pPr>
            <a:r>
              <a:rPr lang="en-IE" sz="2400" u="sng" dirty="0" smtClean="0"/>
              <a:t>Monitoring</a:t>
            </a:r>
            <a:r>
              <a:rPr lang="en-IE" sz="2400" dirty="0" smtClean="0"/>
              <a:t> Quality and Safety in Healthcare</a:t>
            </a:r>
          </a:p>
          <a:p>
            <a:pPr>
              <a:buClr>
                <a:schemeClr val="accent2"/>
              </a:buClr>
              <a:buFont typeface="Wingdings" pitchFamily="2" charset="2"/>
              <a:buChar char="§"/>
            </a:pPr>
            <a:r>
              <a:rPr lang="en-IE" sz="2400" dirty="0" smtClean="0"/>
              <a:t>I</a:t>
            </a:r>
            <a:r>
              <a:rPr lang="en-IE" sz="2400" u="sng" dirty="0" smtClean="0"/>
              <a:t>nspecting</a:t>
            </a:r>
            <a:r>
              <a:rPr lang="en-IE" sz="2400" dirty="0" smtClean="0"/>
              <a:t> Social Services</a:t>
            </a:r>
          </a:p>
          <a:p>
            <a:pPr>
              <a:buClr>
                <a:schemeClr val="accent2"/>
              </a:buClr>
              <a:buFont typeface="Wingdings" pitchFamily="2" charset="2"/>
              <a:buChar char="§"/>
            </a:pPr>
            <a:r>
              <a:rPr lang="en-IE" sz="2400" dirty="0" smtClean="0"/>
              <a:t>Health Technology Assessment</a:t>
            </a:r>
          </a:p>
          <a:p>
            <a:pPr>
              <a:buClr>
                <a:schemeClr val="accent2"/>
              </a:buClr>
              <a:buFont typeface="Wingdings" pitchFamily="2" charset="2"/>
              <a:buChar char="§"/>
            </a:pPr>
            <a:r>
              <a:rPr lang="en-IE" sz="2400" u="sng" dirty="0" smtClean="0"/>
              <a:t>Health Information</a:t>
            </a:r>
          </a:p>
          <a:p>
            <a:pPr lvl="1">
              <a:buClr>
                <a:schemeClr val="accent2"/>
              </a:buClr>
              <a:buFont typeface="Wingdings" pitchFamily="2" charset="2"/>
              <a:buChar char="§"/>
            </a:pPr>
            <a:r>
              <a:rPr lang="en-IE" sz="2000" dirty="0" smtClean="0"/>
              <a:t>Technical Standards</a:t>
            </a:r>
          </a:p>
          <a:p>
            <a:pPr lvl="1">
              <a:buClr>
                <a:schemeClr val="accent2"/>
              </a:buClr>
              <a:buFont typeface="Wingdings" pitchFamily="2" charset="2"/>
              <a:buChar char="§"/>
            </a:pPr>
            <a:r>
              <a:rPr lang="en-IE" sz="2000" dirty="0" smtClean="0"/>
              <a:t>Health Information Quality</a:t>
            </a:r>
          </a:p>
          <a:p>
            <a:pPr lvl="1">
              <a:buClr>
                <a:schemeClr val="accent2"/>
              </a:buClr>
              <a:buFont typeface="Wingdings" pitchFamily="2" charset="2"/>
              <a:buChar char="§"/>
            </a:pPr>
            <a:r>
              <a:rPr lang="en-IE" sz="2000" dirty="0" smtClean="0"/>
              <a:t>Business Intelligence</a:t>
            </a:r>
          </a:p>
        </p:txBody>
      </p:sp>
      <p:pic>
        <p:nvPicPr>
          <p:cNvPr id="4" name="Picture 3" descr="consult.JPG"/>
          <p:cNvPicPr>
            <a:picLocks noChangeAspect="1"/>
          </p:cNvPicPr>
          <p:nvPr/>
        </p:nvPicPr>
        <p:blipFill>
          <a:blip r:embed="rId2" cstate="print"/>
          <a:srcRect/>
          <a:stretch>
            <a:fillRect/>
          </a:stretch>
        </p:blipFill>
        <p:spPr bwMode="auto">
          <a:xfrm>
            <a:off x="6012160" y="4653136"/>
            <a:ext cx="2590800" cy="17287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8229600" cy="1143000"/>
          </a:xfrm>
        </p:spPr>
        <p:txBody>
          <a:bodyPr/>
          <a:lstStyle/>
          <a:p>
            <a:r>
              <a:rPr lang="en-IE" sz="3200" b="1" dirty="0" smtClean="0">
                <a:solidFill>
                  <a:srgbClr val="1D5AA6"/>
                </a:solidFill>
              </a:rPr>
              <a:t>Danish Health and Medicines Authority Website and displaying information</a:t>
            </a:r>
            <a:endParaRPr lang="en-US" sz="3200" dirty="0"/>
          </a:p>
        </p:txBody>
      </p:sp>
      <p:pic>
        <p:nvPicPr>
          <p:cNvPr id="19458" name="Picture 2"/>
          <p:cNvPicPr>
            <a:picLocks noGrp="1" noChangeAspect="1" noChangeArrowheads="1"/>
          </p:cNvPicPr>
          <p:nvPr>
            <p:ph idx="1"/>
          </p:nvPr>
        </p:nvPicPr>
        <p:blipFill>
          <a:blip r:embed="rId3" cstate="print"/>
          <a:srcRect/>
          <a:stretch>
            <a:fillRect/>
          </a:stretch>
        </p:blipFill>
        <p:spPr bwMode="auto">
          <a:xfrm>
            <a:off x="2714612" y="2214554"/>
            <a:ext cx="3429024" cy="2658277"/>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23850" y="0"/>
            <a:ext cx="7248546" cy="1143000"/>
          </a:xfrm>
        </p:spPr>
        <p:txBody>
          <a:bodyPr/>
          <a:lstStyle/>
          <a:p>
            <a:r>
              <a:rPr lang="en-IE" b="1" dirty="0" smtClean="0">
                <a:solidFill>
                  <a:srgbClr val="1D5AA6"/>
                </a:solidFill>
              </a:rPr>
              <a:t>Summary</a:t>
            </a:r>
            <a:endParaRPr lang="en-IE" dirty="0" smtClean="0"/>
          </a:p>
        </p:txBody>
      </p:sp>
      <p:sp>
        <p:nvSpPr>
          <p:cNvPr id="21507" name="Content Placeholder 2"/>
          <p:cNvSpPr>
            <a:spLocks noGrp="1"/>
          </p:cNvSpPr>
          <p:nvPr>
            <p:ph idx="1"/>
          </p:nvPr>
        </p:nvSpPr>
        <p:spPr>
          <a:xfrm>
            <a:off x="500034" y="1214422"/>
            <a:ext cx="8229600" cy="4525963"/>
          </a:xfrm>
        </p:spPr>
        <p:txBody>
          <a:bodyPr/>
          <a:lstStyle/>
          <a:p>
            <a:pPr>
              <a:buClr>
                <a:srgbClr val="1D5AA6"/>
              </a:buClr>
              <a:buFont typeface="Wingdings" pitchFamily="2" charset="2"/>
              <a:buChar char="§"/>
            </a:pPr>
            <a:r>
              <a:rPr lang="en-IE" sz="2400" dirty="0" smtClean="0"/>
              <a:t>It is only worth measuring if it changes your practice or the practice of service providers</a:t>
            </a:r>
          </a:p>
          <a:p>
            <a:pPr>
              <a:buClr>
                <a:srgbClr val="1D5AA6"/>
              </a:buClr>
              <a:buFont typeface="Wingdings" pitchFamily="2" charset="2"/>
              <a:buChar char="§"/>
            </a:pPr>
            <a:endParaRPr lang="en-IE" sz="2400" dirty="0" smtClean="0"/>
          </a:p>
          <a:p>
            <a:pPr>
              <a:buClr>
                <a:srgbClr val="1D5AA6"/>
              </a:buClr>
              <a:buFont typeface="Wingdings" pitchFamily="2" charset="2"/>
              <a:buChar char="§"/>
            </a:pPr>
            <a:r>
              <a:rPr lang="en-IE" sz="2400" dirty="0" smtClean="0"/>
              <a:t>Have clear definitions for indicators</a:t>
            </a:r>
          </a:p>
          <a:p>
            <a:pPr>
              <a:buClr>
                <a:srgbClr val="1D5AA6"/>
              </a:buClr>
              <a:buFont typeface="Wingdings" pitchFamily="2" charset="2"/>
              <a:buChar char="§"/>
            </a:pPr>
            <a:endParaRPr lang="en-IE" sz="2400" dirty="0" smtClean="0"/>
          </a:p>
          <a:p>
            <a:pPr>
              <a:buClr>
                <a:srgbClr val="1D5AA6"/>
              </a:buClr>
              <a:buFont typeface="Wingdings" pitchFamily="2" charset="2"/>
              <a:buChar char="§"/>
            </a:pPr>
            <a:r>
              <a:rPr lang="en-IE" sz="2400" dirty="0" smtClean="0"/>
              <a:t>Engage as many people as possible in the process</a:t>
            </a:r>
          </a:p>
          <a:p>
            <a:pPr>
              <a:buClr>
                <a:srgbClr val="1D5AA6"/>
              </a:buClr>
              <a:buFont typeface="Wingdings" pitchFamily="2" charset="2"/>
              <a:buChar char="§"/>
            </a:pPr>
            <a:endParaRPr lang="en-IE" sz="2400" dirty="0" smtClean="0"/>
          </a:p>
          <a:p>
            <a:pPr>
              <a:buClr>
                <a:srgbClr val="1D5AA6"/>
              </a:buClr>
              <a:buFont typeface="Wingdings" pitchFamily="2" charset="2"/>
              <a:buChar char="§"/>
            </a:pPr>
            <a:r>
              <a:rPr lang="en-IE" sz="2400" dirty="0" smtClean="0"/>
              <a:t>A business intelligence strategy is crucial</a:t>
            </a:r>
          </a:p>
          <a:p>
            <a:pPr>
              <a:buClr>
                <a:srgbClr val="1D5AA6"/>
              </a:buClr>
              <a:buFont typeface="Wingdings" pitchFamily="2" charset="2"/>
              <a:buChar char="§"/>
            </a:pPr>
            <a:endParaRPr lang="en-IE" sz="2400" dirty="0" smtClean="0"/>
          </a:p>
          <a:p>
            <a:pPr>
              <a:buClr>
                <a:srgbClr val="1D5AA6"/>
              </a:buClr>
              <a:buFont typeface="Wingdings" pitchFamily="2" charset="2"/>
              <a:buChar char="§"/>
            </a:pPr>
            <a:r>
              <a:rPr lang="en-IE" sz="2400" dirty="0" smtClean="0"/>
              <a:t>Publish intelligently</a:t>
            </a:r>
          </a:p>
          <a:p>
            <a:pPr>
              <a:buClr>
                <a:srgbClr val="1D5AA6"/>
              </a:buClr>
              <a:buFont typeface="Wingdings" pitchFamily="2" charset="2"/>
              <a:buChar char="§"/>
            </a:pPr>
            <a:endParaRPr lang="en-IE" sz="2400" dirty="0" smtClean="0"/>
          </a:p>
        </p:txBody>
      </p:sp>
      <p:pic>
        <p:nvPicPr>
          <p:cNvPr id="11" name="Picture 10" descr="communicate.jpg"/>
          <p:cNvPicPr>
            <a:picLocks noChangeAspect="1"/>
          </p:cNvPicPr>
          <p:nvPr/>
        </p:nvPicPr>
        <p:blipFill>
          <a:blip r:embed="rId3" cstate="print"/>
          <a:stretch>
            <a:fillRect/>
          </a:stretch>
        </p:blipFill>
        <p:spPr>
          <a:xfrm>
            <a:off x="6572264" y="4286256"/>
            <a:ext cx="2357454" cy="202882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04664"/>
            <a:ext cx="8229600" cy="1143000"/>
          </a:xfrm>
        </p:spPr>
        <p:txBody>
          <a:bodyPr/>
          <a:lstStyle/>
          <a:p>
            <a:r>
              <a:rPr lang="en-IE" b="1" dirty="0" smtClean="0">
                <a:solidFill>
                  <a:srgbClr val="1D5AA6"/>
                </a:solidFill>
              </a:rPr>
              <a:t>Jurisdictions reviewed</a:t>
            </a:r>
            <a:endParaRPr lang="en-IE" b="1" dirty="0">
              <a:solidFill>
                <a:srgbClr val="1D5AA6"/>
              </a:solidFill>
            </a:endParaRPr>
          </a:p>
        </p:txBody>
      </p:sp>
      <p:sp>
        <p:nvSpPr>
          <p:cNvPr id="3" name="Content Placeholder 2"/>
          <p:cNvSpPr>
            <a:spLocks noGrp="1"/>
          </p:cNvSpPr>
          <p:nvPr>
            <p:ph idx="1"/>
          </p:nvPr>
        </p:nvSpPr>
        <p:spPr>
          <a:xfrm>
            <a:off x="457200" y="1772816"/>
            <a:ext cx="8229600" cy="4353347"/>
          </a:xfrm>
        </p:spPr>
        <p:txBody>
          <a:bodyPr/>
          <a:lstStyle/>
          <a:p>
            <a:pPr>
              <a:buClr>
                <a:srgbClr val="1D5AA6"/>
              </a:buClr>
              <a:buFont typeface="Wingdings" pitchFamily="2" charset="2"/>
              <a:buChar char="§"/>
            </a:pPr>
            <a:r>
              <a:rPr lang="en-IE" dirty="0" smtClean="0"/>
              <a:t>New Zealand</a:t>
            </a:r>
          </a:p>
          <a:p>
            <a:pPr>
              <a:buClr>
                <a:srgbClr val="1D5AA6"/>
              </a:buClr>
              <a:buFont typeface="Wingdings" pitchFamily="2" charset="2"/>
              <a:buChar char="§"/>
            </a:pPr>
            <a:r>
              <a:rPr lang="en-IE" dirty="0" smtClean="0"/>
              <a:t>Ontario, Canada</a:t>
            </a:r>
          </a:p>
          <a:p>
            <a:pPr>
              <a:buClr>
                <a:srgbClr val="1D5AA6"/>
              </a:buClr>
              <a:buFont typeface="Wingdings" pitchFamily="2" charset="2"/>
              <a:buChar char="§"/>
            </a:pPr>
            <a:r>
              <a:rPr lang="en-IE" dirty="0" smtClean="0"/>
              <a:t>England</a:t>
            </a:r>
          </a:p>
          <a:p>
            <a:pPr>
              <a:buClr>
                <a:srgbClr val="1D5AA6"/>
              </a:buClr>
              <a:buFont typeface="Wingdings" pitchFamily="2" charset="2"/>
              <a:buChar char="§"/>
            </a:pPr>
            <a:r>
              <a:rPr lang="en-IE" dirty="0" smtClean="0"/>
              <a:t>Netherlands</a:t>
            </a:r>
          </a:p>
          <a:p>
            <a:pPr>
              <a:buClr>
                <a:srgbClr val="1D5AA6"/>
              </a:buClr>
              <a:buFont typeface="Wingdings" pitchFamily="2" charset="2"/>
              <a:buChar char="§"/>
            </a:pPr>
            <a:r>
              <a:rPr lang="en-IE" dirty="0" smtClean="0"/>
              <a:t>Denmark</a:t>
            </a:r>
          </a:p>
          <a:p>
            <a:pPr>
              <a:buClr>
                <a:srgbClr val="1D5AA6"/>
              </a:buClr>
              <a:buFont typeface="Wingdings" pitchFamily="2" charset="2"/>
              <a:buChar char="§"/>
            </a:pPr>
            <a:r>
              <a:rPr lang="en-IE" dirty="0" smtClean="0"/>
              <a:t>Scotland</a:t>
            </a:r>
          </a:p>
          <a:p>
            <a:pPr>
              <a:buClr>
                <a:srgbClr val="1D5AA6"/>
              </a:buClr>
              <a:buFont typeface="Wingdings" pitchFamily="2" charset="2"/>
              <a:buChar char="§"/>
            </a:pPr>
            <a:r>
              <a:rPr lang="en-IE" dirty="0" smtClean="0"/>
              <a:t>Wales / </a:t>
            </a:r>
            <a:r>
              <a:rPr lang="en-IE" dirty="0" err="1" smtClean="0"/>
              <a:t>N.Ireland</a:t>
            </a:r>
            <a:r>
              <a:rPr lang="en-IE" dirty="0" smtClean="0"/>
              <a:t> (summary)</a:t>
            </a:r>
            <a:endParaRPr lang="en-I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8229600" cy="764704"/>
          </a:xfrm>
        </p:spPr>
        <p:txBody>
          <a:bodyPr/>
          <a:lstStyle/>
          <a:p>
            <a:r>
              <a:rPr lang="en-IE" sz="3600" b="1" dirty="0" smtClean="0">
                <a:solidFill>
                  <a:srgbClr val="1D5AA6"/>
                </a:solidFill>
              </a:rPr>
              <a:t>Consultation with key individuals </a:t>
            </a:r>
            <a:endParaRPr lang="en-IE" sz="3600" b="1" dirty="0">
              <a:solidFill>
                <a:srgbClr val="1D5AA6"/>
              </a:solidFill>
            </a:endParaRPr>
          </a:p>
        </p:txBody>
      </p:sp>
      <p:graphicFrame>
        <p:nvGraphicFramePr>
          <p:cNvPr id="4" name="Content Placeholder 3"/>
          <p:cNvGraphicFramePr>
            <a:graphicFrameLocks noGrp="1"/>
          </p:cNvGraphicFramePr>
          <p:nvPr>
            <p:ph idx="1"/>
          </p:nvPr>
        </p:nvGraphicFramePr>
        <p:xfrm>
          <a:off x="179512" y="908719"/>
          <a:ext cx="8640959" cy="6081741"/>
        </p:xfrm>
        <a:graphic>
          <a:graphicData uri="http://schemas.openxmlformats.org/drawingml/2006/table">
            <a:tbl>
              <a:tblPr/>
              <a:tblGrid>
                <a:gridCol w="1584176"/>
                <a:gridCol w="2757872"/>
                <a:gridCol w="2171024"/>
                <a:gridCol w="2127887"/>
              </a:tblGrid>
              <a:tr h="129263">
                <a:tc>
                  <a:txBody>
                    <a:bodyPr/>
                    <a:lstStyle/>
                    <a:p>
                      <a:pPr>
                        <a:spcAft>
                          <a:spcPts val="0"/>
                        </a:spcAft>
                      </a:pPr>
                      <a:r>
                        <a:rPr lang="en-IE" sz="1400" b="1" dirty="0">
                          <a:solidFill>
                            <a:schemeClr val="tx1"/>
                          </a:solidFill>
                          <a:latin typeface="Tahoma"/>
                          <a:ea typeface="Calibri"/>
                          <a:cs typeface="Times New Roman"/>
                        </a:rPr>
                        <a:t>Jurisdiction</a:t>
                      </a:r>
                      <a:endParaRPr lang="en-IE" sz="1400" dirty="0">
                        <a:solidFill>
                          <a:schemeClr val="tx1"/>
                        </a:solidFill>
                        <a:latin typeface="Calibri"/>
                        <a:ea typeface="Calibri"/>
                        <a:cs typeface="Times New Roman"/>
                      </a:endParaRPr>
                    </a:p>
                  </a:txBody>
                  <a:tcPr marL="61718" marR="6171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en-IE" sz="1400" b="1">
                          <a:solidFill>
                            <a:schemeClr val="tx1"/>
                          </a:solidFill>
                          <a:latin typeface="Tahoma"/>
                          <a:ea typeface="Calibri"/>
                          <a:cs typeface="Times New Roman"/>
                        </a:rPr>
                        <a:t>Organisation</a:t>
                      </a:r>
                      <a:endParaRPr lang="en-IE" sz="1400">
                        <a:solidFill>
                          <a:schemeClr val="tx1"/>
                        </a:solidFill>
                        <a:latin typeface="Calibri"/>
                        <a:ea typeface="Calibri"/>
                        <a:cs typeface="Times New Roman"/>
                      </a:endParaRPr>
                    </a:p>
                  </a:txBody>
                  <a:tcPr marL="61718" marR="6171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en-IE" sz="1400" b="1">
                          <a:solidFill>
                            <a:schemeClr val="tx1"/>
                          </a:solidFill>
                          <a:latin typeface="Tahoma"/>
                          <a:ea typeface="Calibri"/>
                          <a:cs typeface="Times New Roman"/>
                        </a:rPr>
                        <a:t>Name</a:t>
                      </a:r>
                      <a:endParaRPr lang="en-IE" sz="1400">
                        <a:solidFill>
                          <a:schemeClr val="tx1"/>
                        </a:solidFill>
                        <a:latin typeface="Calibri"/>
                        <a:ea typeface="Calibri"/>
                        <a:cs typeface="Times New Roman"/>
                      </a:endParaRPr>
                    </a:p>
                  </a:txBody>
                  <a:tcPr marL="61718" marR="6171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spcAft>
                          <a:spcPts val="0"/>
                        </a:spcAft>
                      </a:pPr>
                      <a:r>
                        <a:rPr lang="en-IE" sz="1400" b="1" dirty="0">
                          <a:solidFill>
                            <a:schemeClr val="tx1"/>
                          </a:solidFill>
                          <a:latin typeface="Tahoma"/>
                          <a:ea typeface="Calibri"/>
                          <a:cs typeface="Times New Roman"/>
                        </a:rPr>
                        <a:t>Title</a:t>
                      </a:r>
                      <a:endParaRPr lang="en-IE" sz="1400" dirty="0">
                        <a:solidFill>
                          <a:schemeClr val="tx1"/>
                        </a:solidFill>
                        <a:latin typeface="Calibri"/>
                        <a:ea typeface="Calibri"/>
                        <a:cs typeface="Times New Roman"/>
                      </a:endParaRPr>
                    </a:p>
                  </a:txBody>
                  <a:tcPr marL="61718" marR="6171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31105">
                <a:tc>
                  <a:txBody>
                    <a:bodyPr/>
                    <a:lstStyle/>
                    <a:p>
                      <a:pPr>
                        <a:spcAft>
                          <a:spcPts val="0"/>
                        </a:spcAft>
                      </a:pPr>
                      <a:endParaRPr lang="en-IE" sz="1400" dirty="0">
                        <a:solidFill>
                          <a:schemeClr val="tx1"/>
                        </a:solidFill>
                        <a:latin typeface="Calibri"/>
                        <a:ea typeface="Calibri"/>
                        <a:cs typeface="Times New Roman"/>
                      </a:endParaRPr>
                    </a:p>
                  </a:txBody>
                  <a:tcPr marL="61718" marR="61718"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spcAft>
                          <a:spcPts val="0"/>
                        </a:spcAft>
                      </a:pPr>
                      <a:endParaRPr lang="en-IE" sz="1400">
                        <a:solidFill>
                          <a:schemeClr val="tx1"/>
                        </a:solidFill>
                        <a:latin typeface="Tahoma"/>
                        <a:ea typeface="Calibri"/>
                        <a:cs typeface="Times New Roman"/>
                      </a:endParaRPr>
                    </a:p>
                  </a:txBody>
                  <a:tcPr marL="61718" marR="61718"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spcAft>
                          <a:spcPts val="0"/>
                        </a:spcAft>
                      </a:pPr>
                      <a:endParaRPr lang="en-IE" sz="1400">
                        <a:solidFill>
                          <a:schemeClr val="tx1"/>
                        </a:solidFill>
                        <a:latin typeface="Tahoma"/>
                        <a:ea typeface="Calibri"/>
                        <a:cs typeface="Times New Roman"/>
                      </a:endParaRPr>
                    </a:p>
                  </a:txBody>
                  <a:tcPr marL="61718" marR="61718"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spcAft>
                          <a:spcPts val="0"/>
                        </a:spcAft>
                      </a:pPr>
                      <a:endParaRPr lang="en-IE" sz="1400">
                        <a:solidFill>
                          <a:schemeClr val="tx1"/>
                        </a:solidFill>
                        <a:latin typeface="Tahoma"/>
                        <a:ea typeface="Calibri"/>
                        <a:cs typeface="Times New Roman"/>
                      </a:endParaRPr>
                    </a:p>
                  </a:txBody>
                  <a:tcPr marL="61718" marR="61718"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597726">
                <a:tc>
                  <a:txBody>
                    <a:bodyPr/>
                    <a:lstStyle/>
                    <a:p>
                      <a:pPr>
                        <a:spcAft>
                          <a:spcPts val="0"/>
                        </a:spcAft>
                      </a:pPr>
                      <a:r>
                        <a:rPr lang="en-IE" sz="1400" b="1" dirty="0">
                          <a:solidFill>
                            <a:srgbClr val="0070C0"/>
                          </a:solidFill>
                          <a:latin typeface="Tahoma"/>
                          <a:ea typeface="Calibri"/>
                          <a:cs typeface="Times New Roman"/>
                        </a:rPr>
                        <a:t>New Zealand</a:t>
                      </a:r>
                      <a:endParaRPr lang="en-IE" sz="1400" b="1" dirty="0">
                        <a:solidFill>
                          <a:srgbClr val="0070C0"/>
                        </a:solidFill>
                        <a:latin typeface="Calibri"/>
                        <a:ea typeface="Calibri"/>
                        <a:cs typeface="Times New Roman"/>
                      </a:endParaRPr>
                    </a:p>
                  </a:txBody>
                  <a:tcPr marL="61718" marR="61718" marT="0" marB="0">
                    <a:lnL>
                      <a:noFill/>
                    </a:lnL>
                    <a:lnR>
                      <a:noFill/>
                    </a:lnR>
                    <a:lnT>
                      <a:noFill/>
                    </a:lnT>
                    <a:lnB>
                      <a:noFill/>
                    </a:lnB>
                  </a:tcPr>
                </a:tc>
                <a:tc>
                  <a:txBody>
                    <a:bodyPr/>
                    <a:lstStyle/>
                    <a:p>
                      <a:pPr>
                        <a:spcAft>
                          <a:spcPts val="0"/>
                        </a:spcAft>
                      </a:pPr>
                      <a:r>
                        <a:rPr lang="en-IE" sz="1400" dirty="0">
                          <a:solidFill>
                            <a:schemeClr val="tx1"/>
                          </a:solidFill>
                          <a:latin typeface="Tahoma"/>
                          <a:ea typeface="Calibri"/>
                          <a:cs typeface="Times New Roman"/>
                        </a:rPr>
                        <a:t>Health and Quality Safety Commission</a:t>
                      </a:r>
                      <a:endParaRPr lang="en-IE" sz="1400" dirty="0">
                        <a:solidFill>
                          <a:schemeClr val="tx1"/>
                        </a:solidFill>
                        <a:latin typeface="Calibri"/>
                        <a:ea typeface="Calibri"/>
                        <a:cs typeface="Times New Roman"/>
                      </a:endParaRPr>
                    </a:p>
                  </a:txBody>
                  <a:tcPr marL="61718" marR="61718" marT="0" marB="0">
                    <a:lnL>
                      <a:noFill/>
                    </a:lnL>
                    <a:lnR>
                      <a:noFill/>
                    </a:lnR>
                    <a:lnT>
                      <a:noFill/>
                    </a:lnT>
                    <a:lnB>
                      <a:noFill/>
                    </a:lnB>
                  </a:tcPr>
                </a:tc>
                <a:tc>
                  <a:txBody>
                    <a:bodyPr/>
                    <a:lstStyle/>
                    <a:p>
                      <a:pPr>
                        <a:spcAft>
                          <a:spcPts val="0"/>
                        </a:spcAft>
                      </a:pPr>
                      <a:r>
                        <a:rPr lang="en-IE" sz="1400">
                          <a:solidFill>
                            <a:schemeClr val="tx1"/>
                          </a:solidFill>
                          <a:latin typeface="Tahoma"/>
                          <a:ea typeface="Calibri"/>
                          <a:cs typeface="Times New Roman"/>
                        </a:rPr>
                        <a:t>Richard Hamblin</a:t>
                      </a:r>
                      <a:endParaRPr lang="en-IE" sz="1400">
                        <a:solidFill>
                          <a:schemeClr val="tx1"/>
                        </a:solidFill>
                        <a:latin typeface="Calibri"/>
                        <a:ea typeface="Calibri"/>
                        <a:cs typeface="Times New Roman"/>
                      </a:endParaRPr>
                    </a:p>
                  </a:txBody>
                  <a:tcPr marL="61718" marR="61718" marT="0" marB="0">
                    <a:lnL>
                      <a:noFill/>
                    </a:lnL>
                    <a:lnR>
                      <a:noFill/>
                    </a:lnR>
                    <a:lnT>
                      <a:noFill/>
                    </a:lnT>
                    <a:lnB>
                      <a:noFill/>
                    </a:lnB>
                  </a:tcPr>
                </a:tc>
                <a:tc>
                  <a:txBody>
                    <a:bodyPr/>
                    <a:lstStyle/>
                    <a:p>
                      <a:pPr>
                        <a:spcAft>
                          <a:spcPts val="0"/>
                        </a:spcAft>
                      </a:pPr>
                      <a:r>
                        <a:rPr lang="en-IE" sz="1400">
                          <a:solidFill>
                            <a:schemeClr val="tx1"/>
                          </a:solidFill>
                          <a:latin typeface="Tahoma"/>
                          <a:ea typeface="Calibri"/>
                          <a:cs typeface="Times New Roman"/>
                        </a:rPr>
                        <a:t>Director of Health Quality and Evaluation</a:t>
                      </a:r>
                      <a:endParaRPr lang="en-IE" sz="1400">
                        <a:solidFill>
                          <a:schemeClr val="tx1"/>
                        </a:solidFill>
                        <a:latin typeface="Calibri"/>
                        <a:ea typeface="Calibri"/>
                        <a:cs typeface="Times New Roman"/>
                      </a:endParaRPr>
                    </a:p>
                  </a:txBody>
                  <a:tcPr marL="61718" marR="61718" marT="0" marB="0">
                    <a:lnL>
                      <a:noFill/>
                    </a:lnL>
                    <a:lnR>
                      <a:noFill/>
                    </a:lnR>
                    <a:lnT>
                      <a:noFill/>
                    </a:lnT>
                    <a:lnB>
                      <a:noFill/>
                    </a:lnB>
                  </a:tcPr>
                </a:tc>
              </a:tr>
              <a:tr h="402537">
                <a:tc>
                  <a:txBody>
                    <a:bodyPr/>
                    <a:lstStyle/>
                    <a:p>
                      <a:pPr>
                        <a:spcAft>
                          <a:spcPts val="0"/>
                        </a:spcAft>
                      </a:pPr>
                      <a:r>
                        <a:rPr lang="en-IE" sz="1400" b="1" dirty="0">
                          <a:solidFill>
                            <a:srgbClr val="0070C0"/>
                          </a:solidFill>
                          <a:latin typeface="Tahoma"/>
                          <a:ea typeface="Calibri"/>
                          <a:cs typeface="Times New Roman"/>
                        </a:rPr>
                        <a:t>New Zealand</a:t>
                      </a:r>
                      <a:endParaRPr lang="en-IE" sz="1400" b="1" dirty="0">
                        <a:solidFill>
                          <a:srgbClr val="0070C0"/>
                        </a:solidFill>
                        <a:latin typeface="Calibri"/>
                        <a:ea typeface="Calibri"/>
                        <a:cs typeface="Times New Roman"/>
                      </a:endParaRPr>
                    </a:p>
                  </a:txBody>
                  <a:tcPr marL="61718" marR="61718" marT="0" marB="0">
                    <a:lnL>
                      <a:noFill/>
                    </a:lnL>
                    <a:lnR>
                      <a:noFill/>
                    </a:lnR>
                    <a:lnT>
                      <a:noFill/>
                    </a:lnT>
                    <a:lnB>
                      <a:noFill/>
                    </a:lnB>
                    <a:solidFill>
                      <a:srgbClr val="D3DFEE"/>
                    </a:solidFill>
                  </a:tcPr>
                </a:tc>
                <a:tc>
                  <a:txBody>
                    <a:bodyPr/>
                    <a:lstStyle/>
                    <a:p>
                      <a:pPr>
                        <a:spcAft>
                          <a:spcPts val="0"/>
                        </a:spcAft>
                      </a:pPr>
                      <a:r>
                        <a:rPr lang="en-IE" sz="1400" dirty="0">
                          <a:solidFill>
                            <a:schemeClr val="tx1"/>
                          </a:solidFill>
                          <a:latin typeface="Tahoma"/>
                          <a:ea typeface="Calibri"/>
                          <a:cs typeface="Times New Roman"/>
                        </a:rPr>
                        <a:t>Ministry of Health</a:t>
                      </a:r>
                      <a:endParaRPr lang="en-IE" sz="1400" dirty="0">
                        <a:solidFill>
                          <a:schemeClr val="tx1"/>
                        </a:solidFill>
                        <a:latin typeface="Calibri"/>
                        <a:ea typeface="Calibri"/>
                        <a:cs typeface="Times New Roman"/>
                      </a:endParaRPr>
                    </a:p>
                  </a:txBody>
                  <a:tcPr marL="61718" marR="61718" marT="0" marB="0">
                    <a:lnL>
                      <a:noFill/>
                    </a:lnL>
                    <a:lnR>
                      <a:noFill/>
                    </a:lnR>
                    <a:lnT>
                      <a:noFill/>
                    </a:lnT>
                    <a:lnB>
                      <a:noFill/>
                    </a:lnB>
                    <a:solidFill>
                      <a:srgbClr val="D3DFEE"/>
                    </a:solidFill>
                  </a:tcPr>
                </a:tc>
                <a:tc>
                  <a:txBody>
                    <a:bodyPr/>
                    <a:lstStyle/>
                    <a:p>
                      <a:pPr>
                        <a:spcAft>
                          <a:spcPts val="0"/>
                        </a:spcAft>
                      </a:pPr>
                      <a:r>
                        <a:rPr lang="en-IE" sz="1400" dirty="0">
                          <a:solidFill>
                            <a:schemeClr val="tx1"/>
                          </a:solidFill>
                          <a:latin typeface="Tahoma"/>
                          <a:ea typeface="Calibri"/>
                          <a:cs typeface="Times New Roman"/>
                        </a:rPr>
                        <a:t>Caroline Boyd</a:t>
                      </a:r>
                      <a:endParaRPr lang="en-IE" sz="1400" dirty="0">
                        <a:solidFill>
                          <a:schemeClr val="tx1"/>
                        </a:solidFill>
                        <a:latin typeface="Calibri"/>
                        <a:ea typeface="Calibri"/>
                        <a:cs typeface="Times New Roman"/>
                      </a:endParaRPr>
                    </a:p>
                  </a:txBody>
                  <a:tcPr marL="61718" marR="61718" marT="0" marB="0">
                    <a:lnL>
                      <a:noFill/>
                    </a:lnL>
                    <a:lnR>
                      <a:noFill/>
                    </a:lnR>
                    <a:lnT>
                      <a:noFill/>
                    </a:lnT>
                    <a:lnB>
                      <a:noFill/>
                    </a:lnB>
                    <a:solidFill>
                      <a:srgbClr val="D3DFEE"/>
                    </a:solidFill>
                  </a:tcPr>
                </a:tc>
                <a:tc>
                  <a:txBody>
                    <a:bodyPr/>
                    <a:lstStyle/>
                    <a:p>
                      <a:pPr>
                        <a:spcAft>
                          <a:spcPts val="0"/>
                        </a:spcAft>
                      </a:pPr>
                      <a:r>
                        <a:rPr lang="en-IE" sz="1400">
                          <a:solidFill>
                            <a:schemeClr val="tx1"/>
                          </a:solidFill>
                          <a:latin typeface="Tahoma"/>
                          <a:ea typeface="Calibri"/>
                          <a:cs typeface="Times New Roman"/>
                        </a:rPr>
                        <a:t>Manager, Strategy and Policy</a:t>
                      </a:r>
                      <a:endParaRPr lang="en-IE" sz="1400">
                        <a:solidFill>
                          <a:schemeClr val="tx1"/>
                        </a:solidFill>
                        <a:latin typeface="Calibri"/>
                        <a:ea typeface="Calibri"/>
                        <a:cs typeface="Times New Roman"/>
                      </a:endParaRPr>
                    </a:p>
                  </a:txBody>
                  <a:tcPr marL="61718" marR="61718" marT="0" marB="0">
                    <a:lnL>
                      <a:noFill/>
                    </a:lnL>
                    <a:lnR>
                      <a:noFill/>
                    </a:lnR>
                    <a:lnT>
                      <a:noFill/>
                    </a:lnT>
                    <a:lnB>
                      <a:noFill/>
                    </a:lnB>
                    <a:solidFill>
                      <a:srgbClr val="D3DFEE"/>
                    </a:solidFill>
                  </a:tcPr>
                </a:tc>
              </a:tr>
              <a:tr h="597726">
                <a:tc>
                  <a:txBody>
                    <a:bodyPr/>
                    <a:lstStyle/>
                    <a:p>
                      <a:pPr>
                        <a:spcAft>
                          <a:spcPts val="0"/>
                        </a:spcAft>
                      </a:pPr>
                      <a:r>
                        <a:rPr lang="en-IE" sz="1400" b="1">
                          <a:solidFill>
                            <a:srgbClr val="0070C0"/>
                          </a:solidFill>
                          <a:latin typeface="Tahoma"/>
                          <a:ea typeface="Calibri"/>
                          <a:cs typeface="Times New Roman"/>
                        </a:rPr>
                        <a:t>Ontario, Canada</a:t>
                      </a:r>
                      <a:endParaRPr lang="en-IE" sz="1400" b="1">
                        <a:solidFill>
                          <a:srgbClr val="0070C0"/>
                        </a:solidFill>
                        <a:latin typeface="Calibri"/>
                        <a:ea typeface="Calibri"/>
                        <a:cs typeface="Times New Roman"/>
                      </a:endParaRPr>
                    </a:p>
                  </a:txBody>
                  <a:tcPr marL="61718" marR="61718" marT="0" marB="0">
                    <a:lnL>
                      <a:noFill/>
                    </a:lnL>
                    <a:lnR>
                      <a:noFill/>
                    </a:lnR>
                    <a:lnT>
                      <a:noFill/>
                    </a:lnT>
                    <a:lnB>
                      <a:noFill/>
                    </a:lnB>
                  </a:tcPr>
                </a:tc>
                <a:tc>
                  <a:txBody>
                    <a:bodyPr/>
                    <a:lstStyle/>
                    <a:p>
                      <a:pPr>
                        <a:spcAft>
                          <a:spcPts val="0"/>
                        </a:spcAft>
                      </a:pPr>
                      <a:r>
                        <a:rPr lang="en-IE" sz="1400" dirty="0">
                          <a:solidFill>
                            <a:schemeClr val="tx1"/>
                          </a:solidFill>
                          <a:latin typeface="Tahoma"/>
                          <a:ea typeface="Calibri"/>
                          <a:cs typeface="Times New Roman"/>
                        </a:rPr>
                        <a:t>Health Quality Ontario</a:t>
                      </a:r>
                      <a:endParaRPr lang="en-IE" sz="1400" dirty="0">
                        <a:solidFill>
                          <a:schemeClr val="tx1"/>
                        </a:solidFill>
                        <a:latin typeface="Calibri"/>
                        <a:ea typeface="Calibri"/>
                        <a:cs typeface="Times New Roman"/>
                      </a:endParaRPr>
                    </a:p>
                  </a:txBody>
                  <a:tcPr marL="61718" marR="61718" marT="0" marB="0">
                    <a:lnL>
                      <a:noFill/>
                    </a:lnL>
                    <a:lnR>
                      <a:noFill/>
                    </a:lnR>
                    <a:lnT>
                      <a:noFill/>
                    </a:lnT>
                    <a:lnB>
                      <a:noFill/>
                    </a:lnB>
                  </a:tcPr>
                </a:tc>
                <a:tc>
                  <a:txBody>
                    <a:bodyPr/>
                    <a:lstStyle/>
                    <a:p>
                      <a:pPr>
                        <a:spcAft>
                          <a:spcPts val="0"/>
                        </a:spcAft>
                      </a:pPr>
                      <a:r>
                        <a:rPr lang="en-US" sz="1400" dirty="0">
                          <a:solidFill>
                            <a:schemeClr val="tx1"/>
                          </a:solidFill>
                          <a:latin typeface="Tahoma"/>
                          <a:ea typeface="Calibri"/>
                          <a:cs typeface="Times New Roman"/>
                        </a:rPr>
                        <a:t>Gail Dobell  </a:t>
                      </a:r>
                      <a:endParaRPr lang="en-IE" sz="1400" dirty="0">
                        <a:solidFill>
                          <a:schemeClr val="tx1"/>
                        </a:solidFill>
                        <a:latin typeface="Calibri"/>
                        <a:ea typeface="Calibri"/>
                        <a:cs typeface="Times New Roman"/>
                      </a:endParaRPr>
                    </a:p>
                  </a:txBody>
                  <a:tcPr marL="61718" marR="61718" marT="0" marB="0">
                    <a:lnL>
                      <a:noFill/>
                    </a:lnL>
                    <a:lnR>
                      <a:noFill/>
                    </a:lnR>
                    <a:lnT>
                      <a:noFill/>
                    </a:lnT>
                    <a:lnB>
                      <a:noFill/>
                    </a:lnB>
                  </a:tcPr>
                </a:tc>
                <a:tc>
                  <a:txBody>
                    <a:bodyPr/>
                    <a:lstStyle/>
                    <a:p>
                      <a:pPr>
                        <a:spcAft>
                          <a:spcPts val="0"/>
                        </a:spcAft>
                      </a:pPr>
                      <a:r>
                        <a:rPr lang="en-US" sz="1400">
                          <a:solidFill>
                            <a:schemeClr val="tx1"/>
                          </a:solidFill>
                          <a:latin typeface="Tahoma"/>
                          <a:ea typeface="Calibri"/>
                          <a:cs typeface="Times New Roman"/>
                        </a:rPr>
                        <a:t>Director of Evaluation and Research</a:t>
                      </a:r>
                      <a:endParaRPr lang="en-IE" sz="1400">
                        <a:solidFill>
                          <a:schemeClr val="tx1"/>
                        </a:solidFill>
                        <a:latin typeface="Calibri"/>
                        <a:ea typeface="Calibri"/>
                        <a:cs typeface="Times New Roman"/>
                      </a:endParaRPr>
                    </a:p>
                  </a:txBody>
                  <a:tcPr marL="61718" marR="61718" marT="0" marB="0">
                    <a:lnL>
                      <a:noFill/>
                    </a:lnL>
                    <a:lnR>
                      <a:noFill/>
                    </a:lnR>
                    <a:lnT>
                      <a:noFill/>
                    </a:lnT>
                    <a:lnB>
                      <a:noFill/>
                    </a:lnB>
                  </a:tcPr>
                </a:tc>
              </a:tr>
              <a:tr h="796969">
                <a:tc>
                  <a:txBody>
                    <a:bodyPr/>
                    <a:lstStyle/>
                    <a:p>
                      <a:pPr>
                        <a:spcAft>
                          <a:spcPts val="0"/>
                        </a:spcAft>
                      </a:pPr>
                      <a:r>
                        <a:rPr lang="en-IE" sz="1400" b="1">
                          <a:solidFill>
                            <a:srgbClr val="0070C0"/>
                          </a:solidFill>
                          <a:latin typeface="Tahoma"/>
                          <a:ea typeface="Calibri"/>
                          <a:cs typeface="Times New Roman"/>
                        </a:rPr>
                        <a:t>Ontario, Canada</a:t>
                      </a:r>
                      <a:endParaRPr lang="en-IE" sz="1400" b="1">
                        <a:solidFill>
                          <a:srgbClr val="0070C0"/>
                        </a:solidFill>
                        <a:latin typeface="Calibri"/>
                        <a:ea typeface="Calibri"/>
                        <a:cs typeface="Times New Roman"/>
                      </a:endParaRPr>
                    </a:p>
                  </a:txBody>
                  <a:tcPr marL="61718" marR="61718" marT="0" marB="0">
                    <a:lnL>
                      <a:noFill/>
                    </a:lnL>
                    <a:lnR>
                      <a:noFill/>
                    </a:lnR>
                    <a:lnT>
                      <a:noFill/>
                    </a:lnT>
                    <a:lnB>
                      <a:noFill/>
                    </a:lnB>
                    <a:solidFill>
                      <a:srgbClr val="D3DFEE"/>
                    </a:solidFill>
                  </a:tcPr>
                </a:tc>
                <a:tc>
                  <a:txBody>
                    <a:bodyPr/>
                    <a:lstStyle/>
                    <a:p>
                      <a:pPr>
                        <a:spcAft>
                          <a:spcPts val="0"/>
                        </a:spcAft>
                      </a:pPr>
                      <a:r>
                        <a:rPr lang="en-IE" sz="1400" dirty="0">
                          <a:solidFill>
                            <a:schemeClr val="tx1"/>
                          </a:solidFill>
                          <a:latin typeface="Tahoma"/>
                          <a:ea typeface="Calibri"/>
                          <a:cs typeface="Times New Roman"/>
                        </a:rPr>
                        <a:t>Health Quality Ontario</a:t>
                      </a:r>
                      <a:endParaRPr lang="en-IE" sz="1400" dirty="0">
                        <a:solidFill>
                          <a:schemeClr val="tx1"/>
                        </a:solidFill>
                        <a:latin typeface="Calibri"/>
                        <a:ea typeface="Calibri"/>
                        <a:cs typeface="Times New Roman"/>
                      </a:endParaRPr>
                    </a:p>
                  </a:txBody>
                  <a:tcPr marL="61718" marR="61718" marT="0" marB="0">
                    <a:lnL>
                      <a:noFill/>
                    </a:lnL>
                    <a:lnR>
                      <a:noFill/>
                    </a:lnR>
                    <a:lnT>
                      <a:noFill/>
                    </a:lnT>
                    <a:lnB>
                      <a:noFill/>
                    </a:lnB>
                    <a:solidFill>
                      <a:srgbClr val="D3DFEE"/>
                    </a:solidFill>
                  </a:tcPr>
                </a:tc>
                <a:tc>
                  <a:txBody>
                    <a:bodyPr/>
                    <a:lstStyle/>
                    <a:p>
                      <a:pPr>
                        <a:spcAft>
                          <a:spcPts val="0"/>
                        </a:spcAft>
                      </a:pPr>
                      <a:r>
                        <a:rPr lang="en-US" sz="1400" dirty="0" smtClean="0">
                          <a:solidFill>
                            <a:schemeClr val="tx1"/>
                          </a:solidFill>
                          <a:latin typeface="Tahoma"/>
                          <a:ea typeface="Calibri"/>
                          <a:cs typeface="Times New Roman"/>
                        </a:rPr>
                        <a:t>Wiser </a:t>
                      </a:r>
                      <a:r>
                        <a:rPr lang="en-US" sz="1400" dirty="0" err="1">
                          <a:solidFill>
                            <a:schemeClr val="tx1"/>
                          </a:solidFill>
                          <a:latin typeface="Tahoma"/>
                          <a:ea typeface="Calibri"/>
                          <a:cs typeface="Times New Roman"/>
                        </a:rPr>
                        <a:t>Haj</a:t>
                      </a:r>
                      <a:r>
                        <a:rPr lang="en-US" sz="1400" dirty="0">
                          <a:solidFill>
                            <a:schemeClr val="tx1"/>
                          </a:solidFill>
                          <a:latin typeface="Tahoma"/>
                          <a:ea typeface="Calibri"/>
                          <a:cs typeface="Times New Roman"/>
                        </a:rPr>
                        <a:t>-Ali</a:t>
                      </a:r>
                      <a:endParaRPr lang="en-IE" sz="1400" dirty="0">
                        <a:solidFill>
                          <a:schemeClr val="tx1"/>
                        </a:solidFill>
                        <a:latin typeface="Calibri"/>
                        <a:ea typeface="Calibri"/>
                        <a:cs typeface="Times New Roman"/>
                      </a:endParaRPr>
                    </a:p>
                  </a:txBody>
                  <a:tcPr marL="61718" marR="61718" marT="0" marB="0">
                    <a:lnL>
                      <a:noFill/>
                    </a:lnL>
                    <a:lnR>
                      <a:noFill/>
                    </a:lnR>
                    <a:lnT>
                      <a:noFill/>
                    </a:lnT>
                    <a:lnB>
                      <a:noFill/>
                    </a:lnB>
                    <a:solidFill>
                      <a:srgbClr val="D3DFEE"/>
                    </a:solidFill>
                  </a:tcPr>
                </a:tc>
                <a:tc>
                  <a:txBody>
                    <a:bodyPr/>
                    <a:lstStyle/>
                    <a:p>
                      <a:pPr>
                        <a:spcAft>
                          <a:spcPts val="0"/>
                        </a:spcAft>
                      </a:pPr>
                      <a:r>
                        <a:rPr lang="en-US" sz="1400" dirty="0">
                          <a:solidFill>
                            <a:schemeClr val="tx1"/>
                          </a:solidFill>
                          <a:latin typeface="Tahoma"/>
                          <a:ea typeface="Calibri"/>
                          <a:cs typeface="Times New Roman"/>
                        </a:rPr>
                        <a:t>Manager </a:t>
                      </a:r>
                      <a:r>
                        <a:rPr lang="en-US" sz="1400" dirty="0" smtClean="0">
                          <a:solidFill>
                            <a:schemeClr val="tx1"/>
                          </a:solidFill>
                          <a:latin typeface="Tahoma"/>
                          <a:ea typeface="Calibri"/>
                          <a:cs typeface="Times New Roman"/>
                        </a:rPr>
                        <a:t>- Performance </a:t>
                      </a:r>
                      <a:r>
                        <a:rPr lang="en-US" sz="1400" dirty="0">
                          <a:solidFill>
                            <a:schemeClr val="tx1"/>
                          </a:solidFill>
                          <a:latin typeface="Tahoma"/>
                          <a:ea typeface="Calibri"/>
                          <a:cs typeface="Times New Roman"/>
                        </a:rPr>
                        <a:t>Measurement &amp; Reporting</a:t>
                      </a:r>
                      <a:endParaRPr lang="en-IE" sz="1400" dirty="0">
                        <a:solidFill>
                          <a:schemeClr val="tx1"/>
                        </a:solidFill>
                        <a:latin typeface="Calibri"/>
                        <a:ea typeface="Calibri"/>
                        <a:cs typeface="Times New Roman"/>
                      </a:endParaRPr>
                    </a:p>
                  </a:txBody>
                  <a:tcPr marL="61718" marR="61718" marT="0" marB="0">
                    <a:lnL>
                      <a:noFill/>
                    </a:lnL>
                    <a:lnR>
                      <a:noFill/>
                    </a:lnR>
                    <a:lnT>
                      <a:noFill/>
                    </a:lnT>
                    <a:lnB>
                      <a:noFill/>
                    </a:lnB>
                    <a:solidFill>
                      <a:srgbClr val="D3DFEE"/>
                    </a:solidFill>
                  </a:tcPr>
                </a:tc>
              </a:tr>
              <a:tr h="398484">
                <a:tc>
                  <a:txBody>
                    <a:bodyPr/>
                    <a:lstStyle/>
                    <a:p>
                      <a:pPr>
                        <a:spcAft>
                          <a:spcPts val="0"/>
                        </a:spcAft>
                      </a:pPr>
                      <a:r>
                        <a:rPr lang="en-IE" sz="1400" b="1">
                          <a:solidFill>
                            <a:srgbClr val="0070C0"/>
                          </a:solidFill>
                          <a:latin typeface="Tahoma"/>
                          <a:ea typeface="Calibri"/>
                          <a:cs typeface="Times New Roman"/>
                        </a:rPr>
                        <a:t>England</a:t>
                      </a:r>
                      <a:endParaRPr lang="en-IE" sz="1400" b="1">
                        <a:solidFill>
                          <a:srgbClr val="0070C0"/>
                        </a:solidFill>
                        <a:latin typeface="Calibri"/>
                        <a:ea typeface="Calibri"/>
                        <a:cs typeface="Times New Roman"/>
                      </a:endParaRPr>
                    </a:p>
                  </a:txBody>
                  <a:tcPr marL="61718" marR="61718" marT="0" marB="0">
                    <a:lnL>
                      <a:noFill/>
                    </a:lnL>
                    <a:lnR>
                      <a:noFill/>
                    </a:lnR>
                    <a:lnT>
                      <a:noFill/>
                    </a:lnT>
                    <a:lnB>
                      <a:noFill/>
                    </a:lnB>
                  </a:tcPr>
                </a:tc>
                <a:tc>
                  <a:txBody>
                    <a:bodyPr/>
                    <a:lstStyle/>
                    <a:p>
                      <a:pPr>
                        <a:spcAft>
                          <a:spcPts val="0"/>
                        </a:spcAft>
                      </a:pPr>
                      <a:r>
                        <a:rPr lang="en-IE" sz="1400">
                          <a:solidFill>
                            <a:schemeClr val="tx1"/>
                          </a:solidFill>
                          <a:latin typeface="Tahoma"/>
                          <a:ea typeface="Calibri"/>
                          <a:cs typeface="Times New Roman"/>
                        </a:rPr>
                        <a:t>Care Quality Commission</a:t>
                      </a:r>
                      <a:endParaRPr lang="en-IE" sz="1400">
                        <a:solidFill>
                          <a:schemeClr val="tx1"/>
                        </a:solidFill>
                        <a:latin typeface="Calibri"/>
                        <a:ea typeface="Calibri"/>
                        <a:cs typeface="Times New Roman"/>
                      </a:endParaRPr>
                    </a:p>
                  </a:txBody>
                  <a:tcPr marL="61718" marR="61718" marT="0" marB="0">
                    <a:lnL>
                      <a:noFill/>
                    </a:lnL>
                    <a:lnR>
                      <a:noFill/>
                    </a:lnR>
                    <a:lnT>
                      <a:noFill/>
                    </a:lnT>
                    <a:lnB>
                      <a:noFill/>
                    </a:lnB>
                  </a:tcPr>
                </a:tc>
                <a:tc>
                  <a:txBody>
                    <a:bodyPr/>
                    <a:lstStyle/>
                    <a:p>
                      <a:pPr>
                        <a:spcAft>
                          <a:spcPts val="0"/>
                        </a:spcAft>
                      </a:pPr>
                      <a:r>
                        <a:rPr lang="en-US" sz="1400" dirty="0">
                          <a:solidFill>
                            <a:schemeClr val="tx1"/>
                          </a:solidFill>
                          <a:latin typeface="Tahoma"/>
                          <a:ea typeface="Calibri"/>
                          <a:cs typeface="Times New Roman"/>
                        </a:rPr>
                        <a:t>Neil Prime</a:t>
                      </a:r>
                      <a:endParaRPr lang="en-IE" sz="1400" dirty="0">
                        <a:solidFill>
                          <a:schemeClr val="tx1"/>
                        </a:solidFill>
                        <a:latin typeface="Calibri"/>
                        <a:ea typeface="Calibri"/>
                        <a:cs typeface="Times New Roman"/>
                      </a:endParaRPr>
                    </a:p>
                  </a:txBody>
                  <a:tcPr marL="61718" marR="61718" marT="0" marB="0">
                    <a:lnL>
                      <a:noFill/>
                    </a:lnL>
                    <a:lnR>
                      <a:noFill/>
                    </a:lnR>
                    <a:lnT>
                      <a:noFill/>
                    </a:lnT>
                    <a:lnB>
                      <a:noFill/>
                    </a:lnB>
                  </a:tcPr>
                </a:tc>
                <a:tc>
                  <a:txBody>
                    <a:bodyPr/>
                    <a:lstStyle/>
                    <a:p>
                      <a:pPr>
                        <a:spcAft>
                          <a:spcPts val="0"/>
                        </a:spcAft>
                      </a:pPr>
                      <a:r>
                        <a:rPr lang="en-US" sz="1400" dirty="0">
                          <a:solidFill>
                            <a:schemeClr val="tx1"/>
                          </a:solidFill>
                          <a:latin typeface="Tahoma"/>
                          <a:ea typeface="Calibri"/>
                          <a:cs typeface="Times New Roman"/>
                        </a:rPr>
                        <a:t>Head of Analytics</a:t>
                      </a:r>
                      <a:endParaRPr lang="en-IE" sz="1400" dirty="0">
                        <a:solidFill>
                          <a:schemeClr val="tx1"/>
                        </a:solidFill>
                        <a:latin typeface="Calibri"/>
                        <a:ea typeface="Calibri"/>
                        <a:cs typeface="Times New Roman"/>
                      </a:endParaRPr>
                    </a:p>
                  </a:txBody>
                  <a:tcPr marL="61718" marR="61718" marT="0" marB="0">
                    <a:lnL>
                      <a:noFill/>
                    </a:lnL>
                    <a:lnR>
                      <a:noFill/>
                    </a:lnR>
                    <a:lnT>
                      <a:noFill/>
                    </a:lnT>
                    <a:lnB>
                      <a:noFill/>
                    </a:lnB>
                  </a:tcPr>
                </a:tc>
              </a:tr>
              <a:tr h="398484">
                <a:tc>
                  <a:txBody>
                    <a:bodyPr/>
                    <a:lstStyle/>
                    <a:p>
                      <a:pPr>
                        <a:spcAft>
                          <a:spcPts val="0"/>
                        </a:spcAft>
                      </a:pPr>
                      <a:r>
                        <a:rPr lang="en-IE" sz="1400" b="1">
                          <a:solidFill>
                            <a:srgbClr val="0070C0"/>
                          </a:solidFill>
                          <a:latin typeface="Tahoma"/>
                          <a:ea typeface="Calibri"/>
                          <a:cs typeface="Times New Roman"/>
                        </a:rPr>
                        <a:t>England</a:t>
                      </a:r>
                      <a:endParaRPr lang="en-IE" sz="1400" b="1">
                        <a:solidFill>
                          <a:srgbClr val="0070C0"/>
                        </a:solidFill>
                        <a:latin typeface="Calibri"/>
                        <a:ea typeface="Calibri"/>
                        <a:cs typeface="Times New Roman"/>
                      </a:endParaRPr>
                    </a:p>
                  </a:txBody>
                  <a:tcPr marL="61718" marR="61718" marT="0" marB="0">
                    <a:lnL>
                      <a:noFill/>
                    </a:lnL>
                    <a:lnR>
                      <a:noFill/>
                    </a:lnR>
                    <a:lnT>
                      <a:noFill/>
                    </a:lnT>
                    <a:lnB>
                      <a:noFill/>
                    </a:lnB>
                    <a:solidFill>
                      <a:srgbClr val="D3DFEE"/>
                    </a:solidFill>
                  </a:tcPr>
                </a:tc>
                <a:tc>
                  <a:txBody>
                    <a:bodyPr/>
                    <a:lstStyle/>
                    <a:p>
                      <a:pPr>
                        <a:spcAft>
                          <a:spcPts val="0"/>
                        </a:spcAft>
                      </a:pPr>
                      <a:r>
                        <a:rPr lang="en-IE" sz="1400">
                          <a:solidFill>
                            <a:schemeClr val="tx1"/>
                          </a:solidFill>
                          <a:latin typeface="Tahoma"/>
                          <a:ea typeface="Calibri"/>
                          <a:cs typeface="Times New Roman"/>
                        </a:rPr>
                        <a:t>Care Quality Commission</a:t>
                      </a:r>
                      <a:endParaRPr lang="en-IE" sz="1400">
                        <a:solidFill>
                          <a:schemeClr val="tx1"/>
                        </a:solidFill>
                        <a:latin typeface="Calibri"/>
                        <a:ea typeface="Calibri"/>
                        <a:cs typeface="Times New Roman"/>
                      </a:endParaRPr>
                    </a:p>
                  </a:txBody>
                  <a:tcPr marL="61718" marR="61718" marT="0" marB="0">
                    <a:lnL>
                      <a:noFill/>
                    </a:lnL>
                    <a:lnR>
                      <a:noFill/>
                    </a:lnR>
                    <a:lnT>
                      <a:noFill/>
                    </a:lnT>
                    <a:lnB>
                      <a:noFill/>
                    </a:lnB>
                    <a:solidFill>
                      <a:srgbClr val="D3DFEE"/>
                    </a:solidFill>
                  </a:tcPr>
                </a:tc>
                <a:tc>
                  <a:txBody>
                    <a:bodyPr/>
                    <a:lstStyle/>
                    <a:p>
                      <a:pPr>
                        <a:spcAft>
                          <a:spcPts val="0"/>
                        </a:spcAft>
                      </a:pPr>
                      <a:r>
                        <a:rPr lang="en-US" sz="1400" dirty="0">
                          <a:solidFill>
                            <a:schemeClr val="tx1"/>
                          </a:solidFill>
                          <a:latin typeface="Tahoma"/>
                          <a:ea typeface="Calibri"/>
                          <a:cs typeface="Times New Roman"/>
                        </a:rPr>
                        <a:t>David Harvey</a:t>
                      </a:r>
                      <a:endParaRPr lang="en-IE" sz="1400" dirty="0">
                        <a:solidFill>
                          <a:schemeClr val="tx1"/>
                        </a:solidFill>
                        <a:latin typeface="Calibri"/>
                        <a:ea typeface="Calibri"/>
                        <a:cs typeface="Times New Roman"/>
                      </a:endParaRPr>
                    </a:p>
                  </a:txBody>
                  <a:tcPr marL="61718" marR="61718" marT="0" marB="0">
                    <a:lnL>
                      <a:noFill/>
                    </a:lnL>
                    <a:lnR>
                      <a:noFill/>
                    </a:lnR>
                    <a:lnT>
                      <a:noFill/>
                    </a:lnT>
                    <a:lnB>
                      <a:noFill/>
                    </a:lnB>
                    <a:solidFill>
                      <a:srgbClr val="D3DFEE"/>
                    </a:solidFill>
                  </a:tcPr>
                </a:tc>
                <a:tc>
                  <a:txBody>
                    <a:bodyPr/>
                    <a:lstStyle/>
                    <a:p>
                      <a:pPr>
                        <a:spcAft>
                          <a:spcPts val="0"/>
                        </a:spcAft>
                      </a:pPr>
                      <a:r>
                        <a:rPr lang="en-US" sz="1400" dirty="0">
                          <a:solidFill>
                            <a:schemeClr val="tx1"/>
                          </a:solidFill>
                          <a:latin typeface="Tahoma"/>
                          <a:ea typeface="Calibri"/>
                          <a:cs typeface="Times New Roman"/>
                        </a:rPr>
                        <a:t>Team Manager</a:t>
                      </a:r>
                      <a:endParaRPr lang="en-IE" sz="1400" dirty="0">
                        <a:solidFill>
                          <a:schemeClr val="tx1"/>
                        </a:solidFill>
                        <a:latin typeface="Calibri"/>
                        <a:ea typeface="Calibri"/>
                        <a:cs typeface="Times New Roman"/>
                      </a:endParaRPr>
                    </a:p>
                  </a:txBody>
                  <a:tcPr marL="61718" marR="61718" marT="0" marB="0">
                    <a:lnL>
                      <a:noFill/>
                    </a:lnL>
                    <a:lnR>
                      <a:noFill/>
                    </a:lnR>
                    <a:lnT>
                      <a:noFill/>
                    </a:lnT>
                    <a:lnB>
                      <a:noFill/>
                    </a:lnB>
                    <a:solidFill>
                      <a:srgbClr val="D3DFEE"/>
                    </a:solidFill>
                  </a:tcPr>
                </a:tc>
              </a:tr>
              <a:tr h="597726">
                <a:tc>
                  <a:txBody>
                    <a:bodyPr/>
                    <a:lstStyle/>
                    <a:p>
                      <a:pPr>
                        <a:spcAft>
                          <a:spcPts val="0"/>
                        </a:spcAft>
                      </a:pPr>
                      <a:r>
                        <a:rPr lang="en-IE" sz="1400" b="1">
                          <a:solidFill>
                            <a:srgbClr val="0070C0"/>
                          </a:solidFill>
                          <a:latin typeface="Tahoma"/>
                          <a:ea typeface="Calibri"/>
                          <a:cs typeface="Times New Roman"/>
                        </a:rPr>
                        <a:t>Netherlands</a:t>
                      </a:r>
                      <a:endParaRPr lang="en-IE" sz="1400" b="1">
                        <a:solidFill>
                          <a:srgbClr val="0070C0"/>
                        </a:solidFill>
                        <a:latin typeface="Calibri"/>
                        <a:ea typeface="Calibri"/>
                        <a:cs typeface="Times New Roman"/>
                      </a:endParaRPr>
                    </a:p>
                  </a:txBody>
                  <a:tcPr marL="61718" marR="61718" marT="0" marB="0">
                    <a:lnL>
                      <a:noFill/>
                    </a:lnL>
                    <a:lnR>
                      <a:noFill/>
                    </a:lnR>
                    <a:lnT>
                      <a:noFill/>
                    </a:lnT>
                    <a:lnB>
                      <a:noFill/>
                    </a:lnB>
                  </a:tcPr>
                </a:tc>
                <a:tc>
                  <a:txBody>
                    <a:bodyPr/>
                    <a:lstStyle/>
                    <a:p>
                      <a:pPr>
                        <a:spcAft>
                          <a:spcPts val="0"/>
                        </a:spcAft>
                      </a:pPr>
                      <a:r>
                        <a:rPr lang="en-IE" sz="1400">
                          <a:solidFill>
                            <a:schemeClr val="tx1"/>
                          </a:solidFill>
                          <a:latin typeface="Tahoma"/>
                          <a:ea typeface="Calibri"/>
                          <a:cs typeface="Times New Roman"/>
                        </a:rPr>
                        <a:t>Inspectie voor de Gezondheidszorg (IGZ)</a:t>
                      </a:r>
                      <a:endParaRPr lang="en-IE" sz="1400">
                        <a:solidFill>
                          <a:schemeClr val="tx1"/>
                        </a:solidFill>
                        <a:latin typeface="Calibri"/>
                        <a:ea typeface="Calibri"/>
                        <a:cs typeface="Times New Roman"/>
                      </a:endParaRPr>
                    </a:p>
                  </a:txBody>
                  <a:tcPr marL="61718" marR="61718" marT="0" marB="0">
                    <a:lnL>
                      <a:noFill/>
                    </a:lnL>
                    <a:lnR>
                      <a:noFill/>
                    </a:lnR>
                    <a:lnT>
                      <a:noFill/>
                    </a:lnT>
                    <a:lnB>
                      <a:noFill/>
                    </a:lnB>
                  </a:tcPr>
                </a:tc>
                <a:tc>
                  <a:txBody>
                    <a:bodyPr/>
                    <a:lstStyle/>
                    <a:p>
                      <a:pPr>
                        <a:spcAft>
                          <a:spcPts val="0"/>
                        </a:spcAft>
                      </a:pPr>
                      <a:r>
                        <a:rPr lang="en-US" sz="1400" dirty="0">
                          <a:solidFill>
                            <a:schemeClr val="tx1"/>
                          </a:solidFill>
                          <a:latin typeface="Tahoma"/>
                          <a:ea typeface="Calibri"/>
                          <a:cs typeface="Times New Roman"/>
                        </a:rPr>
                        <a:t>Perry Koevoets</a:t>
                      </a:r>
                      <a:endParaRPr lang="en-IE" sz="1400" dirty="0">
                        <a:solidFill>
                          <a:schemeClr val="tx1"/>
                        </a:solidFill>
                        <a:latin typeface="Calibri"/>
                        <a:ea typeface="Calibri"/>
                        <a:cs typeface="Times New Roman"/>
                      </a:endParaRPr>
                    </a:p>
                  </a:txBody>
                  <a:tcPr marL="61718" marR="61718" marT="0" marB="0">
                    <a:lnL>
                      <a:noFill/>
                    </a:lnL>
                    <a:lnR>
                      <a:noFill/>
                    </a:lnR>
                    <a:lnT>
                      <a:noFill/>
                    </a:lnT>
                    <a:lnB>
                      <a:noFill/>
                    </a:lnB>
                  </a:tcPr>
                </a:tc>
                <a:tc>
                  <a:txBody>
                    <a:bodyPr/>
                    <a:lstStyle/>
                    <a:p>
                      <a:pPr>
                        <a:spcAft>
                          <a:spcPts val="0"/>
                        </a:spcAft>
                      </a:pPr>
                      <a:r>
                        <a:rPr lang="en-US" sz="1400" dirty="0">
                          <a:solidFill>
                            <a:schemeClr val="tx1"/>
                          </a:solidFill>
                          <a:latin typeface="Tahoma"/>
                          <a:ea typeface="Calibri"/>
                          <a:cs typeface="Times New Roman"/>
                        </a:rPr>
                        <a:t>Advisor – Research &amp; Innovation</a:t>
                      </a:r>
                      <a:endParaRPr lang="en-IE" sz="1400" dirty="0">
                        <a:solidFill>
                          <a:schemeClr val="tx1"/>
                        </a:solidFill>
                        <a:latin typeface="Calibri"/>
                        <a:ea typeface="Calibri"/>
                        <a:cs typeface="Times New Roman"/>
                      </a:endParaRPr>
                    </a:p>
                  </a:txBody>
                  <a:tcPr marL="61718" marR="61718" marT="0" marB="0">
                    <a:lnL>
                      <a:noFill/>
                    </a:lnL>
                    <a:lnR>
                      <a:noFill/>
                    </a:lnR>
                    <a:lnT>
                      <a:noFill/>
                    </a:lnT>
                    <a:lnB>
                      <a:noFill/>
                    </a:lnB>
                  </a:tcPr>
                </a:tc>
              </a:tr>
              <a:tr h="402537">
                <a:tc>
                  <a:txBody>
                    <a:bodyPr/>
                    <a:lstStyle/>
                    <a:p>
                      <a:pPr>
                        <a:spcAft>
                          <a:spcPts val="0"/>
                        </a:spcAft>
                      </a:pPr>
                      <a:r>
                        <a:rPr lang="en-IE" sz="1400" b="1">
                          <a:solidFill>
                            <a:srgbClr val="0070C0"/>
                          </a:solidFill>
                          <a:latin typeface="Tahoma"/>
                          <a:ea typeface="Calibri"/>
                          <a:cs typeface="Times New Roman"/>
                        </a:rPr>
                        <a:t>Denmark</a:t>
                      </a:r>
                      <a:endParaRPr lang="en-IE" sz="1400" b="1">
                        <a:solidFill>
                          <a:srgbClr val="0070C0"/>
                        </a:solidFill>
                        <a:latin typeface="Calibri"/>
                        <a:ea typeface="Calibri"/>
                        <a:cs typeface="Times New Roman"/>
                      </a:endParaRPr>
                    </a:p>
                  </a:txBody>
                  <a:tcPr marL="61718" marR="61718" marT="0" marB="0">
                    <a:lnL>
                      <a:noFill/>
                    </a:lnL>
                    <a:lnR>
                      <a:noFill/>
                    </a:lnR>
                    <a:lnT>
                      <a:noFill/>
                    </a:lnT>
                    <a:lnB>
                      <a:noFill/>
                    </a:lnB>
                    <a:solidFill>
                      <a:srgbClr val="D3DFEE"/>
                    </a:solidFill>
                  </a:tcPr>
                </a:tc>
                <a:tc>
                  <a:txBody>
                    <a:bodyPr/>
                    <a:lstStyle/>
                    <a:p>
                      <a:pPr>
                        <a:spcAft>
                          <a:spcPts val="0"/>
                        </a:spcAft>
                      </a:pPr>
                      <a:r>
                        <a:rPr lang="en-IE" sz="1400">
                          <a:solidFill>
                            <a:schemeClr val="tx1"/>
                          </a:solidFill>
                          <a:latin typeface="Tahoma"/>
                          <a:ea typeface="Calibri"/>
                          <a:cs typeface="Times New Roman"/>
                        </a:rPr>
                        <a:t>Danish Health and Medicines Authority</a:t>
                      </a:r>
                      <a:endParaRPr lang="en-IE" sz="1400">
                        <a:solidFill>
                          <a:schemeClr val="tx1"/>
                        </a:solidFill>
                        <a:latin typeface="Calibri"/>
                        <a:ea typeface="Calibri"/>
                        <a:cs typeface="Times New Roman"/>
                      </a:endParaRPr>
                    </a:p>
                  </a:txBody>
                  <a:tcPr marL="61718" marR="61718" marT="0" marB="0">
                    <a:lnL>
                      <a:noFill/>
                    </a:lnL>
                    <a:lnR>
                      <a:noFill/>
                    </a:lnR>
                    <a:lnT>
                      <a:noFill/>
                    </a:lnT>
                    <a:lnB>
                      <a:noFill/>
                    </a:lnB>
                    <a:solidFill>
                      <a:srgbClr val="D3DFEE"/>
                    </a:solidFill>
                  </a:tcPr>
                </a:tc>
                <a:tc>
                  <a:txBody>
                    <a:bodyPr/>
                    <a:lstStyle/>
                    <a:p>
                      <a:pPr>
                        <a:spcAft>
                          <a:spcPts val="0"/>
                        </a:spcAft>
                      </a:pPr>
                      <a:r>
                        <a:rPr lang="en-US" sz="1400">
                          <a:solidFill>
                            <a:schemeClr val="tx1"/>
                          </a:solidFill>
                          <a:latin typeface="Tahoma"/>
                          <a:ea typeface="Calibri"/>
                          <a:cs typeface="Times New Roman"/>
                        </a:rPr>
                        <a:t>Anne Mette Dons</a:t>
                      </a:r>
                      <a:endParaRPr lang="en-IE" sz="1400">
                        <a:solidFill>
                          <a:schemeClr val="tx1"/>
                        </a:solidFill>
                        <a:latin typeface="Calibri"/>
                        <a:ea typeface="Calibri"/>
                        <a:cs typeface="Times New Roman"/>
                      </a:endParaRPr>
                    </a:p>
                  </a:txBody>
                  <a:tcPr marL="61718" marR="61718" marT="0" marB="0">
                    <a:lnL>
                      <a:noFill/>
                    </a:lnL>
                    <a:lnR>
                      <a:noFill/>
                    </a:lnR>
                    <a:lnT>
                      <a:noFill/>
                    </a:lnT>
                    <a:lnB>
                      <a:noFill/>
                    </a:lnB>
                    <a:solidFill>
                      <a:srgbClr val="D3DFEE"/>
                    </a:solidFill>
                  </a:tcPr>
                </a:tc>
                <a:tc>
                  <a:txBody>
                    <a:bodyPr/>
                    <a:lstStyle/>
                    <a:p>
                      <a:pPr>
                        <a:spcAft>
                          <a:spcPts val="0"/>
                        </a:spcAft>
                      </a:pPr>
                      <a:r>
                        <a:rPr lang="en-US" sz="1400" dirty="0">
                          <a:solidFill>
                            <a:schemeClr val="tx1"/>
                          </a:solidFill>
                          <a:latin typeface="Tahoma"/>
                          <a:ea typeface="Calibri"/>
                          <a:cs typeface="Times New Roman"/>
                        </a:rPr>
                        <a:t>Head of </a:t>
                      </a:r>
                      <a:r>
                        <a:rPr lang="en-US" sz="1400" dirty="0" smtClean="0">
                          <a:solidFill>
                            <a:schemeClr val="tx1"/>
                          </a:solidFill>
                          <a:latin typeface="Tahoma"/>
                          <a:ea typeface="Calibri"/>
                          <a:cs typeface="Times New Roman"/>
                        </a:rPr>
                        <a:t>Supervision </a:t>
                      </a:r>
                      <a:r>
                        <a:rPr lang="en-US" sz="1400" dirty="0">
                          <a:solidFill>
                            <a:schemeClr val="tx1"/>
                          </a:solidFill>
                          <a:latin typeface="Tahoma"/>
                          <a:ea typeface="Calibri"/>
                          <a:cs typeface="Times New Roman"/>
                        </a:rPr>
                        <a:t>and Patient Health </a:t>
                      </a:r>
                      <a:endParaRPr lang="en-IE" sz="1400" dirty="0">
                        <a:solidFill>
                          <a:schemeClr val="tx1"/>
                        </a:solidFill>
                        <a:latin typeface="Calibri"/>
                        <a:ea typeface="Calibri"/>
                        <a:cs typeface="Times New Roman"/>
                      </a:endParaRPr>
                    </a:p>
                  </a:txBody>
                  <a:tcPr marL="61718" marR="61718" marT="0" marB="0">
                    <a:lnL>
                      <a:noFill/>
                    </a:lnL>
                    <a:lnR>
                      <a:noFill/>
                    </a:lnR>
                    <a:lnT>
                      <a:noFill/>
                    </a:lnT>
                    <a:lnB>
                      <a:noFill/>
                    </a:lnB>
                    <a:solidFill>
                      <a:srgbClr val="D3DFEE"/>
                    </a:solidFill>
                  </a:tcPr>
                </a:tc>
              </a:tr>
              <a:tr h="597726">
                <a:tc>
                  <a:txBody>
                    <a:bodyPr/>
                    <a:lstStyle/>
                    <a:p>
                      <a:pPr>
                        <a:spcAft>
                          <a:spcPts val="0"/>
                        </a:spcAft>
                      </a:pPr>
                      <a:r>
                        <a:rPr lang="en-IE" sz="1400" b="1">
                          <a:solidFill>
                            <a:srgbClr val="0070C0"/>
                          </a:solidFill>
                          <a:latin typeface="Tahoma"/>
                          <a:ea typeface="Calibri"/>
                          <a:cs typeface="Times New Roman"/>
                        </a:rPr>
                        <a:t>Scotland</a:t>
                      </a:r>
                      <a:endParaRPr lang="en-IE" sz="1400" b="1">
                        <a:solidFill>
                          <a:srgbClr val="0070C0"/>
                        </a:solidFill>
                        <a:latin typeface="Calibri"/>
                        <a:ea typeface="Calibri"/>
                        <a:cs typeface="Times New Roman"/>
                      </a:endParaRPr>
                    </a:p>
                  </a:txBody>
                  <a:tcPr marL="61718" marR="61718" marT="0" marB="0">
                    <a:lnL>
                      <a:noFill/>
                    </a:lnL>
                    <a:lnR>
                      <a:noFill/>
                    </a:lnR>
                    <a:lnT>
                      <a:noFill/>
                    </a:lnT>
                    <a:lnB>
                      <a:noFill/>
                    </a:lnB>
                  </a:tcPr>
                </a:tc>
                <a:tc>
                  <a:txBody>
                    <a:bodyPr/>
                    <a:lstStyle/>
                    <a:p>
                      <a:pPr>
                        <a:spcAft>
                          <a:spcPts val="0"/>
                        </a:spcAft>
                      </a:pPr>
                      <a:r>
                        <a:rPr lang="en-IE" sz="1400">
                          <a:solidFill>
                            <a:schemeClr val="tx1"/>
                          </a:solidFill>
                          <a:latin typeface="Tahoma"/>
                          <a:ea typeface="Calibri"/>
                          <a:cs typeface="Times New Roman"/>
                        </a:rPr>
                        <a:t>Healthcare Improvement Scotland</a:t>
                      </a:r>
                      <a:endParaRPr lang="en-IE" sz="1400">
                        <a:solidFill>
                          <a:schemeClr val="tx1"/>
                        </a:solidFill>
                        <a:latin typeface="Calibri"/>
                        <a:ea typeface="Calibri"/>
                        <a:cs typeface="Times New Roman"/>
                      </a:endParaRPr>
                    </a:p>
                  </a:txBody>
                  <a:tcPr marL="61718" marR="61718" marT="0" marB="0">
                    <a:lnL>
                      <a:noFill/>
                    </a:lnL>
                    <a:lnR>
                      <a:noFill/>
                    </a:lnR>
                    <a:lnT>
                      <a:noFill/>
                    </a:lnT>
                    <a:lnB>
                      <a:noFill/>
                    </a:lnB>
                  </a:tcPr>
                </a:tc>
                <a:tc>
                  <a:txBody>
                    <a:bodyPr/>
                    <a:lstStyle/>
                    <a:p>
                      <a:pPr>
                        <a:spcAft>
                          <a:spcPts val="0"/>
                        </a:spcAft>
                      </a:pPr>
                      <a:r>
                        <a:rPr lang="en-US" sz="1400">
                          <a:solidFill>
                            <a:schemeClr val="tx1"/>
                          </a:solidFill>
                          <a:latin typeface="Tahoma"/>
                          <a:ea typeface="Calibri"/>
                          <a:cs typeface="Times New Roman"/>
                        </a:rPr>
                        <a:t>Dr Brian Robson</a:t>
                      </a:r>
                      <a:endParaRPr lang="en-IE" sz="1400">
                        <a:solidFill>
                          <a:schemeClr val="tx1"/>
                        </a:solidFill>
                        <a:latin typeface="Calibri"/>
                        <a:ea typeface="Calibri"/>
                        <a:cs typeface="Times New Roman"/>
                      </a:endParaRPr>
                    </a:p>
                  </a:txBody>
                  <a:tcPr marL="61718" marR="61718" marT="0" marB="0">
                    <a:lnL>
                      <a:noFill/>
                    </a:lnL>
                    <a:lnR>
                      <a:noFill/>
                    </a:lnR>
                    <a:lnT>
                      <a:noFill/>
                    </a:lnT>
                    <a:lnB>
                      <a:noFill/>
                    </a:lnB>
                  </a:tcPr>
                </a:tc>
                <a:tc>
                  <a:txBody>
                    <a:bodyPr/>
                    <a:lstStyle/>
                    <a:p>
                      <a:pPr>
                        <a:spcAft>
                          <a:spcPts val="0"/>
                        </a:spcAft>
                      </a:pPr>
                      <a:r>
                        <a:rPr lang="en-US" sz="1400" dirty="0">
                          <a:solidFill>
                            <a:schemeClr val="tx1"/>
                          </a:solidFill>
                          <a:latin typeface="Tahoma"/>
                          <a:ea typeface="Calibri"/>
                          <a:cs typeface="Times New Roman"/>
                        </a:rPr>
                        <a:t>Executive Clinical Director</a:t>
                      </a:r>
                      <a:endParaRPr lang="en-IE" sz="1400" dirty="0">
                        <a:solidFill>
                          <a:schemeClr val="tx1"/>
                        </a:solidFill>
                        <a:latin typeface="Calibri"/>
                        <a:ea typeface="Calibri"/>
                        <a:cs typeface="Times New Roman"/>
                      </a:endParaRPr>
                    </a:p>
                  </a:txBody>
                  <a:tcPr marL="61718" marR="61718" marT="0" marB="0">
                    <a:lnL>
                      <a:noFill/>
                    </a:lnL>
                    <a:lnR>
                      <a:noFill/>
                    </a:lnR>
                    <a:lnT>
                      <a:noFill/>
                    </a:lnT>
                    <a:lnB>
                      <a:noFill/>
                    </a:lnB>
                  </a:tcPr>
                </a:tc>
              </a:tr>
              <a:tr h="597726">
                <a:tc>
                  <a:txBody>
                    <a:bodyPr/>
                    <a:lstStyle/>
                    <a:p>
                      <a:pPr>
                        <a:spcAft>
                          <a:spcPts val="0"/>
                        </a:spcAft>
                      </a:pPr>
                      <a:r>
                        <a:rPr lang="en-IE" sz="1400" b="1" dirty="0">
                          <a:solidFill>
                            <a:srgbClr val="0070C0"/>
                          </a:solidFill>
                          <a:latin typeface="Tahoma"/>
                          <a:ea typeface="Calibri"/>
                          <a:cs typeface="Times New Roman"/>
                        </a:rPr>
                        <a:t>Scotland</a:t>
                      </a:r>
                      <a:endParaRPr lang="en-IE" sz="1400" b="1" dirty="0">
                        <a:solidFill>
                          <a:srgbClr val="0070C0"/>
                        </a:solidFill>
                        <a:latin typeface="Calibri"/>
                        <a:ea typeface="Calibri"/>
                        <a:cs typeface="Times New Roman"/>
                      </a:endParaRPr>
                    </a:p>
                  </a:txBody>
                  <a:tcPr marL="61718" marR="61718" marT="0" marB="0">
                    <a:lnL>
                      <a:noFill/>
                    </a:lnL>
                    <a:lnR>
                      <a:noFill/>
                    </a:lnR>
                    <a:lnT>
                      <a:noFill/>
                    </a:lnT>
                    <a:lnB>
                      <a:noFill/>
                    </a:lnB>
                    <a:solidFill>
                      <a:srgbClr val="D3DFEE"/>
                    </a:solidFill>
                  </a:tcPr>
                </a:tc>
                <a:tc>
                  <a:txBody>
                    <a:bodyPr/>
                    <a:lstStyle/>
                    <a:p>
                      <a:pPr>
                        <a:spcAft>
                          <a:spcPts val="0"/>
                        </a:spcAft>
                      </a:pPr>
                      <a:r>
                        <a:rPr lang="en-IE" sz="1400">
                          <a:solidFill>
                            <a:schemeClr val="tx1"/>
                          </a:solidFill>
                          <a:latin typeface="Tahoma"/>
                          <a:ea typeface="Calibri"/>
                          <a:cs typeface="Times New Roman"/>
                        </a:rPr>
                        <a:t>Healthcare Improvement Scotland</a:t>
                      </a:r>
                      <a:endParaRPr lang="en-IE" sz="1400">
                        <a:solidFill>
                          <a:schemeClr val="tx1"/>
                        </a:solidFill>
                        <a:latin typeface="Calibri"/>
                        <a:ea typeface="Calibri"/>
                        <a:cs typeface="Times New Roman"/>
                      </a:endParaRPr>
                    </a:p>
                  </a:txBody>
                  <a:tcPr marL="61718" marR="61718" marT="0" marB="0">
                    <a:lnL>
                      <a:noFill/>
                    </a:lnL>
                    <a:lnR>
                      <a:noFill/>
                    </a:lnR>
                    <a:lnT>
                      <a:noFill/>
                    </a:lnT>
                    <a:lnB>
                      <a:noFill/>
                    </a:lnB>
                    <a:solidFill>
                      <a:srgbClr val="D3DFEE"/>
                    </a:solidFill>
                  </a:tcPr>
                </a:tc>
                <a:tc>
                  <a:txBody>
                    <a:bodyPr/>
                    <a:lstStyle/>
                    <a:p>
                      <a:pPr>
                        <a:spcAft>
                          <a:spcPts val="0"/>
                        </a:spcAft>
                      </a:pPr>
                      <a:r>
                        <a:rPr lang="en-US" sz="1400">
                          <a:solidFill>
                            <a:schemeClr val="tx1"/>
                          </a:solidFill>
                          <a:latin typeface="Tahoma"/>
                          <a:ea typeface="Calibri"/>
                          <a:cs typeface="Times New Roman"/>
                        </a:rPr>
                        <a:t>Donald Morrison</a:t>
                      </a:r>
                      <a:endParaRPr lang="en-IE" sz="1400">
                        <a:solidFill>
                          <a:schemeClr val="tx1"/>
                        </a:solidFill>
                        <a:latin typeface="Calibri"/>
                        <a:ea typeface="Calibri"/>
                        <a:cs typeface="Times New Roman"/>
                      </a:endParaRPr>
                    </a:p>
                  </a:txBody>
                  <a:tcPr marL="61718" marR="61718" marT="0" marB="0">
                    <a:lnL>
                      <a:noFill/>
                    </a:lnL>
                    <a:lnR>
                      <a:noFill/>
                    </a:lnR>
                    <a:lnT>
                      <a:noFill/>
                    </a:lnT>
                    <a:lnB>
                      <a:noFill/>
                    </a:lnB>
                    <a:solidFill>
                      <a:srgbClr val="D3DFEE"/>
                    </a:solidFill>
                  </a:tcPr>
                </a:tc>
                <a:tc>
                  <a:txBody>
                    <a:bodyPr/>
                    <a:lstStyle/>
                    <a:p>
                      <a:pPr>
                        <a:spcAft>
                          <a:spcPts val="0"/>
                        </a:spcAft>
                      </a:pPr>
                      <a:r>
                        <a:rPr lang="en-US" sz="1400" dirty="0">
                          <a:solidFill>
                            <a:schemeClr val="tx1"/>
                          </a:solidFill>
                          <a:latin typeface="Tahoma"/>
                          <a:ea typeface="Calibri"/>
                          <a:cs typeface="Times New Roman"/>
                        </a:rPr>
                        <a:t>Business Intelligence Division</a:t>
                      </a:r>
                      <a:endParaRPr lang="en-IE" sz="1400" dirty="0">
                        <a:solidFill>
                          <a:schemeClr val="tx1"/>
                        </a:solidFill>
                        <a:latin typeface="Calibri"/>
                        <a:ea typeface="Calibri"/>
                        <a:cs typeface="Times New Roman"/>
                      </a:endParaRPr>
                    </a:p>
                  </a:txBody>
                  <a:tcPr marL="61718" marR="61718" marT="0" marB="0">
                    <a:lnL>
                      <a:noFill/>
                    </a:lnL>
                    <a:lnR>
                      <a:noFill/>
                    </a:lnR>
                    <a:lnT>
                      <a:noFill/>
                    </a:lnT>
                    <a:lnB>
                      <a:noFill/>
                    </a:lnB>
                    <a:solidFill>
                      <a:srgbClr val="D3DFEE"/>
                    </a:solidFill>
                  </a:tcPr>
                </a:tc>
              </a:tr>
              <a:tr h="201269">
                <a:tc>
                  <a:txBody>
                    <a:bodyPr/>
                    <a:lstStyle/>
                    <a:p>
                      <a:pPr>
                        <a:spcAft>
                          <a:spcPts val="0"/>
                        </a:spcAft>
                      </a:pPr>
                      <a:endParaRPr lang="en-IE" sz="1000">
                        <a:solidFill>
                          <a:schemeClr val="tx1"/>
                        </a:solidFill>
                        <a:latin typeface="Tahoma"/>
                        <a:ea typeface="Calibri"/>
                        <a:cs typeface="Times New Roman"/>
                      </a:endParaRPr>
                    </a:p>
                  </a:txBody>
                  <a:tcPr marL="61718" marR="61718"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spcAft>
                          <a:spcPts val="0"/>
                        </a:spcAft>
                      </a:pPr>
                      <a:endParaRPr lang="en-IE" sz="1000">
                        <a:solidFill>
                          <a:schemeClr val="tx1"/>
                        </a:solidFill>
                        <a:latin typeface="Tahoma"/>
                        <a:ea typeface="Calibri"/>
                        <a:cs typeface="Times New Roman"/>
                      </a:endParaRPr>
                    </a:p>
                  </a:txBody>
                  <a:tcPr marL="61718" marR="61718"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spcAft>
                          <a:spcPts val="0"/>
                        </a:spcAft>
                      </a:pPr>
                      <a:endParaRPr lang="en-US" sz="1000">
                        <a:solidFill>
                          <a:schemeClr val="tx1"/>
                        </a:solidFill>
                        <a:latin typeface="Tahoma"/>
                        <a:ea typeface="Calibri"/>
                        <a:cs typeface="Times New Roman"/>
                      </a:endParaRPr>
                    </a:p>
                  </a:txBody>
                  <a:tcPr marL="61718" marR="61718"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spcAft>
                          <a:spcPts val="0"/>
                        </a:spcAft>
                      </a:pPr>
                      <a:endParaRPr lang="en-US" sz="1000" dirty="0">
                        <a:solidFill>
                          <a:schemeClr val="tx1"/>
                        </a:solidFill>
                        <a:latin typeface="Tahoma"/>
                        <a:ea typeface="Calibri"/>
                        <a:cs typeface="Times New Roman"/>
                      </a:endParaRPr>
                    </a:p>
                  </a:txBody>
                  <a:tcPr marL="61718" marR="61718" marT="0" marB="0">
                    <a:lnL>
                      <a:noFill/>
                    </a:lnL>
                    <a:lnR>
                      <a:noFill/>
                    </a:lnR>
                    <a:lnT>
                      <a:noFill/>
                    </a:lnT>
                    <a:lnB w="12700" cap="flat" cmpd="sng" algn="ctr">
                      <a:solidFill>
                        <a:srgbClr val="4F81BD"/>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6968952" cy="864096"/>
          </a:xfrm>
        </p:spPr>
        <p:txBody>
          <a:bodyPr/>
          <a:lstStyle/>
          <a:p>
            <a:pPr algn="l"/>
            <a:r>
              <a:rPr lang="en-IE" sz="4000" b="1" dirty="0" smtClean="0">
                <a:solidFill>
                  <a:srgbClr val="1D5AA6"/>
                </a:solidFill>
              </a:rPr>
              <a:t>Structures in place</a:t>
            </a:r>
            <a:endParaRPr lang="en-IE" sz="4000" b="1" dirty="0">
              <a:solidFill>
                <a:srgbClr val="1D5AA6"/>
              </a:solidFill>
            </a:endParaRPr>
          </a:p>
        </p:txBody>
      </p:sp>
      <p:graphicFrame>
        <p:nvGraphicFramePr>
          <p:cNvPr id="6" name="Content Placeholder 5"/>
          <p:cNvGraphicFramePr>
            <a:graphicFrameLocks noGrp="1"/>
          </p:cNvGraphicFramePr>
          <p:nvPr>
            <p:ph idx="1"/>
          </p:nvPr>
        </p:nvGraphicFramePr>
        <p:xfrm>
          <a:off x="395536" y="1076568"/>
          <a:ext cx="8229600" cy="5664800"/>
        </p:xfrm>
        <a:graphic>
          <a:graphicData uri="http://schemas.openxmlformats.org/drawingml/2006/table">
            <a:tbl>
              <a:tblPr firstRow="1" bandRow="1">
                <a:tableStyleId>{5C22544A-7EE6-4342-B048-85BDC9FD1C3A}</a:tableStyleId>
              </a:tblPr>
              <a:tblGrid>
                <a:gridCol w="1440160"/>
                <a:gridCol w="3744416"/>
                <a:gridCol w="3045024"/>
              </a:tblGrid>
              <a:tr h="298832">
                <a:tc>
                  <a:txBody>
                    <a:bodyPr/>
                    <a:lstStyle/>
                    <a:p>
                      <a:pPr marL="457200">
                        <a:spcAft>
                          <a:spcPts val="0"/>
                        </a:spcAft>
                      </a:pPr>
                      <a:endParaRPr lang="en-IE" sz="1400" dirty="0">
                        <a:solidFill>
                          <a:schemeClr val="bg1"/>
                        </a:solidFill>
                        <a:latin typeface="Calibri"/>
                        <a:ea typeface="Calibri"/>
                        <a:cs typeface="Times New Roman"/>
                      </a:endParaRPr>
                    </a:p>
                    <a:p>
                      <a:pPr marL="457200">
                        <a:spcAft>
                          <a:spcPts val="0"/>
                        </a:spcAft>
                      </a:pPr>
                      <a:r>
                        <a:rPr lang="en-IE" sz="1600" b="1" dirty="0">
                          <a:solidFill>
                            <a:schemeClr val="bg1"/>
                          </a:solidFill>
                          <a:latin typeface="Tahoma"/>
                          <a:ea typeface="Calibri"/>
                          <a:cs typeface="Times New Roman"/>
                        </a:rPr>
                        <a:t>Country</a:t>
                      </a:r>
                      <a:r>
                        <a:rPr lang="en-IE" sz="1400" b="1" dirty="0">
                          <a:solidFill>
                            <a:schemeClr val="bg1"/>
                          </a:solidFill>
                          <a:latin typeface="Tahoma"/>
                          <a:ea typeface="Calibri"/>
                          <a:cs typeface="Times New Roman"/>
                        </a:rPr>
                        <a:t> </a:t>
                      </a:r>
                      <a:endParaRPr lang="en-IE" sz="1400" dirty="0">
                        <a:solidFill>
                          <a:schemeClr val="bg1"/>
                        </a:solidFill>
                        <a:latin typeface="Calibri"/>
                        <a:ea typeface="Calibri"/>
                        <a:cs typeface="Times New Roman"/>
                      </a:endParaRPr>
                    </a:p>
                  </a:txBody>
                  <a:tcPr marL="68580" marR="68580" marT="0" marB="0">
                    <a:solidFill>
                      <a:srgbClr val="0070C0"/>
                    </a:solidFill>
                  </a:tcPr>
                </a:tc>
                <a:tc>
                  <a:txBody>
                    <a:bodyPr/>
                    <a:lstStyle/>
                    <a:p>
                      <a:pPr marL="457200">
                        <a:spcAft>
                          <a:spcPts val="0"/>
                        </a:spcAft>
                      </a:pPr>
                      <a:endParaRPr lang="en-IE" sz="1600" dirty="0">
                        <a:solidFill>
                          <a:schemeClr val="bg1"/>
                        </a:solidFill>
                        <a:latin typeface="Calibri"/>
                        <a:ea typeface="Calibri"/>
                        <a:cs typeface="Times New Roman"/>
                      </a:endParaRPr>
                    </a:p>
                    <a:p>
                      <a:pPr marL="457200">
                        <a:spcAft>
                          <a:spcPts val="0"/>
                        </a:spcAft>
                      </a:pPr>
                      <a:r>
                        <a:rPr lang="en-IE" sz="1600" b="1" dirty="0">
                          <a:solidFill>
                            <a:schemeClr val="bg1"/>
                          </a:solidFill>
                          <a:latin typeface="Tahoma"/>
                          <a:ea typeface="Calibri"/>
                          <a:cs typeface="Times New Roman"/>
                        </a:rPr>
                        <a:t>Regulation</a:t>
                      </a:r>
                      <a:endParaRPr lang="en-IE" sz="1600" dirty="0">
                        <a:solidFill>
                          <a:schemeClr val="bg1"/>
                        </a:solidFill>
                        <a:latin typeface="Calibri"/>
                        <a:ea typeface="Calibri"/>
                        <a:cs typeface="Times New Roman"/>
                      </a:endParaRPr>
                    </a:p>
                  </a:txBody>
                  <a:tcPr marL="68580" marR="68580" marT="0" marB="0">
                    <a:solidFill>
                      <a:srgbClr val="0070C0"/>
                    </a:solidFill>
                  </a:tcPr>
                </a:tc>
                <a:tc>
                  <a:txBody>
                    <a:bodyPr/>
                    <a:lstStyle/>
                    <a:p>
                      <a:pPr marL="457200">
                        <a:spcAft>
                          <a:spcPts val="0"/>
                        </a:spcAft>
                      </a:pPr>
                      <a:endParaRPr lang="en-IE" sz="1400" dirty="0">
                        <a:solidFill>
                          <a:schemeClr val="bg1"/>
                        </a:solidFill>
                        <a:latin typeface="Calibri"/>
                        <a:ea typeface="Calibri"/>
                        <a:cs typeface="Times New Roman"/>
                      </a:endParaRPr>
                    </a:p>
                    <a:p>
                      <a:pPr marL="457200">
                        <a:spcAft>
                          <a:spcPts val="0"/>
                        </a:spcAft>
                      </a:pPr>
                      <a:r>
                        <a:rPr lang="en-IE" sz="1600" b="1" dirty="0">
                          <a:solidFill>
                            <a:schemeClr val="bg1"/>
                          </a:solidFill>
                          <a:latin typeface="Tahoma"/>
                          <a:ea typeface="Calibri"/>
                          <a:cs typeface="Times New Roman"/>
                        </a:rPr>
                        <a:t>Quality Improvement </a:t>
                      </a:r>
                      <a:endParaRPr lang="en-IE" sz="1600" dirty="0">
                        <a:solidFill>
                          <a:schemeClr val="bg1"/>
                        </a:solidFill>
                        <a:latin typeface="Calibri"/>
                        <a:ea typeface="Calibri"/>
                        <a:cs typeface="Times New Roman"/>
                      </a:endParaRPr>
                    </a:p>
                  </a:txBody>
                  <a:tcPr marL="68580" marR="68580" marT="0" marB="0">
                    <a:solidFill>
                      <a:srgbClr val="0070C0"/>
                    </a:solidFill>
                  </a:tcPr>
                </a:tc>
              </a:tr>
              <a:tr h="370840">
                <a:tc>
                  <a:txBody>
                    <a:bodyPr/>
                    <a:lstStyle/>
                    <a:p>
                      <a:r>
                        <a:rPr lang="en-IE" sz="1600" b="1" dirty="0" smtClean="0"/>
                        <a:t>New Zealand</a:t>
                      </a:r>
                      <a:endParaRPr lang="en-IE" sz="1600" b="1" dirty="0"/>
                    </a:p>
                  </a:txBody>
                  <a:tcPr/>
                </a:tc>
                <a:tc>
                  <a:txBody>
                    <a:bodyPr/>
                    <a:lstStyle/>
                    <a:p>
                      <a:r>
                        <a:rPr lang="en-IE" sz="1600" dirty="0" smtClean="0">
                          <a:latin typeface="Tahoma" pitchFamily="34" charset="0"/>
                          <a:cs typeface="Tahoma" pitchFamily="34" charset="0"/>
                        </a:rPr>
                        <a:t>Ministry of Health (</a:t>
                      </a:r>
                      <a:r>
                        <a:rPr lang="en-IE" sz="1600" dirty="0" err="1" smtClean="0">
                          <a:latin typeface="Tahoma" pitchFamily="34" charset="0"/>
                          <a:cs typeface="Tahoma" pitchFamily="34" charset="0"/>
                        </a:rPr>
                        <a:t>HealthCERT</a:t>
                      </a:r>
                      <a:r>
                        <a:rPr lang="en-IE" sz="1600" dirty="0" smtClean="0">
                          <a:latin typeface="Tahoma" pitchFamily="34" charset="0"/>
                          <a:cs typeface="Tahoma" pitchFamily="34" charset="0"/>
                        </a:rPr>
                        <a:t>)</a:t>
                      </a:r>
                      <a:endParaRPr lang="en-IE" sz="1600" dirty="0">
                        <a:latin typeface="Tahoma" pitchFamily="34" charset="0"/>
                        <a:cs typeface="Tahoma" pitchFamily="34" charset="0"/>
                      </a:endParaRPr>
                    </a:p>
                  </a:txBody>
                  <a:tcPr/>
                </a:tc>
                <a:tc>
                  <a:txBody>
                    <a:bodyPr/>
                    <a:lstStyle/>
                    <a:p>
                      <a:r>
                        <a:rPr lang="en-IE" sz="1600" kern="1200" dirty="0" smtClean="0">
                          <a:solidFill>
                            <a:schemeClr val="dk1"/>
                          </a:solidFill>
                          <a:latin typeface="Tahoma" pitchFamily="34" charset="0"/>
                          <a:ea typeface="+mn-ea"/>
                          <a:cs typeface="Tahoma" pitchFamily="34" charset="0"/>
                        </a:rPr>
                        <a:t>The Health Quality and Safety Commission (HQSC) </a:t>
                      </a:r>
                      <a:endParaRPr lang="en-IE" sz="1600" dirty="0">
                        <a:latin typeface="Tahoma" pitchFamily="34" charset="0"/>
                        <a:cs typeface="Tahoma" pitchFamily="34" charset="0"/>
                      </a:endParaRPr>
                    </a:p>
                  </a:txBody>
                  <a:tcPr/>
                </a:tc>
              </a:tr>
              <a:tr h="370840">
                <a:tc>
                  <a:txBody>
                    <a:bodyPr/>
                    <a:lstStyle/>
                    <a:p>
                      <a:r>
                        <a:rPr lang="en-IE" sz="1600" b="1" baseline="0" dirty="0" smtClean="0"/>
                        <a:t>Ontario</a:t>
                      </a:r>
                      <a:endParaRPr lang="en-IE" sz="1600" b="1" dirty="0"/>
                    </a:p>
                  </a:txBody>
                  <a:tcPr/>
                </a:tc>
                <a:tc>
                  <a:txBody>
                    <a:bodyPr/>
                    <a:lstStyle/>
                    <a:p>
                      <a:r>
                        <a:rPr lang="en-IE" sz="1600" kern="1200" dirty="0" smtClean="0">
                          <a:solidFill>
                            <a:schemeClr val="dk1"/>
                          </a:solidFill>
                          <a:latin typeface="+mn-lt"/>
                          <a:ea typeface="+mn-ea"/>
                          <a:cs typeface="+mn-cs"/>
                        </a:rPr>
                        <a:t>Ministry of Health and Long-Term Care</a:t>
                      </a:r>
                      <a:endParaRPr lang="en-IE" sz="1600" dirty="0"/>
                    </a:p>
                  </a:txBody>
                  <a:tcPr/>
                </a:tc>
                <a:tc>
                  <a:txBody>
                    <a:bodyPr/>
                    <a:lstStyle/>
                    <a:p>
                      <a:r>
                        <a:rPr lang="en-IE" sz="1600" dirty="0" smtClean="0"/>
                        <a:t>Health Quality Ontario</a:t>
                      </a:r>
                      <a:endParaRPr lang="en-IE" sz="1600" dirty="0"/>
                    </a:p>
                  </a:txBody>
                  <a:tcPr/>
                </a:tc>
              </a:tr>
              <a:tr h="370840">
                <a:tc>
                  <a:txBody>
                    <a:bodyPr/>
                    <a:lstStyle/>
                    <a:p>
                      <a:r>
                        <a:rPr lang="en-IE" sz="1600" b="1" dirty="0" smtClean="0"/>
                        <a:t>England</a:t>
                      </a:r>
                      <a:endParaRPr lang="en-IE" sz="1600" b="1" dirty="0"/>
                    </a:p>
                  </a:txBody>
                  <a:tcPr/>
                </a:tc>
                <a:tc>
                  <a:txBody>
                    <a:bodyPr/>
                    <a:lstStyle/>
                    <a:p>
                      <a:r>
                        <a:rPr lang="en-IE" sz="1600" kern="1200" dirty="0" smtClean="0">
                          <a:solidFill>
                            <a:schemeClr val="dk1"/>
                          </a:solidFill>
                          <a:latin typeface="+mn-lt"/>
                          <a:ea typeface="+mn-ea"/>
                          <a:cs typeface="+mn-cs"/>
                        </a:rPr>
                        <a:t>Care Quality Commission (CQC) </a:t>
                      </a:r>
                      <a:endParaRPr lang="en-IE" sz="1600" dirty="0"/>
                    </a:p>
                  </a:txBody>
                  <a:tcPr/>
                </a:tc>
                <a:tc>
                  <a:txBody>
                    <a:bodyPr/>
                    <a:lstStyle/>
                    <a:p>
                      <a:r>
                        <a:rPr lang="en-IE" sz="1600" kern="1200" dirty="0" smtClean="0">
                          <a:solidFill>
                            <a:schemeClr val="dk1"/>
                          </a:solidFill>
                          <a:latin typeface="+mn-lt"/>
                          <a:ea typeface="+mn-ea"/>
                          <a:cs typeface="+mn-cs"/>
                        </a:rPr>
                        <a:t>Care Quality Commission</a:t>
                      </a:r>
                      <a:endParaRPr lang="en-IE" sz="1600" dirty="0"/>
                    </a:p>
                  </a:txBody>
                  <a:tcPr/>
                </a:tc>
              </a:tr>
              <a:tr h="564480">
                <a:tc>
                  <a:txBody>
                    <a:bodyPr/>
                    <a:lstStyle/>
                    <a:p>
                      <a:r>
                        <a:rPr lang="en-IE" sz="1600" b="1" dirty="0" smtClean="0"/>
                        <a:t>Netherlands</a:t>
                      </a:r>
                      <a:endParaRPr lang="en-IE" sz="1600" b="1" dirty="0"/>
                    </a:p>
                  </a:txBody>
                  <a:tcPr/>
                </a:tc>
                <a:tc>
                  <a:txBody>
                    <a:bodyPr/>
                    <a:lstStyle/>
                    <a:p>
                      <a:r>
                        <a:rPr lang="en-IE" sz="1600" dirty="0" err="1" smtClean="0"/>
                        <a:t>Inspectie</a:t>
                      </a:r>
                      <a:r>
                        <a:rPr lang="en-IE" sz="1600" baseline="0" dirty="0" smtClean="0"/>
                        <a:t> </a:t>
                      </a:r>
                      <a:r>
                        <a:rPr lang="en-IE" sz="1600" baseline="0" dirty="0" err="1" smtClean="0"/>
                        <a:t>voor</a:t>
                      </a:r>
                      <a:r>
                        <a:rPr lang="en-IE" sz="1600" baseline="0" dirty="0" smtClean="0"/>
                        <a:t> de </a:t>
                      </a:r>
                      <a:r>
                        <a:rPr lang="en-IE" sz="1600" baseline="0" dirty="0" err="1" smtClean="0"/>
                        <a:t>Gezondheidszorg</a:t>
                      </a:r>
                      <a:endParaRPr lang="en-IE" sz="1600" dirty="0"/>
                    </a:p>
                  </a:txBody>
                  <a:tcPr/>
                </a:tc>
                <a:tc>
                  <a:txBody>
                    <a:bodyPr/>
                    <a:lstStyle/>
                    <a:p>
                      <a:r>
                        <a:rPr lang="en-US" sz="1600" kern="1200" dirty="0" smtClean="0">
                          <a:solidFill>
                            <a:schemeClr val="dk1"/>
                          </a:solidFill>
                          <a:latin typeface="+mn-lt"/>
                          <a:ea typeface="+mn-ea"/>
                          <a:cs typeface="+mn-cs"/>
                        </a:rPr>
                        <a:t>Quality Institute ;</a:t>
                      </a:r>
                      <a:r>
                        <a:rPr lang="en-US" sz="1600" kern="1200" baseline="0" dirty="0" smtClean="0">
                          <a:solidFill>
                            <a:schemeClr val="dk1"/>
                          </a:solidFill>
                          <a:latin typeface="+mn-lt"/>
                          <a:ea typeface="+mn-ea"/>
                          <a:cs typeface="+mn-cs"/>
                        </a:rPr>
                        <a:t> </a:t>
                      </a:r>
                      <a:r>
                        <a:rPr lang="en-US" sz="1600" kern="1200" dirty="0" smtClean="0">
                          <a:solidFill>
                            <a:schemeClr val="dk1"/>
                          </a:solidFill>
                          <a:latin typeface="+mn-lt"/>
                          <a:ea typeface="+mn-ea"/>
                          <a:cs typeface="+mn-cs"/>
                        </a:rPr>
                        <a:t>CBO</a:t>
                      </a:r>
                      <a:endParaRPr lang="en-IE" sz="1600" dirty="0"/>
                    </a:p>
                  </a:txBody>
                  <a:tcPr/>
                </a:tc>
              </a:tr>
              <a:tr h="370840">
                <a:tc>
                  <a:txBody>
                    <a:bodyPr/>
                    <a:lstStyle/>
                    <a:p>
                      <a:r>
                        <a:rPr lang="en-IE" sz="1600" b="1" dirty="0" smtClean="0"/>
                        <a:t>Denmark</a:t>
                      </a:r>
                      <a:endParaRPr lang="en-IE" sz="1600" b="1" dirty="0"/>
                    </a:p>
                  </a:txBody>
                  <a:tcPr/>
                </a:tc>
                <a:tc>
                  <a:txBody>
                    <a:bodyPr/>
                    <a:lstStyle/>
                    <a:p>
                      <a:r>
                        <a:rPr lang="en-IE" sz="1600" kern="1200" dirty="0" smtClean="0">
                          <a:solidFill>
                            <a:schemeClr val="dk1"/>
                          </a:solidFill>
                          <a:latin typeface="+mn-lt"/>
                          <a:ea typeface="+mn-ea"/>
                          <a:cs typeface="+mn-cs"/>
                        </a:rPr>
                        <a:t>The Danish Health and Medicines Agency</a:t>
                      </a:r>
                      <a:endParaRPr lang="en-IE" sz="1600" dirty="0"/>
                    </a:p>
                  </a:txBody>
                  <a:tcPr/>
                </a:tc>
                <a:tc>
                  <a:txBody>
                    <a:bodyPr/>
                    <a:lstStyle/>
                    <a:p>
                      <a:r>
                        <a:rPr lang="en-IE" sz="1600" kern="1200" dirty="0" smtClean="0">
                          <a:solidFill>
                            <a:schemeClr val="dk1"/>
                          </a:solidFill>
                          <a:latin typeface="+mn-lt"/>
                          <a:ea typeface="+mn-ea"/>
                          <a:cs typeface="+mn-cs"/>
                        </a:rPr>
                        <a:t>Danish Institute for Quality and Accreditation in healthcare (IKAS). </a:t>
                      </a:r>
                      <a:endParaRPr lang="en-IE" sz="1600" dirty="0"/>
                    </a:p>
                  </a:txBody>
                  <a:tcPr/>
                </a:tc>
              </a:tr>
              <a:tr h="370840">
                <a:tc>
                  <a:txBody>
                    <a:bodyPr/>
                    <a:lstStyle/>
                    <a:p>
                      <a:r>
                        <a:rPr lang="en-IE" sz="1600" b="1" dirty="0" smtClean="0"/>
                        <a:t>Scotland</a:t>
                      </a:r>
                      <a:endParaRPr lang="en-IE" sz="1600" b="1" dirty="0"/>
                    </a:p>
                  </a:txBody>
                  <a:tcPr/>
                </a:tc>
                <a:tc>
                  <a:txBody>
                    <a:bodyPr/>
                    <a:lstStyle/>
                    <a:p>
                      <a:pPr>
                        <a:buFont typeface="Arial" pitchFamily="34" charset="0"/>
                        <a:buChar char="•"/>
                      </a:pPr>
                      <a:r>
                        <a:rPr lang="en-IE" sz="1600" kern="1200" dirty="0" smtClean="0">
                          <a:solidFill>
                            <a:schemeClr val="dk1"/>
                          </a:solidFill>
                          <a:latin typeface="+mn-lt"/>
                          <a:ea typeface="+mn-ea"/>
                          <a:cs typeface="+mn-cs"/>
                        </a:rPr>
                        <a:t>Healthcare Improvement Scotland</a:t>
                      </a:r>
                    </a:p>
                    <a:p>
                      <a:pPr>
                        <a:buFont typeface="Arial" pitchFamily="34" charset="0"/>
                        <a:buChar char="•"/>
                      </a:pPr>
                      <a:r>
                        <a:rPr lang="en-IE" sz="1600" kern="1200" dirty="0" smtClean="0">
                          <a:solidFill>
                            <a:schemeClr val="dk1"/>
                          </a:solidFill>
                          <a:latin typeface="+mn-lt"/>
                          <a:ea typeface="+mn-ea"/>
                          <a:cs typeface="+mn-cs"/>
                        </a:rPr>
                        <a:t>The Care Inspectorate</a:t>
                      </a:r>
                    </a:p>
                    <a:p>
                      <a:endParaRPr lang="en-IE" sz="1600" dirty="0"/>
                    </a:p>
                  </a:txBody>
                  <a:tcPr/>
                </a:tc>
                <a:tc>
                  <a:txBody>
                    <a:bodyPr/>
                    <a:lstStyle/>
                    <a:p>
                      <a:r>
                        <a:rPr lang="en-IE" sz="1600" kern="1200" dirty="0" smtClean="0">
                          <a:solidFill>
                            <a:schemeClr val="dk1"/>
                          </a:solidFill>
                          <a:latin typeface="+mn-lt"/>
                          <a:ea typeface="+mn-ea"/>
                          <a:cs typeface="+mn-cs"/>
                        </a:rPr>
                        <a:t>Healthcare Improvement Scotland (HIS) </a:t>
                      </a:r>
                    </a:p>
                  </a:txBody>
                  <a:tcPr/>
                </a:tc>
              </a:tr>
              <a:tr h="370840">
                <a:tc>
                  <a:txBody>
                    <a:bodyPr/>
                    <a:lstStyle/>
                    <a:p>
                      <a:r>
                        <a:rPr lang="en-IE" sz="1600" b="1" dirty="0" smtClean="0">
                          <a:latin typeface="+mn-lt"/>
                        </a:rPr>
                        <a:t>Wales</a:t>
                      </a:r>
                      <a:endParaRPr lang="en-IE" sz="1600" b="1" dirty="0">
                        <a:latin typeface="+mn-lt"/>
                      </a:endParaRPr>
                    </a:p>
                  </a:txBody>
                  <a:tcPr/>
                </a:tc>
                <a:tc>
                  <a:txBody>
                    <a:bodyPr/>
                    <a:lstStyle/>
                    <a:p>
                      <a:pPr>
                        <a:buFont typeface="Arial" pitchFamily="34" charset="0"/>
                        <a:buChar char="•"/>
                      </a:pPr>
                      <a:r>
                        <a:rPr lang="en-IE" sz="1600" kern="1200" dirty="0" smtClean="0">
                          <a:solidFill>
                            <a:schemeClr val="dk1"/>
                          </a:solidFill>
                          <a:latin typeface="+mn-lt"/>
                          <a:ea typeface="+mn-ea"/>
                          <a:cs typeface="+mn-cs"/>
                        </a:rPr>
                        <a:t>Healthcare Inspectorate Wales (HIW) </a:t>
                      </a:r>
                    </a:p>
                    <a:p>
                      <a:pPr>
                        <a:buFont typeface="Arial" pitchFamily="34" charset="0"/>
                        <a:buChar char="•"/>
                      </a:pPr>
                      <a:r>
                        <a:rPr lang="en-IE" sz="1600" kern="1200" dirty="0" smtClean="0">
                          <a:solidFill>
                            <a:schemeClr val="dk1"/>
                          </a:solidFill>
                          <a:latin typeface="+mn-lt"/>
                          <a:ea typeface="+mn-ea"/>
                          <a:cs typeface="+mn-cs"/>
                        </a:rPr>
                        <a:t>Care and Social Services Inspectorate Wales (CSSIW) </a:t>
                      </a:r>
                    </a:p>
                    <a:p>
                      <a:endParaRPr lang="en-IE" sz="1600" dirty="0">
                        <a:latin typeface="+mn-lt"/>
                      </a:endParaRPr>
                    </a:p>
                  </a:txBody>
                  <a:tcPr/>
                </a:tc>
                <a:tc>
                  <a:txBody>
                    <a:bodyPr/>
                    <a:lstStyle/>
                    <a:p>
                      <a:r>
                        <a:rPr lang="en-IE" sz="1600" kern="1200" dirty="0" smtClean="0">
                          <a:solidFill>
                            <a:schemeClr val="dk1"/>
                          </a:solidFill>
                          <a:latin typeface="+mn-lt"/>
                          <a:ea typeface="+mn-ea"/>
                          <a:cs typeface="+mn-cs"/>
                        </a:rPr>
                        <a:t>NHS Wales and Welsh government.</a:t>
                      </a:r>
                    </a:p>
                  </a:txBody>
                  <a:tcPr/>
                </a:tc>
              </a:tr>
              <a:tr h="370840">
                <a:tc>
                  <a:txBody>
                    <a:bodyPr/>
                    <a:lstStyle/>
                    <a:p>
                      <a:r>
                        <a:rPr lang="en-IE" sz="1600" b="1" dirty="0" smtClean="0">
                          <a:latin typeface="+mn-lt"/>
                        </a:rPr>
                        <a:t>Northern</a:t>
                      </a:r>
                      <a:r>
                        <a:rPr lang="en-IE" sz="1600" b="1" baseline="0" dirty="0" smtClean="0">
                          <a:latin typeface="+mn-lt"/>
                        </a:rPr>
                        <a:t> Ireland</a:t>
                      </a:r>
                      <a:endParaRPr lang="en-IE" sz="1600" b="1" dirty="0">
                        <a:latin typeface="+mn-lt"/>
                      </a:endParaRPr>
                    </a:p>
                  </a:txBody>
                  <a:tcPr/>
                </a:tc>
                <a:tc>
                  <a:txBody>
                    <a:bodyPr/>
                    <a:lstStyle/>
                    <a:p>
                      <a:r>
                        <a:rPr lang="en-IE" sz="1600" dirty="0" smtClean="0">
                          <a:latin typeface="+mn-lt"/>
                        </a:rPr>
                        <a:t>Regulation and Quality</a:t>
                      </a:r>
                      <a:r>
                        <a:rPr lang="en-IE" sz="1600" baseline="0" dirty="0" smtClean="0">
                          <a:latin typeface="+mn-lt"/>
                        </a:rPr>
                        <a:t> Improvement Authority (RQIA)</a:t>
                      </a:r>
                      <a:endParaRPr lang="en-IE" sz="1600" dirty="0">
                        <a:latin typeface="+mn-lt"/>
                      </a:endParaRPr>
                    </a:p>
                  </a:txBody>
                  <a:tcPr/>
                </a:tc>
                <a:tc>
                  <a:txBody>
                    <a:bodyPr/>
                    <a:lstStyle/>
                    <a:p>
                      <a:r>
                        <a:rPr lang="en-IE" sz="1600" kern="1200" dirty="0" smtClean="0">
                          <a:solidFill>
                            <a:schemeClr val="dk1"/>
                          </a:solidFill>
                          <a:latin typeface="+mn-lt"/>
                          <a:ea typeface="+mn-ea"/>
                          <a:cs typeface="+mn-cs"/>
                        </a:rPr>
                        <a:t>RQIA</a:t>
                      </a:r>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857403"/>
          </a:xfrm>
        </p:spPr>
        <p:txBody>
          <a:bodyPr/>
          <a:lstStyle/>
          <a:p>
            <a:pPr algn="ctr">
              <a:buNone/>
            </a:pPr>
            <a:r>
              <a:rPr lang="en-IE" sz="4800" b="1" dirty="0" smtClean="0">
                <a:solidFill>
                  <a:srgbClr val="1D5AA6"/>
                </a:solidFill>
              </a:rPr>
              <a:t>Key findings</a:t>
            </a:r>
          </a:p>
          <a:p>
            <a:pPr algn="ctr">
              <a:buNone/>
            </a:pPr>
            <a:r>
              <a:rPr lang="en-IE" dirty="0" smtClean="0">
                <a:solidFill>
                  <a:srgbClr val="1D5AA6"/>
                </a:solidFill>
              </a:rPr>
              <a:t>(www.hiqa.ie)</a:t>
            </a:r>
            <a:endParaRPr lang="en-IE" dirty="0">
              <a:solidFill>
                <a:srgbClr val="1D5AA6"/>
              </a:solidFill>
            </a:endParaRPr>
          </a:p>
        </p:txBody>
      </p:sp>
      <p:pic>
        <p:nvPicPr>
          <p:cNvPr id="4" name="Picture 3" descr="consult.JPG"/>
          <p:cNvPicPr>
            <a:picLocks noChangeAspect="1"/>
          </p:cNvPicPr>
          <p:nvPr/>
        </p:nvPicPr>
        <p:blipFill>
          <a:blip r:embed="rId2" cstate="print"/>
          <a:srcRect/>
          <a:stretch>
            <a:fillRect/>
          </a:stretch>
        </p:blipFill>
        <p:spPr bwMode="auto">
          <a:xfrm>
            <a:off x="5724128" y="3789040"/>
            <a:ext cx="2590800" cy="1728787"/>
          </a:xfrm>
          <a:prstGeom prst="rect">
            <a:avLst/>
          </a:prstGeom>
          <a:noFill/>
          <a:ln w="9525">
            <a:noFill/>
            <a:miter lim="800000"/>
            <a:headEnd/>
            <a:tailEnd/>
          </a:ln>
        </p:spPr>
      </p:pic>
      <p:pic>
        <p:nvPicPr>
          <p:cNvPr id="5" name="Picture 3" descr="linked laptops.JPG"/>
          <p:cNvPicPr>
            <a:picLocks noChangeAspect="1"/>
          </p:cNvPicPr>
          <p:nvPr/>
        </p:nvPicPr>
        <p:blipFill>
          <a:blip r:embed="rId3" cstate="print"/>
          <a:srcRect/>
          <a:stretch>
            <a:fillRect/>
          </a:stretch>
        </p:blipFill>
        <p:spPr bwMode="auto">
          <a:xfrm>
            <a:off x="755576" y="3501008"/>
            <a:ext cx="3048000" cy="2166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3792"/>
            <a:ext cx="8507288" cy="1143000"/>
          </a:xfrm>
        </p:spPr>
        <p:txBody>
          <a:bodyPr/>
          <a:lstStyle/>
          <a:p>
            <a:r>
              <a:rPr lang="en-IE" b="1" dirty="0" smtClean="0">
                <a:solidFill>
                  <a:srgbClr val="1D5AA6"/>
                </a:solidFill>
              </a:rPr>
              <a:t>1. Vision/Strategy</a:t>
            </a:r>
            <a:endParaRPr lang="en-IE" b="1" dirty="0">
              <a:solidFill>
                <a:srgbClr val="1D5AA6"/>
              </a:solidFill>
            </a:endParaRPr>
          </a:p>
        </p:txBody>
      </p:sp>
      <p:sp>
        <p:nvSpPr>
          <p:cNvPr id="3" name="Content Placeholder 2"/>
          <p:cNvSpPr>
            <a:spLocks noGrp="1"/>
          </p:cNvSpPr>
          <p:nvPr>
            <p:ph idx="1"/>
          </p:nvPr>
        </p:nvSpPr>
        <p:spPr>
          <a:xfrm>
            <a:off x="457200" y="1412776"/>
            <a:ext cx="8229600" cy="5256584"/>
          </a:xfrm>
        </p:spPr>
        <p:txBody>
          <a:bodyPr/>
          <a:lstStyle/>
          <a:p>
            <a:pPr>
              <a:buClr>
                <a:srgbClr val="1D5AA6"/>
              </a:buClr>
              <a:buFont typeface="Wingdings" pitchFamily="2" charset="2"/>
              <a:buChar char="§"/>
            </a:pPr>
            <a:r>
              <a:rPr lang="en-IE" dirty="0" smtClean="0"/>
              <a:t>All the countries reviewed had strategic approach in place for the use of information to improve health and social care</a:t>
            </a:r>
          </a:p>
          <a:p>
            <a:pPr>
              <a:buClr>
                <a:srgbClr val="1D5AA6"/>
              </a:buClr>
              <a:buFont typeface="Wingdings" pitchFamily="2" charset="2"/>
              <a:buChar char="§"/>
            </a:pPr>
            <a:r>
              <a:rPr lang="en-IE" dirty="0" smtClean="0"/>
              <a:t>Information being used as both regulatory and quality improvement tool</a:t>
            </a:r>
          </a:p>
          <a:p>
            <a:pPr>
              <a:buClr>
                <a:srgbClr val="1D5AA6"/>
              </a:buClr>
              <a:buFont typeface="Wingdings" pitchFamily="2" charset="2"/>
              <a:buChar char="§"/>
            </a:pPr>
            <a:r>
              <a:rPr lang="en-IE" dirty="0" smtClean="0"/>
              <a:t>Changing profile of regulation – increased emphasis on information /intelligence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9225d78e-d46c-4981-ab8a-76611e8aabb2" ContentTypeId="0x01010102010502" PreviousValue="false"/>
</file>

<file path=customXml/item3.xml><?xml version="1.0" encoding="utf-8"?>
<ct:contentTypeSchema xmlns:ct="http://schemas.microsoft.com/office/2006/metadata/contentType" xmlns:ma="http://schemas.microsoft.com/office/2006/metadata/properties/metaAttributes" ct:_="" ma:_="" ma:contentTypeName="External Reference Document" ma:contentTypeID="0x01010102010502006410EEA895CFDC45A654DC4515E02339" ma:contentTypeVersion="3" ma:contentTypeDescription="" ma:contentTypeScope="" ma:versionID="9979811cc5a774fe6b6b538e3fab22b9">
  <xsd:schema xmlns:xsd="http://www.w3.org/2001/XMLSchema" xmlns:xs="http://www.w3.org/2001/XMLSchema" xmlns:p="http://schemas.microsoft.com/office/2006/metadata/properties" xmlns:ns2="a7e0f410-ae53-45a2-8c71-4a94a027cad0" xmlns:ns3="b10402ca-1b49-4ab5-9082-6b1b2d3f4cd5" targetNamespace="http://schemas.microsoft.com/office/2006/metadata/properties" ma:root="true" ma:fieldsID="5e8b180f5bee8a53a3a43d7bf65d4159" ns2:_="" ns3:_="">
    <xsd:import namespace="a7e0f410-ae53-45a2-8c71-4a94a027cad0"/>
    <xsd:import namespace="b10402ca-1b49-4ab5-9082-6b1b2d3f4cd5"/>
    <xsd:element name="properties">
      <xsd:complexType>
        <xsd:sequence>
          <xsd:element name="documentManagement">
            <xsd:complexType>
              <xsd:all>
                <xsd:element ref="ns2:EDMOwner"/>
                <xsd:element ref="ns2:EDMDescription" minOccurs="0"/>
                <xsd:element ref="ns2:TaxKeywordTaxHTField" minOccurs="0"/>
                <xsd:element ref="ns2:TaxCatchAll" minOccurs="0"/>
                <xsd:element ref="ns2:TaxCatchAllLabel" minOccurs="0"/>
                <xsd:element ref="ns2:EDMDocumentCreationDate" minOccurs="0"/>
                <xsd:element ref="ns2:EDMDocumentModifiedDate" minOccurs="0"/>
                <xsd:element ref="ns2:ReferenceMaterialType"/>
                <xsd:element ref="ns3:ReviewSubject1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e0f410-ae53-45a2-8c71-4a94a027cad0" elementFormDefault="qualified">
    <xsd:import namespace="http://schemas.microsoft.com/office/2006/documentManagement/types"/>
    <xsd:import namespace="http://schemas.microsoft.com/office/infopath/2007/PartnerControls"/>
    <xsd:element name="EDMOwner" ma:index="8" ma:displayName="Owner" ma:description="The person primarily responsible for the resource." ma:internalName="EDMOwner">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EDMDescription" ma:index="9" nillable="true" ma:displayName="Description" ma:description="A summary or abstract of the document" ma:internalName="EDMDescription">
      <xsd:simpleType>
        <xsd:restriction base="dms:Note">
          <xsd:maxLength value="255"/>
        </xsd:restriction>
      </xsd:simpleType>
    </xsd:element>
    <xsd:element name="TaxKeywordTaxHTField" ma:index="10"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1" nillable="true" ma:displayName="Taxonomy Catch All Column" ma:hidden="true" ma:list="{0bf0cf74-662a-4c07-88c6-b9dba9a972bb}" ma:internalName="TaxCatchAll" ma:showField="CatchAllData" ma:web="699e4375-2b63-4caf-b11a-8458bd92ec1f">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0bf0cf74-662a-4c07-88c6-b9dba9a972bb}" ma:internalName="TaxCatchAllLabel" ma:readOnly="true" ma:showField="CatchAllDataLabel" ma:web="699e4375-2b63-4caf-b11a-8458bd92ec1f">
      <xsd:complexType>
        <xsd:complexContent>
          <xsd:extension base="dms:MultiChoiceLookup">
            <xsd:sequence>
              <xsd:element name="Value" type="dms:Lookup" maxOccurs="unbounded" minOccurs="0" nillable="true"/>
            </xsd:sequence>
          </xsd:extension>
        </xsd:complexContent>
      </xsd:complexType>
    </xsd:element>
    <xsd:element name="EDMDocumentCreationDate" ma:index="14" nillable="true" ma:displayName="Document Creation Date" ma:description="The date of creation of the source record/document (before upload)" ma:format="DateTime" ma:internalName="EDMDocumentCreationDate">
      <xsd:simpleType>
        <xsd:restriction base="dms:DateTime"/>
      </xsd:simpleType>
    </xsd:element>
    <xsd:element name="EDMDocumentModifiedDate" ma:index="15" nillable="true" ma:displayName="Document Modified Date" ma:description="The date of modification of the source record/document (before upload)" ma:format="DateTime" ma:internalName="EDMDocumentModifiedDate">
      <xsd:simpleType>
        <xsd:restriction base="dms:DateTime"/>
      </xsd:simpleType>
    </xsd:element>
    <xsd:element name="ReferenceMaterialType" ma:index="16" ma:displayName="Reference Material Type" ma:description="The type of externally originated Reference Material" ma:format="Dropdown" ma:internalName="ReferenceMaterialType">
      <xsd:simpleType>
        <xsd:restriction base="dms:Choice">
          <xsd:enumeration value="Citation Material"/>
          <xsd:enumeration value="Legislation and Standards"/>
          <xsd:enumeration value="Conferences and External Papers"/>
          <xsd:enumeration value="Literature Review"/>
          <xsd:enumeration value="Articles"/>
          <xsd:enumeration value="Grey Literature"/>
          <xsd:enumeration value="Whitepapers and Discussion Documents"/>
          <xsd:enumeration value="Briefing Notes"/>
          <xsd:enumeration value="Stakeholder Materials"/>
          <xsd:enumeration value="Enquiries and Correspondence"/>
        </xsd:restriction>
      </xsd:simpleType>
    </xsd:element>
  </xsd:schema>
  <xsd:schema xmlns:xsd="http://www.w3.org/2001/XMLSchema" xmlns:xs="http://www.w3.org/2001/XMLSchema" xmlns:dms="http://schemas.microsoft.com/office/2006/documentManagement/types" xmlns:pc="http://schemas.microsoft.com/office/infopath/2007/PartnerControls" targetNamespace="b10402ca-1b49-4ab5-9082-6b1b2d3f4cd5" elementFormDefault="qualified">
    <xsd:import namespace="http://schemas.microsoft.com/office/2006/documentManagement/types"/>
    <xsd:import namespace="http://schemas.microsoft.com/office/infopath/2007/PartnerControls"/>
    <xsd:element name="ReviewSubject12" ma:index="17" nillable="true" ma:displayName="Review Subject" ma:list="{ACD1E124-9C26-4638-A019-31142929E7EA}" ma:internalName="ReviewSubject12" ma:showField="Title" ma:web="b10402ca-1b49-4ab5-9082-6b1b2d3f4cd5">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EDMDescription xmlns="a7e0f410-ae53-45a2-8c71-4a94a027cad0" xsi:nil="true"/>
    <TaxKeywordTaxHTField xmlns="a7e0f410-ae53-45a2-8c71-4a94a027cad0">
      <Terms xmlns="http://schemas.microsoft.com/office/infopath/2007/PartnerControls"/>
    </TaxKeywordTaxHTField>
    <ReviewSubject12 xmlns="b10402ca-1b49-4ab5-9082-6b1b2d3f4cd5" xsi:nil="true"/>
    <TaxCatchAll xmlns="a7e0f410-ae53-45a2-8c71-4a94a027cad0"/>
    <EDMDocumentCreationDate xmlns="a7e0f410-ae53-45a2-8c71-4a94a027cad0" xsi:nil="true"/>
    <EDMDocumentModifiedDate xmlns="a7e0f410-ae53-45a2-8c71-4a94a027cad0" xsi:nil="true"/>
    <ReferenceMaterialType xmlns="a7e0f410-ae53-45a2-8c71-4a94a027cad0">Conferences and External Papers</ReferenceMaterialType>
    <EDMOwner xmlns="a7e0f410-ae53-45a2-8c71-4a94a027cad0">
      <UserInfo>
        <DisplayName>Barbara Foley</DisplayName>
        <AccountId>277</AccountId>
        <AccountType/>
      </UserInfo>
    </EDMOwner>
  </documentManagement>
</p:properties>
</file>

<file path=customXml/itemProps1.xml><?xml version="1.0" encoding="utf-8"?>
<ds:datastoreItem xmlns:ds="http://schemas.openxmlformats.org/officeDocument/2006/customXml" ds:itemID="{E37FBCA0-0CC9-4384-8DF4-4D07DD61F1D2}">
  <ds:schemaRefs>
    <ds:schemaRef ds:uri="http://schemas.microsoft.com/sharepoint/v3/contenttype/forms"/>
  </ds:schemaRefs>
</ds:datastoreItem>
</file>

<file path=customXml/itemProps2.xml><?xml version="1.0" encoding="utf-8"?>
<ds:datastoreItem xmlns:ds="http://schemas.openxmlformats.org/officeDocument/2006/customXml" ds:itemID="{45BB257C-1F62-4D1D-874C-09382807A9C8}">
  <ds:schemaRefs>
    <ds:schemaRef ds:uri="Microsoft.SharePoint.Taxonomy.ContentTypeSync"/>
  </ds:schemaRefs>
</ds:datastoreItem>
</file>

<file path=customXml/itemProps3.xml><?xml version="1.0" encoding="utf-8"?>
<ds:datastoreItem xmlns:ds="http://schemas.openxmlformats.org/officeDocument/2006/customXml" ds:itemID="{7DBF9753-08DF-4EBC-BC69-C8FC8BBC03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e0f410-ae53-45a2-8c71-4a94a027cad0"/>
    <ds:schemaRef ds:uri="b10402ca-1b49-4ab5-9082-6b1b2d3f4c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358C81B-507F-4D2D-B222-BF9AC41A0D3E}">
  <ds:schemaRefs>
    <ds:schemaRef ds:uri="http://www.w3.org/XML/1998/namespace"/>
    <ds:schemaRef ds:uri="http://schemas.microsoft.com/office/2006/metadata/properties"/>
    <ds:schemaRef ds:uri="http://purl.org/dc/dcmitype/"/>
    <ds:schemaRef ds:uri="http://schemas.openxmlformats.org/package/2006/metadata/core-properties"/>
    <ds:schemaRef ds:uri="http://schemas.microsoft.com/office/2006/documentManagement/types"/>
    <ds:schemaRef ds:uri="http://purl.org/dc/terms/"/>
    <ds:schemaRef ds:uri="http://purl.org/dc/elements/1.1/"/>
    <ds:schemaRef ds:uri="http://schemas.microsoft.com/office/infopath/2007/PartnerControls"/>
    <ds:schemaRef ds:uri="b10402ca-1b49-4ab5-9082-6b1b2d3f4cd5"/>
    <ds:schemaRef ds:uri="a7e0f410-ae53-45a2-8c71-4a94a027cad0"/>
  </ds:schemaRefs>
</ds:datastoreItem>
</file>

<file path=docProps/app.xml><?xml version="1.0" encoding="utf-8"?>
<Properties xmlns="http://schemas.openxmlformats.org/officeDocument/2006/extended-properties" xmlns:vt="http://schemas.openxmlformats.org/officeDocument/2006/docPropsVTypes">
  <TotalTime>3465</TotalTime>
  <Words>1455</Words>
  <Application>Microsoft Office PowerPoint</Application>
  <PresentationFormat>Diavoorstelling (4:3)</PresentationFormat>
  <Paragraphs>357</Paragraphs>
  <Slides>41</Slides>
  <Notes>24</Notes>
  <HiddenSlides>0</HiddenSlides>
  <MMClips>0</MMClips>
  <ScaleCrop>false</ScaleCrop>
  <HeadingPairs>
    <vt:vector size="6" baseType="variant">
      <vt:variant>
        <vt:lpstr>Thema</vt:lpstr>
      </vt:variant>
      <vt:variant>
        <vt:i4>1</vt:i4>
      </vt:variant>
      <vt:variant>
        <vt:lpstr>Ingesloten OLE-bronprogramma's</vt:lpstr>
      </vt:variant>
      <vt:variant>
        <vt:i4>0</vt:i4>
      </vt:variant>
      <vt:variant>
        <vt:lpstr>Diatitels</vt:lpstr>
      </vt:variant>
      <vt:variant>
        <vt:i4>41</vt:i4>
      </vt:variant>
    </vt:vector>
  </HeadingPairs>
  <TitlesOfParts>
    <vt:vector size="42" baseType="lpstr">
      <vt:lpstr>Default Design</vt:lpstr>
      <vt:lpstr>International Review – Use of Information for the regulation of health and social care</vt:lpstr>
      <vt:lpstr>Presentation overview</vt:lpstr>
      <vt:lpstr>Objective</vt:lpstr>
      <vt:lpstr> About HIQA</vt:lpstr>
      <vt:lpstr>Jurisdictions reviewed</vt:lpstr>
      <vt:lpstr>Consultation with key individuals </vt:lpstr>
      <vt:lpstr>Structures in place</vt:lpstr>
      <vt:lpstr>PowerPoint-presentatie</vt:lpstr>
      <vt:lpstr>1. Vision/Strategy</vt:lpstr>
      <vt:lpstr>2. Defining the information</vt:lpstr>
      <vt:lpstr>3. Applying Business Intelligence</vt:lpstr>
      <vt:lpstr>PowerPoint-presentatie</vt:lpstr>
      <vt:lpstr> Use of Information - Regulation </vt:lpstr>
      <vt:lpstr>PowerPoint-presentatie</vt:lpstr>
      <vt:lpstr>PowerPoint-presentatie</vt:lpstr>
      <vt:lpstr> Indicators – Intelligent Monitoring</vt:lpstr>
      <vt:lpstr> Dutch model for risk-led supervision </vt:lpstr>
      <vt:lpstr>Summary – Part 1</vt:lpstr>
      <vt:lpstr>Key Performance Indicators (KPIs)</vt:lpstr>
      <vt:lpstr>PowerPoint-presentatie</vt:lpstr>
      <vt:lpstr>Understanding  Key Performance Indicators</vt:lpstr>
      <vt:lpstr>PowerPoint-presentatie</vt:lpstr>
      <vt:lpstr>Health Care Ontario  Primary Care KPIs</vt:lpstr>
      <vt:lpstr>Quality and Safety Indicators</vt:lpstr>
      <vt:lpstr>Patient and Staff Experience </vt:lpstr>
      <vt:lpstr>NHS: England National Patient Survey Programme</vt:lpstr>
      <vt:lpstr>Patient Experience</vt:lpstr>
      <vt:lpstr>Quality Accounts</vt:lpstr>
      <vt:lpstr>NHS: Quality Accounts</vt:lpstr>
      <vt:lpstr>HQSC: Quality Accounts</vt:lpstr>
      <vt:lpstr>Corporate and Governance Review Netherlands</vt:lpstr>
      <vt:lpstr>Structured vs Unstructured</vt:lpstr>
      <vt:lpstr>Reports</vt:lpstr>
      <vt:lpstr>Care Quality Commission: Reporting </vt:lpstr>
      <vt:lpstr>PowerPoint-presentatie</vt:lpstr>
      <vt:lpstr> Website and displaying information </vt:lpstr>
      <vt:lpstr>New Zealand: Website and displaying information</vt:lpstr>
      <vt:lpstr>Health Quality Ontario: Website and displaying information</vt:lpstr>
      <vt:lpstr>CQC: Website and displaying information</vt:lpstr>
      <vt:lpstr>Danish Health and Medicines Authority Website and displaying information</vt:lpstr>
      <vt:lpstr>Summary</vt:lpstr>
    </vt:vector>
  </TitlesOfParts>
  <Company>HIQA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for Directors</dc:title>
  <dc:creator>HIQA</dc:creator>
  <cp:lastModifiedBy>ASUS</cp:lastModifiedBy>
  <cp:revision>178</cp:revision>
  <dcterms:created xsi:type="dcterms:W3CDTF">2009-04-01T10:08:57Z</dcterms:created>
  <dcterms:modified xsi:type="dcterms:W3CDTF">2014-10-14T11:50:38Z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0x01010102010502006410EEA895CFDC45A654DC4515E02339</vt:lpwstr>
  </property>
  <property fmtid="{D5CDD505-2E9C-101B-9397-08002B2CF9AE}" pid="3" name="TaxKeyword">
    <vt:lpwstr/>
  </property>
</Properties>
</file>