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7" r:id="rId2"/>
    <p:sldId id="258" r:id="rId3"/>
    <p:sldId id="260" r:id="rId4"/>
    <p:sldId id="262" r:id="rId5"/>
    <p:sldId id="275" r:id="rId6"/>
    <p:sldId id="289" r:id="rId7"/>
    <p:sldId id="290" r:id="rId8"/>
    <p:sldId id="292" r:id="rId9"/>
    <p:sldId id="293" r:id="rId10"/>
    <p:sldId id="291" r:id="rId11"/>
    <p:sldId id="294" r:id="rId12"/>
    <p:sldId id="295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22" autoAdjust="0"/>
    <p:restoredTop sz="94660"/>
  </p:normalViewPr>
  <p:slideViewPr>
    <p:cSldViewPr>
      <p:cViewPr>
        <p:scale>
          <a:sx n="76" d="100"/>
          <a:sy n="76" d="100"/>
        </p:scale>
        <p:origin x="-1260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CC112-434E-4C0C-B2FA-EDC0D67527BC}" type="datetimeFigureOut">
              <a:rPr lang="en-IE" smtClean="0"/>
              <a:pPr/>
              <a:t>14/10/2014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D59F5-9726-4F5D-8D84-404816DCD610}" type="slidenum">
              <a:rPr lang="en-IE" smtClean="0"/>
              <a:pPr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85664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Shari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4F3E7-7D51-484E-BEE3-C5B556FBA1F2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082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Shari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D59F5-9726-4F5D-8D84-404816DCD610}" type="slidenum">
              <a:rPr lang="en-IE" smtClean="0"/>
              <a:pPr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41255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Our</a:t>
            </a:r>
            <a:r>
              <a:rPr lang="en-IE" baseline="0" dirty="0" smtClean="0"/>
              <a:t> values include equity and human rights.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4F3E7-7D51-484E-BEE3-C5B556FBA1F2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10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Shari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4F3E7-7D51-484E-BEE3-C5B556FBA1F2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331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10/14/2014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10/14/2014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‹nr.›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10/14/2014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10/14/2014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‹nr.›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10/14/2014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10/14/2014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‹nr.›</a:t>
            </a:fld>
            <a:endParaRPr kumimoji="0"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10/14/2014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‹nr.›</a:t>
            </a:fld>
            <a:endParaRPr kumimoji="0"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10/14/2014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‹nr.›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alhealthreform.ie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mentalhealthreform.i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3768" y="2996952"/>
            <a:ext cx="5974432" cy="1728192"/>
          </a:xfrm>
        </p:spPr>
        <p:txBody>
          <a:bodyPr>
            <a:normAutofit/>
          </a:bodyPr>
          <a:lstStyle/>
          <a:p>
            <a:pPr algn="ctr"/>
            <a:r>
              <a:rPr lang="en-IE" dirty="0" smtClean="0"/>
              <a:t>Service user involvement in mental health services</a:t>
            </a: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760" y="4437112"/>
            <a:ext cx="6120680" cy="1371600"/>
          </a:xfrm>
        </p:spPr>
        <p:txBody>
          <a:bodyPr>
            <a:normAutofit fontScale="85000" lnSpcReduction="20000"/>
          </a:bodyPr>
          <a:lstStyle/>
          <a:p>
            <a:pPr algn="ctr"/>
            <a:endParaRPr lang="en-IE" dirty="0" smtClean="0"/>
          </a:p>
          <a:p>
            <a:pPr algn="ctr"/>
            <a:r>
              <a:rPr lang="en-IE" dirty="0" smtClean="0"/>
              <a:t>EPSO</a:t>
            </a:r>
          </a:p>
          <a:p>
            <a:pPr algn="ctr"/>
            <a:r>
              <a:rPr lang="en-IE" dirty="0" smtClean="0"/>
              <a:t>26</a:t>
            </a:r>
            <a:r>
              <a:rPr lang="en-IE" baseline="30000" dirty="0" smtClean="0"/>
              <a:t>th</a:t>
            </a:r>
            <a:r>
              <a:rPr lang="en-IE" dirty="0" smtClean="0"/>
              <a:t> September 2014</a:t>
            </a:r>
          </a:p>
          <a:p>
            <a:pPr algn="ctr"/>
            <a:r>
              <a:rPr lang="en-IE" dirty="0" smtClean="0"/>
              <a:t>Shari McDaid, PhD</a:t>
            </a:r>
          </a:p>
          <a:p>
            <a:pPr algn="ctr"/>
            <a:r>
              <a:rPr lang="en-IE" dirty="0" smtClean="0"/>
              <a:t>Director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48680"/>
            <a:ext cx="6910968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7844"/>
            <a:ext cx="8147248" cy="644932"/>
          </a:xfrm>
        </p:spPr>
        <p:txBody>
          <a:bodyPr>
            <a:normAutofit/>
          </a:bodyPr>
          <a:lstStyle/>
          <a:p>
            <a:r>
              <a:rPr lang="en-IE" b="1" dirty="0" smtClean="0">
                <a:solidFill>
                  <a:schemeClr val="accent1"/>
                </a:solidFill>
              </a:rPr>
              <a:t>Implementation 2001 – 2014 </a:t>
            </a:r>
            <a:endParaRPr lang="en-IE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7467600" cy="419708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IE" dirty="0" smtClean="0"/>
              <a:t>Mental Health Commission, tribunals and inspection team</a:t>
            </a:r>
          </a:p>
          <a:p>
            <a:pPr>
              <a:lnSpc>
                <a:spcPct val="150000"/>
              </a:lnSpc>
            </a:pPr>
            <a:r>
              <a:rPr lang="en-IE" dirty="0"/>
              <a:t>National Service User Executive</a:t>
            </a:r>
          </a:p>
          <a:p>
            <a:pPr>
              <a:lnSpc>
                <a:spcPct val="150000"/>
              </a:lnSpc>
            </a:pPr>
            <a:r>
              <a:rPr lang="en-IE" dirty="0" smtClean="0"/>
              <a:t>HSE Office of Service User &amp; Family Engagement</a:t>
            </a:r>
          </a:p>
          <a:p>
            <a:pPr>
              <a:lnSpc>
                <a:spcPct val="150000"/>
              </a:lnSpc>
            </a:pPr>
            <a:r>
              <a:rPr lang="en-IE" dirty="0" smtClean="0"/>
              <a:t>HSE Consumer Panels</a:t>
            </a:r>
          </a:p>
          <a:p>
            <a:pPr>
              <a:lnSpc>
                <a:spcPct val="150000"/>
              </a:lnSpc>
            </a:pPr>
            <a:r>
              <a:rPr lang="en-IE" dirty="0" smtClean="0"/>
              <a:t>Amnesty International Ireland’s Advisory Group</a:t>
            </a:r>
          </a:p>
          <a:p>
            <a:pPr>
              <a:lnSpc>
                <a:spcPct val="150000"/>
              </a:lnSpc>
            </a:pPr>
            <a:r>
              <a:rPr lang="en-IE" dirty="0" smtClean="0"/>
              <a:t>Refocus group at the College of Psychiatrists</a:t>
            </a:r>
          </a:p>
          <a:p>
            <a:pPr>
              <a:lnSpc>
                <a:spcPct val="150000"/>
              </a:lnSpc>
            </a:pPr>
            <a:endParaRPr lang="en-IE" dirty="0" smtClean="0"/>
          </a:p>
          <a:p>
            <a:pPr marL="0" indent="0">
              <a:buNone/>
            </a:pPr>
            <a:endParaRPr lang="en-IE" dirty="0" smtClean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"/>
          <a:stretch/>
        </p:blipFill>
        <p:spPr bwMode="auto">
          <a:xfrm>
            <a:off x="4788024" y="0"/>
            <a:ext cx="4355976" cy="7955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831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7844"/>
            <a:ext cx="8147248" cy="644932"/>
          </a:xfrm>
        </p:spPr>
        <p:txBody>
          <a:bodyPr>
            <a:normAutofit/>
          </a:bodyPr>
          <a:lstStyle/>
          <a:p>
            <a:r>
              <a:rPr lang="en-IE" b="1" dirty="0" smtClean="0">
                <a:solidFill>
                  <a:schemeClr val="accent1"/>
                </a:solidFill>
              </a:rPr>
              <a:t>Challenges for the future</a:t>
            </a:r>
            <a:endParaRPr lang="en-IE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2204864"/>
            <a:ext cx="7467600" cy="36930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E" dirty="0" smtClean="0"/>
              <a:t>Insider vs. outsider</a:t>
            </a:r>
          </a:p>
          <a:p>
            <a:pPr>
              <a:lnSpc>
                <a:spcPct val="150000"/>
              </a:lnSpc>
            </a:pPr>
            <a:r>
              <a:rPr lang="en-IE" dirty="0" smtClean="0"/>
              <a:t>Representativeness</a:t>
            </a:r>
          </a:p>
          <a:p>
            <a:pPr>
              <a:lnSpc>
                <a:spcPct val="150000"/>
              </a:lnSpc>
            </a:pPr>
            <a:r>
              <a:rPr lang="en-IE" dirty="0" smtClean="0"/>
              <a:t>Sustainability</a:t>
            </a:r>
          </a:p>
          <a:p>
            <a:pPr marL="0" indent="0">
              <a:buNone/>
            </a:pPr>
            <a:endParaRPr lang="en-IE" dirty="0" smtClean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"/>
          <a:stretch/>
        </p:blipFill>
        <p:spPr bwMode="auto">
          <a:xfrm>
            <a:off x="4788024" y="0"/>
            <a:ext cx="4355976" cy="7955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093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chemeClr val="accent1"/>
                </a:solidFill>
              </a:rPr>
              <a:t>Challenges for the future</a:t>
            </a:r>
            <a:endParaRPr lang="en-IE" dirty="0"/>
          </a:p>
        </p:txBody>
      </p:sp>
      <p:pic>
        <p:nvPicPr>
          <p:cNvPr id="3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"/>
          <a:stretch/>
        </p:blipFill>
        <p:spPr bwMode="auto">
          <a:xfrm>
            <a:off x="4788024" y="0"/>
            <a:ext cx="4355976" cy="7955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3648" y="1556792"/>
            <a:ext cx="62646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/>
              <a:t>“Future developments within the movement are likely to continue to be shaped by the inherent tension between insider and outsider strategies, and between contesting the current paradigm of bio-psychiatry and its disempowering practices and collaboration with it in order to seek reform of the current mental health services. The risk for the user/survivor movement remains that without independently funded, sufficiently robust user-controlled organisations with strong links to active local service-user groups, influencing the professionally dominated policy environment of mental health services will remain a daunting challenge.” Liz </a:t>
            </a:r>
            <a:r>
              <a:rPr lang="en-IE" sz="2000" dirty="0" err="1"/>
              <a:t>Brosnan</a:t>
            </a:r>
            <a:r>
              <a:rPr lang="en-IE" sz="2000" dirty="0"/>
              <a:t> 2014, p.93</a:t>
            </a:r>
          </a:p>
        </p:txBody>
      </p:sp>
    </p:spTree>
    <p:extLst>
      <p:ext uri="{BB962C8B-B14F-4D97-AF65-F5344CB8AC3E}">
        <p14:creationId xmlns:p14="http://schemas.microsoft.com/office/powerpoint/2010/main" val="2507887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"/>
          <a:stretch/>
        </p:blipFill>
        <p:spPr bwMode="auto">
          <a:xfrm>
            <a:off x="4788024" y="0"/>
            <a:ext cx="4355976" cy="7955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1043608" y="1556793"/>
            <a:ext cx="6881192" cy="4248472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</a:pPr>
            <a:r>
              <a:rPr lang="en-IE" dirty="0" smtClean="0">
                <a:hlinkClick r:id="rId3"/>
              </a:rPr>
              <a:t>www.mentalhealthreform.ie</a:t>
            </a:r>
            <a:endParaRPr lang="en-IE" dirty="0" smtClean="0"/>
          </a:p>
          <a:p>
            <a:pPr eaLnBrk="1" hangingPunct="1">
              <a:spcAft>
                <a:spcPts val="1200"/>
              </a:spcAft>
            </a:pPr>
            <a:r>
              <a:rPr lang="en-IE" dirty="0" smtClean="0"/>
              <a:t>Twitter - @</a:t>
            </a:r>
            <a:r>
              <a:rPr lang="en-IE" dirty="0" err="1" smtClean="0"/>
              <a:t>MHReform</a:t>
            </a:r>
            <a:endParaRPr lang="en-IE" dirty="0" smtClean="0"/>
          </a:p>
          <a:p>
            <a:pPr eaLnBrk="1" hangingPunct="1">
              <a:spcAft>
                <a:spcPts val="1200"/>
              </a:spcAft>
            </a:pPr>
            <a:r>
              <a:rPr lang="en-IE" dirty="0" smtClean="0"/>
              <a:t>www.facebook.com/mentalhealthreform</a:t>
            </a:r>
          </a:p>
          <a:p>
            <a:pPr eaLnBrk="1" hangingPunct="1">
              <a:spcAft>
                <a:spcPts val="1200"/>
              </a:spcAft>
            </a:pPr>
            <a:r>
              <a:rPr lang="en-IE" dirty="0" smtClean="0"/>
              <a:t>Email: </a:t>
            </a:r>
            <a:r>
              <a:rPr lang="en-IE" dirty="0" smtClean="0">
                <a:hlinkClick r:id="rId4"/>
              </a:rPr>
              <a:t>info@mentalhealthreform.ie</a:t>
            </a:r>
            <a:endParaRPr lang="en-IE" dirty="0" smtClean="0"/>
          </a:p>
          <a:p>
            <a:pPr eaLnBrk="1" hangingPunct="1">
              <a:spcAft>
                <a:spcPts val="1200"/>
              </a:spcAft>
            </a:pPr>
            <a:r>
              <a:rPr lang="en-IE" dirty="0" smtClean="0"/>
              <a:t>Tel: 01 874 9468</a:t>
            </a:r>
          </a:p>
          <a:p>
            <a:pPr eaLnBrk="1" hangingPunct="1">
              <a:spcAft>
                <a:spcPts val="1200"/>
              </a:spcAft>
            </a:pPr>
            <a:r>
              <a:rPr lang="en-IE" dirty="0" err="1" smtClean="0"/>
              <a:t>Coleraine</a:t>
            </a:r>
            <a:r>
              <a:rPr lang="en-IE" dirty="0" smtClean="0"/>
              <a:t> House, </a:t>
            </a:r>
            <a:r>
              <a:rPr lang="en-IE" dirty="0" err="1" smtClean="0"/>
              <a:t>Coleraine</a:t>
            </a:r>
            <a:r>
              <a:rPr lang="en-IE" dirty="0" smtClean="0"/>
              <a:t> St., Dublin 7</a:t>
            </a:r>
          </a:p>
          <a:p>
            <a:pPr eaLnBrk="1" hangingPunct="1">
              <a:spcAft>
                <a:spcPts val="1200"/>
              </a:spcAft>
            </a:pPr>
            <a:endParaRPr lang="en-IE" dirty="0"/>
          </a:p>
          <a:p>
            <a:pPr eaLnBrk="1" hangingPunct="1"/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58073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0" t="23186" r="23527" b="11133"/>
          <a:stretch/>
        </p:blipFill>
        <p:spPr bwMode="auto">
          <a:xfrm>
            <a:off x="0" y="188640"/>
            <a:ext cx="9144000" cy="648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18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3247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dirty="0" smtClean="0"/>
              <a:t>Our </a:t>
            </a:r>
            <a:r>
              <a:rPr lang="en-GB" dirty="0" smtClean="0"/>
              <a:t>goal </a:t>
            </a:r>
            <a:r>
              <a:rPr lang="en-GB" dirty="0"/>
              <a:t>is for an Ireland where people with mental health difficulties can recover their </a:t>
            </a:r>
            <a:r>
              <a:rPr lang="en-GB" dirty="0" smtClean="0"/>
              <a:t>well-being </a:t>
            </a:r>
            <a:r>
              <a:rPr lang="en-GB" dirty="0"/>
              <a:t>and 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live </a:t>
            </a:r>
            <a:r>
              <a:rPr lang="en-GB" dirty="0"/>
              <a:t>a full life in their community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"/>
          <a:stretch/>
        </p:blipFill>
        <p:spPr bwMode="auto">
          <a:xfrm>
            <a:off x="4788024" y="0"/>
            <a:ext cx="4355976" cy="7955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3068638"/>
            <a:ext cx="4572000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26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Unite – inform - advocate</a:t>
            </a: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3491880" cy="23273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484784"/>
            <a:ext cx="4572000" cy="304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777721"/>
            <a:ext cx="4070935" cy="2925167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"/>
          <a:stretch/>
        </p:blipFill>
        <p:spPr bwMode="auto">
          <a:xfrm>
            <a:off x="4788024" y="0"/>
            <a:ext cx="4355976" cy="7955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292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7844"/>
            <a:ext cx="8147248" cy="1143000"/>
          </a:xfrm>
        </p:spPr>
        <p:txBody>
          <a:bodyPr>
            <a:normAutofit/>
          </a:bodyPr>
          <a:lstStyle/>
          <a:p>
            <a:r>
              <a:rPr lang="en-IE" b="1" dirty="0" smtClean="0">
                <a:solidFill>
                  <a:schemeClr val="accent1"/>
                </a:solidFill>
              </a:rPr>
              <a:t>Why service user involvement in mental health services?</a:t>
            </a:r>
            <a:endParaRPr lang="en-IE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2276872"/>
            <a:ext cx="7467600" cy="3621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E" dirty="0" smtClean="0"/>
              <a:t>Consumerist approach</a:t>
            </a:r>
          </a:p>
          <a:p>
            <a:pPr>
              <a:lnSpc>
                <a:spcPct val="150000"/>
              </a:lnSpc>
            </a:pPr>
            <a:r>
              <a:rPr lang="en-IE" dirty="0" smtClean="0"/>
              <a:t>Democratic approach</a:t>
            </a:r>
          </a:p>
          <a:p>
            <a:pPr>
              <a:lnSpc>
                <a:spcPct val="150000"/>
              </a:lnSpc>
            </a:pPr>
            <a:r>
              <a:rPr lang="en-IE" dirty="0" smtClean="0"/>
              <a:t>Community development approach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"/>
          <a:stretch/>
        </p:blipFill>
        <p:spPr bwMode="auto">
          <a:xfrm>
            <a:off x="4788024" y="0"/>
            <a:ext cx="4355976" cy="7955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573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7844"/>
            <a:ext cx="8147248" cy="1143000"/>
          </a:xfrm>
        </p:spPr>
        <p:txBody>
          <a:bodyPr>
            <a:normAutofit/>
          </a:bodyPr>
          <a:lstStyle/>
          <a:p>
            <a:r>
              <a:rPr lang="en-IE" b="1" dirty="0" smtClean="0">
                <a:solidFill>
                  <a:schemeClr val="accent1"/>
                </a:solidFill>
              </a:rPr>
              <a:t>History of service user involvement in Ireland</a:t>
            </a:r>
            <a:endParaRPr lang="en-IE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2276872"/>
            <a:ext cx="7467600" cy="3621016"/>
          </a:xfrm>
        </p:spPr>
        <p:txBody>
          <a:bodyPr>
            <a:normAutofit/>
          </a:bodyPr>
          <a:lstStyle/>
          <a:p>
            <a:r>
              <a:rPr lang="en-IE" dirty="0" smtClean="0"/>
              <a:t>1998 – almost no service user involvement in mental health</a:t>
            </a:r>
          </a:p>
          <a:p>
            <a:pPr>
              <a:lnSpc>
                <a:spcPct val="150000"/>
              </a:lnSpc>
            </a:pPr>
            <a:r>
              <a:rPr lang="en-IE" dirty="0" smtClean="0"/>
              <a:t>1999 – the Derry conference</a:t>
            </a:r>
          </a:p>
          <a:p>
            <a:pPr lvl="1">
              <a:lnSpc>
                <a:spcPct val="150000"/>
              </a:lnSpc>
            </a:pPr>
            <a:r>
              <a:rPr lang="en-IE" dirty="0" smtClean="0"/>
              <a:t>270 people with self-experience in a safe space</a:t>
            </a:r>
          </a:p>
          <a:p>
            <a:pPr lvl="1">
              <a:lnSpc>
                <a:spcPct val="150000"/>
              </a:lnSpc>
            </a:pPr>
            <a:r>
              <a:rPr lang="en-IE" dirty="0" smtClean="0"/>
              <a:t>Widespread consultation, led by Paddy McGowan</a:t>
            </a:r>
          </a:p>
          <a:p>
            <a:pPr lvl="1">
              <a:lnSpc>
                <a:spcPct val="150000"/>
              </a:lnSpc>
            </a:pPr>
            <a:r>
              <a:rPr lang="en-IE" dirty="0" smtClean="0"/>
              <a:t>Engendered the Irish Advocacy Network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"/>
          <a:stretch/>
        </p:blipFill>
        <p:spPr bwMode="auto">
          <a:xfrm>
            <a:off x="4788024" y="0"/>
            <a:ext cx="4355976" cy="7955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750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7844"/>
            <a:ext cx="8147248" cy="644932"/>
          </a:xfrm>
        </p:spPr>
        <p:txBody>
          <a:bodyPr>
            <a:normAutofit/>
          </a:bodyPr>
          <a:lstStyle/>
          <a:p>
            <a:r>
              <a:rPr lang="en-IE" b="1" dirty="0" smtClean="0">
                <a:solidFill>
                  <a:schemeClr val="accent1"/>
                </a:solidFill>
              </a:rPr>
              <a:t>History of involvement in Ireland</a:t>
            </a:r>
            <a:endParaRPr lang="en-IE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7467600" cy="4413104"/>
          </a:xfrm>
        </p:spPr>
        <p:txBody>
          <a:bodyPr>
            <a:normAutofit/>
          </a:bodyPr>
          <a:lstStyle/>
          <a:p>
            <a:r>
              <a:rPr lang="en-IE" dirty="0" smtClean="0"/>
              <a:t>Mental Health Act, 2001 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"/>
          <a:stretch/>
        </p:blipFill>
        <p:spPr bwMode="auto">
          <a:xfrm>
            <a:off x="4788024" y="0"/>
            <a:ext cx="4355976" cy="7955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84" t="14509" r="34423" b="25501"/>
          <a:stretch/>
        </p:blipFill>
        <p:spPr bwMode="auto">
          <a:xfrm>
            <a:off x="1999609" y="2041293"/>
            <a:ext cx="4962855" cy="4476302"/>
          </a:xfrm>
          <a:prstGeom prst="rect">
            <a:avLst/>
          </a:prstGeom>
          <a:noFill/>
          <a:ln w="317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31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7844"/>
            <a:ext cx="8147248" cy="644932"/>
          </a:xfrm>
        </p:spPr>
        <p:txBody>
          <a:bodyPr>
            <a:normAutofit/>
          </a:bodyPr>
          <a:lstStyle/>
          <a:p>
            <a:r>
              <a:rPr lang="en-IE" b="1" dirty="0" smtClean="0">
                <a:solidFill>
                  <a:schemeClr val="accent1"/>
                </a:solidFill>
              </a:rPr>
              <a:t>History of involvement in Ireland</a:t>
            </a:r>
            <a:endParaRPr lang="en-IE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7467600" cy="4413104"/>
          </a:xfrm>
        </p:spPr>
        <p:txBody>
          <a:bodyPr>
            <a:normAutofit/>
          </a:bodyPr>
          <a:lstStyle/>
          <a:p>
            <a:r>
              <a:rPr lang="en-IE" dirty="0" smtClean="0"/>
              <a:t>2001 – Department of Health national policy 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"/>
          <a:stretch/>
        </p:blipFill>
        <p:spPr bwMode="auto">
          <a:xfrm>
            <a:off x="4788024" y="0"/>
            <a:ext cx="4355976" cy="7955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http://www.drugsandalcohol.ie/5078/1.haspreviewThumbnailVersion/DOHC_Health_Strategy.p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88839"/>
            <a:ext cx="3240360" cy="458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1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7844"/>
            <a:ext cx="8147248" cy="644932"/>
          </a:xfrm>
        </p:spPr>
        <p:txBody>
          <a:bodyPr>
            <a:normAutofit/>
          </a:bodyPr>
          <a:lstStyle/>
          <a:p>
            <a:r>
              <a:rPr lang="en-IE" b="1" dirty="0" smtClean="0">
                <a:solidFill>
                  <a:schemeClr val="accent1"/>
                </a:solidFill>
              </a:rPr>
              <a:t>History of involvement in Ireland</a:t>
            </a:r>
            <a:endParaRPr lang="en-IE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7467600" cy="4413104"/>
          </a:xfrm>
        </p:spPr>
        <p:txBody>
          <a:bodyPr>
            <a:normAutofit/>
          </a:bodyPr>
          <a:lstStyle/>
          <a:p>
            <a:r>
              <a:rPr lang="en-IE" dirty="0" smtClean="0"/>
              <a:t>2006 – A Vision for Change  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"/>
          <a:stretch/>
        </p:blipFill>
        <p:spPr bwMode="auto">
          <a:xfrm>
            <a:off x="4788024" y="0"/>
            <a:ext cx="4355976" cy="7955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2501132.jpg (200×28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015" y="1988840"/>
            <a:ext cx="3287462" cy="4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66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665</TotalTime>
  <Words>324</Words>
  <Application>Microsoft Office PowerPoint</Application>
  <PresentationFormat>Diavoorstelling (4:3)</PresentationFormat>
  <Paragraphs>52</Paragraphs>
  <Slides>13</Slides>
  <Notes>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Oriel</vt:lpstr>
      <vt:lpstr>Service user involvement in mental health services </vt:lpstr>
      <vt:lpstr>PowerPoint-presentatie</vt:lpstr>
      <vt:lpstr>PowerPoint-presentatie</vt:lpstr>
      <vt:lpstr>Unite – inform - advocate</vt:lpstr>
      <vt:lpstr>Why service user involvement in mental health services?</vt:lpstr>
      <vt:lpstr>History of service user involvement in Ireland</vt:lpstr>
      <vt:lpstr>History of involvement in Ireland</vt:lpstr>
      <vt:lpstr>History of involvement in Ireland</vt:lpstr>
      <vt:lpstr>History of involvement in Ireland</vt:lpstr>
      <vt:lpstr>Implementation 2001 – 2014 </vt:lpstr>
      <vt:lpstr>Challenges for the future</vt:lpstr>
      <vt:lpstr>Challenges for the future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Workshop: Promoting mental health  Advocating for Improved Mental Health Services</dc:title>
  <dc:creator>Lara Kelly</dc:creator>
  <cp:lastModifiedBy>ASUS</cp:lastModifiedBy>
  <cp:revision>29</cp:revision>
  <dcterms:created xsi:type="dcterms:W3CDTF">2014-05-22T14:15:52Z</dcterms:created>
  <dcterms:modified xsi:type="dcterms:W3CDTF">2014-10-14T11:50:58Z</dcterms:modified>
</cp:coreProperties>
</file>