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9" r:id="rId1"/>
    <p:sldMasterId id="2147484201" r:id="rId2"/>
  </p:sldMasterIdLst>
  <p:notesMasterIdLst>
    <p:notesMasterId r:id="rId19"/>
  </p:notesMasterIdLst>
  <p:sldIdLst>
    <p:sldId id="310" r:id="rId3"/>
    <p:sldId id="291" r:id="rId4"/>
    <p:sldId id="292" r:id="rId5"/>
    <p:sldId id="293" r:id="rId6"/>
    <p:sldId id="294" r:id="rId7"/>
    <p:sldId id="298" r:id="rId8"/>
    <p:sldId id="297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529D26"/>
    <a:srgbClr val="249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4" autoAdjust="0"/>
    <p:restoredTop sz="94660"/>
  </p:normalViewPr>
  <p:slideViewPr>
    <p:cSldViewPr snapToGrid="0">
      <p:cViewPr>
        <p:scale>
          <a:sx n="76" d="100"/>
          <a:sy n="76" d="100"/>
        </p:scale>
        <p:origin x="-109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65D008-8945-4E7A-9E94-763780664070}" type="datetimeFigureOut">
              <a:rPr lang="nl-NL"/>
              <a:pPr>
                <a:defRPr/>
              </a:pPr>
              <a:t>13-4-2015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3B68B6-862B-44BC-9CE9-AA26CAD57172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07530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618413" y="2474913"/>
            <a:ext cx="903287" cy="364648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08550" y="2474913"/>
            <a:ext cx="2557463" cy="364648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van presentatie | datum van presentatie</a:t>
            </a:r>
          </a:p>
        </p:txBody>
      </p:sp>
      <p:sp>
        <p:nvSpPr>
          <p:cNvPr id="8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3BCA4A-3CF8-4262-8229-7134E4E0965A}" type="slidenum">
              <a:rPr lang="nl-NL"/>
              <a:pPr/>
              <a:t>‹nr.›</a:t>
            </a:fld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08550" y="3511550"/>
            <a:ext cx="1722438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83388" y="3511550"/>
            <a:ext cx="1724025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van presentatie | datum van presentatie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67" name="Picture 19" descr="ppt-ENG-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</p:spPr>
      </p:pic>
      <p:sp>
        <p:nvSpPr>
          <p:cNvPr id="9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nl-NL" sz="1800" dirty="0">
              <a:solidFill>
                <a:schemeClr val="tx1"/>
              </a:solidFill>
            </a:endParaRPr>
          </a:p>
        </p:txBody>
      </p:sp>
      <p:sp>
        <p:nvSpPr>
          <p:cNvPr id="1300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 van presentatie | datum van presentatie</a:t>
            </a:r>
          </a:p>
        </p:txBody>
      </p:sp>
      <p:sp>
        <p:nvSpPr>
          <p:cNvPr id="130054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2838" y="2474913"/>
            <a:ext cx="3598862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30055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08550" y="3511550"/>
            <a:ext cx="3598863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  <p:pic>
        <p:nvPicPr>
          <p:cNvPr id="130063" name="Picture 15" descr="RO_VWS_IG_Logo_Powerpoint_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9050" y="-11113"/>
            <a:ext cx="9144000" cy="20018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0" r:id="rId1"/>
    <p:sldLayoutId id="2147484191" r:id="rId2"/>
    <p:sldLayoutId id="2147484192" r:id="rId3"/>
    <p:sldLayoutId id="2147484193" r:id="rId4"/>
    <p:sldLayoutId id="2147484194" r:id="rId5"/>
    <p:sldLayoutId id="2147484195" r:id="rId6"/>
    <p:sldLayoutId id="2147484196" r:id="rId7"/>
    <p:sldLayoutId id="2147484197" r:id="rId8"/>
    <p:sldLayoutId id="2147484198" r:id="rId9"/>
    <p:sldLayoutId id="2147484199" r:id="rId10"/>
    <p:sldLayoutId id="2147484200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indent="1588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1588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2pPr>
      <a:lvl3pPr marL="1588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3pPr>
      <a:lvl4pPr marL="1588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4pPr>
      <a:lvl5pPr marL="1588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5pPr>
      <a:lvl6pPr marL="458788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6pPr>
      <a:lvl7pPr marL="915988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7pPr>
      <a:lvl8pPr marL="1373188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8pPr>
      <a:lvl9pPr marL="1830388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3" y="1233488"/>
            <a:ext cx="81692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46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3" y="1798638"/>
            <a:ext cx="8169275" cy="43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0" y="6453188"/>
            <a:ext cx="4156075" cy="3159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 van presentatie | datum van presentatie</a:t>
            </a:r>
          </a:p>
        </p:txBody>
      </p:sp>
      <p:sp>
        <p:nvSpPr>
          <p:cNvPr id="13" name="shpBeeldmerk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6438900"/>
            <a:ext cx="712788" cy="3635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E2453010-E098-44CB-9B6D-89E0D7621992}" type="slidenum">
              <a:rPr lang="nl-NL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2" r:id="rId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66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60066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60066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60066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60066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rgbClr val="000000"/>
          </a:solidFill>
          <a:latin typeface="+mn-lt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3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4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5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3BCA4A-3CF8-4262-8229-7134E4E0965A}" type="slidenum">
              <a:rPr lang="nl-NL" smtClean="0"/>
              <a:pPr/>
              <a:t>1</a:t>
            </a:fld>
            <a:endParaRPr lang="nl-NL" dirty="0"/>
          </a:p>
        </p:txBody>
      </p:sp>
      <p:cxnSp>
        <p:nvCxnSpPr>
          <p:cNvPr id="9" name="Rechte verbindingslijn 8"/>
          <p:cNvCxnSpPr/>
          <p:nvPr/>
        </p:nvCxnSpPr>
        <p:spPr bwMode="auto">
          <a:xfrm>
            <a:off x="4554071" y="1066800"/>
            <a:ext cx="0" cy="5244353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Rechte verbindingslijn met pijl 10"/>
          <p:cNvCxnSpPr/>
          <p:nvPr/>
        </p:nvCxnSpPr>
        <p:spPr bwMode="auto">
          <a:xfrm flipH="1">
            <a:off x="3603812" y="1873624"/>
            <a:ext cx="403412" cy="2034988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Rechthoek 11"/>
          <p:cNvSpPr/>
          <p:nvPr/>
        </p:nvSpPr>
        <p:spPr bwMode="auto">
          <a:xfrm>
            <a:off x="4536141" y="1084729"/>
            <a:ext cx="4607859" cy="522642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3" name="Rechthoek 12"/>
          <p:cNvSpPr/>
          <p:nvPr/>
        </p:nvSpPr>
        <p:spPr bwMode="auto">
          <a:xfrm>
            <a:off x="4554071" y="1075765"/>
            <a:ext cx="4589929" cy="52353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573741" y="1314777"/>
            <a:ext cx="838199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 smtClean="0">
              <a:solidFill>
                <a:srgbClr val="7030A0"/>
              </a:solidFill>
            </a:endParaRPr>
          </a:p>
          <a:p>
            <a:pPr algn="ctr"/>
            <a:endParaRPr lang="nl-NL" dirty="0">
              <a:solidFill>
                <a:srgbClr val="7030A0"/>
              </a:solidFill>
            </a:endParaRPr>
          </a:p>
          <a:p>
            <a:pPr algn="ctr"/>
            <a:r>
              <a:rPr lang="en-GB" dirty="0" smtClean="0">
                <a:solidFill>
                  <a:srgbClr val="7030A0"/>
                </a:solidFill>
              </a:rPr>
              <a:t>Auditing</a:t>
            </a:r>
            <a:r>
              <a:rPr lang="nl-NL" dirty="0" smtClean="0">
                <a:solidFill>
                  <a:srgbClr val="7030A0"/>
                </a:solidFill>
              </a:rPr>
              <a:t> the Netherlands Health Care Inspectorate</a:t>
            </a:r>
          </a:p>
          <a:p>
            <a:pPr algn="ctr"/>
            <a:endParaRPr lang="nl-NL" dirty="0" smtClean="0">
              <a:solidFill>
                <a:srgbClr val="7030A0"/>
              </a:solidFill>
            </a:endParaRPr>
          </a:p>
          <a:p>
            <a:pPr algn="ctr"/>
            <a:endParaRPr lang="nl-NL" dirty="0" smtClean="0">
              <a:solidFill>
                <a:srgbClr val="7030A0"/>
              </a:solidFill>
            </a:endParaRPr>
          </a:p>
          <a:p>
            <a:pPr algn="ctr"/>
            <a:endParaRPr lang="nl-NL" dirty="0" smtClean="0">
              <a:solidFill>
                <a:srgbClr val="7030A0"/>
              </a:solidFill>
            </a:endParaRPr>
          </a:p>
          <a:p>
            <a:pPr algn="ctr"/>
            <a:r>
              <a:rPr lang="nl-NL" dirty="0" smtClean="0">
                <a:solidFill>
                  <a:srgbClr val="7030A0"/>
                </a:solidFill>
              </a:rPr>
              <a:t>Winnie Sorgdrager, </a:t>
            </a:r>
          </a:p>
          <a:p>
            <a:pPr algn="ctr"/>
            <a:r>
              <a:rPr lang="nl-NL" dirty="0" smtClean="0">
                <a:solidFill>
                  <a:srgbClr val="7030A0"/>
                </a:solidFill>
              </a:rPr>
              <a:t>chairman of the </a:t>
            </a:r>
            <a:r>
              <a:rPr lang="nl-NL" dirty="0" err="1" smtClean="0">
                <a:solidFill>
                  <a:srgbClr val="7030A0"/>
                </a:solidFill>
              </a:rPr>
              <a:t>auditing</a:t>
            </a:r>
            <a:r>
              <a:rPr lang="nl-NL" dirty="0" smtClean="0">
                <a:solidFill>
                  <a:srgbClr val="7030A0"/>
                </a:solidFill>
              </a:rPr>
              <a:t> </a:t>
            </a:r>
            <a:r>
              <a:rPr lang="en-GB" dirty="0" smtClean="0">
                <a:solidFill>
                  <a:srgbClr val="7030A0"/>
                </a:solidFill>
              </a:rPr>
              <a:t>committee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 smtClean="0"/>
              <a:t>Winnie Sorgdrager | 16-04-2015 |  EPSO conference</a:t>
            </a:r>
            <a:endParaRPr lang="nl-NL" dirty="0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3A866174-5011-405E-83D7-03D69004D58A}" type="slidenum">
              <a:rPr lang="nl-NL"/>
              <a:pPr/>
              <a:t>10</a:t>
            </a:fld>
            <a:endParaRPr lang="nl-NL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5340" y="2648220"/>
            <a:ext cx="8061325" cy="571500"/>
          </a:xfrm>
        </p:spPr>
        <p:txBody>
          <a:bodyPr/>
          <a:lstStyle/>
          <a:p>
            <a:pPr algn="ctr"/>
            <a:r>
              <a:rPr lang="en-US" dirty="0" smtClean="0">
                <a:latin typeface="Verdana" pitchFamily="34" charset="0"/>
              </a:rPr>
              <a:t>The first results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Char char="Ø"/>
            </a:pPr>
            <a:endParaRPr lang="nl-NL" sz="2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endParaRPr lang="en-US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 smtClean="0"/>
              <a:t>Winnie Sorgdrager | 16-04-2015 |  EPSO conference</a:t>
            </a:r>
            <a:endParaRPr lang="nl-NL" dirty="0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3A866174-5011-405E-83D7-03D69004D58A}" type="slidenum">
              <a:rPr lang="nl-NL"/>
              <a:pPr/>
              <a:t>11</a:t>
            </a:fld>
            <a:endParaRPr lang="nl-NL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67993"/>
            <a:ext cx="8061325" cy="571500"/>
          </a:xfrm>
        </p:spPr>
        <p:txBody>
          <a:bodyPr/>
          <a:lstStyle/>
          <a:p>
            <a:r>
              <a:rPr lang="en-US" dirty="0" smtClean="0">
                <a:latin typeface="Verdana" pitchFamily="34" charset="0"/>
              </a:rPr>
              <a:t>Internal governance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748" y="1825532"/>
            <a:ext cx="8061325" cy="43561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Necessary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improvement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is a major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task</a:t>
            </a: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endParaRPr lang="nl-NL" sz="2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Possitive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attitude of employees of the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inspectorate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Many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projects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,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prioritising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is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necessary</a:t>
            </a: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Role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of the managers</a:t>
            </a:r>
          </a:p>
          <a:p>
            <a:endParaRPr lang="en-US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 smtClean="0"/>
              <a:t>Winnie Sorgdrager | 16-04-2015 |  EPSO conference</a:t>
            </a:r>
            <a:endParaRPr lang="nl-NL" dirty="0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3A866174-5011-405E-83D7-03D69004D58A}" type="slidenum">
              <a:rPr lang="nl-NL"/>
              <a:pPr/>
              <a:t>12</a:t>
            </a:fld>
            <a:endParaRPr lang="nl-NL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/>
          <a:lstStyle/>
          <a:p>
            <a:r>
              <a:rPr lang="en-US" dirty="0" smtClean="0">
                <a:latin typeface="Verdana" pitchFamily="34" charset="0"/>
              </a:rPr>
              <a:t>Professionalism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748" y="1780708"/>
            <a:ext cx="8061325" cy="435610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Char char="Ø"/>
            </a:pPr>
            <a:endParaRPr lang="nl-NL" sz="2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Sense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of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urgency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is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clear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,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but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difficult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to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materialize</a:t>
            </a: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Dedicated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employees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Change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is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difficult</a:t>
            </a: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Inspectorate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wants to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be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a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learning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institute</a:t>
            </a: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Autonomy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versus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need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for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leadership</a:t>
            </a: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endParaRPr lang="en-US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 smtClean="0"/>
              <a:t>Winnie Sorgdrager | 16-04-2015 |  EPSO conference</a:t>
            </a:r>
            <a:endParaRPr lang="nl-NL" dirty="0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3A866174-5011-405E-83D7-03D69004D58A}" type="slidenum">
              <a:rPr lang="nl-NL"/>
              <a:pPr/>
              <a:t>13</a:t>
            </a:fld>
            <a:endParaRPr lang="nl-NL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/>
          <a:lstStyle/>
          <a:p>
            <a:r>
              <a:rPr lang="en-US" dirty="0" smtClean="0">
                <a:latin typeface="Verdana" pitchFamily="34" charset="0"/>
              </a:rPr>
              <a:t>Incident-based supervision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8784" y="1798638"/>
            <a:ext cx="8061325" cy="435610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Char char="Ø"/>
            </a:pPr>
            <a:endParaRPr lang="nl-NL" sz="2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IT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needs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improvement</a:t>
            </a: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Improvement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notification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process</a:t>
            </a: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Lead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times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substantially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shortened</a:t>
            </a: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Centralised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handling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of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notifications</a:t>
            </a: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endParaRPr lang="en-US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 smtClean="0"/>
              <a:t>Winnie Sorgdrager | 16-04-2015 |  EPSO conference</a:t>
            </a:r>
            <a:endParaRPr lang="nl-NL" dirty="0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3A866174-5011-405E-83D7-03D69004D58A}" type="slidenum">
              <a:rPr lang="nl-NL"/>
              <a:pPr/>
              <a:t>14</a:t>
            </a:fld>
            <a:endParaRPr lang="nl-NL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/>
          <a:lstStyle/>
          <a:p>
            <a:r>
              <a:rPr lang="en-US" dirty="0" smtClean="0">
                <a:latin typeface="Verdana" pitchFamily="34" charset="0"/>
              </a:rPr>
              <a:t>Communication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71743"/>
            <a:ext cx="8061325" cy="435610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Char char="Ø"/>
            </a:pPr>
            <a:endParaRPr lang="nl-NL" sz="2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Need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for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corporate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story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Improvement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of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internal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communication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More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proactive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communication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with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stakeholders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in case of </a:t>
            </a:r>
            <a:b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</a:b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 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serious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crisis. </a:t>
            </a:r>
            <a:b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</a:br>
            <a:endParaRPr lang="en-US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 smtClean="0"/>
              <a:t>Winnie Sorgdrager | 16-04-2015 |  EPSO conference</a:t>
            </a:r>
            <a:endParaRPr lang="nl-NL" dirty="0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3A866174-5011-405E-83D7-03D69004D58A}" type="slidenum">
              <a:rPr lang="nl-NL"/>
              <a:pPr/>
              <a:t>15</a:t>
            </a:fld>
            <a:endParaRPr lang="nl-NL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/>
          <a:lstStyle/>
          <a:p>
            <a:r>
              <a:rPr lang="en-US" dirty="0" smtClean="0">
                <a:latin typeface="Verdana" pitchFamily="34" charset="0"/>
              </a:rPr>
              <a:t>Effectiveness of supervision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Basic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processes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and procedures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Development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of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risk-based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supervision</a:t>
            </a: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Start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with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dashboards of the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health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care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institutes</a:t>
            </a: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Debate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about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supervision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strategy</a:t>
            </a: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endParaRPr lang="en-US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 smtClean="0"/>
              <a:t>Winnie Sorgdrager | 16-04-2015 |  EPSO conference</a:t>
            </a:r>
            <a:endParaRPr lang="nl-NL" dirty="0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3A866174-5011-405E-83D7-03D69004D58A}" type="slidenum">
              <a:rPr lang="nl-NL"/>
              <a:pPr/>
              <a:t>16</a:t>
            </a:fld>
            <a:endParaRPr lang="nl-NL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11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recommendations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for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the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year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2014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Monitoring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implementation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by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the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committee</a:t>
            </a: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 </a:t>
            </a:r>
          </a:p>
          <a:p>
            <a:pPr>
              <a:lnSpc>
                <a:spcPct val="150000"/>
              </a:lnSpc>
            </a:pP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 smtClean="0"/>
              <a:t>Winnie Sorgdrager | 16-04-2015 |  EPSO conference</a:t>
            </a:r>
            <a:endParaRPr lang="nl-NL" dirty="0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3A866174-5011-405E-83D7-03D69004D58A}" type="slidenum">
              <a:rPr lang="nl-NL"/>
              <a:pPr/>
              <a:t>2</a:t>
            </a:fld>
            <a:endParaRPr lang="nl-NL" dirty="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/>
          <a:lstStyle/>
          <a:p>
            <a:r>
              <a:rPr lang="en-US" dirty="0" smtClean="0">
                <a:latin typeface="Verdana" pitchFamily="34" charset="0"/>
              </a:rPr>
              <a:t>Mandate Inspectorate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Promotion of public health through effective enforcement of the quality of health services, prevention measures and medical products.</a:t>
            </a:r>
          </a:p>
          <a:p>
            <a:pPr>
              <a:spcBef>
                <a:spcPct val="0"/>
              </a:spcBef>
            </a:pPr>
            <a:endParaRPr lang="en-US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endParaRPr lang="en-US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552 employees at the inspectorate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40.000 health care institutes (locations and companies) and</a:t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  thousands of independently working professionals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Over 3000 inspection visits and over 3000 reports are issues </a:t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  each year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Budget inspectorate: &gt;60 MLN.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Supervision is also performed in the Dutch Caribbean islands</a:t>
            </a:r>
            <a:endParaRPr lang="en-US" dirty="0" smtClean="0"/>
          </a:p>
          <a:p>
            <a:pPr lvl="0"/>
            <a:endParaRPr lang="nl-NL" dirty="0" smtClean="0"/>
          </a:p>
          <a:p>
            <a:pPr>
              <a:spcBef>
                <a:spcPct val="0"/>
              </a:spcBef>
            </a:pPr>
            <a:endParaRPr lang="en-US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 smtClean="0"/>
              <a:t>Winnie Sorgdrager | 16-04-2015 |  EPSO conference</a:t>
            </a:r>
            <a:endParaRPr lang="nl-NL" dirty="0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3A866174-5011-405E-83D7-03D69004D58A}" type="slidenum">
              <a:rPr lang="nl-NL"/>
              <a:pPr/>
              <a:t>3</a:t>
            </a:fld>
            <a:endParaRPr lang="nl-NL" dirty="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/>
          <a:lstStyle/>
          <a:p>
            <a:r>
              <a:rPr lang="en-US" dirty="0" smtClean="0">
                <a:latin typeface="Verdana" pitchFamily="34" charset="0"/>
              </a:rPr>
              <a:t>Governance of healthcare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Health care institutes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Inspectorate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Politics (Minister and parliament)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Insurance companies</a:t>
            </a:r>
          </a:p>
          <a:p>
            <a:endParaRPr lang="en-US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 smtClean="0"/>
              <a:t>Winnie Sorgdrager | 16-04-2015 |  EPSO conference</a:t>
            </a:r>
            <a:endParaRPr lang="nl-NL" dirty="0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3A866174-5011-405E-83D7-03D69004D58A}" type="slidenum">
              <a:rPr lang="nl-NL"/>
              <a:pPr/>
              <a:t>4</a:t>
            </a:fld>
            <a:endParaRPr lang="nl-NL" dirty="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/>
          <a:lstStyle/>
          <a:p>
            <a:r>
              <a:rPr lang="en-US" dirty="0" smtClean="0">
                <a:latin typeface="Verdana" pitchFamily="34" charset="0"/>
              </a:rPr>
              <a:t>Supervision procedures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3966" y="1764132"/>
            <a:ext cx="8061325" cy="4356100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nl-NL" sz="2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Risk-based (indicators) supervision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Incident-based supervision (notifications by citizens/patients)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Thematic supervision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/>
            </a:r>
            <a:b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</a:b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sz="2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/>
            </a:r>
            <a:br>
              <a:rPr lang="nl-NL" sz="2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</a:br>
            <a:endParaRPr lang="nl-NL" sz="2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endParaRPr lang="en-US" dirty="0" smtClean="0">
              <a:latin typeface="Verdana" pitchFamily="34" charset="0"/>
            </a:endParaRPr>
          </a:p>
        </p:txBody>
      </p:sp>
      <p:cxnSp>
        <p:nvCxnSpPr>
          <p:cNvPr id="11" name="Rechte verbindingslijn 10"/>
          <p:cNvCxnSpPr/>
          <p:nvPr/>
        </p:nvCxnSpPr>
        <p:spPr bwMode="auto">
          <a:xfrm>
            <a:off x="767751" y="3519577"/>
            <a:ext cx="0" cy="388189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Rechte verbindingslijn 16"/>
          <p:cNvCxnSpPr/>
          <p:nvPr/>
        </p:nvCxnSpPr>
        <p:spPr bwMode="auto">
          <a:xfrm>
            <a:off x="698740" y="3459192"/>
            <a:ext cx="0" cy="345057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 smtClean="0"/>
              <a:t>Winine Sorgdrager | 16-04-2015 |  EPSO conference</a:t>
            </a:r>
            <a:endParaRPr lang="nl-NL" dirty="0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3A866174-5011-405E-83D7-03D69004D58A}" type="slidenum">
              <a:rPr lang="nl-NL"/>
              <a:pPr/>
              <a:t>5</a:t>
            </a:fld>
            <a:endParaRPr lang="nl-NL" dirty="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/>
          <a:lstStyle/>
          <a:p>
            <a:r>
              <a:rPr lang="en-US" dirty="0" smtClean="0">
                <a:latin typeface="Verdana" pitchFamily="34" charset="0"/>
              </a:rPr>
              <a:t>Inspectorate in troubled water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>
              <a:spcBef>
                <a:spcPts val="600"/>
              </a:spcBef>
            </a:pPr>
            <a:endParaRPr lang="nl-NL" sz="2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Signals from the Ombudsman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Media attention about disfunctioning of inspectorate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Debate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in the parliament</a:t>
            </a:r>
          </a:p>
          <a:p>
            <a:endParaRPr lang="en-US" dirty="0" smtClean="0">
              <a:latin typeface="Verdana" pitchFamily="34" charset="0"/>
            </a:endParaRPr>
          </a:p>
          <a:p>
            <a:endParaRPr lang="en-US" dirty="0" smtClean="0">
              <a:latin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From the year 2000 different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inquiries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from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the Ombudsman </a:t>
            </a:r>
            <a:b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</a:b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 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about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the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inspectorate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with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many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recommandations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2 Inquiry reports from ‘Sorgdrager’ and ‘van der Steenhoven’.</a:t>
            </a:r>
          </a:p>
          <a:p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  <a:p>
            <a:endParaRPr lang="en-US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 smtClean="0"/>
              <a:t>Winnie Sorgdrager | 16-04-2015 |  EPSO conference</a:t>
            </a:r>
            <a:endParaRPr lang="nl-NL" dirty="0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3A866174-5011-405E-83D7-03D69004D58A}" type="slidenum">
              <a:rPr lang="nl-NL"/>
              <a:pPr/>
              <a:t>6</a:t>
            </a:fld>
            <a:endParaRPr lang="nl-NL" dirty="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/>
          <a:lstStyle/>
          <a:p>
            <a:r>
              <a:rPr lang="en-US" dirty="0" smtClean="0">
                <a:latin typeface="Verdana" pitchFamily="34" charset="0"/>
              </a:rPr>
              <a:t>Audit committee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748" y="1771743"/>
            <a:ext cx="8061325" cy="4356100"/>
          </a:xfrm>
        </p:spPr>
        <p:txBody>
          <a:bodyPr/>
          <a:lstStyle/>
          <a:p>
            <a:pPr>
              <a:spcBef>
                <a:spcPts val="600"/>
              </a:spcBef>
            </a:pPr>
            <a:endParaRPr lang="nl-NL" sz="2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Appointed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by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the Minister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For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three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years</a:t>
            </a: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Starting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in 2014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Independent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audit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(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on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the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progress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of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improvement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)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Members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of the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committee</a:t>
            </a: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endParaRPr lang="en-US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 smtClean="0"/>
              <a:t>Winnie Sorgdrager | 16-04-2015 |  EPSO conference</a:t>
            </a:r>
            <a:endParaRPr lang="nl-NL" dirty="0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3A866174-5011-405E-83D7-03D69004D58A}" type="slidenum">
              <a:rPr lang="nl-NL"/>
              <a:pPr/>
              <a:t>7</a:t>
            </a:fld>
            <a:endParaRPr lang="nl-NL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>
              <a:spcBef>
                <a:spcPts val="600"/>
              </a:spcBef>
            </a:pPr>
            <a:endParaRPr lang="nl-NL" sz="2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Plan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for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improvement of performance of inspectorate for the years 2013-2015, with a view on following years.</a:t>
            </a:r>
            <a:endParaRPr lang="en-US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/>
          <a:lstStyle/>
          <a:p>
            <a:r>
              <a:rPr lang="en-US" dirty="0" smtClean="0">
                <a:latin typeface="Verdana" pitchFamily="34" charset="0"/>
              </a:rPr>
              <a:t>What was being audited at the inspectorate?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 smtClean="0"/>
              <a:t>Winnie Sorgdrager | 16-04-2015 |  EPSO conference</a:t>
            </a:r>
            <a:endParaRPr lang="nl-NL" dirty="0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3A866174-5011-405E-83D7-03D69004D58A}" type="slidenum">
              <a:rPr lang="nl-NL"/>
              <a:pPr/>
              <a:t>8</a:t>
            </a:fld>
            <a:endParaRPr lang="nl-NL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Principal themes for the coming three years to audit:</a:t>
            </a:r>
            <a:b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</a:b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Internal governance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Professionalism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Notification process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Internal and external communication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Effectiveness of supervision by the inspectorate</a:t>
            </a:r>
            <a:b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</a:b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 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/>
          <a:lstStyle/>
          <a:p>
            <a:r>
              <a:rPr lang="en-US" dirty="0" smtClean="0">
                <a:latin typeface="Verdana" pitchFamily="34" charset="0"/>
              </a:rPr>
              <a:t>How took the audit place?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 smtClean="0"/>
              <a:t>Winnie Sorgdrager | 16-04-2015 |  EPSO conference</a:t>
            </a:r>
            <a:endParaRPr lang="nl-NL" dirty="0"/>
          </a:p>
        </p:txBody>
      </p:sp>
      <p:sp>
        <p:nvSpPr>
          <p:cNvPr id="5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3A866174-5011-405E-83D7-03D69004D58A}" type="slidenum">
              <a:rPr lang="nl-NL"/>
              <a:pPr/>
              <a:t>9</a:t>
            </a:fld>
            <a:endParaRPr lang="nl-NL" dirty="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/>
          <a:lstStyle/>
          <a:p>
            <a:r>
              <a:rPr lang="en-US" dirty="0" smtClean="0">
                <a:latin typeface="Verdana" pitchFamily="34" charset="0"/>
              </a:rPr>
              <a:t>The auditing process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Char char="Ø"/>
            </a:pPr>
            <a:endParaRPr lang="nl-NL" sz="2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Background: documents on internal procedures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Attending meetings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Interviews with +/- 40 employees of the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inspectorate</a:t>
            </a: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Presentations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about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workprocesses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by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the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inspectorate</a:t>
            </a:r>
            <a:endParaRPr lang="nl-NL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Attending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inspections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by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 the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inspectorate</a:t>
            </a:r>
            <a:endParaRPr lang="en-US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_Engelse_presentatie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Standaard Engelse presentat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Standaard Engelse presentatie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 Engelse presentatie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 Engelse presentatie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ardontwerp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1_Standaardontwerp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Standaard_Engelse_presentatie</Template>
  <TotalTime>189</TotalTime>
  <Words>496</Words>
  <Application>Microsoft Office PowerPoint</Application>
  <PresentationFormat>Diavoorstelling (4:3)</PresentationFormat>
  <Paragraphs>131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16</vt:i4>
      </vt:variant>
    </vt:vector>
  </HeadingPairs>
  <TitlesOfParts>
    <vt:vector size="18" baseType="lpstr">
      <vt:lpstr>Standaard_Engelse_presentatie</vt:lpstr>
      <vt:lpstr>1_Standaardontwerp</vt:lpstr>
      <vt:lpstr>PowerPoint-presentatie</vt:lpstr>
      <vt:lpstr>Mandate Inspectorate</vt:lpstr>
      <vt:lpstr>Governance of healthcare</vt:lpstr>
      <vt:lpstr>Supervision procedures</vt:lpstr>
      <vt:lpstr>Inspectorate in troubled water</vt:lpstr>
      <vt:lpstr>Audit committee</vt:lpstr>
      <vt:lpstr>What was being audited at the inspectorate?</vt:lpstr>
      <vt:lpstr>How took the audit place?</vt:lpstr>
      <vt:lpstr>The auditing process</vt:lpstr>
      <vt:lpstr>The first results</vt:lpstr>
      <vt:lpstr>Internal governance</vt:lpstr>
      <vt:lpstr>Professionalism</vt:lpstr>
      <vt:lpstr>Incident-based supervision</vt:lpstr>
      <vt:lpstr>Communication</vt:lpstr>
      <vt:lpstr>Effectiveness of supervision</vt:lpstr>
      <vt:lpstr>PowerPoint-presentatie</vt:lpstr>
    </vt:vector>
  </TitlesOfParts>
  <Company>Rijksoverheid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SAVENIJERE</dc:creator>
  <cp:lastModifiedBy>EPSO</cp:lastModifiedBy>
  <cp:revision>44</cp:revision>
  <dcterms:created xsi:type="dcterms:W3CDTF">2015-04-03T10:27:53Z</dcterms:created>
  <dcterms:modified xsi:type="dcterms:W3CDTF">2015-04-13T11:46:31Z</dcterms:modified>
</cp:coreProperties>
</file>