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9" r:id="rId1"/>
    <p:sldMasterId id="2147484201" r:id="rId2"/>
  </p:sldMasterIdLst>
  <p:notesMasterIdLst>
    <p:notesMasterId r:id="rId19"/>
  </p:notesMasterIdLst>
  <p:sldIdLst>
    <p:sldId id="310" r:id="rId3"/>
    <p:sldId id="291" r:id="rId4"/>
    <p:sldId id="292" r:id="rId5"/>
    <p:sldId id="293" r:id="rId6"/>
    <p:sldId id="294" r:id="rId7"/>
    <p:sldId id="298" r:id="rId8"/>
    <p:sldId id="297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307" r:id="rId17"/>
    <p:sldId id="308" r:id="rId18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600" kern="1200">
        <a:solidFill>
          <a:srgbClr val="000000"/>
        </a:solidFill>
        <a:latin typeface="Verdana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600" kern="1200">
        <a:solidFill>
          <a:srgbClr val="000000"/>
        </a:solidFill>
        <a:latin typeface="Verdana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600" kern="1200">
        <a:solidFill>
          <a:srgbClr val="000000"/>
        </a:solidFill>
        <a:latin typeface="Verdana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600" kern="1200">
        <a:solidFill>
          <a:srgbClr val="000000"/>
        </a:solidFill>
        <a:latin typeface="Verdana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529D26"/>
    <a:srgbClr val="2494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34" autoAdjust="0"/>
    <p:restoredTop sz="94660"/>
  </p:normalViewPr>
  <p:slideViewPr>
    <p:cSldViewPr snapToGrid="0">
      <p:cViewPr>
        <p:scale>
          <a:sx n="76" d="100"/>
          <a:sy n="76" d="100"/>
        </p:scale>
        <p:origin x="-109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265D008-8945-4E7A-9E94-763780664070}" type="datetimeFigureOut">
              <a:rPr lang="nl-NL"/>
              <a:pPr>
                <a:defRPr/>
              </a:pPr>
              <a:t>13-4-2015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 dirty="0" smtClean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C3B68B6-862B-44BC-9CE9-AA26CAD57172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707530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Titel van presentatie | datum van presentatie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Titel van presentatie | datum van presentatie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618413" y="2474913"/>
            <a:ext cx="903287" cy="3646487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908550" y="2474913"/>
            <a:ext cx="2557463" cy="3646487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Titel van presentatie | datum van presentatie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1 tekstbl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pKleurvlakOnder"/>
          <p:cNvSpPr>
            <a:spLocks noChangeArrowheads="1"/>
          </p:cNvSpPr>
          <p:nvPr/>
        </p:nvSpPr>
        <p:spPr bwMode="auto">
          <a:xfrm>
            <a:off x="0" y="6318250"/>
            <a:ext cx="9144000" cy="539750"/>
          </a:xfrm>
          <a:prstGeom prst="rect">
            <a:avLst/>
          </a:prstGeom>
          <a:solidFill>
            <a:srgbClr val="046F9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5" name="shpTekst"/>
          <p:cNvSpPr>
            <a:spLocks noChangeArrowheads="1"/>
          </p:cNvSpPr>
          <p:nvPr/>
        </p:nvSpPr>
        <p:spPr bwMode="auto">
          <a:xfrm>
            <a:off x="0" y="0"/>
            <a:ext cx="9144000" cy="1071563"/>
          </a:xfrm>
          <a:prstGeom prst="rect">
            <a:avLst/>
          </a:prstGeom>
          <a:solidFill>
            <a:srgbClr val="046F9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pic>
        <p:nvPicPr>
          <p:cNvPr id="6" name="shpDatum" descr="RO__vervolgpagina~LPPT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8300" y="1233039"/>
            <a:ext cx="7847038" cy="571504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600" spc="-60" baseline="0">
                <a:solidFill>
                  <a:srgbClr val="2494C5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13" name="Tijdelijke aanduiding voor inhoud 2"/>
          <p:cNvSpPr>
            <a:spLocks noGrp="1"/>
          </p:cNvSpPr>
          <p:nvPr>
            <p:ph idx="1"/>
          </p:nvPr>
        </p:nvSpPr>
        <p:spPr>
          <a:xfrm>
            <a:off x="369858" y="1798626"/>
            <a:ext cx="7858180" cy="4273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179388" indent="-179388">
              <a:buFont typeface="Arial" pitchFamily="34" charset="0"/>
              <a:buChar char="•"/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396000" indent="-252000">
              <a:buFontTx/>
              <a:buBlip>
                <a:blip r:embed="rId3"/>
              </a:buBlip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539750" indent="-144000">
              <a:buSzPct val="100000"/>
              <a:buFontTx/>
              <a:buBlip>
                <a:blip r:embed="rId4"/>
              </a:buBlip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</p:txBody>
      </p:sp>
      <p:sp>
        <p:nvSpPr>
          <p:cNvPr id="7" name="shpTitel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Titel van presentatie | datum van presentatie</a:t>
            </a:r>
          </a:p>
        </p:txBody>
      </p:sp>
      <p:sp>
        <p:nvSpPr>
          <p:cNvPr id="8" name="shpBeeldmerk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F3BCA4A-3CF8-4262-8229-7134E4E0965A}" type="slidenum">
              <a:rPr lang="nl-NL"/>
              <a:pPr/>
              <a:t>‹nr.›</a:t>
            </a:fld>
            <a:endParaRPr lang="nl-N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Titel van presentatie | datum van presentatie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Titel van presentatie | datum van presentatie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908550" y="3511550"/>
            <a:ext cx="1722438" cy="2609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783388" y="3511550"/>
            <a:ext cx="1724025" cy="2609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Titel van presentatie | datum van presentatie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Titel van presentatie | datum van presentatie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Titel van presentatie | datum van presentatie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Titel van presentatie | datum van presentatie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Titel van presentatie | datum van presentatie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 smtClean="0"/>
              <a:t>Klik op het pictogram als u een afbeelding wilt toevoegen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Titel van presentatie | datum van presentatie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067" name="Picture 19" descr="ppt-ENG-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4572000" cy="6858000"/>
          </a:xfrm>
          <a:prstGeom prst="rect">
            <a:avLst/>
          </a:prstGeom>
          <a:noFill/>
        </p:spPr>
      </p:pic>
      <p:sp>
        <p:nvSpPr>
          <p:cNvPr id="9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046F9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nl-NL" sz="1800" dirty="0">
              <a:solidFill>
                <a:schemeClr val="tx1"/>
              </a:solidFill>
            </a:endParaRPr>
          </a:p>
        </p:txBody>
      </p:sp>
      <p:sp>
        <p:nvSpPr>
          <p:cNvPr id="130053" name="shpDatum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29188" y="6380163"/>
            <a:ext cx="371475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r>
              <a:rPr lang="nl-NL" dirty="0"/>
              <a:t>Titel van presentatie | datum van presentatie</a:t>
            </a:r>
          </a:p>
        </p:txBody>
      </p:sp>
      <p:sp>
        <p:nvSpPr>
          <p:cNvPr id="130054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4922838" y="2474913"/>
            <a:ext cx="3598862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30055" name="shpTekst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08550" y="3511550"/>
            <a:ext cx="3598863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</p:txBody>
      </p:sp>
      <p:pic>
        <p:nvPicPr>
          <p:cNvPr id="130063" name="Picture 15" descr="RO_VWS_IG_Logo_Powerpoint_d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-19050" y="-11113"/>
            <a:ext cx="9144000" cy="200183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90" r:id="rId1"/>
    <p:sldLayoutId id="2147484191" r:id="rId2"/>
    <p:sldLayoutId id="2147484192" r:id="rId3"/>
    <p:sldLayoutId id="2147484193" r:id="rId4"/>
    <p:sldLayoutId id="2147484194" r:id="rId5"/>
    <p:sldLayoutId id="2147484195" r:id="rId6"/>
    <p:sldLayoutId id="2147484196" r:id="rId7"/>
    <p:sldLayoutId id="2147484197" r:id="rId8"/>
    <p:sldLayoutId id="2147484198" r:id="rId9"/>
    <p:sldLayoutId id="2147484199" r:id="rId10"/>
    <p:sldLayoutId id="2147484200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9pPr>
    </p:titleStyle>
    <p:bodyStyle>
      <a:lvl1pPr indent="1588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>
          <a:solidFill>
            <a:srgbClr val="FFFFFF"/>
          </a:solidFill>
          <a:latin typeface="+mn-lt"/>
          <a:ea typeface="+mn-ea"/>
          <a:cs typeface="+mn-cs"/>
        </a:defRPr>
      </a:lvl1pPr>
      <a:lvl2pPr marL="1588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>
          <a:solidFill>
            <a:srgbClr val="FFFFFF"/>
          </a:solidFill>
          <a:latin typeface="+mn-lt"/>
        </a:defRPr>
      </a:lvl2pPr>
      <a:lvl3pPr marL="1588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>
          <a:solidFill>
            <a:srgbClr val="FFFFFF"/>
          </a:solidFill>
          <a:latin typeface="+mn-lt"/>
        </a:defRPr>
      </a:lvl3pPr>
      <a:lvl4pPr marL="1588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>
          <a:solidFill>
            <a:srgbClr val="FFFFFF"/>
          </a:solidFill>
          <a:latin typeface="+mn-lt"/>
        </a:defRPr>
      </a:lvl4pPr>
      <a:lvl5pPr marL="1588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>
          <a:solidFill>
            <a:srgbClr val="FFFFFF"/>
          </a:solidFill>
          <a:latin typeface="+mn-lt"/>
        </a:defRPr>
      </a:lvl5pPr>
      <a:lvl6pPr marL="458788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>
          <a:solidFill>
            <a:srgbClr val="FFFFFF"/>
          </a:solidFill>
          <a:latin typeface="+mn-lt"/>
        </a:defRPr>
      </a:lvl6pPr>
      <a:lvl7pPr marL="915988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>
          <a:solidFill>
            <a:srgbClr val="FFFFFF"/>
          </a:solidFill>
          <a:latin typeface="+mn-lt"/>
        </a:defRPr>
      </a:lvl7pPr>
      <a:lvl8pPr marL="1373188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>
          <a:solidFill>
            <a:srgbClr val="FFFFFF"/>
          </a:solidFill>
          <a:latin typeface="+mn-lt"/>
        </a:defRPr>
      </a:lvl8pPr>
      <a:lvl9pPr marL="1830388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>
          <a:solidFill>
            <a:srgbClr val="FFFFFF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shpVoettekst"/>
          <p:cNvSpPr>
            <a:spLocks noGrp="1" noChangeArrowheads="1"/>
          </p:cNvSpPr>
          <p:nvPr>
            <p:ph type="title"/>
          </p:nvPr>
        </p:nvSpPr>
        <p:spPr bwMode="auto">
          <a:xfrm>
            <a:off x="366713" y="1233488"/>
            <a:ext cx="81692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46" name="shpPagina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6713" y="1798638"/>
            <a:ext cx="8169275" cy="435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</p:txBody>
      </p:sp>
      <p:sp>
        <p:nvSpPr>
          <p:cNvPr id="11" name="shpTitel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483100" y="6453188"/>
            <a:ext cx="4156075" cy="3159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r>
              <a:rPr lang="nl-NL" dirty="0"/>
              <a:t>Titel van presentatie | datum van presentatie</a:t>
            </a:r>
          </a:p>
        </p:txBody>
      </p:sp>
      <p:sp>
        <p:nvSpPr>
          <p:cNvPr id="13" name="shpBeeldmerk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7350" y="6438900"/>
            <a:ext cx="712788" cy="3635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fld id="{E2453010-E098-44CB-9B6D-89E0D7621992}" type="slidenum">
              <a:rPr lang="nl-NL"/>
              <a:pPr/>
              <a:t>‹nr.›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2" r:id="rId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kern="1200">
          <a:solidFill>
            <a:srgbClr val="6600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660066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660066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660066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660066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kern="1200">
          <a:solidFill>
            <a:srgbClr val="000000"/>
          </a:solidFill>
          <a:latin typeface="+mn-lt"/>
          <a:ea typeface="+mn-ea"/>
          <a:cs typeface="+mn-cs"/>
        </a:defRPr>
      </a:lvl1pPr>
      <a:lvl2pPr marL="152400" indent="-1508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Blip>
          <a:blip r:embed="rId3"/>
        </a:buBlip>
        <a:defRPr kern="1200">
          <a:solidFill>
            <a:srgbClr val="000000"/>
          </a:solidFill>
          <a:latin typeface="+mn-lt"/>
          <a:ea typeface="+mn-ea"/>
          <a:cs typeface="+mn-cs"/>
        </a:defRPr>
      </a:lvl2pPr>
      <a:lvl3pPr marL="406400" indent="-2524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Blip>
          <a:blip r:embed="rId4"/>
        </a:buBlip>
        <a:defRPr kern="1200">
          <a:solidFill>
            <a:srgbClr val="000000"/>
          </a:solidFill>
          <a:latin typeface="+mn-lt"/>
          <a:ea typeface="+mn-ea"/>
          <a:cs typeface="+mn-cs"/>
        </a:defRPr>
      </a:lvl3pPr>
      <a:lvl4pPr marL="633413" indent="-22542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Blip>
          <a:blip r:embed="rId5"/>
        </a:buBlip>
        <a:defRPr kern="1200">
          <a:solidFill>
            <a:srgbClr val="000000"/>
          </a:solidFill>
          <a:latin typeface="+mn-lt"/>
          <a:ea typeface="+mn-ea"/>
          <a:cs typeface="+mn-cs"/>
        </a:defRPr>
      </a:lvl4pPr>
      <a:lvl5pPr marL="811213" indent="-1762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3BCA4A-3CF8-4262-8229-7134E4E0965A}" type="slidenum">
              <a:rPr lang="nl-NL" smtClean="0"/>
              <a:pPr/>
              <a:t>1</a:t>
            </a:fld>
            <a:endParaRPr lang="nl-NL" dirty="0"/>
          </a:p>
        </p:txBody>
      </p:sp>
      <p:cxnSp>
        <p:nvCxnSpPr>
          <p:cNvPr id="9" name="Rechte verbindingslijn 8"/>
          <p:cNvCxnSpPr/>
          <p:nvPr/>
        </p:nvCxnSpPr>
        <p:spPr bwMode="auto">
          <a:xfrm>
            <a:off x="4554071" y="1066800"/>
            <a:ext cx="0" cy="5244353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Rechte verbindingslijn met pijl 10"/>
          <p:cNvCxnSpPr/>
          <p:nvPr/>
        </p:nvCxnSpPr>
        <p:spPr bwMode="auto">
          <a:xfrm flipH="1">
            <a:off x="3603812" y="1873624"/>
            <a:ext cx="403412" cy="2034988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Rechthoek 11"/>
          <p:cNvSpPr/>
          <p:nvPr/>
        </p:nvSpPr>
        <p:spPr bwMode="auto">
          <a:xfrm>
            <a:off x="4536141" y="1084729"/>
            <a:ext cx="4607859" cy="522642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13" name="Rechthoek 12"/>
          <p:cNvSpPr/>
          <p:nvPr/>
        </p:nvSpPr>
        <p:spPr bwMode="auto">
          <a:xfrm>
            <a:off x="4554071" y="1075765"/>
            <a:ext cx="4589929" cy="523538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15" name="Rechthoek 14"/>
          <p:cNvSpPr/>
          <p:nvPr/>
        </p:nvSpPr>
        <p:spPr>
          <a:xfrm>
            <a:off x="573741" y="1314777"/>
            <a:ext cx="8381999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l-NL" dirty="0" smtClean="0">
              <a:solidFill>
                <a:srgbClr val="7030A0"/>
              </a:solidFill>
            </a:endParaRPr>
          </a:p>
          <a:p>
            <a:pPr algn="ctr"/>
            <a:endParaRPr lang="nl-NL" dirty="0">
              <a:solidFill>
                <a:srgbClr val="7030A0"/>
              </a:solidFill>
            </a:endParaRPr>
          </a:p>
          <a:p>
            <a:pPr algn="ctr"/>
            <a:r>
              <a:rPr lang="en-GB" dirty="0" smtClean="0">
                <a:solidFill>
                  <a:srgbClr val="7030A0"/>
                </a:solidFill>
              </a:rPr>
              <a:t>Auditing</a:t>
            </a:r>
            <a:r>
              <a:rPr lang="nl-NL" dirty="0" smtClean="0">
                <a:solidFill>
                  <a:srgbClr val="7030A0"/>
                </a:solidFill>
              </a:rPr>
              <a:t> the Netherlands Health Care Inspectorate</a:t>
            </a:r>
          </a:p>
          <a:p>
            <a:pPr algn="ctr"/>
            <a:endParaRPr lang="nl-NL" dirty="0" smtClean="0">
              <a:solidFill>
                <a:srgbClr val="7030A0"/>
              </a:solidFill>
            </a:endParaRPr>
          </a:p>
          <a:p>
            <a:pPr algn="ctr"/>
            <a:endParaRPr lang="nl-NL" dirty="0" smtClean="0">
              <a:solidFill>
                <a:srgbClr val="7030A0"/>
              </a:solidFill>
            </a:endParaRPr>
          </a:p>
          <a:p>
            <a:pPr algn="ctr"/>
            <a:endParaRPr lang="nl-NL" dirty="0" smtClean="0">
              <a:solidFill>
                <a:srgbClr val="7030A0"/>
              </a:solidFill>
            </a:endParaRPr>
          </a:p>
          <a:p>
            <a:pPr algn="ctr"/>
            <a:r>
              <a:rPr lang="nl-NL" dirty="0" smtClean="0">
                <a:solidFill>
                  <a:srgbClr val="7030A0"/>
                </a:solidFill>
              </a:rPr>
              <a:t>Winnie Sorgdrager, </a:t>
            </a:r>
          </a:p>
          <a:p>
            <a:pPr algn="ctr"/>
            <a:r>
              <a:rPr lang="nl-NL" dirty="0" smtClean="0">
                <a:solidFill>
                  <a:srgbClr val="7030A0"/>
                </a:solidFill>
              </a:rPr>
              <a:t>chairman of the </a:t>
            </a:r>
            <a:r>
              <a:rPr lang="nl-NL" dirty="0" err="1" smtClean="0">
                <a:solidFill>
                  <a:srgbClr val="7030A0"/>
                </a:solidFill>
              </a:rPr>
              <a:t>auditing</a:t>
            </a:r>
            <a:r>
              <a:rPr lang="nl-NL" dirty="0" smtClean="0">
                <a:solidFill>
                  <a:srgbClr val="7030A0"/>
                </a:solidFill>
              </a:rPr>
              <a:t> </a:t>
            </a:r>
            <a:r>
              <a:rPr lang="en-GB" dirty="0" smtClean="0">
                <a:solidFill>
                  <a:srgbClr val="7030A0"/>
                </a:solidFill>
              </a:rPr>
              <a:t>committee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pTitel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 smtClean="0"/>
              <a:t>Winnie Sorgdrager | 16-04-2015 |  EPSO conference</a:t>
            </a:r>
            <a:endParaRPr lang="nl-NL" dirty="0"/>
          </a:p>
        </p:txBody>
      </p:sp>
      <p:sp>
        <p:nvSpPr>
          <p:cNvPr id="5" name="shpBeeldmerk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fld id="{3A866174-5011-405E-83D7-03D69004D58A}" type="slidenum">
              <a:rPr lang="nl-NL"/>
              <a:pPr/>
              <a:t>10</a:t>
            </a:fld>
            <a:endParaRPr lang="nl-NL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75340" y="2648220"/>
            <a:ext cx="8061325" cy="571500"/>
          </a:xfrm>
        </p:spPr>
        <p:txBody>
          <a:bodyPr/>
          <a:lstStyle/>
          <a:p>
            <a:pPr algn="ctr"/>
            <a:r>
              <a:rPr lang="en-US" dirty="0" smtClean="0">
                <a:latin typeface="Verdana" pitchFamily="34" charset="0"/>
              </a:rPr>
              <a:t>The first results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6713" y="1798638"/>
            <a:ext cx="8061325" cy="4356100"/>
          </a:xfrm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Char char="Ø"/>
            </a:pPr>
            <a:endParaRPr lang="nl-NL" sz="2600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+mj-ea"/>
              <a:cs typeface="+mj-cs"/>
            </a:endParaRPr>
          </a:p>
          <a:p>
            <a:endParaRPr lang="en-US" dirty="0" smtClean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pTitel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 smtClean="0"/>
              <a:t>Winnie Sorgdrager | 16-04-2015 |  EPSO conference</a:t>
            </a:r>
            <a:endParaRPr lang="nl-NL" dirty="0"/>
          </a:p>
        </p:txBody>
      </p:sp>
      <p:sp>
        <p:nvSpPr>
          <p:cNvPr id="5" name="shpBeeldmerk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fld id="{3A866174-5011-405E-83D7-03D69004D58A}" type="slidenum">
              <a:rPr lang="nl-NL"/>
              <a:pPr/>
              <a:t>11</a:t>
            </a:fld>
            <a:endParaRPr lang="nl-NL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6713" y="1267993"/>
            <a:ext cx="8061325" cy="571500"/>
          </a:xfrm>
        </p:spPr>
        <p:txBody>
          <a:bodyPr/>
          <a:lstStyle/>
          <a:p>
            <a:r>
              <a:rPr lang="en-US" dirty="0" smtClean="0">
                <a:latin typeface="Verdana" pitchFamily="34" charset="0"/>
              </a:rPr>
              <a:t>Internal governance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7748" y="1825532"/>
            <a:ext cx="8061325" cy="43561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Necessary</a:t>
            </a: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</a:t>
            </a:r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improvement</a:t>
            </a: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is a major </a:t>
            </a:r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task</a:t>
            </a:r>
            <a:endParaRPr lang="nl-NL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+mj-ea"/>
              <a:cs typeface="+mj-cs"/>
            </a:endParaRP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endParaRPr lang="nl-NL" sz="2600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+mj-ea"/>
              <a:cs typeface="+mj-cs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</a:t>
            </a:r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Possitive</a:t>
            </a: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attitude of employees of the </a:t>
            </a:r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inspectorate</a:t>
            </a: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</a:t>
            </a:r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Many</a:t>
            </a: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</a:t>
            </a:r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projects</a:t>
            </a: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, </a:t>
            </a:r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prioritising</a:t>
            </a: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is </a:t>
            </a:r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necessary</a:t>
            </a:r>
            <a:endParaRPr lang="nl-NL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+mj-ea"/>
              <a:cs typeface="+mj-cs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</a:t>
            </a:r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Role</a:t>
            </a: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of the managers</a:t>
            </a:r>
          </a:p>
          <a:p>
            <a:endParaRPr lang="en-US" dirty="0" smtClean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pTitel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 smtClean="0"/>
              <a:t>Winnie Sorgdrager | 16-04-2015 |  EPSO conference</a:t>
            </a:r>
            <a:endParaRPr lang="nl-NL" dirty="0"/>
          </a:p>
        </p:txBody>
      </p:sp>
      <p:sp>
        <p:nvSpPr>
          <p:cNvPr id="5" name="shpBeeldmerk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fld id="{3A866174-5011-405E-83D7-03D69004D58A}" type="slidenum">
              <a:rPr lang="nl-NL"/>
              <a:pPr/>
              <a:t>12</a:t>
            </a:fld>
            <a:endParaRPr lang="nl-NL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6713" y="1233488"/>
            <a:ext cx="8061325" cy="571500"/>
          </a:xfrm>
        </p:spPr>
        <p:txBody>
          <a:bodyPr/>
          <a:lstStyle/>
          <a:p>
            <a:r>
              <a:rPr lang="en-US" dirty="0" smtClean="0">
                <a:latin typeface="Verdana" pitchFamily="34" charset="0"/>
              </a:rPr>
              <a:t>Professionalism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7748" y="1780708"/>
            <a:ext cx="8061325" cy="4356100"/>
          </a:xfrm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Char char="Ø"/>
            </a:pPr>
            <a:endParaRPr lang="nl-NL" sz="2600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+mj-ea"/>
              <a:cs typeface="+mj-cs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</a:t>
            </a:r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Sense</a:t>
            </a: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of </a:t>
            </a:r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urgency</a:t>
            </a: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is </a:t>
            </a:r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clear</a:t>
            </a: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, </a:t>
            </a:r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but</a:t>
            </a: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</a:t>
            </a:r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difficult</a:t>
            </a: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to </a:t>
            </a:r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materialize</a:t>
            </a:r>
            <a:endParaRPr lang="nl-NL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+mj-ea"/>
              <a:cs typeface="+mj-cs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</a:t>
            </a:r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Dedicated</a:t>
            </a: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employees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</a:t>
            </a:r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Change</a:t>
            </a: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is </a:t>
            </a:r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difficult</a:t>
            </a:r>
            <a:endParaRPr lang="nl-NL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+mj-ea"/>
              <a:cs typeface="+mj-cs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</a:t>
            </a:r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Inspectorate</a:t>
            </a: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wants to </a:t>
            </a:r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be</a:t>
            </a: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a </a:t>
            </a:r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learning</a:t>
            </a: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</a:t>
            </a:r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institute</a:t>
            </a:r>
            <a:endParaRPr lang="nl-NL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+mj-ea"/>
              <a:cs typeface="+mj-cs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</a:t>
            </a:r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Autonomy</a:t>
            </a: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versus </a:t>
            </a:r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need</a:t>
            </a: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</a:t>
            </a:r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for</a:t>
            </a: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</a:t>
            </a:r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leadership</a:t>
            </a:r>
            <a:endParaRPr lang="nl-NL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+mj-ea"/>
              <a:cs typeface="+mj-cs"/>
            </a:endParaRPr>
          </a:p>
          <a:p>
            <a:endParaRPr lang="en-US" dirty="0" smtClean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pTitel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 smtClean="0"/>
              <a:t>Winnie Sorgdrager | 16-04-2015 |  EPSO conference</a:t>
            </a:r>
            <a:endParaRPr lang="nl-NL" dirty="0"/>
          </a:p>
        </p:txBody>
      </p:sp>
      <p:sp>
        <p:nvSpPr>
          <p:cNvPr id="5" name="shpBeeldmerk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fld id="{3A866174-5011-405E-83D7-03D69004D58A}" type="slidenum">
              <a:rPr lang="nl-NL"/>
              <a:pPr/>
              <a:t>13</a:t>
            </a:fld>
            <a:endParaRPr lang="nl-NL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6713" y="1233488"/>
            <a:ext cx="8061325" cy="571500"/>
          </a:xfrm>
        </p:spPr>
        <p:txBody>
          <a:bodyPr/>
          <a:lstStyle/>
          <a:p>
            <a:r>
              <a:rPr lang="en-US" dirty="0" smtClean="0">
                <a:latin typeface="Verdana" pitchFamily="34" charset="0"/>
              </a:rPr>
              <a:t>Incident-based supervision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48784" y="1798638"/>
            <a:ext cx="8061325" cy="4356100"/>
          </a:xfrm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Char char="Ø"/>
            </a:pPr>
            <a:endParaRPr lang="nl-NL" sz="2600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+mj-ea"/>
              <a:cs typeface="+mj-cs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IT </a:t>
            </a:r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needs</a:t>
            </a: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</a:t>
            </a:r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improvement</a:t>
            </a:r>
            <a:endParaRPr lang="nl-NL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+mj-ea"/>
              <a:cs typeface="+mj-cs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</a:t>
            </a:r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Improvement</a:t>
            </a: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</a:t>
            </a:r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notification</a:t>
            </a: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</a:t>
            </a:r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process</a:t>
            </a:r>
            <a:endParaRPr lang="nl-NL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+mj-ea"/>
              <a:cs typeface="+mj-cs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</a:t>
            </a:r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Lead</a:t>
            </a: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</a:t>
            </a:r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times</a:t>
            </a: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</a:t>
            </a:r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substantially</a:t>
            </a: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</a:t>
            </a:r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shortened</a:t>
            </a:r>
            <a:endParaRPr lang="nl-NL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+mj-ea"/>
              <a:cs typeface="+mj-cs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</a:t>
            </a:r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Centralised</a:t>
            </a: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</a:t>
            </a:r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handling</a:t>
            </a: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of </a:t>
            </a:r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notifications</a:t>
            </a:r>
            <a:endParaRPr lang="nl-NL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+mj-ea"/>
              <a:cs typeface="+mj-cs"/>
            </a:endParaRPr>
          </a:p>
          <a:p>
            <a:endParaRPr lang="en-US" dirty="0" smtClean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pTitel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 smtClean="0"/>
              <a:t>Winnie Sorgdrager | 16-04-2015 |  EPSO conference</a:t>
            </a:r>
            <a:endParaRPr lang="nl-NL" dirty="0"/>
          </a:p>
        </p:txBody>
      </p:sp>
      <p:sp>
        <p:nvSpPr>
          <p:cNvPr id="5" name="shpBeeldmerk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fld id="{3A866174-5011-405E-83D7-03D69004D58A}" type="slidenum">
              <a:rPr lang="nl-NL"/>
              <a:pPr/>
              <a:t>14</a:t>
            </a:fld>
            <a:endParaRPr lang="nl-NL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6713" y="1233488"/>
            <a:ext cx="8061325" cy="571500"/>
          </a:xfrm>
        </p:spPr>
        <p:txBody>
          <a:bodyPr/>
          <a:lstStyle/>
          <a:p>
            <a:r>
              <a:rPr lang="en-US" dirty="0" smtClean="0">
                <a:latin typeface="Verdana" pitchFamily="34" charset="0"/>
              </a:rPr>
              <a:t>Communication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6713" y="1771743"/>
            <a:ext cx="8061325" cy="4356100"/>
          </a:xfrm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Char char="Ø"/>
            </a:pPr>
            <a:endParaRPr lang="nl-NL" sz="2600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+mj-ea"/>
              <a:cs typeface="+mj-cs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</a:t>
            </a:r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Need</a:t>
            </a: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</a:t>
            </a:r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for</a:t>
            </a: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</a:t>
            </a:r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corporate</a:t>
            </a: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story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</a:t>
            </a:r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Improvement</a:t>
            </a: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of </a:t>
            </a:r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internal</a:t>
            </a: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</a:t>
            </a:r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communication</a:t>
            </a: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More </a:t>
            </a:r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proactive</a:t>
            </a: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</a:t>
            </a:r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communication</a:t>
            </a: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</a:t>
            </a:r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with</a:t>
            </a: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</a:t>
            </a:r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stakeholders</a:t>
            </a: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in case of </a:t>
            </a:r>
            <a:b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</a:b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  </a:t>
            </a:r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serious</a:t>
            </a: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crisis. </a:t>
            </a:r>
            <a:b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</a:br>
            <a:endParaRPr lang="en-US" dirty="0" smtClean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pTitel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 smtClean="0"/>
              <a:t>Winnie Sorgdrager | 16-04-2015 |  EPSO conference</a:t>
            </a:r>
            <a:endParaRPr lang="nl-NL" dirty="0"/>
          </a:p>
        </p:txBody>
      </p:sp>
      <p:sp>
        <p:nvSpPr>
          <p:cNvPr id="5" name="shpBeeldmerk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fld id="{3A866174-5011-405E-83D7-03D69004D58A}" type="slidenum">
              <a:rPr lang="nl-NL"/>
              <a:pPr/>
              <a:t>15</a:t>
            </a:fld>
            <a:endParaRPr lang="nl-NL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6713" y="1233488"/>
            <a:ext cx="8061325" cy="571500"/>
          </a:xfrm>
        </p:spPr>
        <p:txBody>
          <a:bodyPr/>
          <a:lstStyle/>
          <a:p>
            <a:r>
              <a:rPr lang="en-US" dirty="0" smtClean="0">
                <a:latin typeface="Verdana" pitchFamily="34" charset="0"/>
              </a:rPr>
              <a:t>Effectiveness of supervision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6713" y="1798638"/>
            <a:ext cx="8061325" cy="435610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Ø"/>
            </a:pPr>
            <a:endParaRPr lang="nl-NL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+mj-ea"/>
              <a:cs typeface="+mj-cs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</a:t>
            </a:r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Basic</a:t>
            </a: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</a:t>
            </a:r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processes</a:t>
            </a: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and procedures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</a:t>
            </a:r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Development</a:t>
            </a: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of </a:t>
            </a:r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risk-based</a:t>
            </a: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</a:t>
            </a:r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supervision</a:t>
            </a:r>
            <a:endParaRPr lang="nl-NL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+mj-ea"/>
              <a:cs typeface="+mj-cs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Start </a:t>
            </a:r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with</a:t>
            </a: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dashboards of the </a:t>
            </a:r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health</a:t>
            </a: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care </a:t>
            </a:r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institutes</a:t>
            </a:r>
            <a:endParaRPr lang="nl-NL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+mj-ea"/>
              <a:cs typeface="+mj-cs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</a:t>
            </a:r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Debate</a:t>
            </a: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</a:t>
            </a:r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about</a:t>
            </a: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</a:t>
            </a:r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supervision</a:t>
            </a: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</a:t>
            </a:r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strategy</a:t>
            </a:r>
            <a:endParaRPr lang="nl-NL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+mj-ea"/>
              <a:cs typeface="+mj-cs"/>
            </a:endParaRPr>
          </a:p>
          <a:p>
            <a:endParaRPr lang="en-US" dirty="0" smtClean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pTitel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 smtClean="0"/>
              <a:t>Winnie Sorgdrager | 16-04-2015 |  EPSO conference</a:t>
            </a:r>
            <a:endParaRPr lang="nl-NL" dirty="0"/>
          </a:p>
        </p:txBody>
      </p:sp>
      <p:sp>
        <p:nvSpPr>
          <p:cNvPr id="5" name="shpBeeldmerk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fld id="{3A866174-5011-405E-83D7-03D69004D58A}" type="slidenum">
              <a:rPr lang="nl-NL"/>
              <a:pPr/>
              <a:t>16</a:t>
            </a:fld>
            <a:endParaRPr lang="nl-NL" dirty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6713" y="1798638"/>
            <a:ext cx="8061325" cy="4356100"/>
          </a:xfrm>
        </p:spPr>
        <p:txBody>
          <a:bodyPr/>
          <a:lstStyle/>
          <a:p>
            <a:pPr>
              <a:lnSpc>
                <a:spcPct val="150000"/>
              </a:lnSpc>
            </a:pPr>
            <a:endParaRPr lang="nl-NL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+mj-ea"/>
              <a:cs typeface="+mj-cs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11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recommendations</a:t>
            </a: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</a:t>
            </a:r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for</a:t>
            </a: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the </a:t>
            </a:r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year</a:t>
            </a: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2014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nl-NL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+mj-ea"/>
              <a:cs typeface="+mj-cs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</a:t>
            </a:r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Monitoring</a:t>
            </a: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</a:t>
            </a:r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implementation</a:t>
            </a: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</a:t>
            </a:r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by</a:t>
            </a: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the </a:t>
            </a:r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committee</a:t>
            </a:r>
            <a:endParaRPr lang="nl-NL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+mj-ea"/>
              <a:cs typeface="+mj-cs"/>
            </a:endParaRPr>
          </a:p>
          <a:p>
            <a:pPr>
              <a:lnSpc>
                <a:spcPct val="150000"/>
              </a:lnSpc>
            </a:pP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 </a:t>
            </a:r>
          </a:p>
          <a:p>
            <a:pPr>
              <a:lnSpc>
                <a:spcPct val="150000"/>
              </a:lnSpc>
            </a:pPr>
            <a:endParaRPr lang="nl-NL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pTitel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 smtClean="0"/>
              <a:t>Winnie Sorgdrager | 16-04-2015 |  EPSO conference</a:t>
            </a:r>
            <a:endParaRPr lang="nl-NL" dirty="0"/>
          </a:p>
        </p:txBody>
      </p:sp>
      <p:sp>
        <p:nvSpPr>
          <p:cNvPr id="5" name="shpBeeldmerk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fld id="{3A866174-5011-405E-83D7-03D69004D58A}" type="slidenum">
              <a:rPr lang="nl-NL"/>
              <a:pPr/>
              <a:t>2</a:t>
            </a:fld>
            <a:endParaRPr lang="nl-NL" dirty="0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6713" y="1233488"/>
            <a:ext cx="8061325" cy="571500"/>
          </a:xfrm>
        </p:spPr>
        <p:txBody>
          <a:bodyPr/>
          <a:lstStyle/>
          <a:p>
            <a:r>
              <a:rPr lang="en-US" dirty="0" smtClean="0">
                <a:latin typeface="Verdana" pitchFamily="34" charset="0"/>
              </a:rPr>
              <a:t>Mandate Inspectorate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6713" y="1798638"/>
            <a:ext cx="8061325" cy="4356100"/>
          </a:xfrm>
        </p:spPr>
        <p:txBody>
          <a:bodyPr/>
          <a:lstStyle/>
          <a:p>
            <a:pPr>
              <a:spcBef>
                <a:spcPct val="0"/>
              </a:spcBef>
            </a:pPr>
            <a:endParaRPr lang="en-US" sz="2600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Promotion of public health through effective enforcement of the quality of health services, prevention measures and medical products.</a:t>
            </a:r>
          </a:p>
          <a:p>
            <a:pPr>
              <a:spcBef>
                <a:spcPct val="0"/>
              </a:spcBef>
            </a:pPr>
            <a:endParaRPr lang="en-US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en-US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+mj-ea"/>
              <a:cs typeface="+mj-cs"/>
            </a:endParaRPr>
          </a:p>
          <a:p>
            <a:pPr>
              <a:spcBef>
                <a:spcPct val="0"/>
              </a:spcBef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552 employees at the inspectorate</a:t>
            </a:r>
          </a:p>
          <a:p>
            <a:pPr>
              <a:spcBef>
                <a:spcPct val="0"/>
              </a:spcBef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40.000 health care institutes (locations and companies) and</a:t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</a:b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  thousands of independently working professionals</a:t>
            </a:r>
          </a:p>
          <a:p>
            <a:pPr>
              <a:spcBef>
                <a:spcPct val="0"/>
              </a:spcBef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Over 3000 inspection visits and over 3000 reports are issues </a:t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</a:b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  each year</a:t>
            </a:r>
          </a:p>
          <a:p>
            <a:pPr>
              <a:spcBef>
                <a:spcPct val="0"/>
              </a:spcBef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Budget inspectorate: &gt;60 MLN.</a:t>
            </a:r>
          </a:p>
          <a:p>
            <a:pPr>
              <a:spcBef>
                <a:spcPct val="0"/>
              </a:spcBef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Supervision is also performed in the Dutch Caribbean islands</a:t>
            </a:r>
            <a:endParaRPr lang="en-US" dirty="0" smtClean="0"/>
          </a:p>
          <a:p>
            <a:pPr lvl="0"/>
            <a:endParaRPr lang="nl-NL" dirty="0" smtClean="0"/>
          </a:p>
          <a:p>
            <a:pPr>
              <a:spcBef>
                <a:spcPct val="0"/>
              </a:spcBef>
            </a:pPr>
            <a:endParaRPr lang="en-US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pTitel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 smtClean="0"/>
              <a:t>Winnie Sorgdrager | 16-04-2015 |  EPSO conference</a:t>
            </a:r>
            <a:endParaRPr lang="nl-NL" dirty="0"/>
          </a:p>
        </p:txBody>
      </p:sp>
      <p:sp>
        <p:nvSpPr>
          <p:cNvPr id="5" name="shpBeeldmerk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fld id="{3A866174-5011-405E-83D7-03D69004D58A}" type="slidenum">
              <a:rPr lang="nl-NL"/>
              <a:pPr/>
              <a:t>3</a:t>
            </a:fld>
            <a:endParaRPr lang="nl-NL" dirty="0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6713" y="1233488"/>
            <a:ext cx="8061325" cy="571500"/>
          </a:xfrm>
        </p:spPr>
        <p:txBody>
          <a:bodyPr/>
          <a:lstStyle/>
          <a:p>
            <a:r>
              <a:rPr lang="en-US" dirty="0" smtClean="0">
                <a:latin typeface="Verdana" pitchFamily="34" charset="0"/>
              </a:rPr>
              <a:t>Governance of healthcare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6713" y="1798638"/>
            <a:ext cx="8061325" cy="4356100"/>
          </a:xfrm>
        </p:spPr>
        <p:txBody>
          <a:bodyPr/>
          <a:lstStyle/>
          <a:p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Health care institutes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Inspectorate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Politics (Minister and parliament)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Insurance companies</a:t>
            </a:r>
          </a:p>
          <a:p>
            <a:endParaRPr lang="en-US" dirty="0" smtClean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pTitel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 smtClean="0"/>
              <a:t>Winnie Sorgdrager | 16-04-2015 |  EPSO conference</a:t>
            </a:r>
            <a:endParaRPr lang="nl-NL" dirty="0"/>
          </a:p>
        </p:txBody>
      </p:sp>
      <p:sp>
        <p:nvSpPr>
          <p:cNvPr id="5" name="shpBeeldmerk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fld id="{3A866174-5011-405E-83D7-03D69004D58A}" type="slidenum">
              <a:rPr lang="nl-NL"/>
              <a:pPr/>
              <a:t>4</a:t>
            </a:fld>
            <a:endParaRPr lang="nl-NL" dirty="0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6713" y="1233488"/>
            <a:ext cx="8061325" cy="571500"/>
          </a:xfrm>
        </p:spPr>
        <p:txBody>
          <a:bodyPr/>
          <a:lstStyle/>
          <a:p>
            <a:r>
              <a:rPr lang="en-US" dirty="0" smtClean="0">
                <a:latin typeface="Verdana" pitchFamily="34" charset="0"/>
              </a:rPr>
              <a:t>Supervision procedures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3966" y="1764132"/>
            <a:ext cx="8061325" cy="4356100"/>
          </a:xfrm>
        </p:spPr>
        <p:txBody>
          <a:bodyPr/>
          <a:lstStyle/>
          <a:p>
            <a:pPr>
              <a:spcBef>
                <a:spcPct val="0"/>
              </a:spcBef>
              <a:buFont typeface="Wingdings" pitchFamily="2" charset="2"/>
              <a:buChar char="Ø"/>
            </a:pPr>
            <a:endParaRPr lang="nl-NL" sz="2600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+mj-ea"/>
              <a:cs typeface="+mj-cs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Risk-based (indicators) supervision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Incident-based supervision (notifications by citizens/patients)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Thematic supervision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/>
            </a:r>
            <a:b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</a:b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</a:t>
            </a:r>
            <a:r>
              <a:rPr lang="nl-NL" sz="26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/>
            </a:r>
            <a:br>
              <a:rPr lang="nl-NL" sz="26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</a:br>
            <a:endParaRPr lang="nl-NL" sz="2600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+mj-ea"/>
              <a:cs typeface="+mj-cs"/>
            </a:endParaRPr>
          </a:p>
          <a:p>
            <a:endParaRPr lang="en-US" dirty="0" smtClean="0">
              <a:latin typeface="Verdana" pitchFamily="34" charset="0"/>
            </a:endParaRPr>
          </a:p>
        </p:txBody>
      </p:sp>
      <p:cxnSp>
        <p:nvCxnSpPr>
          <p:cNvPr id="11" name="Rechte verbindingslijn 10"/>
          <p:cNvCxnSpPr/>
          <p:nvPr/>
        </p:nvCxnSpPr>
        <p:spPr bwMode="auto">
          <a:xfrm>
            <a:off x="767751" y="3519577"/>
            <a:ext cx="0" cy="388189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Rechte verbindingslijn 16"/>
          <p:cNvCxnSpPr/>
          <p:nvPr/>
        </p:nvCxnSpPr>
        <p:spPr bwMode="auto">
          <a:xfrm>
            <a:off x="698740" y="3459192"/>
            <a:ext cx="0" cy="345057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pTitel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 smtClean="0"/>
              <a:t>Winine Sorgdrager | 16-04-2015 |  EPSO conference</a:t>
            </a:r>
            <a:endParaRPr lang="nl-NL" dirty="0"/>
          </a:p>
        </p:txBody>
      </p:sp>
      <p:sp>
        <p:nvSpPr>
          <p:cNvPr id="5" name="shpBeeldmerk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fld id="{3A866174-5011-405E-83D7-03D69004D58A}" type="slidenum">
              <a:rPr lang="nl-NL"/>
              <a:pPr/>
              <a:t>5</a:t>
            </a:fld>
            <a:endParaRPr lang="nl-NL" dirty="0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6713" y="1233488"/>
            <a:ext cx="8061325" cy="571500"/>
          </a:xfrm>
        </p:spPr>
        <p:txBody>
          <a:bodyPr/>
          <a:lstStyle/>
          <a:p>
            <a:r>
              <a:rPr lang="en-US" dirty="0" smtClean="0">
                <a:latin typeface="Verdana" pitchFamily="34" charset="0"/>
              </a:rPr>
              <a:t>Inspectorate in troubled water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6713" y="1798638"/>
            <a:ext cx="8061325" cy="4356100"/>
          </a:xfrm>
        </p:spPr>
        <p:txBody>
          <a:bodyPr/>
          <a:lstStyle/>
          <a:p>
            <a:pPr>
              <a:spcBef>
                <a:spcPts val="600"/>
              </a:spcBef>
            </a:pPr>
            <a:endParaRPr lang="nl-NL" sz="2600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+mj-ea"/>
              <a:cs typeface="+mj-cs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Signals from the Ombudsman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Media attention about disfunctioning of inspectorate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Debate</a:t>
            </a: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in the parliament</a:t>
            </a:r>
          </a:p>
          <a:p>
            <a:endParaRPr lang="en-US" dirty="0" smtClean="0">
              <a:latin typeface="Verdana" pitchFamily="34" charset="0"/>
            </a:endParaRPr>
          </a:p>
          <a:p>
            <a:endParaRPr lang="en-US" dirty="0" smtClean="0">
              <a:latin typeface="Verdan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From the year 2000 different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inquiries</a:t>
            </a: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</a:t>
            </a:r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from</a:t>
            </a: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the Ombudsman </a:t>
            </a:r>
            <a:b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</a:b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  </a:t>
            </a:r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about</a:t>
            </a: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the </a:t>
            </a:r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inspectorate</a:t>
            </a: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</a:t>
            </a:r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with</a:t>
            </a: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</a:t>
            </a:r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many</a:t>
            </a: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</a:t>
            </a:r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recommandations</a:t>
            </a: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. </a:t>
            </a:r>
          </a:p>
          <a:p>
            <a:pPr>
              <a:buFont typeface="Wingdings" pitchFamily="2" charset="2"/>
              <a:buChar char="Ø"/>
            </a:pP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 2 Inquiry reports from ‘Sorgdrager’ and ‘van der Steenhoven’.</a:t>
            </a:r>
          </a:p>
          <a:p>
            <a:endParaRPr lang="nl-NL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</a:endParaRPr>
          </a:p>
          <a:p>
            <a:endParaRPr lang="en-US" dirty="0" smtClean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pTitel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 smtClean="0"/>
              <a:t>Winnie Sorgdrager | 16-04-2015 |  EPSO conference</a:t>
            </a:r>
            <a:endParaRPr lang="nl-NL" dirty="0"/>
          </a:p>
        </p:txBody>
      </p:sp>
      <p:sp>
        <p:nvSpPr>
          <p:cNvPr id="5" name="shpBeeldmerk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fld id="{3A866174-5011-405E-83D7-03D69004D58A}" type="slidenum">
              <a:rPr lang="nl-NL"/>
              <a:pPr/>
              <a:t>6</a:t>
            </a:fld>
            <a:endParaRPr lang="nl-NL" dirty="0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6713" y="1233488"/>
            <a:ext cx="8061325" cy="571500"/>
          </a:xfrm>
        </p:spPr>
        <p:txBody>
          <a:bodyPr/>
          <a:lstStyle/>
          <a:p>
            <a:r>
              <a:rPr lang="en-US" dirty="0" smtClean="0">
                <a:latin typeface="Verdana" pitchFamily="34" charset="0"/>
              </a:rPr>
              <a:t>Audit committee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7748" y="1771743"/>
            <a:ext cx="8061325" cy="4356100"/>
          </a:xfrm>
        </p:spPr>
        <p:txBody>
          <a:bodyPr/>
          <a:lstStyle/>
          <a:p>
            <a:pPr>
              <a:spcBef>
                <a:spcPts val="600"/>
              </a:spcBef>
            </a:pPr>
            <a:endParaRPr lang="nl-NL" sz="2600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+mj-ea"/>
              <a:cs typeface="+mj-cs"/>
            </a:endParaRP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</a:t>
            </a:r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Appointed</a:t>
            </a: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</a:t>
            </a:r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by</a:t>
            </a: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the Minister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For </a:t>
            </a:r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three</a:t>
            </a: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</a:t>
            </a:r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years</a:t>
            </a:r>
            <a:endParaRPr lang="nl-NL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+mj-ea"/>
              <a:cs typeface="+mj-cs"/>
            </a:endParaRP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</a:t>
            </a:r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Starting</a:t>
            </a: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in 2014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Independent </a:t>
            </a:r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audit</a:t>
            </a: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(</a:t>
            </a:r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on</a:t>
            </a: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the </a:t>
            </a:r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progress</a:t>
            </a: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of </a:t>
            </a:r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improvement</a:t>
            </a: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)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</a:t>
            </a:r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Members</a:t>
            </a: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of the </a:t>
            </a:r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committee</a:t>
            </a:r>
            <a:endParaRPr lang="nl-NL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+mj-ea"/>
              <a:cs typeface="+mj-cs"/>
            </a:endParaRPr>
          </a:p>
          <a:p>
            <a:endParaRPr lang="en-US" dirty="0" smtClean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pTitel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 smtClean="0"/>
              <a:t>Winnie Sorgdrager | 16-04-2015 |  EPSO conference</a:t>
            </a:r>
            <a:endParaRPr lang="nl-NL" dirty="0"/>
          </a:p>
        </p:txBody>
      </p:sp>
      <p:sp>
        <p:nvSpPr>
          <p:cNvPr id="5" name="shpBeeldmerk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fld id="{3A866174-5011-405E-83D7-03D69004D58A}" type="slidenum">
              <a:rPr lang="nl-NL"/>
              <a:pPr/>
              <a:t>7</a:t>
            </a:fld>
            <a:endParaRPr lang="nl-NL" dirty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6713" y="1798638"/>
            <a:ext cx="8061325" cy="4356100"/>
          </a:xfrm>
        </p:spPr>
        <p:txBody>
          <a:bodyPr/>
          <a:lstStyle/>
          <a:p>
            <a:pPr>
              <a:spcBef>
                <a:spcPts val="600"/>
              </a:spcBef>
            </a:pPr>
            <a:endParaRPr lang="nl-NL" sz="2600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+mj-ea"/>
              <a:cs typeface="+mj-cs"/>
            </a:endParaRPr>
          </a:p>
          <a:p>
            <a:pPr>
              <a:spcBef>
                <a:spcPts val="600"/>
              </a:spcBef>
            </a:pPr>
            <a:endParaRPr lang="nl-NL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+mj-ea"/>
              <a:cs typeface="+mj-cs"/>
            </a:endParaRPr>
          </a:p>
          <a:p>
            <a:pPr>
              <a:spcBef>
                <a:spcPts val="600"/>
              </a:spcBef>
            </a:pP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Plan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for</a:t>
            </a: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improvement of performance of inspectorate for the years 2013-2015, with a view on following years.</a:t>
            </a:r>
            <a:endParaRPr lang="en-US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+mj-ea"/>
              <a:cs typeface="+mj-cs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6713" y="1233488"/>
            <a:ext cx="8061325" cy="571500"/>
          </a:xfrm>
        </p:spPr>
        <p:txBody>
          <a:bodyPr/>
          <a:lstStyle/>
          <a:p>
            <a:r>
              <a:rPr lang="en-US" dirty="0" smtClean="0">
                <a:latin typeface="Verdana" pitchFamily="34" charset="0"/>
              </a:rPr>
              <a:t>What was being audited at the inspectorate?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pTitel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 smtClean="0"/>
              <a:t>Winnie Sorgdrager | 16-04-2015 |  EPSO conference</a:t>
            </a:r>
            <a:endParaRPr lang="nl-NL" dirty="0"/>
          </a:p>
        </p:txBody>
      </p:sp>
      <p:sp>
        <p:nvSpPr>
          <p:cNvPr id="5" name="shpBeeldmerk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fld id="{3A866174-5011-405E-83D7-03D69004D58A}" type="slidenum">
              <a:rPr lang="nl-NL"/>
              <a:pPr/>
              <a:t>8</a:t>
            </a:fld>
            <a:endParaRPr lang="nl-NL" dirty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6713" y="1798638"/>
            <a:ext cx="8061325" cy="435610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Principal themes for the coming three years to audit:</a:t>
            </a:r>
            <a:b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</a:b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Internal governance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Professionalism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Notification process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Internal and external communication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Effectiveness of supervision by the inspectorate</a:t>
            </a:r>
            <a:b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</a:b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  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6713" y="1233488"/>
            <a:ext cx="8061325" cy="571500"/>
          </a:xfrm>
        </p:spPr>
        <p:txBody>
          <a:bodyPr/>
          <a:lstStyle/>
          <a:p>
            <a:r>
              <a:rPr lang="en-US" dirty="0" smtClean="0">
                <a:latin typeface="Verdana" pitchFamily="34" charset="0"/>
              </a:rPr>
              <a:t>How took the audit place?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pTitel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 smtClean="0"/>
              <a:t>Winnie Sorgdrager | 16-04-2015 |  EPSO conference</a:t>
            </a:r>
            <a:endParaRPr lang="nl-NL" dirty="0"/>
          </a:p>
        </p:txBody>
      </p:sp>
      <p:sp>
        <p:nvSpPr>
          <p:cNvPr id="5" name="shpBeeldmerk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fld id="{3A866174-5011-405E-83D7-03D69004D58A}" type="slidenum">
              <a:rPr lang="nl-NL"/>
              <a:pPr/>
              <a:t>9</a:t>
            </a:fld>
            <a:endParaRPr lang="nl-NL" dirty="0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6713" y="1233488"/>
            <a:ext cx="8061325" cy="571500"/>
          </a:xfrm>
        </p:spPr>
        <p:txBody>
          <a:bodyPr/>
          <a:lstStyle/>
          <a:p>
            <a:r>
              <a:rPr lang="en-US" dirty="0" smtClean="0">
                <a:latin typeface="Verdana" pitchFamily="34" charset="0"/>
              </a:rPr>
              <a:t>The auditing process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6713" y="1798638"/>
            <a:ext cx="8061325" cy="4356100"/>
          </a:xfrm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Char char="Ø"/>
            </a:pPr>
            <a:endParaRPr lang="nl-NL" sz="2600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+mj-ea"/>
              <a:cs typeface="+mj-cs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Background: documents on internal procedures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Attending meetings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Interviews with +/- 40 employees of the </a:t>
            </a:r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inspectorate</a:t>
            </a:r>
            <a:endParaRPr lang="nl-NL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+mj-ea"/>
              <a:cs typeface="+mj-cs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</a:t>
            </a:r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Presentations</a:t>
            </a: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</a:t>
            </a:r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about</a:t>
            </a: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</a:t>
            </a:r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workprocesses</a:t>
            </a: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</a:t>
            </a:r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by</a:t>
            </a: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the </a:t>
            </a:r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inspectorate</a:t>
            </a:r>
            <a:endParaRPr lang="nl-NL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+mj-ea"/>
              <a:cs typeface="+mj-cs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</a:t>
            </a:r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Attending</a:t>
            </a: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</a:t>
            </a:r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inspections</a:t>
            </a: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</a:t>
            </a:r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by</a:t>
            </a:r>
            <a:r>
              <a:rPr lang="nl-NL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 the </a:t>
            </a:r>
            <a:r>
              <a:rPr lang="nl-NL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j-ea"/>
                <a:cs typeface="+mj-cs"/>
              </a:rPr>
              <a:t>inspectorate</a:t>
            </a:r>
            <a:endParaRPr lang="en-US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ard_Engelse_presentatie">
  <a:themeElements>
    <a:clrScheme name="">
      <a:dk1>
        <a:srgbClr val="000000"/>
      </a:dk1>
      <a:lt1>
        <a:srgbClr val="FFFFFF"/>
      </a:lt1>
      <a:dk2>
        <a:srgbClr val="046F96"/>
      </a:dk2>
      <a:lt2>
        <a:srgbClr val="EEECE1"/>
      </a:lt2>
      <a:accent1>
        <a:srgbClr val="046F96"/>
      </a:accent1>
      <a:accent2>
        <a:srgbClr val="9ACCD4"/>
      </a:accent2>
      <a:accent3>
        <a:srgbClr val="FFFFFF"/>
      </a:accent3>
      <a:accent4>
        <a:srgbClr val="000000"/>
      </a:accent4>
      <a:accent5>
        <a:srgbClr val="AABBC9"/>
      </a:accent5>
      <a:accent6>
        <a:srgbClr val="8BB9C0"/>
      </a:accent6>
      <a:hlink>
        <a:srgbClr val="ED8FBB"/>
      </a:hlink>
      <a:folHlink>
        <a:srgbClr val="900079"/>
      </a:folHlink>
    </a:clrScheme>
    <a:fontScheme name="Standaard Engelse presentati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itchFamily="34" charset="0"/>
            <a:cs typeface="Arial" pitchFamily="34" charset="0"/>
          </a:defRPr>
        </a:defPPr>
      </a:lstStyle>
    </a:lnDef>
  </a:objectDefaults>
  <a:extraClrSchemeLst>
    <a:extraClrScheme>
      <a:clrScheme name="Standaard Engelse presentatie 1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24C2B0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20B09F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 Engelse presentatie 2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8AE8B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4D3C4"/>
        </a:accent5>
        <a:accent6>
          <a:srgbClr val="2086B2"/>
        </a:accent6>
        <a:hlink>
          <a:srgbClr val="9ACCD4"/>
        </a:hlink>
        <a:folHlink>
          <a:srgbClr val="A100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 Engelse presentatie 3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58AE8B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4F9D7D"/>
        </a:accent6>
        <a:hlink>
          <a:srgbClr val="2494C5"/>
        </a:hlink>
        <a:folHlink>
          <a:srgbClr val="9ACCD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tandaardontwerp">
  <a:themeElements>
    <a:clrScheme name="">
      <a:dk1>
        <a:srgbClr val="000000"/>
      </a:dk1>
      <a:lt1>
        <a:srgbClr val="FFFFFF"/>
      </a:lt1>
      <a:dk2>
        <a:srgbClr val="046F96"/>
      </a:dk2>
      <a:lt2>
        <a:srgbClr val="EEECE1"/>
      </a:lt2>
      <a:accent1>
        <a:srgbClr val="046F96"/>
      </a:accent1>
      <a:accent2>
        <a:srgbClr val="9ACCD4"/>
      </a:accent2>
      <a:accent3>
        <a:srgbClr val="FFFFFF"/>
      </a:accent3>
      <a:accent4>
        <a:srgbClr val="000000"/>
      </a:accent4>
      <a:accent5>
        <a:srgbClr val="AABBC9"/>
      </a:accent5>
      <a:accent6>
        <a:srgbClr val="8BB9C0"/>
      </a:accent6>
      <a:hlink>
        <a:srgbClr val="ED8FBB"/>
      </a:hlink>
      <a:folHlink>
        <a:srgbClr val="900079"/>
      </a:folHlink>
    </a:clrScheme>
    <a:fontScheme name="1_Standaardontwerp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itchFamily="34" charset="0"/>
            <a:cs typeface="Arial" pitchFamily="34" charset="0"/>
          </a:defRPr>
        </a:defPPr>
      </a:lstStyle>
    </a:lnDef>
  </a:objectDefaults>
  <a:extraClrSchemeLst>
    <a:extraClrScheme>
      <a:clrScheme name="2 kolommen 1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24C2B0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20B09F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 kolommen 2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8AE8B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4D3C4"/>
        </a:accent5>
        <a:accent6>
          <a:srgbClr val="2086B2"/>
        </a:accent6>
        <a:hlink>
          <a:srgbClr val="9ACCD4"/>
        </a:hlink>
        <a:folHlink>
          <a:srgbClr val="A100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 kolommen 3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58AE8B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4F9D7D"/>
        </a:accent6>
        <a:hlink>
          <a:srgbClr val="2494C5"/>
        </a:hlink>
        <a:folHlink>
          <a:srgbClr val="9ACCD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Standaard_Engelse_presentatie</Template>
  <TotalTime>189</TotalTime>
  <Words>496</Words>
  <Application>Microsoft Office PowerPoint</Application>
  <PresentationFormat>Diavoorstelling (4:3)</PresentationFormat>
  <Paragraphs>131</Paragraphs>
  <Slides>16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2</vt:i4>
      </vt:variant>
      <vt:variant>
        <vt:lpstr>Diatitels</vt:lpstr>
      </vt:variant>
      <vt:variant>
        <vt:i4>16</vt:i4>
      </vt:variant>
    </vt:vector>
  </HeadingPairs>
  <TitlesOfParts>
    <vt:vector size="18" baseType="lpstr">
      <vt:lpstr>Standaard_Engelse_presentatie</vt:lpstr>
      <vt:lpstr>1_Standaardontwerp</vt:lpstr>
      <vt:lpstr>PowerPoint-presentatie</vt:lpstr>
      <vt:lpstr>Mandate Inspectorate</vt:lpstr>
      <vt:lpstr>Governance of healthcare</vt:lpstr>
      <vt:lpstr>Supervision procedures</vt:lpstr>
      <vt:lpstr>Inspectorate in troubled water</vt:lpstr>
      <vt:lpstr>Audit committee</vt:lpstr>
      <vt:lpstr>What was being audited at the inspectorate?</vt:lpstr>
      <vt:lpstr>How took the audit place?</vt:lpstr>
      <vt:lpstr>The auditing process</vt:lpstr>
      <vt:lpstr>The first results</vt:lpstr>
      <vt:lpstr>Internal governance</vt:lpstr>
      <vt:lpstr>Professionalism</vt:lpstr>
      <vt:lpstr>Incident-based supervision</vt:lpstr>
      <vt:lpstr>Communication</vt:lpstr>
      <vt:lpstr>Effectiveness of supervision</vt:lpstr>
      <vt:lpstr>PowerPoint-presentatie</vt:lpstr>
    </vt:vector>
  </TitlesOfParts>
  <Company>Rijksoverheid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SAVENIJERE</dc:creator>
  <cp:lastModifiedBy>EPSO</cp:lastModifiedBy>
  <cp:revision>44</cp:revision>
  <dcterms:created xsi:type="dcterms:W3CDTF">2015-04-03T10:27:53Z</dcterms:created>
  <dcterms:modified xsi:type="dcterms:W3CDTF">2015-04-13T11:46:31Z</dcterms:modified>
</cp:coreProperties>
</file>