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  <p:sldMasterId id="2147483792" r:id="rId2"/>
  </p:sldMasterIdLst>
  <p:notesMasterIdLst>
    <p:notesMasterId r:id="rId26"/>
  </p:notesMasterIdLst>
  <p:handoutMasterIdLst>
    <p:handoutMasterId r:id="rId27"/>
  </p:handoutMasterIdLst>
  <p:sldIdLst>
    <p:sldId id="282" r:id="rId3"/>
    <p:sldId id="258" r:id="rId4"/>
    <p:sldId id="283" r:id="rId5"/>
    <p:sldId id="263" r:id="rId6"/>
    <p:sldId id="264" r:id="rId7"/>
    <p:sldId id="262" r:id="rId8"/>
    <p:sldId id="265" r:id="rId9"/>
    <p:sldId id="266" r:id="rId10"/>
    <p:sldId id="267" r:id="rId11"/>
    <p:sldId id="269" r:id="rId12"/>
    <p:sldId id="268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0" r:id="rId21"/>
    <p:sldId id="285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3F980-4432-5849-AC7F-DB1952F11339}" type="datetimeFigureOut">
              <a:rPr lang="fr-FR" smtClean="0"/>
              <a:pPr/>
              <a:t>14/10/2014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3E040-E28D-304B-9760-D6A0081CA26B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4051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54E7D-3F32-B94F-9EEA-F517612F68BA}" type="datetimeFigureOut">
              <a:rPr lang="fr-FR" smtClean="0"/>
              <a:pPr/>
              <a:t>14/10/2014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BBD88A-8742-4748-8ABD-03F28E3CBD79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0965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53200" y="3467100"/>
            <a:ext cx="2438400" cy="1143000"/>
          </a:xfrm>
        </p:spPr>
        <p:txBody>
          <a:bodyPr/>
          <a:lstStyle>
            <a:lvl1pPr algn="ctr"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419600"/>
            <a:ext cx="4648200" cy="1371600"/>
          </a:xfr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rgbClr val="4D4D4D"/>
                </a:solidFill>
              </a:defRPr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fld id="{3F7115AD-BE63-A34C-826D-B423B62CA706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124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FC7C5-CF9A-BE42-B420-46BD0ED0F676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652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1981200" cy="6096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91200" cy="6096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C6584-90CD-DC44-AE74-F046887DCC70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77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53200" y="3467100"/>
            <a:ext cx="2438400" cy="1143000"/>
          </a:xfrm>
        </p:spPr>
        <p:txBody>
          <a:bodyPr/>
          <a:lstStyle>
            <a:lvl1pPr algn="ctr"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fr-FR" noProof="0" smtClean="0"/>
              <a:t>Cliquez et modifiez le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419600"/>
            <a:ext cx="4648200" cy="1371600"/>
          </a:xfr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rgbClr val="4D4D4D"/>
                </a:solidFill>
              </a:defRPr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4BF04C3F-ABD7-4D33-8FB1-E627A248511B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4AD9767-2DA3-40CE-9272-2B672C76D19B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0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8B67E-EB06-41E8-9FD4-F9FEBED43BFF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124C-8E57-4AB0-8FEC-40FB4456B90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2673512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22D1A-33AB-4AAA-9CFA-F0F4BBA1B6A6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30C6C-8B1F-409A-BA0B-0F39FE538188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4027302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40AD-C470-47D5-8DA7-960E38CCB106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4C342-58A5-4F02-ADC4-1AF6D44307D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1275053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FCC01-8B76-44E2-AAF0-D5D0FE8B50F8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6602A-95BF-4067-881A-99C8AD4E286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1647671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0CC62-4F87-4CC4-A2F7-1767AC1048FC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412BC-CD92-4621-894A-170FF37F630C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1673368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AB370-41B2-42D7-AE64-2E3CA7A557BF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4CA58-2349-44DA-9AF3-BE72C6247AB3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3427684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FB565-E067-44FB-AB03-905E47AAB471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B136C-129D-4628-B01B-C92D880C7EB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398131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B96AA-9490-C147-87ED-3E3A584CAD20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601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503BD-93FC-4006-9364-C5D14D60BBAA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9B536-564F-476D-BCD2-779B90686ED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1568459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2555D-F10A-4B46-B465-CD178FAC3AFF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3533B-30F4-4A34-8145-31211535D8F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1640387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1981200" cy="6096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91200" cy="60960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42D6B-1DD5-40FE-8C14-42184EAB86AF}" type="datetime1">
              <a:rPr lang="fr-FR">
                <a:solidFill>
                  <a:srgbClr val="000000"/>
                </a:solidFill>
              </a:rPr>
              <a:pPr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999E5-C1AA-42A9-8DCE-5E166E9B77E7}" type="slidenum">
              <a:rPr lang="fr-FR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</p:spTree>
    <p:extLst>
      <p:ext uri="{BB962C8B-B14F-4D97-AF65-F5344CB8AC3E}">
        <p14:creationId xmlns:p14="http://schemas.microsoft.com/office/powerpoint/2010/main" val="15945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F04A7-7025-3F4D-A177-319A544D9FEB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79824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F3D9B-AE62-8D45-A88B-E00383847E9D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57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EDA1AE-1155-2841-A97B-C4836A5557C1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899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3FAD2B-4EEE-4548-9EFB-572776679CF9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99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3EC07-2D8F-3F45-B1FF-BA43AD99D634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58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36543F-427D-F841-BC04-6476356451B2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81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6426E-80DF-AD40-83FA-6633B63B6D24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92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5151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fld id="{66AF04A7-7025-3F4D-A177-319A544D9FEB}" type="datetime1">
              <a:rPr lang="fr-FR" smtClean="0"/>
              <a:pPr/>
              <a:t>14/10/2014</a:t>
            </a:fld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151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fld id="{32574F15-9761-D74E-9A65-782F41EA4509}" type="slidenum">
              <a:rPr lang="fr-FR" smtClean="0"/>
              <a:pPr/>
              <a:t>‹nr.›</a:t>
            </a:fld>
            <a:endParaRPr lang="fr-F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5151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031" name="Line 13"/>
          <p:cNvSpPr>
            <a:spLocks noChangeShapeType="1"/>
          </p:cNvSpPr>
          <p:nvPr/>
        </p:nvSpPr>
        <p:spPr bwMode="auto">
          <a:xfrm>
            <a:off x="1219200" y="6451600"/>
            <a:ext cx="7924800" cy="0"/>
          </a:xfrm>
          <a:prstGeom prst="line">
            <a:avLst/>
          </a:prstGeom>
          <a:noFill/>
          <a:ln w="9525">
            <a:solidFill>
              <a:srgbClr val="00489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Font typeface="Arial" charset="0"/>
        <a:buAutoNum type="arabicPeriod"/>
        <a:defRPr sz="2800" b="1">
          <a:solidFill>
            <a:srgbClr val="004890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Font typeface="Arial" charset="0"/>
        <a:buAutoNum type="arabicPeriod"/>
        <a:defRPr sz="2400">
          <a:solidFill>
            <a:srgbClr val="4D4D4D"/>
          </a:solidFill>
          <a:latin typeface="+mn-lt"/>
        </a:defRPr>
      </a:lvl2pPr>
      <a:lvl3pPr marL="12954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76400" indent="-304800" algn="l" rtl="0" eaLnBrk="1" fontAlgn="base" hangingPunct="1">
        <a:spcBef>
          <a:spcPct val="20000"/>
        </a:spcBef>
        <a:spcAft>
          <a:spcPct val="0"/>
        </a:spcAft>
        <a:buFont typeface="Arial" charset="0"/>
        <a:buAutoNum type="arabicPeriod"/>
        <a:defRPr sz="1600" i="1">
          <a:solidFill>
            <a:schemeClr val="tx1"/>
          </a:solidFill>
          <a:latin typeface="+mn-lt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5151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FA3F07F-77EF-4B8F-81A6-64A39C5C783A}" type="datetime1">
              <a:rPr lang="fr-FR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14/10/2014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151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AA9C8FD-5F94-49AD-8054-70ACFF12239E}" type="slidenum">
              <a:rPr lang="fr-FR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fr-FR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5151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>
                <a:solidFill>
                  <a:srgbClr val="000000"/>
                </a:solidFill>
              </a:rPr>
              <a:t>Présentation de la Haute Autorité de Santé</a:t>
            </a:r>
          </a:p>
        </p:txBody>
      </p:sp>
      <p:sp>
        <p:nvSpPr>
          <p:cNvPr id="1031" name="Line 13"/>
          <p:cNvSpPr>
            <a:spLocks noChangeShapeType="1"/>
          </p:cNvSpPr>
          <p:nvPr userDrawn="1"/>
        </p:nvSpPr>
        <p:spPr bwMode="auto">
          <a:xfrm>
            <a:off x="1219200" y="6451600"/>
            <a:ext cx="7924800" cy="0"/>
          </a:xfrm>
          <a:prstGeom prst="line">
            <a:avLst/>
          </a:prstGeom>
          <a:noFill/>
          <a:ln w="9525">
            <a:solidFill>
              <a:srgbClr val="00489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1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4890"/>
          </a:solidFill>
          <a:latin typeface="Arial" charset="0"/>
        </a:defRPr>
      </a:lvl9pPr>
    </p:titleStyle>
    <p:bodyStyle>
      <a:lvl1pPr marL="533400" indent="-533400" algn="l" rtl="0" eaLnBrk="0" fontAlgn="base" hangingPunct="0">
        <a:spcBef>
          <a:spcPct val="20000"/>
        </a:spcBef>
        <a:spcAft>
          <a:spcPct val="0"/>
        </a:spcAft>
        <a:buFont typeface="Arial" charset="0"/>
        <a:buAutoNum type="arabicPeriod"/>
        <a:defRPr sz="2800" b="1">
          <a:solidFill>
            <a:srgbClr val="004890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Font typeface="Arial" charset="0"/>
        <a:buAutoNum type="arabicPeriod"/>
        <a:defRPr sz="2400">
          <a:solidFill>
            <a:srgbClr val="4D4D4D"/>
          </a:solidFill>
          <a:latin typeface="+mn-lt"/>
        </a:defRPr>
      </a:lvl2pPr>
      <a:lvl3pPr marL="1295400" indent="-3810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Font typeface="Arial" charset="0"/>
        <a:buAutoNum type="arabicPeriod"/>
        <a:defRPr sz="1600" i="1">
          <a:solidFill>
            <a:schemeClr val="tx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916832"/>
            <a:ext cx="7992888" cy="3744416"/>
          </a:xfrm>
        </p:spPr>
        <p:txBody>
          <a:bodyPr/>
          <a:lstStyle/>
          <a:p>
            <a:pPr eaLnBrk="1" hangingPunct="1"/>
            <a:r>
              <a:rPr lang="en-US" sz="3600" dirty="0">
                <a:solidFill>
                  <a:schemeClr val="accent2"/>
                </a:solidFill>
                <a:latin typeface="Verdana"/>
                <a:cs typeface="Verdana"/>
              </a:rPr>
              <a:t>How to elaborate an alert tool for preparing accreditation visits of healthcare organizations?</a:t>
            </a:r>
            <a:endParaRPr lang="fr-FR" altLang="fr-FR" sz="36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2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6544" y="59982"/>
            <a:ext cx="80199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MCDA model for HAS problem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199" y="1784917"/>
            <a:ext cx="8871245" cy="4535993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Miller’s Law: </a:t>
            </a:r>
            <a:r>
              <a:rPr lang="en-US" sz="2400" dirty="0" smtClean="0"/>
              <a:t>the number of criteria an average human can hold in working memory is 7 ± 2</a:t>
            </a:r>
          </a:p>
          <a:p>
            <a:pPr lvl="1">
              <a:buFont typeface="Wingdings" charset="2"/>
              <a:buChar char="Ø"/>
            </a:pPr>
            <a:r>
              <a:rPr lang="en-US" dirty="0" smtClean="0">
                <a:solidFill>
                  <a:srgbClr val="0000FF"/>
                </a:solidFill>
              </a:rPr>
              <a:t>So with more than 80 indicators, it is necessary to elaborate a hierarchical model </a:t>
            </a:r>
            <a:endParaRPr lang="en-US" b="1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How to elaborate a hierarchical MCDA model?</a:t>
            </a:r>
          </a:p>
          <a:p>
            <a:pPr lvl="1">
              <a:buFont typeface="Wingdings" charset="2"/>
              <a:buChar char="Ø"/>
            </a:pPr>
            <a:r>
              <a:rPr lang="fr-FR" dirty="0" smtClean="0">
                <a:solidFill>
                  <a:srgbClr val="0000FF"/>
                </a:solidFill>
              </a:rPr>
              <a:t>“</a:t>
            </a:r>
            <a:r>
              <a:rPr lang="fr-FR" dirty="0">
                <a:solidFill>
                  <a:srgbClr val="0000FF"/>
                </a:solidFill>
              </a:rPr>
              <a:t>Top-Down</a:t>
            </a:r>
            <a:r>
              <a:rPr lang="fr-FR" dirty="0" smtClean="0">
                <a:solidFill>
                  <a:srgbClr val="0000FF"/>
                </a:solidFill>
              </a:rPr>
              <a:t>” approach</a:t>
            </a:r>
            <a:r>
              <a:rPr lang="fr-FR" dirty="0" smtClean="0"/>
              <a:t>: </a:t>
            </a:r>
            <a:r>
              <a:rPr lang="en-US" dirty="0" smtClean="0"/>
              <a:t>start with a general goal which is then broken down into sub-goals, sub-goals which can be decomposed  into sub-sub-goals, etc. </a:t>
            </a:r>
          </a:p>
          <a:p>
            <a:pPr lvl="1">
              <a:buFont typeface="Wingdings" charset="2"/>
              <a:buChar char="Ø"/>
            </a:pPr>
            <a:r>
              <a:rPr lang="fr-FR" dirty="0" smtClean="0">
                <a:solidFill>
                  <a:srgbClr val="0000FF"/>
                </a:solidFill>
              </a:rPr>
              <a:t>“</a:t>
            </a:r>
            <a:r>
              <a:rPr lang="fr-FR" dirty="0" err="1">
                <a:solidFill>
                  <a:srgbClr val="0000FF"/>
                </a:solidFill>
              </a:rPr>
              <a:t>Bottom</a:t>
            </a:r>
            <a:r>
              <a:rPr lang="fr-FR" dirty="0">
                <a:solidFill>
                  <a:srgbClr val="0000FF"/>
                </a:solidFill>
              </a:rPr>
              <a:t>-Up</a:t>
            </a:r>
            <a:r>
              <a:rPr lang="fr-FR" dirty="0" smtClean="0">
                <a:solidFill>
                  <a:srgbClr val="0000FF"/>
                </a:solidFill>
              </a:rPr>
              <a:t>” approach: </a:t>
            </a:r>
            <a:r>
              <a:rPr lang="en-US" dirty="0" smtClean="0"/>
              <a:t>analyze the elementary consequences and then merge those which are close into sub-goals, etc.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7666" y="59982"/>
            <a:ext cx="802877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Machine Learning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181" y="1790857"/>
            <a:ext cx="8609263" cy="4624059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400" b="1" dirty="0" smtClean="0">
                <a:solidFill>
                  <a:srgbClr val="0000FF"/>
                </a:solidFill>
              </a:rPr>
              <a:t>Machine learning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is a subfield of computer science and artificial intelligence </a:t>
            </a:r>
            <a:r>
              <a:rPr lang="en-US" sz="2400" dirty="0" smtClean="0">
                <a:solidFill>
                  <a:srgbClr val="FF0000"/>
                </a:solidFill>
              </a:rPr>
              <a:t>about </a:t>
            </a:r>
            <a:r>
              <a:rPr lang="en-US" sz="2400" dirty="0">
                <a:solidFill>
                  <a:srgbClr val="FF0000"/>
                </a:solidFill>
              </a:rPr>
              <a:t>learning to make predictions from examples of </a:t>
            </a:r>
            <a:r>
              <a:rPr lang="en-US" sz="2400" dirty="0" smtClean="0">
                <a:solidFill>
                  <a:srgbClr val="FF0000"/>
                </a:solidFill>
              </a:rPr>
              <a:t>desired behavior </a:t>
            </a:r>
            <a:r>
              <a:rPr lang="en-US" sz="2400" dirty="0">
                <a:solidFill>
                  <a:srgbClr val="FF0000"/>
                </a:solidFill>
              </a:rPr>
              <a:t>or past observation</a:t>
            </a:r>
            <a:r>
              <a:rPr lang="en-US" sz="2400" dirty="0"/>
              <a:t>s. 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Machine learning, and more generally </a:t>
            </a:r>
            <a:r>
              <a:rPr lang="en-US" sz="2400" dirty="0" smtClean="0">
                <a:solidFill>
                  <a:srgbClr val="0000FF"/>
                </a:solidFill>
              </a:rPr>
              <a:t>data mining</a:t>
            </a:r>
            <a:r>
              <a:rPr lang="en-US" sz="2400" dirty="0" smtClean="0"/>
              <a:t>, focuses on prediction 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Machine learning algorithms (decision tree; neural networks; …) </a:t>
            </a:r>
            <a:r>
              <a:rPr lang="en-US" sz="2400" dirty="0" smtClean="0">
                <a:solidFill>
                  <a:srgbClr val="0000FF"/>
                </a:solidFill>
              </a:rPr>
              <a:t>will help to select consistent and relevant indicators </a:t>
            </a:r>
            <a:r>
              <a:rPr lang="en-US" sz="2400" dirty="0" smtClean="0"/>
              <a:t>for MCDA models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3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031" y="193147"/>
            <a:ext cx="7860630" cy="89778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8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691045" y="6318603"/>
            <a:ext cx="1944509" cy="248092"/>
          </a:xfrm>
        </p:spPr>
        <p:txBody>
          <a:bodyPr/>
          <a:lstStyle/>
          <a:p>
            <a:fld id="{32574F15-9761-D74E-9A65-782F41EA4509}" type="slidenum">
              <a:rPr lang="en-US" sz="1400" smtClean="0"/>
              <a:pPr/>
              <a:t>12</a:t>
            </a:fld>
            <a:endParaRPr lang="en-US" sz="1400"/>
          </a:p>
        </p:txBody>
      </p:sp>
      <p:sp>
        <p:nvSpPr>
          <p:cNvPr id="24" name="Ellipse 23"/>
          <p:cNvSpPr/>
          <p:nvPr/>
        </p:nvSpPr>
        <p:spPr>
          <a:xfrm>
            <a:off x="2947988" y="2532461"/>
            <a:ext cx="2183306" cy="68125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Global Risk</a:t>
            </a:r>
            <a:endParaRPr lang="en-US" sz="1400" b="1" dirty="0"/>
          </a:p>
        </p:txBody>
      </p:sp>
      <p:sp>
        <p:nvSpPr>
          <p:cNvPr id="25" name="Ellipse 24"/>
          <p:cNvSpPr/>
          <p:nvPr/>
        </p:nvSpPr>
        <p:spPr>
          <a:xfrm>
            <a:off x="6583451" y="5603420"/>
            <a:ext cx="2147874" cy="6358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Environment Risk</a:t>
            </a:r>
            <a:endParaRPr lang="en-US" sz="1400" b="1" dirty="0"/>
          </a:p>
        </p:txBody>
      </p:sp>
      <p:sp>
        <p:nvSpPr>
          <p:cNvPr id="26" name="Ellipse 25"/>
          <p:cNvSpPr/>
          <p:nvPr/>
        </p:nvSpPr>
        <p:spPr>
          <a:xfrm>
            <a:off x="2245897" y="5013012"/>
            <a:ext cx="2046852" cy="5540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Resources Risk</a:t>
            </a:r>
            <a:endParaRPr lang="en-US" sz="1400" b="1"/>
          </a:p>
        </p:txBody>
      </p:sp>
      <p:sp>
        <p:nvSpPr>
          <p:cNvPr id="27" name="Ellipse 26"/>
          <p:cNvSpPr/>
          <p:nvPr/>
        </p:nvSpPr>
        <p:spPr>
          <a:xfrm>
            <a:off x="276733" y="5425300"/>
            <a:ext cx="2026136" cy="6994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Organization Risk</a:t>
            </a:r>
            <a:endParaRPr lang="en-US" sz="1400" b="1" dirty="0"/>
          </a:p>
        </p:txBody>
      </p:sp>
      <p:sp>
        <p:nvSpPr>
          <p:cNvPr id="28" name="Ellipse 27"/>
          <p:cNvSpPr/>
          <p:nvPr/>
        </p:nvSpPr>
        <p:spPr>
          <a:xfrm>
            <a:off x="140371" y="3836592"/>
            <a:ext cx="1918923" cy="73575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Actitvity Risk</a:t>
            </a:r>
            <a:endParaRPr lang="en-US" sz="1400" b="1"/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1263167" y="3403994"/>
            <a:ext cx="2447699" cy="20073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1544172" y="3259541"/>
            <a:ext cx="1793832" cy="622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3242991" y="3417904"/>
            <a:ext cx="796650" cy="1595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 flipV="1">
            <a:off x="4935984" y="3259541"/>
            <a:ext cx="2536857" cy="23438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6751055" y="4090594"/>
            <a:ext cx="1998117" cy="5631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Quality/Safety Risk</a:t>
            </a:r>
            <a:endParaRPr lang="en-US" sz="1400" b="1" dirty="0"/>
          </a:p>
        </p:txBody>
      </p:sp>
      <p:cxnSp>
        <p:nvCxnSpPr>
          <p:cNvPr id="34" name="Connecteur droit avec flèche 33"/>
          <p:cNvCxnSpPr>
            <a:stCxn id="33" idx="0"/>
          </p:cNvCxnSpPr>
          <p:nvPr/>
        </p:nvCxnSpPr>
        <p:spPr>
          <a:xfrm flipH="1" flipV="1">
            <a:off x="5131294" y="3133818"/>
            <a:ext cx="2618820" cy="956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4644193" y="5013012"/>
            <a:ext cx="2046852" cy="5540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Range Risk</a:t>
            </a:r>
            <a:endParaRPr lang="en-US" sz="1400" b="1"/>
          </a:p>
        </p:txBody>
      </p:sp>
      <p:cxnSp>
        <p:nvCxnSpPr>
          <p:cNvPr id="36" name="Connecteur droit avec flèche 35"/>
          <p:cNvCxnSpPr>
            <a:stCxn id="35" idx="0"/>
          </p:cNvCxnSpPr>
          <p:nvPr/>
        </p:nvCxnSpPr>
        <p:spPr>
          <a:xfrm flipH="1" flipV="1">
            <a:off x="4430303" y="3403994"/>
            <a:ext cx="1237316" cy="16090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371466" y="1824575"/>
            <a:ext cx="8395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By top-down approach</a:t>
            </a:r>
            <a:r>
              <a:rPr lang="en-US" sz="2000" dirty="0" smtClean="0"/>
              <a:t>: define a general goal and six sub-goals to evaluate a healthcare organization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71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2942472" y="1931099"/>
            <a:ext cx="2554396" cy="61494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Verdana"/>
                <a:cs typeface="Verdana"/>
              </a:rPr>
              <a:t>Global Risk</a:t>
            </a:r>
            <a:endParaRPr lang="en-US" sz="1400" b="1" dirty="0">
              <a:latin typeface="Verdana"/>
              <a:cs typeface="Verdana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3281614" y="3528162"/>
            <a:ext cx="1876111" cy="8154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latin typeface="Verdana"/>
                <a:cs typeface="Verdana"/>
              </a:rPr>
              <a:t>Range Risk</a:t>
            </a:r>
            <a:endParaRPr lang="en-US" sz="1400" b="1">
              <a:latin typeface="Verdana"/>
              <a:cs typeface="Verdana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3080551" y="5459447"/>
            <a:ext cx="2299317" cy="69277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4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Number of DRG roots</a:t>
            </a:r>
            <a:endParaRPr lang="en-US" sz="14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6" name="Connecteur droit avec flèche 25"/>
          <p:cNvCxnSpPr>
            <a:stCxn id="25" idx="0"/>
            <a:endCxn id="34" idx="4"/>
          </p:cNvCxnSpPr>
          <p:nvPr/>
        </p:nvCxnSpPr>
        <p:spPr>
          <a:xfrm flipH="1" flipV="1">
            <a:off x="4219670" y="4343638"/>
            <a:ext cx="10540" cy="11158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941032" y="157636"/>
            <a:ext cx="7922231" cy="89778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8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18" name="Connecteur droit avec flèche 17"/>
          <p:cNvCxnSpPr>
            <a:stCxn id="34" idx="0"/>
          </p:cNvCxnSpPr>
          <p:nvPr/>
        </p:nvCxnSpPr>
        <p:spPr>
          <a:xfrm flipH="1" flipV="1">
            <a:off x="4206171" y="2546048"/>
            <a:ext cx="13499" cy="9821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24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Connecteur droit avec flèche 80"/>
          <p:cNvCxnSpPr/>
          <p:nvPr/>
        </p:nvCxnSpPr>
        <p:spPr>
          <a:xfrm flipH="1" flipV="1">
            <a:off x="6420233" y="5261246"/>
            <a:ext cx="1" cy="3982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" name="Connecteur en angle 132"/>
          <p:cNvCxnSpPr/>
          <p:nvPr/>
        </p:nvCxnSpPr>
        <p:spPr>
          <a:xfrm rot="16200000" flipV="1">
            <a:off x="5509357" y="2854357"/>
            <a:ext cx="446545" cy="1304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/>
          <p:nvPr/>
        </p:nvCxnSpPr>
        <p:spPr>
          <a:xfrm flipH="1" flipV="1">
            <a:off x="6400865" y="4423402"/>
            <a:ext cx="1" cy="3982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3258105" y="1832947"/>
            <a:ext cx="1689301" cy="57215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Verdana"/>
                <a:cs typeface="Verdana"/>
              </a:rPr>
              <a:t>Global Risk</a:t>
            </a:r>
            <a:endParaRPr lang="en-US" sz="1400" b="1" dirty="0">
              <a:latin typeface="Verdana"/>
              <a:cs typeface="Verdana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858342" y="2678699"/>
            <a:ext cx="2571056" cy="70833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Verdana"/>
                <a:cs typeface="Verdana"/>
              </a:rPr>
              <a:t>Organization Risk</a:t>
            </a:r>
            <a:endParaRPr lang="en-US" sz="1400" b="1" dirty="0">
              <a:latin typeface="Verdana"/>
              <a:cs typeface="Verdana"/>
            </a:endParaRPr>
          </a:p>
        </p:txBody>
      </p:sp>
      <p:sp>
        <p:nvSpPr>
          <p:cNvPr id="126" name="Ellipse 125"/>
          <p:cNvSpPr/>
          <p:nvPr/>
        </p:nvSpPr>
        <p:spPr>
          <a:xfrm>
            <a:off x="5537099" y="3671459"/>
            <a:ext cx="1695497" cy="751943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明朝"/>
                <a:cs typeface="Times New Roman"/>
              </a:rPr>
              <a:t>Emergency</a:t>
            </a:r>
            <a:endParaRPr lang="en-US" sz="1400" b="1" kern="1200" dirty="0" smtClean="0">
              <a:solidFill>
                <a:srgbClr val="000000"/>
              </a:solidFill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a typeface="ＭＳ 明朝"/>
                <a:cs typeface="Times New Roman"/>
              </a:rPr>
              <a:t>Yes</a:t>
            </a:r>
            <a:r>
              <a:rPr lang="en-US" sz="14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/No</a:t>
            </a:r>
            <a:endParaRPr lang="en-US" sz="14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3202627" y="5605138"/>
            <a:ext cx="1818012" cy="677812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DMS/…</a:t>
            </a:r>
            <a:endParaRPr lang="en-US" sz="14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32" name="Connecteur en angle 131"/>
          <p:cNvCxnSpPr>
            <a:stCxn id="142" idx="0"/>
            <a:endCxn id="32" idx="3"/>
          </p:cNvCxnSpPr>
          <p:nvPr/>
        </p:nvCxnSpPr>
        <p:spPr>
          <a:xfrm rot="5400000" flipH="1" flipV="1">
            <a:off x="1309029" y="3594451"/>
            <a:ext cx="2236981" cy="161468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Ellipse 141"/>
          <p:cNvSpPr/>
          <p:nvPr/>
        </p:nvSpPr>
        <p:spPr>
          <a:xfrm>
            <a:off x="710214" y="5520285"/>
            <a:ext cx="1819922" cy="830234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4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Ambulatory Yes/No</a:t>
            </a:r>
            <a:endParaRPr lang="en-US" sz="14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45" name="Connecteur droit avec flèche 144"/>
          <p:cNvCxnSpPr>
            <a:stCxn id="127" idx="0"/>
            <a:endCxn id="32" idx="4"/>
          </p:cNvCxnSpPr>
          <p:nvPr/>
        </p:nvCxnSpPr>
        <p:spPr>
          <a:xfrm flipV="1">
            <a:off x="4111633" y="3387038"/>
            <a:ext cx="32237" cy="221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Ellipse 151"/>
          <p:cNvSpPr/>
          <p:nvPr/>
        </p:nvSpPr>
        <p:spPr>
          <a:xfrm>
            <a:off x="5433202" y="4622547"/>
            <a:ext cx="1903289" cy="630842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Scheduled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surgery</a:t>
            </a:r>
          </a:p>
          <a:p>
            <a:pPr algn="ctr">
              <a:spcAft>
                <a:spcPts val="0"/>
              </a:spcAft>
            </a:pPr>
            <a:r>
              <a:rPr lang="en-US" sz="12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Yes/No</a:t>
            </a:r>
            <a:endParaRPr lang="en-US" sz="12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158" name="Ellipse 157"/>
          <p:cNvSpPr/>
          <p:nvPr/>
        </p:nvSpPr>
        <p:spPr>
          <a:xfrm>
            <a:off x="5285770" y="5520285"/>
            <a:ext cx="2393414" cy="800820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400" b="1" dirty="0" err="1" smtClean="0">
                <a:solidFill>
                  <a:schemeClr val="tx1"/>
                </a:solidFill>
              </a:rPr>
              <a:t>Hospitalization</a:t>
            </a:r>
            <a:r>
              <a:rPr lang="fr-FR" sz="1400" b="1" dirty="0" smtClean="0">
                <a:solidFill>
                  <a:schemeClr val="tx1"/>
                </a:solidFill>
              </a:rPr>
              <a:t> rates per emergencies</a:t>
            </a:r>
            <a:r>
              <a:rPr lang="en-US" sz="1400" b="1" dirty="0" smtClean="0">
                <a:solidFill>
                  <a:srgbClr val="000000"/>
                </a:solidFill>
                <a:ea typeface="ＭＳ 明朝"/>
                <a:cs typeface="Times New Roman"/>
              </a:rPr>
              <a:t>/…</a:t>
            </a:r>
            <a:endParaRPr lang="en-US" sz="1400" b="1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993306" y="59982"/>
            <a:ext cx="7869958" cy="89778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8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xfrm>
            <a:off x="6513096" y="6356350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25" name="Connecteur droit avec flèche 24"/>
          <p:cNvCxnSpPr>
            <a:stCxn id="32" idx="0"/>
          </p:cNvCxnSpPr>
          <p:nvPr/>
        </p:nvCxnSpPr>
        <p:spPr>
          <a:xfrm flipV="1">
            <a:off x="4143870" y="2405097"/>
            <a:ext cx="0" cy="2736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56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3"/>
          <p:cNvGrpSpPr/>
          <p:nvPr/>
        </p:nvGrpSpPr>
        <p:grpSpPr>
          <a:xfrm>
            <a:off x="714877" y="1999298"/>
            <a:ext cx="7688957" cy="4206125"/>
            <a:chOff x="599464" y="1425279"/>
            <a:chExt cx="7221062" cy="4497144"/>
          </a:xfrm>
        </p:grpSpPr>
        <p:sp>
          <p:nvSpPr>
            <p:cNvPr id="2" name="Ellipse 1"/>
            <p:cNvSpPr/>
            <p:nvPr/>
          </p:nvSpPr>
          <p:spPr>
            <a:xfrm>
              <a:off x="2991017" y="1425279"/>
              <a:ext cx="2230717" cy="614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smtClean="0">
                  <a:latin typeface="Verdana"/>
                  <a:cs typeface="Verdana"/>
                </a:rPr>
                <a:t>Global Risk</a:t>
              </a:r>
              <a:endParaRPr lang="en-US" sz="1400" b="1">
                <a:latin typeface="Verdana"/>
                <a:cs typeface="Verdana"/>
              </a:endParaRPr>
            </a:p>
          </p:txBody>
        </p:sp>
        <p:sp>
          <p:nvSpPr>
            <p:cNvPr id="23" name="Ellipse 22"/>
            <p:cNvSpPr/>
            <p:nvPr/>
          </p:nvSpPr>
          <p:spPr>
            <a:xfrm>
              <a:off x="2717056" y="3352287"/>
              <a:ext cx="2790735" cy="71149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smtClean="0">
                  <a:latin typeface="Verdana"/>
                  <a:cs typeface="Verdana"/>
                </a:rPr>
                <a:t>Environment Risk</a:t>
              </a:r>
              <a:endParaRPr lang="en-US" sz="1400" b="1">
                <a:latin typeface="Verdana"/>
                <a:cs typeface="Verdana"/>
              </a:endParaRPr>
            </a:p>
          </p:txBody>
        </p:sp>
        <p:sp>
          <p:nvSpPr>
            <p:cNvPr id="28" name="Ellipse 27"/>
            <p:cNvSpPr/>
            <p:nvPr/>
          </p:nvSpPr>
          <p:spPr>
            <a:xfrm>
              <a:off x="599464" y="5093368"/>
              <a:ext cx="2006470" cy="829055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Precarious index of the region</a:t>
              </a:r>
              <a:endParaRPr lang="en-US" sz="14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6069263" y="4932947"/>
              <a:ext cx="1751263" cy="910871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Urban zone</a:t>
              </a:r>
              <a:endParaRPr lang="en-US" sz="14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2838712" y="5041500"/>
              <a:ext cx="2547420" cy="829055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400" b="1" dirty="0" smtClean="0">
                  <a:solidFill>
                    <a:srgbClr val="000000"/>
                  </a:solidFill>
                </a:rPr>
                <a:t>Consortium </a:t>
              </a:r>
              <a:r>
                <a:rPr lang="fr-FR" sz="1400" b="1" dirty="0" err="1" smtClean="0">
                  <a:solidFill>
                    <a:srgbClr val="000000"/>
                  </a:solidFill>
                </a:rPr>
                <a:t>with</a:t>
              </a:r>
              <a:r>
                <a:rPr lang="fr-FR" sz="1400" b="1" dirty="0" smtClean="0">
                  <a:solidFill>
                    <a:srgbClr val="000000"/>
                  </a:solidFill>
                </a:rPr>
                <a:t> </a:t>
              </a:r>
              <a:r>
                <a:rPr lang="fr-FR" sz="1400" b="1" dirty="0" err="1" smtClean="0">
                  <a:solidFill>
                    <a:srgbClr val="000000"/>
                  </a:solidFill>
                </a:rPr>
                <a:t>other</a:t>
              </a:r>
              <a:r>
                <a:rPr lang="fr-FR" sz="1400" b="1" dirty="0" smtClean="0">
                  <a:solidFill>
                    <a:srgbClr val="000000"/>
                  </a:solidFill>
                </a:rPr>
                <a:t> institutions (</a:t>
              </a:r>
              <a:r>
                <a:rPr lang="fr-FR" sz="1400" b="1" dirty="0" err="1" smtClean="0">
                  <a:solidFill>
                    <a:srgbClr val="000000"/>
                  </a:solidFill>
                </a:rPr>
                <a:t>market</a:t>
              </a:r>
              <a:r>
                <a:rPr lang="fr-FR" sz="1400" b="1" dirty="0" smtClean="0">
                  <a:solidFill>
                    <a:srgbClr val="000000"/>
                  </a:solidFill>
                </a:rPr>
                <a:t> </a:t>
              </a:r>
              <a:r>
                <a:rPr lang="fr-FR" sz="1400" b="1" dirty="0" err="1" smtClean="0">
                  <a:solidFill>
                    <a:srgbClr val="000000"/>
                  </a:solidFill>
                </a:rPr>
                <a:t>share</a:t>
              </a:r>
              <a:r>
                <a:rPr lang="fr-FR" sz="1400" b="1" dirty="0" smtClean="0">
                  <a:solidFill>
                    <a:srgbClr val="000000"/>
                  </a:solidFill>
                </a:rPr>
                <a:t>)</a:t>
              </a:r>
              <a:endParaRPr lang="en-US" sz="1400" b="1" dirty="0">
                <a:solidFill>
                  <a:srgbClr val="000000"/>
                </a:solidFill>
                <a:effectLst/>
                <a:latin typeface="Times"/>
                <a:ea typeface="ＭＳ 明朝"/>
                <a:cs typeface="Times New Roman"/>
              </a:endParaRPr>
            </a:p>
          </p:txBody>
        </p:sp>
        <p:cxnSp>
          <p:nvCxnSpPr>
            <p:cNvPr id="107" name="Connecteur en angle 106"/>
            <p:cNvCxnSpPr>
              <a:stCxn id="23" idx="0"/>
              <a:endCxn id="2" idx="4"/>
            </p:cNvCxnSpPr>
            <p:nvPr/>
          </p:nvCxnSpPr>
          <p:spPr>
            <a:xfrm rot="16200000" flipV="1">
              <a:off x="3453370" y="2693233"/>
              <a:ext cx="1312060" cy="604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Connecteur en angle 112"/>
            <p:cNvCxnSpPr>
              <a:stCxn id="29" idx="0"/>
              <a:endCxn id="23" idx="6"/>
            </p:cNvCxnSpPr>
            <p:nvPr/>
          </p:nvCxnSpPr>
          <p:spPr>
            <a:xfrm rot="16200000" flipV="1">
              <a:off x="5613886" y="3601939"/>
              <a:ext cx="1224912" cy="143710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Connecteur en angle 118"/>
            <p:cNvCxnSpPr>
              <a:stCxn id="30" idx="0"/>
              <a:endCxn id="23" idx="4"/>
            </p:cNvCxnSpPr>
            <p:nvPr/>
          </p:nvCxnSpPr>
          <p:spPr>
            <a:xfrm rot="5400000" flipH="1" flipV="1">
              <a:off x="3623565" y="4552641"/>
              <a:ext cx="977717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necteur en angle 121"/>
            <p:cNvCxnSpPr>
              <a:stCxn id="28" idx="0"/>
              <a:endCxn id="23" idx="2"/>
            </p:cNvCxnSpPr>
            <p:nvPr/>
          </p:nvCxnSpPr>
          <p:spPr>
            <a:xfrm rot="5400000" flipH="1" flipV="1">
              <a:off x="1467211" y="3843523"/>
              <a:ext cx="1385334" cy="1114356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958788" y="148759"/>
            <a:ext cx="7904476" cy="89778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8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0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3"/>
          <p:cNvGrpSpPr/>
          <p:nvPr/>
        </p:nvGrpSpPr>
        <p:grpSpPr>
          <a:xfrm>
            <a:off x="1497262" y="1722112"/>
            <a:ext cx="5534527" cy="4709614"/>
            <a:chOff x="1497262" y="1435511"/>
            <a:chExt cx="5735054" cy="4999685"/>
          </a:xfrm>
        </p:grpSpPr>
        <p:cxnSp>
          <p:nvCxnSpPr>
            <p:cNvPr id="42" name="Connecteur en angle 41"/>
            <p:cNvCxnSpPr/>
            <p:nvPr/>
          </p:nvCxnSpPr>
          <p:spPr>
            <a:xfrm rot="5400000" flipH="1" flipV="1">
              <a:off x="4106292" y="2472952"/>
              <a:ext cx="413232" cy="325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Connecteur en angle 86"/>
            <p:cNvCxnSpPr/>
            <p:nvPr/>
          </p:nvCxnSpPr>
          <p:spPr>
            <a:xfrm rot="5400000" flipH="1" flipV="1">
              <a:off x="2267873" y="3253639"/>
              <a:ext cx="1067351" cy="797395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Connecteur en angle 89"/>
            <p:cNvCxnSpPr/>
            <p:nvPr/>
          </p:nvCxnSpPr>
          <p:spPr>
            <a:xfrm rot="16200000" flipV="1">
              <a:off x="5320932" y="3226552"/>
              <a:ext cx="1114353" cy="898572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Connecteur en angle 90"/>
            <p:cNvCxnSpPr/>
            <p:nvPr/>
          </p:nvCxnSpPr>
          <p:spPr>
            <a:xfrm rot="5400000" flipH="1" flipV="1">
              <a:off x="3959600" y="3878080"/>
              <a:ext cx="706614" cy="3253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/>
            <p:cNvCxnSpPr/>
            <p:nvPr/>
          </p:nvCxnSpPr>
          <p:spPr>
            <a:xfrm flipV="1">
              <a:off x="2387245" y="4783759"/>
              <a:ext cx="15604" cy="11682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Connecteur droit avec flèche 76"/>
            <p:cNvCxnSpPr/>
            <p:nvPr/>
          </p:nvCxnSpPr>
          <p:spPr>
            <a:xfrm flipH="1" flipV="1">
              <a:off x="4311282" y="4783758"/>
              <a:ext cx="9603" cy="100065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/>
            <p:cNvCxnSpPr/>
            <p:nvPr/>
          </p:nvCxnSpPr>
          <p:spPr>
            <a:xfrm flipH="1" flipV="1">
              <a:off x="6327394" y="4639480"/>
              <a:ext cx="1" cy="13125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" name="Ellipse 1"/>
            <p:cNvSpPr/>
            <p:nvPr/>
          </p:nvSpPr>
          <p:spPr>
            <a:xfrm>
              <a:off x="3314787" y="1435511"/>
              <a:ext cx="2012195" cy="82884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Verdana"/>
                  <a:cs typeface="Verdana"/>
                </a:rPr>
                <a:t>Global Risk</a:t>
              </a:r>
              <a:endParaRPr lang="en-US" sz="1400" b="1" dirty="0">
                <a:latin typeface="Verdana"/>
                <a:cs typeface="Verdana"/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3200246" y="2710923"/>
              <a:ext cx="2228575" cy="81547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Verdana"/>
                  <a:cs typeface="Verdana"/>
                </a:rPr>
                <a:t>Resources risk</a:t>
              </a:r>
              <a:endParaRPr lang="en-US" sz="1400" b="1" dirty="0">
                <a:latin typeface="Verdana"/>
                <a:cs typeface="Verdana"/>
              </a:endParaRPr>
            </a:p>
          </p:txBody>
        </p:sp>
        <p:sp>
          <p:nvSpPr>
            <p:cNvPr id="68" name="Ellipse 67"/>
            <p:cNvSpPr/>
            <p:nvPr/>
          </p:nvSpPr>
          <p:spPr>
            <a:xfrm>
              <a:off x="1497262" y="4053943"/>
              <a:ext cx="1811173" cy="673267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kern="120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Human </a:t>
              </a:r>
              <a:endParaRPr lang="en-US" sz="140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69" name="Ellipse 68"/>
            <p:cNvSpPr/>
            <p:nvPr/>
          </p:nvSpPr>
          <p:spPr>
            <a:xfrm>
              <a:off x="3526459" y="4053942"/>
              <a:ext cx="1569645" cy="673267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kern="120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Finance</a:t>
              </a:r>
              <a:endParaRPr lang="en-US" sz="140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70" name="Ellipse 69"/>
            <p:cNvSpPr/>
            <p:nvPr/>
          </p:nvSpPr>
          <p:spPr>
            <a:xfrm>
              <a:off x="5422470" y="4053943"/>
              <a:ext cx="1809846" cy="585538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kern="120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Equipment</a:t>
              </a:r>
              <a:endParaRPr lang="en-US" sz="140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73" name="Ellipse 72"/>
            <p:cNvSpPr/>
            <p:nvPr/>
          </p:nvSpPr>
          <p:spPr>
            <a:xfrm>
              <a:off x="1497262" y="5499666"/>
              <a:ext cx="1889521" cy="935530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Turn Over/ </a:t>
              </a:r>
              <a:r>
                <a:rPr lang="en-US" sz="1400" b="1" dirty="0" smtClean="0">
                  <a:solidFill>
                    <a:srgbClr val="000000"/>
                  </a:solidFill>
                </a:rPr>
                <a:t>absenteeism</a:t>
              </a:r>
            </a:p>
            <a:p>
              <a:pPr algn="ctr">
                <a:spcAft>
                  <a:spcPts val="0"/>
                </a:spcAft>
              </a:pPr>
              <a:r>
                <a:rPr lang="en-US" sz="1400" b="1" dirty="0" smtClean="0">
                  <a:solidFill>
                    <a:srgbClr val="000000"/>
                  </a:solidFill>
                  <a:ea typeface="ＭＳ 明朝"/>
                  <a:cs typeface="Times New Roman"/>
                </a:rPr>
                <a:t>…</a:t>
              </a: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 </a:t>
              </a:r>
              <a:endParaRPr lang="en-US" sz="14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74" name="Ellipse 73"/>
            <p:cNvSpPr/>
            <p:nvPr/>
          </p:nvSpPr>
          <p:spPr>
            <a:xfrm>
              <a:off x="3478192" y="5332018"/>
              <a:ext cx="1685385" cy="1103178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400" b="1" kern="120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RIF/CAF/… </a:t>
              </a:r>
              <a:endParaRPr lang="en-US" sz="140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75" name="Ellipse 74"/>
            <p:cNvSpPr/>
            <p:nvPr/>
          </p:nvSpPr>
          <p:spPr>
            <a:xfrm>
              <a:off x="5508608" y="5499666"/>
              <a:ext cx="1637574" cy="935530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400" b="1" smtClean="0">
                  <a:solidFill>
                    <a:schemeClr val="tx1"/>
                  </a:solidFill>
                  <a:effectLst/>
                  <a:latin typeface="Times"/>
                  <a:ea typeface="ＭＳ 明朝"/>
                  <a:cs typeface="Times New Roman"/>
                </a:rPr>
                <a:t>Indicators</a:t>
              </a:r>
              <a:endParaRPr lang="en-US" sz="1400" b="1">
                <a:solidFill>
                  <a:schemeClr val="tx1"/>
                </a:solidFill>
                <a:effectLst/>
                <a:latin typeface="Times"/>
                <a:ea typeface="ＭＳ 明朝"/>
                <a:cs typeface="Times New Roman"/>
              </a:endParaRPr>
            </a:p>
          </p:txBody>
        </p:sp>
      </p:grp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887766" y="166514"/>
            <a:ext cx="7975497" cy="897781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4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3"/>
          <p:cNvGrpSpPr/>
          <p:nvPr/>
        </p:nvGrpSpPr>
        <p:grpSpPr>
          <a:xfrm>
            <a:off x="315210" y="1895755"/>
            <a:ext cx="8459277" cy="4274222"/>
            <a:chOff x="209716" y="1180392"/>
            <a:chExt cx="8459277" cy="4274222"/>
          </a:xfrm>
        </p:grpSpPr>
        <p:sp>
          <p:nvSpPr>
            <p:cNvPr id="2" name="Ellipse 1"/>
            <p:cNvSpPr/>
            <p:nvPr/>
          </p:nvSpPr>
          <p:spPr>
            <a:xfrm>
              <a:off x="2011615" y="1180392"/>
              <a:ext cx="3761618" cy="614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Verdana"/>
                  <a:cs typeface="Verdana"/>
                </a:rPr>
                <a:t>Global Risk</a:t>
              </a:r>
              <a:endParaRPr lang="en-US" sz="1400" b="1" dirty="0">
                <a:latin typeface="Verdana"/>
                <a:cs typeface="Verdana"/>
              </a:endParaRPr>
            </a:p>
          </p:txBody>
        </p:sp>
        <p:sp>
          <p:nvSpPr>
            <p:cNvPr id="52" name="Ellipse 51"/>
            <p:cNvSpPr/>
            <p:nvPr/>
          </p:nvSpPr>
          <p:spPr>
            <a:xfrm>
              <a:off x="2107737" y="2491121"/>
              <a:ext cx="3569372" cy="65802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latin typeface="Verdana"/>
                  <a:cs typeface="Verdana"/>
                </a:rPr>
                <a:t>Quality/Safety Risk</a:t>
              </a:r>
              <a:endParaRPr lang="en-US" sz="1400" b="1" dirty="0">
                <a:latin typeface="Verdana"/>
                <a:cs typeface="Verdana"/>
              </a:endParaRPr>
            </a:p>
          </p:txBody>
        </p:sp>
        <p:cxnSp>
          <p:nvCxnSpPr>
            <p:cNvPr id="164" name="Connecteur en angle 163"/>
            <p:cNvCxnSpPr>
              <a:stCxn id="52" idx="0"/>
              <a:endCxn id="2" idx="4"/>
            </p:cNvCxnSpPr>
            <p:nvPr/>
          </p:nvCxnSpPr>
          <p:spPr>
            <a:xfrm rot="5400000" flipH="1" flipV="1">
              <a:off x="3544533" y="2143231"/>
              <a:ext cx="695780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5" name="Ellipse 174"/>
            <p:cNvSpPr/>
            <p:nvPr/>
          </p:nvSpPr>
          <p:spPr>
            <a:xfrm>
              <a:off x="209716" y="3850989"/>
              <a:ext cx="2704974" cy="709963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Infection dashboard (ICALIN)</a:t>
              </a:r>
              <a:endParaRPr lang="en-US" sz="14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cxnSp>
          <p:nvCxnSpPr>
            <p:cNvPr id="176" name="Connecteur en angle 175"/>
            <p:cNvCxnSpPr>
              <a:stCxn id="175" idx="0"/>
              <a:endCxn id="52" idx="2"/>
            </p:cNvCxnSpPr>
            <p:nvPr/>
          </p:nvCxnSpPr>
          <p:spPr>
            <a:xfrm rot="5400000" flipH="1" flipV="1">
              <a:off x="1319541" y="3062793"/>
              <a:ext cx="1030858" cy="545534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5" name="Ellipse 184"/>
            <p:cNvSpPr/>
            <p:nvPr/>
          </p:nvSpPr>
          <p:spPr>
            <a:xfrm>
              <a:off x="5011393" y="4353908"/>
              <a:ext cx="3568824" cy="709963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Satisfaction patient dashboard</a:t>
              </a:r>
              <a:endParaRPr lang="en-US" sz="14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cxnSp>
          <p:nvCxnSpPr>
            <p:cNvPr id="186" name="Connecteur en angle 185"/>
            <p:cNvCxnSpPr>
              <a:stCxn id="185" idx="0"/>
              <a:endCxn id="52" idx="5"/>
            </p:cNvCxnSpPr>
            <p:nvPr/>
          </p:nvCxnSpPr>
          <p:spPr>
            <a:xfrm rot="16200000" flipV="1">
              <a:off x="5324530" y="2882633"/>
              <a:ext cx="1301132" cy="164141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7" name="Ellipse 186"/>
            <p:cNvSpPr/>
            <p:nvPr/>
          </p:nvSpPr>
          <p:spPr>
            <a:xfrm>
              <a:off x="1224824" y="4708890"/>
              <a:ext cx="3923213" cy="745724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Transverse indicators for quality/specialty</a:t>
              </a:r>
            </a:p>
          </p:txBody>
        </p:sp>
        <p:cxnSp>
          <p:nvCxnSpPr>
            <p:cNvPr id="188" name="Connecteur en angle 187"/>
            <p:cNvCxnSpPr>
              <a:stCxn id="187" idx="0"/>
              <a:endCxn id="52" idx="4"/>
            </p:cNvCxnSpPr>
            <p:nvPr/>
          </p:nvCxnSpPr>
          <p:spPr>
            <a:xfrm rot="5400000" flipH="1" flipV="1">
              <a:off x="2759553" y="3576020"/>
              <a:ext cx="1559749" cy="70599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1" name="Ellipse 190"/>
            <p:cNvSpPr/>
            <p:nvPr/>
          </p:nvSpPr>
          <p:spPr>
            <a:xfrm>
              <a:off x="6056318" y="3015110"/>
              <a:ext cx="2612675" cy="510415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Mortality rates</a:t>
              </a:r>
            </a:p>
          </p:txBody>
        </p:sp>
        <p:cxnSp>
          <p:nvCxnSpPr>
            <p:cNvPr id="192" name="Connecteur en angle 191"/>
            <p:cNvCxnSpPr>
              <a:stCxn id="191" idx="0"/>
              <a:endCxn id="52" idx="6"/>
            </p:cNvCxnSpPr>
            <p:nvPr/>
          </p:nvCxnSpPr>
          <p:spPr>
            <a:xfrm rot="16200000" flipV="1">
              <a:off x="6422394" y="2074847"/>
              <a:ext cx="194979" cy="1685547"/>
            </a:xfrm>
            <a:prstGeom prst="bentConnector2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896644" y="59982"/>
            <a:ext cx="7966619" cy="89778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8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0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colorTemperature colorTemp="1500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8" name="Connecteur en angle 207"/>
          <p:cNvCxnSpPr>
            <a:stCxn id="33" idx="0"/>
            <a:endCxn id="2" idx="4"/>
          </p:cNvCxnSpPr>
          <p:nvPr/>
        </p:nvCxnSpPr>
        <p:spPr>
          <a:xfrm rot="5400000" flipH="1" flipV="1">
            <a:off x="4029222" y="1235538"/>
            <a:ext cx="370800" cy="12700"/>
          </a:xfrm>
          <a:prstGeom prst="bentConnector3">
            <a:avLst>
              <a:gd name="adj1" fmla="val -1464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3125095" y="435189"/>
            <a:ext cx="2179053" cy="61494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latin typeface="Verdana"/>
                <a:cs typeface="Verdana"/>
              </a:rPr>
              <a:t>Global Risk</a:t>
            </a:r>
            <a:endParaRPr lang="en-US" sz="1400" b="1">
              <a:latin typeface="Verdana"/>
              <a:cs typeface="Verdana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3158239" y="1420938"/>
            <a:ext cx="2112766" cy="85186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>
                <a:latin typeface="Verdana"/>
                <a:cs typeface="Verdana"/>
              </a:rPr>
              <a:t>Activity Risk</a:t>
            </a:r>
            <a:endParaRPr lang="en-US" sz="1400" b="1">
              <a:latin typeface="Verdana"/>
              <a:cs typeface="Verdana"/>
            </a:endParaRPr>
          </a:p>
        </p:txBody>
      </p:sp>
      <p:sp>
        <p:nvSpPr>
          <p:cNvPr id="211" name="Ellipse 210"/>
          <p:cNvSpPr/>
          <p:nvPr/>
        </p:nvSpPr>
        <p:spPr>
          <a:xfrm>
            <a:off x="888408" y="2339474"/>
            <a:ext cx="1592738" cy="689038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明朝"/>
                <a:cs typeface="Times New Roman"/>
              </a:rPr>
              <a:t>Volume MCO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2" name="Ellipse 211"/>
          <p:cNvSpPr/>
          <p:nvPr/>
        </p:nvSpPr>
        <p:spPr>
          <a:xfrm>
            <a:off x="6278276" y="2343173"/>
            <a:ext cx="2129175" cy="69168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Specialization level yes/No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4" name="Ellipse 213"/>
          <p:cNvSpPr/>
          <p:nvPr/>
        </p:nvSpPr>
        <p:spPr>
          <a:xfrm>
            <a:off x="2285310" y="3708203"/>
            <a:ext cx="988425" cy="451833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明朝"/>
                <a:cs typeface="Times New Roman"/>
              </a:rPr>
              <a:t>O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5" name="Ellipse 214"/>
          <p:cNvSpPr/>
          <p:nvPr/>
        </p:nvSpPr>
        <p:spPr>
          <a:xfrm>
            <a:off x="1220994" y="3665699"/>
            <a:ext cx="927565" cy="471697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明朝"/>
                <a:cs typeface="Times New Roman"/>
              </a:rPr>
              <a:t>C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6" name="Ellipse 215"/>
          <p:cNvSpPr/>
          <p:nvPr/>
        </p:nvSpPr>
        <p:spPr>
          <a:xfrm>
            <a:off x="145616" y="3628285"/>
            <a:ext cx="949159" cy="451833"/>
          </a:xfrm>
          <a:prstGeom prst="ellipse">
            <a:avLst/>
          </a:prstGeom>
          <a:solidFill>
            <a:srgbClr val="FD8CFF"/>
          </a:solidFill>
          <a:ln>
            <a:solidFill>
              <a:srgbClr val="4F81BD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smtClean="0">
                <a:solidFill>
                  <a:srgbClr val="000000"/>
                </a:solidFill>
                <a:ea typeface="ＭＳ 明朝"/>
                <a:cs typeface="Times New Roman"/>
              </a:rPr>
              <a:t>M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7" name="Ellipse 216"/>
          <p:cNvSpPr/>
          <p:nvPr/>
        </p:nvSpPr>
        <p:spPr>
          <a:xfrm>
            <a:off x="3634231" y="3529263"/>
            <a:ext cx="1679440" cy="569239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Chirurgie de recours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8" name="Ellipse 217"/>
          <p:cNvSpPr/>
          <p:nvPr/>
        </p:nvSpPr>
        <p:spPr>
          <a:xfrm>
            <a:off x="6036360" y="3529263"/>
            <a:ext cx="2371091" cy="635187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smtClean="0">
                <a:solidFill>
                  <a:srgbClr val="000000"/>
                </a:solidFill>
              </a:rPr>
              <a:t>hyperspecialized surgery</a:t>
            </a:r>
            <a:endParaRPr lang="en-US" sz="1400">
              <a:solidFill>
                <a:srgbClr val="000000"/>
              </a:solidFill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9" name="Ellipse 218"/>
          <p:cNvSpPr/>
          <p:nvPr/>
        </p:nvSpPr>
        <p:spPr>
          <a:xfrm>
            <a:off x="145616" y="5280535"/>
            <a:ext cx="949159" cy="106946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Nbr acts/DMS/ … 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22" name="Connecteur en angle 221"/>
          <p:cNvCxnSpPr>
            <a:stCxn id="211" idx="6"/>
            <a:endCxn id="33" idx="2"/>
          </p:cNvCxnSpPr>
          <p:nvPr/>
        </p:nvCxnSpPr>
        <p:spPr>
          <a:xfrm flipV="1">
            <a:off x="2481146" y="1846870"/>
            <a:ext cx="677093" cy="83712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5" name="Connecteur en angle 224"/>
          <p:cNvCxnSpPr>
            <a:stCxn id="212" idx="0"/>
            <a:endCxn id="33" idx="6"/>
          </p:cNvCxnSpPr>
          <p:nvPr/>
        </p:nvCxnSpPr>
        <p:spPr>
          <a:xfrm rot="16200000" flipV="1">
            <a:off x="6058784" y="1059092"/>
            <a:ext cx="496303" cy="207185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Connecteur en angle 230"/>
          <p:cNvCxnSpPr>
            <a:stCxn id="216" idx="0"/>
            <a:endCxn id="211" idx="2"/>
          </p:cNvCxnSpPr>
          <p:nvPr/>
        </p:nvCxnSpPr>
        <p:spPr>
          <a:xfrm rot="5400000" flipH="1" flipV="1">
            <a:off x="282156" y="3022033"/>
            <a:ext cx="944292" cy="26821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4" name="Connecteur en angle 233"/>
          <p:cNvCxnSpPr>
            <a:stCxn id="214" idx="0"/>
            <a:endCxn id="211" idx="5"/>
          </p:cNvCxnSpPr>
          <p:nvPr/>
        </p:nvCxnSpPr>
        <p:spPr>
          <a:xfrm rot="16200000" flipV="1">
            <a:off x="2123410" y="3052090"/>
            <a:ext cx="780598" cy="5316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7" name="Connecteur en angle 236"/>
          <p:cNvCxnSpPr>
            <a:stCxn id="215" idx="0"/>
            <a:endCxn id="211" idx="4"/>
          </p:cNvCxnSpPr>
          <p:nvPr/>
        </p:nvCxnSpPr>
        <p:spPr>
          <a:xfrm rot="5400000" flipH="1" flipV="1">
            <a:off x="1366184" y="3347106"/>
            <a:ext cx="637187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0" name="Connecteur en angle 239"/>
          <p:cNvCxnSpPr>
            <a:stCxn id="219" idx="0"/>
            <a:endCxn id="216" idx="4"/>
          </p:cNvCxnSpPr>
          <p:nvPr/>
        </p:nvCxnSpPr>
        <p:spPr>
          <a:xfrm rot="5400000" flipH="1" flipV="1">
            <a:off x="19988" y="4680327"/>
            <a:ext cx="1200417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1" name="Ellipse 250"/>
          <p:cNvSpPr/>
          <p:nvPr/>
        </p:nvSpPr>
        <p:spPr>
          <a:xfrm>
            <a:off x="3676897" y="4661413"/>
            <a:ext cx="1594108" cy="726635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Severity of cases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52" name="Ellipse 251"/>
          <p:cNvSpPr/>
          <p:nvPr/>
        </p:nvSpPr>
        <p:spPr>
          <a:xfrm>
            <a:off x="3598319" y="6021926"/>
            <a:ext cx="1751263" cy="656152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Indicators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53" name="Connecteur droit avec flèche 252"/>
          <p:cNvCxnSpPr>
            <a:stCxn id="252" idx="0"/>
            <a:endCxn id="251" idx="4"/>
          </p:cNvCxnSpPr>
          <p:nvPr/>
        </p:nvCxnSpPr>
        <p:spPr>
          <a:xfrm flipV="1">
            <a:off x="4473951" y="5388048"/>
            <a:ext cx="0" cy="633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0" name="Connecteur droit avec flèche 259"/>
          <p:cNvCxnSpPr>
            <a:stCxn id="251" idx="0"/>
            <a:endCxn id="217" idx="4"/>
          </p:cNvCxnSpPr>
          <p:nvPr/>
        </p:nvCxnSpPr>
        <p:spPr>
          <a:xfrm flipV="1">
            <a:off x="4473951" y="4098502"/>
            <a:ext cx="0" cy="562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4" name="Connecteur en angle 263"/>
          <p:cNvCxnSpPr>
            <a:stCxn id="217" idx="0"/>
            <a:endCxn id="212" idx="2"/>
          </p:cNvCxnSpPr>
          <p:nvPr/>
        </p:nvCxnSpPr>
        <p:spPr>
          <a:xfrm rot="5400000" flipH="1" flipV="1">
            <a:off x="4955991" y="2206979"/>
            <a:ext cx="840245" cy="1804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" name="Connecteur en angle 265"/>
          <p:cNvCxnSpPr>
            <a:stCxn id="218" idx="0"/>
            <a:endCxn id="212" idx="4"/>
          </p:cNvCxnSpPr>
          <p:nvPr/>
        </p:nvCxnSpPr>
        <p:spPr>
          <a:xfrm rot="5400000" flipH="1" flipV="1">
            <a:off x="7035185" y="3221584"/>
            <a:ext cx="494401" cy="12095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9" name="Ellipse 268"/>
          <p:cNvSpPr/>
          <p:nvPr/>
        </p:nvSpPr>
        <p:spPr>
          <a:xfrm>
            <a:off x="5534526" y="4738534"/>
            <a:ext cx="1472666" cy="480900"/>
          </a:xfrm>
          <a:prstGeom prst="ellipse">
            <a:avLst/>
          </a:prstGeom>
          <a:solidFill>
            <a:srgbClr val="FFFF0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Digestive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70" name="Ellipse 269"/>
          <p:cNvSpPr/>
          <p:nvPr/>
        </p:nvSpPr>
        <p:spPr>
          <a:xfrm>
            <a:off x="6979293" y="4738534"/>
            <a:ext cx="883863" cy="480900"/>
          </a:xfrm>
          <a:prstGeom prst="ellipse">
            <a:avLst/>
          </a:prstGeom>
          <a:solidFill>
            <a:srgbClr val="FFFF0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…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71" name="Ellipse 270"/>
          <p:cNvSpPr/>
          <p:nvPr/>
        </p:nvSpPr>
        <p:spPr>
          <a:xfrm>
            <a:off x="7970104" y="4738534"/>
            <a:ext cx="1173895" cy="480900"/>
          </a:xfrm>
          <a:prstGeom prst="ellipse">
            <a:avLst/>
          </a:prstGeom>
          <a:solidFill>
            <a:srgbClr val="FFFF0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Orthopedic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75" name="Connecteur droit avec flèche 274"/>
          <p:cNvCxnSpPr>
            <a:stCxn id="194" idx="0"/>
          </p:cNvCxnSpPr>
          <p:nvPr/>
        </p:nvCxnSpPr>
        <p:spPr>
          <a:xfrm flipV="1">
            <a:off x="7421226" y="5219435"/>
            <a:ext cx="0" cy="802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7" name="Connecteur en angle 276"/>
          <p:cNvCxnSpPr>
            <a:stCxn id="270" idx="0"/>
            <a:endCxn id="218" idx="4"/>
          </p:cNvCxnSpPr>
          <p:nvPr/>
        </p:nvCxnSpPr>
        <p:spPr>
          <a:xfrm rot="16200000" flipV="1">
            <a:off x="7034524" y="4351832"/>
            <a:ext cx="574084" cy="19931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2" name="Connecteur en angle 281"/>
          <p:cNvCxnSpPr>
            <a:stCxn id="269" idx="0"/>
            <a:endCxn id="218" idx="3"/>
          </p:cNvCxnSpPr>
          <p:nvPr/>
        </p:nvCxnSpPr>
        <p:spPr>
          <a:xfrm rot="5400000" flipH="1" flipV="1">
            <a:off x="5993676" y="4348613"/>
            <a:ext cx="667105" cy="11273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6" name="Connecteur en angle 285"/>
          <p:cNvCxnSpPr>
            <a:stCxn id="271" idx="0"/>
            <a:endCxn id="218" idx="5"/>
          </p:cNvCxnSpPr>
          <p:nvPr/>
        </p:nvCxnSpPr>
        <p:spPr>
          <a:xfrm rot="16200000" flipV="1">
            <a:off x="7975081" y="4156562"/>
            <a:ext cx="667105" cy="49683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0" name="Connecteur en angle 289"/>
          <p:cNvCxnSpPr>
            <a:stCxn id="190" idx="0"/>
          </p:cNvCxnSpPr>
          <p:nvPr/>
        </p:nvCxnSpPr>
        <p:spPr>
          <a:xfrm rot="5400000" flipH="1" flipV="1">
            <a:off x="5916279" y="5617699"/>
            <a:ext cx="717802" cy="1078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5" name="Ellipse 114"/>
          <p:cNvSpPr/>
          <p:nvPr/>
        </p:nvSpPr>
        <p:spPr>
          <a:xfrm>
            <a:off x="1203847" y="5319645"/>
            <a:ext cx="949159" cy="106946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Nbr acts/DMS/ … 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16" name="Connecteur en angle 115"/>
          <p:cNvCxnSpPr>
            <a:stCxn id="115" idx="0"/>
            <a:endCxn id="215" idx="4"/>
          </p:cNvCxnSpPr>
          <p:nvPr/>
        </p:nvCxnSpPr>
        <p:spPr>
          <a:xfrm rot="5400000" flipH="1" flipV="1">
            <a:off x="1090478" y="4725346"/>
            <a:ext cx="1182249" cy="6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Ellipse 117"/>
          <p:cNvSpPr/>
          <p:nvPr/>
        </p:nvSpPr>
        <p:spPr>
          <a:xfrm>
            <a:off x="2290416" y="5361896"/>
            <a:ext cx="949159" cy="106946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Nbre</a:t>
            </a:r>
            <a:endParaRPr lang="en-US" sz="1400" b="1">
              <a:solidFill>
                <a:srgbClr val="000000"/>
              </a:solidFill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4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acts/DMS/ … 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19" name="Connecteur en angle 118"/>
          <p:cNvCxnSpPr>
            <a:stCxn id="118" idx="0"/>
          </p:cNvCxnSpPr>
          <p:nvPr/>
        </p:nvCxnSpPr>
        <p:spPr>
          <a:xfrm rot="5400000" flipH="1" flipV="1">
            <a:off x="2171138" y="4761688"/>
            <a:ext cx="1194066" cy="635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0" name="Ellipse 189"/>
          <p:cNvSpPr/>
          <p:nvPr/>
        </p:nvSpPr>
        <p:spPr>
          <a:xfrm>
            <a:off x="5781930" y="5981991"/>
            <a:ext cx="975718" cy="656152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Indicators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193" name="Ellipse 192"/>
          <p:cNvSpPr/>
          <p:nvPr/>
        </p:nvSpPr>
        <p:spPr>
          <a:xfrm>
            <a:off x="8090421" y="5974704"/>
            <a:ext cx="933264" cy="656152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Indicators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194" name="Ellipse 193"/>
          <p:cNvSpPr/>
          <p:nvPr/>
        </p:nvSpPr>
        <p:spPr>
          <a:xfrm>
            <a:off x="6933367" y="6021926"/>
            <a:ext cx="975718" cy="656152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4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Indicators</a:t>
            </a:r>
            <a:endParaRPr lang="en-US" sz="14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96" name="Connecteur droit avec flèche 195"/>
          <p:cNvCxnSpPr>
            <a:stCxn id="193" idx="0"/>
            <a:endCxn id="271" idx="4"/>
          </p:cNvCxnSpPr>
          <p:nvPr/>
        </p:nvCxnSpPr>
        <p:spPr>
          <a:xfrm flipH="1" flipV="1">
            <a:off x="8557052" y="5219434"/>
            <a:ext cx="1" cy="755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0301" y="210902"/>
            <a:ext cx="7877843" cy="897781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60066"/>
                </a:solidFill>
                <a:latin typeface="Verdana"/>
                <a:cs typeface="Verdana"/>
              </a:rPr>
              <a:t>A hierarchical model obtained for HAS problem</a:t>
            </a:r>
            <a:endParaRPr lang="en-US" sz="28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9191" y="1705746"/>
            <a:ext cx="8609263" cy="6926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00FF"/>
                </a:solidFill>
              </a:rPr>
              <a:t>We propose a full hierarchy MCDA model based on this type color node </a:t>
            </a:r>
            <a:endParaRPr lang="en-US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" name="Grouper 4"/>
          <p:cNvGrpSpPr/>
          <p:nvPr/>
        </p:nvGrpSpPr>
        <p:grpSpPr>
          <a:xfrm>
            <a:off x="1684422" y="2247427"/>
            <a:ext cx="5266794" cy="4356570"/>
            <a:chOff x="667086" y="200527"/>
            <a:chExt cx="5819272" cy="5828338"/>
          </a:xfrm>
        </p:grpSpPr>
        <p:sp>
          <p:nvSpPr>
            <p:cNvPr id="6" name="Ellipse 5"/>
            <p:cNvSpPr/>
            <p:nvPr/>
          </p:nvSpPr>
          <p:spPr>
            <a:xfrm>
              <a:off x="667086" y="200527"/>
              <a:ext cx="2113545" cy="614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latin typeface="Verdana"/>
                  <a:cs typeface="Verdana"/>
                </a:rPr>
                <a:t>Global Risk</a:t>
              </a:r>
              <a:endParaRPr lang="en-US" sz="1200" b="1" dirty="0">
                <a:latin typeface="Verdana"/>
                <a:cs typeface="Verdana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667086" y="1120276"/>
              <a:ext cx="2113545" cy="77043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latin typeface="Verdana"/>
                  <a:cs typeface="Verdana"/>
                </a:rPr>
                <a:t>Organization risk</a:t>
              </a:r>
              <a:endParaRPr lang="en-US" sz="1200" b="1" dirty="0">
                <a:latin typeface="Verdana"/>
                <a:cs typeface="Verdana"/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667086" y="2286000"/>
              <a:ext cx="2113545" cy="629730"/>
            </a:xfrm>
            <a:prstGeom prst="ellipse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Emergency Yes/NO</a:t>
              </a:r>
              <a:endParaRPr lang="en-US" sz="12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667086" y="3328738"/>
              <a:ext cx="2113545" cy="745845"/>
            </a:xfrm>
            <a:prstGeom prst="ellipse">
              <a:avLst/>
            </a:prstGeom>
            <a:solidFill>
              <a:srgbClr val="FD8CFF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Scheduled surgery Yes/No</a:t>
              </a:r>
              <a:endParaRPr lang="en-US" sz="12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667086" y="4398211"/>
              <a:ext cx="2113545" cy="630627"/>
            </a:xfrm>
            <a:prstGeom prst="ellipse">
              <a:avLst/>
            </a:prstGeom>
            <a:solidFill>
              <a:srgbClr val="FFFF00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Severity of cases</a:t>
              </a:r>
              <a:endParaRPr lang="en-US" sz="1200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667086" y="5440855"/>
              <a:ext cx="2113545" cy="588010"/>
            </a:xfrm>
            <a:prstGeom prst="ellipse">
              <a:avLst/>
            </a:prstGeom>
            <a:solidFill>
              <a:srgbClr val="FAC090"/>
            </a:solidFill>
            <a:ln>
              <a:solidFill>
                <a:srgbClr val="FAC09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200" b="1" kern="1200" dirty="0" smtClean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GHM indicator</a:t>
              </a:r>
              <a:endParaRPr lang="en-US" sz="1200" b="1" dirty="0">
                <a:effectLst/>
                <a:latin typeface="Times"/>
                <a:ea typeface="ＭＳ 明朝"/>
                <a:cs typeface="Times New Roman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3812674" y="307478"/>
              <a:ext cx="2673684" cy="452927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Level 6 (top)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3812674" y="1258950"/>
              <a:ext cx="2673684" cy="49410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Level</a:t>
              </a:r>
              <a:r>
                <a:rPr lang="en-US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 5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812674" y="2354320"/>
              <a:ext cx="2673684" cy="49410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Level</a:t>
              </a:r>
              <a:r>
                <a:rPr lang="en-US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 4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3812674" y="3498439"/>
              <a:ext cx="2673684" cy="49410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Level</a:t>
              </a:r>
              <a:r>
                <a:rPr lang="en-US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 3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3812674" y="4478857"/>
              <a:ext cx="2673684" cy="49410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Level</a:t>
              </a:r>
              <a:r>
                <a:rPr lang="en-US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 2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3812674" y="5491390"/>
              <a:ext cx="2673684" cy="49410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Level</a:t>
              </a:r>
              <a:r>
                <a:rPr lang="en-US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 1 (leaf)</a:t>
              </a:r>
            </a:p>
          </p:txBody>
        </p:sp>
        <p:cxnSp>
          <p:nvCxnSpPr>
            <p:cNvPr id="18" name="Connecteur droit avec flèche 17"/>
            <p:cNvCxnSpPr>
              <a:stCxn id="6" idx="6"/>
              <a:endCxn id="12" idx="1"/>
            </p:cNvCxnSpPr>
            <p:nvPr/>
          </p:nvCxnSpPr>
          <p:spPr>
            <a:xfrm>
              <a:off x="2780631" y="508002"/>
              <a:ext cx="1032044" cy="2593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>
              <a:stCxn id="7" idx="6"/>
              <a:endCxn id="13" idx="1"/>
            </p:cNvCxnSpPr>
            <p:nvPr/>
          </p:nvCxnSpPr>
          <p:spPr>
            <a:xfrm>
              <a:off x="2780631" y="1505496"/>
              <a:ext cx="1032044" cy="50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stCxn id="8" idx="6"/>
              <a:endCxn id="14" idx="1"/>
            </p:cNvCxnSpPr>
            <p:nvPr/>
          </p:nvCxnSpPr>
          <p:spPr>
            <a:xfrm>
              <a:off x="2780631" y="2600865"/>
              <a:ext cx="1032044" cy="50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2780631" y="3703263"/>
              <a:ext cx="103204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10" idx="6"/>
              <a:endCxn id="16" idx="1"/>
            </p:cNvCxnSpPr>
            <p:nvPr/>
          </p:nvCxnSpPr>
          <p:spPr>
            <a:xfrm>
              <a:off x="2780631" y="4713524"/>
              <a:ext cx="1032044" cy="123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>
              <a:stCxn id="11" idx="6"/>
              <a:endCxn id="17" idx="1"/>
            </p:cNvCxnSpPr>
            <p:nvPr/>
          </p:nvCxnSpPr>
          <p:spPr>
            <a:xfrm>
              <a:off x="2780631" y="5734860"/>
              <a:ext cx="1032044" cy="358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44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7666" y="59982"/>
            <a:ext cx="802877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A new challenge of HAS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6555" y="1695012"/>
            <a:ext cx="8871245" cy="49188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From data on a healthcare organization, collected as indicators</a:t>
            </a:r>
            <a:r>
              <a:rPr lang="en-US" sz="2400" dirty="0" smtClean="0"/>
              <a:t>, filled by the healthcare organization itself or other organism</a:t>
            </a:r>
            <a:r>
              <a:rPr lang="en-US" sz="2400" dirty="0" smtClean="0">
                <a:solidFill>
                  <a:srgbClr val="FF0000"/>
                </a:solidFill>
              </a:rPr>
              <a:t>, HAS wishes through a processing software of these data 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charset="2"/>
              <a:buChar char="Ø"/>
            </a:pPr>
            <a:r>
              <a:rPr lang="en-US" sz="2200" dirty="0" smtClean="0">
                <a:solidFill>
                  <a:srgbClr val="0000FF"/>
                </a:solidFill>
              </a:rPr>
              <a:t>To be able to identify a risk profile of this organization in terms of warnings </a:t>
            </a:r>
            <a:r>
              <a:rPr lang="en-US" sz="2200" dirty="0" smtClean="0"/>
              <a:t>( </a:t>
            </a:r>
            <a:r>
              <a:rPr lang="en-US" sz="2200" dirty="0"/>
              <a:t>e</a:t>
            </a:r>
            <a:r>
              <a:rPr lang="en-US" sz="2200" dirty="0" smtClean="0"/>
              <a:t>.g. green, orange, red, like in traffic warnings):</a:t>
            </a:r>
            <a:endParaRPr lang="en-US" sz="2200" dirty="0"/>
          </a:p>
          <a:p>
            <a:pPr lvl="1">
              <a:buFont typeface="Wingdings" charset="2"/>
              <a:buChar char="Ø"/>
            </a:pPr>
            <a:r>
              <a:rPr lang="en-US" sz="2200" dirty="0" smtClean="0"/>
              <a:t>For instance, the analysis of a combination of two indicators can lead to classify a healthcare organization in  "red" warnings class  of surgical risks. </a:t>
            </a:r>
          </a:p>
          <a:p>
            <a:pPr>
              <a:buFont typeface="Wingdings" charset="2"/>
              <a:buChar char="Ø"/>
            </a:pPr>
            <a:r>
              <a:rPr lang="en-US" sz="2200" dirty="0" smtClean="0">
                <a:solidFill>
                  <a:srgbClr val="0000FF"/>
                </a:solidFill>
              </a:rPr>
              <a:t>Then, based on the risk profile identified, the HAS wishes to develop a best schedule for accreditation visits:</a:t>
            </a:r>
          </a:p>
          <a:p>
            <a:pPr lvl="1">
              <a:buFont typeface="Wingdings" charset="2"/>
              <a:buChar char="Ø"/>
            </a:pPr>
            <a:r>
              <a:rPr lang="en-US" sz="2200" dirty="0" smtClean="0"/>
              <a:t>For example , a "green" warning means that the healthcare organization controls more the risks associated with one or  more data.</a:t>
            </a:r>
            <a:endParaRPr lang="en-US" sz="2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9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581403" y="0"/>
            <a:ext cx="1699124" cy="614949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smtClean="0">
                <a:latin typeface="Verdana"/>
                <a:cs typeface="Verdana"/>
              </a:rPr>
              <a:t>Global Risk</a:t>
            </a:r>
            <a:endParaRPr lang="en-US" sz="1000" b="1">
              <a:latin typeface="Verdana"/>
              <a:cs typeface="Verdana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6575779" y="106949"/>
            <a:ext cx="1933222" cy="7114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Verdana"/>
                <a:cs typeface="Verdana"/>
              </a:rPr>
              <a:t>Environment Risk</a:t>
            </a:r>
            <a:endParaRPr lang="en-US" sz="1000" b="1" dirty="0">
              <a:latin typeface="Verdana"/>
              <a:cs typeface="Verdana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605843" y="2601638"/>
            <a:ext cx="1426158" cy="8154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Verdana"/>
                <a:cs typeface="Verdana"/>
              </a:rPr>
              <a:t>Resources</a:t>
            </a:r>
          </a:p>
          <a:p>
            <a:pPr algn="ctr"/>
            <a:r>
              <a:rPr lang="en-US" sz="1000" b="1" dirty="0" smtClean="0">
                <a:latin typeface="Verdana"/>
                <a:cs typeface="Verdana"/>
              </a:rPr>
              <a:t>Risk</a:t>
            </a:r>
            <a:endParaRPr lang="en-US" sz="1000" b="1" dirty="0">
              <a:latin typeface="Verdana"/>
              <a:cs typeface="Verdana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187223" y="855206"/>
            <a:ext cx="1650998" cy="69033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smtClean="0">
                <a:latin typeface="Verdana"/>
                <a:cs typeface="Verdana"/>
              </a:rPr>
              <a:t>Organization Risk</a:t>
            </a:r>
            <a:endParaRPr lang="en-US" sz="1000" b="1">
              <a:latin typeface="Verdana"/>
              <a:cs typeface="Verdana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322354" y="2164197"/>
            <a:ext cx="1527341" cy="7062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Verdana"/>
                <a:cs typeface="Verdana"/>
              </a:rPr>
              <a:t>Activity Risk</a:t>
            </a:r>
            <a:endParaRPr lang="en-US" sz="1000" b="1" dirty="0">
              <a:latin typeface="Verdana"/>
              <a:cs typeface="Verdana"/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3217334" y="5134221"/>
            <a:ext cx="1453444" cy="6580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Verdana"/>
                <a:cs typeface="Verdana"/>
              </a:rPr>
              <a:t>Quality/Safety Risk</a:t>
            </a:r>
            <a:endParaRPr lang="en-US" sz="1000" b="1" dirty="0">
              <a:latin typeface="Verdana"/>
              <a:cs typeface="Verdana"/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191726" y="466410"/>
            <a:ext cx="1247945" cy="8154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smtClean="0">
                <a:latin typeface="Verdana"/>
                <a:cs typeface="Verdana"/>
              </a:rPr>
              <a:t>Range Risk</a:t>
            </a:r>
            <a:endParaRPr lang="en-US" sz="1000" b="1">
              <a:latin typeface="Verdana"/>
              <a:cs typeface="Verdana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191726" y="1564109"/>
            <a:ext cx="1257300" cy="588010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GHM indicator</a:t>
            </a:r>
            <a:r>
              <a:rPr lang="en-US" sz="18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6" name="Connecteur droit avec flèche 25"/>
          <p:cNvCxnSpPr>
            <a:stCxn id="25" idx="0"/>
            <a:endCxn id="34" idx="4"/>
          </p:cNvCxnSpPr>
          <p:nvPr/>
        </p:nvCxnSpPr>
        <p:spPr>
          <a:xfrm flipH="1" flipV="1">
            <a:off x="815699" y="1281886"/>
            <a:ext cx="4677" cy="282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4976496" y="896093"/>
            <a:ext cx="1714500" cy="588010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Indice de précarité</a:t>
            </a:r>
            <a:endParaRPr lang="en-US" sz="1000" smtClean="0">
              <a:effectLst/>
              <a:latin typeface="Times"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De la commune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7855659" y="867871"/>
            <a:ext cx="1257300" cy="588010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Zone urbaine</a:t>
            </a:r>
            <a:r>
              <a:rPr lang="en-US" sz="18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6223919" y="1353293"/>
            <a:ext cx="2061289" cy="738760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Groupement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avec les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autres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établissements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(part de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marché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)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42" name="Connecteur en angle 41"/>
          <p:cNvCxnSpPr/>
          <p:nvPr/>
        </p:nvCxnSpPr>
        <p:spPr>
          <a:xfrm rot="10800000" flipH="1">
            <a:off x="605843" y="372089"/>
            <a:ext cx="3077156" cy="2542957"/>
          </a:xfrm>
          <a:prstGeom prst="bentConnector3">
            <a:avLst>
              <a:gd name="adj1" fmla="val -17059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Connecteur en angle 53"/>
          <p:cNvCxnSpPr>
            <a:stCxn id="34" idx="0"/>
          </p:cNvCxnSpPr>
          <p:nvPr/>
        </p:nvCxnSpPr>
        <p:spPr>
          <a:xfrm rot="5400000" flipH="1" flipV="1">
            <a:off x="2084252" y="-1030741"/>
            <a:ext cx="228598" cy="276570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Ellipse 67"/>
          <p:cNvSpPr/>
          <p:nvPr/>
        </p:nvSpPr>
        <p:spPr>
          <a:xfrm>
            <a:off x="84820" y="3934120"/>
            <a:ext cx="980499" cy="317594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Humain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69" name="Ellipse 68"/>
          <p:cNvSpPr/>
          <p:nvPr/>
        </p:nvSpPr>
        <p:spPr>
          <a:xfrm>
            <a:off x="1146465" y="3908814"/>
            <a:ext cx="1081296" cy="3429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Financier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2311382" y="3862530"/>
            <a:ext cx="719100" cy="528988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Equipement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73" name="Ellipse 72"/>
          <p:cNvSpPr/>
          <p:nvPr/>
        </p:nvSpPr>
        <p:spPr>
          <a:xfrm>
            <a:off x="93698" y="4708914"/>
            <a:ext cx="908191" cy="935530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Turn Over/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Absenteisme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/…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74" name="Ellipse 73"/>
          <p:cNvSpPr/>
          <p:nvPr/>
        </p:nvSpPr>
        <p:spPr>
          <a:xfrm>
            <a:off x="1065319" y="4708913"/>
            <a:ext cx="1028489" cy="1106349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RIF/</a:t>
            </a:r>
          </a:p>
          <a:p>
            <a:pPr algn="ctr">
              <a:spcAft>
                <a:spcPts val="0"/>
              </a:spcAft>
            </a:pP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CAF/</a:t>
            </a:r>
          </a:p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capacité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à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investir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/…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2176501" y="4956920"/>
            <a:ext cx="836219" cy="614746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dirty="0" err="1" smtClean="0">
                <a:solidFill>
                  <a:schemeClr val="tx1"/>
                </a:solidFill>
                <a:effectLst/>
                <a:ea typeface="ＭＳ 明朝"/>
                <a:cs typeface="Times New Roman"/>
              </a:rPr>
              <a:t>Indicateurs</a:t>
            </a:r>
            <a:endParaRPr lang="en-US" sz="1000" b="1" dirty="0">
              <a:solidFill>
                <a:schemeClr val="tx1"/>
              </a:solidFill>
              <a:effectLst/>
              <a:ea typeface="ＭＳ 明朝"/>
              <a:cs typeface="Times New Roman"/>
            </a:endParaRPr>
          </a:p>
        </p:txBody>
      </p:sp>
      <p:cxnSp>
        <p:nvCxnSpPr>
          <p:cNvPr id="76" name="Connecteur droit avec flèche 75"/>
          <p:cNvCxnSpPr/>
          <p:nvPr/>
        </p:nvCxnSpPr>
        <p:spPr>
          <a:xfrm flipV="1">
            <a:off x="550899" y="4251714"/>
            <a:ext cx="0" cy="4565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V="1">
            <a:off x="1600766" y="4242432"/>
            <a:ext cx="0" cy="4565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endCxn id="70" idx="4"/>
          </p:cNvCxnSpPr>
          <p:nvPr/>
        </p:nvCxnSpPr>
        <p:spPr>
          <a:xfrm flipH="1" flipV="1">
            <a:off x="2670932" y="4391518"/>
            <a:ext cx="1" cy="5729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Connecteur en angle 86"/>
          <p:cNvCxnSpPr>
            <a:stCxn id="68" idx="0"/>
          </p:cNvCxnSpPr>
          <p:nvPr/>
        </p:nvCxnSpPr>
        <p:spPr>
          <a:xfrm rot="5400000" flipH="1" flipV="1">
            <a:off x="334780" y="3462080"/>
            <a:ext cx="712330" cy="23175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Connecteur en angle 89"/>
          <p:cNvCxnSpPr>
            <a:stCxn id="70" idx="0"/>
            <a:endCxn id="24" idx="5"/>
          </p:cNvCxnSpPr>
          <p:nvPr/>
        </p:nvCxnSpPr>
        <p:spPr>
          <a:xfrm rot="16200000" flipV="1">
            <a:off x="1964619" y="3156216"/>
            <a:ext cx="564840" cy="8477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Connecteur en angle 90"/>
          <p:cNvCxnSpPr>
            <a:stCxn id="69" idx="0"/>
            <a:endCxn id="24" idx="4"/>
          </p:cNvCxnSpPr>
          <p:nvPr/>
        </p:nvCxnSpPr>
        <p:spPr>
          <a:xfrm rot="16200000" flipV="1">
            <a:off x="1257168" y="3478868"/>
            <a:ext cx="491700" cy="3681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Connecteur en angle 106"/>
          <p:cNvCxnSpPr>
            <a:stCxn id="23" idx="1"/>
            <a:endCxn id="2" idx="6"/>
          </p:cNvCxnSpPr>
          <p:nvPr/>
        </p:nvCxnSpPr>
        <p:spPr>
          <a:xfrm rot="16200000" flipH="1" flipV="1">
            <a:off x="6021545" y="-529873"/>
            <a:ext cx="96330" cy="1578366"/>
          </a:xfrm>
          <a:prstGeom prst="bentConnector4">
            <a:avLst>
              <a:gd name="adj1" fmla="val -90822"/>
              <a:gd name="adj2" fmla="val 58969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Connecteur en angle 112"/>
          <p:cNvCxnSpPr>
            <a:stCxn id="29" idx="7"/>
            <a:endCxn id="23" idx="7"/>
          </p:cNvCxnSpPr>
          <p:nvPr/>
        </p:nvCxnSpPr>
        <p:spPr>
          <a:xfrm rot="16200000" flipV="1">
            <a:off x="8205941" y="231091"/>
            <a:ext cx="742838" cy="702945"/>
          </a:xfrm>
          <a:prstGeom prst="bentConnector3">
            <a:avLst>
              <a:gd name="adj1" fmla="val 11440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Connecteur en angle 118"/>
          <p:cNvCxnSpPr>
            <a:endCxn id="23" idx="4"/>
          </p:cNvCxnSpPr>
          <p:nvPr/>
        </p:nvCxnSpPr>
        <p:spPr>
          <a:xfrm rot="5400000" flipH="1" flipV="1">
            <a:off x="7096125" y="907030"/>
            <a:ext cx="534849" cy="3576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Connecteur en angle 121"/>
          <p:cNvCxnSpPr>
            <a:stCxn id="28" idx="0"/>
            <a:endCxn id="23" idx="2"/>
          </p:cNvCxnSpPr>
          <p:nvPr/>
        </p:nvCxnSpPr>
        <p:spPr>
          <a:xfrm rot="5400000" flipH="1" flipV="1">
            <a:off x="5988064" y="308379"/>
            <a:ext cx="433396" cy="74203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6" name="Ellipse 125"/>
          <p:cNvSpPr/>
          <p:nvPr/>
        </p:nvSpPr>
        <p:spPr>
          <a:xfrm>
            <a:off x="3240201" y="1790319"/>
            <a:ext cx="1092662" cy="528988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Urgences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OUI/NON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127" name="Ellipse 126"/>
          <p:cNvSpPr/>
          <p:nvPr/>
        </p:nvSpPr>
        <p:spPr>
          <a:xfrm>
            <a:off x="2576829" y="2578562"/>
            <a:ext cx="871785" cy="627771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DMS/…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32" name="Connecteur en angle 131"/>
          <p:cNvCxnSpPr/>
          <p:nvPr/>
        </p:nvCxnSpPr>
        <p:spPr>
          <a:xfrm rot="5400000" flipH="1" flipV="1">
            <a:off x="1884247" y="1651516"/>
            <a:ext cx="687028" cy="267905"/>
          </a:xfrm>
          <a:prstGeom prst="bentConnector3">
            <a:avLst>
              <a:gd name="adj1" fmla="val 72593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" name="Connecteur en angle 132"/>
          <p:cNvCxnSpPr>
            <a:stCxn id="126" idx="0"/>
            <a:endCxn id="32" idx="5"/>
          </p:cNvCxnSpPr>
          <p:nvPr/>
        </p:nvCxnSpPr>
        <p:spPr>
          <a:xfrm rot="16200000" flipV="1">
            <a:off x="3518549" y="1522336"/>
            <a:ext cx="345873" cy="1900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Connecteur en angle 134"/>
          <p:cNvCxnSpPr>
            <a:stCxn id="32" idx="0"/>
            <a:endCxn id="2" idx="3"/>
          </p:cNvCxnSpPr>
          <p:nvPr/>
        </p:nvCxnSpPr>
        <p:spPr>
          <a:xfrm rot="5400000" flipH="1" flipV="1">
            <a:off x="3256321" y="281293"/>
            <a:ext cx="330314" cy="8175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2" name="Ellipse 141"/>
          <p:cNvSpPr/>
          <p:nvPr/>
        </p:nvSpPr>
        <p:spPr>
          <a:xfrm>
            <a:off x="1318922" y="2092053"/>
            <a:ext cx="1296997" cy="486509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Ambulatoire OUI/NON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45" name="Connecteur droit avec flèche 144"/>
          <p:cNvCxnSpPr>
            <a:stCxn id="127" idx="0"/>
            <a:endCxn id="32" idx="4"/>
          </p:cNvCxnSpPr>
          <p:nvPr/>
        </p:nvCxnSpPr>
        <p:spPr>
          <a:xfrm flipV="1">
            <a:off x="3012722" y="1545544"/>
            <a:ext cx="0" cy="10330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2" name="Ellipse 151"/>
          <p:cNvSpPr/>
          <p:nvPr/>
        </p:nvSpPr>
        <p:spPr>
          <a:xfrm>
            <a:off x="3108614" y="3171278"/>
            <a:ext cx="1278608" cy="528988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Chirurgie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Programmée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OUI/NON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54" name="Connecteur droit avec flèche 153"/>
          <p:cNvCxnSpPr>
            <a:stCxn id="152" idx="0"/>
            <a:endCxn id="126" idx="4"/>
          </p:cNvCxnSpPr>
          <p:nvPr/>
        </p:nvCxnSpPr>
        <p:spPr>
          <a:xfrm flipV="1">
            <a:off x="3747918" y="2319307"/>
            <a:ext cx="38614" cy="8519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8" name="Ellipse 157"/>
          <p:cNvSpPr/>
          <p:nvPr/>
        </p:nvSpPr>
        <p:spPr>
          <a:xfrm>
            <a:off x="3162975" y="4007592"/>
            <a:ext cx="1169888" cy="906144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dirty="0" err="1" smtClean="0">
                <a:solidFill>
                  <a:srgbClr val="000000"/>
                </a:solidFill>
                <a:ea typeface="ＭＳ 明朝"/>
                <a:cs typeface="Times New Roman"/>
              </a:rPr>
              <a:t>Taux</a:t>
            </a:r>
            <a:r>
              <a:rPr lang="en-US" sz="1000" b="1" dirty="0" smtClean="0">
                <a:solidFill>
                  <a:srgbClr val="000000"/>
                </a:solidFill>
                <a:ea typeface="ＭＳ 明朝"/>
                <a:cs typeface="Times New Roman"/>
              </a:rPr>
              <a:t> </a:t>
            </a:r>
            <a:r>
              <a:rPr lang="en-US" sz="1000" b="1" dirty="0" err="1" smtClean="0">
                <a:solidFill>
                  <a:srgbClr val="000000"/>
                </a:solidFill>
                <a:ea typeface="ＭＳ 明朝"/>
                <a:cs typeface="Times New Roman"/>
              </a:rPr>
              <a:t>d’hospitalisation</a:t>
            </a:r>
            <a:r>
              <a:rPr lang="en-US" sz="1000" b="1" dirty="0" smtClean="0">
                <a:solidFill>
                  <a:srgbClr val="000000"/>
                </a:solidFill>
                <a:ea typeface="ＭＳ 明朝"/>
                <a:cs typeface="Times New Roman"/>
              </a:rPr>
              <a:t> pour les </a:t>
            </a:r>
            <a:r>
              <a:rPr lang="en-US" sz="1000" b="1" dirty="0" err="1" smtClean="0">
                <a:solidFill>
                  <a:srgbClr val="000000"/>
                </a:solidFill>
                <a:ea typeface="ＭＳ 明朝"/>
                <a:cs typeface="Times New Roman"/>
              </a:rPr>
              <a:t>urgences</a:t>
            </a:r>
            <a:r>
              <a:rPr lang="en-US" sz="1000" b="1" dirty="0" smtClean="0">
                <a:solidFill>
                  <a:srgbClr val="000000"/>
                </a:solidFill>
                <a:ea typeface="ＭＳ 明朝"/>
                <a:cs typeface="Times New Roman"/>
              </a:rPr>
              <a:t>/…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59" name="Connecteur droit avec flèche 158"/>
          <p:cNvCxnSpPr>
            <a:stCxn id="158" idx="0"/>
            <a:endCxn id="152" idx="4"/>
          </p:cNvCxnSpPr>
          <p:nvPr/>
        </p:nvCxnSpPr>
        <p:spPr>
          <a:xfrm flipH="1" flipV="1">
            <a:off x="3747918" y="3700266"/>
            <a:ext cx="1" cy="30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" name="Connecteur en angle 163"/>
          <p:cNvCxnSpPr>
            <a:stCxn id="52" idx="0"/>
            <a:endCxn id="2" idx="4"/>
          </p:cNvCxnSpPr>
          <p:nvPr/>
        </p:nvCxnSpPr>
        <p:spPr>
          <a:xfrm rot="5400000" flipH="1" flipV="1">
            <a:off x="1927874" y="2631131"/>
            <a:ext cx="4519272" cy="486909"/>
          </a:xfrm>
          <a:prstGeom prst="bentConnector3">
            <a:avLst>
              <a:gd name="adj1" fmla="val 41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5" name="Ellipse 174"/>
          <p:cNvSpPr/>
          <p:nvPr/>
        </p:nvSpPr>
        <p:spPr>
          <a:xfrm>
            <a:off x="61622" y="5997222"/>
            <a:ext cx="1387404" cy="709963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Tableau de bord des  infections (ICALIN)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76" name="Connecteur en angle 175"/>
          <p:cNvCxnSpPr>
            <a:stCxn id="175" idx="7"/>
            <a:endCxn id="52" idx="3"/>
          </p:cNvCxnSpPr>
          <p:nvPr/>
        </p:nvCxnSpPr>
        <p:spPr>
          <a:xfrm rot="5400000" flipH="1" flipV="1">
            <a:off x="2135356" y="4806365"/>
            <a:ext cx="405318" cy="218434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5" name="Ellipse 184"/>
          <p:cNvSpPr/>
          <p:nvPr/>
        </p:nvSpPr>
        <p:spPr>
          <a:xfrm>
            <a:off x="1573250" y="6093586"/>
            <a:ext cx="1666951" cy="709963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Tableau de bord satisfaction patient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186" name="Connecteur en angle 185"/>
          <p:cNvCxnSpPr/>
          <p:nvPr/>
        </p:nvCxnSpPr>
        <p:spPr>
          <a:xfrm rot="5400000" flipH="1" flipV="1">
            <a:off x="2718342" y="4847204"/>
            <a:ext cx="405318" cy="22953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7" name="Ellipse 186"/>
          <p:cNvSpPr/>
          <p:nvPr/>
        </p:nvSpPr>
        <p:spPr>
          <a:xfrm>
            <a:off x="3581404" y="6093587"/>
            <a:ext cx="1699124" cy="614388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Indicateurs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transversaux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qualité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spécialité</a:t>
            </a:r>
            <a:endParaRPr lang="en-US" sz="1000" b="1" kern="1200" dirty="0" smtClean="0">
              <a:solidFill>
                <a:srgbClr val="000000"/>
              </a:solidFill>
              <a:effectLst/>
              <a:ea typeface="ＭＳ 明朝"/>
              <a:cs typeface="Times New Roman"/>
            </a:endParaRPr>
          </a:p>
        </p:txBody>
      </p:sp>
      <p:cxnSp>
        <p:nvCxnSpPr>
          <p:cNvPr id="188" name="Connecteur en angle 187"/>
          <p:cNvCxnSpPr>
            <a:stCxn id="187" idx="7"/>
          </p:cNvCxnSpPr>
          <p:nvPr/>
        </p:nvCxnSpPr>
        <p:spPr>
          <a:xfrm rot="16200000" flipV="1">
            <a:off x="4448007" y="5599872"/>
            <a:ext cx="391320" cy="77606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1" name="Ellipse 190"/>
          <p:cNvSpPr/>
          <p:nvPr/>
        </p:nvSpPr>
        <p:spPr>
          <a:xfrm>
            <a:off x="5433695" y="6093586"/>
            <a:ext cx="1425199" cy="684523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Taux de mortalité et complication</a:t>
            </a:r>
          </a:p>
        </p:txBody>
      </p:sp>
      <p:cxnSp>
        <p:nvCxnSpPr>
          <p:cNvPr id="192" name="Connecteur en angle 191"/>
          <p:cNvCxnSpPr>
            <a:stCxn id="191" idx="0"/>
            <a:endCxn id="52" idx="6"/>
          </p:cNvCxnSpPr>
          <p:nvPr/>
        </p:nvCxnSpPr>
        <p:spPr>
          <a:xfrm rot="16200000" flipV="1">
            <a:off x="5093360" y="5040650"/>
            <a:ext cx="630355" cy="147551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8" name="Connecteur en angle 207"/>
          <p:cNvCxnSpPr>
            <a:stCxn id="33" idx="2"/>
          </p:cNvCxnSpPr>
          <p:nvPr/>
        </p:nvCxnSpPr>
        <p:spPr>
          <a:xfrm rot="10800000">
            <a:off x="4670778" y="594346"/>
            <a:ext cx="1651576" cy="1923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1" name="Ellipse 210"/>
          <p:cNvSpPr/>
          <p:nvPr/>
        </p:nvSpPr>
        <p:spPr>
          <a:xfrm>
            <a:off x="5279090" y="3005839"/>
            <a:ext cx="1109309" cy="528988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smtClean="0">
                <a:solidFill>
                  <a:srgbClr val="000000"/>
                </a:solidFill>
                <a:ea typeface="ＭＳ 明朝"/>
                <a:cs typeface="Times New Roman"/>
              </a:rPr>
              <a:t>Volume MCO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2" name="Ellipse 211"/>
          <p:cNvSpPr/>
          <p:nvPr/>
        </p:nvSpPr>
        <p:spPr>
          <a:xfrm>
            <a:off x="7542390" y="3005839"/>
            <a:ext cx="1556233" cy="556344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Niveau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Spécialisation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 OUI/NON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4" name="Ellipse 213"/>
          <p:cNvSpPr/>
          <p:nvPr/>
        </p:nvSpPr>
        <p:spPr>
          <a:xfrm>
            <a:off x="6223920" y="3823324"/>
            <a:ext cx="634974" cy="320887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smtClean="0">
                <a:solidFill>
                  <a:srgbClr val="000000"/>
                </a:solidFill>
                <a:ea typeface="ＭＳ 明朝"/>
                <a:cs typeface="Times New Roman"/>
              </a:rPr>
              <a:t>O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5" name="Ellipse 214"/>
          <p:cNvSpPr/>
          <p:nvPr/>
        </p:nvSpPr>
        <p:spPr>
          <a:xfrm>
            <a:off x="5466470" y="3823324"/>
            <a:ext cx="595877" cy="334994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smtClean="0">
                <a:solidFill>
                  <a:srgbClr val="000000"/>
                </a:solidFill>
                <a:ea typeface="ＭＳ 明朝"/>
                <a:cs typeface="Times New Roman"/>
              </a:rPr>
              <a:t>C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6" name="Ellipse 215"/>
          <p:cNvSpPr/>
          <p:nvPr/>
        </p:nvSpPr>
        <p:spPr>
          <a:xfrm>
            <a:off x="4670778" y="3823324"/>
            <a:ext cx="609749" cy="320887"/>
          </a:xfrm>
          <a:prstGeom prst="ellipse">
            <a:avLst/>
          </a:prstGeom>
          <a:solidFill>
            <a:srgbClr val="FD8CFF"/>
          </a:solidFill>
          <a:ln>
            <a:solidFill>
              <a:srgbClr val="4F81BD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smtClean="0">
                <a:solidFill>
                  <a:srgbClr val="000000"/>
                </a:solidFill>
                <a:ea typeface="ＭＳ 明朝"/>
                <a:cs typeface="Times New Roman"/>
              </a:rPr>
              <a:t>M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7" name="Ellipse 216"/>
          <p:cNvSpPr/>
          <p:nvPr/>
        </p:nvSpPr>
        <p:spPr>
          <a:xfrm>
            <a:off x="6849721" y="5108233"/>
            <a:ext cx="1122054" cy="437445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Chirurgie de recours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8" name="Ellipse 217"/>
          <p:cNvSpPr/>
          <p:nvPr/>
        </p:nvSpPr>
        <p:spPr>
          <a:xfrm>
            <a:off x="7820015" y="3934120"/>
            <a:ext cx="1278608" cy="635187"/>
          </a:xfrm>
          <a:prstGeom prst="ellipse">
            <a:avLst/>
          </a:prstGeom>
          <a:solidFill>
            <a:srgbClr val="FD8CFF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Chirurgie hyper spécialisé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19" name="Ellipse 218"/>
          <p:cNvSpPr/>
          <p:nvPr/>
        </p:nvSpPr>
        <p:spPr>
          <a:xfrm>
            <a:off x="4514096" y="4358659"/>
            <a:ext cx="919600" cy="728862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Nbre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actes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</a:t>
            </a:r>
          </a:p>
          <a:p>
            <a:pPr algn="ctr">
              <a:spcAft>
                <a:spcPts val="0"/>
              </a:spcAft>
            </a:pP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DMS/…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20" name="Ellipse 219"/>
          <p:cNvSpPr/>
          <p:nvPr/>
        </p:nvSpPr>
        <p:spPr>
          <a:xfrm>
            <a:off x="5497984" y="4468075"/>
            <a:ext cx="969229" cy="708604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Nbre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actes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/DMS/…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21" name="Ellipse 220"/>
          <p:cNvSpPr/>
          <p:nvPr/>
        </p:nvSpPr>
        <p:spPr>
          <a:xfrm>
            <a:off x="6575779" y="4397093"/>
            <a:ext cx="860960" cy="690428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Nbre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r>
              <a:rPr lang="en-US" sz="1000" b="1" kern="1200" dirty="0" err="1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actes</a:t>
            </a:r>
            <a:r>
              <a:rPr lang="en-US" sz="10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/DMS…</a:t>
            </a:r>
            <a:r>
              <a:rPr lang="en-US" sz="1800" b="1" kern="1200" dirty="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 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22" name="Connecteur en angle 221"/>
          <p:cNvCxnSpPr>
            <a:stCxn id="211" idx="6"/>
            <a:endCxn id="33" idx="3"/>
          </p:cNvCxnSpPr>
          <p:nvPr/>
        </p:nvCxnSpPr>
        <p:spPr>
          <a:xfrm flipV="1">
            <a:off x="6388399" y="2767060"/>
            <a:ext cx="157629" cy="5032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5" name="Connecteur en angle 224"/>
          <p:cNvCxnSpPr>
            <a:stCxn id="212" idx="2"/>
          </p:cNvCxnSpPr>
          <p:nvPr/>
        </p:nvCxnSpPr>
        <p:spPr>
          <a:xfrm rot="10800000">
            <a:off x="7419484" y="2870495"/>
            <a:ext cx="122906" cy="4135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Connecteur en angle 230"/>
          <p:cNvCxnSpPr>
            <a:stCxn id="216" idx="0"/>
            <a:endCxn id="211" idx="2"/>
          </p:cNvCxnSpPr>
          <p:nvPr/>
        </p:nvCxnSpPr>
        <p:spPr>
          <a:xfrm rot="5400000" flipH="1" flipV="1">
            <a:off x="4850876" y="3395111"/>
            <a:ext cx="552991" cy="30343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4" name="Connecteur en angle 233"/>
          <p:cNvCxnSpPr>
            <a:stCxn id="214" idx="0"/>
            <a:endCxn id="211" idx="5"/>
          </p:cNvCxnSpPr>
          <p:nvPr/>
        </p:nvCxnSpPr>
        <p:spPr>
          <a:xfrm rot="16200000" flipV="1">
            <a:off x="6200694" y="3482610"/>
            <a:ext cx="365965" cy="31546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7" name="Connecteur en angle 236"/>
          <p:cNvCxnSpPr>
            <a:stCxn id="215" idx="0"/>
            <a:endCxn id="211" idx="4"/>
          </p:cNvCxnSpPr>
          <p:nvPr/>
        </p:nvCxnSpPr>
        <p:spPr>
          <a:xfrm rot="5400000" flipH="1" flipV="1">
            <a:off x="5654829" y="3644408"/>
            <a:ext cx="288497" cy="693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0" name="Connecteur en angle 239"/>
          <p:cNvCxnSpPr>
            <a:endCxn id="216" idx="4"/>
          </p:cNvCxnSpPr>
          <p:nvPr/>
        </p:nvCxnSpPr>
        <p:spPr>
          <a:xfrm rot="5400000" flipH="1" flipV="1">
            <a:off x="4865718" y="4248726"/>
            <a:ext cx="214449" cy="542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5" name="Connecteur en angle 244"/>
          <p:cNvCxnSpPr>
            <a:stCxn id="220" idx="0"/>
            <a:endCxn id="215" idx="4"/>
          </p:cNvCxnSpPr>
          <p:nvPr/>
        </p:nvCxnSpPr>
        <p:spPr>
          <a:xfrm rot="16200000" flipV="1">
            <a:off x="5718626" y="4204102"/>
            <a:ext cx="309757" cy="218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8" name="Connecteur en angle 247"/>
          <p:cNvCxnSpPr>
            <a:stCxn id="221" idx="0"/>
            <a:endCxn id="214" idx="4"/>
          </p:cNvCxnSpPr>
          <p:nvPr/>
        </p:nvCxnSpPr>
        <p:spPr>
          <a:xfrm rot="16200000" flipV="1">
            <a:off x="6647392" y="4038226"/>
            <a:ext cx="252882" cy="4648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1" name="Ellipse 250"/>
          <p:cNvSpPr/>
          <p:nvPr/>
        </p:nvSpPr>
        <p:spPr>
          <a:xfrm>
            <a:off x="6912365" y="5896630"/>
            <a:ext cx="996766" cy="453372"/>
          </a:xfrm>
          <a:prstGeom prst="ellipse">
            <a:avLst/>
          </a:prstGeom>
          <a:solidFill>
            <a:srgbClr val="FFFF00"/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Sévérité des cas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52" name="Ellipse 251"/>
          <p:cNvSpPr/>
          <p:nvPr/>
        </p:nvSpPr>
        <p:spPr>
          <a:xfrm>
            <a:off x="7022439" y="6550816"/>
            <a:ext cx="775346" cy="27570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0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Indics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53" name="Connecteur droit avec flèche 252"/>
          <p:cNvCxnSpPr>
            <a:stCxn id="252" idx="0"/>
            <a:endCxn id="251" idx="4"/>
          </p:cNvCxnSpPr>
          <p:nvPr/>
        </p:nvCxnSpPr>
        <p:spPr>
          <a:xfrm flipV="1">
            <a:off x="7410112" y="6350002"/>
            <a:ext cx="636" cy="2008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0" name="Connecteur droit avec flèche 259"/>
          <p:cNvCxnSpPr>
            <a:stCxn id="251" idx="0"/>
            <a:endCxn id="217" idx="4"/>
          </p:cNvCxnSpPr>
          <p:nvPr/>
        </p:nvCxnSpPr>
        <p:spPr>
          <a:xfrm flipV="1">
            <a:off x="7410748" y="5545678"/>
            <a:ext cx="0" cy="350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4" name="Connecteur en angle 263"/>
          <p:cNvCxnSpPr>
            <a:endCxn id="212" idx="3"/>
          </p:cNvCxnSpPr>
          <p:nvPr/>
        </p:nvCxnSpPr>
        <p:spPr>
          <a:xfrm rot="5400000" flipH="1" flipV="1">
            <a:off x="6817739" y="4155682"/>
            <a:ext cx="1627530" cy="27758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6" name="Connecteur en angle 265"/>
          <p:cNvCxnSpPr>
            <a:stCxn id="218" idx="0"/>
          </p:cNvCxnSpPr>
          <p:nvPr/>
        </p:nvCxnSpPr>
        <p:spPr>
          <a:xfrm rot="16200000" flipV="1">
            <a:off x="8190722" y="3665522"/>
            <a:ext cx="363084" cy="17411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9" name="Ellipse 268"/>
          <p:cNvSpPr/>
          <p:nvPr/>
        </p:nvSpPr>
        <p:spPr>
          <a:xfrm>
            <a:off x="7810526" y="4723999"/>
            <a:ext cx="648794" cy="480900"/>
          </a:xfrm>
          <a:prstGeom prst="ellipse">
            <a:avLst/>
          </a:prstGeom>
          <a:solidFill>
            <a:srgbClr val="FFFF0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Digestif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70" name="Ellipse 269"/>
          <p:cNvSpPr/>
          <p:nvPr/>
        </p:nvSpPr>
        <p:spPr>
          <a:xfrm>
            <a:off x="8280039" y="5194501"/>
            <a:ext cx="648794" cy="480900"/>
          </a:xfrm>
          <a:prstGeom prst="ellipse">
            <a:avLst/>
          </a:prstGeom>
          <a:solidFill>
            <a:srgbClr val="FFFF0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…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71" name="Ellipse 270"/>
          <p:cNvSpPr/>
          <p:nvPr/>
        </p:nvSpPr>
        <p:spPr>
          <a:xfrm>
            <a:off x="8285208" y="5756772"/>
            <a:ext cx="838731" cy="480900"/>
          </a:xfrm>
          <a:prstGeom prst="ellipse">
            <a:avLst/>
          </a:prstGeom>
          <a:solidFill>
            <a:srgbClr val="FFFF0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00" b="1" kern="1200" smtClean="0">
                <a:solidFill>
                  <a:srgbClr val="000000"/>
                </a:solidFill>
                <a:effectLst/>
                <a:ea typeface="ＭＳ 明朝"/>
                <a:cs typeface="Times New Roman"/>
              </a:rPr>
              <a:t>Orthopedie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cxnSp>
        <p:nvCxnSpPr>
          <p:cNvPr id="275" name="Connecteur droit avec flèche 274"/>
          <p:cNvCxnSpPr/>
          <p:nvPr/>
        </p:nvCxnSpPr>
        <p:spPr>
          <a:xfrm flipH="1" flipV="1">
            <a:off x="8706961" y="6200621"/>
            <a:ext cx="8597" cy="2769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7" name="Connecteur en angle 276"/>
          <p:cNvCxnSpPr/>
          <p:nvPr/>
        </p:nvCxnSpPr>
        <p:spPr>
          <a:xfrm rot="16200000" flipV="1">
            <a:off x="8178222" y="4807065"/>
            <a:ext cx="782364" cy="1208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2" name="Connecteur en angle 281"/>
          <p:cNvCxnSpPr>
            <a:stCxn id="269" idx="2"/>
            <a:endCxn id="218" idx="3"/>
          </p:cNvCxnSpPr>
          <p:nvPr/>
        </p:nvCxnSpPr>
        <p:spPr>
          <a:xfrm rot="10800000" flipH="1">
            <a:off x="7810525" y="4476287"/>
            <a:ext cx="196737" cy="488163"/>
          </a:xfrm>
          <a:prstGeom prst="bentConnector4">
            <a:avLst>
              <a:gd name="adj1" fmla="val -116196"/>
              <a:gd name="adj2" fmla="val 651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6" name="Connecteur en angle 285"/>
          <p:cNvCxnSpPr>
            <a:stCxn id="271" idx="7"/>
            <a:endCxn id="218" idx="5"/>
          </p:cNvCxnSpPr>
          <p:nvPr/>
        </p:nvCxnSpPr>
        <p:spPr>
          <a:xfrm rot="16200000" flipV="1">
            <a:off x="8280787" y="5106874"/>
            <a:ext cx="1350912" cy="897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0" name="Connecteur en angle 289"/>
          <p:cNvCxnSpPr>
            <a:endCxn id="269" idx="4"/>
          </p:cNvCxnSpPr>
          <p:nvPr/>
        </p:nvCxnSpPr>
        <p:spPr>
          <a:xfrm rot="16200000" flipV="1">
            <a:off x="7597396" y="5742427"/>
            <a:ext cx="1122247" cy="471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7" name="Ellipse 306"/>
          <p:cNvSpPr/>
          <p:nvPr/>
        </p:nvSpPr>
        <p:spPr>
          <a:xfrm>
            <a:off x="7683974" y="6350002"/>
            <a:ext cx="775346" cy="27570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0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Indics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308" name="Ellipse 307"/>
          <p:cNvSpPr/>
          <p:nvPr/>
        </p:nvSpPr>
        <p:spPr>
          <a:xfrm>
            <a:off x="8368654" y="6502402"/>
            <a:ext cx="775346" cy="275707"/>
          </a:xfrm>
          <a:prstGeom prst="ellipse">
            <a:avLst/>
          </a:prstGeom>
          <a:solidFill>
            <a:srgbClr val="FAC090"/>
          </a:solidFill>
          <a:ln>
            <a:solidFill>
              <a:srgbClr val="FAC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en-US" sz="1000" b="1" smtClean="0">
                <a:solidFill>
                  <a:schemeClr val="tx1"/>
                </a:solidFill>
                <a:latin typeface="Times"/>
                <a:ea typeface="ＭＳ 明朝"/>
                <a:cs typeface="Times New Roman"/>
              </a:rPr>
              <a:t>Indics</a:t>
            </a:r>
            <a:endParaRPr lang="en-US" sz="100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4F15-9761-D74E-9A65-782F41EA4509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39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9911" y="113624"/>
            <a:ext cx="8046533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Roadmap to elaborate the HAS tool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0737" y="1799396"/>
            <a:ext cx="8609263" cy="4638149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Step 1 [6-12 months]:</a:t>
            </a:r>
            <a:r>
              <a:rPr lang="en-US" sz="2800" dirty="0" smtClean="0">
                <a:solidFill>
                  <a:srgbClr val="000000"/>
                </a:solidFill>
              </a:rPr>
              <a:t> Elaborate and validate new MCDA hierarchical models. For instance, by: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985838" lvl="1" indent="-528638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</a:rPr>
              <a:t>Elaborating </a:t>
            </a:r>
            <a:r>
              <a:rPr lang="en-US" sz="2400" dirty="0" smtClean="0">
                <a:solidFill>
                  <a:srgbClr val="0000FF"/>
                </a:solidFill>
              </a:rPr>
              <a:t>the “bottom-up’’ approach</a:t>
            </a:r>
            <a:r>
              <a:rPr lang="en-US" sz="2400" dirty="0" smtClean="0">
                <a:solidFill>
                  <a:srgbClr val="000000"/>
                </a:solidFill>
              </a:rPr>
              <a:t>;</a:t>
            </a:r>
          </a:p>
          <a:p>
            <a:pPr marL="985838" lvl="1" indent="-528638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FF"/>
                </a:solidFill>
              </a:rPr>
              <a:t>Asking to experts </a:t>
            </a:r>
            <a:r>
              <a:rPr lang="en-US" sz="2400" dirty="0" smtClean="0">
                <a:solidFill>
                  <a:srgbClr val="000000"/>
                </a:solidFill>
              </a:rPr>
              <a:t>how they can imagine the accreditation survey in terms of indicators</a:t>
            </a:r>
          </a:p>
          <a:p>
            <a:pPr marL="985838" lvl="1" indent="-528638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FF"/>
                </a:solidFill>
              </a:rPr>
              <a:t>Applying</a:t>
            </a:r>
            <a:r>
              <a:rPr lang="en-US" sz="2400" dirty="0" smtClean="0">
                <a:solidFill>
                  <a:srgbClr val="000000"/>
                </a:solidFill>
              </a:rPr>
              <a:t> Machine learning techniques to select  relevant indicators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05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1033" y="148759"/>
            <a:ext cx="8055411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Roadmap to elaborate the HAS tool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0737" y="1780344"/>
            <a:ext cx="8609263" cy="4655979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Step 2 [9-12 months]</a:t>
            </a:r>
            <a:r>
              <a:rPr lang="en-US" sz="2800" dirty="0" smtClean="0">
                <a:solidFill>
                  <a:srgbClr val="000000"/>
                </a:solidFill>
              </a:rPr>
              <a:t>: Concrete evaluation of each node of the hierarchy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</a:rPr>
              <a:t>Analyze each </a:t>
            </a:r>
            <a:r>
              <a:rPr lang="en-US" sz="2400" dirty="0" smtClean="0">
                <a:solidFill>
                  <a:srgbClr val="3366FF"/>
                </a:solidFill>
              </a:rPr>
              <a:t>scale</a:t>
            </a:r>
            <a:r>
              <a:rPr lang="en-US" sz="2400" dirty="0" smtClean="0">
                <a:solidFill>
                  <a:srgbClr val="000000"/>
                </a:solidFill>
              </a:rPr>
              <a:t> used per indicator (criteria).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For instance, the scale defined for the Global risk node could be </a:t>
            </a:r>
            <a:r>
              <a:rPr lang="en-US" sz="2000" dirty="0" smtClean="0">
                <a:solidFill>
                  <a:srgbClr val="3366FF"/>
                </a:solidFill>
              </a:rPr>
              <a:t>classes or categories</a:t>
            </a:r>
            <a:r>
              <a:rPr lang="en-US" sz="2000" dirty="0" smtClean="0">
                <a:solidFill>
                  <a:srgbClr val="000000"/>
                </a:solidFill>
              </a:rPr>
              <a:t>:  A (</a:t>
            </a:r>
            <a:r>
              <a:rPr lang="en-US" sz="2000" dirty="0" smtClean="0">
                <a:solidFill>
                  <a:srgbClr val="3366FF"/>
                </a:solidFill>
              </a:rPr>
              <a:t>low exposed to risks</a:t>
            </a:r>
            <a:r>
              <a:rPr lang="en-US" sz="2000" dirty="0" smtClean="0">
                <a:solidFill>
                  <a:srgbClr val="000000"/>
                </a:solidFill>
              </a:rPr>
              <a:t>); B (</a:t>
            </a:r>
            <a:r>
              <a:rPr lang="en-US" sz="2000" dirty="0" smtClean="0">
                <a:solidFill>
                  <a:srgbClr val="3366FF"/>
                </a:solidFill>
              </a:rPr>
              <a:t>moderately exposed to risks</a:t>
            </a:r>
            <a:r>
              <a:rPr lang="en-US" sz="2000" dirty="0" smtClean="0">
                <a:solidFill>
                  <a:srgbClr val="000000"/>
                </a:solidFill>
              </a:rPr>
              <a:t>);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3366FF"/>
                </a:solidFill>
              </a:rPr>
              <a:t>How to assess</a:t>
            </a:r>
            <a:r>
              <a:rPr lang="en-US" sz="2400" dirty="0" smtClean="0">
                <a:solidFill>
                  <a:srgbClr val="000000"/>
                </a:solidFill>
              </a:rPr>
              <a:t> each node in the hierarchical decision model elaborated in step1? One can use for instance: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rgbClr val="00000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MCDA methods (weighted sum…)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Association rules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Machine learning algorithms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01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3177" y="59982"/>
            <a:ext cx="7993267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Roadmap to elaborate the HAS tool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0737" y="1766215"/>
            <a:ext cx="8609263" cy="5293895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200" dirty="0" smtClean="0">
                <a:solidFill>
                  <a:srgbClr val="FF0000"/>
                </a:solidFill>
              </a:rPr>
              <a:t>Step 3 [12-24 months]:</a:t>
            </a:r>
            <a:r>
              <a:rPr lang="en-US" sz="2200" dirty="0" smtClean="0">
                <a:solidFill>
                  <a:srgbClr val="000000"/>
                </a:solidFill>
              </a:rPr>
              <a:t> Conceive concretely the software tool as an extension of the software Decision Cloud of karmic Soft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Image 4" descr="imageHAS_2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8282" y="2783429"/>
            <a:ext cx="6871317" cy="379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40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60066"/>
                </a:solidFill>
                <a:latin typeface="Verdana"/>
                <a:cs typeface="Verdana"/>
              </a:rPr>
              <a:t>A new challenge of </a:t>
            </a:r>
            <a:r>
              <a:rPr lang="en-US" dirty="0" smtClean="0">
                <a:solidFill>
                  <a:srgbClr val="660066"/>
                </a:solidFill>
                <a:latin typeface="Verdana"/>
                <a:cs typeface="Verdana"/>
              </a:rPr>
              <a:t>HAS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contenu 1"/>
          <p:cNvSpPr>
            <a:spLocks noGrp="1"/>
          </p:cNvSpPr>
          <p:nvPr>
            <p:ph idx="1"/>
          </p:nvPr>
        </p:nvSpPr>
        <p:spPr>
          <a:xfrm>
            <a:off x="107504" y="1340768"/>
            <a:ext cx="8773328" cy="4968552"/>
          </a:xfrm>
        </p:spPr>
        <p:txBody>
          <a:bodyPr/>
          <a:lstStyle/>
          <a:p>
            <a:endParaRPr lang="fr-FR" sz="1200" dirty="0"/>
          </a:p>
        </p:txBody>
      </p:sp>
      <p:sp>
        <p:nvSpPr>
          <p:cNvPr id="6" name="Ellipse 5"/>
          <p:cNvSpPr/>
          <p:nvPr/>
        </p:nvSpPr>
        <p:spPr>
          <a:xfrm>
            <a:off x="518019" y="1484784"/>
            <a:ext cx="1871578" cy="30617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167" y="2973158"/>
            <a:ext cx="360937" cy="646331"/>
          </a:xfrm>
          <a:prstGeom prst="rect">
            <a:avLst/>
          </a:prstGeom>
          <a:solidFill>
            <a:srgbClr val="C6D9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smtClean="0"/>
              <a:t>.</a:t>
            </a:r>
          </a:p>
          <a:p>
            <a:r>
              <a:rPr lang="en-US" sz="1200" b="1" smtClean="0"/>
              <a:t>.</a:t>
            </a:r>
          </a:p>
          <a:p>
            <a:r>
              <a:rPr lang="en-US" sz="1200" b="1" smtClean="0"/>
              <a:t>.</a:t>
            </a:r>
            <a:endParaRPr lang="en-US" sz="1200" b="1"/>
          </a:p>
        </p:txBody>
      </p:sp>
      <p:cxnSp>
        <p:nvCxnSpPr>
          <p:cNvPr id="8" name="Connecteur droit avec flèche 7"/>
          <p:cNvCxnSpPr>
            <a:stCxn id="9" idx="0"/>
            <a:endCxn id="6" idx="4"/>
          </p:cNvCxnSpPr>
          <p:nvPr/>
        </p:nvCxnSpPr>
        <p:spPr>
          <a:xfrm flipH="1" flipV="1">
            <a:off x="1453808" y="4546484"/>
            <a:ext cx="16729" cy="671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73810" y="5217536"/>
            <a:ext cx="2593454" cy="9848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Data filled, in term of indicators, by the healthcare organization itself or other </a:t>
            </a:r>
            <a:r>
              <a:rPr lang="en-US" sz="1600" dirty="0" smtClean="0"/>
              <a:t>organism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352870" y="3047035"/>
            <a:ext cx="855569" cy="2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208439" y="2747110"/>
            <a:ext cx="1283369" cy="7386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</a:t>
            </a:r>
            <a:r>
              <a:rPr lang="en-US" sz="1400" dirty="0" smtClean="0"/>
              <a:t>ata processing software</a:t>
            </a:r>
            <a:endParaRPr lang="en-US" sz="1400" dirty="0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4491808" y="2973158"/>
            <a:ext cx="1176411" cy="47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741932" y="2723870"/>
            <a:ext cx="3138900" cy="73866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Objective 1:</a:t>
            </a:r>
            <a:r>
              <a:rPr lang="en-US" sz="1400" dirty="0" smtClean="0"/>
              <a:t> identify and obtain a risk profile of the healthcare organization in terms of warnings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741932" y="4084819"/>
            <a:ext cx="3138900" cy="523220"/>
          </a:xfrm>
          <a:prstGeom prst="rect">
            <a:avLst/>
          </a:prstGeom>
          <a:solidFill>
            <a:srgbClr val="FFC000"/>
          </a:solidFill>
          <a:ln>
            <a:solidFill>
              <a:srgbClr val="FAC09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Objective 2: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develop and obtain a best schedule for accreditation visits</a:t>
            </a:r>
          </a:p>
        </p:txBody>
      </p:sp>
      <p:cxnSp>
        <p:nvCxnSpPr>
          <p:cNvPr id="15" name="Connecteur droit avec flèche 14"/>
          <p:cNvCxnSpPr>
            <a:stCxn id="13" idx="2"/>
            <a:endCxn id="14" idx="0"/>
          </p:cNvCxnSpPr>
          <p:nvPr/>
        </p:nvCxnSpPr>
        <p:spPr>
          <a:xfrm>
            <a:off x="7311382" y="3462534"/>
            <a:ext cx="0" cy="622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2920983" y="5575634"/>
            <a:ext cx="681801" cy="6406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1</a:t>
            </a:r>
            <a:endParaRPr lang="en-US" sz="1400" b="1"/>
          </a:p>
        </p:txBody>
      </p:sp>
      <p:sp>
        <p:nvSpPr>
          <p:cNvPr id="17" name="Ellipse 16"/>
          <p:cNvSpPr/>
          <p:nvPr/>
        </p:nvSpPr>
        <p:spPr>
          <a:xfrm>
            <a:off x="6970481" y="1970053"/>
            <a:ext cx="681801" cy="6406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4</a:t>
            </a:r>
            <a:endParaRPr lang="en-US" sz="1400" b="1"/>
          </a:p>
        </p:txBody>
      </p:sp>
      <p:sp>
        <p:nvSpPr>
          <p:cNvPr id="18" name="Ellipse 17"/>
          <p:cNvSpPr/>
          <p:nvPr/>
        </p:nvSpPr>
        <p:spPr>
          <a:xfrm>
            <a:off x="3509222" y="2017593"/>
            <a:ext cx="681801" cy="6406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3</a:t>
            </a:r>
            <a:endParaRPr lang="en-US" sz="1400" b="1"/>
          </a:p>
        </p:txBody>
      </p:sp>
      <p:sp>
        <p:nvSpPr>
          <p:cNvPr id="19" name="Ellipse 18"/>
          <p:cNvSpPr/>
          <p:nvPr/>
        </p:nvSpPr>
        <p:spPr>
          <a:xfrm>
            <a:off x="2239182" y="3537340"/>
            <a:ext cx="681801" cy="6406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smtClean="0"/>
              <a:t>2</a:t>
            </a:r>
            <a:endParaRPr lang="en-US" sz="1400" b="1"/>
          </a:p>
        </p:txBody>
      </p:sp>
      <p:sp>
        <p:nvSpPr>
          <p:cNvPr id="20" name="Ellipse 19"/>
          <p:cNvSpPr/>
          <p:nvPr/>
        </p:nvSpPr>
        <p:spPr>
          <a:xfrm>
            <a:off x="7164119" y="4897195"/>
            <a:ext cx="681801" cy="64068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5</a:t>
            </a:r>
            <a:endParaRPr lang="en-US" sz="1400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788368" y="2017593"/>
            <a:ext cx="127001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Database 1 </a:t>
            </a:r>
            <a:endParaRPr lang="en-US" sz="14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88368" y="2519287"/>
            <a:ext cx="127001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Database 2 </a:t>
            </a:r>
            <a:endParaRPr lang="en-US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827167" y="3790546"/>
            <a:ext cx="127001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Database 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cxnSp>
        <p:nvCxnSpPr>
          <p:cNvPr id="24" name="Connecteur en arc 23"/>
          <p:cNvCxnSpPr/>
          <p:nvPr/>
        </p:nvCxnSpPr>
        <p:spPr>
          <a:xfrm rot="5400000" flipH="1" flipV="1">
            <a:off x="3664216" y="4640102"/>
            <a:ext cx="1655184" cy="909037"/>
          </a:xfrm>
          <a:prstGeom prst="curvedConnector3">
            <a:avLst>
              <a:gd name="adj1" fmla="val 136936"/>
            </a:avLst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30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7666" y="59982"/>
            <a:ext cx="802877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A new challenge of HAS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6556" y="1535215"/>
            <a:ext cx="8547950" cy="46347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Other equivalent problems: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Detection of “bad” taxpayers: </a:t>
            </a:r>
            <a:r>
              <a:rPr lang="en-US" sz="2000" dirty="0" smtClean="0"/>
              <a:t>The purpose of this tool will be to refine the criteria for selecting taxpayers for possible inspection like unannounced control,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lvl="1"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Reduction of time border control: </a:t>
            </a:r>
            <a:r>
              <a:rPr lang="en-US" sz="2000" dirty="0" smtClean="0"/>
              <a:t>targeting of goods and passengers in an airport.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4299" y="59982"/>
            <a:ext cx="8002145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A new challenge of HAS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199" y="1731152"/>
            <a:ext cx="8871245" cy="466741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b="0" dirty="0" smtClean="0"/>
              <a:t>HAS problem can be viewed as </a:t>
            </a:r>
            <a:r>
              <a:rPr lang="en-US" sz="2400" b="0" dirty="0" smtClean="0">
                <a:solidFill>
                  <a:srgbClr val="0000FF"/>
                </a:solidFill>
              </a:rPr>
              <a:t>an elaboration of a Business Intelligence System: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Business intelligence (BI) </a:t>
            </a:r>
            <a:r>
              <a:rPr lang="en-US" sz="2400" b="0" dirty="0" smtClean="0"/>
              <a:t>is the set of techniques and tools for the transformation of raw data into meaningful and useful information for business analysis purposes.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Image 4" descr="BI_syste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41" y="3767699"/>
            <a:ext cx="7332851" cy="263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52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/>
          <p:cNvSpPr txBox="1"/>
          <p:nvPr/>
        </p:nvSpPr>
        <p:spPr>
          <a:xfrm>
            <a:off x="668417" y="4183985"/>
            <a:ext cx="2753894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</a:t>
            </a:r>
            <a:r>
              <a:rPr lang="en-US" sz="2400" b="1" dirty="0" smtClean="0"/>
              <a:t>ata processing software</a:t>
            </a:r>
            <a:endParaRPr lang="en-US" sz="24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422311" y="4384806"/>
            <a:ext cx="989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710" y="1703644"/>
            <a:ext cx="8561601" cy="1969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Proposition</a:t>
            </a:r>
          </a:p>
          <a:p>
            <a:pPr algn="ctr"/>
            <a:endParaRPr lang="en-US" sz="20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2400" dirty="0" smtClean="0"/>
              <a:t>HAS problem =  </a:t>
            </a:r>
            <a:r>
              <a:rPr lang="en-US" sz="2400" dirty="0" smtClean="0">
                <a:solidFill>
                  <a:srgbClr val="0000FF"/>
                </a:solidFill>
              </a:rPr>
              <a:t>elaboration of a Business Intelligence System with a specific data processing software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35" name="ZoneTexte 34"/>
          <p:cNvSpPr txBox="1"/>
          <p:nvPr/>
        </p:nvSpPr>
        <p:spPr>
          <a:xfrm>
            <a:off x="4545260" y="3673414"/>
            <a:ext cx="4037262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Software where Data are analyze by combining  </a:t>
            </a:r>
            <a:r>
              <a:rPr lang="en-US" sz="2400" b="1" dirty="0" smtClean="0">
                <a:solidFill>
                  <a:srgbClr val="0000FF"/>
                </a:solidFill>
              </a:rPr>
              <a:t>Multiple Criteria Decision Aid </a:t>
            </a:r>
            <a:r>
              <a:rPr lang="en-US" sz="2400" b="1" dirty="0" smtClean="0"/>
              <a:t>(MCDA) and </a:t>
            </a:r>
            <a:r>
              <a:rPr lang="en-US" sz="2400" b="1" dirty="0" smtClean="0">
                <a:solidFill>
                  <a:srgbClr val="0000FF"/>
                </a:solidFill>
              </a:rPr>
              <a:t>Machine Learning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Datamining</a:t>
            </a:r>
            <a:r>
              <a:rPr lang="en-US" sz="2400" b="1" dirty="0" smtClean="0"/>
              <a:t>) techniques</a:t>
            </a:r>
            <a:endParaRPr lang="en-US" sz="2400" b="1" dirty="0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958788" y="59982"/>
            <a:ext cx="8037656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A new challenge of HAS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574F15-9761-D74E-9A65-782F41EA4509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06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3278" y="59982"/>
            <a:ext cx="8073166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A new challenge of HAS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199" y="1804737"/>
            <a:ext cx="8871245" cy="8961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HAS problem =  </a:t>
            </a:r>
            <a:r>
              <a:rPr lang="en-US" sz="2400" dirty="0" smtClean="0">
                <a:solidFill>
                  <a:srgbClr val="0000FF"/>
                </a:solidFill>
              </a:rPr>
              <a:t>elaboration of a Business Intelligence System with a specific data processing software </a:t>
            </a:r>
            <a:endParaRPr lang="en-US" sz="2400" b="1" dirty="0" smtClean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6" name="Grouper 35"/>
          <p:cNvGrpSpPr/>
          <p:nvPr/>
        </p:nvGrpSpPr>
        <p:grpSpPr>
          <a:xfrm>
            <a:off x="423181" y="2609224"/>
            <a:ext cx="8141193" cy="3743159"/>
            <a:chOff x="524706" y="219239"/>
            <a:chExt cx="9554906" cy="6277795"/>
          </a:xfrm>
        </p:grpSpPr>
        <p:sp>
          <p:nvSpPr>
            <p:cNvPr id="21" name="Rectangle 20"/>
            <p:cNvSpPr/>
            <p:nvPr/>
          </p:nvSpPr>
          <p:spPr>
            <a:xfrm>
              <a:off x="548105" y="735263"/>
              <a:ext cx="8074527" cy="56414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cteur droit avec flèche 21"/>
            <p:cNvCxnSpPr/>
            <p:nvPr/>
          </p:nvCxnSpPr>
          <p:spPr>
            <a:xfrm>
              <a:off x="868946" y="6497032"/>
              <a:ext cx="163095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Losange 22"/>
            <p:cNvSpPr/>
            <p:nvPr/>
          </p:nvSpPr>
          <p:spPr>
            <a:xfrm>
              <a:off x="2770495" y="219239"/>
              <a:ext cx="4553221" cy="5564788"/>
            </a:xfrm>
            <a:prstGeom prst="diamond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Analyze by Multiple Criteria Decision Aid models combined with Machine learning algorithms</a:t>
              </a:r>
              <a:endParaRPr lang="en-US" b="1" dirty="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7750905" y="2427909"/>
              <a:ext cx="2328707" cy="114968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/>
                <a:t>Dashboards</a:t>
              </a:r>
              <a:r>
                <a:rPr lang="en-US" dirty="0" smtClean="0"/>
                <a:t>…</a:t>
              </a:r>
              <a:endParaRPr lang="en-US" dirty="0"/>
            </a:p>
          </p:txBody>
        </p:sp>
        <p:cxnSp>
          <p:nvCxnSpPr>
            <p:cNvPr id="25" name="Connecteur droit avec flèche 24"/>
            <p:cNvCxnSpPr/>
            <p:nvPr/>
          </p:nvCxnSpPr>
          <p:spPr>
            <a:xfrm flipV="1">
              <a:off x="3048005" y="6457067"/>
              <a:ext cx="3908364" cy="3996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>
              <a:off x="7077560" y="6477051"/>
              <a:ext cx="2058737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/>
            <p:cNvCxnSpPr>
              <a:endCxn id="23" idx="1"/>
            </p:cNvCxnSpPr>
            <p:nvPr/>
          </p:nvCxnSpPr>
          <p:spPr>
            <a:xfrm>
              <a:off x="2132265" y="3001633"/>
              <a:ext cx="63822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stCxn id="23" idx="3"/>
              <a:endCxn id="24" idx="2"/>
            </p:cNvCxnSpPr>
            <p:nvPr/>
          </p:nvCxnSpPr>
          <p:spPr>
            <a:xfrm>
              <a:off x="7323715" y="3001633"/>
              <a:ext cx="427190" cy="11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524706" y="5912171"/>
              <a:ext cx="2319426" cy="464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Databases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4116313" y="5630780"/>
              <a:ext cx="1985214" cy="774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Data processing software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7077560" y="5646830"/>
              <a:ext cx="1985214" cy="774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Visualization</a:t>
              </a:r>
            </a:p>
            <a:p>
              <a:pPr algn="ctr"/>
              <a:r>
                <a:rPr lang="en-US" sz="1200" b="1" dirty="0" smtClean="0">
                  <a:solidFill>
                    <a:srgbClr val="FF0000"/>
                  </a:solidFill>
                  <a:latin typeface="Verdana"/>
                  <a:cs typeface="Verdana"/>
                </a:rPr>
                <a:t>Results</a:t>
              </a:r>
            </a:p>
          </p:txBody>
        </p:sp>
        <p:sp>
          <p:nvSpPr>
            <p:cNvPr id="32" name="Cylindre 31"/>
            <p:cNvSpPr/>
            <p:nvPr/>
          </p:nvSpPr>
          <p:spPr>
            <a:xfrm>
              <a:off x="868946" y="219241"/>
              <a:ext cx="1263320" cy="1229895"/>
            </a:xfrm>
            <a:prstGeom prst="can">
              <a:avLst/>
            </a:prstGeom>
            <a:solidFill>
              <a:srgbClr val="E6B9B8"/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err="1" smtClean="0"/>
                <a:t>Hospidiag</a:t>
              </a:r>
              <a:endParaRPr lang="en-US" sz="1400" b="1" dirty="0"/>
            </a:p>
          </p:txBody>
        </p:sp>
        <p:sp>
          <p:nvSpPr>
            <p:cNvPr id="33" name="Cylindre 32"/>
            <p:cNvSpPr/>
            <p:nvPr/>
          </p:nvSpPr>
          <p:spPr>
            <a:xfrm>
              <a:off x="868946" y="1636294"/>
              <a:ext cx="1263320" cy="1229895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PMSI</a:t>
              </a:r>
              <a:endParaRPr lang="en-US" sz="1400" b="1" dirty="0"/>
            </a:p>
          </p:txBody>
        </p:sp>
        <p:sp>
          <p:nvSpPr>
            <p:cNvPr id="34" name="Cylindre 33"/>
            <p:cNvSpPr/>
            <p:nvPr/>
          </p:nvSpPr>
          <p:spPr>
            <a:xfrm>
              <a:off x="868946" y="2955941"/>
              <a:ext cx="1263320" cy="1229896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…</a:t>
              </a:r>
              <a:endParaRPr lang="en-US" sz="1400" b="1" dirty="0"/>
            </a:p>
          </p:txBody>
        </p:sp>
        <p:sp>
          <p:nvSpPr>
            <p:cNvPr id="35" name="Cylindre 34"/>
            <p:cNvSpPr/>
            <p:nvPr/>
          </p:nvSpPr>
          <p:spPr>
            <a:xfrm>
              <a:off x="868946" y="4400885"/>
              <a:ext cx="1263320" cy="1229895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SAE</a:t>
              </a:r>
              <a:endParaRPr 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5477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8788" y="59982"/>
            <a:ext cx="8037656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Multiple Criteria Decision Aid (MCDA) 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0737" y="1740023"/>
            <a:ext cx="8609263" cy="468377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000" dirty="0" smtClean="0"/>
              <a:t>MCDA is a subfield  of </a:t>
            </a:r>
            <a:r>
              <a:rPr lang="en-US" sz="2000" dirty="0" smtClean="0">
                <a:solidFill>
                  <a:srgbClr val="0000FF"/>
                </a:solidFill>
              </a:rPr>
              <a:t>operations research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MCDA aims at </a:t>
            </a:r>
            <a:r>
              <a:rPr lang="en-US" sz="2000" dirty="0" smtClean="0">
                <a:solidFill>
                  <a:srgbClr val="0000FF"/>
                </a:solidFill>
              </a:rPr>
              <a:t>representing</a:t>
            </a:r>
            <a:r>
              <a:rPr lang="en-US" sz="2000" dirty="0" smtClean="0"/>
              <a:t> preferences of a Decision-Maker over </a:t>
            </a:r>
            <a:r>
              <a:rPr lang="en-US" sz="2000" dirty="0" smtClean="0">
                <a:solidFill>
                  <a:srgbClr val="0000FF"/>
                </a:solidFill>
              </a:rPr>
              <a:t>a set of alternatives</a:t>
            </a:r>
            <a:r>
              <a:rPr lang="en-US" sz="2000" dirty="0" smtClean="0"/>
              <a:t> or options evaluated on several criteria often conflicting </a:t>
            </a:r>
          </a:p>
          <a:p>
            <a:pPr>
              <a:buFont typeface="Wingdings" charset="2"/>
              <a:buChar char="Ø"/>
            </a:pPr>
            <a:r>
              <a:rPr lang="en-US" sz="2000" dirty="0" smtClean="0"/>
              <a:t>To define a MCDA problem, there is a need to build or choose:</a:t>
            </a:r>
          </a:p>
          <a:p>
            <a:pPr lvl="1">
              <a:buFont typeface="Wingdings" charset="2"/>
              <a:buChar char="Ø"/>
            </a:pPr>
            <a:r>
              <a:rPr lang="en-US" sz="2000" dirty="0" smtClean="0"/>
              <a:t>A set of alternatives on which the decision will be made;</a:t>
            </a:r>
          </a:p>
          <a:p>
            <a:pPr lvl="1">
              <a:buFont typeface="Wingdings" charset="2"/>
              <a:buChar char="Ø"/>
            </a:pPr>
            <a:r>
              <a:rPr lang="en-US" sz="2000" dirty="0" smtClean="0"/>
              <a:t>A set of consistent criteria which will be take into account during the decision process</a:t>
            </a:r>
          </a:p>
          <a:p>
            <a:pPr lvl="1">
              <a:buFont typeface="Wingdings" charset="2"/>
              <a:buChar char="Ø"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“suitable” method </a:t>
            </a:r>
            <a:r>
              <a:rPr lang="en-US" sz="2000" dirty="0" smtClean="0"/>
              <a:t>(weighted sum, ELECTRE methods, UTA methods, </a:t>
            </a:r>
            <a:r>
              <a:rPr lang="en-US" sz="2000" dirty="0" err="1" smtClean="0"/>
              <a:t>Choquet</a:t>
            </a:r>
            <a:r>
              <a:rPr lang="en-US" sz="2000" dirty="0" smtClean="0"/>
              <a:t> integral method,…) which will be used to evaluate the alternatives. This is one of crucial steps. </a:t>
            </a:r>
          </a:p>
          <a:p>
            <a:pPr lvl="1">
              <a:buFont typeface="Wingdings" charset="2"/>
              <a:buChar char="Ø"/>
            </a:pPr>
            <a:r>
              <a:rPr lang="en-US" sz="2000" dirty="0" smtClean="0">
                <a:solidFill>
                  <a:srgbClr val="0000FF"/>
                </a:solidFill>
              </a:rPr>
              <a:t>Example:</a:t>
            </a:r>
            <a:r>
              <a:rPr lang="en-US" sz="2000" dirty="0" smtClean="0"/>
              <a:t> Evaluation of students on Math, Physics… by using a weighted sum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7666" y="59982"/>
            <a:ext cx="802877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660066"/>
                </a:solidFill>
                <a:latin typeface="Verdana"/>
                <a:cs typeface="Verdana"/>
              </a:rPr>
              <a:t>Multiple Criteria Decision Aid (MCDA) </a:t>
            </a:r>
            <a:endParaRPr lang="en-US" sz="3200" b="1" dirty="0">
              <a:solidFill>
                <a:srgbClr val="660066"/>
              </a:solidFill>
              <a:latin typeface="Verdana"/>
              <a:cs typeface="Verdana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0737" y="1712975"/>
            <a:ext cx="8609263" cy="4572422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300" dirty="0" smtClean="0">
                <a:solidFill>
                  <a:srgbClr val="FF0000"/>
                </a:solidFill>
              </a:rPr>
              <a:t>In our context:</a:t>
            </a:r>
          </a:p>
          <a:p>
            <a:pPr lvl="1">
              <a:buFont typeface="Wingdings" charset="2"/>
              <a:buChar char="Ø"/>
            </a:pPr>
            <a:r>
              <a:rPr lang="en-US" sz="2300" dirty="0" smtClean="0">
                <a:solidFill>
                  <a:srgbClr val="0000FF"/>
                </a:solidFill>
              </a:rPr>
              <a:t>Set of alternatives </a:t>
            </a:r>
            <a:r>
              <a:rPr lang="en-US" sz="2300" dirty="0" smtClean="0"/>
              <a:t>= set of healthcare organizations. </a:t>
            </a:r>
          </a:p>
          <a:p>
            <a:pPr lvl="2">
              <a:buFont typeface="Wingdings" charset="2"/>
              <a:buChar char="Ø"/>
            </a:pPr>
            <a:r>
              <a:rPr lang="en-US" sz="2300" dirty="0" smtClean="0"/>
              <a:t>There approximately 2600 different healthcare organizations in France</a:t>
            </a:r>
            <a:r>
              <a:rPr lang="en-US" sz="23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buFont typeface="Wingdings" charset="2"/>
              <a:buChar char="Ø"/>
            </a:pPr>
            <a:r>
              <a:rPr lang="en-US" sz="2300" dirty="0" smtClean="0">
                <a:solidFill>
                  <a:srgbClr val="0000FF"/>
                </a:solidFill>
              </a:rPr>
              <a:t>Set of criteria:  </a:t>
            </a:r>
            <a:r>
              <a:rPr lang="en-US" sz="2300" dirty="0" smtClean="0"/>
              <a:t>set of relevant and consistent indicators. </a:t>
            </a:r>
          </a:p>
          <a:p>
            <a:pPr lvl="2">
              <a:buFont typeface="Wingdings" charset="2"/>
              <a:buChar char="Ø"/>
            </a:pPr>
            <a:r>
              <a:rPr lang="en-US" sz="2300" dirty="0" smtClean="0"/>
              <a:t>There are more than 80 indicators available in French databases</a:t>
            </a:r>
          </a:p>
          <a:p>
            <a:pPr lvl="2">
              <a:buFont typeface="Wingdings" charset="2"/>
              <a:buChar char="Ø"/>
            </a:pPr>
            <a:r>
              <a:rPr lang="en-US" sz="2300" dirty="0" smtClean="0"/>
              <a:t>Problem: How to choose relevant indicators among them? </a:t>
            </a:r>
          </a:p>
          <a:p>
            <a:pPr lvl="1">
              <a:buFont typeface="Wingdings" charset="2"/>
              <a:buChar char="Ø"/>
            </a:pPr>
            <a:r>
              <a:rPr lang="en-US" sz="2300" dirty="0" smtClean="0"/>
              <a:t>Because many indicators are filled by  </a:t>
            </a:r>
            <a:r>
              <a:rPr lang="en-US" sz="2300" dirty="0" smtClean="0">
                <a:solidFill>
                  <a:srgbClr val="0000FF"/>
                </a:solidFill>
              </a:rPr>
              <a:t>healthcare organizations in Medicine Surgery and Obstetric</a:t>
            </a:r>
            <a:r>
              <a:rPr lang="en-US" sz="2300" dirty="0" smtClean="0"/>
              <a:t>, it seems natural to study them first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6553200" y="6423795"/>
            <a:ext cx="2133600" cy="365125"/>
          </a:xfrm>
        </p:spPr>
        <p:txBody>
          <a:bodyPr/>
          <a:lstStyle/>
          <a:p>
            <a:fld id="{32574F15-9761-D74E-9A65-782F41EA450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HAS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ThèmeHAS</Template>
  <TotalTime>1445</TotalTime>
  <Words>1334</Words>
  <Application>Microsoft Office PowerPoint</Application>
  <PresentationFormat>Diavoorstelling (4:3)</PresentationFormat>
  <Paragraphs>250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23</vt:i4>
      </vt:variant>
    </vt:vector>
  </HeadingPairs>
  <TitlesOfParts>
    <vt:vector size="25" baseType="lpstr">
      <vt:lpstr>ThèmeHAS</vt:lpstr>
      <vt:lpstr>Modèle par défaut</vt:lpstr>
      <vt:lpstr>How to elaborate an alert tool for preparing accreditation visits of healthcare organizations?</vt:lpstr>
      <vt:lpstr>A new challenge of HAS</vt:lpstr>
      <vt:lpstr>A new challenge of HAS</vt:lpstr>
      <vt:lpstr>A new challenge of HAS</vt:lpstr>
      <vt:lpstr>A new challenge of HAS</vt:lpstr>
      <vt:lpstr>A new challenge of HAS</vt:lpstr>
      <vt:lpstr>A new challenge of HAS</vt:lpstr>
      <vt:lpstr>Multiple Criteria Decision Aid (MCDA) </vt:lpstr>
      <vt:lpstr>Multiple Criteria Decision Aid (MCDA) </vt:lpstr>
      <vt:lpstr>A hierarchical MCDA model for HAS problem</vt:lpstr>
      <vt:lpstr>Machine Learning</vt:lpstr>
      <vt:lpstr>A hierarchical model obtained for HAS problem</vt:lpstr>
      <vt:lpstr>A hierarchical model obtained for HAS problem</vt:lpstr>
      <vt:lpstr>A hierarchical model obtained for HAS problem</vt:lpstr>
      <vt:lpstr>A hierarchical model obtained for HAS problem</vt:lpstr>
      <vt:lpstr>A hierarchical model obtained for HAS problem</vt:lpstr>
      <vt:lpstr>A hierarchical model obtained for HAS problem</vt:lpstr>
      <vt:lpstr>PowerPoint-presentatie</vt:lpstr>
      <vt:lpstr>A hierarchical model obtained for HAS problem</vt:lpstr>
      <vt:lpstr>PowerPoint-presentatie</vt:lpstr>
      <vt:lpstr>Roadmap to elaborate the HAS tool</vt:lpstr>
      <vt:lpstr>Roadmap to elaborate the HAS tool</vt:lpstr>
      <vt:lpstr>Roadmap to elaborate the HAS tool</vt:lpstr>
    </vt:vector>
  </TitlesOfParts>
  <Company>UNIVERSITE PARIS DAUPHINE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prepare</dc:title>
  <dc:creator>Brice MAYAG</dc:creator>
  <cp:lastModifiedBy>ASUS</cp:lastModifiedBy>
  <cp:revision>73</cp:revision>
  <dcterms:created xsi:type="dcterms:W3CDTF">2014-09-21T15:07:45Z</dcterms:created>
  <dcterms:modified xsi:type="dcterms:W3CDTF">2014-10-14T11:51:21Z</dcterms:modified>
</cp:coreProperties>
</file>