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15"/>
  </p:notesMasterIdLst>
  <p:handoutMasterIdLst>
    <p:handoutMasterId r:id="rId16"/>
  </p:handoutMasterIdLst>
  <p:sldIdLst>
    <p:sldId id="574" r:id="rId5"/>
    <p:sldId id="567" r:id="rId6"/>
    <p:sldId id="568" r:id="rId7"/>
    <p:sldId id="576" r:id="rId8"/>
    <p:sldId id="572" r:id="rId9"/>
    <p:sldId id="563" r:id="rId10"/>
    <p:sldId id="569" r:id="rId11"/>
    <p:sldId id="571" r:id="rId12"/>
    <p:sldId id="570" r:id="rId13"/>
    <p:sldId id="577" r:id="rId14"/>
  </p:sldIdLst>
  <p:sldSz cx="9144000" cy="6858000" type="screen4x3"/>
  <p:notesSz cx="6669088" cy="9926638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  <a:srgbClr val="E6A6C8"/>
    <a:srgbClr val="FFFFFF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18" autoAdjust="0"/>
    <p:restoredTop sz="94677" autoAdjust="0"/>
  </p:normalViewPr>
  <p:slideViewPr>
    <p:cSldViewPr>
      <p:cViewPr>
        <p:scale>
          <a:sx n="75" d="100"/>
          <a:sy n="75" d="100"/>
        </p:scale>
        <p:origin x="-133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202" y="-108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89249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8254" y="3"/>
            <a:ext cx="2889249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164"/>
            <a:ext cx="288924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8254" y="9428164"/>
            <a:ext cx="288924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DD81BB68-3773-44E6-B6BA-A069B04282DB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688520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3"/>
            <a:ext cx="2889249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t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4" y="3"/>
            <a:ext cx="2889249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 dirty="0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09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1" y="4714878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09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164"/>
            <a:ext cx="288924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b" anchorCtr="0" compatLnSpc="1">
            <a:prstTxWarp prst="textNoShape">
              <a:avLst/>
            </a:prstTxWarp>
          </a:bodyPr>
          <a:lstStyle>
            <a:lvl1pPr>
              <a:defRPr sz="1100"/>
            </a:lvl1pPr>
          </a:lstStyle>
          <a:p>
            <a:endParaRPr lang="en-US" dirty="0"/>
          </a:p>
        </p:txBody>
      </p:sp>
      <p:sp>
        <p:nvSpPr>
          <p:cNvPr id="409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4" y="9428164"/>
            <a:ext cx="2889249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00" tIns="45401" rIns="90800" bIns="45401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BAA4160E-F599-4470-8E29-D219061C2DA0}" type="slidenum">
              <a:rPr lang="en-US"/>
              <a:pPr/>
              <a:t>‹nr.›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5462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5" indent="-2857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9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16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64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11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59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06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53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5F64B9-6C73-454D-8A63-F47F70FF720E}" type="slidenum">
              <a:rPr lang="en-GB" smtClean="0">
                <a:solidFill>
                  <a:prstClr val="black"/>
                </a:solidFill>
              </a:rPr>
              <a:pPr eaLnBrk="1" hangingPunct="1"/>
              <a:t>1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baseline="0" dirty="0" smtClean="0"/>
          </a:p>
          <a:p>
            <a:endParaRPr lang="en-IE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865" indent="-285717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2869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016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164" indent="-228574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311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459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8606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5753" indent="-228574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245F64B9-6C73-454D-8A63-F47F70FF720E}" type="slidenum">
              <a:rPr lang="en-GB" smtClean="0">
                <a:solidFill>
                  <a:prstClr val="black"/>
                </a:solidFill>
              </a:rPr>
              <a:pPr eaLnBrk="1" hangingPunct="1"/>
              <a:t>10</a:t>
            </a:fld>
            <a:endParaRPr lang="en-GB" smtClean="0">
              <a:solidFill>
                <a:prstClr val="black"/>
              </a:solidFill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274638"/>
            <a:ext cx="2114550" cy="55165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74638"/>
            <a:ext cx="619125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7526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752600"/>
            <a:ext cx="4114800" cy="4038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bg_main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752600"/>
            <a:ext cx="8382000" cy="403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200" b="1">
          <a:solidFill>
            <a:schemeClr val="bg1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6988"/>
            <a:ext cx="9182100" cy="691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943600" y="762000"/>
            <a:ext cx="3200400" cy="2378968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</a:rPr>
              <a:t>Risk Profiling Overview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12160" y="3573016"/>
            <a:ext cx="2667000" cy="18371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000" dirty="0" smtClean="0"/>
              <a:t>Tom O’Regan</a:t>
            </a:r>
            <a:endParaRPr lang="en-IE" sz="2000" dirty="0" smtClean="0"/>
          </a:p>
          <a:p>
            <a:pPr eaLnBrk="1" hangingPunct="1">
              <a:lnSpc>
                <a:spcPct val="90000"/>
              </a:lnSpc>
            </a:pPr>
            <a:r>
              <a:rPr lang="en-IE" sz="2000" dirty="0" smtClean="0"/>
              <a:t>September </a:t>
            </a:r>
            <a:r>
              <a:rPr lang="en-IE" sz="2000" dirty="0"/>
              <a:t>2014</a:t>
            </a:r>
          </a:p>
          <a:p>
            <a:pPr eaLnBrk="1" hangingPunct="1">
              <a:lnSpc>
                <a:spcPct val="90000"/>
              </a:lnSpc>
            </a:pPr>
            <a:endParaRPr lang="en-IE" sz="20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4644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" y="-26988"/>
            <a:ext cx="9182100" cy="691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943600" y="762000"/>
            <a:ext cx="3200400" cy="2378968"/>
          </a:xfrm>
        </p:spPr>
        <p:txBody>
          <a:bodyPr/>
          <a:lstStyle/>
          <a:p>
            <a:pPr algn="l" eaLnBrk="1" hangingPunct="1"/>
            <a:r>
              <a:rPr lang="en-US" sz="3600" b="1" dirty="0" smtClean="0">
                <a:solidFill>
                  <a:schemeClr val="tx1"/>
                </a:solidFill>
                <a:latin typeface="Tahoma" pitchFamily="34" charset="0"/>
              </a:rPr>
              <a:t>Risk Profiling Overview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012160" y="3573016"/>
            <a:ext cx="2667000" cy="183718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IE" sz="2000" dirty="0" smtClean="0"/>
          </a:p>
          <a:p>
            <a:pPr eaLnBrk="1" hangingPunct="1">
              <a:lnSpc>
                <a:spcPct val="90000"/>
              </a:lnSpc>
            </a:pPr>
            <a:r>
              <a:rPr lang="en-IE" sz="2000" dirty="0" smtClean="0"/>
              <a:t>September </a:t>
            </a:r>
            <a:r>
              <a:rPr lang="en-IE" sz="2000" dirty="0"/>
              <a:t>2014</a:t>
            </a:r>
          </a:p>
          <a:p>
            <a:pPr eaLnBrk="1" hangingPunct="1">
              <a:lnSpc>
                <a:spcPct val="90000"/>
              </a:lnSpc>
            </a:pPr>
            <a:endParaRPr lang="en-IE" sz="2000" dirty="0" smtClean="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571806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580926"/>
          </a:xfrm>
        </p:spPr>
        <p:txBody>
          <a:bodyPr/>
          <a:lstStyle/>
          <a:p>
            <a:r>
              <a:rPr lang="en-IE" sz="3200" dirty="0" smtClean="0">
                <a:solidFill>
                  <a:schemeClr val="tx1"/>
                </a:solidFill>
              </a:rPr>
              <a:t>HIQA: Risk Profiles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340768"/>
            <a:ext cx="8382000" cy="5328592"/>
          </a:xfrm>
        </p:spPr>
        <p:txBody>
          <a:bodyPr/>
          <a:lstStyle/>
          <a:p>
            <a:r>
              <a:rPr lang="en-IE" sz="2400" dirty="0" smtClean="0"/>
              <a:t>Our Risk </a:t>
            </a:r>
            <a:r>
              <a:rPr lang="en-IE" sz="2400" dirty="0"/>
              <a:t>P</a:t>
            </a:r>
            <a:r>
              <a:rPr lang="en-IE" sz="2400" dirty="0" smtClean="0"/>
              <a:t>rofile </a:t>
            </a:r>
            <a:r>
              <a:rPr lang="en-IE" sz="2400" dirty="0"/>
              <a:t>tool </a:t>
            </a:r>
            <a:r>
              <a:rPr lang="en-IE" sz="2400" dirty="0" smtClean="0"/>
              <a:t>is </a:t>
            </a:r>
            <a:r>
              <a:rPr lang="en-IE" sz="2400" dirty="0"/>
              <a:t>core to responsive regulation and in large part informs how the Authority responds to risk in designated </a:t>
            </a:r>
            <a:r>
              <a:rPr lang="en-IE" sz="2400" dirty="0" smtClean="0"/>
              <a:t>centres</a:t>
            </a:r>
          </a:p>
          <a:p>
            <a:endParaRPr lang="en-IE" sz="2400" dirty="0"/>
          </a:p>
          <a:p>
            <a:r>
              <a:rPr lang="en-IE" sz="2400" dirty="0" smtClean="0"/>
              <a:t>The </a:t>
            </a:r>
            <a:r>
              <a:rPr lang="en-IE" sz="2400" dirty="0"/>
              <a:t>Risk Profile </a:t>
            </a:r>
            <a:r>
              <a:rPr lang="en-IE" sz="2400" dirty="0" smtClean="0"/>
              <a:t>provides </a:t>
            </a:r>
            <a:r>
              <a:rPr lang="en-IE" sz="2400" dirty="0"/>
              <a:t>the caseholder </a:t>
            </a:r>
            <a:r>
              <a:rPr lang="en-IE" sz="2400" dirty="0" smtClean="0"/>
              <a:t>with a risk </a:t>
            </a:r>
            <a:r>
              <a:rPr lang="en-IE" sz="2400" dirty="0"/>
              <a:t>rating of each centre on his/her caseload at any one point in </a:t>
            </a:r>
            <a:r>
              <a:rPr lang="en-IE" sz="2400" dirty="0" smtClean="0"/>
              <a:t>time</a:t>
            </a:r>
          </a:p>
          <a:p>
            <a:endParaRPr lang="en-IE" sz="2400" dirty="0"/>
          </a:p>
          <a:p>
            <a:r>
              <a:rPr lang="en-IE" sz="2400" dirty="0" smtClean="0"/>
              <a:t>It </a:t>
            </a:r>
            <a:r>
              <a:rPr lang="en-IE" sz="2400" dirty="0"/>
              <a:t>also enables the caseholder to view a centre’s profile over time and determine if there is an escalating, de-escalating or static pattern to the assessed </a:t>
            </a:r>
            <a:r>
              <a:rPr lang="en-IE" sz="2400" dirty="0" smtClean="0"/>
              <a:t>risk</a:t>
            </a:r>
          </a:p>
          <a:p>
            <a:endParaRPr lang="en-IE" sz="2400" dirty="0" smtClean="0"/>
          </a:p>
          <a:p>
            <a:r>
              <a:rPr lang="en-IE" sz="2400" dirty="0"/>
              <a:t>The Risk Profile is </a:t>
            </a:r>
            <a:r>
              <a:rPr lang="en-IE" sz="2400" dirty="0" smtClean="0"/>
              <a:t>also useful </a:t>
            </a:r>
            <a:r>
              <a:rPr lang="en-IE" sz="2400" dirty="0"/>
              <a:t>for resource planning</a:t>
            </a:r>
          </a:p>
          <a:p>
            <a:endParaRPr lang="en-IE" sz="2400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6954772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548680"/>
            <a:ext cx="8229600" cy="580926"/>
          </a:xfrm>
        </p:spPr>
        <p:txBody>
          <a:bodyPr/>
          <a:lstStyle/>
          <a:p>
            <a:r>
              <a:rPr lang="en-GB" sz="3200" dirty="0" smtClean="0">
                <a:solidFill>
                  <a:schemeClr val="tx1"/>
                </a:solidFill>
              </a:rPr>
              <a:t>Risk profiling: current scope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196752"/>
            <a:ext cx="8382000" cy="54006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[“</a:t>
            </a:r>
            <a:r>
              <a:rPr lang="en-GB" b="1" dirty="0" smtClean="0"/>
              <a:t>Prism</a:t>
            </a:r>
            <a:r>
              <a:rPr lang="en-GB" dirty="0" smtClean="0"/>
              <a:t>” ICT system went live September 2013]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Within Prism now:</a:t>
            </a:r>
          </a:p>
          <a:p>
            <a:r>
              <a:rPr lang="en-GB" sz="2400" dirty="0" smtClean="0"/>
              <a:t>Elderly care</a:t>
            </a:r>
          </a:p>
          <a:p>
            <a:r>
              <a:rPr lang="en-GB" sz="2400" dirty="0" smtClean="0"/>
              <a:t>Disability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Currently outside Prism:</a:t>
            </a:r>
          </a:p>
          <a:p>
            <a:r>
              <a:rPr lang="en-GB" sz="2400" dirty="0"/>
              <a:t>Children’s services</a:t>
            </a:r>
          </a:p>
          <a:p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Under development:</a:t>
            </a:r>
          </a:p>
          <a:p>
            <a:r>
              <a:rPr lang="en-GB" sz="2400" dirty="0"/>
              <a:t>Healthcare</a:t>
            </a:r>
          </a:p>
          <a:p>
            <a:endParaRPr lang="en-GB" dirty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250904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692696"/>
            <a:ext cx="8229600" cy="580926"/>
          </a:xfrm>
        </p:spPr>
        <p:txBody>
          <a:bodyPr/>
          <a:lstStyle/>
          <a:p>
            <a:r>
              <a:rPr lang="en-GB" sz="3200" dirty="0" smtClean="0">
                <a:solidFill>
                  <a:schemeClr val="tx1"/>
                </a:solidFill>
              </a:rPr>
              <a:t>Risk Matrix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84784"/>
            <a:ext cx="8382000" cy="4306416"/>
          </a:xfrm>
        </p:spPr>
        <p:txBody>
          <a:bodyPr/>
          <a:lstStyle/>
          <a:p>
            <a:endParaRPr lang="en-GB" dirty="0"/>
          </a:p>
          <a:p>
            <a:endParaRPr lang="en-IE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7051" y="1412776"/>
            <a:ext cx="8635350" cy="4968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689699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z="3200" dirty="0" smtClean="0">
                <a:solidFill>
                  <a:schemeClr val="tx1"/>
                </a:solidFill>
              </a:rPr>
              <a:t/>
            </a:r>
            <a:br>
              <a:rPr lang="en-IE" sz="3200" dirty="0" smtClean="0">
                <a:solidFill>
                  <a:schemeClr val="tx1"/>
                </a:solidFill>
              </a:rPr>
            </a:br>
            <a:r>
              <a:rPr lang="en-IE" sz="3200" dirty="0" smtClean="0">
                <a:solidFill>
                  <a:schemeClr val="tx1"/>
                </a:solidFill>
              </a:rPr>
              <a:t>Risk Profiles and the PRISM system</a:t>
            </a:r>
            <a:endParaRPr lang="en-IE" sz="3200" dirty="0" smtClean="0"/>
          </a:p>
        </p:txBody>
      </p:sp>
      <p:sp>
        <p:nvSpPr>
          <p:cNvPr id="1024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E" dirty="0" smtClean="0"/>
          </a:p>
          <a:p>
            <a:endParaRPr lang="en-IE" dirty="0" smtClean="0"/>
          </a:p>
          <a:p>
            <a:endParaRPr lang="en-IE" dirty="0" smtClean="0"/>
          </a:p>
        </p:txBody>
      </p:sp>
      <p:pic>
        <p:nvPicPr>
          <p:cNvPr id="10244" name="Picture 2" descr="MCj04395870000[1]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1757362"/>
            <a:ext cx="6480175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5" name="Rectangle 7"/>
          <p:cNvSpPr>
            <a:spLocks noChangeArrowheads="1"/>
          </p:cNvSpPr>
          <p:nvPr/>
        </p:nvSpPr>
        <p:spPr bwMode="auto">
          <a:xfrm>
            <a:off x="2938531" y="1973262"/>
            <a:ext cx="20120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 smtClean="0">
                <a:solidFill>
                  <a:schemeClr val="bg1"/>
                </a:solidFill>
              </a:rPr>
              <a:t>Business Intelligence</a:t>
            </a:r>
            <a:endParaRPr lang="en-IE" sz="1400" dirty="0"/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3096420" y="3052762"/>
            <a:ext cx="16557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IE" sz="2000" b="1"/>
              <a:t>Risk Profile</a:t>
            </a:r>
            <a:endParaRPr lang="en-US" sz="1600"/>
          </a:p>
        </p:txBody>
      </p:sp>
      <p:sp>
        <p:nvSpPr>
          <p:cNvPr id="10247" name="Text Box 12"/>
          <p:cNvSpPr txBox="1">
            <a:spLocks noChangeArrowheads="1"/>
          </p:cNvSpPr>
          <p:nvPr/>
        </p:nvSpPr>
        <p:spPr bwMode="auto">
          <a:xfrm>
            <a:off x="5472907" y="2692400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IE" sz="1400" b="1">
                <a:solidFill>
                  <a:schemeClr val="bg1"/>
                </a:solidFill>
              </a:rPr>
              <a:t>Scheduling</a:t>
            </a:r>
            <a:endParaRPr lang="en-US" sz="1400" b="1">
              <a:solidFill>
                <a:schemeClr val="bg1"/>
              </a:solidFill>
            </a:endParaRPr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5039520" y="4205287"/>
            <a:ext cx="10239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IE" sz="1400" b="1">
                <a:solidFill>
                  <a:schemeClr val="bg1"/>
                </a:solidFill>
              </a:rPr>
              <a:t>Directory</a:t>
            </a:r>
            <a:endParaRPr lang="en-US" sz="1200" b="1"/>
          </a:p>
        </p:txBody>
      </p:sp>
      <p:sp>
        <p:nvSpPr>
          <p:cNvPr id="10249" name="Text Box 15"/>
          <p:cNvSpPr txBox="1">
            <a:spLocks noChangeArrowheads="1"/>
          </p:cNvSpPr>
          <p:nvPr/>
        </p:nvSpPr>
        <p:spPr bwMode="auto">
          <a:xfrm>
            <a:off x="1902348" y="4349750"/>
            <a:ext cx="117211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 eaLnBrk="1" hangingPunct="1"/>
            <a:r>
              <a:rPr lang="en-IE" sz="1400" b="1" dirty="0" smtClean="0">
                <a:solidFill>
                  <a:schemeClr val="bg1"/>
                </a:solidFill>
              </a:rPr>
              <a:t>Monitoring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10250" name="Text Box 14"/>
          <p:cNvSpPr txBox="1">
            <a:spLocks noChangeArrowheads="1"/>
          </p:cNvSpPr>
          <p:nvPr/>
        </p:nvSpPr>
        <p:spPr bwMode="auto">
          <a:xfrm>
            <a:off x="864395" y="2836862"/>
            <a:ext cx="19462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eaLnBrk="1" hangingPunct="1"/>
            <a:r>
              <a:rPr lang="en-US" sz="1200" b="1" dirty="0">
                <a:solidFill>
                  <a:schemeClr val="bg1"/>
                </a:solidFill>
              </a:rPr>
              <a:t>Receipt of Information</a:t>
            </a:r>
          </a:p>
        </p:txBody>
      </p:sp>
    </p:spTree>
    <p:extLst>
      <p:ext uri="{BB962C8B-B14F-4D97-AF65-F5344CB8AC3E}">
        <p14:creationId xmlns:p14="http://schemas.microsoft.com/office/powerpoint/2010/main" val="34457227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512" y="548680"/>
            <a:ext cx="8964488" cy="571504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n-IE" sz="2800" dirty="0" smtClean="0">
                <a:solidFill>
                  <a:schemeClr val="tx2"/>
                </a:solidFill>
              </a:rPr>
              <a:t>Risk Profile – Operation in the Prism system</a:t>
            </a:r>
            <a:endParaRPr lang="en-GB" sz="1200" dirty="0" smtClean="0">
              <a:solidFill>
                <a:schemeClr val="tx1"/>
              </a:solidFill>
            </a:endParaRP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7504" y="1268760"/>
            <a:ext cx="8064896" cy="54006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lnSpcReduction="10000"/>
          </a:bodyPr>
          <a:lstStyle/>
          <a:p>
            <a:pPr algn="just"/>
            <a:r>
              <a:rPr lang="en-IE" sz="2000" dirty="0" smtClean="0"/>
              <a:t>The Risk Profile gives the inspector a risk rating for each centre/service in their caseload</a:t>
            </a:r>
          </a:p>
          <a:p>
            <a:pPr algn="just"/>
            <a:endParaRPr lang="en-IE" sz="2000" dirty="0" smtClean="0"/>
          </a:p>
          <a:p>
            <a:r>
              <a:rPr lang="en-IE" sz="2000" dirty="0" smtClean="0"/>
              <a:t>Background process runs once a week and compiles a Risk Profile with these components:</a:t>
            </a:r>
            <a:br>
              <a:rPr lang="en-IE" sz="2000" dirty="0" smtClean="0"/>
            </a:br>
            <a:endParaRPr lang="en-IE" sz="2000" dirty="0" smtClean="0"/>
          </a:p>
          <a:p>
            <a:pPr>
              <a:buNone/>
            </a:pPr>
            <a:r>
              <a:rPr lang="en-IE" sz="2000" dirty="0"/>
              <a:t>	</a:t>
            </a:r>
            <a:r>
              <a:rPr lang="en-IE" sz="2000" dirty="0" smtClean="0"/>
              <a:t>1. Governance and management</a:t>
            </a:r>
          </a:p>
          <a:p>
            <a:pPr>
              <a:buNone/>
            </a:pPr>
            <a:r>
              <a:rPr lang="en-IE" sz="2000" dirty="0" smtClean="0"/>
              <a:t>	2. Corrective </a:t>
            </a:r>
            <a:r>
              <a:rPr lang="en-IE" sz="2000" dirty="0"/>
              <a:t>Action Plans – to resolve </a:t>
            </a:r>
            <a:r>
              <a:rPr lang="en-IE" sz="2000" dirty="0" smtClean="0"/>
              <a:t>non-compliances</a:t>
            </a:r>
          </a:p>
          <a:p>
            <a:pPr>
              <a:buNone/>
            </a:pPr>
            <a:r>
              <a:rPr lang="en-IE" sz="2000" dirty="0" smtClean="0"/>
              <a:t>	3. Unsolicited information received – of potential high risk</a:t>
            </a:r>
          </a:p>
          <a:p>
            <a:pPr>
              <a:buNone/>
            </a:pPr>
            <a:r>
              <a:rPr lang="en-IE" sz="2000" dirty="0"/>
              <a:t>	4</a:t>
            </a:r>
            <a:r>
              <a:rPr lang="en-IE" sz="2000" dirty="0" smtClean="0"/>
              <a:t>. Formal Notifications </a:t>
            </a:r>
            <a:r>
              <a:rPr lang="en-IE" sz="2000" dirty="0"/>
              <a:t>from centres of </a:t>
            </a:r>
            <a:r>
              <a:rPr lang="en-IE" sz="2000" dirty="0" smtClean="0"/>
              <a:t>potentially high-risk events</a:t>
            </a:r>
            <a:endParaRPr lang="en-IE" sz="2000" dirty="0"/>
          </a:p>
          <a:p>
            <a:pPr>
              <a:buNone/>
            </a:pPr>
            <a:r>
              <a:rPr lang="en-IE" sz="2000" dirty="0" smtClean="0"/>
              <a:t>	5. Enforcement activity (i.e. legal action) underway</a:t>
            </a:r>
            <a:r>
              <a:rPr lang="en-IE" sz="2000" dirty="0"/>
              <a:t/>
            </a:r>
            <a:br>
              <a:rPr lang="en-IE" sz="2000" dirty="0"/>
            </a:br>
            <a:endParaRPr lang="en-IE" sz="2000" dirty="0" smtClean="0"/>
          </a:p>
          <a:p>
            <a:r>
              <a:rPr lang="en-IE" sz="2000" dirty="0"/>
              <a:t>There is one current </a:t>
            </a:r>
            <a:r>
              <a:rPr lang="en-IE" sz="2000" dirty="0" smtClean="0"/>
              <a:t>Risk Profile </a:t>
            </a:r>
            <a:r>
              <a:rPr lang="en-IE" sz="2000" dirty="0"/>
              <a:t>under each </a:t>
            </a:r>
            <a:r>
              <a:rPr lang="en-IE" sz="2000" dirty="0" smtClean="0"/>
              <a:t>centre/service at </a:t>
            </a:r>
            <a:r>
              <a:rPr lang="en-IE" sz="2000" dirty="0"/>
              <a:t>any time</a:t>
            </a:r>
          </a:p>
          <a:p>
            <a:r>
              <a:rPr lang="en-IE" sz="2000" dirty="0" smtClean="0"/>
              <a:t>Each </a:t>
            </a:r>
            <a:r>
              <a:rPr lang="en-IE" sz="2000" dirty="0"/>
              <a:t>centre/service </a:t>
            </a:r>
            <a:r>
              <a:rPr lang="en-IE" sz="2000" dirty="0" smtClean="0"/>
              <a:t>will </a:t>
            </a:r>
            <a:r>
              <a:rPr lang="en-IE" sz="2000" dirty="0"/>
              <a:t>have a list of </a:t>
            </a:r>
            <a:r>
              <a:rPr lang="en-IE" sz="2000" dirty="0" smtClean="0"/>
              <a:t>Risk Profiles </a:t>
            </a:r>
            <a:r>
              <a:rPr lang="en-IE" sz="2000" dirty="0"/>
              <a:t>associated with </a:t>
            </a:r>
            <a:r>
              <a:rPr lang="en-IE" sz="2000" dirty="0" smtClean="0"/>
              <a:t>it </a:t>
            </a:r>
            <a:r>
              <a:rPr lang="en-IE" sz="2000" dirty="0"/>
              <a:t>over time</a:t>
            </a:r>
          </a:p>
          <a:p>
            <a:r>
              <a:rPr lang="en-IE" sz="2000" dirty="0" smtClean="0"/>
              <a:t>Profile </a:t>
            </a:r>
            <a:r>
              <a:rPr lang="en-IE" sz="2000" dirty="0"/>
              <a:t>history is essential for trend analysis</a:t>
            </a:r>
            <a:endParaRPr lang="en-IE" sz="2000" dirty="0" smtClean="0"/>
          </a:p>
          <a:p>
            <a:endParaRPr lang="en-I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580926"/>
          </a:xfrm>
        </p:spPr>
        <p:txBody>
          <a:bodyPr/>
          <a:lstStyle/>
          <a:p>
            <a:r>
              <a:rPr lang="en-IE" sz="2800" dirty="0" smtClean="0">
                <a:solidFill>
                  <a:schemeClr val="tx1"/>
                </a:solidFill>
              </a:rPr>
              <a:t>Risk Profiling and BI</a:t>
            </a:r>
            <a:endParaRPr lang="en-IE" sz="28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382000" cy="4628728"/>
          </a:xfrm>
        </p:spPr>
        <p:txBody>
          <a:bodyPr/>
          <a:lstStyle/>
          <a:p>
            <a:r>
              <a:rPr lang="en-IE" dirty="0" smtClean="0"/>
              <a:t>PRISM’s inbuilt features - Views / Charts and Dashboards present information at different levels:</a:t>
            </a:r>
          </a:p>
          <a:p>
            <a:pPr lvl="1"/>
            <a:r>
              <a:rPr lang="en-IE" dirty="0" smtClean="0"/>
              <a:t>Inspector (I)</a:t>
            </a:r>
          </a:p>
          <a:p>
            <a:pPr lvl="1"/>
            <a:r>
              <a:rPr lang="en-IE" dirty="0" smtClean="0"/>
              <a:t>Inspector Manager (IM)</a:t>
            </a:r>
          </a:p>
          <a:p>
            <a:pPr lvl="1"/>
            <a:r>
              <a:rPr lang="en-IE" dirty="0" smtClean="0"/>
              <a:t>Head of Program (HoP)</a:t>
            </a:r>
          </a:p>
          <a:p>
            <a:pPr lvl="1"/>
            <a:r>
              <a:rPr lang="en-IE" dirty="0" smtClean="0"/>
              <a:t>Sector </a:t>
            </a:r>
            <a:r>
              <a:rPr lang="en-IE" dirty="0"/>
              <a:t>o</a:t>
            </a:r>
            <a:r>
              <a:rPr lang="en-IE" dirty="0" smtClean="0"/>
              <a:t>verview: senior management</a:t>
            </a:r>
          </a:p>
          <a:p>
            <a:pPr lvl="1"/>
            <a:endParaRPr lang="en-IE" dirty="0" smtClean="0"/>
          </a:p>
          <a:p>
            <a:r>
              <a:rPr lang="en-IE" dirty="0" smtClean="0"/>
              <a:t>Reports – Provide a deeper capability for analysis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440204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36712"/>
            <a:ext cx="8229600" cy="580926"/>
          </a:xfrm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Risk Management - HIQA versus </a:t>
            </a:r>
            <a:r>
              <a:rPr lang="en-IE" dirty="0">
                <a:solidFill>
                  <a:schemeClr val="tx1"/>
                </a:solidFill>
              </a:rPr>
              <a:t>o</a:t>
            </a:r>
            <a:r>
              <a:rPr lang="en-IE" dirty="0" smtClean="0">
                <a:solidFill>
                  <a:schemeClr val="tx1"/>
                </a:solidFill>
              </a:rPr>
              <a:t>ther Regulators</a:t>
            </a:r>
            <a:endParaRPr lang="en-IE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91" y="1916832"/>
            <a:ext cx="9321886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841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229600" cy="580926"/>
          </a:xfrm>
        </p:spPr>
        <p:txBody>
          <a:bodyPr/>
          <a:lstStyle/>
          <a:p>
            <a:r>
              <a:rPr lang="en-IE" sz="3200" dirty="0" smtClean="0">
                <a:solidFill>
                  <a:schemeClr val="tx1"/>
                </a:solidFill>
              </a:rPr>
              <a:t>Future Risk Profiling </a:t>
            </a:r>
            <a:endParaRPr lang="en-IE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412776"/>
            <a:ext cx="8382000" cy="4700736"/>
          </a:xfrm>
        </p:spPr>
        <p:txBody>
          <a:bodyPr/>
          <a:lstStyle/>
          <a:p>
            <a:r>
              <a:rPr lang="en-IE" dirty="0" smtClean="0"/>
              <a:t>Predictive Analytics</a:t>
            </a:r>
          </a:p>
          <a:p>
            <a:pPr lvl="1"/>
            <a:r>
              <a:rPr lang="en-IE" dirty="0" smtClean="0"/>
              <a:t>Using previously high risk centres can we predict future high risk centres?</a:t>
            </a:r>
          </a:p>
          <a:p>
            <a:r>
              <a:rPr lang="en-IE" dirty="0" smtClean="0"/>
              <a:t>Text mining</a:t>
            </a:r>
          </a:p>
          <a:p>
            <a:r>
              <a:rPr lang="en-IE" dirty="0" smtClean="0"/>
              <a:t>Listen on other channels (social media)?</a:t>
            </a:r>
          </a:p>
          <a:p>
            <a:r>
              <a:rPr lang="en-IE" dirty="0" smtClean="0"/>
              <a:t>Enhanced self-service analytics</a:t>
            </a:r>
          </a:p>
          <a:p>
            <a:endParaRPr lang="en-IE" dirty="0"/>
          </a:p>
          <a:p>
            <a:r>
              <a:rPr lang="en-IE" dirty="0"/>
              <a:t>Risk profiling for </a:t>
            </a:r>
            <a:r>
              <a:rPr lang="en-IE" dirty="0" smtClean="0"/>
              <a:t>Healthcare services</a:t>
            </a:r>
            <a:endParaRPr lang="en-IE" dirty="0"/>
          </a:p>
          <a:p>
            <a:pPr marL="5715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6290261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Default Desig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34CAEA6AC7883478B5A55772050B337" ma:contentTypeVersion="1" ma:contentTypeDescription="Create a new document." ma:contentTypeScope="" ma:versionID="dc8ad60925a7a72a29b79202f5dbfbe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f0f24620a75af0e50ec87ecb9fe4f4eb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5454DA8-2E99-4437-9D87-D5EF2C4B50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CFB3D-4D8E-4FAF-AB4D-E0C49E1C23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924C6A0-2454-4BCA-9ECF-ADFEFDC72FEE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sharepoint/v3"/>
    <ds:schemaRef ds:uri="http://purl.org/dc/elements/1.1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25620</TotalTime>
  <Words>272</Words>
  <Application>Microsoft Office PowerPoint</Application>
  <PresentationFormat>Diavoorstelling (4:3)</PresentationFormat>
  <Paragraphs>66</Paragraphs>
  <Slides>10</Slides>
  <Notes>3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1" baseType="lpstr">
      <vt:lpstr>1_Default Design</vt:lpstr>
      <vt:lpstr>Risk Profiling Overview</vt:lpstr>
      <vt:lpstr>HIQA: Risk Profiles</vt:lpstr>
      <vt:lpstr>Risk profiling: current scope</vt:lpstr>
      <vt:lpstr>Risk Matrix</vt:lpstr>
      <vt:lpstr> Risk Profiles and the PRISM system</vt:lpstr>
      <vt:lpstr>Risk Profile – Operation in the Prism system</vt:lpstr>
      <vt:lpstr>Risk Profiling and BI</vt:lpstr>
      <vt:lpstr>Risk Management - HIQA versus other Regulators</vt:lpstr>
      <vt:lpstr>Future Risk Profiling </vt:lpstr>
      <vt:lpstr>Risk Profiling Overview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Risk Profile overview fro EPSO</dc:title>
  <dc:creator>Tom O'Regan</dc:creator>
  <cp:keywords>AMA; Prism</cp:keywords>
  <dc:description>Updated 11_Nov_2013 (TO'R)</dc:description>
  <cp:lastModifiedBy>ASUS</cp:lastModifiedBy>
  <cp:revision>326</cp:revision>
  <cp:lastPrinted>2014-09-22T09:43:00Z</cp:lastPrinted>
  <dcterms:created xsi:type="dcterms:W3CDTF">2008-11-11T15:01:28Z</dcterms:created>
  <dcterms:modified xsi:type="dcterms:W3CDTF">2014-10-14T11:52:08Z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0x010100234CAEA6AC7883478B5A55772050B337</vt:lpwstr>
  </property>
  <property fmtid="{D5CDD505-2E9C-101B-9397-08002B2CF9AE}" pid="3" name="TaxKeyword">
    <vt:lpwstr>612;#Prism|766b8290-5dfe-4b39-b315-5bf82da40cf2;#386;#AMA|31c0ae76-28d5-4589-999a-76d8ba92532b</vt:lpwstr>
  </property>
  <property fmtid="{D5CDD505-2E9C-101B-9397-08002B2CF9AE}" pid="4" name="EDMDocumentDate">
    <vt:filetime>2013-05-20T23:00:00Z</vt:filetime>
  </property>
</Properties>
</file>