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4347" r:id="rId3"/>
    <p:sldMasterId id="2147485666" r:id="rId4"/>
    <p:sldMasterId id="2147485823" r:id="rId5"/>
    <p:sldMasterId id="2147485836" r:id="rId6"/>
    <p:sldMasterId id="2147485848" r:id="rId7"/>
    <p:sldMasterId id="2147485860" r:id="rId8"/>
    <p:sldMasterId id="2147486034" r:id="rId9"/>
    <p:sldMasterId id="2147486046" r:id="rId10"/>
    <p:sldMasterId id="2147486058" r:id="rId11"/>
    <p:sldMasterId id="2147486070" r:id="rId12"/>
    <p:sldMasterId id="2147486832" r:id="rId13"/>
    <p:sldMasterId id="2147487119" r:id="rId14"/>
    <p:sldMasterId id="2147487132" r:id="rId15"/>
  </p:sldMasterIdLst>
  <p:notesMasterIdLst>
    <p:notesMasterId r:id="rId51"/>
  </p:notesMasterIdLst>
  <p:handoutMasterIdLst>
    <p:handoutMasterId r:id="rId52"/>
  </p:handoutMasterIdLst>
  <p:sldIdLst>
    <p:sldId id="472" r:id="rId16"/>
    <p:sldId id="508" r:id="rId17"/>
    <p:sldId id="512" r:id="rId18"/>
    <p:sldId id="550" r:id="rId19"/>
    <p:sldId id="558" r:id="rId20"/>
    <p:sldId id="560" r:id="rId21"/>
    <p:sldId id="539" r:id="rId22"/>
    <p:sldId id="507" r:id="rId23"/>
    <p:sldId id="506" r:id="rId24"/>
    <p:sldId id="513" r:id="rId25"/>
    <p:sldId id="470" r:id="rId26"/>
    <p:sldId id="409" r:id="rId27"/>
    <p:sldId id="544" r:id="rId28"/>
    <p:sldId id="531" r:id="rId29"/>
    <p:sldId id="532" r:id="rId30"/>
    <p:sldId id="535" r:id="rId31"/>
    <p:sldId id="559" r:id="rId32"/>
    <p:sldId id="538" r:id="rId33"/>
    <p:sldId id="540" r:id="rId34"/>
    <p:sldId id="542" r:id="rId35"/>
    <p:sldId id="541" r:id="rId36"/>
    <p:sldId id="536" r:id="rId37"/>
    <p:sldId id="537" r:id="rId38"/>
    <p:sldId id="548" r:id="rId39"/>
    <p:sldId id="546" r:id="rId40"/>
    <p:sldId id="552" r:id="rId41"/>
    <p:sldId id="553" r:id="rId42"/>
    <p:sldId id="554" r:id="rId43"/>
    <p:sldId id="555" r:id="rId44"/>
    <p:sldId id="556" r:id="rId45"/>
    <p:sldId id="557" r:id="rId46"/>
    <p:sldId id="549" r:id="rId47"/>
    <p:sldId id="547" r:id="rId48"/>
    <p:sldId id="545" r:id="rId49"/>
    <p:sldId id="551" r:id="rId50"/>
  </p:sldIdLst>
  <p:sldSz cx="9144000" cy="6858000" type="screen4x3"/>
  <p:notesSz cx="6724650" cy="9874250"/>
  <p:defaultTextStyle>
    <a:defPPr>
      <a:defRPr lang="it-IT"/>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6600"/>
    <a:srgbClr val="000000"/>
    <a:srgbClr val="FF9900"/>
    <a:srgbClr val="0066CC"/>
    <a:srgbClr val="FF3300"/>
    <a:srgbClr val="CC0099"/>
    <a:srgbClr val="909900"/>
    <a:srgbClr val="333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autoAdjust="0"/>
    <p:restoredTop sz="93073" autoAdjust="0"/>
  </p:normalViewPr>
  <p:slideViewPr>
    <p:cSldViewPr>
      <p:cViewPr>
        <p:scale>
          <a:sx n="70" d="100"/>
          <a:sy n="70" d="100"/>
        </p:scale>
        <p:origin x="-1152" y="-54"/>
      </p:cViewPr>
      <p:guideLst>
        <p:guide orient="horz" pos="2160"/>
        <p:guide pos="2880"/>
      </p:guideLst>
    </p:cSldViewPr>
  </p:slideViewPr>
  <p:outlineViewPr>
    <p:cViewPr>
      <p:scale>
        <a:sx n="33" d="100"/>
        <a:sy n="33" d="100"/>
      </p:scale>
      <p:origin x="0" y="23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sz="quarter" idx="1"/>
          </p:nvPr>
        </p:nvSpPr>
        <p:spPr>
          <a:xfrm>
            <a:off x="3808413" y="0"/>
            <a:ext cx="2914650" cy="493713"/>
          </a:xfrm>
          <a:prstGeom prst="rect">
            <a:avLst/>
          </a:prstGeom>
        </p:spPr>
        <p:txBody>
          <a:bodyPr vert="horz" lIns="91440" tIns="45720" rIns="91440" bIns="45720" rtlCol="0"/>
          <a:lstStyle>
            <a:lvl1pPr algn="r">
              <a:defRPr sz="1200" smtClean="0"/>
            </a:lvl1pPr>
          </a:lstStyle>
          <a:p>
            <a:pPr>
              <a:defRPr/>
            </a:pPr>
            <a:fld id="{FA44B519-582F-409F-9BA1-B31711E5F5D5}" type="datetimeFigureOut">
              <a:rPr lang="it-IT"/>
              <a:pPr>
                <a:defRPr/>
              </a:pPr>
              <a:t>29/09/2015</a:t>
            </a:fld>
            <a:endParaRPr lang="it-IT"/>
          </a:p>
        </p:txBody>
      </p:sp>
      <p:sp>
        <p:nvSpPr>
          <p:cNvPr id="4" name="Segnaposto piè di pagina 3"/>
          <p:cNvSpPr>
            <a:spLocks noGrp="1"/>
          </p:cNvSpPr>
          <p:nvPr>
            <p:ph type="ftr" sz="quarter" idx="2"/>
          </p:nvPr>
        </p:nvSpPr>
        <p:spPr>
          <a:xfrm>
            <a:off x="0" y="9378950"/>
            <a:ext cx="2914650" cy="493713"/>
          </a:xfrm>
          <a:prstGeom prst="rect">
            <a:avLst/>
          </a:prstGeom>
        </p:spPr>
        <p:txBody>
          <a:bodyPr vert="horz" lIns="91440" tIns="45720" rIns="91440" bIns="45720" rtlCol="0" anchor="b"/>
          <a:lstStyle>
            <a:lvl1pPr algn="l">
              <a:defRPr sz="1200" smtClean="0"/>
            </a:lvl1pPr>
          </a:lstStyle>
          <a:p>
            <a:pPr>
              <a:defRPr/>
            </a:pPr>
            <a:endParaRPr lang="it-IT"/>
          </a:p>
        </p:txBody>
      </p:sp>
      <p:sp>
        <p:nvSpPr>
          <p:cNvPr id="5" name="Segnaposto numero diapositiva 4"/>
          <p:cNvSpPr>
            <a:spLocks noGrp="1"/>
          </p:cNvSpPr>
          <p:nvPr>
            <p:ph type="sldNum" sz="quarter" idx="3"/>
          </p:nvPr>
        </p:nvSpPr>
        <p:spPr>
          <a:xfrm>
            <a:off x="3808413" y="9378950"/>
            <a:ext cx="2914650" cy="493713"/>
          </a:xfrm>
          <a:prstGeom prst="rect">
            <a:avLst/>
          </a:prstGeom>
        </p:spPr>
        <p:txBody>
          <a:bodyPr vert="horz" lIns="91440" tIns="45720" rIns="91440" bIns="45720" rtlCol="0" anchor="b"/>
          <a:lstStyle>
            <a:lvl1pPr algn="r">
              <a:defRPr sz="1200" smtClean="0"/>
            </a:lvl1pPr>
          </a:lstStyle>
          <a:p>
            <a:pPr>
              <a:defRPr/>
            </a:pPr>
            <a:fld id="{74C7E2DF-29E2-4396-A4BF-25DA086AB496}" type="slidenum">
              <a:rPr lang="it-IT"/>
              <a:pPr>
                <a:defRPr/>
              </a:pPr>
              <a:t>‹N›</a:t>
            </a:fld>
            <a:endParaRPr lang="it-IT"/>
          </a:p>
        </p:txBody>
      </p:sp>
    </p:spTree>
    <p:extLst>
      <p:ext uri="{BB962C8B-B14F-4D97-AF65-F5344CB8AC3E}">
        <p14:creationId xmlns:p14="http://schemas.microsoft.com/office/powerpoint/2010/main" val="337006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650" cy="493713"/>
          </a:xfrm>
          <a:prstGeom prst="rect">
            <a:avLst/>
          </a:prstGeom>
        </p:spPr>
        <p:txBody>
          <a:bodyPr vert="horz" lIns="91440" tIns="45720" rIns="91440" bIns="45720" rtlCol="0"/>
          <a:lstStyle>
            <a:lvl1pPr algn="l" fontAlgn="auto">
              <a:spcBef>
                <a:spcPts val="0"/>
              </a:spcBef>
              <a:spcAft>
                <a:spcPts val="0"/>
              </a:spcAft>
              <a:defRPr sz="1200">
                <a:effectLst/>
                <a:latin typeface="+mn-lt"/>
              </a:defRPr>
            </a:lvl1pPr>
          </a:lstStyle>
          <a:p>
            <a:pPr>
              <a:defRPr/>
            </a:pPr>
            <a:endParaRPr lang="it-IT"/>
          </a:p>
        </p:txBody>
      </p:sp>
      <p:sp>
        <p:nvSpPr>
          <p:cNvPr id="3" name="Segnaposto data 2"/>
          <p:cNvSpPr>
            <a:spLocks noGrp="1"/>
          </p:cNvSpPr>
          <p:nvPr>
            <p:ph type="dt" idx="1"/>
          </p:nvPr>
        </p:nvSpPr>
        <p:spPr>
          <a:xfrm>
            <a:off x="3808413" y="0"/>
            <a:ext cx="2914650" cy="493713"/>
          </a:xfrm>
          <a:prstGeom prst="rect">
            <a:avLst/>
          </a:prstGeom>
        </p:spPr>
        <p:txBody>
          <a:bodyPr vert="horz" lIns="91440" tIns="45720" rIns="91440" bIns="45720" rtlCol="0"/>
          <a:lstStyle>
            <a:lvl1pPr algn="r" fontAlgn="auto">
              <a:spcBef>
                <a:spcPts val="0"/>
              </a:spcBef>
              <a:spcAft>
                <a:spcPts val="0"/>
              </a:spcAft>
              <a:defRPr sz="1200">
                <a:effectLst/>
                <a:latin typeface="+mn-lt"/>
              </a:defRPr>
            </a:lvl1pPr>
          </a:lstStyle>
          <a:p>
            <a:pPr>
              <a:defRPr/>
            </a:pPr>
            <a:fld id="{2F3B38FB-87F0-40FA-8B9D-CA6F3B45202C}" type="datetimeFigureOut">
              <a:rPr lang="it-IT"/>
              <a:pPr>
                <a:defRPr/>
              </a:pPr>
              <a:t>29/09/2015</a:t>
            </a:fld>
            <a:endParaRPr lang="it-IT"/>
          </a:p>
        </p:txBody>
      </p:sp>
      <p:sp>
        <p:nvSpPr>
          <p:cNvPr id="4" name="Segnaposto immagine diapositiva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3100" y="4691063"/>
            <a:ext cx="5378450" cy="4443412"/>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378950"/>
            <a:ext cx="2914650" cy="493713"/>
          </a:xfrm>
          <a:prstGeom prst="rect">
            <a:avLst/>
          </a:prstGeom>
        </p:spPr>
        <p:txBody>
          <a:bodyPr vert="horz" lIns="91440" tIns="45720" rIns="91440" bIns="45720" rtlCol="0" anchor="b"/>
          <a:lstStyle>
            <a:lvl1pPr algn="l" fontAlgn="auto">
              <a:spcBef>
                <a:spcPts val="0"/>
              </a:spcBef>
              <a:spcAft>
                <a:spcPts val="0"/>
              </a:spcAft>
              <a:defRPr sz="1200">
                <a:effectLst/>
                <a:latin typeface="+mn-lt"/>
              </a:defRPr>
            </a:lvl1pPr>
          </a:lstStyle>
          <a:p>
            <a:pPr>
              <a:defRPr/>
            </a:pPr>
            <a:endParaRPr lang="it-IT"/>
          </a:p>
        </p:txBody>
      </p:sp>
      <p:sp>
        <p:nvSpPr>
          <p:cNvPr id="7" name="Segnaposto numero diapositiva 6"/>
          <p:cNvSpPr>
            <a:spLocks noGrp="1"/>
          </p:cNvSpPr>
          <p:nvPr>
            <p:ph type="sldNum" sz="quarter" idx="5"/>
          </p:nvPr>
        </p:nvSpPr>
        <p:spPr>
          <a:xfrm>
            <a:off x="3808413" y="9378950"/>
            <a:ext cx="2914650" cy="493713"/>
          </a:xfrm>
          <a:prstGeom prst="rect">
            <a:avLst/>
          </a:prstGeom>
        </p:spPr>
        <p:txBody>
          <a:bodyPr vert="horz" lIns="91440" tIns="45720" rIns="91440" bIns="45720" rtlCol="0" anchor="b"/>
          <a:lstStyle>
            <a:lvl1pPr algn="r" fontAlgn="auto">
              <a:spcBef>
                <a:spcPts val="0"/>
              </a:spcBef>
              <a:spcAft>
                <a:spcPts val="0"/>
              </a:spcAft>
              <a:defRPr sz="1200">
                <a:effectLst/>
                <a:latin typeface="+mn-lt"/>
              </a:defRPr>
            </a:lvl1pPr>
          </a:lstStyle>
          <a:p>
            <a:pPr>
              <a:defRPr/>
            </a:pPr>
            <a:fld id="{E1EF7A54-6253-47C1-BF1A-41C3AF1AF0A8}" type="slidenum">
              <a:rPr lang="it-IT"/>
              <a:pPr>
                <a:defRPr/>
              </a:pPr>
              <a:t>‹N›</a:t>
            </a:fld>
            <a:endParaRPr lang="it-IT"/>
          </a:p>
        </p:txBody>
      </p:sp>
    </p:spTree>
    <p:extLst>
      <p:ext uri="{BB962C8B-B14F-4D97-AF65-F5344CB8AC3E}">
        <p14:creationId xmlns:p14="http://schemas.microsoft.com/office/powerpoint/2010/main" val="3994263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458C0FA4-5C26-4567-94CA-9EEA3CA59192}"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BC87176F-51D3-4F14-A792-9D44F1ADB014}" type="slidenum">
              <a:rPr lang="it-IT" smtClean="0"/>
              <a:pPr>
                <a:defRPr/>
              </a:pPr>
              <a:t>15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BD4D61CD-B685-4D3B-907B-B74F211CB886}" type="slidenum">
              <a:rPr lang="it-IT" smtClean="0"/>
              <a:pPr>
                <a:defRPr/>
              </a:pPr>
              <a:t>16</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2220DF26-5A2B-4C97-8423-2ECA5A35A43C}" type="slidenum">
              <a:rPr lang="it-IT" smtClean="0"/>
              <a:pPr>
                <a:defRPr/>
              </a:pPr>
              <a:t>22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5A29E7F6-A17E-407F-87F8-CBF9F4C72359}" type="slidenum">
              <a:rPr lang="it-IT" smtClean="0"/>
              <a:pPr>
                <a:defRPr/>
              </a:pPr>
              <a:t>23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EA709937-FD00-417C-9C0D-A8BA8F2DFA07}"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CA0F2E65-EF9F-49C4-B6ED-2E8D8DCFC6A8}"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C3F589F9-5A7E-4491-B367-DAB117BA5C27}" type="slidenum">
              <a:rPr lang="it-IT" smtClean="0"/>
              <a:pPr>
                <a:defRPr/>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33AF0846-B8EE-4217-A8D1-6EEF830FB2F9}" type="slidenum">
              <a:rPr lang="it-IT" altLang="it-IT">
                <a:solidFill>
                  <a:prstClr val="black"/>
                </a:solidFill>
              </a:rPr>
              <a:pPr>
                <a:defRPr/>
              </a:pPr>
              <a:t>9</a:t>
            </a:fld>
            <a:endParaRPr lang="it-IT" altLang="it-IT">
              <a:solidFill>
                <a:prstClr val="black"/>
              </a:solidFill>
            </a:endParaRPr>
          </a:p>
        </p:txBody>
      </p:sp>
      <p:sp>
        <p:nvSpPr>
          <p:cNvPr id="205827" name="Rectangle 7"/>
          <p:cNvSpPr txBox="1">
            <a:spLocks noGrp="1" noChangeArrowheads="1"/>
          </p:cNvSpPr>
          <p:nvPr/>
        </p:nvSpPr>
        <p:spPr bwMode="auto">
          <a:xfrm>
            <a:off x="3808413" y="9378950"/>
            <a:ext cx="2914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B81F9B4-0980-4EEC-8BD4-35BEA39E5C44}" type="slidenum">
              <a:rPr lang="it-IT" altLang="it-IT">
                <a:solidFill>
                  <a:srgbClr val="000000"/>
                </a:solidFill>
                <a:effectLst/>
                <a:latin typeface="Arial" charset="0"/>
              </a:rPr>
              <a:pPr algn="r" eaLnBrk="1" hangingPunct="1">
                <a:spcBef>
                  <a:spcPct val="0"/>
                </a:spcBef>
              </a:pPr>
              <a:t>9</a:t>
            </a:fld>
            <a:endParaRPr lang="it-IT" altLang="it-IT">
              <a:solidFill>
                <a:srgbClr val="000000"/>
              </a:solidFill>
              <a:effectLst/>
              <a:latin typeface="Arial" charset="0"/>
            </a:endParaRPr>
          </a:p>
        </p:txBody>
      </p:sp>
      <p:sp>
        <p:nvSpPr>
          <p:cNvPr id="2058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791FA576-0727-4B43-8E58-48EE1787E6AE}" type="slidenum">
              <a:rPr lang="it-IT" smtClean="0"/>
              <a:pPr>
                <a:defRPr/>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F46F84E9-D66C-46F5-834C-A3683A6536DF}" type="slidenum">
              <a:rPr lang="it-IT" smtClean="0"/>
              <a:pPr>
                <a:defRPr/>
              </a:pPr>
              <a:t>11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BC29CF80-72EA-481C-9B52-74984C881912}" type="slidenum">
              <a:rPr lang="it-IT" smtClean="0"/>
              <a:pPr>
                <a:defRPr/>
              </a:pPr>
              <a:t>12</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936229B2-54B5-4915-A0D4-F0BB4063B4AC}" type="slidenum">
              <a:rPr lang="it-IT" smtClean="0"/>
              <a:pPr>
                <a:defRPr/>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 descr="Logo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ftr" sz="quarter" idx="10"/>
          </p:nvPr>
        </p:nvSpPr>
        <p:spPr/>
        <p:txBody>
          <a:bodyPr/>
          <a:lstStyle>
            <a:lvl1pPr>
              <a:defRPr/>
            </a:lvl1pPr>
          </a:lstStyle>
          <a:p>
            <a:pPr>
              <a:defRPr/>
            </a:pPr>
            <a:endParaRPr lang="it-IT"/>
          </a:p>
        </p:txBody>
      </p:sp>
      <p:sp>
        <p:nvSpPr>
          <p:cNvPr id="4"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effectLst/>
                <a:latin typeface="+mn-lt"/>
              </a:defRPr>
            </a:lvl1pPr>
          </a:lstStyle>
          <a:p>
            <a:pPr>
              <a:defRPr/>
            </a:pPr>
            <a:fld id="{2DE4A14F-E024-49B0-8BF9-BF63A947BA29}" type="slidenum">
              <a:rPr lang="it-IT"/>
              <a:pPr>
                <a:defRPr/>
              </a:pPr>
              <a:t>‹N›</a:t>
            </a:fld>
            <a:endParaRPr lang="it-IT"/>
          </a:p>
        </p:txBody>
      </p:sp>
    </p:spTree>
    <p:extLst>
      <p:ext uri="{BB962C8B-B14F-4D97-AF65-F5344CB8AC3E}">
        <p14:creationId xmlns:p14="http://schemas.microsoft.com/office/powerpoint/2010/main" val="157313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0550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6"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E4601C82-6174-456E-81C3-8DE41AE11D17}" type="slidenum">
              <a:rPr lang="it-IT"/>
              <a:pPr>
                <a:defRPr/>
              </a:pPr>
              <a:t>‹N›</a:t>
            </a:fld>
            <a:endParaRPr lang="it-IT"/>
          </a:p>
        </p:txBody>
      </p:sp>
    </p:spTree>
    <p:extLst>
      <p:ext uri="{BB962C8B-B14F-4D97-AF65-F5344CB8AC3E}">
        <p14:creationId xmlns:p14="http://schemas.microsoft.com/office/powerpoint/2010/main" val="206525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6"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09EE0CAC-6363-46D1-9F37-0B3E301E07DD}" type="slidenum">
              <a:rPr lang="it-IT"/>
              <a:pPr>
                <a:defRPr/>
              </a:pPr>
              <a:t>‹N›</a:t>
            </a:fld>
            <a:endParaRPr lang="it-IT"/>
          </a:p>
        </p:txBody>
      </p:sp>
    </p:spTree>
    <p:extLst>
      <p:ext uri="{BB962C8B-B14F-4D97-AF65-F5344CB8AC3E}">
        <p14:creationId xmlns:p14="http://schemas.microsoft.com/office/powerpoint/2010/main" val="29504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5"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B899A2FA-1718-4A42-8EE5-17963A895B1B}" type="slidenum">
              <a:rPr lang="it-IT"/>
              <a:pPr>
                <a:defRPr/>
              </a:pPr>
              <a:t>‹N›</a:t>
            </a:fld>
            <a:endParaRPr lang="it-IT"/>
          </a:p>
        </p:txBody>
      </p:sp>
    </p:spTree>
    <p:extLst>
      <p:ext uri="{BB962C8B-B14F-4D97-AF65-F5344CB8AC3E}">
        <p14:creationId xmlns:p14="http://schemas.microsoft.com/office/powerpoint/2010/main" val="20044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5"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09813B02-8179-4738-BFA4-738E49E0987B}" type="slidenum">
              <a:rPr lang="it-IT"/>
              <a:pPr>
                <a:defRPr/>
              </a:pPr>
              <a:t>‹N›</a:t>
            </a:fld>
            <a:endParaRPr lang="it-IT"/>
          </a:p>
        </p:txBody>
      </p:sp>
    </p:spTree>
    <p:extLst>
      <p:ext uri="{BB962C8B-B14F-4D97-AF65-F5344CB8AC3E}">
        <p14:creationId xmlns:p14="http://schemas.microsoft.com/office/powerpoint/2010/main" val="39077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B705F766-7CBD-4676-AF96-38DEC4F5CBBB}" type="slidenum">
              <a:rPr lang="it-IT"/>
              <a:pPr>
                <a:defRPr/>
              </a:pPr>
              <a:t>‹N›</a:t>
            </a:fld>
            <a:endParaRPr lang="it-IT"/>
          </a:p>
        </p:txBody>
      </p:sp>
    </p:spTree>
    <p:extLst>
      <p:ext uri="{BB962C8B-B14F-4D97-AF65-F5344CB8AC3E}">
        <p14:creationId xmlns:p14="http://schemas.microsoft.com/office/powerpoint/2010/main" val="227441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6373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93452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5855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615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2751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20588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08112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98624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8142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8587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8529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6084E64B-4A84-46B8-87A2-AF146B8A3557}" type="slidenum">
              <a:rPr lang="it-IT"/>
              <a:pPr>
                <a:defRPr/>
              </a:pPr>
              <a:t>‹N›</a:t>
            </a:fld>
            <a:endParaRPr lang="it-IT"/>
          </a:p>
        </p:txBody>
      </p:sp>
    </p:spTree>
    <p:extLst>
      <p:ext uri="{BB962C8B-B14F-4D97-AF65-F5344CB8AC3E}">
        <p14:creationId xmlns:p14="http://schemas.microsoft.com/office/powerpoint/2010/main" val="14110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9810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01531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9873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0701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effectLst/>
                <a:latin typeface="+mn-lt"/>
              </a:defRPr>
            </a:lvl1pPr>
          </a:lstStyle>
          <a:p>
            <a:pPr>
              <a:defRPr/>
            </a:pPr>
            <a:fld id="{654EE704-F57E-4CED-9F96-066B38D00A0A}" type="datetimeFigureOut">
              <a:rPr lang="it-IT"/>
              <a:pPr>
                <a:defRPr/>
              </a:pPr>
              <a:t>29/09/2015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effectLst/>
                <a:latin typeface="+mn-lt"/>
              </a:defRPr>
            </a:lvl1pPr>
          </a:lstStyle>
          <a:p>
            <a:pPr>
              <a:defRPr/>
            </a:pPr>
            <a:fld id="{42BC4E14-BBC6-4A90-AB0A-379CB69763AC}" type="slidenum">
              <a:rPr lang="it-IT"/>
              <a:pPr>
                <a:defRPr/>
              </a:pPr>
              <a:t>‹N›</a:t>
            </a:fld>
            <a:endParaRPr lang="it-IT"/>
          </a:p>
        </p:txBody>
      </p:sp>
    </p:spTree>
    <p:extLst>
      <p:ext uri="{BB962C8B-B14F-4D97-AF65-F5344CB8AC3E}">
        <p14:creationId xmlns:p14="http://schemas.microsoft.com/office/powerpoint/2010/main" val="270679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27968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83355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93694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3162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10051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6795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285A134C-067F-45C5-B5C6-8170DDF6A187}" type="slidenum">
              <a:rPr lang="it-IT"/>
              <a:pPr>
                <a:defRPr/>
              </a:pPr>
              <a:t>‹N›</a:t>
            </a:fld>
            <a:endParaRPr lang="it-IT"/>
          </a:p>
        </p:txBody>
      </p:sp>
    </p:spTree>
    <p:extLst>
      <p:ext uri="{BB962C8B-B14F-4D97-AF65-F5344CB8AC3E}">
        <p14:creationId xmlns:p14="http://schemas.microsoft.com/office/powerpoint/2010/main" val="12031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27760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756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16208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3" descr="Logo 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Grp="1" noChangeArrowheads="1"/>
          </p:cNvSpPr>
          <p:nvPr>
            <p:ph type="ftr" sz="quarter" idx="10"/>
          </p:nvPr>
        </p:nvSpPr>
        <p:spPr/>
        <p:txBody>
          <a:bodyPr/>
          <a:lstStyle>
            <a:lvl1pPr>
              <a:defRPr/>
            </a:lvl1pPr>
          </a:lstStyle>
          <a:p>
            <a:pPr>
              <a:defRPr/>
            </a:pPr>
            <a:endParaRPr lang="it-IT"/>
          </a:p>
        </p:txBody>
      </p:sp>
      <p:sp>
        <p:nvSpPr>
          <p:cNvPr id="4" name="Rectangle 4"/>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effectLst/>
                <a:latin typeface="+mn-lt"/>
              </a:defRPr>
            </a:lvl1pPr>
          </a:lstStyle>
          <a:p>
            <a:pPr>
              <a:defRPr/>
            </a:pPr>
            <a:fld id="{47D62BE5-1F62-4A82-A942-3094A2A27C05}" type="slidenum">
              <a:rPr lang="it-IT"/>
              <a:pPr>
                <a:defRPr/>
              </a:pPr>
              <a:t>‹N›</a:t>
            </a:fld>
            <a:endParaRPr lang="it-IT"/>
          </a:p>
        </p:txBody>
      </p:sp>
    </p:spTree>
    <p:extLst>
      <p:ext uri="{BB962C8B-B14F-4D97-AF65-F5344CB8AC3E}">
        <p14:creationId xmlns:p14="http://schemas.microsoft.com/office/powerpoint/2010/main" val="138875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8186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9854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54765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38874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953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5886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72048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36682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3"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6338888"/>
            <a:ext cx="1403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smtClean="0"/>
              <a:t>Fare clic per modificare lo stile del titolo</a:t>
            </a:r>
            <a:endParaRPr lang="it-IT"/>
          </a:p>
        </p:txBody>
      </p:sp>
      <p:sp>
        <p:nvSpPr>
          <p:cNvPr id="4" name="Segnaposto piè di pagina 3"/>
          <p:cNvSpPr>
            <a:spLocks noGrp="1"/>
          </p:cNvSpPr>
          <p:nvPr>
            <p:ph type="ftr" sz="quarter" idx="10"/>
          </p:nvPr>
        </p:nvSpPr>
        <p:spPr>
          <a:xfrm>
            <a:off x="3124200" y="6321425"/>
            <a:ext cx="2895600" cy="365125"/>
          </a:xfrm>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5" name="Segnaposto numero diapositiva 4"/>
          <p:cNvSpPr>
            <a:spLocks noGrp="1"/>
          </p:cNvSpPr>
          <p:nvPr>
            <p:ph type="sldNum" sz="quarter" idx="11"/>
          </p:nvPr>
        </p:nvSpPr>
        <p:spPr>
          <a:xfrm>
            <a:off x="422275" y="6321425"/>
            <a:ext cx="2133600" cy="365125"/>
          </a:xfrm>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1A146A2F-E951-4B72-BF30-4C7C8BA71224}" type="slidenum">
              <a:rPr lang="it-IT"/>
              <a:pPr>
                <a:defRPr/>
              </a:pPr>
              <a:t>‹N›</a:t>
            </a:fld>
            <a:endParaRPr lang="it-IT"/>
          </a:p>
        </p:txBody>
      </p:sp>
    </p:spTree>
    <p:extLst>
      <p:ext uri="{BB962C8B-B14F-4D97-AF65-F5344CB8AC3E}">
        <p14:creationId xmlns:p14="http://schemas.microsoft.com/office/powerpoint/2010/main" val="425695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C93395C7-B333-4E6C-B304-89DAC6D7BB81}" type="datetimeFigureOut">
              <a:rPr lang="it-IT"/>
              <a:pPr>
                <a:defRPr/>
              </a:pPr>
              <a:t>29/09/2015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2AF17805-EC85-4FF3-B170-8D4236425758}" type="slidenum">
              <a:rPr lang="it-IT"/>
              <a:pPr>
                <a:defRPr/>
              </a:pPr>
              <a:t>‹N›</a:t>
            </a:fld>
            <a:endParaRPr lang="it-IT"/>
          </a:p>
        </p:txBody>
      </p:sp>
    </p:spTree>
    <p:extLst>
      <p:ext uri="{BB962C8B-B14F-4D97-AF65-F5344CB8AC3E}">
        <p14:creationId xmlns:p14="http://schemas.microsoft.com/office/powerpoint/2010/main" val="34952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70139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AA1DEDC2-0A37-476B-92DC-C641C17BEFB2}" type="datetimeFigureOut">
              <a:rPr lang="it-IT"/>
              <a:pPr>
                <a:defRPr/>
              </a:pPr>
              <a:t>29/09/2015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4F099BD9-3EB3-4519-A77B-0F918F02BA5E}" type="slidenum">
              <a:rPr lang="it-IT"/>
              <a:pPr>
                <a:defRPr/>
              </a:pPr>
              <a:t>‹N›</a:t>
            </a:fld>
            <a:endParaRPr lang="it-IT"/>
          </a:p>
        </p:txBody>
      </p:sp>
    </p:spTree>
    <p:extLst>
      <p:ext uri="{BB962C8B-B14F-4D97-AF65-F5344CB8AC3E}">
        <p14:creationId xmlns:p14="http://schemas.microsoft.com/office/powerpoint/2010/main" val="386854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3194E5EB-1A26-4D2F-A8A1-6E2D29A748D8}" type="datetimeFigureOut">
              <a:rPr lang="it-IT"/>
              <a:pPr>
                <a:defRPr/>
              </a:pPr>
              <a:t>29/09/2015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A6981927-00DC-4377-8FE3-C4503BAC21BC}" type="slidenum">
              <a:rPr lang="it-IT"/>
              <a:pPr>
                <a:defRPr/>
              </a:pPr>
              <a:t>‹N›</a:t>
            </a:fld>
            <a:endParaRPr lang="it-IT"/>
          </a:p>
        </p:txBody>
      </p:sp>
    </p:spTree>
    <p:extLst>
      <p:ext uri="{BB962C8B-B14F-4D97-AF65-F5344CB8AC3E}">
        <p14:creationId xmlns:p14="http://schemas.microsoft.com/office/powerpoint/2010/main" val="30859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A3F260AE-B049-4D30-A8D8-FBF4084ED38A}" type="datetimeFigureOut">
              <a:rPr lang="it-IT"/>
              <a:pPr>
                <a:defRPr/>
              </a:pPr>
              <a:t>29/09/2015</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598B13DB-241C-407B-93FD-A399163FBF61}" type="slidenum">
              <a:rPr lang="it-IT"/>
              <a:pPr>
                <a:defRPr/>
              </a:pPr>
              <a:t>‹N›</a:t>
            </a:fld>
            <a:endParaRPr lang="it-IT"/>
          </a:p>
        </p:txBody>
      </p:sp>
    </p:spTree>
    <p:extLst>
      <p:ext uri="{BB962C8B-B14F-4D97-AF65-F5344CB8AC3E}">
        <p14:creationId xmlns:p14="http://schemas.microsoft.com/office/powerpoint/2010/main" val="16654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31CFE26C-473B-4802-AF99-A02A220C359A}" type="datetimeFigureOut">
              <a:rPr lang="it-IT"/>
              <a:pPr>
                <a:defRPr/>
              </a:pPr>
              <a:t>29/09/2015</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E8012213-D62A-44F9-B22F-8DDE77A9FE2C}" type="slidenum">
              <a:rPr lang="it-IT"/>
              <a:pPr>
                <a:defRPr/>
              </a:pPr>
              <a:t>‹N›</a:t>
            </a:fld>
            <a:endParaRPr lang="it-IT"/>
          </a:p>
        </p:txBody>
      </p:sp>
    </p:spTree>
    <p:extLst>
      <p:ext uri="{BB962C8B-B14F-4D97-AF65-F5344CB8AC3E}">
        <p14:creationId xmlns:p14="http://schemas.microsoft.com/office/powerpoint/2010/main" val="218208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21D3FFCF-6C22-4A24-B506-399908FB3B8B}" type="datetimeFigureOut">
              <a:rPr lang="it-IT"/>
              <a:pPr>
                <a:defRPr/>
              </a:pPr>
              <a:t>29/09/2015</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7DC7C90D-7669-4F3B-8B49-86DE5E0F271F}" type="slidenum">
              <a:rPr lang="it-IT"/>
              <a:pPr>
                <a:defRPr/>
              </a:pPr>
              <a:t>‹N›</a:t>
            </a:fld>
            <a:endParaRPr lang="it-IT"/>
          </a:p>
        </p:txBody>
      </p:sp>
    </p:spTree>
    <p:extLst>
      <p:ext uri="{BB962C8B-B14F-4D97-AF65-F5344CB8AC3E}">
        <p14:creationId xmlns:p14="http://schemas.microsoft.com/office/powerpoint/2010/main" val="2544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AC43D676-66FD-44C8-A3A1-ED689C9963A7}" type="datetimeFigureOut">
              <a:rPr lang="it-IT"/>
              <a:pPr>
                <a:defRPr/>
              </a:pPr>
              <a:t>29/09/2015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FB5D9A72-4E95-4CE8-AB8D-9CA49C9A1CD5}" type="slidenum">
              <a:rPr lang="it-IT"/>
              <a:pPr>
                <a:defRPr/>
              </a:pPr>
              <a:t>‹N›</a:t>
            </a:fld>
            <a:endParaRPr lang="it-IT"/>
          </a:p>
        </p:txBody>
      </p:sp>
    </p:spTree>
    <p:extLst>
      <p:ext uri="{BB962C8B-B14F-4D97-AF65-F5344CB8AC3E}">
        <p14:creationId xmlns:p14="http://schemas.microsoft.com/office/powerpoint/2010/main" val="170813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9236E1D5-2C86-40B1-9880-9BCFD5C74122}" type="datetimeFigureOut">
              <a:rPr lang="it-IT"/>
              <a:pPr>
                <a:defRPr/>
              </a:pPr>
              <a:t>29/09/2015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1B56CD4C-0AAC-4709-83D9-3F7BE3B869FF}" type="slidenum">
              <a:rPr lang="it-IT"/>
              <a:pPr>
                <a:defRPr/>
              </a:pPr>
              <a:t>‹N›</a:t>
            </a:fld>
            <a:endParaRPr lang="it-IT"/>
          </a:p>
        </p:txBody>
      </p:sp>
    </p:spTree>
    <p:extLst>
      <p:ext uri="{BB962C8B-B14F-4D97-AF65-F5344CB8AC3E}">
        <p14:creationId xmlns:p14="http://schemas.microsoft.com/office/powerpoint/2010/main" val="34649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4ECA01A7-4DF9-4FC2-A50B-92A29ECBAE09}" type="datetimeFigureOut">
              <a:rPr lang="it-IT"/>
              <a:pPr>
                <a:defRPr/>
              </a:pPr>
              <a:t>29/09/2015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3F60FF95-CF02-437E-BC66-0DE87653A31B}" type="slidenum">
              <a:rPr lang="it-IT"/>
              <a:pPr>
                <a:defRPr/>
              </a:pPr>
              <a:t>‹N›</a:t>
            </a:fld>
            <a:endParaRPr lang="it-IT"/>
          </a:p>
        </p:txBody>
      </p:sp>
    </p:spTree>
    <p:extLst>
      <p:ext uri="{BB962C8B-B14F-4D97-AF65-F5344CB8AC3E}">
        <p14:creationId xmlns:p14="http://schemas.microsoft.com/office/powerpoint/2010/main" val="23925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3ACE1CFC-E29A-4366-88B5-32FB0287BAA7}" type="datetimeFigureOut">
              <a:rPr lang="it-IT"/>
              <a:pPr>
                <a:defRPr/>
              </a:pPr>
              <a:t>29/09/2015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pitchFamily="34" charset="0"/>
              </a:defRPr>
            </a:lvl1pPr>
          </a:lstStyle>
          <a:p>
            <a:pPr>
              <a:defRPr/>
            </a:pPr>
            <a:fld id="{D104322A-7940-4594-B024-09B70AA35C9F}" type="slidenum">
              <a:rPr lang="it-IT"/>
              <a:pPr>
                <a:defRPr/>
              </a:pPr>
              <a:t>‹N›</a:t>
            </a:fld>
            <a:endParaRPr lang="it-IT"/>
          </a:p>
        </p:txBody>
      </p:sp>
    </p:spTree>
    <p:extLst>
      <p:ext uri="{BB962C8B-B14F-4D97-AF65-F5344CB8AC3E}">
        <p14:creationId xmlns:p14="http://schemas.microsoft.com/office/powerpoint/2010/main" val="14115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 descr="Logo age"/>
          <p:cNvPicPr>
            <a:picLocks noChangeAspect="1" noChangeArrowheads="1"/>
          </p:cNvPicPr>
          <p:nvPr userDrawn="1"/>
        </p:nvPicPr>
        <p:blipFill>
          <a:blip r:embed="rId2">
            <a:extLst>
              <a:ext uri="{28A0092B-C50C-407E-A947-70E740481C1C}">
                <a14:useLocalDpi xmlns:a14="http://schemas.microsoft.com/office/drawing/2010/main" val="0"/>
              </a:ext>
            </a:extLst>
          </a:blip>
          <a:srcRect l="1999" t="12003" r="1999" b="12003"/>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
        <p:nvSpPr>
          <p:cNvPr id="4"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mn-lt"/>
                <a:ea typeface="Osaka" pitchFamily="1" charset="-128"/>
              </a:defRPr>
            </a:lvl1pPr>
          </a:lstStyle>
          <a:p>
            <a:pPr>
              <a:defRPr/>
            </a:pPr>
            <a:fld id="{8391EBD0-2622-41B8-8C44-8927F8B3EA41}" type="slidenum">
              <a:rPr lang="it-IT"/>
              <a:pPr>
                <a:defRPr/>
              </a:pPr>
              <a:t>‹N›</a:t>
            </a:fld>
            <a:endParaRPr lang="it-IT"/>
          </a:p>
        </p:txBody>
      </p:sp>
    </p:spTree>
    <p:extLst>
      <p:ext uri="{BB962C8B-B14F-4D97-AF65-F5344CB8AC3E}">
        <p14:creationId xmlns:p14="http://schemas.microsoft.com/office/powerpoint/2010/main" val="1319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53025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28507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40296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57671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16319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9457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16910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260721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47791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18029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ea typeface="+mn-ea"/>
              </a:defRPr>
            </a:lvl1pPr>
          </a:lstStyle>
          <a:p>
            <a:pPr>
              <a:defRPr/>
            </a:pPr>
            <a:endParaRPr lang="it-IT"/>
          </a:p>
        </p:txBody>
      </p:sp>
    </p:spTree>
    <p:extLst>
      <p:ext uri="{BB962C8B-B14F-4D97-AF65-F5344CB8AC3E}">
        <p14:creationId xmlns:p14="http://schemas.microsoft.com/office/powerpoint/2010/main" val="26820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6638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1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 descr="Logo age"/>
          <p:cNvPicPr>
            <a:picLocks noChangeAspect="1" noChangeArrowheads="1"/>
          </p:cNvPicPr>
          <p:nvPr userDrawn="1"/>
        </p:nvPicPr>
        <p:blipFill>
          <a:blip r:embed="rId2">
            <a:extLst>
              <a:ext uri="{28A0092B-C50C-407E-A947-70E740481C1C}">
                <a14:useLocalDpi xmlns:a14="http://schemas.microsoft.com/office/drawing/2010/main" val="0"/>
              </a:ext>
            </a:extLst>
          </a:blip>
          <a:srcRect l="1999" t="12003" r="1999" b="12003"/>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
        <p:nvSpPr>
          <p:cNvPr id="4"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mn-lt"/>
              </a:defRPr>
            </a:lvl1pPr>
          </a:lstStyle>
          <a:p>
            <a:pPr>
              <a:defRPr/>
            </a:pPr>
            <a:fld id="{FA462672-A8D1-482C-9519-0C8642D26712}" type="slidenum">
              <a:rPr lang="it-IT"/>
              <a:pPr>
                <a:defRPr/>
              </a:pPr>
              <a:t>‹N›</a:t>
            </a:fld>
            <a:endParaRPr lang="it-IT"/>
          </a:p>
        </p:txBody>
      </p:sp>
    </p:spTree>
    <p:extLst>
      <p:ext uri="{BB962C8B-B14F-4D97-AF65-F5344CB8AC3E}">
        <p14:creationId xmlns:p14="http://schemas.microsoft.com/office/powerpoint/2010/main" val="13389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29086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247466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9645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282225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1147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118730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69232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89683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80034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2035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40948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01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6482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2352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1570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61673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93843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91588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5073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7"/>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5" name="Rectangle 7"/>
          <p:cNvSpPr>
            <a:spLocks noGrp="1" noChangeArrowheads="1"/>
          </p:cNvSpPr>
          <p:nvPr>
            <p:ph type="sldNum" sz="quarter" idx="11"/>
          </p:nvPr>
        </p:nvSpPr>
        <p:spPr/>
        <p:txBody>
          <a:bodyPr/>
          <a:lstStyle>
            <a:lvl1pPr>
              <a:defRPr>
                <a:latin typeface="Arial" charset="0"/>
                <a:ea typeface="+mn-ea"/>
              </a:defRPr>
            </a:lvl1pPr>
          </a:lstStyle>
          <a:p>
            <a:pPr>
              <a:defRPr/>
            </a:pPr>
            <a:fld id="{F4493887-35AF-4E0F-A13C-71368FA8CD2E}" type="slidenum">
              <a:rPr lang="it-IT" altLang="it-IT"/>
              <a:pPr>
                <a:defRPr/>
              </a:pPr>
              <a:t>‹N›</a:t>
            </a:fld>
            <a:endParaRPr lang="it-IT" altLang="it-IT"/>
          </a:p>
        </p:txBody>
      </p:sp>
    </p:spTree>
    <p:extLst>
      <p:ext uri="{BB962C8B-B14F-4D97-AF65-F5344CB8AC3E}">
        <p14:creationId xmlns:p14="http://schemas.microsoft.com/office/powerpoint/2010/main" val="20201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5" name="Rectangle 7"/>
          <p:cNvSpPr>
            <a:spLocks noGrp="1" noChangeArrowheads="1"/>
          </p:cNvSpPr>
          <p:nvPr>
            <p:ph type="sldNum" sz="quarter" idx="11"/>
          </p:nvPr>
        </p:nvSpPr>
        <p:spPr/>
        <p:txBody>
          <a:bodyPr/>
          <a:lstStyle>
            <a:lvl1pPr>
              <a:defRPr>
                <a:latin typeface="Arial" charset="0"/>
                <a:ea typeface="+mn-ea"/>
              </a:defRPr>
            </a:lvl1pPr>
          </a:lstStyle>
          <a:p>
            <a:pPr>
              <a:defRPr/>
            </a:pPr>
            <a:fld id="{775FDFFE-008B-4A60-B2C7-75A3DB5B29D5}" type="slidenum">
              <a:rPr lang="it-IT" altLang="it-IT"/>
              <a:pPr>
                <a:defRPr/>
              </a:pPr>
              <a:t>‹N›</a:t>
            </a:fld>
            <a:endParaRPr lang="it-IT" altLang="it-IT"/>
          </a:p>
        </p:txBody>
      </p:sp>
    </p:spTree>
    <p:extLst>
      <p:ext uri="{BB962C8B-B14F-4D97-AF65-F5344CB8AC3E}">
        <p14:creationId xmlns:p14="http://schemas.microsoft.com/office/powerpoint/2010/main" val="205972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7"/>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5" name="Rectangle 7"/>
          <p:cNvSpPr>
            <a:spLocks noGrp="1" noChangeArrowheads="1"/>
          </p:cNvSpPr>
          <p:nvPr>
            <p:ph type="sldNum" sz="quarter" idx="11"/>
          </p:nvPr>
        </p:nvSpPr>
        <p:spPr/>
        <p:txBody>
          <a:bodyPr/>
          <a:lstStyle>
            <a:lvl1pPr>
              <a:defRPr>
                <a:latin typeface="Arial" charset="0"/>
                <a:ea typeface="+mn-ea"/>
              </a:defRPr>
            </a:lvl1pPr>
          </a:lstStyle>
          <a:p>
            <a:pPr>
              <a:defRPr/>
            </a:pPr>
            <a:fld id="{6478C902-12A7-475F-8440-DEDB19C23B9C}" type="slidenum">
              <a:rPr lang="it-IT" altLang="it-IT"/>
              <a:pPr>
                <a:defRPr/>
              </a:pPr>
              <a:t>‹N›</a:t>
            </a:fld>
            <a:endParaRPr lang="it-IT" altLang="it-IT"/>
          </a:p>
        </p:txBody>
      </p:sp>
    </p:spTree>
    <p:extLst>
      <p:ext uri="{BB962C8B-B14F-4D97-AF65-F5344CB8AC3E}">
        <p14:creationId xmlns:p14="http://schemas.microsoft.com/office/powerpoint/2010/main" val="28539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6" name="Rectangle 7"/>
          <p:cNvSpPr>
            <a:spLocks noGrp="1" noChangeArrowheads="1"/>
          </p:cNvSpPr>
          <p:nvPr>
            <p:ph type="sldNum" sz="quarter" idx="11"/>
          </p:nvPr>
        </p:nvSpPr>
        <p:spPr/>
        <p:txBody>
          <a:bodyPr/>
          <a:lstStyle>
            <a:lvl1pPr>
              <a:defRPr>
                <a:latin typeface="Arial" charset="0"/>
                <a:ea typeface="+mn-ea"/>
              </a:defRPr>
            </a:lvl1pPr>
          </a:lstStyle>
          <a:p>
            <a:pPr>
              <a:defRPr/>
            </a:pPr>
            <a:fld id="{4265E480-C052-49E9-83BF-BDA773938B8B}" type="slidenum">
              <a:rPr lang="it-IT" altLang="it-IT"/>
              <a:pPr>
                <a:defRPr/>
              </a:pPr>
              <a:t>‹N›</a:t>
            </a:fld>
            <a:endParaRPr lang="it-IT" altLang="it-IT"/>
          </a:p>
        </p:txBody>
      </p:sp>
    </p:spTree>
    <p:extLst>
      <p:ext uri="{BB962C8B-B14F-4D97-AF65-F5344CB8AC3E}">
        <p14:creationId xmlns:p14="http://schemas.microsoft.com/office/powerpoint/2010/main" val="89946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8" name="Rectangle 8"/>
          <p:cNvSpPr>
            <a:spLocks noGrp="1" noChangeArrowheads="1"/>
          </p:cNvSpPr>
          <p:nvPr>
            <p:ph type="sldNum" sz="quarter" idx="11"/>
          </p:nvPr>
        </p:nvSpPr>
        <p:spPr/>
        <p:txBody>
          <a:bodyPr/>
          <a:lstStyle>
            <a:lvl1pPr>
              <a:defRPr>
                <a:latin typeface="Arial" charset="0"/>
                <a:ea typeface="+mn-ea"/>
              </a:defRPr>
            </a:lvl1pPr>
          </a:lstStyle>
          <a:p>
            <a:pPr>
              <a:defRPr/>
            </a:pPr>
            <a:fld id="{A041A7A5-9BB6-44FE-A080-F47E49A3149A}" type="slidenum">
              <a:rPr lang="it-IT" altLang="it-IT"/>
              <a:pPr>
                <a:defRPr/>
              </a:pPr>
              <a:t>‹N›</a:t>
            </a:fld>
            <a:endParaRPr lang="it-IT" altLang="it-IT"/>
          </a:p>
        </p:txBody>
      </p:sp>
    </p:spTree>
    <p:extLst>
      <p:ext uri="{BB962C8B-B14F-4D97-AF65-F5344CB8AC3E}">
        <p14:creationId xmlns:p14="http://schemas.microsoft.com/office/powerpoint/2010/main" val="18155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4" name="Rectangle 7"/>
          <p:cNvSpPr>
            <a:spLocks noGrp="1" noChangeArrowheads="1"/>
          </p:cNvSpPr>
          <p:nvPr>
            <p:ph type="sldNum" sz="quarter" idx="11"/>
          </p:nvPr>
        </p:nvSpPr>
        <p:spPr/>
        <p:txBody>
          <a:bodyPr/>
          <a:lstStyle>
            <a:lvl1pPr>
              <a:defRPr>
                <a:latin typeface="Arial" charset="0"/>
                <a:ea typeface="+mn-ea"/>
              </a:defRPr>
            </a:lvl1pPr>
          </a:lstStyle>
          <a:p>
            <a:pPr>
              <a:defRPr/>
            </a:pPr>
            <a:fld id="{47A80DC0-532B-4FB0-8A80-B682D46E2FB1}" type="slidenum">
              <a:rPr lang="it-IT" altLang="it-IT"/>
              <a:pPr>
                <a:defRPr/>
              </a:pPr>
              <a:t>‹N›</a:t>
            </a:fld>
            <a:endParaRPr lang="it-IT" altLang="it-IT"/>
          </a:p>
        </p:txBody>
      </p:sp>
    </p:spTree>
    <p:extLst>
      <p:ext uri="{BB962C8B-B14F-4D97-AF65-F5344CB8AC3E}">
        <p14:creationId xmlns:p14="http://schemas.microsoft.com/office/powerpoint/2010/main" val="8692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73139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3" name="Rectangle 7"/>
          <p:cNvSpPr>
            <a:spLocks noGrp="1" noChangeArrowheads="1"/>
          </p:cNvSpPr>
          <p:nvPr>
            <p:ph type="sldNum" sz="quarter" idx="11"/>
          </p:nvPr>
        </p:nvSpPr>
        <p:spPr/>
        <p:txBody>
          <a:bodyPr/>
          <a:lstStyle>
            <a:lvl1pPr>
              <a:defRPr>
                <a:latin typeface="Arial" charset="0"/>
                <a:ea typeface="+mn-ea"/>
              </a:defRPr>
            </a:lvl1pPr>
          </a:lstStyle>
          <a:p>
            <a:pPr>
              <a:defRPr/>
            </a:pPr>
            <a:fld id="{6FE07524-EB03-4EB0-B360-0A7F9DC6D206}" type="slidenum">
              <a:rPr lang="it-IT" altLang="it-IT"/>
              <a:pPr>
                <a:defRPr/>
              </a:pPr>
              <a:t>‹N›</a:t>
            </a:fld>
            <a:endParaRPr lang="it-IT" altLang="it-IT"/>
          </a:p>
        </p:txBody>
      </p:sp>
    </p:spTree>
    <p:extLst>
      <p:ext uri="{BB962C8B-B14F-4D97-AF65-F5344CB8AC3E}">
        <p14:creationId xmlns:p14="http://schemas.microsoft.com/office/powerpoint/2010/main" val="33714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6" name="Rectangle 7"/>
          <p:cNvSpPr>
            <a:spLocks noGrp="1" noChangeArrowheads="1"/>
          </p:cNvSpPr>
          <p:nvPr>
            <p:ph type="sldNum" sz="quarter" idx="11"/>
          </p:nvPr>
        </p:nvSpPr>
        <p:spPr/>
        <p:txBody>
          <a:bodyPr/>
          <a:lstStyle>
            <a:lvl1pPr>
              <a:defRPr>
                <a:latin typeface="Arial" charset="0"/>
                <a:ea typeface="+mn-ea"/>
              </a:defRPr>
            </a:lvl1pPr>
          </a:lstStyle>
          <a:p>
            <a:pPr>
              <a:defRPr/>
            </a:pPr>
            <a:fld id="{D04F766D-F50F-4A8F-9D03-52A3E21C1428}" type="slidenum">
              <a:rPr lang="it-IT" altLang="it-IT"/>
              <a:pPr>
                <a:defRPr/>
              </a:pPr>
              <a:t>‹N›</a:t>
            </a:fld>
            <a:endParaRPr lang="it-IT" altLang="it-IT"/>
          </a:p>
        </p:txBody>
      </p:sp>
    </p:spTree>
    <p:extLst>
      <p:ext uri="{BB962C8B-B14F-4D97-AF65-F5344CB8AC3E}">
        <p14:creationId xmlns:p14="http://schemas.microsoft.com/office/powerpoint/2010/main" val="3324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6" name="Rectangle 7"/>
          <p:cNvSpPr>
            <a:spLocks noGrp="1" noChangeArrowheads="1"/>
          </p:cNvSpPr>
          <p:nvPr>
            <p:ph type="sldNum" sz="quarter" idx="11"/>
          </p:nvPr>
        </p:nvSpPr>
        <p:spPr/>
        <p:txBody>
          <a:bodyPr/>
          <a:lstStyle>
            <a:lvl1pPr>
              <a:defRPr>
                <a:latin typeface="Arial" charset="0"/>
                <a:ea typeface="+mn-ea"/>
              </a:defRPr>
            </a:lvl1pPr>
          </a:lstStyle>
          <a:p>
            <a:pPr>
              <a:defRPr/>
            </a:pPr>
            <a:fld id="{0EC23222-EED6-4131-82D0-76A76DE5E632}" type="slidenum">
              <a:rPr lang="it-IT" altLang="it-IT"/>
              <a:pPr>
                <a:defRPr/>
              </a:pPr>
              <a:t>‹N›</a:t>
            </a:fld>
            <a:endParaRPr lang="it-IT" altLang="it-IT"/>
          </a:p>
        </p:txBody>
      </p:sp>
    </p:spTree>
    <p:extLst>
      <p:ext uri="{BB962C8B-B14F-4D97-AF65-F5344CB8AC3E}">
        <p14:creationId xmlns:p14="http://schemas.microsoft.com/office/powerpoint/2010/main" val="301827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5" name="Rectangle 7"/>
          <p:cNvSpPr>
            <a:spLocks noGrp="1" noChangeArrowheads="1"/>
          </p:cNvSpPr>
          <p:nvPr>
            <p:ph type="sldNum" sz="quarter" idx="11"/>
          </p:nvPr>
        </p:nvSpPr>
        <p:spPr/>
        <p:txBody>
          <a:bodyPr/>
          <a:lstStyle>
            <a:lvl1pPr>
              <a:defRPr>
                <a:latin typeface="Arial" charset="0"/>
                <a:ea typeface="+mn-ea"/>
              </a:defRPr>
            </a:lvl1pPr>
          </a:lstStyle>
          <a:p>
            <a:pPr>
              <a:defRPr/>
            </a:pPr>
            <a:fld id="{7B7B7BEE-4B2A-46BB-9436-BA3A14EBE708}" type="slidenum">
              <a:rPr lang="it-IT" altLang="it-IT"/>
              <a:pPr>
                <a:defRPr/>
              </a:pPr>
              <a:t>‹N›</a:t>
            </a:fld>
            <a:endParaRPr lang="it-IT" altLang="it-IT"/>
          </a:p>
        </p:txBody>
      </p:sp>
    </p:spTree>
    <p:extLst>
      <p:ext uri="{BB962C8B-B14F-4D97-AF65-F5344CB8AC3E}">
        <p14:creationId xmlns:p14="http://schemas.microsoft.com/office/powerpoint/2010/main" val="159460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ftr" sz="quarter" idx="10"/>
          </p:nvPr>
        </p:nvSpPr>
        <p:spPr/>
        <p:txBody>
          <a:bodyPr/>
          <a:lstStyle>
            <a:lvl1pPr algn="l">
              <a:defRPr>
                <a:ea typeface="+mn-ea"/>
              </a:defRPr>
            </a:lvl1pPr>
          </a:lstStyle>
          <a:p>
            <a:pPr>
              <a:defRPr/>
            </a:pPr>
            <a:endParaRPr lang="it-IT" altLang="it-IT"/>
          </a:p>
        </p:txBody>
      </p:sp>
      <p:sp>
        <p:nvSpPr>
          <p:cNvPr id="5" name="Rectangle 7"/>
          <p:cNvSpPr>
            <a:spLocks noGrp="1" noChangeArrowheads="1"/>
          </p:cNvSpPr>
          <p:nvPr>
            <p:ph type="sldNum" sz="quarter" idx="11"/>
          </p:nvPr>
        </p:nvSpPr>
        <p:spPr/>
        <p:txBody>
          <a:bodyPr/>
          <a:lstStyle>
            <a:lvl1pPr>
              <a:defRPr>
                <a:latin typeface="Arial" charset="0"/>
                <a:ea typeface="+mn-ea"/>
              </a:defRPr>
            </a:lvl1pPr>
          </a:lstStyle>
          <a:p>
            <a:pPr>
              <a:defRPr/>
            </a:pPr>
            <a:fld id="{11D7D4FA-2666-42AD-BF32-17D19E399CFD}" type="slidenum">
              <a:rPr lang="it-IT" altLang="it-IT"/>
              <a:pPr>
                <a:defRPr/>
              </a:pPr>
              <a:t>‹N›</a:t>
            </a:fld>
            <a:endParaRPr lang="it-IT" altLang="it-IT"/>
          </a:p>
        </p:txBody>
      </p:sp>
    </p:spTree>
    <p:extLst>
      <p:ext uri="{BB962C8B-B14F-4D97-AF65-F5344CB8AC3E}">
        <p14:creationId xmlns:p14="http://schemas.microsoft.com/office/powerpoint/2010/main" val="219260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 descr="Logo age"/>
          <p:cNvPicPr>
            <a:picLocks noChangeAspect="1" noChangeArrowheads="1"/>
          </p:cNvPicPr>
          <p:nvPr userDrawn="1"/>
        </p:nvPicPr>
        <p:blipFill>
          <a:blip r:embed="rId2">
            <a:extLst>
              <a:ext uri="{28A0092B-C50C-407E-A947-70E740481C1C}">
                <a14:useLocalDpi xmlns:a14="http://schemas.microsoft.com/office/drawing/2010/main" val="0"/>
              </a:ext>
            </a:extLst>
          </a:blip>
          <a:srcRect l="1999" t="12003" r="1999" b="12003"/>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
        <p:nvSpPr>
          <p:cNvPr id="4"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mn-lt"/>
              </a:defRPr>
            </a:lvl1pPr>
          </a:lstStyle>
          <a:p>
            <a:pPr>
              <a:defRPr/>
            </a:pPr>
            <a:fld id="{D50E8DCB-C541-424C-97F2-DFD9D382E176}" type="slidenum">
              <a:rPr lang="it-IT"/>
              <a:pPr>
                <a:defRPr/>
              </a:pPr>
              <a:t>‹N›</a:t>
            </a:fld>
            <a:endParaRPr lang="it-IT"/>
          </a:p>
        </p:txBody>
      </p:sp>
    </p:spTree>
    <p:extLst>
      <p:ext uri="{BB962C8B-B14F-4D97-AF65-F5344CB8AC3E}">
        <p14:creationId xmlns:p14="http://schemas.microsoft.com/office/powerpoint/2010/main" val="144699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911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7641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82297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7979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54295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9667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6848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169214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5032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2225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107184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3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 descr="Logo age"/>
          <p:cNvPicPr>
            <a:picLocks noChangeAspect="1" noChangeArrowheads="1"/>
          </p:cNvPicPr>
          <p:nvPr userDrawn="1"/>
        </p:nvPicPr>
        <p:blipFill>
          <a:blip r:embed="rId2">
            <a:extLst>
              <a:ext uri="{28A0092B-C50C-407E-A947-70E740481C1C}">
                <a14:useLocalDpi xmlns:a14="http://schemas.microsoft.com/office/drawing/2010/main" val="0"/>
              </a:ext>
            </a:extLst>
          </a:blip>
          <a:srcRect l="1999" t="12003" r="1999" b="12003"/>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
        <p:nvSpPr>
          <p:cNvPr id="4"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mn-lt"/>
              </a:defRPr>
            </a:lvl1pPr>
          </a:lstStyle>
          <a:p>
            <a:pPr>
              <a:defRPr/>
            </a:pPr>
            <a:fld id="{0424C241-2F1E-4AB3-9D24-2337B92FAF78}" type="slidenum">
              <a:rPr lang="it-IT"/>
              <a:pPr>
                <a:defRPr/>
              </a:pPr>
              <a:t>‹N›</a:t>
            </a:fld>
            <a:endParaRPr lang="it-IT"/>
          </a:p>
        </p:txBody>
      </p:sp>
    </p:spTree>
    <p:extLst>
      <p:ext uri="{BB962C8B-B14F-4D97-AF65-F5344CB8AC3E}">
        <p14:creationId xmlns:p14="http://schemas.microsoft.com/office/powerpoint/2010/main" val="327495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57682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28773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496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9968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34189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6399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97307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12734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5602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376710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defRPr>
                <a:effectLst>
                  <a:outerShdw blurRad="38100" dist="38100" dir="2700000" algn="tl">
                    <a:srgbClr val="000000">
                      <a:alpha val="43137"/>
                    </a:srgbClr>
                  </a:outerShdw>
                </a:effectLst>
              </a:defRPr>
            </a:lvl1pPr>
          </a:lstStyle>
          <a:p>
            <a:pPr>
              <a:defRPr/>
            </a:pPr>
            <a:endParaRPr lang="it-IT"/>
          </a:p>
        </p:txBody>
      </p:sp>
    </p:spTree>
    <p:extLst>
      <p:ext uri="{BB962C8B-B14F-4D97-AF65-F5344CB8AC3E}">
        <p14:creationId xmlns:p14="http://schemas.microsoft.com/office/powerpoint/2010/main" val="295370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66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E027CBA8-11EA-4D72-8066-CF01654014AD}" type="slidenum">
              <a:rPr lang="it-IT"/>
              <a:pPr>
                <a:defRPr/>
              </a:pPr>
              <a:t>‹N›</a:t>
            </a:fld>
            <a:endParaRPr lang="it-IT"/>
          </a:p>
        </p:txBody>
      </p:sp>
    </p:spTree>
    <p:extLst>
      <p:ext uri="{BB962C8B-B14F-4D97-AF65-F5344CB8AC3E}">
        <p14:creationId xmlns:p14="http://schemas.microsoft.com/office/powerpoint/2010/main" val="22882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1256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77266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87104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3801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2879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9051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0272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61768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5149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3049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628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774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99FED2CB-4A14-4211-ADCA-A1FD0975DFAD}" type="slidenum">
              <a:rPr lang="it-IT"/>
              <a:pPr>
                <a:defRPr/>
              </a:pPr>
              <a:t>‹N›</a:t>
            </a:fld>
            <a:endParaRPr lang="it-IT"/>
          </a:p>
        </p:txBody>
      </p:sp>
    </p:spTree>
    <p:extLst>
      <p:ext uri="{BB962C8B-B14F-4D97-AF65-F5344CB8AC3E}">
        <p14:creationId xmlns:p14="http://schemas.microsoft.com/office/powerpoint/2010/main" val="41476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5923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4702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2520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31092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4346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11260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3364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7980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1405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2395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6432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uppo 13"/>
          <p:cNvGrpSpPr>
            <a:grpSpLocks/>
          </p:cNvGrpSpPr>
          <p:nvPr userDrawn="1"/>
        </p:nvGrpSpPr>
        <p:grpSpPr bwMode="auto">
          <a:xfrm>
            <a:off x="5643563" y="0"/>
            <a:ext cx="3500437" cy="655638"/>
            <a:chOff x="5643538" y="71414"/>
            <a:chExt cx="3500462" cy="655084"/>
          </a:xfrm>
        </p:grpSpPr>
        <p:sp>
          <p:nvSpPr>
            <p:cNvPr id="3" name="Text Box 9"/>
            <p:cNvSpPr txBox="1">
              <a:spLocks noChangeArrowheads="1"/>
            </p:cNvSpPr>
            <p:nvPr userDrawn="1"/>
          </p:nvSpPr>
          <p:spPr bwMode="auto">
            <a:xfrm>
              <a:off x="5643538" y="356923"/>
              <a:ext cx="3500462" cy="3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defRPr/>
              </a:pPr>
              <a:r>
                <a:rPr lang="it-IT" smtClean="0">
                  <a:solidFill>
                    <a:srgbClr val="000000"/>
                  </a:solidFill>
                  <a:effectLst/>
                  <a:latin typeface="Kunstler Script" pitchFamily="66" charset="0"/>
                </a:rPr>
                <a:t>Agenzia Nazionale per i Servizi Sanitari Regionali</a:t>
              </a:r>
              <a:endParaRPr lang="it-IT" smtClean="0">
                <a:solidFill>
                  <a:srgbClr val="000000"/>
                </a:solidFill>
                <a:effectLst/>
                <a:latin typeface="Times" pitchFamily="18" charset="0"/>
              </a:endParaRPr>
            </a:p>
          </p:txBody>
        </p:sp>
        <p:pic>
          <p:nvPicPr>
            <p:cNvPr id="4" name="Picture 8" descr="Emblem_of_Italy_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1769" y="71414"/>
              <a:ext cx="324000"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
        <p:nvSpPr>
          <p:cNvPr id="6"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i="0">
                <a:solidFill>
                  <a:srgbClr val="000000"/>
                </a:solidFill>
                <a:effectLst/>
                <a:latin typeface="Arial" pitchFamily="34" charset="0"/>
              </a:defRPr>
            </a:lvl1pPr>
          </a:lstStyle>
          <a:p>
            <a:pPr>
              <a:defRPr/>
            </a:pPr>
            <a:fld id="{E6B31D0D-78E4-4A75-B997-D6F5229671F3}" type="slidenum">
              <a:rPr lang="it-IT"/>
              <a:pPr>
                <a:defRPr/>
              </a:pPr>
              <a:t>‹N›</a:t>
            </a:fld>
            <a:endParaRPr lang="it-IT"/>
          </a:p>
        </p:txBody>
      </p:sp>
    </p:spTree>
    <p:extLst>
      <p:ext uri="{BB962C8B-B14F-4D97-AF65-F5344CB8AC3E}">
        <p14:creationId xmlns:p14="http://schemas.microsoft.com/office/powerpoint/2010/main" val="41769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6240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36618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29948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16531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130318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4953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68747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92278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6389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49034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6063" y="1600200"/>
            <a:ext cx="2090737"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600200"/>
            <a:ext cx="6119813"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latin typeface="Arial" pitchFamily="34" charset="0"/>
              </a:defRPr>
            </a:lvl1pPr>
          </a:lstStyle>
          <a:p>
            <a:pPr>
              <a:defRPr/>
            </a:pPr>
            <a:endParaRPr lang="it-IT"/>
          </a:p>
        </p:txBody>
      </p:sp>
    </p:spTree>
    <p:extLst>
      <p:ext uri="{BB962C8B-B14F-4D97-AF65-F5344CB8AC3E}">
        <p14:creationId xmlns:p14="http://schemas.microsoft.com/office/powerpoint/2010/main" val="342950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9F4619E-B73F-49C2-BCAD-9481A31304AA}" type="datetimeFigureOut">
              <a:rPr lang="it-IT" smtClean="0"/>
              <a:t>29/09/2015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5119128-E361-4869-85D8-D9E273866C66}" type="slidenum">
              <a:rPr lang="it-IT" smtClean="0"/>
              <a:t>‹N›</a:t>
            </a:fld>
            <a:endParaRPr lang="it-IT"/>
          </a:p>
        </p:txBody>
      </p:sp>
    </p:spTree>
    <p:extLst>
      <p:ext uri="{BB962C8B-B14F-4D97-AF65-F5344CB8AC3E}">
        <p14:creationId xmlns:p14="http://schemas.microsoft.com/office/powerpoint/2010/main" val="377841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5"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23E0C96F-0D2F-4863-9481-152CD108B6C8}" type="slidenum">
              <a:rPr lang="it-IT"/>
              <a:pPr>
                <a:defRPr/>
              </a:pPr>
              <a:t>‹N›</a:t>
            </a:fld>
            <a:endParaRPr lang="it-IT"/>
          </a:p>
        </p:txBody>
      </p:sp>
    </p:spTree>
    <p:extLst>
      <p:ext uri="{BB962C8B-B14F-4D97-AF65-F5344CB8AC3E}">
        <p14:creationId xmlns:p14="http://schemas.microsoft.com/office/powerpoint/2010/main" val="330746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5"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B945D2AE-1F7B-4515-A8D7-A1591324FB50}" type="slidenum">
              <a:rPr lang="it-IT"/>
              <a:pPr>
                <a:defRPr/>
              </a:pPr>
              <a:t>‹N›</a:t>
            </a:fld>
            <a:endParaRPr lang="it-IT"/>
          </a:p>
        </p:txBody>
      </p:sp>
    </p:spTree>
    <p:extLst>
      <p:ext uri="{BB962C8B-B14F-4D97-AF65-F5344CB8AC3E}">
        <p14:creationId xmlns:p14="http://schemas.microsoft.com/office/powerpoint/2010/main" val="35625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5"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5A6609F7-48F1-48E6-98A9-8755ACD5C176}" type="slidenum">
              <a:rPr lang="it-IT"/>
              <a:pPr>
                <a:defRPr/>
              </a:pPr>
              <a:t>‹N›</a:t>
            </a:fld>
            <a:endParaRPr lang="it-IT"/>
          </a:p>
        </p:txBody>
      </p:sp>
    </p:spTree>
    <p:extLst>
      <p:ext uri="{BB962C8B-B14F-4D97-AF65-F5344CB8AC3E}">
        <p14:creationId xmlns:p14="http://schemas.microsoft.com/office/powerpoint/2010/main" val="262794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6"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B9586E84-2474-4F14-87D1-80DC19B9D071}" type="slidenum">
              <a:rPr lang="it-IT"/>
              <a:pPr>
                <a:defRPr/>
              </a:pPr>
              <a:t>‹N›</a:t>
            </a:fld>
            <a:endParaRPr lang="it-IT"/>
          </a:p>
        </p:txBody>
      </p:sp>
    </p:spTree>
    <p:extLst>
      <p:ext uri="{BB962C8B-B14F-4D97-AF65-F5344CB8AC3E}">
        <p14:creationId xmlns:p14="http://schemas.microsoft.com/office/powerpoint/2010/main" val="341572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8"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3D486E67-9114-4F15-8AD9-DE0EF58DCD7D}" type="slidenum">
              <a:rPr lang="it-IT"/>
              <a:pPr>
                <a:defRPr/>
              </a:pPr>
              <a:t>‹N›</a:t>
            </a:fld>
            <a:endParaRPr lang="it-IT"/>
          </a:p>
        </p:txBody>
      </p:sp>
    </p:spTree>
    <p:extLst>
      <p:ext uri="{BB962C8B-B14F-4D97-AF65-F5344CB8AC3E}">
        <p14:creationId xmlns:p14="http://schemas.microsoft.com/office/powerpoint/2010/main" val="25132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4"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B5234135-0C11-4D86-B792-3F18E0A51561}" type="slidenum">
              <a:rPr lang="it-IT"/>
              <a:pPr>
                <a:defRPr/>
              </a:pPr>
              <a:t>‹N›</a:t>
            </a:fld>
            <a:endParaRPr lang="it-IT"/>
          </a:p>
        </p:txBody>
      </p:sp>
    </p:spTree>
    <p:extLst>
      <p:ext uri="{BB962C8B-B14F-4D97-AF65-F5344CB8AC3E}">
        <p14:creationId xmlns:p14="http://schemas.microsoft.com/office/powerpoint/2010/main" val="71988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lgn="l">
              <a:defRPr>
                <a:effectLst>
                  <a:outerShdw blurRad="38100" dist="38100" dir="2700000" algn="tl">
                    <a:srgbClr val="000000">
                      <a:alpha val="43137"/>
                    </a:srgbClr>
                  </a:outerShdw>
                </a:effectLst>
              </a:defRPr>
            </a:lvl1pPr>
          </a:lstStyle>
          <a:p>
            <a:pPr>
              <a:defRPr/>
            </a:pPr>
            <a:endParaRPr lang="it-IT"/>
          </a:p>
        </p:txBody>
      </p:sp>
      <p:sp>
        <p:nvSpPr>
          <p:cNvPr id="3" name="Rectangle 7"/>
          <p:cNvSpPr>
            <a:spLocks noGrp="1" noChangeArrowheads="1"/>
          </p:cNvSpPr>
          <p:nvPr>
            <p:ph type="sldNum" sz="quarter" idx="11"/>
          </p:nvPr>
        </p:nvSpPr>
        <p:spPr/>
        <p:txBody>
          <a:bodyPr/>
          <a:lstStyle>
            <a:lvl1pPr>
              <a:defRPr>
                <a:effectLst>
                  <a:outerShdw blurRad="38100" dist="38100" dir="2700000" algn="tl">
                    <a:srgbClr val="000000">
                      <a:alpha val="43137"/>
                    </a:srgbClr>
                  </a:outerShdw>
                </a:effectLst>
              </a:defRPr>
            </a:lvl1pPr>
          </a:lstStyle>
          <a:p>
            <a:pPr>
              <a:defRPr/>
            </a:pPr>
            <a:fld id="{FF230835-E050-4048-A0B3-1B1F78C5433A}" type="slidenum">
              <a:rPr lang="it-IT"/>
              <a:pPr>
                <a:defRPr/>
              </a:pPr>
              <a:t>‹N›</a:t>
            </a:fld>
            <a:endParaRPr lang="it-IT"/>
          </a:p>
        </p:txBody>
      </p:sp>
    </p:spTree>
    <p:extLst>
      <p:ext uri="{BB962C8B-B14F-4D97-AF65-F5344CB8AC3E}">
        <p14:creationId xmlns:p14="http://schemas.microsoft.com/office/powerpoint/2010/main" val="43399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7.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7.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7.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3.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effectLst/>
                <a:latin typeface="+mn-lt"/>
              </a:defRPr>
            </a:lvl1pPr>
          </a:lstStyle>
          <a:p>
            <a:pPr>
              <a:defRPr/>
            </a:pPr>
            <a:endParaRPr lang="it-IT"/>
          </a:p>
        </p:txBody>
      </p:sp>
      <p:pic>
        <p:nvPicPr>
          <p:cNvPr id="1027" name="Picture 8" descr="Testatina P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36" r:id="rId1"/>
    <p:sldLayoutId id="2147490516" r:id="rId2"/>
    <p:sldLayoutId id="2147490517" r:id="rId3"/>
    <p:sldLayoutId id="2147490518" r:id="rId4"/>
    <p:sldLayoutId id="2147490519" r:id="rId5"/>
    <p:sldLayoutId id="2147490520" r:id="rId6"/>
    <p:sldLayoutId id="2147490521" r:id="rId7"/>
    <p:sldLayoutId id="2147490522" r:id="rId8"/>
    <p:sldLayoutId id="2147490523" r:id="rId9"/>
    <p:sldLayoutId id="2147490524" r:id="rId10"/>
    <p:sldLayoutId id="2147490525" r:id="rId11"/>
    <p:sldLayoutId id="214749053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10243" name="Picture 8" descr="Testatina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618" r:id="rId1"/>
    <p:sldLayoutId id="2147490619" r:id="rId2"/>
    <p:sldLayoutId id="2147490620" r:id="rId3"/>
    <p:sldLayoutId id="2147490621" r:id="rId4"/>
    <p:sldLayoutId id="2147490622" r:id="rId5"/>
    <p:sldLayoutId id="2147490623" r:id="rId6"/>
    <p:sldLayoutId id="2147490624" r:id="rId7"/>
    <p:sldLayoutId id="2147490625" r:id="rId8"/>
    <p:sldLayoutId id="2147490626" r:id="rId9"/>
    <p:sldLayoutId id="2147490627" r:id="rId10"/>
    <p:sldLayoutId id="21474906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11267" name="Picture 8" descr="Testatina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629" r:id="rId1"/>
    <p:sldLayoutId id="2147490630" r:id="rId2"/>
    <p:sldLayoutId id="2147490631" r:id="rId3"/>
    <p:sldLayoutId id="2147490632" r:id="rId4"/>
    <p:sldLayoutId id="2147490633" r:id="rId5"/>
    <p:sldLayoutId id="2147490634" r:id="rId6"/>
    <p:sldLayoutId id="2147490635" r:id="rId7"/>
    <p:sldLayoutId id="2147490636" r:id="rId8"/>
    <p:sldLayoutId id="2147490637" r:id="rId9"/>
    <p:sldLayoutId id="2147490638" r:id="rId10"/>
    <p:sldLayoutId id="21474906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12291" name="Picture 8" descr="Testatina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640" r:id="rId1"/>
    <p:sldLayoutId id="2147490641" r:id="rId2"/>
    <p:sldLayoutId id="2147490642" r:id="rId3"/>
    <p:sldLayoutId id="2147490643" r:id="rId4"/>
    <p:sldLayoutId id="2147490644" r:id="rId5"/>
    <p:sldLayoutId id="2147490645" r:id="rId6"/>
    <p:sldLayoutId id="2147490646" r:id="rId7"/>
    <p:sldLayoutId id="2147490647" r:id="rId8"/>
    <p:sldLayoutId id="2147490648" r:id="rId9"/>
    <p:sldLayoutId id="2147490649" r:id="rId10"/>
    <p:sldLayoutId id="21474906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latin typeface="Calibri"/>
              </a:defRPr>
            </a:lvl1pPr>
          </a:lstStyle>
          <a:p>
            <a:pPr>
              <a:defRPr/>
            </a:pPr>
            <a:fld id="{23D4AED1-48CA-439C-A38E-84AD5FD31218}" type="datetimeFigureOut">
              <a:rPr lang="it-IT"/>
              <a:pPr>
                <a:defRPr/>
              </a:pPr>
              <a:t>29/09/2015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latin typeface="Calibri"/>
              </a:defRPr>
            </a:lvl1pPr>
          </a:lstStyle>
          <a:p>
            <a:pPr>
              <a:defRPr/>
            </a:pPr>
            <a:fld id="{B04C0BD4-0B95-4847-A5D0-D1BF0042A92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0651" r:id="rId1"/>
    <p:sldLayoutId id="2147490652" r:id="rId2"/>
    <p:sldLayoutId id="2147490653" r:id="rId3"/>
    <p:sldLayoutId id="2147490654" r:id="rId4"/>
    <p:sldLayoutId id="2147490655" r:id="rId5"/>
    <p:sldLayoutId id="2147490656" r:id="rId6"/>
    <p:sldLayoutId id="2147490657" r:id="rId7"/>
    <p:sldLayoutId id="2147490658" r:id="rId8"/>
    <p:sldLayoutId id="2147490659" r:id="rId9"/>
    <p:sldLayoutId id="2147490660" r:id="rId10"/>
    <p:sldLayoutId id="2147490661" r:id="rId11"/>
    <p:sldLayoutId id="21474906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pitchFamily="1" charset="0"/>
                <a:ea typeface="Osaka" pitchFamily="1" charset="-128"/>
              </a:defRPr>
            </a:lvl1pPr>
          </a:lstStyle>
          <a:p>
            <a:pPr>
              <a:defRPr/>
            </a:pPr>
            <a:endParaRPr lang="it-IT"/>
          </a:p>
        </p:txBody>
      </p:sp>
      <p:pic>
        <p:nvPicPr>
          <p:cNvPr id="14339" name="Picture 8" descr="Testatina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663" r:id="rId1"/>
    <p:sldLayoutId id="2147490664" r:id="rId2"/>
    <p:sldLayoutId id="2147490665" r:id="rId3"/>
    <p:sldLayoutId id="2147490666" r:id="rId4"/>
    <p:sldLayoutId id="2147490667" r:id="rId5"/>
    <p:sldLayoutId id="2147490668" r:id="rId6"/>
    <p:sldLayoutId id="2147490669" r:id="rId7"/>
    <p:sldLayoutId id="2147490670" r:id="rId8"/>
    <p:sldLayoutId id="2147490671" r:id="rId9"/>
    <p:sldLayoutId id="2147490672" r:id="rId10"/>
    <p:sldLayoutId id="2147490673" r:id="rId11"/>
    <p:sldLayoutId id="2147490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pitchFamily="1" charset="0"/>
              </a:defRPr>
            </a:lvl1pPr>
          </a:lstStyle>
          <a:p>
            <a:pPr>
              <a:defRPr/>
            </a:pPr>
            <a:endParaRPr lang="it-IT"/>
          </a:p>
        </p:txBody>
      </p:sp>
      <p:pic>
        <p:nvPicPr>
          <p:cNvPr id="15363" name="Picture 8" descr="Testatina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675" r:id="rId1"/>
    <p:sldLayoutId id="2147490676" r:id="rId2"/>
    <p:sldLayoutId id="2147490677" r:id="rId3"/>
    <p:sldLayoutId id="2147490678" r:id="rId4"/>
    <p:sldLayoutId id="2147490679" r:id="rId5"/>
    <p:sldLayoutId id="2147490680" r:id="rId6"/>
    <p:sldLayoutId id="2147490681" r:id="rId7"/>
    <p:sldLayoutId id="2147490682" r:id="rId8"/>
    <p:sldLayoutId id="2147490683" r:id="rId9"/>
    <p:sldLayoutId id="2147490684" r:id="rId10"/>
    <p:sldLayoutId id="2147490685" r:id="rId11"/>
    <p:sldLayoutId id="2147490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effectLst/>
                <a:latin typeface="+mn-lt"/>
              </a:defRPr>
            </a:lvl1pPr>
          </a:lstStyle>
          <a:p>
            <a:pPr>
              <a:defRPr/>
            </a:pPr>
            <a:endParaRPr lang="it-IT"/>
          </a:p>
        </p:txBody>
      </p:sp>
      <p:pic>
        <p:nvPicPr>
          <p:cNvPr id="2051" name="Picture 3" descr="Testatina 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38" r:id="rId1"/>
    <p:sldLayoutId id="2147490526" r:id="rId2"/>
    <p:sldLayoutId id="2147490527" r:id="rId3"/>
    <p:sldLayoutId id="2147490528" r:id="rId4"/>
    <p:sldLayoutId id="2147490529" r:id="rId5"/>
    <p:sldLayoutId id="2147490530" r:id="rId6"/>
    <p:sldLayoutId id="2147490531" r:id="rId7"/>
    <p:sldLayoutId id="2147490532" r:id="rId8"/>
    <p:sldLayoutId id="2147490533" r:id="rId9"/>
    <p:sldLayoutId id="2147490534" r:id="rId10"/>
    <p:sldLayoutId id="214749053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Logo 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6" name="Rectangle 3"/>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b="0">
                <a:solidFill>
                  <a:srgbClr val="000000"/>
                </a:solidFill>
                <a:effectLst/>
                <a:latin typeface="Times" pitchFamily="18" charset="0"/>
                <a:ea typeface="Osaka" pitchFamily="1" charset="-128"/>
              </a:defRPr>
            </a:lvl1pPr>
          </a:lstStyle>
          <a:p>
            <a:pPr>
              <a:defRPr/>
            </a:pPr>
            <a:endParaRPr lang="it-IT" altLang="it-IT"/>
          </a:p>
        </p:txBody>
      </p:sp>
      <p:sp>
        <p:nvSpPr>
          <p:cNvPr id="7" name="Rectangle 7"/>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effectLst/>
                <a:latin typeface="Arial" pitchFamily="34" charset="0"/>
                <a:ea typeface="Osaka" pitchFamily="1" charset="-128"/>
              </a:defRPr>
            </a:lvl1pPr>
          </a:lstStyle>
          <a:p>
            <a:pPr>
              <a:defRPr/>
            </a:pPr>
            <a:fld id="{C8D3E5D7-BADD-4DC3-917D-A99A641A5E1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0539" r:id="rId1"/>
    <p:sldLayoutId id="2147490540" r:id="rId2"/>
    <p:sldLayoutId id="2147490541" r:id="rId3"/>
    <p:sldLayoutId id="2147490542" r:id="rId4"/>
    <p:sldLayoutId id="2147490543" r:id="rId5"/>
    <p:sldLayoutId id="2147490544" r:id="rId6"/>
    <p:sldLayoutId id="2147490545" r:id="rId7"/>
    <p:sldLayoutId id="2147490546" r:id="rId8"/>
    <p:sldLayoutId id="2147490547" r:id="rId9"/>
    <p:sldLayoutId id="2147490548" r:id="rId10"/>
    <p:sldLayoutId id="21474905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pitchFamily="1" charset="0"/>
              </a:defRPr>
            </a:lvl1pPr>
          </a:lstStyle>
          <a:p>
            <a:pPr>
              <a:defRPr/>
            </a:pPr>
            <a:endParaRPr lang="it-IT"/>
          </a:p>
        </p:txBody>
      </p:sp>
      <p:pic>
        <p:nvPicPr>
          <p:cNvPr id="4099" name="Picture 8" descr="Testatina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50" r:id="rId1"/>
    <p:sldLayoutId id="2147490551" r:id="rId2"/>
    <p:sldLayoutId id="2147490552" r:id="rId3"/>
    <p:sldLayoutId id="2147490553" r:id="rId4"/>
    <p:sldLayoutId id="2147490554" r:id="rId5"/>
    <p:sldLayoutId id="2147490555" r:id="rId6"/>
    <p:sldLayoutId id="2147490556" r:id="rId7"/>
    <p:sldLayoutId id="2147490557" r:id="rId8"/>
    <p:sldLayoutId id="2147490558" r:id="rId9"/>
    <p:sldLayoutId id="2147490559" r:id="rId10"/>
    <p:sldLayoutId id="2147490560" r:id="rId11"/>
    <p:sldLayoutId id="21474905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pitchFamily="1" charset="0"/>
              </a:defRPr>
            </a:lvl1pPr>
          </a:lstStyle>
          <a:p>
            <a:pPr>
              <a:defRPr/>
            </a:pPr>
            <a:endParaRPr lang="it-IT"/>
          </a:p>
        </p:txBody>
      </p:sp>
      <p:pic>
        <p:nvPicPr>
          <p:cNvPr id="5123" name="Picture 8" descr="Testatina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62" r:id="rId1"/>
    <p:sldLayoutId id="2147490563" r:id="rId2"/>
    <p:sldLayoutId id="2147490564" r:id="rId3"/>
    <p:sldLayoutId id="2147490565" r:id="rId4"/>
    <p:sldLayoutId id="2147490566" r:id="rId5"/>
    <p:sldLayoutId id="2147490567" r:id="rId6"/>
    <p:sldLayoutId id="2147490568" r:id="rId7"/>
    <p:sldLayoutId id="2147490569" r:id="rId8"/>
    <p:sldLayoutId id="2147490570" r:id="rId9"/>
    <p:sldLayoutId id="2147490571" r:id="rId10"/>
    <p:sldLayoutId id="2147490572" r:id="rId11"/>
    <p:sldLayoutId id="21474905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6147" name="Picture 8" descr="Testatina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74" r:id="rId1"/>
    <p:sldLayoutId id="2147490575" r:id="rId2"/>
    <p:sldLayoutId id="2147490576" r:id="rId3"/>
    <p:sldLayoutId id="2147490577" r:id="rId4"/>
    <p:sldLayoutId id="2147490578" r:id="rId5"/>
    <p:sldLayoutId id="2147490579" r:id="rId6"/>
    <p:sldLayoutId id="2147490580" r:id="rId7"/>
    <p:sldLayoutId id="2147490581" r:id="rId8"/>
    <p:sldLayoutId id="2147490582" r:id="rId9"/>
    <p:sldLayoutId id="2147490583" r:id="rId10"/>
    <p:sldLayoutId id="21474905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7171" name="Picture 8" descr="Testatina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85" r:id="rId1"/>
    <p:sldLayoutId id="2147490586" r:id="rId2"/>
    <p:sldLayoutId id="2147490587" r:id="rId3"/>
    <p:sldLayoutId id="2147490588" r:id="rId4"/>
    <p:sldLayoutId id="2147490589" r:id="rId5"/>
    <p:sldLayoutId id="2147490590" r:id="rId6"/>
    <p:sldLayoutId id="2147490591" r:id="rId7"/>
    <p:sldLayoutId id="2147490592" r:id="rId8"/>
    <p:sldLayoutId id="2147490593" r:id="rId9"/>
    <p:sldLayoutId id="2147490594" r:id="rId10"/>
    <p:sldLayoutId id="21474905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effectLst/>
                <a:latin typeface="Times" pitchFamily="18" charset="0"/>
              </a:defRPr>
            </a:lvl1pPr>
          </a:lstStyle>
          <a:p>
            <a:pPr>
              <a:defRPr/>
            </a:pPr>
            <a:endParaRPr lang="it-IT"/>
          </a:p>
        </p:txBody>
      </p:sp>
      <p:pic>
        <p:nvPicPr>
          <p:cNvPr id="8195" name="Picture 8" descr="Testatina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0596" r:id="rId1"/>
    <p:sldLayoutId id="2147490597" r:id="rId2"/>
    <p:sldLayoutId id="2147490598" r:id="rId3"/>
    <p:sldLayoutId id="2147490599" r:id="rId4"/>
    <p:sldLayoutId id="2147490600" r:id="rId5"/>
    <p:sldLayoutId id="2147490601" r:id="rId6"/>
    <p:sldLayoutId id="2147490602" r:id="rId7"/>
    <p:sldLayoutId id="2147490603" r:id="rId8"/>
    <p:sldLayoutId id="2147490604" r:id="rId9"/>
    <p:sldLayoutId id="2147490605" r:id="rId10"/>
    <p:sldLayoutId id="2147490606" r:id="rId11"/>
    <p:sldLayoutId id="2147490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Logo 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9313" y="66675"/>
            <a:ext cx="3179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p:cNvSpPr>
            <a:spLocks noGrp="1" noChangeArrowheads="1"/>
          </p:cNvSpPr>
          <p:nvPr>
            <p:ph type="title"/>
          </p:nvPr>
        </p:nvSpPr>
        <p:spPr bwMode="auto">
          <a:xfrm>
            <a:off x="323850" y="3068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6" name="Rectangle 3"/>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b="0">
                <a:solidFill>
                  <a:srgbClr val="000000"/>
                </a:solidFill>
                <a:effectLst/>
                <a:latin typeface="Times" pitchFamily="18" charset="0"/>
              </a:defRPr>
            </a:lvl1pPr>
          </a:lstStyle>
          <a:p>
            <a:pPr>
              <a:defRPr/>
            </a:pPr>
            <a:endParaRPr lang="it-IT"/>
          </a:p>
        </p:txBody>
      </p:sp>
      <p:sp>
        <p:nvSpPr>
          <p:cNvPr id="7" name="Rectangle 7"/>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effectLst/>
                <a:latin typeface="Arial" pitchFamily="34" charset="0"/>
              </a:defRPr>
            </a:lvl1pPr>
          </a:lstStyle>
          <a:p>
            <a:pPr>
              <a:defRPr/>
            </a:pPr>
            <a:fld id="{9D3AF226-EE4E-4CE1-B9CC-896F5056223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0607" r:id="rId1"/>
    <p:sldLayoutId id="2147490608" r:id="rId2"/>
    <p:sldLayoutId id="2147490609" r:id="rId3"/>
    <p:sldLayoutId id="2147490610" r:id="rId4"/>
    <p:sldLayoutId id="2147490611" r:id="rId5"/>
    <p:sldLayoutId id="2147490612" r:id="rId6"/>
    <p:sldLayoutId id="2147490613" r:id="rId7"/>
    <p:sldLayoutId id="2147490614" r:id="rId8"/>
    <p:sldLayoutId id="2147490615" r:id="rId9"/>
    <p:sldLayoutId id="2147490616" r:id="rId10"/>
    <p:sldLayoutId id="21474906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8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hyperlink" Target="http://www.agenziafarmaco.gov.it/en/glossary/term/3393"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4175" y="260350"/>
            <a:ext cx="7381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CasellaDiTesto 8"/>
          <p:cNvSpPr txBox="1">
            <a:spLocks noChangeArrowheads="1"/>
          </p:cNvSpPr>
          <p:nvPr/>
        </p:nvSpPr>
        <p:spPr bwMode="auto">
          <a:xfrm>
            <a:off x="1898650" y="1125538"/>
            <a:ext cx="533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a:effectLst/>
                <a:latin typeface="Kunstler Script" pitchFamily="66" charset="0"/>
              </a:rPr>
              <a:t>Agenzia Nazionale per i Servizi Sanitari Regionali</a:t>
            </a:r>
          </a:p>
        </p:txBody>
      </p:sp>
      <p:sp>
        <p:nvSpPr>
          <p:cNvPr id="11" name="CasellaDiTesto 3"/>
          <p:cNvSpPr txBox="1">
            <a:spLocks noChangeArrowheads="1"/>
          </p:cNvSpPr>
          <p:nvPr/>
        </p:nvSpPr>
        <p:spPr bwMode="auto">
          <a:xfrm>
            <a:off x="755650" y="1912863"/>
            <a:ext cx="77771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it-IT" sz="3600" b="1" kern="0" dirty="0" smtClean="0">
                <a:solidFill>
                  <a:srgbClr val="FF9900"/>
                </a:solidFill>
                <a:latin typeface="Tahoma" pitchFamily="34" charset="0"/>
                <a:cs typeface="Tahoma" pitchFamily="34" charset="0"/>
              </a:rPr>
              <a:t>NEW RESPONSIBILITIES OF THE NATIONAL AGENCY FOR REGIONAL HEALTHCARE SERVICES (AGENAS)</a:t>
            </a:r>
          </a:p>
        </p:txBody>
      </p:sp>
      <p:sp>
        <p:nvSpPr>
          <p:cNvPr id="171013" name="CasellaDiTesto 5"/>
          <p:cNvSpPr txBox="1">
            <a:spLocks noChangeArrowheads="1"/>
          </p:cNvSpPr>
          <p:nvPr/>
        </p:nvSpPr>
        <p:spPr bwMode="auto">
          <a:xfrm>
            <a:off x="2435122" y="4576931"/>
            <a:ext cx="42562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2000" b="1" dirty="0" smtClean="0">
                <a:solidFill>
                  <a:srgbClr val="000066"/>
                </a:solidFill>
                <a:effectLst/>
                <a:latin typeface="Tahoma" pitchFamily="34" charset="0"/>
                <a:cs typeface="Tahoma" pitchFamily="34" charset="0"/>
              </a:rPr>
              <a:t>Mario Braga</a:t>
            </a:r>
          </a:p>
          <a:p>
            <a:pPr algn="ctr" eaLnBrk="1" hangingPunct="1">
              <a:spcBef>
                <a:spcPct val="0"/>
              </a:spcBef>
              <a:buFontTx/>
              <a:buNone/>
            </a:pPr>
            <a:r>
              <a:rPr lang="it-IT" altLang="it-IT" sz="2000" b="1" dirty="0" smtClean="0">
                <a:solidFill>
                  <a:srgbClr val="000066"/>
                </a:solidFill>
                <a:effectLst/>
                <a:latin typeface="Tahoma" pitchFamily="34" charset="0"/>
                <a:cs typeface="Tahoma" pitchFamily="34" charset="0"/>
              </a:rPr>
              <a:t>20th </a:t>
            </a:r>
            <a:r>
              <a:rPr lang="it-IT" altLang="it-IT" sz="2000" b="1" dirty="0">
                <a:solidFill>
                  <a:srgbClr val="000066"/>
                </a:solidFill>
                <a:effectLst/>
                <a:latin typeface="Tahoma" pitchFamily="34" charset="0"/>
                <a:cs typeface="Tahoma" pitchFamily="34" charset="0"/>
              </a:rPr>
              <a:t>EPSO Conference, Helsinki</a:t>
            </a:r>
          </a:p>
          <a:p>
            <a:pPr algn="ctr" eaLnBrk="1" hangingPunct="1">
              <a:spcBef>
                <a:spcPct val="0"/>
              </a:spcBef>
              <a:buFontTx/>
              <a:buNone/>
            </a:pPr>
            <a:r>
              <a:rPr lang="it-IT" altLang="it-IT" sz="2000" b="1" dirty="0">
                <a:solidFill>
                  <a:srgbClr val="000066"/>
                </a:solidFill>
                <a:effectLst/>
                <a:latin typeface="Tahoma" pitchFamily="34" charset="0"/>
                <a:cs typeface="Tahoma" pitchFamily="34" charset="0"/>
              </a:rPr>
              <a:t>29-30 </a:t>
            </a:r>
            <a:r>
              <a:rPr lang="it-IT" altLang="it-IT" sz="2000" b="1" dirty="0" err="1">
                <a:solidFill>
                  <a:srgbClr val="000066"/>
                </a:solidFill>
                <a:effectLst/>
                <a:latin typeface="Tahoma" pitchFamily="34" charset="0"/>
                <a:cs typeface="Tahoma" pitchFamily="34" charset="0"/>
              </a:rPr>
              <a:t>September</a:t>
            </a:r>
            <a:r>
              <a:rPr lang="it-IT" altLang="it-IT" sz="2000" b="1" dirty="0">
                <a:solidFill>
                  <a:srgbClr val="000066"/>
                </a:solidFill>
                <a:effectLst/>
                <a:latin typeface="Tahoma" pitchFamily="34" charset="0"/>
                <a:cs typeface="Tahoma" pitchFamily="34" charset="0"/>
              </a:rPr>
              <a:t> 2015</a:t>
            </a:r>
          </a:p>
        </p:txBody>
      </p:sp>
      <p:pic>
        <p:nvPicPr>
          <p:cNvPr id="1710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76925"/>
            <a:ext cx="79375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4" name="Gruppo 8"/>
          <p:cNvGrpSpPr>
            <a:grpSpLocks/>
          </p:cNvGrpSpPr>
          <p:nvPr/>
        </p:nvGrpSpPr>
        <p:grpSpPr bwMode="auto">
          <a:xfrm>
            <a:off x="214313" y="1052513"/>
            <a:ext cx="8715375" cy="4929187"/>
            <a:chOff x="71438" y="1050925"/>
            <a:chExt cx="9001125" cy="5451257"/>
          </a:xfrm>
        </p:grpSpPr>
        <p:sp>
          <p:nvSpPr>
            <p:cNvPr id="5" name="AutoShape 3"/>
            <p:cNvSpPr>
              <a:spLocks noChangeArrowheads="1"/>
            </p:cNvSpPr>
            <p:nvPr/>
          </p:nvSpPr>
          <p:spPr bwMode="auto">
            <a:xfrm>
              <a:off x="3439072" y="1050925"/>
              <a:ext cx="2265857" cy="900642"/>
            </a:xfrm>
            <a:prstGeom prst="roundRect">
              <a:avLst>
                <a:gd name="adj" fmla="val 16667"/>
              </a:avLst>
            </a:prstGeom>
            <a:noFill/>
            <a:ln w="38100" cmpd="dbl">
              <a:solidFill>
                <a:srgbClr val="3366CC"/>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it-IT" alt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PRESIDENT</a:t>
              </a:r>
            </a:p>
          </p:txBody>
        </p:sp>
        <p:sp>
          <p:nvSpPr>
            <p:cNvPr id="6" name="AutoShape 4"/>
            <p:cNvSpPr>
              <a:spLocks noChangeArrowheads="1"/>
            </p:cNvSpPr>
            <p:nvPr/>
          </p:nvSpPr>
          <p:spPr bwMode="auto">
            <a:xfrm>
              <a:off x="3439072" y="2202624"/>
              <a:ext cx="2265857" cy="90064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alt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ADMINISTRATIVE</a:t>
              </a:r>
            </a:p>
            <a:p>
              <a:pPr algn="ctr" eaLnBrk="1" hangingPunct="1">
                <a:defRPr/>
              </a:pPr>
              <a:r>
                <a:rPr lang="it-IT" alt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BOARD</a:t>
              </a:r>
            </a:p>
          </p:txBody>
        </p:sp>
        <p:sp>
          <p:nvSpPr>
            <p:cNvPr id="7" name="AutoShape 5"/>
            <p:cNvSpPr>
              <a:spLocks noChangeArrowheads="1"/>
            </p:cNvSpPr>
            <p:nvPr/>
          </p:nvSpPr>
          <p:spPr bwMode="auto">
            <a:xfrm>
              <a:off x="3439072" y="3356078"/>
              <a:ext cx="2265857" cy="900643"/>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alt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GENERAL </a:t>
              </a:r>
            </a:p>
            <a:p>
              <a:pPr algn="ctr" eaLnBrk="1" hangingPunct="1">
                <a:defRPr/>
              </a:pPr>
              <a:r>
                <a:rPr lang="it-IT" alt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DIRECTOR</a:t>
              </a:r>
            </a:p>
          </p:txBody>
        </p:sp>
        <p:sp>
          <p:nvSpPr>
            <p:cNvPr id="8" name="AutoShape 6"/>
            <p:cNvSpPr>
              <a:spLocks noChangeArrowheads="1"/>
            </p:cNvSpPr>
            <p:nvPr/>
          </p:nvSpPr>
          <p:spPr bwMode="auto">
            <a:xfrm>
              <a:off x="2952125" y="4507777"/>
              <a:ext cx="3241389" cy="36166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altLang="it-IT" smtClean="0">
                  <a:solidFill>
                    <a:srgbClr val="000066"/>
                  </a:solidFill>
                  <a:latin typeface="Tahoma" panose="020B0604030504040204" pitchFamily="34" charset="0"/>
                  <a:ea typeface="Tahoma" panose="020B0604030504040204" pitchFamily="34" charset="0"/>
                  <a:cs typeface="Tahoma" panose="020B0604030504040204" pitchFamily="34" charset="0"/>
                </a:rPr>
                <a:t>DEPARTMENTS</a:t>
              </a:r>
            </a:p>
          </p:txBody>
        </p:sp>
        <p:sp>
          <p:nvSpPr>
            <p:cNvPr id="9" name="AutoShape 7"/>
            <p:cNvSpPr>
              <a:spLocks noChangeArrowheads="1"/>
            </p:cNvSpPr>
            <p:nvPr/>
          </p:nvSpPr>
          <p:spPr bwMode="auto">
            <a:xfrm>
              <a:off x="610849" y="2202624"/>
              <a:ext cx="2267497" cy="900642"/>
            </a:xfrm>
            <a:prstGeom prst="roundRect">
              <a:avLst>
                <a:gd name="adj" fmla="val 16667"/>
              </a:avLst>
            </a:prstGeom>
            <a:noFill/>
            <a:ln w="38100" cmpd="dbl">
              <a:solidFill>
                <a:srgbClr val="8BCACF"/>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altLang="it-IT" smtClean="0">
                  <a:solidFill>
                    <a:srgbClr val="000066"/>
                  </a:solidFill>
                  <a:latin typeface="Tahoma" panose="020B0604030504040204" pitchFamily="34" charset="0"/>
                  <a:ea typeface="Tahoma" panose="020B0604030504040204" pitchFamily="34" charset="0"/>
                  <a:cs typeface="Tahoma" panose="020B0604030504040204" pitchFamily="34" charset="0"/>
                </a:rPr>
                <a:t>BOARD OF</a:t>
              </a:r>
            </a:p>
            <a:p>
              <a:pPr algn="ctr" eaLnBrk="1" hangingPunct="1">
                <a:defRPr/>
              </a:pPr>
              <a:r>
                <a:rPr lang="it-IT" altLang="it-IT" smtClean="0">
                  <a:solidFill>
                    <a:srgbClr val="000066"/>
                  </a:solidFill>
                  <a:latin typeface="Tahoma" panose="020B0604030504040204" pitchFamily="34" charset="0"/>
                  <a:ea typeface="Tahoma" panose="020B0604030504040204" pitchFamily="34" charset="0"/>
                  <a:cs typeface="Tahoma" panose="020B0604030504040204" pitchFamily="34" charset="0"/>
                </a:rPr>
                <a:t>AUDITORS</a:t>
              </a:r>
            </a:p>
          </p:txBody>
        </p:sp>
        <p:cxnSp>
          <p:nvCxnSpPr>
            <p:cNvPr id="177162" name="AutoShape 8"/>
            <p:cNvCxnSpPr>
              <a:cxnSpLocks noChangeShapeType="1"/>
              <a:stCxn id="9" idx="3"/>
              <a:endCxn id="6" idx="1"/>
            </p:cNvCxnSpPr>
            <p:nvPr/>
          </p:nvCxnSpPr>
          <p:spPr bwMode="auto">
            <a:xfrm>
              <a:off x="2897188" y="2654300"/>
              <a:ext cx="522287" cy="0"/>
            </a:xfrm>
            <a:prstGeom prst="straightConnector1">
              <a:avLst/>
            </a:prstGeom>
            <a:noFill/>
            <a:ln w="28575">
              <a:solidFill>
                <a:srgbClr val="000066"/>
              </a:solidFill>
              <a:round/>
              <a:headEnd/>
              <a:tailEnd/>
            </a:ln>
            <a:extLst>
              <a:ext uri="{909E8E84-426E-40DD-AFC4-6F175D3DCCD1}">
                <a14:hiddenFill xmlns:a14="http://schemas.microsoft.com/office/drawing/2010/main">
                  <a:noFill/>
                </a14:hiddenFill>
              </a:ext>
            </a:extLst>
          </p:spPr>
        </p:cxnSp>
        <p:sp>
          <p:nvSpPr>
            <p:cNvPr id="11" name="AutoShape 9"/>
            <p:cNvSpPr>
              <a:spLocks noChangeArrowheads="1"/>
            </p:cNvSpPr>
            <p:nvPr/>
          </p:nvSpPr>
          <p:spPr bwMode="auto">
            <a:xfrm>
              <a:off x="71438" y="5229345"/>
              <a:ext cx="1224743" cy="125879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it-IT" altLang="it-IT" sz="1200" dirty="0" smtClean="0">
                <a:solidFill>
                  <a:srgbClr val="000066"/>
                </a:solidFill>
              </a:endParaRPr>
            </a:p>
          </p:txBody>
        </p:sp>
        <p:sp>
          <p:nvSpPr>
            <p:cNvPr id="12" name="AutoShape 10"/>
            <p:cNvSpPr>
              <a:spLocks noChangeArrowheads="1"/>
            </p:cNvSpPr>
            <p:nvPr/>
          </p:nvSpPr>
          <p:spPr bwMode="auto">
            <a:xfrm>
              <a:off x="1366682" y="5229345"/>
              <a:ext cx="1224743" cy="125879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Healthcare </a:t>
              </a:r>
            </a:p>
            <a:p>
              <a:pPr algn="ctr" eaLnBrk="1" hangingPunct="1">
                <a:defRPr/>
              </a:pPr>
              <a:r>
                <a:rPr lang="en-US" alt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Services</a:t>
              </a:r>
            </a:p>
            <a:p>
              <a:pPr algn="ctr" eaLnBrk="1" hangingPunct="1">
                <a:defRPr/>
              </a:pPr>
              <a:r>
                <a:rPr lang="en-US" alt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Organization</a:t>
              </a:r>
              <a:endParaRPr lang="it-IT" alt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endParaRPr>
            </a:p>
          </p:txBody>
        </p:sp>
        <p:sp>
          <p:nvSpPr>
            <p:cNvPr id="13" name="AutoShape 11"/>
            <p:cNvSpPr>
              <a:spLocks noChangeArrowheads="1"/>
            </p:cNvSpPr>
            <p:nvPr/>
          </p:nvSpPr>
          <p:spPr bwMode="auto">
            <a:xfrm>
              <a:off x="2653727" y="5243390"/>
              <a:ext cx="1224744" cy="1258792"/>
            </a:xfrm>
            <a:prstGeom prst="roundRect">
              <a:avLst>
                <a:gd name="adj" fmla="val 16667"/>
              </a:avLst>
            </a:prstGeom>
            <a:noFill/>
            <a:ln w="38100" cmpd="dbl">
              <a:solidFill>
                <a:srgbClr val="000066"/>
              </a:solidFill>
              <a:round/>
              <a:headEnd/>
              <a:tailEnd/>
            </a:ln>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Quality </a:t>
              </a:r>
            </a:p>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and</a:t>
              </a:r>
            </a:p>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Accreditation</a:t>
              </a:r>
            </a:p>
          </p:txBody>
        </p:sp>
        <p:sp>
          <p:nvSpPr>
            <p:cNvPr id="14" name="AutoShape 12"/>
            <p:cNvSpPr>
              <a:spLocks noChangeArrowheads="1"/>
            </p:cNvSpPr>
            <p:nvPr/>
          </p:nvSpPr>
          <p:spPr bwMode="auto">
            <a:xfrm>
              <a:off x="3907983" y="5238122"/>
              <a:ext cx="1328035" cy="1250015"/>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it-IT" sz="1200" dirty="0" smtClean="0">
                <a:solidFill>
                  <a:srgbClr val="000066"/>
                </a:solidFill>
              </a:endParaRPr>
            </a:p>
          </p:txBody>
        </p:sp>
        <p:sp>
          <p:nvSpPr>
            <p:cNvPr id="15" name="AutoShape 13"/>
            <p:cNvSpPr>
              <a:spLocks noChangeArrowheads="1"/>
            </p:cNvSpPr>
            <p:nvPr/>
          </p:nvSpPr>
          <p:spPr bwMode="auto">
            <a:xfrm>
              <a:off x="5255693" y="5229345"/>
              <a:ext cx="1224743" cy="125879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lIns="0" tIns="90000" rIns="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Recovery plans and Continuous Medical Education (CME)</a:t>
              </a:r>
              <a:endParaRPr lang="it-IT"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endParaRPr>
            </a:p>
          </p:txBody>
        </p:sp>
        <p:sp>
          <p:nvSpPr>
            <p:cNvPr id="16" name="AutoShape 14"/>
            <p:cNvSpPr>
              <a:spLocks noChangeArrowheads="1"/>
            </p:cNvSpPr>
            <p:nvPr/>
          </p:nvSpPr>
          <p:spPr bwMode="auto">
            <a:xfrm>
              <a:off x="6550936" y="5229345"/>
              <a:ext cx="1224743" cy="125879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General </a:t>
              </a:r>
            </a:p>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Affairs and</a:t>
              </a:r>
            </a:p>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Human</a:t>
              </a:r>
            </a:p>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Resources </a:t>
              </a:r>
              <a:endParaRPr lang="it-IT"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endParaRPr>
            </a:p>
          </p:txBody>
        </p:sp>
        <p:sp>
          <p:nvSpPr>
            <p:cNvPr id="17" name="AutoShape 15"/>
            <p:cNvSpPr>
              <a:spLocks noChangeArrowheads="1"/>
            </p:cNvSpPr>
            <p:nvPr/>
          </p:nvSpPr>
          <p:spPr bwMode="auto">
            <a:xfrm>
              <a:off x="7847819" y="5229345"/>
              <a:ext cx="1224744" cy="1258792"/>
            </a:xfrm>
            <a:prstGeom prst="roundRect">
              <a:avLst>
                <a:gd name="adj" fmla="val 16667"/>
              </a:avLst>
            </a:prstGeom>
            <a:noFill/>
            <a:ln w="38100" cmpd="dbl">
              <a:solidFill>
                <a:srgbClr val="000066"/>
              </a:solidFill>
              <a:round/>
              <a:headEnd/>
              <a:tailEnd/>
            </a:ln>
            <a:extLst>
              <a:ext uri="{909E8E84-426E-40DD-AFC4-6F175D3DCCD1}">
                <a14:hiddenFill xmlns:a14="http://schemas.microsoft.com/office/drawing/2010/main">
                  <a:solidFill>
                    <a:srgbClr val="FFFFFF"/>
                  </a:solidFill>
                </a14:hiddenFill>
              </a:ext>
            </a:extLst>
          </p:spPr>
          <p:txBody>
            <a:bodyPr tIns="90000" bIns="9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Accounting</a:t>
              </a:r>
              <a:endParaRPr lang="it-IT" alt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endParaRPr>
            </a:p>
          </p:txBody>
        </p:sp>
        <p:cxnSp>
          <p:nvCxnSpPr>
            <p:cNvPr id="177170" name="AutoShape 16"/>
            <p:cNvCxnSpPr>
              <a:cxnSpLocks noChangeShapeType="1"/>
              <a:stCxn id="5" idx="2"/>
              <a:endCxn id="6" idx="0"/>
            </p:cNvCxnSpPr>
            <p:nvPr/>
          </p:nvCxnSpPr>
          <p:spPr bwMode="auto">
            <a:xfrm>
              <a:off x="4572000" y="1970088"/>
              <a:ext cx="0" cy="214312"/>
            </a:xfrm>
            <a:prstGeom prst="straightConnector1">
              <a:avLst/>
            </a:prstGeom>
            <a:noFill/>
            <a:ln w="28575">
              <a:solidFill>
                <a:srgbClr val="000066"/>
              </a:solidFill>
              <a:round/>
              <a:headEnd/>
              <a:tailEnd/>
            </a:ln>
            <a:extLst>
              <a:ext uri="{909E8E84-426E-40DD-AFC4-6F175D3DCCD1}">
                <a14:hiddenFill xmlns:a14="http://schemas.microsoft.com/office/drawing/2010/main">
                  <a:noFill/>
                </a14:hiddenFill>
              </a:ext>
            </a:extLst>
          </p:spPr>
        </p:cxnSp>
        <p:cxnSp>
          <p:nvCxnSpPr>
            <p:cNvPr id="177171" name="AutoShape 17"/>
            <p:cNvCxnSpPr>
              <a:cxnSpLocks noChangeShapeType="1"/>
              <a:stCxn id="6" idx="2"/>
              <a:endCxn id="7" idx="0"/>
            </p:cNvCxnSpPr>
            <p:nvPr/>
          </p:nvCxnSpPr>
          <p:spPr bwMode="auto">
            <a:xfrm>
              <a:off x="4572000" y="3122613"/>
              <a:ext cx="0" cy="214312"/>
            </a:xfrm>
            <a:prstGeom prst="straightConnector1">
              <a:avLst/>
            </a:prstGeom>
            <a:noFill/>
            <a:ln w="28575">
              <a:solidFill>
                <a:srgbClr val="000066"/>
              </a:solidFill>
              <a:round/>
              <a:headEnd/>
              <a:tailEnd/>
            </a:ln>
            <a:extLst>
              <a:ext uri="{909E8E84-426E-40DD-AFC4-6F175D3DCCD1}">
                <a14:hiddenFill xmlns:a14="http://schemas.microsoft.com/office/drawing/2010/main">
                  <a:noFill/>
                </a14:hiddenFill>
              </a:ext>
            </a:extLst>
          </p:spPr>
        </p:cxnSp>
        <p:cxnSp>
          <p:nvCxnSpPr>
            <p:cNvPr id="177172" name="AutoShape 18"/>
            <p:cNvCxnSpPr>
              <a:cxnSpLocks noChangeShapeType="1"/>
              <a:stCxn id="7" idx="2"/>
              <a:endCxn id="8" idx="0"/>
            </p:cNvCxnSpPr>
            <p:nvPr/>
          </p:nvCxnSpPr>
          <p:spPr bwMode="auto">
            <a:xfrm>
              <a:off x="4572000" y="4275138"/>
              <a:ext cx="1588" cy="214312"/>
            </a:xfrm>
            <a:prstGeom prst="straightConnector1">
              <a:avLst/>
            </a:prstGeom>
            <a:noFill/>
            <a:ln w="28575">
              <a:solidFill>
                <a:srgbClr val="000066"/>
              </a:solidFill>
              <a:round/>
              <a:headEnd/>
              <a:tailEnd/>
            </a:ln>
            <a:extLst>
              <a:ext uri="{909E8E84-426E-40DD-AFC4-6F175D3DCCD1}">
                <a14:hiddenFill xmlns:a14="http://schemas.microsoft.com/office/drawing/2010/main">
                  <a:noFill/>
                </a14:hiddenFill>
              </a:ext>
            </a:extLst>
          </p:spPr>
        </p:cxnSp>
        <p:cxnSp>
          <p:nvCxnSpPr>
            <p:cNvPr id="177173" name="AutoShape 19"/>
            <p:cNvCxnSpPr>
              <a:cxnSpLocks noChangeShapeType="1"/>
              <a:stCxn id="8" idx="2"/>
              <a:endCxn id="14" idx="0"/>
            </p:cNvCxnSpPr>
            <p:nvPr/>
          </p:nvCxnSpPr>
          <p:spPr bwMode="auto">
            <a:xfrm rot="5400000">
              <a:off x="4387760" y="5053088"/>
              <a:ext cx="369260" cy="811"/>
            </a:xfrm>
            <a:prstGeom prst="straightConnector1">
              <a:avLst/>
            </a:prstGeom>
            <a:noFill/>
            <a:ln w="28575">
              <a:solidFill>
                <a:srgbClr val="000066"/>
              </a:solidFill>
              <a:round/>
              <a:headEnd/>
              <a:tailEnd/>
            </a:ln>
            <a:extLst>
              <a:ext uri="{909E8E84-426E-40DD-AFC4-6F175D3DCCD1}">
                <a14:hiddenFill xmlns:a14="http://schemas.microsoft.com/office/drawing/2010/main">
                  <a:noFill/>
                </a14:hiddenFill>
              </a:ext>
            </a:extLst>
          </p:spPr>
        </p:cxnSp>
        <p:sp>
          <p:nvSpPr>
            <p:cNvPr id="22" name="Line 20"/>
            <p:cNvSpPr>
              <a:spLocks noChangeShapeType="1"/>
            </p:cNvSpPr>
            <p:nvPr/>
          </p:nvSpPr>
          <p:spPr bwMode="auto">
            <a:xfrm>
              <a:off x="686268" y="5037979"/>
              <a:ext cx="7773103"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3" name="Line 21"/>
            <p:cNvSpPr>
              <a:spLocks noChangeShapeType="1"/>
            </p:cNvSpPr>
            <p:nvPr/>
          </p:nvSpPr>
          <p:spPr bwMode="auto">
            <a:xfrm>
              <a:off x="684629"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4" name="Line 22"/>
            <p:cNvSpPr>
              <a:spLocks noChangeShapeType="1"/>
            </p:cNvSpPr>
            <p:nvPr/>
          </p:nvSpPr>
          <p:spPr bwMode="auto">
            <a:xfrm>
              <a:off x="1979873"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5" name="Line 23"/>
            <p:cNvSpPr>
              <a:spLocks noChangeShapeType="1"/>
            </p:cNvSpPr>
            <p:nvPr/>
          </p:nvSpPr>
          <p:spPr bwMode="auto">
            <a:xfrm>
              <a:off x="3276756"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6" name="Line 24"/>
            <p:cNvSpPr>
              <a:spLocks noChangeShapeType="1"/>
            </p:cNvSpPr>
            <p:nvPr/>
          </p:nvSpPr>
          <p:spPr bwMode="auto">
            <a:xfrm>
              <a:off x="5867244"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7" name="Line 25"/>
            <p:cNvSpPr>
              <a:spLocks noChangeShapeType="1"/>
            </p:cNvSpPr>
            <p:nvPr/>
          </p:nvSpPr>
          <p:spPr bwMode="auto">
            <a:xfrm>
              <a:off x="7164128"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sp>
          <p:nvSpPr>
            <p:cNvPr id="28" name="Line 26"/>
            <p:cNvSpPr>
              <a:spLocks noChangeShapeType="1"/>
            </p:cNvSpPr>
            <p:nvPr/>
          </p:nvSpPr>
          <p:spPr bwMode="auto">
            <a:xfrm>
              <a:off x="8459372" y="5022179"/>
              <a:ext cx="0" cy="200143"/>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pPr>
                <a:defRPr/>
              </a:pPr>
              <a:endParaRPr lang="it-IT"/>
            </a:p>
          </p:txBody>
        </p:sp>
      </p:grpSp>
      <p:sp>
        <p:nvSpPr>
          <p:cNvPr id="29" name="CasellaDiTesto 28"/>
          <p:cNvSpPr txBox="1"/>
          <p:nvPr/>
        </p:nvSpPr>
        <p:spPr>
          <a:xfrm>
            <a:off x="539750" y="188913"/>
            <a:ext cx="468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eaLnBrk="1" hangingPunct="1">
              <a:defRPr sz="2800" b="1">
                <a:solidFill>
                  <a:srgbClr val="FF9900"/>
                </a:solidFill>
                <a:latin typeface="Tahoma" pitchFamily="34" charset="0"/>
                <a:cs typeface="Tahoma"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defRPr/>
            </a:pPr>
            <a:r>
              <a:rPr lang="it-IT" dirty="0" smtClean="0"/>
              <a:t>AGENAS ORGANIZATION</a:t>
            </a:r>
          </a:p>
        </p:txBody>
      </p:sp>
      <p:sp>
        <p:nvSpPr>
          <p:cNvPr id="30" name="CasellaDiTesto 29"/>
          <p:cNvSpPr txBox="1"/>
          <p:nvPr/>
        </p:nvSpPr>
        <p:spPr>
          <a:xfrm>
            <a:off x="5826125" y="1057275"/>
            <a:ext cx="3082925" cy="1816100"/>
          </a:xfrm>
          <a:prstGeom prst="rect">
            <a:avLst/>
          </a:prstGeom>
          <a:solidFill>
            <a:schemeClr val="bg1">
              <a:lumMod val="75000"/>
            </a:schemeClr>
          </a:solidFill>
        </p:spPr>
        <p:txBody>
          <a:bodyPr>
            <a:spAutoFit/>
          </a:bodyPr>
          <a:lstStyle/>
          <a:p>
            <a:pPr marL="285750" indent="-285750">
              <a:buFontTx/>
              <a:buChar char="-"/>
              <a:defRPr/>
            </a:pPr>
            <a:r>
              <a:rPr lang="it-IT" sz="1400" b="1" dirty="0">
                <a:solidFill>
                  <a:srgbClr val="000066"/>
                </a:solidFill>
                <a:latin typeface="Tahoma" panose="020B0604030504040204" pitchFamily="34" charset="0"/>
                <a:ea typeface="Tahoma" panose="020B0604030504040204" pitchFamily="34" charset="0"/>
                <a:cs typeface="Tahoma" panose="020B0604030504040204" pitchFamily="34" charset="0"/>
              </a:rPr>
              <a:t>46</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 full time </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employees</a:t>
            </a:r>
            <a:endPar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a:defRPr/>
            </a:pPr>
            <a:endPar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sz="14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About</a:t>
            </a:r>
            <a:r>
              <a:rPr lang="it-IT" sz="1400" b="1" dirty="0">
                <a:solidFill>
                  <a:srgbClr val="000066"/>
                </a:solidFill>
                <a:latin typeface="Tahoma" panose="020B0604030504040204" pitchFamily="34" charset="0"/>
                <a:ea typeface="Tahoma" panose="020B0604030504040204" pitchFamily="34" charset="0"/>
                <a:cs typeface="Tahoma" panose="020B0604030504040204" pitchFamily="34" charset="0"/>
              </a:rPr>
              <a:t> 200 </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collaborators</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consultants</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experts</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 in </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different</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sz="1400" dirty="0" err="1">
                <a:solidFill>
                  <a:srgbClr val="000066"/>
                </a:solidFill>
                <a:latin typeface="Tahoma" panose="020B0604030504040204" pitchFamily="34" charset="0"/>
                <a:ea typeface="Tahoma" panose="020B0604030504040204" pitchFamily="34" charset="0"/>
                <a:cs typeface="Tahoma" panose="020B0604030504040204" pitchFamily="34" charset="0"/>
              </a:rPr>
              <a:t>areas</a:t>
            </a:r>
            <a:r>
              <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66"/>
                </a:solidFill>
                <a:latin typeface="Tahoma" panose="020B0604030504040204" pitchFamily="34" charset="0"/>
                <a:ea typeface="Tahoma" panose="020B0604030504040204" pitchFamily="34" charset="0"/>
                <a:cs typeface="Tahoma" panose="020B0604030504040204" pitchFamily="34" charset="0"/>
              </a:rPr>
              <a:t>quality improvement, health expenditure, HTA, </a:t>
            </a:r>
            <a:r>
              <a:rPr lang="en-US" sz="1400" dirty="0" smtClean="0">
                <a:solidFill>
                  <a:srgbClr val="000066"/>
                </a:solidFill>
                <a:latin typeface="Tahoma" panose="020B0604030504040204" pitchFamily="34" charset="0"/>
                <a:ea typeface="Tahoma" panose="020B0604030504040204" pitchFamily="34" charset="0"/>
                <a:cs typeface="Tahoma" panose="020B0604030504040204" pitchFamily="34" charset="0"/>
              </a:rPr>
              <a:t>Continuing </a:t>
            </a:r>
            <a:r>
              <a:rPr lang="en-US" sz="1400" dirty="0">
                <a:solidFill>
                  <a:srgbClr val="000066"/>
                </a:solidFill>
                <a:latin typeface="Tahoma" panose="020B0604030504040204" pitchFamily="34" charset="0"/>
                <a:ea typeface="Tahoma" panose="020B0604030504040204" pitchFamily="34" charset="0"/>
                <a:cs typeface="Tahoma" panose="020B0604030504040204" pitchFamily="34" charset="0"/>
              </a:rPr>
              <a:t>Medical Education)</a:t>
            </a:r>
            <a:endParaRPr lang="it-IT"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 y="4902200"/>
            <a:ext cx="11160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3995936" y="4933617"/>
            <a:ext cx="1152128" cy="1015663"/>
          </a:xfrm>
          <a:prstGeom prst="rect">
            <a:avLst/>
          </a:prstGeom>
          <a:noFill/>
        </p:spPr>
        <p:txBody>
          <a:bodyPr wrap="square" rtlCol="0">
            <a:spAutoFit/>
          </a:bodyPr>
          <a:lstStyle/>
          <a:p>
            <a:pPr algn="ctr">
              <a:defRPr/>
            </a:pPr>
            <a:r>
              <a:rPr lang="it-IT" sz="1200" b="1" dirty="0" err="1">
                <a:solidFill>
                  <a:srgbClr val="000066"/>
                </a:solidFill>
                <a:effectLst/>
                <a:latin typeface="Calibri" panose="020F0502020204030204" pitchFamily="34" charset="0"/>
                <a:ea typeface="Tahoma" panose="020B0604030504040204" pitchFamily="34" charset="0"/>
                <a:cs typeface="Tahoma" panose="020B0604030504040204" pitchFamily="34" charset="0"/>
              </a:rPr>
              <a:t>Monitoring</a:t>
            </a:r>
            <a:r>
              <a:rPr 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 </a:t>
            </a:r>
            <a:r>
              <a:rPr lang="it-IT" sz="1200" b="1" dirty="0" err="1">
                <a:solidFill>
                  <a:srgbClr val="000066"/>
                </a:solidFill>
                <a:effectLst/>
                <a:latin typeface="Calibri" panose="020F0502020204030204" pitchFamily="34" charset="0"/>
                <a:ea typeface="Tahoma" panose="020B0604030504040204" pitchFamily="34" charset="0"/>
                <a:cs typeface="Tahoma" panose="020B0604030504040204" pitchFamily="34" charset="0"/>
              </a:rPr>
              <a:t>healthcare</a:t>
            </a:r>
            <a:r>
              <a:rPr 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rPr>
              <a:t> </a:t>
            </a:r>
            <a:r>
              <a:rPr lang="it-IT" sz="1200" b="1" dirty="0" err="1"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expenditure</a:t>
            </a:r>
            <a:r>
              <a:rPr 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 and </a:t>
            </a:r>
            <a:r>
              <a:rPr lang="it-IT" sz="1200" b="1" dirty="0" err="1"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essential</a:t>
            </a:r>
            <a:r>
              <a:rPr 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 </a:t>
            </a:r>
            <a:r>
              <a:rPr lang="it-IT" sz="1200" b="1" dirty="0" err="1"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levels</a:t>
            </a:r>
            <a:r>
              <a:rPr lang="it-IT" sz="1200" b="1" dirty="0" smtClean="0">
                <a:solidFill>
                  <a:srgbClr val="000066"/>
                </a:solidFill>
                <a:effectLst/>
                <a:latin typeface="Calibri" panose="020F0502020204030204" pitchFamily="34" charset="0"/>
                <a:ea typeface="Tahoma" panose="020B0604030504040204" pitchFamily="34" charset="0"/>
                <a:cs typeface="Tahoma" panose="020B0604030504040204" pitchFamily="34" charset="0"/>
              </a:rPr>
              <a:t> of care </a:t>
            </a:r>
            <a:endParaRPr lang="it-IT" sz="1200" b="1" dirty="0">
              <a:solidFill>
                <a:srgbClr val="000066"/>
              </a:solidFill>
              <a:effectLst/>
              <a:latin typeface="Calibri" panose="020F050202020403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ChangeArrowheads="1"/>
          </p:cNvSpPr>
          <p:nvPr/>
        </p:nvSpPr>
        <p:spPr bwMode="auto">
          <a:xfrm>
            <a:off x="539750" y="6010275"/>
            <a:ext cx="8183563" cy="514350"/>
          </a:xfrm>
          <a:prstGeom prst="roundRect">
            <a:avLst>
              <a:gd name="adj" fmla="val 16667"/>
            </a:avLst>
          </a:prstGeom>
          <a:solidFill>
            <a:srgbClr val="FFBE1F">
              <a:alpha val="50195"/>
            </a:srgbClr>
          </a:solidFill>
          <a:ln w="28575">
            <a:solidFill>
              <a:srgbClr val="000066"/>
            </a:solidFill>
            <a:round/>
            <a:headEnd/>
            <a:tailEnd/>
          </a:ln>
        </p:spPr>
        <p:txBody>
          <a:bodyPr tIns="90000" bIns="9000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a:solidFill>
                  <a:srgbClr val="000000"/>
                </a:solidFill>
                <a:effectLst/>
                <a:latin typeface="Tahoma" pitchFamily="34" charset="0"/>
                <a:cs typeface="Tahoma" pitchFamily="34" charset="0"/>
              </a:rPr>
              <a:t>Technical and scientific support to implement shared health policies</a:t>
            </a:r>
          </a:p>
        </p:txBody>
      </p:sp>
      <p:grpSp>
        <p:nvGrpSpPr>
          <p:cNvPr id="178179" name="Group 20"/>
          <p:cNvGrpSpPr>
            <a:grpSpLocks/>
          </p:cNvGrpSpPr>
          <p:nvPr/>
        </p:nvGrpSpPr>
        <p:grpSpPr bwMode="auto">
          <a:xfrm>
            <a:off x="971550" y="1179513"/>
            <a:ext cx="7004050" cy="4759325"/>
            <a:chOff x="612" y="743"/>
            <a:chExt cx="4412" cy="2998"/>
          </a:xfrm>
        </p:grpSpPr>
        <p:sp>
          <p:nvSpPr>
            <p:cNvPr id="178181" name="AutoShape 4"/>
            <p:cNvSpPr>
              <a:spLocks noChangeArrowheads="1"/>
            </p:cNvSpPr>
            <p:nvPr/>
          </p:nvSpPr>
          <p:spPr bwMode="auto">
            <a:xfrm>
              <a:off x="612" y="1681"/>
              <a:ext cx="1674" cy="279"/>
            </a:xfrm>
            <a:prstGeom prst="roundRect">
              <a:avLst>
                <a:gd name="adj" fmla="val 16667"/>
              </a:avLst>
            </a:prstGeom>
            <a:noFill/>
            <a:ln w="25400">
              <a:solidFill>
                <a:srgbClr val="000066"/>
              </a:solidFill>
              <a:round/>
              <a:headEnd/>
              <a:tailEnd/>
            </a:ln>
            <a:effectLst>
              <a:prstShdw prst="shdw17" dist="17961" dir="13500000">
                <a:srgbClr val="00003D"/>
              </a:prstShdw>
            </a:effectLst>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a:solidFill>
                    <a:srgbClr val="000066"/>
                  </a:solidFill>
                  <a:effectLst/>
                  <a:latin typeface="Tahoma" pitchFamily="34" charset="0"/>
                  <a:cs typeface="Tahoma" pitchFamily="34" charset="0"/>
                </a:rPr>
                <a:t>Central Government</a:t>
              </a:r>
            </a:p>
          </p:txBody>
        </p:sp>
        <p:sp>
          <p:nvSpPr>
            <p:cNvPr id="178182" name="AutoShape 5"/>
            <p:cNvSpPr>
              <a:spLocks noChangeArrowheads="1"/>
            </p:cNvSpPr>
            <p:nvPr/>
          </p:nvSpPr>
          <p:spPr bwMode="auto">
            <a:xfrm>
              <a:off x="3454" y="1782"/>
              <a:ext cx="1570" cy="287"/>
            </a:xfrm>
            <a:prstGeom prst="roundRect">
              <a:avLst>
                <a:gd name="adj" fmla="val 16667"/>
              </a:avLst>
            </a:prstGeom>
            <a:noFill/>
            <a:ln w="25400">
              <a:solidFill>
                <a:srgbClr val="000066"/>
              </a:solidFill>
              <a:round/>
              <a:headEnd/>
              <a:tailEnd/>
            </a:ln>
            <a:effectLst>
              <a:prstShdw prst="shdw17" dist="17961" dir="13500000">
                <a:srgbClr val="00003D"/>
              </a:prstShdw>
            </a:effectLst>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2000">
                  <a:solidFill>
                    <a:srgbClr val="000066"/>
                  </a:solidFill>
                  <a:effectLst/>
                  <a:latin typeface="Tahoma" pitchFamily="34" charset="0"/>
                  <a:cs typeface="Tahoma" pitchFamily="34" charset="0"/>
                </a:rPr>
                <a:t>Regions</a:t>
              </a:r>
            </a:p>
          </p:txBody>
        </p:sp>
        <p:sp>
          <p:nvSpPr>
            <p:cNvPr id="178183" name="AutoShape 6"/>
            <p:cNvSpPr>
              <a:spLocks noChangeArrowheads="1"/>
            </p:cNvSpPr>
            <p:nvPr/>
          </p:nvSpPr>
          <p:spPr bwMode="auto">
            <a:xfrm>
              <a:off x="1036" y="2476"/>
              <a:ext cx="3723" cy="500"/>
            </a:xfrm>
            <a:prstGeom prst="roundRect">
              <a:avLst>
                <a:gd name="adj" fmla="val 16667"/>
              </a:avLst>
            </a:prstGeom>
            <a:gradFill rotWithShape="1">
              <a:gsLst>
                <a:gs pos="0">
                  <a:srgbClr val="DBE4F9"/>
                </a:gs>
                <a:gs pos="100000">
                  <a:schemeClr val="bg1"/>
                </a:gs>
              </a:gsLst>
              <a:lin ang="18900000" scaled="1"/>
            </a:gradFill>
            <a:ln w="25400">
              <a:solidFill>
                <a:srgbClr val="000066"/>
              </a:solidFill>
              <a:round/>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2000">
                  <a:solidFill>
                    <a:srgbClr val="000066"/>
                  </a:solidFill>
                  <a:effectLst/>
                  <a:latin typeface="Tahoma" pitchFamily="34" charset="0"/>
                  <a:cs typeface="Tahoma" pitchFamily="34" charset="0"/>
                </a:rPr>
                <a:t>National Agency for Regional Healthcare Services</a:t>
              </a:r>
            </a:p>
            <a:p>
              <a:pPr algn="ctr" eaLnBrk="1" hangingPunct="1"/>
              <a:r>
                <a:rPr lang="it-IT" altLang="it-IT" sz="2000">
                  <a:solidFill>
                    <a:srgbClr val="FF9900"/>
                  </a:solidFill>
                  <a:effectLst/>
                  <a:latin typeface="Tahoma" pitchFamily="34" charset="0"/>
                  <a:cs typeface="Tahoma" pitchFamily="34" charset="0"/>
                </a:rPr>
                <a:t>(Agenas)</a:t>
              </a:r>
            </a:p>
          </p:txBody>
        </p:sp>
        <p:sp>
          <p:nvSpPr>
            <p:cNvPr id="178184" name="AutoShape 7"/>
            <p:cNvSpPr>
              <a:spLocks noChangeAspect="1" noChangeArrowheads="1"/>
            </p:cNvSpPr>
            <p:nvPr/>
          </p:nvSpPr>
          <p:spPr bwMode="auto">
            <a:xfrm rot="2387750">
              <a:off x="1488" y="2195"/>
              <a:ext cx="442" cy="146"/>
            </a:xfrm>
            <a:prstGeom prst="rightArrow">
              <a:avLst>
                <a:gd name="adj1" fmla="val 50000"/>
                <a:gd name="adj2" fmla="val 75685"/>
              </a:avLst>
            </a:prstGeom>
            <a:solidFill>
              <a:srgbClr val="FFBE1F">
                <a:alpha val="50195"/>
              </a:srgbClr>
            </a:solidFill>
            <a:ln w="19050">
              <a:solidFill>
                <a:srgbClr val="000066"/>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S" altLang="it-IT" i="1">
                <a:solidFill>
                  <a:srgbClr val="000000"/>
                </a:solidFill>
                <a:effectLst/>
                <a:latin typeface="Tahoma" pitchFamily="34" charset="0"/>
                <a:cs typeface="Tahoma" pitchFamily="34" charset="0"/>
              </a:endParaRPr>
            </a:p>
          </p:txBody>
        </p:sp>
        <p:sp>
          <p:nvSpPr>
            <p:cNvPr id="178186" name="AutoShape 9"/>
            <p:cNvSpPr>
              <a:spLocks noChangeArrowheads="1"/>
            </p:cNvSpPr>
            <p:nvPr/>
          </p:nvSpPr>
          <p:spPr bwMode="auto">
            <a:xfrm>
              <a:off x="1841" y="743"/>
              <a:ext cx="2023" cy="279"/>
            </a:xfrm>
            <a:prstGeom prst="roundRect">
              <a:avLst>
                <a:gd name="adj" fmla="val 16667"/>
              </a:avLst>
            </a:prstGeom>
            <a:gradFill rotWithShape="1">
              <a:gsLst>
                <a:gs pos="0">
                  <a:srgbClr val="FFBE1F">
                    <a:alpha val="50000"/>
                  </a:srgbClr>
                </a:gs>
                <a:gs pos="100000">
                  <a:srgbClr val="FFFFFF"/>
                </a:gs>
              </a:gsLst>
              <a:lin ang="18900000" scaled="1"/>
            </a:gradFill>
            <a:ln w="19050">
              <a:solidFill>
                <a:srgbClr val="000066"/>
              </a:solidFill>
              <a:round/>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a:solidFill>
                    <a:srgbClr val="000066"/>
                  </a:solidFill>
                  <a:effectLst/>
                  <a:latin typeface="Tahoma" pitchFamily="34" charset="0"/>
                  <a:cs typeface="Tahoma" pitchFamily="34" charset="0"/>
                </a:rPr>
                <a:t>State- Regions Conference</a:t>
              </a:r>
            </a:p>
          </p:txBody>
        </p:sp>
        <p:sp>
          <p:nvSpPr>
            <p:cNvPr id="24587" name="Line 10"/>
            <p:cNvSpPr>
              <a:spLocks noChangeShapeType="1"/>
            </p:cNvSpPr>
            <p:nvPr/>
          </p:nvSpPr>
          <p:spPr bwMode="auto">
            <a:xfrm flipV="1">
              <a:off x="1474" y="1071"/>
              <a:ext cx="482" cy="426"/>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it-IT">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588" name="Line 11"/>
            <p:cNvSpPr>
              <a:spLocks noChangeShapeType="1"/>
            </p:cNvSpPr>
            <p:nvPr/>
          </p:nvSpPr>
          <p:spPr bwMode="auto">
            <a:xfrm flipH="1" flipV="1">
              <a:off x="3808" y="1162"/>
              <a:ext cx="524" cy="425"/>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it-IT">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589" name="Line 12"/>
            <p:cNvSpPr>
              <a:spLocks noChangeShapeType="1"/>
            </p:cNvSpPr>
            <p:nvPr/>
          </p:nvSpPr>
          <p:spPr bwMode="auto">
            <a:xfrm flipH="1">
              <a:off x="2889" y="1249"/>
              <a:ext cx="0" cy="1013"/>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it-IT">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78190" name="Group 13"/>
            <p:cNvGrpSpPr>
              <a:grpSpLocks/>
            </p:cNvGrpSpPr>
            <p:nvPr/>
          </p:nvGrpSpPr>
          <p:grpSpPr bwMode="auto">
            <a:xfrm>
              <a:off x="2720" y="3022"/>
              <a:ext cx="296" cy="719"/>
              <a:chOff x="2694" y="2782"/>
              <a:chExt cx="296" cy="709"/>
            </a:xfrm>
          </p:grpSpPr>
          <p:sp>
            <p:nvSpPr>
              <p:cNvPr id="178191" name="Text Box 14"/>
              <p:cNvSpPr txBox="1">
                <a:spLocks noChangeArrowheads="1"/>
              </p:cNvSpPr>
              <p:nvPr/>
            </p:nvSpPr>
            <p:spPr bwMode="auto">
              <a:xfrm rot="-5400000">
                <a:off x="2518" y="2972"/>
                <a:ext cx="64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0000" bIns="9000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1600">
                    <a:solidFill>
                      <a:srgbClr val="000066"/>
                    </a:solidFill>
                    <a:effectLst/>
                    <a:latin typeface="Tahoma" pitchFamily="34" charset="0"/>
                    <a:cs typeface="Tahoma" pitchFamily="34" charset="0"/>
                  </a:rPr>
                  <a:t>MISSION</a:t>
                </a:r>
              </a:p>
            </p:txBody>
          </p:sp>
          <p:sp>
            <p:nvSpPr>
              <p:cNvPr id="178192" name="AutoShape 15"/>
              <p:cNvSpPr>
                <a:spLocks noChangeAspect="1" noChangeArrowheads="1"/>
              </p:cNvSpPr>
              <p:nvPr/>
            </p:nvSpPr>
            <p:spPr bwMode="auto">
              <a:xfrm>
                <a:off x="2694" y="2800"/>
                <a:ext cx="296" cy="691"/>
              </a:xfrm>
              <a:prstGeom prst="downArrow">
                <a:avLst>
                  <a:gd name="adj1" fmla="val 50000"/>
                  <a:gd name="adj2" fmla="val 58361"/>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S" altLang="it-IT" i="1">
                  <a:solidFill>
                    <a:srgbClr val="000000"/>
                  </a:solidFill>
                  <a:effectLst/>
                  <a:latin typeface="Tahoma" pitchFamily="34" charset="0"/>
                  <a:cs typeface="Tahoma" pitchFamily="34" charset="0"/>
                </a:endParaRPr>
              </a:p>
            </p:txBody>
          </p:sp>
        </p:grpSp>
      </p:grpSp>
      <p:sp>
        <p:nvSpPr>
          <p:cNvPr id="21508" name="Rettangolo 16"/>
          <p:cNvSpPr>
            <a:spLocks noChangeArrowheads="1"/>
          </p:cNvSpPr>
          <p:nvPr/>
        </p:nvSpPr>
        <p:spPr bwMode="auto">
          <a:xfrm>
            <a:off x="473075" y="188913"/>
            <a:ext cx="357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it-IT" altLang="it-IT" sz="2800" b="1" dirty="0">
                <a:solidFill>
                  <a:srgbClr val="FF9900"/>
                </a:solidFill>
                <a:latin typeface="Tahoma" pitchFamily="34" charset="0"/>
                <a:cs typeface="Tahoma" pitchFamily="34" charset="0"/>
              </a:rPr>
              <a:t>AGENAS: MISSION</a:t>
            </a:r>
          </a:p>
        </p:txBody>
      </p:sp>
      <p:sp>
        <p:nvSpPr>
          <p:cNvPr id="2" name="Freccia bidirezionale orizzontale 1"/>
          <p:cNvSpPr/>
          <p:nvPr/>
        </p:nvSpPr>
        <p:spPr bwMode="auto">
          <a:xfrm rot="19231719">
            <a:off x="6009352" y="3517754"/>
            <a:ext cx="576858" cy="198114"/>
          </a:xfrm>
          <a:prstGeom prst="leftRightArrow">
            <a:avLst/>
          </a:pr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1" u="none" strike="noStrike" cap="none" normalizeH="0" baseline="0" smtClean="0">
              <a:ln>
                <a:noFill/>
              </a:ln>
              <a:solidFill>
                <a:schemeClr val="tx1"/>
              </a:solidFill>
              <a:effectLst/>
              <a:latin typeface="Times" pitchFamily="18" charset="0"/>
              <a:ea typeface="Osaka" pitchFamily="1"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6"/>
          <p:cNvSpPr>
            <a:spLocks noChangeArrowheads="1"/>
          </p:cNvSpPr>
          <p:nvPr/>
        </p:nvSpPr>
        <p:spPr bwMode="auto">
          <a:xfrm>
            <a:off x="467544" y="1341438"/>
            <a:ext cx="7871594" cy="4544924"/>
          </a:xfrm>
          <a:prstGeom prst="roundRect">
            <a:avLst>
              <a:gd name="adj" fmla="val 8167"/>
            </a:avLst>
          </a:prstGeom>
          <a:solidFill>
            <a:srgbClr val="FFFFFF">
              <a:alpha val="70195"/>
            </a:srgbClr>
          </a:solidFill>
          <a:ln w="38100" cmpd="dbl">
            <a:solidFill>
              <a:srgbClr val="053C79"/>
            </a:solidFill>
            <a:miter lim="800000"/>
            <a:headEnd/>
            <a:tailEnd/>
          </a:ln>
        </p:spPr>
        <p:txBody>
          <a:bodyPr wrap="square" tIns="90000" bIns="18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Monitoring healthcare expenditure and coverage of Essential  Levels of Health Care</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Healthcare Technology Assessment (HTA) – Horizon Scanning (HS) Medical devices/technologies</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Quality/Safety/Clinical risk monitoring</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Management/Accreditation/Performance evaluation</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Healthcare services organization</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Continuing Medical Education</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Clinical Guidelines development</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Support to regional recovery plans </a:t>
            </a:r>
          </a:p>
          <a:p>
            <a:pPr marL="342900" indent="-342900" eaLnBrk="1" hangingPunct="1">
              <a:buFont typeface="Arial" panose="020B0604020202020204" pitchFamily="34" charset="0"/>
              <a:buChar char="•"/>
            </a:pPr>
            <a:r>
              <a:rPr lang="en-US" altLang="it-IT" sz="2400" dirty="0" smtClean="0">
                <a:solidFill>
                  <a:srgbClr val="000066"/>
                </a:solidFill>
                <a:effectLst/>
                <a:latin typeface="Tahoma" pitchFamily="34" charset="0"/>
                <a:cs typeface="Tahoma" pitchFamily="34" charset="0"/>
              </a:rPr>
              <a:t>Research</a:t>
            </a:r>
            <a:endParaRPr lang="en-US" altLang="it-IT" sz="2400" dirty="0">
              <a:solidFill>
                <a:srgbClr val="000066"/>
              </a:solidFill>
              <a:effectLst/>
              <a:latin typeface="Tahoma" pitchFamily="34" charset="0"/>
              <a:cs typeface="Tahoma" pitchFamily="34" charset="0"/>
            </a:endParaRPr>
          </a:p>
        </p:txBody>
      </p:sp>
      <p:sp>
        <p:nvSpPr>
          <p:cNvPr id="22531" name="Rettangolo 3"/>
          <p:cNvSpPr>
            <a:spLocks noChangeArrowheads="1"/>
          </p:cNvSpPr>
          <p:nvPr/>
        </p:nvSpPr>
        <p:spPr bwMode="auto">
          <a:xfrm>
            <a:off x="-36512" y="116632"/>
            <a:ext cx="59971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it-IT" altLang="it-IT" sz="2800" b="1" dirty="0">
                <a:solidFill>
                  <a:srgbClr val="FF9900"/>
                </a:solidFill>
                <a:latin typeface="Tahoma" pitchFamily="34" charset="0"/>
                <a:cs typeface="Tahoma" pitchFamily="34" charset="0"/>
              </a:rPr>
              <a:t>AGENAS: </a:t>
            </a:r>
            <a:r>
              <a:rPr lang="it-IT" altLang="it-IT" sz="2800" b="1" dirty="0" smtClean="0">
                <a:solidFill>
                  <a:srgbClr val="FF9900"/>
                </a:solidFill>
                <a:latin typeface="Tahoma" pitchFamily="34" charset="0"/>
                <a:cs typeface="Tahoma" pitchFamily="34" charset="0"/>
              </a:rPr>
              <a:t>CURRENT ACTIVITIES</a:t>
            </a:r>
            <a:endParaRPr lang="it-IT" altLang="it-IT" sz="2800" b="1" dirty="0">
              <a:solidFill>
                <a:srgbClr val="FF9900"/>
              </a:solidFill>
              <a:latin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26626">
                                            <p:txEl>
                                              <p:pRg st="2" end="2"/>
                                            </p:txEl>
                                          </p:spTgt>
                                        </p:tgtEl>
                                        <p:attrNameLst>
                                          <p:attrName>style.textDecorationUnderline</p:attrName>
                                        </p:attrNameLst>
                                      </p:cBhvr>
                                      <p:to>
                                        <p:strVal val="true"/>
                                      </p:to>
                                    </p:set>
                                  </p:childTnLst>
                                </p:cTn>
                              </p:par>
                            </p:childTnLst>
                          </p:cTn>
                        </p:par>
                        <p:par>
                          <p:cTn id="7" fill="hold">
                            <p:stCondLst>
                              <p:cond delay="1220"/>
                            </p:stCondLst>
                            <p:childTnLst>
                              <p:par>
                                <p:cTn id="8" presetID="18" presetClass="emph" presetSubtype="0" fill="hold" nodeType="afterEffect">
                                  <p:stCondLst>
                                    <p:cond delay="0"/>
                                  </p:stCondLst>
                                  <p:iterate type="lt">
                                    <p:tmPct val="4000"/>
                                  </p:iterate>
                                  <p:childTnLst>
                                    <p:set>
                                      <p:cBhvr override="childStyle">
                                        <p:cTn id="9" dur="500" fill="hold"/>
                                        <p:tgtEl>
                                          <p:spTgt spid="26626">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539552" y="1260049"/>
            <a:ext cx="8229600" cy="5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3200" b="1" kern="1200" dirty="0" smtClean="0">
                <a:solidFill>
                  <a:srgbClr val="FF9900"/>
                </a:solidFill>
                <a:effectLst>
                  <a:outerShdw blurRad="38100" dist="38100" dir="2700000" algn="tl">
                    <a:srgbClr val="000000">
                      <a:alpha val="43137"/>
                    </a:srgbClr>
                  </a:outerShdw>
                </a:effectLst>
                <a:latin typeface="Tahoma" pitchFamily="34" charset="0"/>
                <a:ea typeface="+mn-ea"/>
                <a:cs typeface="Tahoma" pitchFamily="34" charset="0"/>
              </a:rPr>
              <a:t>AGENAS: NEW RESPONSIBILITIES </a:t>
            </a:r>
            <a:endParaRPr lang="it-IT" sz="3200" b="1" kern="1200" dirty="0">
              <a:solidFill>
                <a:srgbClr val="FF9900"/>
              </a:solidFill>
              <a:effectLst>
                <a:outerShdw blurRad="38100" dist="38100" dir="2700000" algn="tl">
                  <a:srgbClr val="000000">
                    <a:alpha val="43137"/>
                  </a:srgbClr>
                </a:outerShdw>
              </a:effectLst>
              <a:latin typeface="Tahoma" pitchFamily="34" charset="0"/>
              <a:ea typeface="+mn-ea"/>
              <a:cs typeface="Tahoma" pitchFamily="34" charset="0"/>
            </a:endParaRPr>
          </a:p>
        </p:txBody>
      </p:sp>
      <p:sp>
        <p:nvSpPr>
          <p:cNvPr id="5" name="Segnaposto contenuto 4"/>
          <p:cNvSpPr>
            <a:spLocks noGrp="1"/>
          </p:cNvSpPr>
          <p:nvPr>
            <p:ph idx="4294967295"/>
          </p:nvPr>
        </p:nvSpPr>
        <p:spPr>
          <a:xfrm>
            <a:off x="611560" y="2564905"/>
            <a:ext cx="8229600" cy="3240359"/>
          </a:xfrm>
          <a:prstGeom prst="rect">
            <a:avLst/>
          </a:prstGeom>
          <a:solidFill>
            <a:schemeClr val="bg1">
              <a:lumMod val="75000"/>
            </a:schemeClr>
          </a:solidFill>
        </p:spPr>
        <p:txBody>
          <a:bodyPr/>
          <a:lstStyle/>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National Healthcare performance monitoring</a:t>
            </a: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Anticorruption in Healthcare settings </a:t>
            </a: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Analysis and evaluation of healthcare models and their transferability</a:t>
            </a: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More emphasis on professional training </a:t>
            </a: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Reinforcing international relationships</a:t>
            </a:r>
            <a:endParaRPr lang="en-US" sz="28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8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uvola 2"/>
          <p:cNvSpPr/>
          <p:nvPr/>
        </p:nvSpPr>
        <p:spPr bwMode="auto">
          <a:xfrm>
            <a:off x="4901320" y="4241799"/>
            <a:ext cx="1224136" cy="595313"/>
          </a:xfrm>
          <a:prstGeom prst="cloud">
            <a:avLst/>
          </a:pr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1" u="none" strike="noStrike" cap="none" normalizeH="0" baseline="0" smtClean="0">
              <a:ln>
                <a:noFill/>
              </a:ln>
              <a:solidFill>
                <a:schemeClr val="tx1"/>
              </a:solidFill>
              <a:effectLst/>
              <a:latin typeface="Times" pitchFamily="18" charset="0"/>
              <a:ea typeface="Osaka" pitchFamily="1" charset="-128"/>
            </a:endParaRPr>
          </a:p>
        </p:txBody>
      </p:sp>
      <p:sp>
        <p:nvSpPr>
          <p:cNvPr id="13" name="Rettangolo arrotondato 12"/>
          <p:cNvSpPr/>
          <p:nvPr/>
        </p:nvSpPr>
        <p:spPr bwMode="auto">
          <a:xfrm>
            <a:off x="4716463" y="3617913"/>
            <a:ext cx="4032250" cy="2952750"/>
          </a:xfrm>
          <a:prstGeom prst="roundRect">
            <a:avLst/>
          </a:prstGeom>
          <a:solidFill>
            <a:srgbClr val="FF9900">
              <a:alpha val="70000"/>
            </a:srgbClr>
          </a:soli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p:spPr>
        <p:txBody>
          <a:bodyPr/>
          <a:lstStyle/>
          <a:p>
            <a:pPr algn="ctr">
              <a:defRPr/>
            </a:pP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DIMENSIONS</a:t>
            </a:r>
          </a:p>
        </p:txBody>
      </p:sp>
      <p:sp>
        <p:nvSpPr>
          <p:cNvPr id="4" name="Rettangolo 3"/>
          <p:cNvSpPr/>
          <p:nvPr/>
        </p:nvSpPr>
        <p:spPr>
          <a:xfrm>
            <a:off x="2700338" y="895350"/>
            <a:ext cx="6048375" cy="923330"/>
          </a:xfrm>
          <a:prstGeom prst="rect">
            <a:avLst/>
          </a:prstGeom>
          <a:solidFill>
            <a:schemeClr val="bg1">
              <a:lumMod val="75000"/>
            </a:schemeClr>
          </a:solidFill>
        </p:spPr>
        <p:txBody>
          <a:bodyPr>
            <a:spAutoFit/>
          </a:bodyPr>
          <a:lstStyle/>
          <a:p>
            <a:pPr algn="just">
              <a:defRPr/>
            </a:pPr>
            <a:r>
              <a:rPr lang="en-US" b="1" dirty="0">
                <a:solidFill>
                  <a:srgbClr val="000066"/>
                </a:solidFill>
                <a:latin typeface="Tahoma" panose="020B0604030504040204" pitchFamily="34" charset="0"/>
                <a:ea typeface="Tahoma" panose="020B0604030504040204" pitchFamily="34" charset="0"/>
                <a:cs typeface="Tahoma" panose="020B0604030504040204" pitchFamily="34" charset="0"/>
              </a:rPr>
              <a:t>National system for monitoring, analyzing and controlling </a:t>
            </a:r>
            <a:r>
              <a:rPr lang="en-US" dirty="0">
                <a:solidFill>
                  <a:srgbClr val="000066"/>
                </a:solidFill>
                <a:latin typeface="Tahoma" panose="020B0604030504040204" pitchFamily="34" charset="0"/>
                <a:ea typeface="Tahoma" panose="020B0604030504040204" pitchFamily="34" charset="0"/>
                <a:cs typeface="Tahoma" panose="020B0604030504040204" pitchFamily="34" charset="0"/>
              </a:rPr>
              <a:t>the </a:t>
            </a: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performances </a:t>
            </a:r>
            <a:r>
              <a:rPr lang="en-US" dirty="0">
                <a:solidFill>
                  <a:srgbClr val="000066"/>
                </a:solidFill>
                <a:latin typeface="Tahoma" panose="020B0604030504040204" pitchFamily="34" charset="0"/>
                <a:ea typeface="Tahoma" panose="020B0604030504040204" pitchFamily="34" charset="0"/>
                <a:cs typeface="Tahoma" panose="020B0604030504040204" pitchFamily="34" charset="0"/>
              </a:rPr>
              <a:t>of the regional healthcare systems (Art. 2, Par. 7 </a:t>
            </a:r>
            <a:r>
              <a:rPr lang="en-US" dirty="0" err="1">
                <a:solidFill>
                  <a:srgbClr val="000066"/>
                </a:solidFill>
                <a:latin typeface="Tahoma" panose="020B0604030504040204" pitchFamily="34" charset="0"/>
                <a:ea typeface="Tahoma" panose="020B0604030504040204" pitchFamily="34" charset="0"/>
                <a:cs typeface="Tahoma" panose="020B0604030504040204" pitchFamily="34" charset="0"/>
              </a:rPr>
              <a:t>Patto</a:t>
            </a:r>
            <a:r>
              <a:rPr lang="en-US" dirty="0">
                <a:solidFill>
                  <a:srgbClr val="000066"/>
                </a:solidFill>
                <a:latin typeface="Tahoma" panose="020B0604030504040204" pitchFamily="34" charset="0"/>
                <a:ea typeface="Tahoma" panose="020B0604030504040204" pitchFamily="34" charset="0"/>
                <a:cs typeface="Tahoma" panose="020B0604030504040204" pitchFamily="34" charset="0"/>
              </a:rPr>
              <a:t> per la Salute 2014-2016)</a:t>
            </a:r>
          </a:p>
        </p:txBody>
      </p:sp>
      <p:sp>
        <p:nvSpPr>
          <p:cNvPr id="5" name="AutoShape 2" descr="Risultati immagini per WORK IN PROGRE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it-IT"/>
          </a:p>
        </p:txBody>
      </p:sp>
      <p:pic>
        <p:nvPicPr>
          <p:cNvPr id="1966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2376488"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2268538" y="2781300"/>
            <a:ext cx="4184650" cy="400050"/>
          </a:xfrm>
          <a:prstGeom prst="rect">
            <a:avLst/>
          </a:prstGeom>
          <a:noFill/>
        </p:spPr>
        <p:txBody>
          <a:bodyPr wrap="none">
            <a:spAutoFit/>
          </a:bodyPr>
          <a:lstStyle/>
          <a:p>
            <a:pPr>
              <a:defRPr/>
            </a:pP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HOW IT WILL BE STRUCTURED</a:t>
            </a:r>
          </a:p>
        </p:txBody>
      </p:sp>
      <p:sp>
        <p:nvSpPr>
          <p:cNvPr id="9" name="Ovale 8"/>
          <p:cNvSpPr/>
          <p:nvPr/>
        </p:nvSpPr>
        <p:spPr bwMode="auto">
          <a:xfrm>
            <a:off x="179388" y="3644900"/>
            <a:ext cx="3600450" cy="2952750"/>
          </a:xfrm>
          <a:prstGeom prst="ellips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outerShdw dist="35921" dir="2700000" algn="ctr" rotWithShape="0">
              <a:srgbClr val="C0C0C0">
                <a:alpha val="80000"/>
              </a:srgbClr>
            </a:outerShdw>
          </a:effectLst>
        </p:spPr>
        <p:txBody>
          <a:bodyPr/>
          <a:lstStyle/>
          <a:p>
            <a:pPr algn="ctr">
              <a:defRPr/>
            </a:pP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MONITORING AND EVALUATION</a:t>
            </a:r>
          </a:p>
        </p:txBody>
      </p:sp>
      <p:sp>
        <p:nvSpPr>
          <p:cNvPr id="196616" name="Ovale 9"/>
          <p:cNvSpPr>
            <a:spLocks noChangeArrowheads="1"/>
          </p:cNvSpPr>
          <p:nvPr/>
        </p:nvSpPr>
        <p:spPr bwMode="auto">
          <a:xfrm>
            <a:off x="684213" y="4652963"/>
            <a:ext cx="2735262" cy="2016125"/>
          </a:xfrm>
          <a:prstGeom prst="ellipse">
            <a:avLst/>
          </a:prstGeom>
          <a:solidFill>
            <a:srgbClr val="000066"/>
          </a:solidFill>
          <a:ln>
            <a:noFill/>
          </a:ln>
          <a:effectLst>
            <a:outerShdw dist="35921" dir="2700000" algn="ctr" rotWithShape="0">
              <a:srgbClr val="C0C0C0">
                <a:alpha val="79999"/>
              </a:srgbClr>
            </a:outerShdw>
          </a:effectLst>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2000" b="1">
                <a:solidFill>
                  <a:schemeClr val="bg1"/>
                </a:solidFill>
                <a:effectLst/>
                <a:latin typeface="Tahoma" pitchFamily="34" charset="0"/>
                <a:cs typeface="Tahoma" pitchFamily="34" charset="0"/>
              </a:rPr>
              <a:t>ALERT</a:t>
            </a:r>
          </a:p>
        </p:txBody>
      </p:sp>
      <p:sp>
        <p:nvSpPr>
          <p:cNvPr id="196617" name="CasellaDiTesto 10"/>
          <p:cNvSpPr txBox="1">
            <a:spLocks noChangeArrowheads="1"/>
          </p:cNvSpPr>
          <p:nvPr/>
        </p:nvSpPr>
        <p:spPr bwMode="auto">
          <a:xfrm>
            <a:off x="5003800" y="4292600"/>
            <a:ext cx="90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a:solidFill>
                  <a:srgbClr val="000066"/>
                </a:solidFill>
                <a:effectLst/>
                <a:latin typeface="Tahoma" pitchFamily="34" charset="0"/>
                <a:cs typeface="Tahoma" pitchFamily="34" charset="0"/>
              </a:rPr>
              <a:t>Quality</a:t>
            </a:r>
            <a:endParaRPr lang="it-IT" altLang="it-IT" dirty="0">
              <a:solidFill>
                <a:srgbClr val="000066"/>
              </a:solidFill>
              <a:effectLst/>
              <a:latin typeface="Tahoma" pitchFamily="34" charset="0"/>
              <a:cs typeface="Tahoma" pitchFamily="34" charset="0"/>
            </a:endParaRPr>
          </a:p>
        </p:txBody>
      </p:sp>
      <p:sp>
        <p:nvSpPr>
          <p:cNvPr id="196619" name="CasellaDiTesto 14"/>
          <p:cNvSpPr txBox="1">
            <a:spLocks noChangeArrowheads="1"/>
          </p:cNvSpPr>
          <p:nvPr/>
        </p:nvSpPr>
        <p:spPr bwMode="auto">
          <a:xfrm>
            <a:off x="5247482" y="5103992"/>
            <a:ext cx="817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a:solidFill>
                  <a:srgbClr val="000066"/>
                </a:solidFill>
                <a:effectLst/>
                <a:latin typeface="Tahoma" pitchFamily="34" charset="0"/>
                <a:cs typeface="Tahoma" pitchFamily="34" charset="0"/>
              </a:rPr>
              <a:t>Safety</a:t>
            </a:r>
            <a:endParaRPr lang="it-IT" altLang="it-IT" dirty="0">
              <a:solidFill>
                <a:srgbClr val="000066"/>
              </a:solidFill>
              <a:effectLst/>
              <a:latin typeface="Tahoma" pitchFamily="34" charset="0"/>
              <a:cs typeface="Tahoma" pitchFamily="34" charset="0"/>
            </a:endParaRPr>
          </a:p>
        </p:txBody>
      </p:sp>
      <p:sp>
        <p:nvSpPr>
          <p:cNvPr id="196620" name="CasellaDiTesto 15"/>
          <p:cNvSpPr txBox="1">
            <a:spLocks noChangeArrowheads="1"/>
          </p:cNvSpPr>
          <p:nvPr/>
        </p:nvSpPr>
        <p:spPr bwMode="auto">
          <a:xfrm>
            <a:off x="6876259" y="4354512"/>
            <a:ext cx="96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a:solidFill>
                  <a:srgbClr val="000066"/>
                </a:solidFill>
                <a:effectLst/>
                <a:latin typeface="Tahoma" pitchFamily="34" charset="0"/>
                <a:cs typeface="Tahoma" pitchFamily="34" charset="0"/>
              </a:rPr>
              <a:t>Efficacy</a:t>
            </a:r>
            <a:endParaRPr lang="it-IT" altLang="it-IT" dirty="0">
              <a:solidFill>
                <a:srgbClr val="000066"/>
              </a:solidFill>
              <a:effectLst/>
              <a:latin typeface="Tahoma" pitchFamily="34" charset="0"/>
              <a:cs typeface="Tahoma" pitchFamily="34" charset="0"/>
            </a:endParaRPr>
          </a:p>
        </p:txBody>
      </p:sp>
      <p:sp>
        <p:nvSpPr>
          <p:cNvPr id="196621" name="CasellaDiTesto 16"/>
          <p:cNvSpPr txBox="1">
            <a:spLocks noChangeArrowheads="1"/>
          </p:cNvSpPr>
          <p:nvPr/>
        </p:nvSpPr>
        <p:spPr bwMode="auto">
          <a:xfrm>
            <a:off x="5084763" y="558006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a:solidFill>
                  <a:srgbClr val="000066"/>
                </a:solidFill>
                <a:effectLst/>
                <a:latin typeface="Tahoma" pitchFamily="34" charset="0"/>
                <a:cs typeface="Tahoma" pitchFamily="34" charset="0"/>
              </a:rPr>
              <a:t>Efficiency</a:t>
            </a:r>
          </a:p>
        </p:txBody>
      </p:sp>
      <p:sp>
        <p:nvSpPr>
          <p:cNvPr id="196622" name="CasellaDiTesto 17"/>
          <p:cNvSpPr txBox="1">
            <a:spLocks noChangeArrowheads="1"/>
          </p:cNvSpPr>
          <p:nvPr/>
        </p:nvSpPr>
        <p:spPr bwMode="auto">
          <a:xfrm>
            <a:off x="6835729" y="5053806"/>
            <a:ext cx="182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a:solidFill>
                  <a:srgbClr val="000066"/>
                </a:solidFill>
                <a:effectLst/>
                <a:latin typeface="Tahoma" pitchFamily="34" charset="0"/>
                <a:cs typeface="Tahoma" pitchFamily="34" charset="0"/>
              </a:rPr>
              <a:t>Appropriateness</a:t>
            </a:r>
            <a:endParaRPr lang="it-IT" altLang="it-IT" dirty="0">
              <a:solidFill>
                <a:srgbClr val="000066"/>
              </a:solidFill>
              <a:effectLst/>
              <a:latin typeface="Tahoma" pitchFamily="34" charset="0"/>
              <a:cs typeface="Tahoma" pitchFamily="34" charset="0"/>
            </a:endParaRPr>
          </a:p>
        </p:txBody>
      </p:sp>
      <p:sp>
        <p:nvSpPr>
          <p:cNvPr id="196623" name="CasellaDiTesto 18"/>
          <p:cNvSpPr txBox="1">
            <a:spLocks noChangeArrowheads="1"/>
          </p:cNvSpPr>
          <p:nvPr/>
        </p:nvSpPr>
        <p:spPr bwMode="auto">
          <a:xfrm>
            <a:off x="6925964" y="6011863"/>
            <a:ext cx="814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a:solidFill>
                  <a:srgbClr val="000066"/>
                </a:solidFill>
                <a:effectLst/>
                <a:latin typeface="Tahoma" pitchFamily="34" charset="0"/>
                <a:cs typeface="Tahoma" pitchFamily="34" charset="0"/>
              </a:rPr>
              <a:t>Equity</a:t>
            </a:r>
            <a:endParaRPr lang="it-IT" altLang="it-IT" dirty="0">
              <a:solidFill>
                <a:srgbClr val="000066"/>
              </a:solidFill>
              <a:effectLst/>
              <a:latin typeface="Tahoma" pitchFamily="34" charset="0"/>
              <a:cs typeface="Tahoma" pitchFamily="34" charset="0"/>
            </a:endParaRPr>
          </a:p>
        </p:txBody>
      </p:sp>
      <p:sp>
        <p:nvSpPr>
          <p:cNvPr id="196624" name="Freccia a destra 19"/>
          <p:cNvSpPr>
            <a:spLocks noChangeArrowheads="1"/>
          </p:cNvSpPr>
          <p:nvPr/>
        </p:nvSpPr>
        <p:spPr bwMode="auto">
          <a:xfrm>
            <a:off x="3779838" y="4887913"/>
            <a:ext cx="936625" cy="485775"/>
          </a:xfrm>
          <a:prstGeom prst="rightArrow">
            <a:avLst>
              <a:gd name="adj1" fmla="val 50000"/>
              <a:gd name="adj2" fmla="val 49908"/>
            </a:avLst>
          </a:prstGeom>
          <a:gradFill rotWithShape="0">
            <a:gsLst>
              <a:gs pos="0">
                <a:srgbClr val="FFFF00"/>
              </a:gs>
              <a:gs pos="100000">
                <a:srgbClr val="FF9933"/>
              </a:gs>
            </a:gsLst>
            <a:path path="rect">
              <a:fillToRect l="50000" t="50000" r="50000" b="50000"/>
            </a:path>
          </a:gradFill>
          <a:ln w="9525" algn="ctr">
            <a:solidFill>
              <a:srgbClr val="FF66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t-IT" altLang="it-IT" sz="2000" b="1" i="1">
              <a:effectLst/>
              <a:latin typeface="Times" pitchFamily="18" charset="0"/>
              <a:ea typeface="Osaka" pitchFamily="1" charset="-128"/>
            </a:endParaRPr>
          </a:p>
        </p:txBody>
      </p:sp>
      <p:sp>
        <p:nvSpPr>
          <p:cNvPr id="2" name="CasellaDiTesto 1"/>
          <p:cNvSpPr txBox="1"/>
          <p:nvPr/>
        </p:nvSpPr>
        <p:spPr>
          <a:xfrm>
            <a:off x="7015215" y="5580618"/>
            <a:ext cx="1646139" cy="369332"/>
          </a:xfrm>
          <a:prstGeom prst="rect">
            <a:avLst/>
          </a:prstGeom>
          <a:noFill/>
        </p:spPr>
        <p:txBody>
          <a:bodyPr wrap="square" rtlCol="0">
            <a:spAutoFit/>
          </a:bodyPr>
          <a:lstStyle/>
          <a:p>
            <a:r>
              <a:rPr lang="en-US" dirty="0" smtClean="0">
                <a:solidFill>
                  <a:srgbClr val="000066"/>
                </a:solidFill>
              </a:rPr>
              <a:t>Sustainability</a:t>
            </a:r>
            <a:endParaRPr lang="en-US" dirty="0">
              <a:solidFill>
                <a:srgbClr val="000066"/>
              </a:solidFill>
            </a:endParaRPr>
          </a:p>
        </p:txBody>
      </p:sp>
      <p:sp>
        <p:nvSpPr>
          <p:cNvPr id="20" name="CasellaDiTesto 14"/>
          <p:cNvSpPr txBox="1">
            <a:spLocks noChangeArrowheads="1"/>
          </p:cNvSpPr>
          <p:nvPr/>
        </p:nvSpPr>
        <p:spPr bwMode="auto">
          <a:xfrm>
            <a:off x="6382746" y="4724400"/>
            <a:ext cx="1249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t-IT" dirty="0" smtClean="0">
                <a:solidFill>
                  <a:srgbClr val="000066"/>
                </a:solidFill>
                <a:effectLst/>
                <a:latin typeface="Tahoma" pitchFamily="34" charset="0"/>
                <a:cs typeface="Tahoma" pitchFamily="34" charset="0"/>
              </a:rPr>
              <a:t>Timeliness</a:t>
            </a:r>
            <a:endParaRPr lang="en-US" altLang="it-IT" dirty="0">
              <a:solidFill>
                <a:srgbClr val="000066"/>
              </a:solidFill>
              <a:effectLst/>
              <a:latin typeface="Tahoma" pitchFamily="34" charset="0"/>
              <a:cs typeface="Tahoma" pitchFamily="34" charset="0"/>
            </a:endParaRPr>
          </a:p>
        </p:txBody>
      </p:sp>
      <p:sp>
        <p:nvSpPr>
          <p:cNvPr id="21" name="CasellaDiTesto 14"/>
          <p:cNvSpPr txBox="1">
            <a:spLocks noChangeArrowheads="1"/>
          </p:cNvSpPr>
          <p:nvPr/>
        </p:nvSpPr>
        <p:spPr bwMode="auto">
          <a:xfrm>
            <a:off x="5076056" y="5939988"/>
            <a:ext cx="1721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err="1" smtClean="0">
                <a:solidFill>
                  <a:srgbClr val="000066"/>
                </a:solidFill>
                <a:effectLst/>
                <a:latin typeface="Tahoma" pitchFamily="34" charset="0"/>
                <a:cs typeface="Tahoma" pitchFamily="34" charset="0"/>
              </a:rPr>
              <a:t>Patient</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centred</a:t>
            </a:r>
            <a:endParaRPr lang="it-IT" altLang="it-IT" dirty="0">
              <a:solidFill>
                <a:srgbClr val="000066"/>
              </a:solidFill>
              <a:effectLst/>
              <a:latin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1000" fill="hold"/>
                                        <p:tgtEl>
                                          <p:spTgt spid="196613"/>
                                        </p:tgtEl>
                                        <p:attrNameLst>
                                          <p:attrName>ppt_w</p:attrName>
                                        </p:attrNameLst>
                                      </p:cBhvr>
                                      <p:tavLst>
                                        <p:tav tm="0">
                                          <p:val>
                                            <p:fltVal val="0"/>
                                          </p:val>
                                        </p:tav>
                                        <p:tav tm="100000">
                                          <p:val>
                                            <p:strVal val="#ppt_w"/>
                                          </p:val>
                                        </p:tav>
                                      </p:tavLst>
                                    </p:anim>
                                    <p:anim calcmode="lin" valueType="num">
                                      <p:cBhvr>
                                        <p:cTn id="8" dur="1000" fill="hold"/>
                                        <p:tgtEl>
                                          <p:spTgt spid="196613"/>
                                        </p:tgtEl>
                                        <p:attrNameLst>
                                          <p:attrName>ppt_h</p:attrName>
                                        </p:attrNameLst>
                                      </p:cBhvr>
                                      <p:tavLst>
                                        <p:tav tm="0">
                                          <p:val>
                                            <p:fltVal val="0"/>
                                          </p:val>
                                        </p:tav>
                                        <p:tav tm="100000">
                                          <p:val>
                                            <p:strVal val="#ppt_h"/>
                                          </p:val>
                                        </p:tav>
                                      </p:tavLst>
                                    </p:anim>
                                    <p:anim calcmode="lin" valueType="num">
                                      <p:cBhvr>
                                        <p:cTn id="9" dur="1000" fill="hold"/>
                                        <p:tgtEl>
                                          <p:spTgt spid="196613"/>
                                        </p:tgtEl>
                                        <p:attrNameLst>
                                          <p:attrName>style.rotation</p:attrName>
                                        </p:attrNameLst>
                                      </p:cBhvr>
                                      <p:tavLst>
                                        <p:tav tm="0">
                                          <p:val>
                                            <p:fltVal val="90"/>
                                          </p:val>
                                        </p:tav>
                                        <p:tav tm="100000">
                                          <p:val>
                                            <p:fltVal val="0"/>
                                          </p:val>
                                        </p:tav>
                                      </p:tavLst>
                                    </p:anim>
                                    <p:animEffect transition="in" filter="fade">
                                      <p:cBhvr>
                                        <p:cTn id="10" dur="10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2376488"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2952750" y="931863"/>
            <a:ext cx="5651500" cy="1201737"/>
          </a:xfrm>
          <a:prstGeom prst="rect">
            <a:avLst/>
          </a:prstGeom>
          <a:solidFill>
            <a:schemeClr val="bg1">
              <a:lumMod val="75000"/>
            </a:schemeClr>
          </a:solidFill>
        </p:spPr>
        <p:txBody>
          <a:bodyPr>
            <a:spAutoFit/>
          </a:bodyPr>
          <a:lstStyle/>
          <a:p>
            <a:pPr algn="just">
              <a:defRPr/>
            </a:pPr>
            <a:r>
              <a:rPr lang="en-US" b="1" dirty="0">
                <a:solidFill>
                  <a:srgbClr val="000066"/>
                </a:solidFill>
                <a:latin typeface="Tahoma" panose="020B0604030504040204" pitchFamily="34" charset="0"/>
                <a:ea typeface="Tahoma" panose="020B0604030504040204" pitchFamily="34" charset="0"/>
                <a:cs typeface="Tahoma" panose="020B0604030504040204" pitchFamily="34" charset="0"/>
              </a:rPr>
              <a:t>National system for monitoring, analyzing and controlling </a:t>
            </a:r>
            <a:r>
              <a:rPr lang="en-US" dirty="0">
                <a:solidFill>
                  <a:srgbClr val="000066"/>
                </a:solidFill>
                <a:latin typeface="Tahoma" panose="020B0604030504040204" pitchFamily="34" charset="0"/>
                <a:ea typeface="Tahoma" panose="020B0604030504040204" pitchFamily="34" charset="0"/>
                <a:cs typeface="Tahoma" panose="020B0604030504040204" pitchFamily="34" charset="0"/>
              </a:rPr>
              <a:t>the trend in the performance of the regional healthcare systems (Art. 2, Par. 7 </a:t>
            </a:r>
            <a:r>
              <a:rPr lang="en-US" dirty="0" err="1">
                <a:solidFill>
                  <a:srgbClr val="000066"/>
                </a:solidFill>
                <a:latin typeface="Tahoma" panose="020B0604030504040204" pitchFamily="34" charset="0"/>
                <a:ea typeface="Tahoma" panose="020B0604030504040204" pitchFamily="34" charset="0"/>
                <a:cs typeface="Tahoma" panose="020B0604030504040204" pitchFamily="34" charset="0"/>
              </a:rPr>
              <a:t>Patto</a:t>
            </a:r>
            <a:r>
              <a:rPr lang="en-US" dirty="0">
                <a:solidFill>
                  <a:srgbClr val="000066"/>
                </a:solidFill>
                <a:latin typeface="Tahoma" panose="020B0604030504040204" pitchFamily="34" charset="0"/>
                <a:ea typeface="Tahoma" panose="020B0604030504040204" pitchFamily="34" charset="0"/>
                <a:cs typeface="Tahoma" panose="020B0604030504040204" pitchFamily="34" charset="0"/>
              </a:rPr>
              <a:t> per la Salute 2014-2016)</a:t>
            </a:r>
          </a:p>
        </p:txBody>
      </p:sp>
      <p:sp>
        <p:nvSpPr>
          <p:cNvPr id="7" name="CasellaDiTesto 6"/>
          <p:cNvSpPr txBox="1"/>
          <p:nvPr/>
        </p:nvSpPr>
        <p:spPr>
          <a:xfrm>
            <a:off x="3187700" y="2741613"/>
            <a:ext cx="2320925" cy="400050"/>
          </a:xfrm>
          <a:prstGeom prst="rect">
            <a:avLst/>
          </a:prstGeom>
          <a:noFill/>
        </p:spPr>
        <p:txBody>
          <a:bodyPr wrap="none">
            <a:spAutoFit/>
          </a:bodyPr>
          <a:lstStyle/>
          <a:p>
            <a:pPr>
              <a:defRPr/>
            </a:pP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MAIN FEATURES</a:t>
            </a:r>
          </a:p>
        </p:txBody>
      </p:sp>
      <p:sp>
        <p:nvSpPr>
          <p:cNvPr id="8" name="CasellaDiTesto 7"/>
          <p:cNvSpPr txBox="1"/>
          <p:nvPr/>
        </p:nvSpPr>
        <p:spPr>
          <a:xfrm>
            <a:off x="323850" y="3644900"/>
            <a:ext cx="8640763" cy="2586038"/>
          </a:xfrm>
          <a:prstGeom prst="rect">
            <a:avLst/>
          </a:prstGeom>
          <a:solidFill>
            <a:schemeClr val="bg1">
              <a:lumMod val="75000"/>
            </a:schemeClr>
          </a:solidFill>
        </p:spPr>
        <p:txBody>
          <a:bodyPr>
            <a:spAutoFit/>
          </a:bodyPr>
          <a:lstStyle/>
          <a:p>
            <a:pPr marL="285750" indent="-285750">
              <a:lnSpc>
                <a:spcPct val="150000"/>
              </a:lnSpc>
              <a:buFont typeface="Wingdings" panose="05000000000000000000" pitchFamily="2" charset="2"/>
              <a:buChar char="Ø"/>
              <a:defRPr/>
            </a:pP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Computer based system</a:t>
            </a:r>
          </a:p>
          <a:p>
            <a:pPr marL="285750" indent="-285750">
              <a:lnSpc>
                <a:spcPct val="150000"/>
              </a:lnSpc>
              <a:buFont typeface="Wingdings" panose="05000000000000000000" pitchFamily="2" charset="2"/>
              <a:buChar char="Ø"/>
              <a:defRPr/>
            </a:pP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Accessible to different profile: decision-makers, professionals (citizens)</a:t>
            </a:r>
          </a:p>
          <a:p>
            <a:pPr marL="285750" indent="-285750">
              <a:lnSpc>
                <a:spcPct val="150000"/>
              </a:lnSpc>
              <a:buFont typeface="Wingdings" panose="05000000000000000000" pitchFamily="2" charset="2"/>
              <a:buChar char="Ø"/>
              <a:defRPr/>
            </a:pP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Based on shared rules (Ministry of Health, </a:t>
            </a:r>
            <a:r>
              <a:rPr lang="en-US"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Agenas</a:t>
            </a: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 Regions, Scientific Associations, Patient organizations)</a:t>
            </a:r>
          </a:p>
          <a:p>
            <a:pPr marL="285750" indent="-285750">
              <a:lnSpc>
                <a:spcPct val="150000"/>
              </a:lnSpc>
              <a:buFont typeface="Wingdings" panose="05000000000000000000" pitchFamily="2" charset="2"/>
              <a:buChar char="Ø"/>
              <a:defRPr/>
            </a:pPr>
            <a:r>
              <a:rPr lang="en-US" dirty="0" smtClean="0">
                <a:solidFill>
                  <a:srgbClr val="000066"/>
                </a:solidFill>
                <a:latin typeface="Tahoma" panose="020B0604030504040204" pitchFamily="34" charset="0"/>
                <a:ea typeface="Tahoma" panose="020B0604030504040204" pitchFamily="34" charset="0"/>
                <a:cs typeface="Tahoma" panose="020B0604030504040204" pitchFamily="34" charset="0"/>
              </a:rPr>
              <a:t>Divided into 3 main areas: </a:t>
            </a:r>
            <a:r>
              <a:rPr lang="en-US" b="1" u="sng" dirty="0" smtClean="0">
                <a:solidFill>
                  <a:srgbClr val="000066"/>
                </a:solidFill>
                <a:latin typeface="Tahoma" panose="020B0604030504040204" pitchFamily="34" charset="0"/>
                <a:ea typeface="Tahoma" panose="020B0604030504040204" pitchFamily="34" charset="0"/>
                <a:cs typeface="Tahoma" panose="020B0604030504040204" pitchFamily="34" charset="0"/>
              </a:rPr>
              <a:t>RESEARCH, ANALYSIS, ALERT</a:t>
            </a:r>
          </a:p>
          <a:p>
            <a:pPr marL="285750" indent="-285750">
              <a:lnSpc>
                <a:spcPct val="150000"/>
              </a:lnSpc>
              <a:buFont typeface="Wingdings" panose="05000000000000000000" pitchFamily="2" charset="2"/>
              <a:buChar char="Ø"/>
              <a:defRPr/>
            </a:pP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p:cTn id="7" dur="1000" fill="hold"/>
                                        <p:tgtEl>
                                          <p:spTgt spid="197634"/>
                                        </p:tgtEl>
                                        <p:attrNameLst>
                                          <p:attrName>ppt_w</p:attrName>
                                        </p:attrNameLst>
                                      </p:cBhvr>
                                      <p:tavLst>
                                        <p:tav tm="0">
                                          <p:val>
                                            <p:fltVal val="0"/>
                                          </p:val>
                                        </p:tav>
                                        <p:tav tm="100000">
                                          <p:val>
                                            <p:strVal val="#ppt_w"/>
                                          </p:val>
                                        </p:tav>
                                      </p:tavLst>
                                    </p:anim>
                                    <p:anim calcmode="lin" valueType="num">
                                      <p:cBhvr>
                                        <p:cTn id="8" dur="1000" fill="hold"/>
                                        <p:tgtEl>
                                          <p:spTgt spid="197634"/>
                                        </p:tgtEl>
                                        <p:attrNameLst>
                                          <p:attrName>ppt_h</p:attrName>
                                        </p:attrNameLst>
                                      </p:cBhvr>
                                      <p:tavLst>
                                        <p:tav tm="0">
                                          <p:val>
                                            <p:fltVal val="0"/>
                                          </p:val>
                                        </p:tav>
                                        <p:tav tm="100000">
                                          <p:val>
                                            <p:strVal val="#ppt_h"/>
                                          </p:val>
                                        </p:tav>
                                      </p:tavLst>
                                    </p:anim>
                                    <p:anim calcmode="lin" valueType="num">
                                      <p:cBhvr>
                                        <p:cTn id="9" dur="1000" fill="hold"/>
                                        <p:tgtEl>
                                          <p:spTgt spid="197634"/>
                                        </p:tgtEl>
                                        <p:attrNameLst>
                                          <p:attrName>style.rotation</p:attrName>
                                        </p:attrNameLst>
                                      </p:cBhvr>
                                      <p:tavLst>
                                        <p:tav tm="0">
                                          <p:val>
                                            <p:fltVal val="90"/>
                                          </p:val>
                                        </p:tav>
                                        <p:tav tm="100000">
                                          <p:val>
                                            <p:fltVal val="0"/>
                                          </p:val>
                                        </p:tav>
                                      </p:tavLst>
                                    </p:anim>
                                    <p:animEffect transition="in" filter="fade">
                                      <p:cBhvr>
                                        <p:cTn id="10" dur="10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27088" y="549275"/>
            <a:ext cx="4652962" cy="400050"/>
          </a:xfrm>
          <a:prstGeom prst="rect">
            <a:avLst/>
          </a:prstGeom>
          <a:noFill/>
        </p:spPr>
        <p:txBody>
          <a:bodyPr wrap="none">
            <a:spAutoFit/>
          </a:bodyPr>
          <a:lstStyle/>
          <a:p>
            <a:pPr>
              <a:defRPr/>
            </a:pP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PNE (National </a:t>
            </a:r>
            <a:r>
              <a:rPr lang="it-IT" sz="2000" b="1" dirty="0" err="1">
                <a:solidFill>
                  <a:srgbClr val="000066"/>
                </a:solidFill>
                <a:latin typeface="Tahoma" panose="020B0604030504040204" pitchFamily="34" charset="0"/>
                <a:ea typeface="Tahoma" panose="020B0604030504040204" pitchFamily="34" charset="0"/>
                <a:cs typeface="Tahoma" panose="020B0604030504040204" pitchFamily="34" charset="0"/>
              </a:rPr>
              <a:t>Outcomes</a:t>
            </a: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 Program)</a:t>
            </a:r>
          </a:p>
        </p:txBody>
      </p:sp>
      <p:sp>
        <p:nvSpPr>
          <p:cNvPr id="5" name="CasellaDiTesto 4"/>
          <p:cNvSpPr txBox="1"/>
          <p:nvPr/>
        </p:nvSpPr>
        <p:spPr>
          <a:xfrm>
            <a:off x="468313" y="1052513"/>
            <a:ext cx="8280400" cy="1754187"/>
          </a:xfrm>
          <a:prstGeom prst="rect">
            <a:avLst/>
          </a:prstGeom>
          <a:solidFill>
            <a:schemeClr val="bg1">
              <a:lumMod val="75000"/>
            </a:schemeClr>
          </a:solidFill>
        </p:spPr>
        <p:txBody>
          <a:bodyPr>
            <a:spAutoFit/>
          </a:bodyPr>
          <a:lstStyle/>
          <a:p>
            <a:pPr algn="just">
              <a:defRPr/>
            </a:pP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Program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that</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monitors</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health</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care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outcomes</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across</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hospitals and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municipalities</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It began in the 1980s looking at outcomes in cardiac care and has since expanded to cover </a:t>
            </a:r>
            <a:r>
              <a:rPr lang="en-US" b="1" u="sng" dirty="0">
                <a:solidFill>
                  <a:srgbClr val="000066"/>
                </a:solidFill>
                <a:effectLst/>
                <a:latin typeface="Tahoma" panose="020B0604030504040204" pitchFamily="34" charset="0"/>
                <a:ea typeface="Tahoma" panose="020B0604030504040204" pitchFamily="34" charset="0"/>
                <a:cs typeface="Tahoma" panose="020B0604030504040204" pitchFamily="34" charset="0"/>
              </a:rPr>
              <a:t>129 indicators </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across a range of clinical areas. Indicators are selected to reflect clinical outcomes as far as possible (rather than inputs or processes) and are chosen in conjunction with professional and scientific societies, to ensure robustness and utility. </a:t>
            </a:r>
            <a:endPar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80228" name="Picture 2"/>
          <p:cNvPicPr>
            <a:picLocks noChangeAspect="1" noChangeArrowheads="1"/>
          </p:cNvPicPr>
          <p:nvPr/>
        </p:nvPicPr>
        <p:blipFill>
          <a:blip r:embed="rId3">
            <a:extLst>
              <a:ext uri="{28A0092B-C50C-407E-A947-70E740481C1C}">
                <a14:useLocalDpi xmlns:a14="http://schemas.microsoft.com/office/drawing/2010/main" val="0"/>
              </a:ext>
            </a:extLst>
          </a:blip>
          <a:srcRect t="12361" r="19061" b="4584"/>
          <a:stretch>
            <a:fillRect/>
          </a:stretch>
        </p:blipFill>
        <p:spPr bwMode="auto">
          <a:xfrm>
            <a:off x="1116013" y="2852738"/>
            <a:ext cx="6786562" cy="391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a:spLocks noChangeArrowheads="1"/>
          </p:cNvSpPr>
          <p:nvPr/>
        </p:nvSpPr>
        <p:spPr bwMode="auto">
          <a:xfrm>
            <a:off x="107950" y="44450"/>
            <a:ext cx="6408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0066"/>
                </a:solidFill>
                <a:latin typeface="Tahoma" panose="020B0604030504040204" pitchFamily="34" charset="0"/>
                <a:ea typeface="Tahoma" panose="020B0604030504040204" pitchFamily="34" charset="0"/>
                <a:cs typeface="Tahoma" panose="020B0604030504040204" pitchFamily="34" charset="0"/>
              </a:rPr>
              <a:t>National Healthcare performance monitoring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906431094"/>
              </p:ext>
            </p:extLst>
          </p:nvPr>
        </p:nvGraphicFramePr>
        <p:xfrm>
          <a:off x="683568" y="404664"/>
          <a:ext cx="7512027" cy="6030689"/>
        </p:xfrm>
        <a:graphic>
          <a:graphicData uri="http://schemas.openxmlformats.org/drawingml/2006/table">
            <a:tbl>
              <a:tblPr firstRow="1" firstCol="1" bandRow="1">
                <a:tableStyleId>{5C22544A-7EE6-4342-B048-85BDC9FD1C3A}</a:tableStyleId>
              </a:tblPr>
              <a:tblGrid>
                <a:gridCol w="291269"/>
                <a:gridCol w="3737625"/>
                <a:gridCol w="234857"/>
                <a:gridCol w="2896534"/>
                <a:gridCol w="351742"/>
              </a:tblGrid>
              <a:tr h="447848">
                <a:tc>
                  <a:txBody>
                    <a:bodyPr/>
                    <a:lstStyle/>
                    <a:p>
                      <a:pPr algn="ctr">
                        <a:spcAft>
                          <a:spcPts val="0"/>
                        </a:spcAft>
                      </a:pPr>
                      <a:r>
                        <a:rPr lang="it-IT" sz="700" dirty="0">
                          <a:effectLst/>
                        </a:rPr>
                        <a:t> </a:t>
                      </a:r>
                      <a:endParaRPr lang="it-IT" sz="700" dirty="0">
                        <a:effectLst/>
                        <a:latin typeface="Calibri"/>
                        <a:ea typeface="Calibri"/>
                        <a:cs typeface="Times New Roman"/>
                      </a:endParaRPr>
                    </a:p>
                  </a:txBody>
                  <a:tcPr marL="27366" marR="27366" marT="0" marB="0" anchor="ctr"/>
                </a:tc>
                <a:tc>
                  <a:txBody>
                    <a:bodyPr/>
                    <a:lstStyle/>
                    <a:p>
                      <a:pPr algn="just">
                        <a:spcAft>
                          <a:spcPts val="0"/>
                        </a:spcAft>
                      </a:pPr>
                      <a:r>
                        <a:rPr lang="it-IT" sz="1200">
                          <a:effectLst/>
                        </a:rPr>
                        <a:t>Main questions</a:t>
                      </a:r>
                      <a:endParaRPr lang="it-IT" sz="700">
                        <a:effectLst/>
                        <a:latin typeface="Calibri"/>
                        <a:ea typeface="Calibri"/>
                        <a:cs typeface="Times New Roman"/>
                      </a:endParaRPr>
                    </a:p>
                  </a:txBody>
                  <a:tcPr marL="27366" marR="27366" marT="0" marB="0" anchor="ctr"/>
                </a:tc>
                <a:tc>
                  <a:txBody>
                    <a:bodyPr/>
                    <a:lstStyle/>
                    <a:p>
                      <a:pPr algn="just">
                        <a:spcAft>
                          <a:spcPts val="0"/>
                        </a:spcAft>
                      </a:pPr>
                      <a:r>
                        <a:rPr lang="it-IT" sz="700">
                          <a:effectLst/>
                        </a:rPr>
                        <a:t> </a:t>
                      </a:r>
                      <a:endParaRPr lang="it-IT" sz="700">
                        <a:effectLst/>
                        <a:latin typeface="Calibri"/>
                        <a:ea typeface="Calibri"/>
                        <a:cs typeface="Times New Roman"/>
                      </a:endParaRPr>
                    </a:p>
                  </a:txBody>
                  <a:tcPr marL="27366" marR="27366" marT="0" marB="0" anchor="ctr"/>
                </a:tc>
                <a:tc>
                  <a:txBody>
                    <a:bodyPr/>
                    <a:lstStyle/>
                    <a:p>
                      <a:pPr algn="l"/>
                      <a:endParaRPr lang="it-IT" sz="700">
                        <a:effectLst/>
                        <a:latin typeface="Calibri"/>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53948">
                <a:tc rowSpan="5">
                  <a:txBody>
                    <a:bodyPr/>
                    <a:lstStyle/>
                    <a:p>
                      <a:pPr algn="ctr">
                        <a:spcAft>
                          <a:spcPts val="0"/>
                        </a:spcAft>
                      </a:pPr>
                      <a:r>
                        <a:rPr lang="it-IT" sz="1400">
                          <a:effectLst/>
                        </a:rPr>
                        <a:t>10</a:t>
                      </a:r>
                      <a:endParaRPr lang="it-IT" sz="1400">
                        <a:effectLst/>
                        <a:latin typeface="Calibri"/>
                        <a:ea typeface="Calibri"/>
                        <a:cs typeface="Times New Roman"/>
                      </a:endParaRPr>
                    </a:p>
                  </a:txBody>
                  <a:tcPr marL="27366" marR="27366" marT="0" marB="0" anchor="ctr"/>
                </a:tc>
                <a:tc rowSpan="5">
                  <a:txBody>
                    <a:bodyPr/>
                    <a:lstStyle/>
                    <a:p>
                      <a:pPr algn="l">
                        <a:spcAft>
                          <a:spcPts val="0"/>
                        </a:spcAft>
                      </a:pPr>
                      <a:r>
                        <a:rPr lang="en-US" sz="1400" u="sng" dirty="0">
                          <a:effectLst/>
                        </a:rPr>
                        <a:t>First question</a:t>
                      </a:r>
                      <a:r>
                        <a:rPr lang="en-US" sz="1400" dirty="0">
                          <a:effectLst/>
                        </a:rPr>
                        <a:t>: Healthcare activity is able to secure the population health? </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11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la copertura dei LEA come da normativa? [COPERTURA LEA]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12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Le risorse disponibili sono di qualità sufficiente? [QUALITA’ DELLE RISORSE]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13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 processi clinici sono i più adatti per produrre effetti efficaci? [APPROPRIATEZZA CON RISVOLTI D’EFFICACIA]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highlight>
                            <a:srgbClr val="FFFF00"/>
                          </a:highlight>
                        </a:rPr>
                        <a:t> </a:t>
                      </a:r>
                      <a:endParaRPr lang="it-IT" sz="700">
                        <a:effectLst/>
                        <a:latin typeface="Calibri"/>
                        <a:ea typeface="Calibri"/>
                        <a:cs typeface="Times New Roman"/>
                      </a:endParaRPr>
                    </a:p>
                  </a:txBody>
                  <a:tcPr marL="27366" marR="27366" marT="0" marB="0" anchor="ctr"/>
                </a:tc>
              </a:tr>
              <a:tr h="14694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14</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Gli esiti delle attività sono positivi? [OUTCOME]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highlight>
                            <a:srgbClr val="FFFF00"/>
                          </a:highlight>
                        </a:rPr>
                        <a:t> </a:t>
                      </a:r>
                      <a:endParaRPr lang="it-IT" sz="700">
                        <a:effectLst/>
                        <a:latin typeface="Calibri"/>
                        <a:ea typeface="Calibri"/>
                        <a:cs typeface="Times New Roman"/>
                      </a:endParaRPr>
                    </a:p>
                  </a:txBody>
                  <a:tcPr marL="27366" marR="27366" marT="0" marB="0" anchor="ctr"/>
                </a:tc>
              </a:tr>
              <a:tr h="14694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15</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attenzione nell’evitare i possibili rischi? [SAFETY]</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highlight>
                            <a:srgbClr val="FFFF00"/>
                          </a:highlight>
                        </a:rPr>
                        <a:t> </a:t>
                      </a:r>
                      <a:endParaRPr lang="it-IT" sz="700">
                        <a:effectLst/>
                        <a:latin typeface="Calibri"/>
                        <a:ea typeface="Calibri"/>
                        <a:cs typeface="Times New Roman"/>
                      </a:endParaRPr>
                    </a:p>
                  </a:txBody>
                  <a:tcPr marL="27366" marR="27366" marT="0" marB="0" anchor="ctr"/>
                </a:tc>
              </a:tr>
              <a:tr h="150215">
                <a:tc rowSpan="3">
                  <a:txBody>
                    <a:bodyPr/>
                    <a:lstStyle/>
                    <a:p>
                      <a:pPr algn="ctr">
                        <a:spcAft>
                          <a:spcPts val="0"/>
                        </a:spcAft>
                      </a:pPr>
                      <a:r>
                        <a:rPr lang="it-IT" sz="700">
                          <a:effectLst/>
                        </a:rPr>
                        <a:t>20</a:t>
                      </a:r>
                      <a:endParaRPr lang="it-IT" sz="700">
                        <a:effectLst/>
                        <a:latin typeface="Calibri"/>
                        <a:ea typeface="Calibri"/>
                        <a:cs typeface="Times New Roman"/>
                      </a:endParaRPr>
                    </a:p>
                  </a:txBody>
                  <a:tcPr marL="27366" marR="27366" marT="0" marB="0" anchor="ctr"/>
                </a:tc>
                <a:tc rowSpan="3">
                  <a:txBody>
                    <a:bodyPr/>
                    <a:lstStyle/>
                    <a:p>
                      <a:pPr algn="l">
                        <a:spcAft>
                          <a:spcPts val="0"/>
                        </a:spcAft>
                      </a:pPr>
                      <a:r>
                        <a:rPr lang="en-US" sz="1400" u="sng" dirty="0">
                          <a:effectLst/>
                        </a:rPr>
                        <a:t>Second question</a:t>
                      </a:r>
                      <a:r>
                        <a:rPr lang="en-US" sz="1400" dirty="0">
                          <a:effectLst/>
                        </a:rPr>
                        <a:t>: Healthcare activity place the person (patient)at the center of the system? </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21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rispetto per i bisogni personali degli utenti? [UMANIZZAZIONE]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27299">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22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Gli utenti  sono soddisfatti? [SODDISFAZIONE]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35898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23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Vi è partecipazione della popolazione nel governo del sistema? [PARTECIPAZIONE]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rowSpan="6">
                  <a:txBody>
                    <a:bodyPr/>
                    <a:lstStyle/>
                    <a:p>
                      <a:pPr algn="ctr">
                        <a:spcAft>
                          <a:spcPts val="0"/>
                        </a:spcAft>
                      </a:pPr>
                      <a:r>
                        <a:rPr lang="it-IT" sz="1400">
                          <a:effectLst/>
                        </a:rPr>
                        <a:t>30</a:t>
                      </a:r>
                      <a:endParaRPr lang="it-IT" sz="1400">
                        <a:effectLst/>
                        <a:latin typeface="Calibri"/>
                        <a:ea typeface="Calibri"/>
                        <a:cs typeface="Times New Roman"/>
                      </a:endParaRPr>
                    </a:p>
                  </a:txBody>
                  <a:tcPr marL="27366" marR="27366" marT="0" marB="0" anchor="ctr"/>
                </a:tc>
                <a:tc rowSpan="6">
                  <a:txBody>
                    <a:bodyPr/>
                    <a:lstStyle/>
                    <a:p>
                      <a:pPr algn="l">
                        <a:spcAft>
                          <a:spcPts val="0"/>
                        </a:spcAft>
                      </a:pPr>
                      <a:r>
                        <a:rPr lang="en-US" sz="1400" u="sng" dirty="0">
                          <a:effectLst/>
                        </a:rPr>
                        <a:t>Third question</a:t>
                      </a:r>
                      <a:r>
                        <a:rPr lang="en-US" sz="1400" dirty="0">
                          <a:effectLst/>
                        </a:rPr>
                        <a:t>:  Healthcare activity  is using the different resources in a optimal way?</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31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 servizi erogati sono tutti utili ed erogati nel setting appropriato? [APPROPRIATEZZA CON RISVOLTI  DI INEFFICIENZA]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32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 fattori produttivi sono impiegati in modo ottimale? [EFFICIENZA PRODUTTIVA]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1822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33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 fattori produttivi sono allocati correttamente? [EFFICIENZA ALLOCATIVA]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1822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34</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 costi di produzione/acquisto sono adeguati? [EFFICIENZA ECONOMICA]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4694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35</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Il clima aziendale è favorevole? [EFFICIENZA MANAGERIALE]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36</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Sono attivati sistemi di programmazione, controllo e valutazione? [EFFICIENZA GESTIONALE]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75873">
                <a:tc rowSpan="3">
                  <a:txBody>
                    <a:bodyPr/>
                    <a:lstStyle/>
                    <a:p>
                      <a:pPr algn="ctr">
                        <a:spcAft>
                          <a:spcPts val="0"/>
                        </a:spcAft>
                      </a:pPr>
                      <a:r>
                        <a:rPr lang="it-IT" sz="700">
                          <a:effectLst/>
                        </a:rPr>
                        <a:t>40</a:t>
                      </a:r>
                      <a:endParaRPr lang="it-IT" sz="700">
                        <a:effectLst/>
                        <a:latin typeface="Calibri"/>
                        <a:ea typeface="Calibri"/>
                        <a:cs typeface="Times New Roman"/>
                      </a:endParaRPr>
                    </a:p>
                  </a:txBody>
                  <a:tcPr marL="27366" marR="27366" marT="0" marB="0" anchor="ctr"/>
                </a:tc>
                <a:tc rowSpan="3">
                  <a:txBody>
                    <a:bodyPr/>
                    <a:lstStyle/>
                    <a:p>
                      <a:pPr algn="l">
                        <a:spcAft>
                          <a:spcPts val="0"/>
                        </a:spcAft>
                      </a:pPr>
                      <a:r>
                        <a:rPr lang="en-US" sz="1400" u="sng" dirty="0">
                          <a:effectLst/>
                        </a:rPr>
                        <a:t>Fourth question</a:t>
                      </a:r>
                      <a:r>
                        <a:rPr lang="en-US" sz="1400" dirty="0">
                          <a:effectLst/>
                        </a:rPr>
                        <a:t>:  Healthcare activity is related to the healthcare needs? </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41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equità tra i territori? [EQUITA’ ORRIZZONTALE]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4694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42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equità tra i gruppi sociali? [EQUITA’ VERTICALE]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186376">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43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attenzione ai soggetti fragili? [EQUITA’ DELLE FRAGILITA’]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rowSpan="5">
                  <a:txBody>
                    <a:bodyPr/>
                    <a:lstStyle/>
                    <a:p>
                      <a:pPr algn="ctr">
                        <a:spcAft>
                          <a:spcPts val="0"/>
                        </a:spcAft>
                      </a:pPr>
                      <a:r>
                        <a:rPr lang="it-IT" sz="1400">
                          <a:effectLst/>
                        </a:rPr>
                        <a:t>50</a:t>
                      </a:r>
                      <a:endParaRPr lang="it-IT" sz="1400">
                        <a:effectLst/>
                        <a:latin typeface="Calibri"/>
                        <a:ea typeface="Calibri"/>
                        <a:cs typeface="Times New Roman"/>
                      </a:endParaRPr>
                    </a:p>
                  </a:txBody>
                  <a:tcPr marL="27366" marR="27366" marT="0" marB="0" anchor="ctr"/>
                </a:tc>
                <a:tc rowSpan="5">
                  <a:txBody>
                    <a:bodyPr/>
                    <a:lstStyle/>
                    <a:p>
                      <a:pPr algn="l">
                        <a:spcAft>
                          <a:spcPts val="0"/>
                        </a:spcAft>
                      </a:pPr>
                      <a:r>
                        <a:rPr lang="it-IT" sz="1400" u="none" strike="noStrike" dirty="0">
                          <a:effectLst/>
                        </a:rPr>
                        <a:t> </a:t>
                      </a:r>
                      <a:endParaRPr lang="it-IT" sz="1400" dirty="0">
                        <a:effectLst/>
                      </a:endParaRPr>
                    </a:p>
                    <a:p>
                      <a:pPr algn="l">
                        <a:spcAft>
                          <a:spcPts val="0"/>
                        </a:spcAft>
                      </a:pPr>
                      <a:r>
                        <a:rPr lang="en-US" sz="1400" u="sng" dirty="0">
                          <a:effectLst/>
                        </a:rPr>
                        <a:t>Fifth question</a:t>
                      </a:r>
                      <a:r>
                        <a:rPr lang="en-US" sz="1400" dirty="0">
                          <a:effectLst/>
                        </a:rPr>
                        <a:t>: Is the system sustainable?</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51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equilibrio tra entrate ed uscite economiche? [EQUILIBRIO ECONOMICO]</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52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L’andamento della spesa è nella norma [EVOLUZIONE TEMPORALE DELLA SPESA]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nchor="ctr"/>
                </a:tc>
              </a:tr>
              <a:tr h="21822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53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un piano per investimenti futuri? [PROGRAMMA  INVESTIMENTI]</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597289">
                <a:tc vMerge="1">
                  <a:txBody>
                    <a:bodyPr/>
                    <a:lstStyle/>
                    <a:p>
                      <a:endParaRPr lang="it-IT"/>
                    </a:p>
                  </a:txBody>
                  <a:tcPr/>
                </a:tc>
                <a:tc vMerge="1">
                  <a:txBody>
                    <a:bodyPr/>
                    <a:lstStyle/>
                    <a:p>
                      <a:endParaRPr lang="it-IT"/>
                    </a:p>
                  </a:txBody>
                  <a:tcPr/>
                </a:tc>
                <a:tc>
                  <a:txBody>
                    <a:bodyPr/>
                    <a:lstStyle/>
                    <a:p>
                      <a:pPr algn="ctr">
                        <a:spcAft>
                          <a:spcPts val="0"/>
                        </a:spcAft>
                      </a:pPr>
                      <a:r>
                        <a:rPr lang="it-IT" sz="700" dirty="0">
                          <a:effectLst/>
                        </a:rPr>
                        <a:t>54</a:t>
                      </a:r>
                      <a:endParaRPr lang="it-IT" sz="700" dirty="0">
                        <a:effectLst/>
                        <a:latin typeface="Calibri"/>
                        <a:ea typeface="Calibri"/>
                        <a:cs typeface="Times New Roman"/>
                      </a:endParaRPr>
                    </a:p>
                  </a:txBody>
                  <a:tcPr marL="27366" marR="27366" marT="0" marB="0" anchor="ctr"/>
                </a:tc>
                <a:tc>
                  <a:txBody>
                    <a:bodyPr/>
                    <a:lstStyle/>
                    <a:p>
                      <a:pPr algn="l">
                        <a:spcAft>
                          <a:spcPts val="0"/>
                        </a:spcAft>
                      </a:pPr>
                      <a:r>
                        <a:rPr lang="it-IT" sz="700" dirty="0">
                          <a:effectLst/>
                        </a:rPr>
                        <a:t>Ci sono programmi di innovazione e miglioramento? [SOSTENIBILITA’ OPERATIVA]</a:t>
                      </a:r>
                      <a:endParaRPr lang="it-IT" sz="700" dirty="0">
                        <a:effectLst/>
                        <a:latin typeface="Calibri"/>
                        <a:ea typeface="Calibri"/>
                        <a:cs typeface="Times New Roman"/>
                      </a:endParaRPr>
                    </a:p>
                  </a:txBody>
                  <a:tcPr marL="27366" marR="27366" marT="0" marB="0" anchor="ctr"/>
                </a:tc>
                <a:tc>
                  <a:txBody>
                    <a:bodyPr/>
                    <a:lstStyle/>
                    <a:p>
                      <a:pPr algn="ctr">
                        <a:spcAft>
                          <a:spcPts val="0"/>
                        </a:spcAft>
                      </a:pPr>
                      <a:r>
                        <a:rPr lang="it-IT" sz="1400" dirty="0">
                          <a:effectLst/>
                        </a:rPr>
                        <a:t> </a:t>
                      </a:r>
                      <a:endParaRPr lang="it-IT" sz="1400" dirty="0">
                        <a:effectLst/>
                        <a:latin typeface="Calibri"/>
                        <a:ea typeface="Calibri"/>
                        <a:cs typeface="Times New Roman"/>
                      </a:endParaRPr>
                    </a:p>
                  </a:txBody>
                  <a:tcPr marL="27366" marR="27366" marT="0" marB="0"/>
                </a:tc>
              </a:tr>
              <a:tr h="223922">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55</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consenso della popolazione e delle diverse istituzioni sull’assetto della sanità?  [SOSTENIBILITA’ ISTITUZIONALE]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27299">
                <a:tc rowSpan="6">
                  <a:txBody>
                    <a:bodyPr/>
                    <a:lstStyle/>
                    <a:p>
                      <a:pPr algn="ctr">
                        <a:spcAft>
                          <a:spcPts val="0"/>
                        </a:spcAft>
                      </a:pPr>
                      <a:r>
                        <a:rPr lang="it-IT" sz="1400">
                          <a:effectLst/>
                        </a:rPr>
                        <a:t>60</a:t>
                      </a:r>
                      <a:endParaRPr lang="it-IT" sz="1400">
                        <a:effectLst/>
                        <a:latin typeface="Calibri"/>
                        <a:ea typeface="Calibri"/>
                        <a:cs typeface="Times New Roman"/>
                      </a:endParaRPr>
                    </a:p>
                  </a:txBody>
                  <a:tcPr marL="27366" marR="27366" marT="0" marB="0" anchor="ctr"/>
                </a:tc>
                <a:tc rowSpan="6">
                  <a:txBody>
                    <a:bodyPr/>
                    <a:lstStyle/>
                    <a:p>
                      <a:pPr algn="l">
                        <a:spcAft>
                          <a:spcPts val="0"/>
                        </a:spcAft>
                      </a:pPr>
                      <a:r>
                        <a:rPr lang="en-US" sz="1400" u="sng" dirty="0">
                          <a:effectLst/>
                        </a:rPr>
                        <a:t>Sixth question</a:t>
                      </a:r>
                      <a:r>
                        <a:rPr lang="en-US" sz="1400" dirty="0">
                          <a:effectLst/>
                        </a:rPr>
                        <a:t>: Are all the “rules” fulfilled (ethical, professional, legal, …)? </a:t>
                      </a:r>
                      <a:endParaRPr lang="it-IT" sz="1400" dirty="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61</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Sono rispettate le norme organizzative? [ADEMPIMENTI]</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27299">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62</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Sono rispettate le norme etiche e deontologiche? [DEONTOLOGIA]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46948">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63</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correttezza contabile? [CORRETTEZZA CONTABILE]</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32487">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65</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garanzia di trasparenza  [TRASPARENZA]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32487">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65</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C’è contrasto alla criminalità [ONESTA’]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a:effectLst/>
                        </a:rPr>
                        <a:t> </a:t>
                      </a:r>
                      <a:endParaRPr lang="it-IT" sz="700">
                        <a:effectLst/>
                        <a:latin typeface="Calibri"/>
                        <a:ea typeface="Calibri"/>
                        <a:cs typeface="Times New Roman"/>
                      </a:endParaRPr>
                    </a:p>
                  </a:txBody>
                  <a:tcPr marL="27366" marR="27366" marT="0" marB="0"/>
                </a:tc>
              </a:tr>
              <a:tr h="132487">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66</a:t>
                      </a:r>
                      <a:endParaRPr lang="it-IT" sz="700">
                        <a:effectLst/>
                        <a:latin typeface="Calibri"/>
                        <a:ea typeface="Calibri"/>
                        <a:cs typeface="Times New Roman"/>
                      </a:endParaRPr>
                    </a:p>
                  </a:txBody>
                  <a:tcPr marL="27366" marR="27366" marT="0" marB="0" anchor="ctr"/>
                </a:tc>
                <a:tc>
                  <a:txBody>
                    <a:bodyPr/>
                    <a:lstStyle/>
                    <a:p>
                      <a:pPr algn="l">
                        <a:spcAft>
                          <a:spcPts val="0"/>
                        </a:spcAft>
                      </a:pPr>
                      <a:r>
                        <a:rPr lang="it-IT" sz="600">
                          <a:effectLst/>
                        </a:rPr>
                        <a:t>Il contenzioso è contenuto? [CONTENIMENTO CONFLITTUALITA’]</a:t>
                      </a:r>
                      <a:endParaRPr lang="it-IT" sz="700">
                        <a:effectLst/>
                        <a:latin typeface="Calibri"/>
                        <a:ea typeface="Calibri"/>
                        <a:cs typeface="Times New Roman"/>
                      </a:endParaRPr>
                    </a:p>
                  </a:txBody>
                  <a:tcPr marL="27366" marR="27366" marT="0" marB="0" anchor="ctr"/>
                </a:tc>
                <a:tc>
                  <a:txBody>
                    <a:bodyPr/>
                    <a:lstStyle/>
                    <a:p>
                      <a:pPr algn="ctr">
                        <a:spcAft>
                          <a:spcPts val="0"/>
                        </a:spcAft>
                      </a:pPr>
                      <a:r>
                        <a:rPr lang="it-IT" sz="700" dirty="0">
                          <a:effectLst/>
                        </a:rPr>
                        <a:t> </a:t>
                      </a:r>
                      <a:endParaRPr lang="it-IT" sz="700" dirty="0">
                        <a:effectLst/>
                        <a:latin typeface="Calibri"/>
                        <a:ea typeface="Calibri"/>
                        <a:cs typeface="Times New Roman"/>
                      </a:endParaRPr>
                    </a:p>
                  </a:txBody>
                  <a:tcPr marL="27366" marR="27366" marT="0" marB="0"/>
                </a:tc>
              </a:tr>
            </a:tbl>
          </a:graphicData>
        </a:graphic>
      </p:graphicFrame>
    </p:spTree>
    <p:extLst>
      <p:ext uri="{BB962C8B-B14F-4D97-AF65-F5344CB8AC3E}">
        <p14:creationId xmlns:p14="http://schemas.microsoft.com/office/powerpoint/2010/main" val="308600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188" y="3197225"/>
            <a:ext cx="7921625" cy="2308225"/>
          </a:xfrm>
          <a:prstGeom prst="rect">
            <a:avLst/>
          </a:prstGeom>
          <a:solidFill>
            <a:schemeClr val="bg1">
              <a:lumMod val="75000"/>
            </a:schemeClr>
          </a:solidFill>
        </p:spPr>
        <p:txBody>
          <a:bodyPr>
            <a:spAutoFit/>
          </a:bodyPr>
          <a:lstStyle/>
          <a:p>
            <a:pPr algn="just">
              <a:defRPr/>
            </a:pP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An independent regulatory body, set up in 2009, to fight corruption. </a:t>
            </a:r>
          </a:p>
          <a:p>
            <a:pPr algn="just">
              <a:defRPr/>
            </a:pPr>
            <a:r>
              <a:rPr lang="en-US"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ANAC (</a:t>
            </a:r>
            <a:r>
              <a:rPr lang="en-US"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Autorità</a:t>
            </a:r>
            <a:r>
              <a:rPr lang="en-US"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Nazionale</a:t>
            </a:r>
            <a:r>
              <a:rPr lang="en-US"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AntiCorruzione</a:t>
            </a:r>
            <a:r>
              <a:rPr lang="en-US"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 monitors public agencies for transparency compliance and enforces anti-corruption guidelines. It has the power to inspect offices and confiscate documents. The government intends to give the ANAC power to intervene directly in public-works contracts under investigation for alleged corruption, awarding management to an external expert so that work can go ahead even as the judicial inquiry continues.</a:t>
            </a:r>
            <a:endPar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107950" y="900113"/>
            <a:ext cx="8856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a:defRPr sz="2400" b="1">
                <a:solidFill>
                  <a:srgbClr val="FF9900"/>
                </a:solidFill>
                <a:latin typeface="Tahoma" pitchFamily="34" charset="0"/>
                <a:cs typeface="Tahoma" pitchFamily="34" charset="0"/>
              </a:defRPr>
            </a:lvl1pPr>
          </a:lstStyle>
          <a:p>
            <a:pPr>
              <a:defRPr/>
            </a:pPr>
            <a:r>
              <a:rPr lang="it-IT" dirty="0" smtClean="0"/>
              <a:t>MEMORANDUM OF UNDERSTANDING BETWEEN THE NATIONAL ANTI-CORRUPTION AUTHORITY (ANAC) AND AGENAS</a:t>
            </a:r>
          </a:p>
        </p:txBody>
      </p:sp>
      <p:sp>
        <p:nvSpPr>
          <p:cNvPr id="7" name="CasellaDiTesto 6"/>
          <p:cNvSpPr txBox="1"/>
          <p:nvPr/>
        </p:nvSpPr>
        <p:spPr>
          <a:xfrm>
            <a:off x="3446512" y="2308870"/>
            <a:ext cx="2133600" cy="400050"/>
          </a:xfrm>
          <a:prstGeom prst="rect">
            <a:avLst/>
          </a:prstGeom>
          <a:noFill/>
        </p:spPr>
        <p:txBody>
          <a:bodyPr wrap="none">
            <a:spAutoFit/>
          </a:bodyPr>
          <a:lstStyle/>
          <a:p>
            <a:pPr>
              <a:defRPr/>
            </a:pPr>
            <a:r>
              <a:rPr lang="it-IT" sz="2000" b="1" dirty="0">
                <a:solidFill>
                  <a:srgbClr val="000066"/>
                </a:solidFill>
                <a:latin typeface="Tahoma" panose="020B0604030504040204" pitchFamily="34" charset="0"/>
                <a:ea typeface="Tahoma" panose="020B0604030504040204" pitchFamily="34" charset="0"/>
                <a:cs typeface="Tahoma" panose="020B0604030504040204" pitchFamily="34" charset="0"/>
              </a:rPr>
              <a:t>WHAT IS ANAC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07505" y="1412776"/>
            <a:ext cx="5184775" cy="5227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CasellaDiTesto 3"/>
          <p:cNvSpPr txBox="1"/>
          <p:nvPr/>
        </p:nvSpPr>
        <p:spPr>
          <a:xfrm>
            <a:off x="179512" y="332656"/>
            <a:ext cx="5544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ctr">
              <a:defRPr sz="2000" b="1">
                <a:solidFill>
                  <a:srgbClr val="FF9900"/>
                </a:solidFill>
                <a:latin typeface="Tahoma" pitchFamily="34" charset="0"/>
                <a:cs typeface="Tahoma" pitchFamily="34" charset="0"/>
              </a:defRPr>
            </a:lvl1pPr>
          </a:lstStyle>
          <a:p>
            <a:r>
              <a:rPr lang="it-IT" sz="2400" dirty="0" smtClean="0"/>
              <a:t>CORRUPTION PERCEPTION INDEX 2014: RESULTS </a:t>
            </a:r>
            <a:endParaRPr lang="it-IT" sz="2400" dirty="0"/>
          </a:p>
        </p:txBody>
      </p:sp>
    </p:spTree>
    <p:extLst>
      <p:ext uri="{BB962C8B-B14F-4D97-AF65-F5344CB8AC3E}">
        <p14:creationId xmlns:p14="http://schemas.microsoft.com/office/powerpoint/2010/main" val="2483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588963" y="242888"/>
            <a:ext cx="1822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altLang="it-IT" sz="2800" b="1" dirty="0" smtClean="0">
                <a:solidFill>
                  <a:srgbClr val="FF9900"/>
                </a:solidFill>
                <a:latin typeface="Tahoma" pitchFamily="34" charset="0"/>
                <a:cs typeface="Tahoma" pitchFamily="34" charset="0"/>
              </a:rPr>
              <a:t>OUTLINE</a:t>
            </a:r>
          </a:p>
        </p:txBody>
      </p:sp>
      <p:sp>
        <p:nvSpPr>
          <p:cNvPr id="172035" name="CasellaDiTesto 4"/>
          <p:cNvSpPr txBox="1">
            <a:spLocks noChangeArrowheads="1"/>
          </p:cNvSpPr>
          <p:nvPr/>
        </p:nvSpPr>
        <p:spPr bwMode="auto">
          <a:xfrm>
            <a:off x="250825" y="1254125"/>
            <a:ext cx="8569325" cy="4662815"/>
          </a:xfrm>
          <a:prstGeom prst="rect">
            <a:avLst/>
          </a:prstGeom>
          <a:solidFill>
            <a:srgbClr val="BFBFBF"/>
          </a:solidFill>
          <a:ln w="9525">
            <a:solidFill>
              <a:srgbClr val="BFBFBF"/>
            </a:solidFill>
            <a:miter lim="800000"/>
            <a:headEnd/>
            <a:tailEnd/>
          </a:ln>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it-IT" altLang="it-IT" dirty="0" smtClean="0">
                <a:solidFill>
                  <a:srgbClr val="000066"/>
                </a:solidFill>
                <a:effectLst/>
                <a:latin typeface="Tahoma" pitchFamily="34" charset="0"/>
                <a:cs typeface="Tahoma" pitchFamily="34" charset="0"/>
              </a:rPr>
              <a:t>1</a:t>
            </a:r>
            <a:r>
              <a:rPr lang="en-US" altLang="it-IT" dirty="0" smtClean="0">
                <a:solidFill>
                  <a:srgbClr val="000066"/>
                </a:solidFill>
                <a:effectLst/>
                <a:latin typeface="Tahoma" pitchFamily="34" charset="0"/>
                <a:cs typeface="Tahoma" pitchFamily="34" charset="0"/>
              </a:rPr>
              <a:t>. THE ITALIAN HEALTHCARE SYSTEM- BRIEF OVERVIEW</a:t>
            </a:r>
          </a:p>
          <a:p>
            <a:pPr eaLnBrk="1" hangingPunct="1">
              <a:lnSpc>
                <a:spcPct val="150000"/>
              </a:lnSpc>
            </a:pPr>
            <a:r>
              <a:rPr lang="en-US" altLang="it-IT" dirty="0" smtClean="0">
                <a:solidFill>
                  <a:srgbClr val="000066"/>
                </a:solidFill>
                <a:effectLst/>
                <a:latin typeface="Tahoma" pitchFamily="34" charset="0"/>
                <a:cs typeface="Tahoma" pitchFamily="34" charset="0"/>
              </a:rPr>
              <a:t>2. AGENAS: </a:t>
            </a:r>
          </a:p>
          <a:p>
            <a:pPr lvl="1" eaLnBrk="1" hangingPunct="1">
              <a:lnSpc>
                <a:spcPct val="150000"/>
              </a:lnSpc>
            </a:pPr>
            <a:r>
              <a:rPr lang="en-US" altLang="it-IT" dirty="0" smtClean="0">
                <a:solidFill>
                  <a:srgbClr val="000066"/>
                </a:solidFill>
                <a:effectLst/>
                <a:latin typeface="Tahoma" pitchFamily="34" charset="0"/>
                <a:cs typeface="Tahoma" pitchFamily="34" charset="0"/>
              </a:rPr>
              <a:t>2.1 STRUCTURE</a:t>
            </a:r>
          </a:p>
          <a:p>
            <a:pPr lvl="1" eaLnBrk="1" hangingPunct="1">
              <a:lnSpc>
                <a:spcPct val="150000"/>
              </a:lnSpc>
            </a:pPr>
            <a:r>
              <a:rPr lang="en-US" altLang="it-IT" dirty="0" smtClean="0">
                <a:solidFill>
                  <a:srgbClr val="000066"/>
                </a:solidFill>
                <a:effectLst/>
                <a:latin typeface="Tahoma" pitchFamily="34" charset="0"/>
                <a:cs typeface="Tahoma" pitchFamily="34" charset="0"/>
              </a:rPr>
              <a:t>2.2 MISSION</a:t>
            </a:r>
          </a:p>
          <a:p>
            <a:pPr lvl="1" eaLnBrk="1" hangingPunct="1">
              <a:lnSpc>
                <a:spcPct val="150000"/>
              </a:lnSpc>
            </a:pPr>
            <a:r>
              <a:rPr lang="en-US" altLang="it-IT" dirty="0" smtClean="0">
                <a:solidFill>
                  <a:srgbClr val="000066"/>
                </a:solidFill>
                <a:effectLst/>
                <a:latin typeface="Tahoma" pitchFamily="34" charset="0"/>
                <a:cs typeface="Tahoma" pitchFamily="34" charset="0"/>
              </a:rPr>
              <a:t>2.3 MAIN ACTITIVIES</a:t>
            </a:r>
          </a:p>
          <a:p>
            <a:pPr eaLnBrk="1" hangingPunct="1">
              <a:lnSpc>
                <a:spcPct val="150000"/>
              </a:lnSpc>
            </a:pPr>
            <a:r>
              <a:rPr lang="en-US" altLang="it-IT" dirty="0" smtClean="0">
                <a:solidFill>
                  <a:srgbClr val="000066"/>
                </a:solidFill>
                <a:effectLst/>
                <a:latin typeface="Tahoma" pitchFamily="34" charset="0"/>
                <a:cs typeface="Tahoma" pitchFamily="34" charset="0"/>
              </a:rPr>
              <a:t>3. THE NEW RESPONSIBILITIES ASSIGNED TO AGENAS</a:t>
            </a:r>
          </a:p>
          <a:p>
            <a:pPr marL="857250" lvl="1" indent="-400050" eaLnBrk="1" hangingPunct="1">
              <a:lnSpc>
                <a:spcPct val="150000"/>
              </a:lnSpc>
              <a:buAutoNum type="romanLcPeriod"/>
            </a:pPr>
            <a:r>
              <a:rPr lang="en-US" altLang="it-IT" dirty="0" smtClean="0">
                <a:solidFill>
                  <a:srgbClr val="000066"/>
                </a:solidFill>
                <a:effectLst/>
                <a:latin typeface="Tahoma" pitchFamily="34" charset="0"/>
                <a:cs typeface="Tahoma" pitchFamily="34" charset="0"/>
              </a:rPr>
              <a:t>Monitoring health care trust performances;</a:t>
            </a:r>
          </a:p>
          <a:p>
            <a:pPr marL="857250" lvl="1" indent="-400050" eaLnBrk="1" hangingPunct="1">
              <a:lnSpc>
                <a:spcPct val="150000"/>
              </a:lnSpc>
              <a:buAutoNum type="romanLcPeriod"/>
            </a:pPr>
            <a:r>
              <a:rPr lang="en-US" altLang="it-IT" dirty="0" smtClean="0">
                <a:solidFill>
                  <a:srgbClr val="000066"/>
                </a:solidFill>
                <a:effectLst/>
                <a:latin typeface="Tahoma" pitchFamily="34" charset="0"/>
                <a:cs typeface="Tahoma" pitchFamily="34" charset="0"/>
              </a:rPr>
              <a:t>Technical Support to Anticorruption Agency in the health care sector;</a:t>
            </a:r>
          </a:p>
          <a:p>
            <a:pPr marL="857250" lvl="1" indent="-400050" eaLnBrk="1" hangingPunct="1">
              <a:lnSpc>
                <a:spcPct val="150000"/>
              </a:lnSpc>
              <a:buAutoNum type="romanLcPeriod"/>
            </a:pPr>
            <a:r>
              <a:rPr lang="en-US" altLang="it-IT" dirty="0" smtClean="0">
                <a:solidFill>
                  <a:srgbClr val="000066"/>
                </a:solidFill>
                <a:effectLst/>
                <a:latin typeface="Tahoma" pitchFamily="34" charset="0"/>
                <a:cs typeface="Tahoma" pitchFamily="34" charset="0"/>
              </a:rPr>
              <a:t>Sustainability and transferability of health care delivery models;</a:t>
            </a:r>
          </a:p>
          <a:p>
            <a:pPr marL="857250" lvl="1" indent="-400050" eaLnBrk="1" hangingPunct="1">
              <a:lnSpc>
                <a:spcPct val="150000"/>
              </a:lnSpc>
              <a:buAutoNum type="romanLcPeriod"/>
            </a:pPr>
            <a:r>
              <a:rPr lang="en-US" altLang="it-IT" dirty="0" smtClean="0">
                <a:solidFill>
                  <a:srgbClr val="000066"/>
                </a:solidFill>
                <a:effectLst/>
                <a:latin typeface="Tahoma" pitchFamily="34" charset="0"/>
                <a:cs typeface="Tahoma" pitchFamily="34" charset="0"/>
              </a:rPr>
              <a:t>Developing new professional training programs.</a:t>
            </a:r>
          </a:p>
          <a:p>
            <a:pPr eaLnBrk="1" hangingPunct="1">
              <a:lnSpc>
                <a:spcPct val="150000"/>
              </a:lnSpc>
            </a:pPr>
            <a:r>
              <a:rPr lang="en-US" altLang="it-IT" dirty="0" smtClean="0">
                <a:solidFill>
                  <a:srgbClr val="000066"/>
                </a:solidFill>
                <a:effectLst/>
                <a:latin typeface="Tahoma" pitchFamily="34" charset="0"/>
                <a:cs typeface="Tahoma" pitchFamily="34" charset="0"/>
              </a:rPr>
              <a:t>4. CONCLUSIONS</a:t>
            </a:r>
            <a:endParaRPr lang="en-US" altLang="it-IT" dirty="0">
              <a:solidFill>
                <a:srgbClr val="000066"/>
              </a:solidFill>
              <a:effectLst/>
              <a:latin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752975" cy="614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5004048" y="2852936"/>
            <a:ext cx="40671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ctr">
              <a:defRPr sz="2200" b="1">
                <a:solidFill>
                  <a:srgbClr val="FF9900"/>
                </a:solidFill>
                <a:latin typeface="Tahoma" pitchFamily="34" charset="0"/>
                <a:cs typeface="Tahoma" pitchFamily="34" charset="0"/>
              </a:defRPr>
            </a:lvl1pPr>
          </a:lstStyle>
          <a:p>
            <a:r>
              <a:rPr lang="it-IT" dirty="0"/>
              <a:t>CORRUPTION TYPOLOGIES</a:t>
            </a:r>
          </a:p>
        </p:txBody>
      </p:sp>
    </p:spTree>
    <p:extLst>
      <p:ext uri="{BB962C8B-B14F-4D97-AF65-F5344CB8AC3E}">
        <p14:creationId xmlns:p14="http://schemas.microsoft.com/office/powerpoint/2010/main" val="326668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651"/>
          <a:stretch/>
        </p:blipFill>
        <p:spPr bwMode="auto">
          <a:xfrm>
            <a:off x="2411760" y="1513200"/>
            <a:ext cx="4553843" cy="5228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asellaDiTesto 2"/>
          <p:cNvSpPr txBox="1"/>
          <p:nvPr/>
        </p:nvSpPr>
        <p:spPr>
          <a:xfrm>
            <a:off x="179512" y="715343"/>
            <a:ext cx="87129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ctr">
              <a:defRPr sz="2400" b="1">
                <a:solidFill>
                  <a:srgbClr val="FF9900"/>
                </a:solidFill>
                <a:latin typeface="Tahoma" pitchFamily="34" charset="0"/>
                <a:cs typeface="Tahoma" pitchFamily="34" charset="0"/>
              </a:defRPr>
            </a:lvl1pPr>
          </a:lstStyle>
          <a:p>
            <a:r>
              <a:rPr lang="it-IT" sz="2200" dirty="0"/>
              <a:t>SELECTED LIST OF CORRUPT PRACTICES AND THEIR </a:t>
            </a:r>
            <a:r>
              <a:rPr lang="it-IT" sz="2200" dirty="0" smtClean="0"/>
              <a:t>IMPACT</a:t>
            </a:r>
            <a:endParaRPr lang="it-IT" sz="2200" dirty="0"/>
          </a:p>
        </p:txBody>
      </p:sp>
    </p:spTree>
    <p:extLst>
      <p:ext uri="{BB962C8B-B14F-4D97-AF65-F5344CB8AC3E}">
        <p14:creationId xmlns:p14="http://schemas.microsoft.com/office/powerpoint/2010/main" val="313585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950" y="900113"/>
            <a:ext cx="88566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a:defRPr sz="2400" b="1">
                <a:solidFill>
                  <a:srgbClr val="FF9900"/>
                </a:solidFill>
                <a:latin typeface="Tahoma" pitchFamily="34" charset="0"/>
                <a:cs typeface="Tahoma" pitchFamily="34" charset="0"/>
              </a:defRPr>
            </a:lvl1pPr>
          </a:lstStyle>
          <a:p>
            <a:pPr>
              <a:defRPr/>
            </a:pPr>
            <a:r>
              <a:rPr lang="it-IT" sz="2000" dirty="0" smtClean="0"/>
              <a:t>MEMORANDUM OF UNDERSTANDING BETWEEN THE NATIONAL ANTI-CORRUPTION AUTHORITY (ANAC) AND AGENAS</a:t>
            </a:r>
          </a:p>
        </p:txBody>
      </p:sp>
      <p:pic>
        <p:nvPicPr>
          <p:cNvPr id="199683" name="Picture 2"/>
          <p:cNvPicPr>
            <a:picLocks noChangeAspect="1" noChangeArrowheads="1"/>
          </p:cNvPicPr>
          <p:nvPr/>
        </p:nvPicPr>
        <p:blipFill>
          <a:blip r:embed="rId3">
            <a:extLst>
              <a:ext uri="{28A0092B-C50C-407E-A947-70E740481C1C}">
                <a14:useLocalDpi xmlns:a14="http://schemas.microsoft.com/office/drawing/2010/main" val="0"/>
              </a:ext>
            </a:extLst>
          </a:blip>
          <a:srcRect l="7735" t="18277" r="25000" b="4584"/>
          <a:stretch>
            <a:fillRect/>
          </a:stretch>
        </p:blipFill>
        <p:spPr bwMode="auto">
          <a:xfrm>
            <a:off x="395288" y="2276475"/>
            <a:ext cx="3168650" cy="2044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asellaDiTesto 4"/>
          <p:cNvSpPr txBox="1"/>
          <p:nvPr/>
        </p:nvSpPr>
        <p:spPr>
          <a:xfrm>
            <a:off x="3851275" y="2349500"/>
            <a:ext cx="4105275" cy="1476375"/>
          </a:xfrm>
          <a:prstGeom prst="rect">
            <a:avLst/>
          </a:prstGeom>
          <a:solidFill>
            <a:schemeClr val="bg1">
              <a:lumMod val="75000"/>
            </a:schemeClr>
          </a:solidFill>
        </p:spPr>
        <p:txBody>
          <a:bodyPr>
            <a:spAutoFit/>
          </a:bodyPr>
          <a:lstStyle/>
          <a:p>
            <a:pPr algn="just">
              <a:defRPr/>
            </a:pP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Collaboration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aimed</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at</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identifying</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and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testing</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specific</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governance</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models</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for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healthcare</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organizations</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so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as</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 to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prevent</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corruption</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and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conflict</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of </a:t>
            </a:r>
            <a:r>
              <a:rPr lang="it-IT" b="1"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interest</a:t>
            </a:r>
            <a:r>
              <a:rPr lang="it-IT" b="1"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in </a:t>
            </a:r>
            <a:r>
              <a:rPr lang="it-IT"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healthcare</a:t>
            </a:r>
            <a:r>
              <a:rPr lang="it-IT" dirty="0">
                <a:solidFill>
                  <a:srgbClr val="000066"/>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99685" name="CasellaDiTesto 5"/>
          <p:cNvSpPr txBox="1">
            <a:spLocks noChangeArrowheads="1"/>
          </p:cNvSpPr>
          <p:nvPr/>
        </p:nvSpPr>
        <p:spPr bwMode="auto">
          <a:xfrm>
            <a:off x="3276600" y="1773238"/>
            <a:ext cx="2322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b="1">
                <a:solidFill>
                  <a:srgbClr val="000066"/>
                </a:solidFill>
                <a:effectLst/>
                <a:latin typeface="Tahoma" pitchFamily="34" charset="0"/>
                <a:cs typeface="Tahoma" pitchFamily="34" charset="0"/>
              </a:rPr>
              <a:t>November 5, 2014</a:t>
            </a:r>
          </a:p>
        </p:txBody>
      </p:sp>
      <p:sp>
        <p:nvSpPr>
          <p:cNvPr id="7" name="CasellaDiTesto 6"/>
          <p:cNvSpPr txBox="1"/>
          <p:nvPr/>
        </p:nvSpPr>
        <p:spPr>
          <a:xfrm>
            <a:off x="395288" y="5202238"/>
            <a:ext cx="8353425" cy="1322387"/>
          </a:xfrm>
          <a:prstGeom prst="rect">
            <a:avLst/>
          </a:prstGeom>
          <a:solidFill>
            <a:schemeClr val="bg1">
              <a:lumMod val="75000"/>
            </a:schemeClr>
          </a:solidFill>
        </p:spPr>
        <p:txBody>
          <a:bodyPr>
            <a:spAutoFit/>
          </a:bodyPr>
          <a:lstStyle/>
          <a:p>
            <a:pPr>
              <a:defRPr/>
            </a:pPr>
            <a:r>
              <a:rPr lang="it-IT" sz="1600" u="sng"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Main</a:t>
            </a:r>
            <a:r>
              <a:rPr lang="it-IT" sz="1600" u="sng"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sz="1600" u="sng"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points</a:t>
            </a:r>
            <a:r>
              <a:rPr lang="it-IT" sz="1600" u="sng"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p>
          <a:p>
            <a:pPr marL="285750" indent="-285750">
              <a:buFontTx/>
              <a:buChar char="-"/>
              <a:defRPr/>
            </a:pP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Development and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adoption</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of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specific</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guidelines</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addressing</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the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issues</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of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corruption</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and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conflict</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of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interest</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in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healthcare</a:t>
            </a:r>
            <a:endPar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Cooperation</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regarding</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training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activities</a:t>
            </a:r>
            <a:endPar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Carrying</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out of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projects</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on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issues</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 of common </a:t>
            </a:r>
            <a:r>
              <a:rPr lang="it-IT" sz="1600"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interest</a:t>
            </a:r>
            <a:r>
              <a:rPr lang="it-IT" sz="1600" dirty="0">
                <a:solidFill>
                  <a:srgbClr val="000066"/>
                </a:solidFill>
                <a:effectLst/>
                <a:latin typeface="Tahoma" panose="020B0604030504040204" pitchFamily="34" charset="0"/>
                <a:ea typeface="Tahoma" panose="020B0604030504040204" pitchFamily="34" charset="0"/>
                <a:cs typeface="Tahoma" panose="020B0604030504040204" pitchFamily="34" charset="0"/>
              </a:rPr>
              <a:t>.</a:t>
            </a:r>
          </a:p>
        </p:txBody>
      </p:sp>
      <p:pic>
        <p:nvPicPr>
          <p:cNvPr id="1996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4149725"/>
            <a:ext cx="5238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950" y="900113"/>
            <a:ext cx="88566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a:defRPr sz="2400" b="1">
                <a:solidFill>
                  <a:srgbClr val="FF9900"/>
                </a:solidFill>
                <a:latin typeface="Tahoma" pitchFamily="34" charset="0"/>
                <a:cs typeface="Tahoma" pitchFamily="34" charset="0"/>
              </a:defRPr>
            </a:lvl1pPr>
          </a:lstStyle>
          <a:p>
            <a:pPr>
              <a:defRPr/>
            </a:pPr>
            <a:r>
              <a:rPr lang="it-IT" sz="2000" dirty="0" smtClean="0"/>
              <a:t>MEMORANDUM OF UNDERSTANDING BETWEEN THE NATIONAL ANTI-CORRUPTION AUTHORITY (ANAC) AND AGENAS</a:t>
            </a:r>
          </a:p>
        </p:txBody>
      </p:sp>
      <p:pic>
        <p:nvPicPr>
          <p:cNvPr id="200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063" y="1606550"/>
            <a:ext cx="4381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39750" y="4149725"/>
            <a:ext cx="8280400" cy="2308225"/>
          </a:xfrm>
          <a:prstGeom prst="rect">
            <a:avLst/>
          </a:prstGeom>
          <a:solidFill>
            <a:schemeClr val="bg1">
              <a:lumMod val="75000"/>
            </a:schemeClr>
          </a:solidFill>
        </p:spPr>
        <p:txBody>
          <a:bodyPr>
            <a:spAutoFit/>
          </a:bodyPr>
          <a:lstStyle/>
          <a:p>
            <a:pPr>
              <a:defRPr/>
            </a:pPr>
            <a:r>
              <a:rPr lang="it-IT" b="1" dirty="0">
                <a:solidFill>
                  <a:srgbClr val="000066"/>
                </a:solidFill>
                <a:latin typeface="Tahoma" panose="020B0604030504040204" pitchFamily="34" charset="0"/>
                <a:ea typeface="Tahoma" panose="020B0604030504040204" pitchFamily="34" charset="0"/>
                <a:cs typeface="Tahoma" panose="020B0604030504040204" pitchFamily="34" charset="0"/>
              </a:rPr>
              <a:t>Ad hoc </a:t>
            </a:r>
            <a:r>
              <a:rPr lang="it-IT" b="1" dirty="0" err="1">
                <a:solidFill>
                  <a:srgbClr val="000066"/>
                </a:solidFill>
                <a:latin typeface="Tahoma" panose="020B0604030504040204" pitchFamily="34" charset="0"/>
                <a:ea typeface="Tahoma" panose="020B0604030504040204" pitchFamily="34" charset="0"/>
                <a:cs typeface="Tahoma" panose="020B0604030504040204" pitchFamily="34" charset="0"/>
              </a:rPr>
              <a:t>Working</a:t>
            </a:r>
            <a:r>
              <a:rPr lang="it-IT" b="1"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b="1" dirty="0" err="1">
                <a:solidFill>
                  <a:srgbClr val="000066"/>
                </a:solidFill>
                <a:latin typeface="Tahoma" panose="020B0604030504040204" pitchFamily="34" charset="0"/>
                <a:ea typeface="Tahoma" panose="020B0604030504040204" pitchFamily="34" charset="0"/>
                <a:cs typeface="Tahoma" panose="020B0604030504040204" pitchFamily="34" charset="0"/>
              </a:rPr>
              <a:t>groups</a:t>
            </a:r>
            <a:r>
              <a:rPr lang="it-IT" b="1"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provided</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for by the Memorandum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Understanding</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composed</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representatives</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from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Agenas</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ANAC and the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Ministry</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Health</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a:defRPr/>
            </a:pP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Appointment</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the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person</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in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charge</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preventing</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corruption</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in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healthcare</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Code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conduct</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on the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issue</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conflict</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interest</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Purchases</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good</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and </a:t>
            </a: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services</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(PROCUREMENT)</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Rotation</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of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offices</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defRPr/>
            </a:pP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Contractual</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a:solidFill>
                  <a:srgbClr val="000066"/>
                </a:solidFill>
                <a:latin typeface="Tahoma" panose="020B0604030504040204" pitchFamily="34" charset="0"/>
                <a:ea typeface="Tahoma" panose="020B0604030504040204" pitchFamily="34" charset="0"/>
                <a:cs typeface="Tahoma" panose="020B0604030504040204" pitchFamily="34" charset="0"/>
              </a:rPr>
              <a:t>agreement</a:t>
            </a:r>
            <a:r>
              <a:rPr lang="it-IT" dirty="0">
                <a:solidFill>
                  <a:srgbClr val="000066"/>
                </a:solidFill>
                <a:latin typeface="Tahoma" panose="020B0604030504040204" pitchFamily="34" charset="0"/>
                <a:ea typeface="Tahoma" panose="020B0604030504040204" pitchFamily="34" charset="0"/>
                <a:cs typeface="Tahoma" panose="020B0604030504040204" pitchFamily="34" charset="0"/>
              </a:rPr>
              <a:t> with private </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providers</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536" y="2135550"/>
            <a:ext cx="8229600" cy="15696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kern="1200" dirty="0">
                <a:solidFill>
                  <a:srgbClr val="FF9900"/>
                </a:solidFill>
                <a:effectLst>
                  <a:outerShdw blurRad="38100" dist="38100" dir="2700000" algn="tl">
                    <a:srgbClr val="000000">
                      <a:alpha val="43137"/>
                    </a:srgbClr>
                  </a:outerShdw>
                </a:effectLst>
                <a:latin typeface="Tahoma" pitchFamily="34" charset="0"/>
                <a:ea typeface="+mn-ea"/>
                <a:cs typeface="Tahoma" pitchFamily="34" charset="0"/>
              </a:rPr>
              <a:t>Analysis and evaluation of healthcare models and their transferability</a:t>
            </a:r>
            <a:br>
              <a:rPr lang="en-US" sz="3200" b="1" kern="1200" dirty="0">
                <a:solidFill>
                  <a:srgbClr val="FF9900"/>
                </a:solidFill>
                <a:effectLst>
                  <a:outerShdw blurRad="38100" dist="38100" dir="2700000" algn="tl">
                    <a:srgbClr val="000000">
                      <a:alpha val="43137"/>
                    </a:srgbClr>
                  </a:outerShdw>
                </a:effectLst>
                <a:latin typeface="Tahoma" pitchFamily="34" charset="0"/>
                <a:ea typeface="+mn-ea"/>
                <a:cs typeface="Tahoma" pitchFamily="34" charset="0"/>
              </a:rPr>
            </a:br>
            <a:endParaRPr lang="it-IT" sz="3200" b="1" kern="1200" dirty="0">
              <a:solidFill>
                <a:srgbClr val="FF9900"/>
              </a:solidFill>
              <a:effectLst>
                <a:outerShdw blurRad="38100" dist="38100" dir="2700000" algn="tl">
                  <a:srgbClr val="000000">
                    <a:alpha val="43137"/>
                  </a:srgbClr>
                </a:outerShdw>
              </a:effectLst>
              <a:latin typeface="Tahoma" pitchFamily="34" charset="0"/>
              <a:ea typeface="+mn-ea"/>
              <a:cs typeface="Tahom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25" y="414908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26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764704"/>
            <a:ext cx="5684838" cy="363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238" y="1484784"/>
            <a:ext cx="54292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04864"/>
            <a:ext cx="4529212" cy="453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014" y="3166235"/>
            <a:ext cx="5448474" cy="357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smtClean="0"/>
              <a:t>Few examples of geographical variation </a:t>
            </a:r>
            <a:endParaRPr lang="en-US"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4607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6093296"/>
            <a:ext cx="8806182" cy="638944"/>
          </a:xfrm>
        </p:spPr>
        <p:txBody>
          <a:bodyPr>
            <a:normAutofit fontScale="90000"/>
          </a:bodyPr>
          <a:lstStyle/>
          <a:p>
            <a:r>
              <a:rPr lang="it-IT" sz="2800" b="1" dirty="0"/>
              <a:t>Hip </a:t>
            </a:r>
            <a:r>
              <a:rPr lang="it-IT" sz="2800" b="1" dirty="0" err="1" smtClean="0"/>
              <a:t>Fracture</a:t>
            </a:r>
            <a:r>
              <a:rPr lang="it-IT" sz="2800" b="1" dirty="0" smtClean="0">
                <a:effectLst/>
              </a:rPr>
              <a:t>: % </a:t>
            </a:r>
            <a:r>
              <a:rPr lang="en-US" sz="2800" b="1" dirty="0" smtClean="0"/>
              <a:t>Patients </a:t>
            </a:r>
            <a:r>
              <a:rPr lang="en-US" sz="2800" b="1" dirty="0"/>
              <a:t>Operated within 48 Hours </a:t>
            </a:r>
            <a:r>
              <a:rPr lang="it-IT" sz="2800" b="1" dirty="0" smtClean="0">
                <a:effectLst/>
              </a:rPr>
              <a:t>.</a:t>
            </a:r>
            <a:endParaRPr lang="it-IT"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620" y="1600200"/>
            <a:ext cx="50867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72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781" y="1600200"/>
            <a:ext cx="762843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bwMode="auto">
          <a:xfrm>
            <a:off x="323528" y="6093296"/>
            <a:ext cx="8806182" cy="6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it-IT" sz="2800" b="1" kern="0" smtClean="0">
                <a:effectLst/>
              </a:rPr>
              <a:t>Hip Fracture: % </a:t>
            </a:r>
            <a:r>
              <a:rPr lang="en-US" sz="2800" b="1" kern="0" smtClean="0">
                <a:effectLst/>
              </a:rPr>
              <a:t>Patients Operated within 48 Hours </a:t>
            </a:r>
            <a:r>
              <a:rPr lang="it-IT" sz="2800" b="1" kern="0" smtClean="0">
                <a:effectLst/>
              </a:rPr>
              <a:t>.</a:t>
            </a:r>
            <a:endParaRPr lang="it-IT" sz="2800" kern="0" dirty="0">
              <a:effectLst/>
            </a:endParaRPr>
          </a:p>
        </p:txBody>
      </p:sp>
    </p:spTree>
    <p:extLst>
      <p:ext uri="{BB962C8B-B14F-4D97-AF65-F5344CB8AC3E}">
        <p14:creationId xmlns:p14="http://schemas.microsoft.com/office/powerpoint/2010/main" val="180198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661248"/>
            <a:ext cx="8229600" cy="1143000"/>
          </a:xfrm>
        </p:spPr>
        <p:txBody>
          <a:bodyPr>
            <a:normAutofit fontScale="90000"/>
          </a:bodyPr>
          <a:lstStyle/>
          <a:p>
            <a:r>
              <a:rPr lang="it-IT" dirty="0" err="1" smtClean="0"/>
              <a:t>Pancreatic</a:t>
            </a:r>
            <a:r>
              <a:rPr lang="it-IT" dirty="0" smtClean="0"/>
              <a:t> </a:t>
            </a:r>
            <a:r>
              <a:rPr lang="it-IT" dirty="0" err="1" smtClean="0"/>
              <a:t>cancer</a:t>
            </a:r>
            <a:r>
              <a:rPr lang="it-IT" dirty="0" smtClean="0"/>
              <a:t> </a:t>
            </a:r>
            <a:r>
              <a:rPr lang="it-IT" dirty="0" err="1" smtClean="0"/>
              <a:t>surgery</a:t>
            </a:r>
            <a:r>
              <a:rPr lang="it-IT" b="1" dirty="0" smtClean="0">
                <a:effectLst/>
              </a:rPr>
              <a:t>: 30 </a:t>
            </a:r>
            <a:r>
              <a:rPr lang="it-IT" b="1" dirty="0" err="1" smtClean="0">
                <a:effectLst/>
              </a:rPr>
              <a:t>days</a:t>
            </a:r>
            <a:r>
              <a:rPr lang="it-IT" b="1" dirty="0" smtClean="0">
                <a:effectLst/>
              </a:rPr>
              <a:t> </a:t>
            </a:r>
            <a:r>
              <a:rPr lang="it-IT" b="1" dirty="0" err="1" smtClean="0">
                <a:effectLst/>
              </a:rPr>
              <a:t>mortality</a:t>
            </a:r>
            <a:r>
              <a:rPr lang="it-IT" b="1" dirty="0" smtClean="0">
                <a:effectLst/>
              </a:rPr>
              <a:t>.  </a:t>
            </a:r>
            <a:endParaRPr lang="it-I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5090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09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52450" y="1341438"/>
            <a:ext cx="7907338" cy="1366837"/>
          </a:xfrm>
          <a:prstGeom prst="rect">
            <a:avLst/>
          </a:prstGeom>
          <a:solidFill>
            <a:schemeClr val="bg1">
              <a:lumMod val="75000"/>
            </a:schemeClr>
          </a:solidFill>
          <a:ln>
            <a:solidFill>
              <a:schemeClr val="bg1">
                <a:lumMod val="75000"/>
              </a:schemeClr>
            </a:solidFill>
          </a:ln>
          <a:extLst/>
        </p:spPr>
        <p:txBody>
          <a:bodyPr>
            <a:spAutoFit/>
          </a:bodyPr>
          <a:lstStyle>
            <a:lvl1pPr eaLnBrk="0" hangingPunct="0">
              <a:defRPr sz="2400">
                <a:solidFill>
                  <a:schemeClr val="tx1"/>
                </a:solidFill>
                <a:latin typeface="Times" pitchFamily="18" charset="0"/>
                <a:ea typeface="Osaka" pitchFamily="1" charset="-128"/>
              </a:defRPr>
            </a:lvl1pPr>
            <a:lvl2pPr marL="742950" indent="-285750" eaLnBrk="0" hangingPunct="0">
              <a:defRPr sz="2400">
                <a:solidFill>
                  <a:schemeClr val="tx1"/>
                </a:solidFill>
                <a:latin typeface="Times" pitchFamily="18" charset="0"/>
                <a:ea typeface="Osaka" pitchFamily="1" charset="-128"/>
              </a:defRPr>
            </a:lvl2pPr>
            <a:lvl3pPr marL="1143000" indent="-228600" eaLnBrk="0" hangingPunct="0">
              <a:defRPr sz="2400">
                <a:solidFill>
                  <a:schemeClr val="tx1"/>
                </a:solidFill>
                <a:latin typeface="Times" pitchFamily="18" charset="0"/>
                <a:ea typeface="Osaka" pitchFamily="1" charset="-128"/>
              </a:defRPr>
            </a:lvl3pPr>
            <a:lvl4pPr marL="1600200" indent="-228600" eaLnBrk="0" hangingPunct="0">
              <a:defRPr sz="2400">
                <a:solidFill>
                  <a:schemeClr val="tx1"/>
                </a:solidFill>
                <a:latin typeface="Times" pitchFamily="18" charset="0"/>
                <a:ea typeface="Osaka" pitchFamily="1" charset="-128"/>
              </a:defRPr>
            </a:lvl4pPr>
            <a:lvl5pPr marL="2057400" indent="-228600" eaLnBrk="0" hangingPunct="0">
              <a:defRPr sz="2400">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itchFamily="18" charset="0"/>
                <a:ea typeface="Osaka" pitchFamily="1" charset="-128"/>
              </a:defRPr>
            </a:lvl9pPr>
          </a:lstStyle>
          <a:p>
            <a:pPr eaLnBrk="1" hangingPunct="1">
              <a:spcAft>
                <a:spcPct val="20000"/>
              </a:spcAft>
              <a:defRPr/>
            </a:pPr>
            <a:r>
              <a:rPr lang="it-IT" altLang="it-IT" b="1"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Art 32 of the </a:t>
            </a:r>
            <a:r>
              <a:rPr lang="it-IT" altLang="it-IT" b="1" u="sng" dirty="0" err="1"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Italian</a:t>
            </a:r>
            <a:r>
              <a:rPr lang="it-IT" altLang="it-IT" b="1"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it-IT" altLang="it-IT" b="1" u="sng" dirty="0" err="1"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Constitution</a:t>
            </a:r>
            <a:r>
              <a:rPr lang="it-IT" altLang="it-IT" b="1"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a:t>
            </a:r>
          </a:p>
          <a:p>
            <a:pPr eaLnBrk="1" hangingPunct="1">
              <a:defRPr/>
            </a:pPr>
            <a:r>
              <a:rPr lang="it-IT" altLang="it-IT" sz="18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a:t>
            </a:r>
            <a:r>
              <a:rPr lang="en-US" altLang="it-IT" sz="1800" i="1" dirty="0">
                <a:solidFill>
                  <a:srgbClr val="000066"/>
                </a:solidFill>
                <a:effectLst/>
                <a:latin typeface="Tahoma" panose="020B0604030504040204" pitchFamily="34" charset="0"/>
                <a:ea typeface="Tahoma" panose="020B0604030504040204" pitchFamily="34" charset="0"/>
                <a:cs typeface="Tahoma" panose="020B0604030504040204" pitchFamily="34" charset="0"/>
              </a:rPr>
              <a:t>The Republic safeguards health as a fundamental right of the individual</a:t>
            </a:r>
          </a:p>
          <a:p>
            <a:pPr eaLnBrk="1" hangingPunct="1">
              <a:defRPr/>
            </a:pPr>
            <a:r>
              <a:rPr lang="en-US" altLang="it-IT" sz="1800" i="1" dirty="0">
                <a:solidFill>
                  <a:srgbClr val="000066"/>
                </a:solidFill>
                <a:effectLst/>
                <a:latin typeface="Tahoma" panose="020B0604030504040204" pitchFamily="34" charset="0"/>
                <a:ea typeface="Tahoma" panose="020B0604030504040204" pitchFamily="34" charset="0"/>
                <a:cs typeface="Tahoma" panose="020B0604030504040204" pitchFamily="34" charset="0"/>
              </a:rPr>
              <a:t>and as a collective interest, and guarantees free medical care to the</a:t>
            </a:r>
          </a:p>
          <a:p>
            <a:pPr eaLnBrk="1" hangingPunct="1">
              <a:defRPr/>
            </a:pPr>
            <a:r>
              <a:rPr lang="en-US" altLang="it-IT" sz="1800" i="1" dirty="0">
                <a:solidFill>
                  <a:srgbClr val="000066"/>
                </a:solidFill>
                <a:effectLst/>
                <a:latin typeface="Tahoma" panose="020B0604030504040204" pitchFamily="34" charset="0"/>
                <a:ea typeface="Tahoma" panose="020B0604030504040204" pitchFamily="34" charset="0"/>
                <a:cs typeface="Tahoma" panose="020B0604030504040204" pitchFamily="34" charset="0"/>
              </a:rPr>
              <a:t>indigent.</a:t>
            </a:r>
            <a:r>
              <a:rPr lang="it-IT" altLang="it-IT" sz="1800" i="1"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5" name="Rectangle 5"/>
          <p:cNvSpPr>
            <a:spLocks noChangeArrowheads="1"/>
          </p:cNvSpPr>
          <p:nvPr/>
        </p:nvSpPr>
        <p:spPr bwMode="auto">
          <a:xfrm>
            <a:off x="250825" y="3149600"/>
            <a:ext cx="864076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185738" eaLnBrk="0" hangingPunct="0">
              <a:tabLst>
                <a:tab pos="808038" algn="l"/>
              </a:tabLst>
              <a:defRPr sz="2400">
                <a:solidFill>
                  <a:schemeClr val="tx1"/>
                </a:solidFill>
                <a:latin typeface="Times" pitchFamily="18" charset="0"/>
                <a:ea typeface="Osaka" pitchFamily="1" charset="-128"/>
              </a:defRPr>
            </a:lvl1pPr>
            <a:lvl2pPr marL="742950" indent="-285750" defTabSz="185738" eaLnBrk="0" hangingPunct="0">
              <a:tabLst>
                <a:tab pos="808038" algn="l"/>
              </a:tabLst>
              <a:defRPr sz="2400">
                <a:solidFill>
                  <a:schemeClr val="tx1"/>
                </a:solidFill>
                <a:latin typeface="Times" pitchFamily="18" charset="0"/>
                <a:ea typeface="Osaka" pitchFamily="1" charset="-128"/>
              </a:defRPr>
            </a:lvl2pPr>
            <a:lvl3pPr defTabSz="185738" eaLnBrk="0" hangingPunct="0">
              <a:tabLst>
                <a:tab pos="808038" algn="l"/>
              </a:tabLst>
              <a:defRPr sz="2400">
                <a:solidFill>
                  <a:schemeClr val="tx1"/>
                </a:solidFill>
                <a:latin typeface="Times" pitchFamily="18" charset="0"/>
                <a:ea typeface="Osaka" pitchFamily="1" charset="-128"/>
              </a:defRPr>
            </a:lvl3pPr>
            <a:lvl4pPr marL="1600200" indent="-228600" defTabSz="185738" eaLnBrk="0" hangingPunct="0">
              <a:tabLst>
                <a:tab pos="808038" algn="l"/>
              </a:tabLst>
              <a:defRPr sz="2400">
                <a:solidFill>
                  <a:schemeClr val="tx1"/>
                </a:solidFill>
                <a:latin typeface="Times" pitchFamily="18" charset="0"/>
                <a:ea typeface="Osaka" pitchFamily="1" charset="-128"/>
              </a:defRPr>
            </a:lvl4pPr>
            <a:lvl5pPr marL="2057400" indent="-228600" defTabSz="185738" eaLnBrk="0" hangingPunct="0">
              <a:tabLst>
                <a:tab pos="808038" algn="l"/>
              </a:tabLst>
              <a:defRPr sz="2400">
                <a:solidFill>
                  <a:schemeClr val="tx1"/>
                </a:solidFill>
                <a:latin typeface="Times" pitchFamily="18" charset="0"/>
                <a:ea typeface="Osaka" pitchFamily="1" charset="-128"/>
              </a:defRPr>
            </a:lvl5pPr>
            <a:lvl6pPr marL="2514600" indent="-228600" defTabSz="185738" eaLnBrk="0" fontAlgn="base" hangingPunct="0">
              <a:spcBef>
                <a:spcPct val="0"/>
              </a:spcBef>
              <a:spcAft>
                <a:spcPct val="0"/>
              </a:spcAft>
              <a:tabLst>
                <a:tab pos="808038" algn="l"/>
              </a:tabLst>
              <a:defRPr sz="2400">
                <a:solidFill>
                  <a:schemeClr val="tx1"/>
                </a:solidFill>
                <a:latin typeface="Times" pitchFamily="18" charset="0"/>
                <a:ea typeface="Osaka" pitchFamily="1" charset="-128"/>
              </a:defRPr>
            </a:lvl6pPr>
            <a:lvl7pPr marL="2971800" indent="-228600" defTabSz="185738" eaLnBrk="0" fontAlgn="base" hangingPunct="0">
              <a:spcBef>
                <a:spcPct val="0"/>
              </a:spcBef>
              <a:spcAft>
                <a:spcPct val="0"/>
              </a:spcAft>
              <a:tabLst>
                <a:tab pos="808038" algn="l"/>
              </a:tabLst>
              <a:defRPr sz="2400">
                <a:solidFill>
                  <a:schemeClr val="tx1"/>
                </a:solidFill>
                <a:latin typeface="Times" pitchFamily="18" charset="0"/>
                <a:ea typeface="Osaka" pitchFamily="1" charset="-128"/>
              </a:defRPr>
            </a:lvl7pPr>
            <a:lvl8pPr marL="3429000" indent="-228600" defTabSz="185738" eaLnBrk="0" fontAlgn="base" hangingPunct="0">
              <a:spcBef>
                <a:spcPct val="0"/>
              </a:spcBef>
              <a:spcAft>
                <a:spcPct val="0"/>
              </a:spcAft>
              <a:tabLst>
                <a:tab pos="808038" algn="l"/>
              </a:tabLst>
              <a:defRPr sz="2400">
                <a:solidFill>
                  <a:schemeClr val="tx1"/>
                </a:solidFill>
                <a:latin typeface="Times" pitchFamily="18" charset="0"/>
                <a:ea typeface="Osaka" pitchFamily="1" charset="-128"/>
              </a:defRPr>
            </a:lvl8pPr>
            <a:lvl9pPr marL="3886200" indent="-228600" defTabSz="185738" eaLnBrk="0" fontAlgn="base" hangingPunct="0">
              <a:spcBef>
                <a:spcPct val="0"/>
              </a:spcBef>
              <a:spcAft>
                <a:spcPct val="0"/>
              </a:spcAft>
              <a:tabLst>
                <a:tab pos="808038" algn="l"/>
              </a:tabLst>
              <a:defRPr sz="2400">
                <a:solidFill>
                  <a:schemeClr val="tx1"/>
                </a:solidFill>
                <a:latin typeface="Times" pitchFamily="18" charset="0"/>
                <a:ea typeface="Osaka" pitchFamily="1" charset="-128"/>
              </a:defRPr>
            </a:lvl9pPr>
          </a:lstStyle>
          <a:p>
            <a:pPr algn="just" eaLnBrk="1" hangingPunct="1">
              <a:spcAft>
                <a:spcPct val="50000"/>
              </a:spcAft>
              <a:buFontTx/>
              <a:buBlip>
                <a:blip r:embed="rId3"/>
              </a:buBlip>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INHS provides universal coverage</a:t>
            </a:r>
          </a:p>
          <a:p>
            <a:pPr algn="just" eaLnBrk="1" hangingPunct="1">
              <a:spcAft>
                <a:spcPct val="25000"/>
              </a:spcAft>
              <a:buFontTx/>
              <a:buBlip>
                <a:blip r:embed="rId3"/>
              </a:buBlip>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INHS is decentralized and organized into three levels:</a:t>
            </a:r>
          </a:p>
          <a:p>
            <a:pPr lvl="2" algn="just" eaLnBrk="1" hangingPunct="1">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 </a:t>
            </a:r>
            <a:r>
              <a:rPr lang="en-GB" altLang="it-IT" sz="2000"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national</a:t>
            </a: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general objectives and fundamental principles</a:t>
            </a:r>
          </a:p>
          <a:p>
            <a:pPr lvl="2" algn="just" eaLnBrk="1" hangingPunct="1">
              <a:defRPr/>
            </a:pPr>
            <a:endPar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endParaRPr>
          </a:p>
          <a:p>
            <a:pPr lvl="2" algn="just" eaLnBrk="1" hangingPunct="1">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 </a:t>
            </a:r>
            <a:r>
              <a:rPr lang="en-GB" altLang="it-IT" sz="2000"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regional</a:t>
            </a: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organization of healthcare service delivery</a:t>
            </a:r>
          </a:p>
          <a:p>
            <a:pPr lvl="2" algn="just" eaLnBrk="1" hangingPunct="1">
              <a:defRPr/>
            </a:pPr>
            <a:endPar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endParaRPr>
          </a:p>
          <a:p>
            <a:pPr lvl="2" algn="just" eaLnBrk="1" hangingPunct="1">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 </a:t>
            </a:r>
            <a:r>
              <a:rPr lang="en-GB" altLang="it-IT" sz="2000" u="sng"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local</a:t>
            </a: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delivery of healthcare service delivery (through      </a:t>
            </a:r>
          </a:p>
          <a:p>
            <a:pPr lvl="2" algn="just" eaLnBrk="1" hangingPunct="1">
              <a:defRPr/>
            </a:pPr>
            <a:r>
              <a:rPr lang="en-GB"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local healthcare units and public and private accredited hospitals)</a:t>
            </a:r>
            <a:r>
              <a:rPr lang="it-IT" altLang="it-IT" sz="2000"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6" name="Rettangolo 5"/>
          <p:cNvSpPr>
            <a:spLocks noChangeArrowheads="1"/>
          </p:cNvSpPr>
          <p:nvPr/>
        </p:nvSpPr>
        <p:spPr bwMode="auto">
          <a:xfrm>
            <a:off x="107950" y="188913"/>
            <a:ext cx="5702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it-IT" altLang="it-IT" sz="2400" b="1" dirty="0">
                <a:solidFill>
                  <a:srgbClr val="FF9900"/>
                </a:solidFill>
                <a:latin typeface="Tahoma" pitchFamily="34" charset="0"/>
                <a:cs typeface="Tahoma" pitchFamily="34" charset="0"/>
              </a:rPr>
              <a:t>THE ITALIAN HEALTHCARE SYSTEM</a:t>
            </a:r>
          </a:p>
          <a:p>
            <a:pPr algn="ctr">
              <a:defRPr/>
            </a:pPr>
            <a:r>
              <a:rPr lang="it-IT" altLang="it-IT" sz="2400" b="1" dirty="0">
                <a:solidFill>
                  <a:srgbClr val="FF9900"/>
                </a:solidFill>
                <a:latin typeface="Tahoma" pitchFamily="34" charset="0"/>
                <a:cs typeface="Tahoma" pitchFamily="34" charset="0"/>
              </a:rPr>
              <a:t>BRIEF OVERVIEW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715000"/>
            <a:ext cx="8229600" cy="1143000"/>
          </a:xfrm>
        </p:spPr>
        <p:txBody>
          <a:bodyPr>
            <a:normAutofit fontScale="90000"/>
          </a:bodyPr>
          <a:lstStyle/>
          <a:p>
            <a:r>
              <a:rPr lang="it-IT" b="1" dirty="0" smtClean="0">
                <a:effectLst/>
              </a:rPr>
              <a:t>Hospital </a:t>
            </a:r>
            <a:r>
              <a:rPr lang="it-IT" b="1" dirty="0" err="1" smtClean="0">
                <a:effectLst/>
              </a:rPr>
              <a:t>admissions</a:t>
            </a:r>
            <a:r>
              <a:rPr lang="it-IT" b="1" dirty="0" smtClean="0">
                <a:effectLst/>
              </a:rPr>
              <a:t> for short </a:t>
            </a:r>
            <a:r>
              <a:rPr lang="it-IT" b="1" dirty="0" err="1" smtClean="0">
                <a:effectLst/>
              </a:rPr>
              <a:t>term</a:t>
            </a:r>
            <a:r>
              <a:rPr lang="it-IT" b="1" dirty="0" smtClean="0">
                <a:effectLst/>
              </a:rPr>
              <a:t> </a:t>
            </a:r>
            <a:r>
              <a:rPr lang="it-IT" b="1" dirty="0" err="1" smtClean="0">
                <a:effectLst/>
              </a:rPr>
              <a:t>diabetes</a:t>
            </a:r>
            <a:r>
              <a:rPr lang="it-IT" b="1" dirty="0" smtClean="0">
                <a:effectLst/>
              </a:rPr>
              <a:t> </a:t>
            </a:r>
            <a:r>
              <a:rPr lang="it-IT" b="1" dirty="0" err="1" smtClean="0">
                <a:effectLst/>
              </a:rPr>
              <a:t>complications</a:t>
            </a:r>
            <a:r>
              <a:rPr lang="it-IT" b="1" dirty="0" smtClean="0">
                <a:effectLst/>
              </a:rPr>
              <a:t>.</a:t>
            </a: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980728"/>
            <a:ext cx="51108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0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Hospital </a:t>
            </a:r>
            <a:r>
              <a:rPr lang="it-IT" b="1" dirty="0" err="1"/>
              <a:t>admissions</a:t>
            </a:r>
            <a:r>
              <a:rPr lang="it-IT" b="1" dirty="0"/>
              <a:t> for short </a:t>
            </a:r>
            <a:r>
              <a:rPr lang="it-IT" b="1" dirty="0" err="1"/>
              <a:t>term</a:t>
            </a:r>
            <a:r>
              <a:rPr lang="it-IT" b="1" dirty="0"/>
              <a:t> </a:t>
            </a:r>
            <a:r>
              <a:rPr lang="it-IT" b="1" dirty="0" err="1"/>
              <a:t>diabetes</a:t>
            </a:r>
            <a:r>
              <a:rPr lang="it-IT" b="1" dirty="0"/>
              <a:t> </a:t>
            </a:r>
            <a:r>
              <a:rPr lang="it-IT" b="1" dirty="0" err="1"/>
              <a:t>complications</a:t>
            </a:r>
            <a:endParaRPr lang="it-IT"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69413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1"/>
          <p:cNvSpPr txBox="1">
            <a:spLocks/>
          </p:cNvSpPr>
          <p:nvPr/>
        </p:nvSpPr>
        <p:spPr bwMode="auto">
          <a:xfrm>
            <a:off x="395536" y="5715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it-IT" b="1" kern="0" smtClean="0">
                <a:effectLst/>
              </a:rPr>
              <a:t>Hospital admissions for short term diabetes complications.</a:t>
            </a:r>
            <a:endParaRPr lang="it-IT" kern="0" dirty="0">
              <a:effectLst/>
            </a:endParaRPr>
          </a:p>
        </p:txBody>
      </p:sp>
    </p:spTree>
    <p:extLst>
      <p:ext uri="{BB962C8B-B14F-4D97-AF65-F5344CB8AC3E}">
        <p14:creationId xmlns:p14="http://schemas.microsoft.com/office/powerpoint/2010/main" val="379166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90872" y="1196752"/>
            <a:ext cx="8229600" cy="5262979"/>
          </a:xfrm>
          <a:prstGeom prst="rect">
            <a:avLst/>
          </a:prstGeom>
          <a:solidFill>
            <a:schemeClr val="bg1">
              <a:lumMod val="75000"/>
            </a:schemeClr>
          </a:solidFill>
        </p:spPr>
        <p:txBody>
          <a:bodyPr>
            <a:spAutoFit/>
          </a:bodyPr>
          <a:lstStyle/>
          <a:p>
            <a:pPr>
              <a:spcBef>
                <a:spcPct val="0"/>
              </a:spcBef>
            </a:pPr>
            <a:r>
              <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Integrated health care models;</a:t>
            </a:r>
          </a:p>
          <a:p>
            <a:pPr>
              <a:spcBef>
                <a:spcPct val="0"/>
              </a:spcBef>
            </a:pPr>
            <a:endPar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rules for the accreditation/certification of health care networks;</a:t>
            </a:r>
          </a:p>
          <a:p>
            <a:pPr>
              <a:spcBef>
                <a:spcPct val="0"/>
              </a:spcBef>
            </a:pPr>
            <a:endPar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Tackling emerging Health care needs:</a:t>
            </a:r>
          </a:p>
          <a:p>
            <a:pPr marL="0" indent="0">
              <a:spcBef>
                <a:spcPct val="0"/>
              </a:spcBef>
              <a:buNone/>
            </a:pPr>
            <a:endParaRPr lang="en-US" sz="2800" b="1"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lvl="1">
              <a:spcBef>
                <a:spcPct val="0"/>
              </a:spcBef>
            </a:pPr>
            <a:r>
              <a:rPr lang="en-US"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Care of elderly patients with frailty;</a:t>
            </a:r>
          </a:p>
          <a:p>
            <a:pPr marL="457200" lvl="1">
              <a:spcBef>
                <a:spcPct val="0"/>
              </a:spcBef>
            </a:pPr>
            <a:r>
              <a:rPr lang="en-US"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People with mental health conditions;</a:t>
            </a:r>
          </a:p>
          <a:p>
            <a:pPr marL="457200" lvl="1">
              <a:spcBef>
                <a:spcPct val="0"/>
              </a:spcBef>
            </a:pPr>
            <a:r>
              <a:rPr lang="en-US"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Homeless &amp; immigrants;</a:t>
            </a:r>
          </a:p>
          <a:p>
            <a:pPr marL="457200" lvl="1">
              <a:spcBef>
                <a:spcPct val="0"/>
              </a:spcBef>
            </a:pPr>
            <a:r>
              <a:rPr lang="en-US" kern="1200" dirty="0" smtClean="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Young adults and adolescents.</a:t>
            </a:r>
            <a:endParaRPr lang="en-US" kern="1200" dirty="0">
              <a:solidFill>
                <a:srgbClr val="00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0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43815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308" y="692696"/>
            <a:ext cx="4640634" cy="382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667" y="3937573"/>
            <a:ext cx="7444333" cy="218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92" y="2810272"/>
            <a:ext cx="4462939" cy="342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484785"/>
            <a:ext cx="4709785" cy="519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8" y="1260624"/>
            <a:ext cx="7503660" cy="559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69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1000"/>
                                        <p:tgtEl>
                                          <p:spTgt spid="2055"/>
                                        </p:tgtEl>
                                      </p:cBhvr>
                                    </p:animEffect>
                                    <p:anim calcmode="lin" valueType="num">
                                      <p:cBhvr>
                                        <p:cTn id="34" dur="1000" fill="hold"/>
                                        <p:tgtEl>
                                          <p:spTgt spid="2055"/>
                                        </p:tgtEl>
                                        <p:attrNameLst>
                                          <p:attrName>ppt_x</p:attrName>
                                        </p:attrNameLst>
                                      </p:cBhvr>
                                      <p:tavLst>
                                        <p:tav tm="0">
                                          <p:val>
                                            <p:strVal val="#ppt_x"/>
                                          </p:val>
                                        </p:tav>
                                        <p:tav tm="100000">
                                          <p:val>
                                            <p:strVal val="#ppt_x"/>
                                          </p:val>
                                        </p:tav>
                                      </p:tavLst>
                                    </p:anim>
                                    <p:anim calcmode="lin" valueType="num">
                                      <p:cBhvr>
                                        <p:cTn id="35"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44016" y="332656"/>
            <a:ext cx="4644008" cy="5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r>
              <a:rPr lang="it-IT" sz="3200" b="1" kern="1200" dirty="0" smtClean="0">
                <a:solidFill>
                  <a:srgbClr val="FF9900"/>
                </a:solidFill>
                <a:effectLst>
                  <a:outerShdw blurRad="38100" dist="38100" dir="2700000" algn="tl">
                    <a:srgbClr val="000000">
                      <a:alpha val="43137"/>
                    </a:srgbClr>
                  </a:outerShdw>
                </a:effectLst>
                <a:latin typeface="Tahoma" pitchFamily="34" charset="0"/>
                <a:ea typeface="+mn-ea"/>
                <a:cs typeface="Tahoma" pitchFamily="34" charset="0"/>
              </a:rPr>
              <a:t>CONCLUSION</a:t>
            </a:r>
            <a:endParaRPr lang="it-IT" sz="3200" b="1" kern="1200" dirty="0">
              <a:solidFill>
                <a:srgbClr val="FF9900"/>
              </a:solidFill>
              <a:effectLst>
                <a:outerShdw blurRad="38100" dist="38100" dir="2700000" algn="tl">
                  <a:srgbClr val="000000">
                    <a:alpha val="43137"/>
                  </a:srgbClr>
                </a:outerShdw>
              </a:effectLst>
              <a:latin typeface="Tahoma" pitchFamily="34" charset="0"/>
              <a:ea typeface="+mn-ea"/>
              <a:cs typeface="Tahoma" pitchFamily="34" charset="0"/>
            </a:endParaRPr>
          </a:p>
        </p:txBody>
      </p:sp>
      <p:sp>
        <p:nvSpPr>
          <p:cNvPr id="3" name="Segnaposto contenuto 2"/>
          <p:cNvSpPr>
            <a:spLocks noGrp="1"/>
          </p:cNvSpPr>
          <p:nvPr>
            <p:ph idx="4294967295"/>
          </p:nvPr>
        </p:nvSpPr>
        <p:spPr>
          <a:xfrm>
            <a:off x="323528" y="1495325"/>
            <a:ext cx="8496944" cy="4525963"/>
          </a:xfrm>
          <a:prstGeom prst="rect">
            <a:avLst/>
          </a:prstGeom>
          <a:solidFill>
            <a:schemeClr val="bg1">
              <a:lumMod val="75000"/>
            </a:schemeClr>
          </a:solidFill>
        </p:spPr>
        <p:txBody>
          <a:bodyPr>
            <a:normAutofit lnSpcReduction="10000"/>
          </a:bodyPr>
          <a:lstStyle/>
          <a:p>
            <a:r>
              <a:rPr lang="en-US" sz="2800"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Agenas</a:t>
            </a:r>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 will play a crucial role in assuring technical support to the Ministry of Health and to the Regions for monitoring healthcare performances;</a:t>
            </a:r>
          </a:p>
          <a:p>
            <a:pPr marL="0" indent="0">
              <a:buNone/>
            </a:pPr>
            <a:endPar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endParaRP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New responsibilities are emerging in the anti-corruption field;</a:t>
            </a:r>
          </a:p>
          <a:p>
            <a:pPr marL="0" indent="0">
              <a:buNone/>
            </a:pPr>
            <a:endPar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endParaRPr>
          </a:p>
          <a:p>
            <a:r>
              <a:rPr lang="en-US" sz="2800" dirty="0" smtClean="0">
                <a:solidFill>
                  <a:srgbClr val="000066"/>
                </a:solidFill>
                <a:latin typeface="Tahoma" panose="020B0604030504040204" pitchFamily="34" charset="0"/>
                <a:ea typeface="Tahoma" panose="020B0604030504040204" pitchFamily="34" charset="0"/>
                <a:cs typeface="Tahoma" panose="020B0604030504040204" pitchFamily="34" charset="0"/>
              </a:rPr>
              <a:t>Sustainability and transferability of healthcare models will be a specific focus both for the national and the international context.</a:t>
            </a:r>
            <a:endParaRPr lang="en-US" sz="28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98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5877272"/>
            <a:ext cx="79375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27584" y="2487472"/>
            <a:ext cx="7487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eaLnBrk="0" hangingPunct="0">
              <a:defRPr sz="3200" b="1">
                <a:solidFill>
                  <a:srgbClr val="FF9900"/>
                </a:solidFill>
                <a:latin typeface="Tahoma" pitchFamily="34" charset="0"/>
                <a:cs typeface="Tahoma"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it-IT" dirty="0"/>
              <a:t>THANK YOU FOR YOUR ATTENTION</a:t>
            </a:r>
          </a:p>
        </p:txBody>
      </p:sp>
      <p:sp>
        <p:nvSpPr>
          <p:cNvPr id="5" name="CasellaDiTesto 4"/>
          <p:cNvSpPr txBox="1"/>
          <p:nvPr/>
        </p:nvSpPr>
        <p:spPr>
          <a:xfrm>
            <a:off x="3203848" y="3573016"/>
            <a:ext cx="2776722" cy="461665"/>
          </a:xfrm>
          <a:prstGeom prst="rect">
            <a:avLst/>
          </a:prstGeom>
          <a:noFill/>
        </p:spPr>
        <p:txBody>
          <a:bodyPr wrap="none" rtlCol="0">
            <a:spAutoFit/>
          </a:bodyPr>
          <a:lstStyle/>
          <a:p>
            <a:r>
              <a:rPr lang="it-IT" sz="2400" b="1"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braga@agenas.it</a:t>
            </a:r>
            <a:endParaRPr lang="it-IT" sz="2400" b="1" dirty="0">
              <a:solidFill>
                <a:srgbClr val="00006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23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80975"/>
            <a:ext cx="513397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533270"/>
            <a:ext cx="5328592" cy="629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114" y="691244"/>
            <a:ext cx="5451390" cy="547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05080"/>
            <a:ext cx="506730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2265" y="3222105"/>
            <a:ext cx="6165872" cy="363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42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1000"/>
                                        <p:tgtEl>
                                          <p:spTgt spid="4101"/>
                                        </p:tgtEl>
                                      </p:cBhvr>
                                    </p:animEffect>
                                    <p:anim calcmode="lin" valueType="num">
                                      <p:cBhvr>
                                        <p:cTn id="22" dur="1000" fill="hold"/>
                                        <p:tgtEl>
                                          <p:spTgt spid="4101"/>
                                        </p:tgtEl>
                                        <p:attrNameLst>
                                          <p:attrName>ppt_x</p:attrName>
                                        </p:attrNameLst>
                                      </p:cBhvr>
                                      <p:tavLst>
                                        <p:tav tm="0">
                                          <p:val>
                                            <p:strVal val="#ppt_x"/>
                                          </p:val>
                                        </p:tav>
                                        <p:tav tm="100000">
                                          <p:val>
                                            <p:strVal val="#ppt_x"/>
                                          </p:val>
                                        </p:tav>
                                      </p:tavLst>
                                    </p:anim>
                                    <p:anim calcmode="lin" valueType="num">
                                      <p:cBhvr>
                                        <p:cTn id="23"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120477"/>
            <a:ext cx="5895975"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err="1" smtClean="0"/>
              <a:t>Power</a:t>
            </a:r>
            <a:endParaRPr lang="it-IT" dirty="0" smtClean="0"/>
          </a:p>
          <a:p>
            <a:endParaRPr lang="it-IT" dirty="0"/>
          </a:p>
          <a:p>
            <a:endParaRPr lang="it-IT" dirty="0" smtClean="0"/>
          </a:p>
          <a:p>
            <a:endParaRPr lang="it-IT" dirty="0"/>
          </a:p>
          <a:p>
            <a:endParaRPr lang="it-IT" dirty="0" smtClean="0"/>
          </a:p>
          <a:p>
            <a:r>
              <a:rPr lang="it-IT" dirty="0" smtClean="0"/>
              <a:t>Money</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10" y="1179371"/>
            <a:ext cx="33242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293" y="1179371"/>
            <a:ext cx="3355255" cy="350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736" y="3053195"/>
            <a:ext cx="38004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2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ppt_w</p:attrName>
                                        </p:attrNameLst>
                                      </p:cBhvr>
                                      <p:tavLst>
                                        <p:tav tm="0">
                                          <p:val>
                                            <p:fltVal val="0"/>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animEffect transition="in" filter="fade">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1000" fill="hold"/>
                                        <p:tgtEl>
                                          <p:spTgt spid="4100"/>
                                        </p:tgtEl>
                                        <p:attrNameLst>
                                          <p:attrName>ppt_w</p:attrName>
                                        </p:attrNameLst>
                                      </p:cBhvr>
                                      <p:tavLst>
                                        <p:tav tm="0">
                                          <p:val>
                                            <p:fltVal val="0"/>
                                          </p:val>
                                        </p:tav>
                                        <p:tav tm="100000">
                                          <p:val>
                                            <p:strVal val="#ppt_w"/>
                                          </p:val>
                                        </p:tav>
                                      </p:tavLst>
                                    </p:anim>
                                    <p:anim calcmode="lin" valueType="num">
                                      <p:cBhvr>
                                        <p:cTn id="33" dur="1000" fill="hold"/>
                                        <p:tgtEl>
                                          <p:spTgt spid="4100"/>
                                        </p:tgtEl>
                                        <p:attrNameLst>
                                          <p:attrName>ppt_h</p:attrName>
                                        </p:attrNameLst>
                                      </p:cBhvr>
                                      <p:tavLst>
                                        <p:tav tm="0">
                                          <p:val>
                                            <p:fltVal val="0"/>
                                          </p:val>
                                        </p:tav>
                                        <p:tav tm="100000">
                                          <p:val>
                                            <p:strVal val="#ppt_h"/>
                                          </p:val>
                                        </p:tav>
                                      </p:tavLst>
                                    </p:anim>
                                    <p:anim calcmode="lin" valueType="num">
                                      <p:cBhvr>
                                        <p:cTn id="34" dur="1000" fill="hold"/>
                                        <p:tgtEl>
                                          <p:spTgt spid="4100"/>
                                        </p:tgtEl>
                                        <p:attrNameLst>
                                          <p:attrName>style.rotation</p:attrName>
                                        </p:attrNameLst>
                                      </p:cBhvr>
                                      <p:tavLst>
                                        <p:tav tm="0">
                                          <p:val>
                                            <p:fltVal val="90"/>
                                          </p:val>
                                        </p:tav>
                                        <p:tav tm="100000">
                                          <p:val>
                                            <p:fltVal val="0"/>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483643" y="980728"/>
            <a:ext cx="4392613" cy="579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bwMode="auto">
          <a:xfrm>
            <a:off x="899592" y="2060848"/>
            <a:ext cx="7416824" cy="0"/>
          </a:xfrm>
          <a:prstGeom prst="line">
            <a:avLst/>
          </a:prstGeom>
          <a:gradFill rotWithShape="0">
            <a:gsLst>
              <a:gs pos="0">
                <a:srgbClr val="FFFF00"/>
              </a:gs>
              <a:gs pos="100000">
                <a:srgbClr val="FF9933"/>
              </a:gs>
            </a:gsLst>
            <a:path path="rect">
              <a:fillToRect l="50000" t="50000" r="50000" b="50000"/>
            </a:path>
          </a:gradFill>
          <a:ln w="57150" cap="flat" cmpd="sng" algn="ctr">
            <a:solidFill>
              <a:srgbClr val="FF6600"/>
            </a:solidFill>
            <a:prstDash val="dash"/>
            <a:round/>
            <a:headEnd type="none" w="med" len="med"/>
            <a:tailEnd type="none" w="med" len="med"/>
          </a:ln>
          <a:effectLst>
            <a:outerShdw dist="35921" dir="2700000" algn="ctr" rotWithShape="0">
              <a:srgbClr val="C0C0C0">
                <a:alpha val="80000"/>
              </a:srgbClr>
            </a:outerShdw>
          </a:effectLst>
        </p:spPr>
      </p:cxnSp>
      <p:cxnSp>
        <p:nvCxnSpPr>
          <p:cNvPr id="9" name="Connettore 1 8"/>
          <p:cNvCxnSpPr/>
          <p:nvPr/>
        </p:nvCxnSpPr>
        <p:spPr bwMode="auto">
          <a:xfrm>
            <a:off x="899592" y="3789040"/>
            <a:ext cx="7416824" cy="0"/>
          </a:xfrm>
          <a:prstGeom prst="line">
            <a:avLst/>
          </a:prstGeom>
          <a:gradFill rotWithShape="0">
            <a:gsLst>
              <a:gs pos="0">
                <a:srgbClr val="FFFF00"/>
              </a:gs>
              <a:gs pos="100000">
                <a:srgbClr val="FF9933"/>
              </a:gs>
            </a:gsLst>
            <a:path path="rect">
              <a:fillToRect l="50000" t="50000" r="50000" b="50000"/>
            </a:path>
          </a:gradFill>
          <a:ln w="57150" cap="flat" cmpd="sng" algn="ctr">
            <a:solidFill>
              <a:srgbClr val="FF6600"/>
            </a:solidFill>
            <a:prstDash val="dash"/>
            <a:round/>
            <a:headEnd type="none" w="med" len="med"/>
            <a:tailEnd type="none" w="med" len="med"/>
          </a:ln>
          <a:effectLst>
            <a:outerShdw dist="35921" dir="2700000" algn="ctr" rotWithShape="0">
              <a:srgbClr val="C0C0C0">
                <a:alpha val="80000"/>
              </a:srgbClr>
            </a:outerShdw>
          </a:effectLst>
        </p:spPr>
      </p:cxnSp>
      <p:sp>
        <p:nvSpPr>
          <p:cNvPr id="8" name="CasellaDiTesto 7"/>
          <p:cNvSpPr txBox="1"/>
          <p:nvPr/>
        </p:nvSpPr>
        <p:spPr>
          <a:xfrm>
            <a:off x="179512" y="1268760"/>
            <a:ext cx="2520280" cy="369332"/>
          </a:xfrm>
          <a:prstGeom prst="rect">
            <a:avLst/>
          </a:prstGeom>
          <a:noFill/>
        </p:spPr>
        <p:txBody>
          <a:bodyPr wrap="square" rtlCol="0">
            <a:spAutoFit/>
          </a:bodyPr>
          <a:lstStyle/>
          <a:p>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National Level</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p:cNvSpPr txBox="1"/>
          <p:nvPr/>
        </p:nvSpPr>
        <p:spPr>
          <a:xfrm>
            <a:off x="179512" y="2699628"/>
            <a:ext cx="2520280" cy="369332"/>
          </a:xfrm>
          <a:prstGeom prst="rect">
            <a:avLst/>
          </a:prstGeom>
          <a:noFill/>
        </p:spPr>
        <p:txBody>
          <a:bodyPr wrap="square" rtlCol="0">
            <a:spAutoFit/>
          </a:bodyPr>
          <a:lstStyle/>
          <a:p>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Regional</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Level</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11"/>
          <p:cNvSpPr txBox="1"/>
          <p:nvPr/>
        </p:nvSpPr>
        <p:spPr>
          <a:xfrm>
            <a:off x="179512" y="4787860"/>
            <a:ext cx="2520280" cy="369332"/>
          </a:xfrm>
          <a:prstGeom prst="rect">
            <a:avLst/>
          </a:prstGeom>
          <a:noFill/>
        </p:spPr>
        <p:txBody>
          <a:bodyPr wrap="square" rtlCol="0">
            <a:spAutoFit/>
          </a:bodyPr>
          <a:lstStyle/>
          <a:p>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Local Level</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p:cNvSpPr txBox="1"/>
          <p:nvPr/>
        </p:nvSpPr>
        <p:spPr>
          <a:xfrm>
            <a:off x="7092280" y="1210005"/>
            <a:ext cx="1872208" cy="1754326"/>
          </a:xfrm>
          <a:prstGeom prst="rect">
            <a:avLst/>
          </a:prstGeom>
          <a:noFill/>
          <a:ln>
            <a:solidFill>
              <a:srgbClr val="000000"/>
            </a:solidFill>
          </a:ln>
        </p:spPr>
        <p:txBody>
          <a:bodyPr wrap="square" rtlCol="0">
            <a:spAutoFit/>
          </a:bodyPr>
          <a:lstStyle/>
          <a:p>
            <a:r>
              <a:rPr lang="en-US"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Standing Conference on the relations between the State and the Regions</a:t>
            </a:r>
          </a:p>
        </p:txBody>
      </p:sp>
    </p:spTree>
    <p:extLst>
      <p:ext uri="{BB962C8B-B14F-4D97-AF65-F5344CB8AC3E}">
        <p14:creationId xmlns:p14="http://schemas.microsoft.com/office/powerpoint/2010/main" val="30338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0" y="-10001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3200">
                <a:solidFill>
                  <a:srgbClr val="FF9933"/>
                </a:solidFill>
                <a:effectLst/>
                <a:latin typeface="Calibri" pitchFamily="34" charset="0"/>
                <a:ea typeface="Osaka" pitchFamily="1" charset="-128"/>
              </a:rPr>
              <a:t>      </a:t>
            </a:r>
          </a:p>
        </p:txBody>
      </p:sp>
      <p:pic>
        <p:nvPicPr>
          <p:cNvPr id="175107" name="Picture 2" descr="cartina_italia_empowerment_24 bit_4_arancion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038350"/>
            <a:ext cx="22971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CasellaDiTesto 21"/>
          <p:cNvSpPr txBox="1">
            <a:spLocks noChangeArrowheads="1"/>
          </p:cNvSpPr>
          <p:nvPr/>
        </p:nvSpPr>
        <p:spPr bwMode="auto">
          <a:xfrm>
            <a:off x="92075" y="1944688"/>
            <a:ext cx="3255963" cy="3139321"/>
          </a:xfrm>
          <a:prstGeom prst="rect">
            <a:avLst/>
          </a:prstGeom>
          <a:solidFill>
            <a:schemeClr val="bg1">
              <a:lumMod val="75000"/>
            </a:schemeClr>
          </a:solidFill>
          <a:ln w="9525">
            <a:solidFill>
              <a:schemeClr val="bg1">
                <a:lumMod val="75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altLang="it-IT" b="1" dirty="0" smtClean="0">
                <a:solidFill>
                  <a:srgbClr val="000066"/>
                </a:solidFill>
                <a:effectLst/>
                <a:latin typeface="Tahoma" pitchFamily="34" charset="0"/>
                <a:cs typeface="Tahoma" pitchFamily="34" charset="0"/>
              </a:rPr>
              <a:t>CENTRAL GOVERNMENT</a:t>
            </a:r>
            <a:r>
              <a:rPr lang="it-IT" altLang="it-IT" dirty="0" smtClean="0">
                <a:solidFill>
                  <a:srgbClr val="000066"/>
                </a:solidFill>
                <a:effectLst/>
                <a:latin typeface="Tahoma" pitchFamily="34" charset="0"/>
                <a:cs typeface="Tahoma" pitchFamily="34" charset="0"/>
              </a:rPr>
              <a:t>:</a:t>
            </a:r>
          </a:p>
          <a:p>
            <a:pPr eaLnBrk="1" hangingPunct="1">
              <a:defRPr/>
            </a:pPr>
            <a:endParaRPr lang="it-IT" altLang="it-IT" dirty="0" smtClean="0">
              <a:solidFill>
                <a:srgbClr val="000066"/>
              </a:solidFill>
              <a:effectLst/>
              <a:latin typeface="Tahoma" pitchFamily="34" charset="0"/>
              <a:cs typeface="Tahoma" pitchFamily="34" charset="0"/>
            </a:endParaRPr>
          </a:p>
          <a:p>
            <a:pPr algn="just" eaLnBrk="1" hangingPunct="1">
              <a:buFontTx/>
              <a:buChar char="-"/>
              <a:defRPr/>
            </a:pPr>
            <a:r>
              <a:rPr lang="it-IT" altLang="it-IT" dirty="0" smtClean="0">
                <a:solidFill>
                  <a:srgbClr val="000066"/>
                </a:solidFill>
                <a:effectLst/>
                <a:latin typeface="Tahoma" pitchFamily="34" charset="0"/>
                <a:cs typeface="Tahoma" pitchFamily="34" charset="0"/>
              </a:rPr>
              <a:t> Public </a:t>
            </a:r>
            <a:r>
              <a:rPr lang="it-IT" altLang="it-IT" dirty="0" err="1" smtClean="0">
                <a:solidFill>
                  <a:srgbClr val="000066"/>
                </a:solidFill>
                <a:effectLst/>
                <a:latin typeface="Tahoma" pitchFamily="34" charset="0"/>
                <a:cs typeface="Tahoma" pitchFamily="34" charset="0"/>
              </a:rPr>
              <a:t>health</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protection</a:t>
            </a:r>
            <a:r>
              <a:rPr lang="it-IT" altLang="it-IT" dirty="0" smtClean="0">
                <a:solidFill>
                  <a:srgbClr val="000066"/>
                </a:solidFill>
                <a:effectLst/>
                <a:latin typeface="Tahoma" pitchFamily="34" charset="0"/>
                <a:cs typeface="Tahoma" pitchFamily="34" charset="0"/>
              </a:rPr>
              <a:t> and    promotion</a:t>
            </a:r>
          </a:p>
          <a:p>
            <a:pPr algn="just" eaLnBrk="1" hangingPunct="1">
              <a:defRPr/>
            </a:pPr>
            <a:endParaRPr lang="it-IT" altLang="it-IT" dirty="0" smtClean="0">
              <a:solidFill>
                <a:srgbClr val="000066"/>
              </a:solidFill>
              <a:effectLst/>
              <a:latin typeface="Tahoma" pitchFamily="34" charset="0"/>
              <a:cs typeface="Tahoma" pitchFamily="34" charset="0"/>
            </a:endParaRPr>
          </a:p>
          <a:p>
            <a:pPr algn="just" eaLnBrk="1" hangingPunct="1">
              <a:defRPr/>
            </a:pPr>
            <a:endParaRPr lang="it-IT" altLang="it-IT" dirty="0" smtClean="0">
              <a:solidFill>
                <a:srgbClr val="000066"/>
              </a:solidFill>
              <a:effectLst/>
              <a:latin typeface="Tahoma" pitchFamily="34" charset="0"/>
              <a:cs typeface="Tahoma" pitchFamily="34" charset="0"/>
            </a:endParaRPr>
          </a:p>
          <a:p>
            <a:pPr algn="just" eaLnBrk="1" hangingPunct="1">
              <a:buFontTx/>
              <a:buChar char="-"/>
              <a:defRPr/>
            </a:pP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Defining</a:t>
            </a:r>
            <a:r>
              <a:rPr lang="it-IT" altLang="it-IT" dirty="0" smtClean="0">
                <a:solidFill>
                  <a:srgbClr val="000066"/>
                </a:solidFill>
                <a:effectLst/>
                <a:latin typeface="Tahoma" pitchFamily="34" charset="0"/>
                <a:cs typeface="Tahoma" pitchFamily="34" charset="0"/>
              </a:rPr>
              <a:t> and </a:t>
            </a:r>
            <a:r>
              <a:rPr lang="it-IT" altLang="it-IT" dirty="0" err="1" smtClean="0">
                <a:solidFill>
                  <a:srgbClr val="000066"/>
                </a:solidFill>
                <a:effectLst/>
                <a:latin typeface="Tahoma" pitchFamily="34" charset="0"/>
                <a:cs typeface="Tahoma" pitchFamily="34" charset="0"/>
              </a:rPr>
              <a:t>monitoring</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uniform</a:t>
            </a:r>
            <a:r>
              <a:rPr lang="it-IT" altLang="it-IT" dirty="0" smtClean="0">
                <a:solidFill>
                  <a:srgbClr val="000066"/>
                </a:solidFill>
                <a:effectLst/>
                <a:latin typeface="Tahoma" pitchFamily="34" charset="0"/>
                <a:cs typeface="Tahoma" pitchFamily="34" charset="0"/>
              </a:rPr>
              <a:t> and </a:t>
            </a:r>
            <a:r>
              <a:rPr lang="it-IT" altLang="it-IT" dirty="0" err="1" smtClean="0">
                <a:solidFill>
                  <a:srgbClr val="000066"/>
                </a:solidFill>
                <a:effectLst/>
                <a:latin typeface="Tahoma" pitchFamily="34" charset="0"/>
                <a:cs typeface="Tahoma" pitchFamily="34" charset="0"/>
              </a:rPr>
              <a:t>essential</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levels</a:t>
            </a:r>
            <a:r>
              <a:rPr lang="it-IT" altLang="it-IT" dirty="0" smtClean="0">
                <a:solidFill>
                  <a:srgbClr val="000066"/>
                </a:solidFill>
                <a:effectLst/>
                <a:latin typeface="Tahoma" pitchFamily="34" charset="0"/>
                <a:cs typeface="Tahoma" pitchFamily="34" charset="0"/>
              </a:rPr>
              <a:t> of  </a:t>
            </a:r>
            <a:r>
              <a:rPr lang="it-IT" altLang="it-IT" dirty="0" err="1" smtClean="0">
                <a:solidFill>
                  <a:srgbClr val="000066"/>
                </a:solidFill>
                <a:effectLst/>
                <a:latin typeface="Tahoma" pitchFamily="34" charset="0"/>
                <a:cs typeface="Tahoma" pitchFamily="34" charset="0"/>
              </a:rPr>
              <a:t>health</a:t>
            </a:r>
            <a:r>
              <a:rPr lang="it-IT" altLang="it-IT" dirty="0" smtClean="0">
                <a:solidFill>
                  <a:srgbClr val="000066"/>
                </a:solidFill>
                <a:effectLst/>
                <a:latin typeface="Tahoma" pitchFamily="34" charset="0"/>
                <a:cs typeface="Tahoma" pitchFamily="34" charset="0"/>
              </a:rPr>
              <a:t> care </a:t>
            </a:r>
            <a:r>
              <a:rPr lang="it-IT" altLang="it-IT" dirty="0" err="1" smtClean="0">
                <a:solidFill>
                  <a:srgbClr val="000066"/>
                </a:solidFill>
                <a:effectLst/>
                <a:latin typeface="Tahoma" pitchFamily="34" charset="0"/>
                <a:cs typeface="Tahoma" pitchFamily="34" charset="0"/>
              </a:rPr>
              <a:t>services</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across</a:t>
            </a:r>
            <a:r>
              <a:rPr lang="it-IT" altLang="it-IT" dirty="0" smtClean="0">
                <a:solidFill>
                  <a:srgbClr val="000066"/>
                </a:solidFill>
                <a:effectLst/>
                <a:latin typeface="Tahoma" pitchFamily="34" charset="0"/>
                <a:cs typeface="Tahoma" pitchFamily="34" charset="0"/>
              </a:rPr>
              <a:t> the Country</a:t>
            </a:r>
          </a:p>
          <a:p>
            <a:pPr algn="just" eaLnBrk="1" hangingPunct="1">
              <a:defRPr/>
            </a:pPr>
            <a:endParaRPr lang="it-IT" altLang="it-IT" dirty="0" smtClean="0">
              <a:solidFill>
                <a:srgbClr val="000066"/>
              </a:solidFill>
              <a:effectLst/>
              <a:latin typeface="Tahoma" pitchFamily="34" charset="0"/>
              <a:cs typeface="Tahoma" pitchFamily="34" charset="0"/>
            </a:endParaRPr>
          </a:p>
        </p:txBody>
      </p:sp>
      <p:sp>
        <p:nvSpPr>
          <p:cNvPr id="180229" name="Rettangolo 23"/>
          <p:cNvSpPr>
            <a:spLocks noChangeArrowheads="1"/>
          </p:cNvSpPr>
          <p:nvPr/>
        </p:nvSpPr>
        <p:spPr bwMode="auto">
          <a:xfrm>
            <a:off x="5678488" y="1940582"/>
            <a:ext cx="3357562" cy="3140075"/>
          </a:xfrm>
          <a:prstGeom prst="rect">
            <a:avLst/>
          </a:prstGeom>
          <a:solidFill>
            <a:schemeClr val="bg1">
              <a:lumMod val="75000"/>
            </a:schemeClr>
          </a:solidFill>
          <a:ln w="9525">
            <a:solidFill>
              <a:schemeClr val="bg1">
                <a:lumMod val="75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altLang="it-IT" b="1" dirty="0" smtClean="0">
                <a:solidFill>
                  <a:srgbClr val="000066"/>
                </a:solidFill>
                <a:effectLst/>
                <a:latin typeface="Tahoma" pitchFamily="34" charset="0"/>
                <a:cs typeface="Tahoma" pitchFamily="34" charset="0"/>
              </a:rPr>
              <a:t>REGIONS:</a:t>
            </a:r>
          </a:p>
          <a:p>
            <a:pPr eaLnBrk="1" hangingPunct="1">
              <a:defRPr/>
            </a:pPr>
            <a:endParaRPr lang="it-IT" altLang="it-IT" dirty="0" smtClean="0">
              <a:solidFill>
                <a:srgbClr val="000066"/>
              </a:solidFill>
              <a:effectLst/>
              <a:latin typeface="Tahoma" pitchFamily="34" charset="0"/>
              <a:cs typeface="Tahoma" pitchFamily="34" charset="0"/>
            </a:endParaRPr>
          </a:p>
          <a:p>
            <a:pPr eaLnBrk="1" hangingPunct="1">
              <a:buFontTx/>
              <a:buChar char="-"/>
              <a:defRPr/>
            </a:pPr>
            <a:r>
              <a:rPr lang="it-IT" altLang="it-IT" dirty="0" smtClean="0">
                <a:solidFill>
                  <a:srgbClr val="000066"/>
                </a:solidFill>
                <a:effectLst/>
                <a:latin typeface="Tahoma" pitchFamily="34" charset="0"/>
                <a:cs typeface="Tahoma" pitchFamily="34" charset="0"/>
              </a:rPr>
              <a:t> Planning, </a:t>
            </a:r>
            <a:r>
              <a:rPr lang="it-IT" altLang="it-IT" dirty="0" err="1" smtClean="0">
                <a:solidFill>
                  <a:srgbClr val="000066"/>
                </a:solidFill>
                <a:effectLst/>
                <a:latin typeface="Tahoma" pitchFamily="34" charset="0"/>
                <a:cs typeface="Tahoma" pitchFamily="34" charset="0"/>
              </a:rPr>
              <a:t>organizing</a:t>
            </a:r>
            <a:r>
              <a:rPr lang="it-IT" altLang="it-IT" dirty="0" smtClean="0">
                <a:solidFill>
                  <a:srgbClr val="000066"/>
                </a:solidFill>
                <a:effectLst/>
                <a:latin typeface="Tahoma" pitchFamily="34" charset="0"/>
                <a:cs typeface="Tahoma" pitchFamily="34" charset="0"/>
              </a:rPr>
              <a:t> and  </a:t>
            </a:r>
            <a:r>
              <a:rPr lang="it-IT" altLang="it-IT" dirty="0" err="1" smtClean="0">
                <a:solidFill>
                  <a:srgbClr val="000066"/>
                </a:solidFill>
                <a:effectLst/>
                <a:latin typeface="Tahoma" pitchFamily="34" charset="0"/>
                <a:cs typeface="Tahoma" pitchFamily="34" charset="0"/>
              </a:rPr>
              <a:t>managing</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healthcare</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services</a:t>
            </a:r>
            <a:endParaRPr lang="it-IT" altLang="it-IT" dirty="0" smtClean="0">
              <a:solidFill>
                <a:srgbClr val="000066"/>
              </a:solidFill>
              <a:effectLst/>
              <a:latin typeface="Tahoma" pitchFamily="34" charset="0"/>
              <a:cs typeface="Tahoma" pitchFamily="34" charset="0"/>
            </a:endParaRPr>
          </a:p>
          <a:p>
            <a:pPr eaLnBrk="1" hangingPunct="1">
              <a:defRPr/>
            </a:pPr>
            <a:endParaRPr lang="it-IT" altLang="it-IT" dirty="0" smtClean="0">
              <a:solidFill>
                <a:srgbClr val="000066"/>
              </a:solidFill>
              <a:effectLst/>
              <a:latin typeface="Tahoma" pitchFamily="34" charset="0"/>
              <a:cs typeface="Tahoma" pitchFamily="34" charset="0"/>
            </a:endParaRPr>
          </a:p>
          <a:p>
            <a:pPr eaLnBrk="1" hangingPunct="1">
              <a:buFontTx/>
              <a:buChar char="-"/>
              <a:defRPr/>
            </a:pP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Monitoring</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quality</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appropriateness</a:t>
            </a:r>
            <a:r>
              <a:rPr lang="it-IT" altLang="it-IT" dirty="0" smtClean="0">
                <a:solidFill>
                  <a:srgbClr val="000066"/>
                </a:solidFill>
                <a:effectLst/>
                <a:latin typeface="Tahoma" pitchFamily="34" charset="0"/>
                <a:cs typeface="Tahoma" pitchFamily="34" charset="0"/>
              </a:rPr>
              <a:t> and </a:t>
            </a:r>
            <a:r>
              <a:rPr lang="it-IT" altLang="it-IT" dirty="0" err="1" smtClean="0">
                <a:solidFill>
                  <a:srgbClr val="000066"/>
                </a:solidFill>
                <a:effectLst/>
                <a:latin typeface="Tahoma" pitchFamily="34" charset="0"/>
                <a:cs typeface="Tahoma" pitchFamily="34" charset="0"/>
              </a:rPr>
              <a:t>efficiency</a:t>
            </a:r>
            <a:r>
              <a:rPr lang="it-IT" altLang="it-IT" dirty="0" smtClean="0">
                <a:solidFill>
                  <a:srgbClr val="000066"/>
                </a:solidFill>
                <a:effectLst/>
                <a:latin typeface="Tahoma" pitchFamily="34" charset="0"/>
                <a:cs typeface="Tahoma" pitchFamily="34" charset="0"/>
              </a:rPr>
              <a:t>  of the </a:t>
            </a:r>
            <a:r>
              <a:rPr lang="it-IT" altLang="it-IT" dirty="0" err="1" smtClean="0">
                <a:solidFill>
                  <a:srgbClr val="000066"/>
                </a:solidFill>
                <a:effectLst/>
                <a:latin typeface="Tahoma" pitchFamily="34" charset="0"/>
                <a:cs typeface="Tahoma" pitchFamily="34" charset="0"/>
              </a:rPr>
              <a:t>services</a:t>
            </a:r>
            <a:r>
              <a:rPr lang="it-IT" altLang="it-IT" dirty="0" smtClean="0">
                <a:solidFill>
                  <a:srgbClr val="000066"/>
                </a:solidFill>
                <a:effectLst/>
                <a:latin typeface="Tahoma" pitchFamily="34" charset="0"/>
                <a:cs typeface="Tahoma" pitchFamily="34" charset="0"/>
              </a:rPr>
              <a:t> </a:t>
            </a:r>
            <a:r>
              <a:rPr lang="it-IT" altLang="it-IT" dirty="0" err="1" smtClean="0">
                <a:solidFill>
                  <a:srgbClr val="000066"/>
                </a:solidFill>
                <a:effectLst/>
                <a:latin typeface="Tahoma" pitchFamily="34" charset="0"/>
                <a:cs typeface="Tahoma" pitchFamily="34" charset="0"/>
              </a:rPr>
              <a:t>provided</a:t>
            </a:r>
            <a:endParaRPr lang="it-IT" altLang="it-IT" dirty="0" smtClean="0">
              <a:solidFill>
                <a:srgbClr val="000066"/>
              </a:solidFill>
              <a:effectLst/>
              <a:latin typeface="Tahoma" pitchFamily="34" charset="0"/>
              <a:cs typeface="Tahoma" pitchFamily="34" charset="0"/>
            </a:endParaRPr>
          </a:p>
          <a:p>
            <a:pPr eaLnBrk="1" hangingPunct="1">
              <a:defRPr/>
            </a:pPr>
            <a:endParaRPr lang="it-IT" altLang="it-IT" dirty="0" smtClean="0">
              <a:solidFill>
                <a:srgbClr val="000066"/>
              </a:solidFill>
              <a:effectLst/>
              <a:latin typeface="Tahoma" pitchFamily="34" charset="0"/>
              <a:cs typeface="Tahoma" pitchFamily="34" charset="0"/>
            </a:endParaRPr>
          </a:p>
          <a:p>
            <a:pPr eaLnBrk="1" hangingPunct="1">
              <a:buFontTx/>
              <a:buChar char="-"/>
              <a:defRPr/>
            </a:pPr>
            <a:r>
              <a:rPr lang="it-IT" altLang="it-IT" dirty="0" smtClean="0">
                <a:solidFill>
                  <a:srgbClr val="000066"/>
                </a:solidFill>
                <a:effectLst/>
                <a:latin typeface="Tahoma" pitchFamily="34" charset="0"/>
                <a:cs typeface="Tahoma" pitchFamily="34" charset="0"/>
              </a:rPr>
              <a:t> Financial </a:t>
            </a:r>
            <a:r>
              <a:rPr lang="it-IT" altLang="it-IT" dirty="0" err="1" smtClean="0">
                <a:solidFill>
                  <a:srgbClr val="000066"/>
                </a:solidFill>
                <a:effectLst/>
                <a:latin typeface="Tahoma" pitchFamily="34" charset="0"/>
                <a:cs typeface="Tahoma" pitchFamily="34" charset="0"/>
              </a:rPr>
              <a:t>responsibility</a:t>
            </a:r>
            <a:endParaRPr lang="it-IT" altLang="it-IT" dirty="0" smtClean="0">
              <a:solidFill>
                <a:srgbClr val="000066"/>
              </a:solidFill>
              <a:effectLst/>
              <a:latin typeface="Tahoma" pitchFamily="34" charset="0"/>
              <a:cs typeface="Tahoma" pitchFamily="34" charset="0"/>
            </a:endParaRPr>
          </a:p>
          <a:p>
            <a:pPr eaLnBrk="1" hangingPunct="1">
              <a:defRPr/>
            </a:pPr>
            <a:endParaRPr lang="it-IT" altLang="it-IT" dirty="0" smtClean="0">
              <a:solidFill>
                <a:srgbClr val="000066"/>
              </a:solidFill>
              <a:effectLst/>
              <a:latin typeface="Tahoma" pitchFamily="34" charset="0"/>
              <a:cs typeface="Tahoma" pitchFamily="34" charset="0"/>
            </a:endParaRPr>
          </a:p>
        </p:txBody>
      </p:sp>
      <p:sp>
        <p:nvSpPr>
          <p:cNvPr id="11" name="Rettangolo 10"/>
          <p:cNvSpPr>
            <a:spLocks noChangeArrowheads="1"/>
          </p:cNvSpPr>
          <p:nvPr/>
        </p:nvSpPr>
        <p:spPr bwMode="auto">
          <a:xfrm>
            <a:off x="107950" y="188913"/>
            <a:ext cx="5702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it-IT" altLang="it-IT" sz="2400" b="1" dirty="0">
                <a:solidFill>
                  <a:srgbClr val="FF9900"/>
                </a:solidFill>
                <a:latin typeface="Tahoma" pitchFamily="34" charset="0"/>
                <a:cs typeface="Tahoma" pitchFamily="34" charset="0"/>
              </a:rPr>
              <a:t>THE ITALIAN HEALTHCARE SYSTEM</a:t>
            </a:r>
          </a:p>
          <a:p>
            <a:pPr algn="ctr">
              <a:defRPr/>
            </a:pPr>
            <a:r>
              <a:rPr lang="it-IT" altLang="it-IT" sz="2400" b="1" dirty="0">
                <a:solidFill>
                  <a:srgbClr val="FF9900"/>
                </a:solidFill>
                <a:latin typeface="Tahoma" pitchFamily="34" charset="0"/>
                <a:cs typeface="Tahoma" pitchFamily="34" charset="0"/>
              </a:rPr>
              <a:t>BRIEF OVERVIEW</a:t>
            </a:r>
          </a:p>
        </p:txBody>
      </p:sp>
      <p:sp>
        <p:nvSpPr>
          <p:cNvPr id="3" name="CasellaDiTesto 2"/>
          <p:cNvSpPr txBox="1"/>
          <p:nvPr/>
        </p:nvSpPr>
        <p:spPr>
          <a:xfrm>
            <a:off x="2051720" y="6023029"/>
            <a:ext cx="4680520" cy="646331"/>
          </a:xfrm>
          <a:prstGeom prst="rect">
            <a:avLst/>
          </a:prstGeom>
          <a:noFill/>
        </p:spPr>
        <p:txBody>
          <a:bodyPr wrap="square" rtlCol="0">
            <a:spAutoFit/>
          </a:bodyPr>
          <a:lstStyle/>
          <a:p>
            <a:pPr algn="ct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Agenas</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represents</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a Technical bridge </a:t>
            </a: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between</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Central and </a:t>
            </a: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Regional</a:t>
            </a:r>
            <a:r>
              <a:rPr lang="it-IT" dirty="0" smtClean="0">
                <a:solidFill>
                  <a:srgbClr val="000066"/>
                </a:solidFill>
                <a:latin typeface="Tahoma" panose="020B0604030504040204" pitchFamily="34" charset="0"/>
                <a:ea typeface="Tahoma" panose="020B0604030504040204" pitchFamily="34" charset="0"/>
                <a:cs typeface="Tahoma" panose="020B0604030504040204" pitchFamily="34" charset="0"/>
              </a:rPr>
              <a:t> </a:t>
            </a:r>
            <a:r>
              <a:rPr lang="it-IT" dirty="0" err="1" smtClean="0">
                <a:solidFill>
                  <a:srgbClr val="000066"/>
                </a:solidFill>
                <a:latin typeface="Tahoma" panose="020B0604030504040204" pitchFamily="34" charset="0"/>
                <a:ea typeface="Tahoma" panose="020B0604030504040204" pitchFamily="34" charset="0"/>
                <a:cs typeface="Tahoma" panose="020B0604030504040204" pitchFamily="34" charset="0"/>
              </a:rPr>
              <a:t>governments</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4" name="Parentesi graffa chiusa 3"/>
          <p:cNvSpPr/>
          <p:nvPr/>
        </p:nvSpPr>
        <p:spPr bwMode="auto">
          <a:xfrm rot="5400000">
            <a:off x="3875203" y="2684572"/>
            <a:ext cx="745519" cy="5544615"/>
          </a:xfrm>
          <a:prstGeom prst="rightBrace">
            <a:avLst>
              <a:gd name="adj1" fmla="val 58938"/>
              <a:gd name="adj2" fmla="val 48906"/>
            </a:avLst>
          </a:prstGeom>
          <a:solidFill>
            <a:schemeClr val="bg1"/>
          </a:solidFill>
          <a:ln w="57150"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1" u="none" strike="noStrike" cap="none" normalizeH="0" baseline="0" smtClean="0">
              <a:ln>
                <a:noFill/>
              </a:ln>
              <a:solidFill>
                <a:schemeClr val="tx1"/>
              </a:solidFill>
              <a:effectLst/>
              <a:latin typeface="Times" pitchFamily="18" charset="0"/>
              <a:ea typeface="Osaka" pitchFamily="1"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4" name="Gruppo 6"/>
          <p:cNvGrpSpPr>
            <a:grpSpLocks/>
          </p:cNvGrpSpPr>
          <p:nvPr/>
        </p:nvGrpSpPr>
        <p:grpSpPr bwMode="auto">
          <a:xfrm>
            <a:off x="899592" y="1130687"/>
            <a:ext cx="7129117" cy="1245257"/>
            <a:chOff x="340563" y="1123950"/>
            <a:chExt cx="8311141" cy="1465596"/>
          </a:xfrm>
        </p:grpSpPr>
        <p:sp>
          <p:nvSpPr>
            <p:cNvPr id="174086" name="Text Box 2"/>
            <p:cNvSpPr txBox="1">
              <a:spLocks noChangeArrowheads="1"/>
            </p:cNvSpPr>
            <p:nvPr/>
          </p:nvSpPr>
          <p:spPr bwMode="auto">
            <a:xfrm>
              <a:off x="940222" y="1909704"/>
              <a:ext cx="205305" cy="4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solidFill>
                  <a:srgbClr val="000000"/>
                </a:solidFill>
                <a:effectLst/>
              </a:endParaRPr>
            </a:p>
          </p:txBody>
        </p:sp>
        <p:sp>
          <p:nvSpPr>
            <p:cNvPr id="174088" name="Rectangle 5"/>
            <p:cNvSpPr>
              <a:spLocks noChangeArrowheads="1"/>
            </p:cNvSpPr>
            <p:nvPr/>
          </p:nvSpPr>
          <p:spPr bwMode="auto">
            <a:xfrm>
              <a:off x="3492500" y="1123950"/>
              <a:ext cx="2160588" cy="576263"/>
            </a:xfrm>
            <a:prstGeom prst="rect">
              <a:avLst/>
            </a:prstGeom>
            <a:solidFill>
              <a:srgbClr val="ABDFFF">
                <a:alpha val="30196"/>
              </a:srgbClr>
            </a:solidFill>
            <a:ln w="9525">
              <a:solidFill>
                <a:srgbClr val="000066"/>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a:solidFill>
                    <a:srgbClr val="000066"/>
                  </a:solidFill>
                  <a:effectLst/>
                </a:rPr>
                <a:t>Ministry </a:t>
              </a:r>
            </a:p>
            <a:p>
              <a:pPr algn="ctr" eaLnBrk="1" hangingPunct="1"/>
              <a:r>
                <a:rPr lang="it-IT" altLang="it-IT">
                  <a:solidFill>
                    <a:srgbClr val="000066"/>
                  </a:solidFill>
                  <a:effectLst/>
                </a:rPr>
                <a:t>of Health</a:t>
              </a:r>
            </a:p>
          </p:txBody>
        </p:sp>
        <p:sp>
          <p:nvSpPr>
            <p:cNvPr id="174089" name="Rectangle 6"/>
            <p:cNvSpPr>
              <a:spLocks noChangeArrowheads="1"/>
            </p:cNvSpPr>
            <p:nvPr/>
          </p:nvSpPr>
          <p:spPr bwMode="auto">
            <a:xfrm>
              <a:off x="340563" y="1909704"/>
              <a:ext cx="2184019" cy="679842"/>
            </a:xfrm>
            <a:prstGeom prst="rect">
              <a:avLst/>
            </a:prstGeom>
            <a:solidFill>
              <a:srgbClr val="ABDFFF">
                <a:alpha val="30196"/>
              </a:srgbClr>
            </a:solidFill>
            <a:ln w="9525">
              <a:solidFill>
                <a:srgbClr val="000066"/>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it-IT" altLang="it-IT" sz="1200" dirty="0">
                  <a:solidFill>
                    <a:srgbClr val="000066"/>
                  </a:solidFill>
                  <a:effectLst/>
                </a:rPr>
                <a:t>ISS </a:t>
              </a:r>
            </a:p>
            <a:p>
              <a:pPr algn="ctr" eaLnBrk="1" hangingPunct="1">
                <a:lnSpc>
                  <a:spcPct val="80000"/>
                </a:lnSpc>
              </a:pPr>
              <a:r>
                <a:rPr lang="it-IT" altLang="it-IT" sz="1200" dirty="0">
                  <a:solidFill>
                    <a:srgbClr val="000066"/>
                  </a:solidFill>
                  <a:effectLst/>
                </a:rPr>
                <a:t>National </a:t>
              </a:r>
              <a:r>
                <a:rPr lang="it-IT" altLang="it-IT" sz="1200" dirty="0" err="1">
                  <a:solidFill>
                    <a:srgbClr val="000066"/>
                  </a:solidFill>
                  <a:effectLst/>
                </a:rPr>
                <a:t>Institute</a:t>
              </a:r>
              <a:r>
                <a:rPr lang="it-IT" altLang="it-IT" sz="1200" dirty="0">
                  <a:solidFill>
                    <a:srgbClr val="000066"/>
                  </a:solidFill>
                  <a:effectLst/>
                </a:rPr>
                <a:t> of </a:t>
              </a:r>
              <a:r>
                <a:rPr lang="it-IT" altLang="it-IT" sz="1200" dirty="0" err="1" smtClean="0">
                  <a:solidFill>
                    <a:srgbClr val="000066"/>
                  </a:solidFill>
                  <a:effectLst/>
                </a:rPr>
                <a:t>Health</a:t>
              </a:r>
              <a:endParaRPr lang="it-IT" altLang="it-IT" sz="1200" dirty="0" smtClean="0">
                <a:solidFill>
                  <a:srgbClr val="000066"/>
                </a:solidFill>
                <a:effectLst/>
              </a:endParaRPr>
            </a:p>
            <a:p>
              <a:pPr algn="ctr" eaLnBrk="1" hangingPunct="1">
                <a:lnSpc>
                  <a:spcPct val="80000"/>
                </a:lnSpc>
              </a:pPr>
              <a:endParaRPr lang="it-IT" altLang="it-IT" dirty="0">
                <a:solidFill>
                  <a:srgbClr val="000000"/>
                </a:solidFill>
                <a:effectLst/>
              </a:endParaRPr>
            </a:p>
          </p:txBody>
        </p:sp>
        <p:sp>
          <p:nvSpPr>
            <p:cNvPr id="174095" name="Rectangle 12"/>
            <p:cNvSpPr>
              <a:spLocks noChangeArrowheads="1"/>
            </p:cNvSpPr>
            <p:nvPr/>
          </p:nvSpPr>
          <p:spPr bwMode="auto">
            <a:xfrm>
              <a:off x="3338314" y="1966785"/>
              <a:ext cx="2468959" cy="565678"/>
            </a:xfrm>
            <a:prstGeom prst="rect">
              <a:avLst/>
            </a:prstGeom>
            <a:solidFill>
              <a:srgbClr val="FF9900">
                <a:alpha val="30196"/>
              </a:srgbClr>
            </a:solidFill>
            <a:ln w="9525">
              <a:solidFill>
                <a:srgbClr val="FF99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it-IT" altLang="it-IT" sz="1200" dirty="0">
                  <a:solidFill>
                    <a:srgbClr val="000066"/>
                  </a:solidFill>
                  <a:effectLst/>
                </a:rPr>
                <a:t>AGENAS</a:t>
              </a:r>
            </a:p>
            <a:p>
              <a:pPr algn="ctr" eaLnBrk="1" hangingPunct="1">
                <a:lnSpc>
                  <a:spcPct val="80000"/>
                </a:lnSpc>
              </a:pPr>
              <a:r>
                <a:rPr lang="it-IT" altLang="it-IT" sz="1200" dirty="0">
                  <a:solidFill>
                    <a:srgbClr val="000066"/>
                  </a:solidFill>
                  <a:effectLst/>
                </a:rPr>
                <a:t>National Agency for Healthcare</a:t>
              </a:r>
            </a:p>
            <a:p>
              <a:pPr algn="ctr" eaLnBrk="1" hangingPunct="1">
                <a:lnSpc>
                  <a:spcPct val="80000"/>
                </a:lnSpc>
              </a:pPr>
              <a:r>
                <a:rPr lang="it-IT" altLang="it-IT" sz="1200" dirty="0" err="1">
                  <a:solidFill>
                    <a:srgbClr val="000066"/>
                  </a:solidFill>
                  <a:effectLst/>
                </a:rPr>
                <a:t>Regional</a:t>
              </a:r>
              <a:r>
                <a:rPr lang="it-IT" altLang="it-IT" sz="1200" dirty="0">
                  <a:solidFill>
                    <a:srgbClr val="000066"/>
                  </a:solidFill>
                  <a:effectLst/>
                </a:rPr>
                <a:t> Services</a:t>
              </a:r>
              <a:endParaRPr lang="it-IT" altLang="it-IT" dirty="0">
                <a:solidFill>
                  <a:srgbClr val="000000"/>
                </a:solidFill>
                <a:effectLst/>
              </a:endParaRPr>
            </a:p>
          </p:txBody>
        </p:sp>
        <p:sp>
          <p:nvSpPr>
            <p:cNvPr id="174096" name="Rectangle 13"/>
            <p:cNvSpPr>
              <a:spLocks noChangeArrowheads="1"/>
            </p:cNvSpPr>
            <p:nvPr/>
          </p:nvSpPr>
          <p:spPr bwMode="auto">
            <a:xfrm>
              <a:off x="6384754" y="1967525"/>
              <a:ext cx="2266950" cy="503238"/>
            </a:xfrm>
            <a:prstGeom prst="rect">
              <a:avLst/>
            </a:prstGeom>
            <a:solidFill>
              <a:srgbClr val="ABDFFF">
                <a:alpha val="30196"/>
              </a:srgbClr>
            </a:solidFill>
            <a:ln w="9525">
              <a:solidFill>
                <a:srgbClr val="000066"/>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it-IT" altLang="it-IT" sz="1200" dirty="0">
                  <a:solidFill>
                    <a:srgbClr val="000066"/>
                  </a:solidFill>
                  <a:effectLst/>
                </a:rPr>
                <a:t>AIFA</a:t>
              </a:r>
            </a:p>
            <a:p>
              <a:pPr algn="ctr" eaLnBrk="1" hangingPunct="1">
                <a:lnSpc>
                  <a:spcPct val="80000"/>
                </a:lnSpc>
              </a:pPr>
              <a:r>
                <a:rPr lang="it-IT" altLang="it-IT" sz="1200" dirty="0" err="1" smtClean="0">
                  <a:solidFill>
                    <a:srgbClr val="000066"/>
                  </a:solidFill>
                  <a:effectLst/>
                </a:rPr>
                <a:t>Italian</a:t>
              </a:r>
              <a:r>
                <a:rPr lang="it-IT" altLang="it-IT" sz="1200" dirty="0" smtClean="0">
                  <a:solidFill>
                    <a:srgbClr val="000066"/>
                  </a:solidFill>
                  <a:effectLst/>
                </a:rPr>
                <a:t> Medicine Agency</a:t>
              </a:r>
              <a:endParaRPr lang="it-IT" altLang="it-IT" sz="1200" dirty="0">
                <a:solidFill>
                  <a:srgbClr val="000066"/>
                </a:solidFill>
                <a:effectLst/>
              </a:endParaRPr>
            </a:p>
          </p:txBody>
        </p:sp>
      </p:grpSp>
      <p:sp>
        <p:nvSpPr>
          <p:cNvPr id="31" name="Rettangolo 30"/>
          <p:cNvSpPr>
            <a:spLocks noChangeArrowheads="1"/>
          </p:cNvSpPr>
          <p:nvPr/>
        </p:nvSpPr>
        <p:spPr bwMode="auto">
          <a:xfrm>
            <a:off x="104775" y="188913"/>
            <a:ext cx="86869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it-IT" altLang="it-IT" sz="2400" b="1" dirty="0" smtClean="0">
                <a:solidFill>
                  <a:srgbClr val="FF9900"/>
                </a:solidFill>
                <a:latin typeface="Tahoma" pitchFamily="34" charset="0"/>
                <a:cs typeface="Tahoma" pitchFamily="34" charset="0"/>
              </a:rPr>
              <a:t>THE ITALIAN INSTITUTIONS</a:t>
            </a:r>
          </a:p>
          <a:p>
            <a:pPr>
              <a:defRPr/>
            </a:pPr>
            <a:r>
              <a:rPr lang="it-IT" altLang="it-IT" sz="2400" b="1" dirty="0" smtClean="0">
                <a:solidFill>
                  <a:srgbClr val="FF9900"/>
                </a:solidFill>
                <a:latin typeface="Tahoma" pitchFamily="34" charset="0"/>
                <a:cs typeface="Tahoma" pitchFamily="34" charset="0"/>
              </a:rPr>
              <a:t>UNDER THE VIGILANCE OF THE MINISTRY OF HEALTH </a:t>
            </a:r>
          </a:p>
          <a:p>
            <a:pPr>
              <a:defRPr/>
            </a:pPr>
            <a:endParaRPr lang="it-IT" altLang="it-IT" sz="2400" b="1" dirty="0">
              <a:solidFill>
                <a:srgbClr val="FF9900"/>
              </a:solidFill>
              <a:latin typeface="Tahoma" pitchFamily="34" charset="0"/>
              <a:cs typeface="Tahoma" pitchFamily="34" charset="0"/>
            </a:endParaRPr>
          </a:p>
        </p:txBody>
      </p:sp>
      <p:sp>
        <p:nvSpPr>
          <p:cNvPr id="2" name="CasellaDiTesto 1"/>
          <p:cNvSpPr txBox="1"/>
          <p:nvPr/>
        </p:nvSpPr>
        <p:spPr>
          <a:xfrm>
            <a:off x="539552" y="2489239"/>
            <a:ext cx="2416324" cy="4247317"/>
          </a:xfrm>
          <a:prstGeom prst="rect">
            <a:avLst/>
          </a:prstGeom>
          <a:noFill/>
        </p:spPr>
        <p:txBody>
          <a:bodyPr wrap="square" rtlCol="0">
            <a:spAutoFit/>
          </a:bodyPr>
          <a:lstStyle/>
          <a:p>
            <a:pPr algn="ctr"/>
            <a:r>
              <a:rPr lang="en-US"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ISS is </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the leading technical and scientific body of the Italian National Health Service. Its activities include research, clinical trials, control, and training. It also serves as a major national clearing house for technical and scientific information on public health-related issues. </a:t>
            </a: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p:cNvSpPr txBox="1"/>
          <p:nvPr/>
        </p:nvSpPr>
        <p:spPr>
          <a:xfrm>
            <a:off x="6084168" y="2498229"/>
            <a:ext cx="2232248" cy="2308324"/>
          </a:xfrm>
          <a:prstGeom prst="rect">
            <a:avLst/>
          </a:prstGeom>
          <a:noFill/>
        </p:spPr>
        <p:txBody>
          <a:bodyPr wrap="square" rtlCol="0">
            <a:spAutoFit/>
          </a:bodyPr>
          <a:lstStyle/>
          <a:p>
            <a:pPr algn="ct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The Italian Medicines Agency (AIFA) is the national </a:t>
            </a:r>
            <a:r>
              <a:rPr lang="en-US" b="1" i="1" dirty="0">
                <a:solidFill>
                  <a:srgbClr val="000066"/>
                </a:solidFill>
                <a:effectLst/>
                <a:latin typeface="Tahoma" panose="020B0604030504040204" pitchFamily="34" charset="0"/>
                <a:ea typeface="Tahoma" panose="020B0604030504040204" pitchFamily="34" charset="0"/>
                <a:cs typeface="Tahoma" panose="020B0604030504040204" pitchFamily="34" charset="0"/>
                <a:hlinkClick r:id="rId3"/>
              </a:rPr>
              <a:t>authority</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responsible </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for drugs regulation in Italy</a:t>
            </a:r>
            <a:r>
              <a:rPr lang="en-US" dirty="0" smtClean="0">
                <a:solidFill>
                  <a:srgbClr val="000066"/>
                </a:solidFill>
                <a:effectLst/>
                <a:latin typeface="Tahoma" panose="020B0604030504040204" pitchFamily="34" charset="0"/>
                <a:ea typeface="Tahoma" panose="020B0604030504040204" pitchFamily="34" charset="0"/>
                <a:cs typeface="Tahoma" panose="020B0604030504040204" pitchFamily="34" charset="0"/>
              </a:rPr>
              <a:t>.</a:t>
            </a:r>
          </a:p>
          <a:p>
            <a:pPr algn="ct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3347864" y="2492896"/>
            <a:ext cx="2592288" cy="3970318"/>
          </a:xfrm>
          <a:prstGeom prst="rect">
            <a:avLst/>
          </a:prstGeom>
          <a:noFill/>
        </p:spPr>
        <p:txBody>
          <a:bodyPr wrap="square" rtlCol="0">
            <a:spAutoFit/>
          </a:bodyPr>
          <a:lstStyle/>
          <a:p>
            <a:pPr algn="ctr"/>
            <a:r>
              <a:rPr lang="en-US" dirty="0" err="1">
                <a:solidFill>
                  <a:srgbClr val="000066"/>
                </a:solidFill>
                <a:effectLst/>
                <a:latin typeface="Tahoma" panose="020B0604030504040204" pitchFamily="34" charset="0"/>
                <a:ea typeface="Tahoma" panose="020B0604030504040204" pitchFamily="34" charset="0"/>
                <a:cs typeface="Tahoma" panose="020B0604030504040204" pitchFamily="34" charset="0"/>
              </a:rPr>
              <a:t>Agenas</a:t>
            </a:r>
            <a:r>
              <a:rPr lang="en-US" dirty="0">
                <a:solidFill>
                  <a:srgbClr val="000066"/>
                </a:solidFill>
                <a:effectLst/>
                <a:latin typeface="Tahoma" panose="020B0604030504040204" pitchFamily="34" charset="0"/>
                <a:ea typeface="Tahoma" panose="020B0604030504040204" pitchFamily="34" charset="0"/>
                <a:cs typeface="Tahoma" panose="020B0604030504040204" pitchFamily="34" charset="0"/>
              </a:rPr>
              <a:t> is a technical-scientific Agency of the Italian National Health Services; it promotes collaboration at the different levels of the NHS and it is involved in monitoring, conducting studies and elaborating proposals to share with the Ministry of Health and the Italian Regions.</a:t>
            </a:r>
          </a:p>
          <a:p>
            <a:pPr algn="ctr"/>
            <a:endParaRPr lang="it-IT"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9900"/>
        </a:solidFill>
      </a:spPr>
      <a:bodyPr wrap="square">
        <a:spAutoFit/>
      </a:bodyPr>
      <a:lstStyle>
        <a:defPPr algn="ctr">
          <a:defRPr sz="1800" b="1" dirty="0" smtClean="0">
            <a:solidFill>
              <a:srgbClr val="000099"/>
            </a:solidFill>
            <a:latin typeface="+mj-lt"/>
          </a:defRPr>
        </a:defPPr>
      </a:lstStyle>
    </a:tx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9900"/>
        </a:solidFill>
      </a:spPr>
      <a:bodyPr wrap="square">
        <a:spAutoFit/>
      </a:bodyPr>
      <a:lstStyle>
        <a:defPPr algn="ctr">
          <a:defRPr sz="1800" b="1" dirty="0" smtClean="0">
            <a:solidFill>
              <a:srgbClr val="000099"/>
            </a:solidFill>
            <a:latin typeface="+mj-lt"/>
          </a:defRPr>
        </a:defPPr>
      </a:lstStyle>
    </a:tx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7843"/>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9933"/>
            </a:solidFill>
            <a:effectLst/>
            <a:latin typeface="Arial" charset="0"/>
            <a:ea typeface="Osaka" pitchFamily="1" charset="-128"/>
          </a:defRPr>
        </a:defPPr>
      </a:lstStyle>
    </a:spDef>
    <a:lnDef>
      <a:spPr bwMode="auto">
        <a:xfrm>
          <a:off x="0" y="0"/>
          <a:ext cx="1" cy="1"/>
        </a:xfrm>
        <a:custGeom>
          <a:avLst/>
          <a:gdLst/>
          <a:ahLst/>
          <a:cxnLst/>
          <a:rect l="0" t="0" r="0" b="0"/>
          <a:pathLst/>
        </a:custGeom>
        <a:solidFill>
          <a:schemeClr val="accent1">
            <a:alpha val="27843"/>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9933"/>
            </a:solidFill>
            <a:effectLst/>
            <a:latin typeface="Arial" charset="0"/>
            <a:ea typeface="Osaka" pitchFamily="1" charset="-128"/>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9900"/>
        </a:solidFill>
      </a:spPr>
      <a:bodyPr wrap="square">
        <a:spAutoFit/>
      </a:bodyPr>
      <a:lstStyle>
        <a:defPPr algn="ctr">
          <a:defRPr sz="1800" b="1" dirty="0" smtClean="0">
            <a:solidFill>
              <a:srgbClr val="000099"/>
            </a:solidFill>
            <a:latin typeface="+mj-lt"/>
          </a:defRPr>
        </a:defPPr>
      </a:lstStyle>
    </a:tx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9900"/>
        </a:solidFill>
      </a:spPr>
      <a:bodyPr wrap="square">
        <a:spAutoFit/>
      </a:bodyPr>
      <a:lstStyle>
        <a:defPPr algn="ctr">
          <a:defRPr sz="1800" b="1" dirty="0" smtClean="0">
            <a:solidFill>
              <a:srgbClr val="000099"/>
            </a:solidFill>
            <a:latin typeface="+mj-lt"/>
          </a:defRPr>
        </a:defPPr>
      </a:lstStyle>
    </a:tx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gradFill rotWithShape="0">
          <a:gsLst>
            <a:gs pos="0">
              <a:srgbClr val="FFFF00"/>
            </a:gs>
            <a:gs pos="100000">
              <a:srgbClr val="FF9933"/>
            </a:gs>
          </a:gsLst>
          <a:path path="rect">
            <a:fillToRect l="50000" t="50000" r="50000" b="50000"/>
          </a:path>
        </a:gradFill>
        <a:ln w="9525" cap="flat" cmpd="sng" algn="ctr">
          <a:solidFill>
            <a:srgbClr val="FF6600"/>
          </a:solidFill>
          <a:prstDash val="solid"/>
          <a:round/>
          <a:headEnd type="none" w="med" len="med"/>
          <a:tailEnd type="none" w="med" len="med"/>
        </a:ln>
        <a:effectLst>
          <a:outerShdw dist="35921" dir="2700000" algn="ctr"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1"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7843"/>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9933"/>
            </a:solidFill>
            <a:effectLst/>
            <a:latin typeface="Arial" charset="0"/>
            <a:ea typeface="Osaka" pitchFamily="1" charset="-128"/>
          </a:defRPr>
        </a:defPPr>
      </a:lstStyle>
    </a:spDef>
    <a:lnDef>
      <a:spPr bwMode="auto">
        <a:xfrm>
          <a:off x="0" y="0"/>
          <a:ext cx="1" cy="1"/>
        </a:xfrm>
        <a:custGeom>
          <a:avLst/>
          <a:gdLst/>
          <a:ahLst/>
          <a:cxnLst/>
          <a:rect l="0" t="0" r="0" b="0"/>
          <a:pathLst/>
        </a:custGeom>
        <a:solidFill>
          <a:schemeClr val="accent1">
            <a:alpha val="27843"/>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9933"/>
            </a:solidFill>
            <a:effectLst/>
            <a:latin typeface="Arial" charset="0"/>
            <a:ea typeface="Osaka" pitchFamily="1" charset="-128"/>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16_1330_0976</Template>
  <TotalTime>13293</TotalTime>
  <Words>1660</Words>
  <Application>Microsoft Office PowerPoint</Application>
  <PresentationFormat>Presentazione su schermo (4:3)</PresentationFormat>
  <Paragraphs>307</Paragraphs>
  <Slides>35</Slides>
  <Notes>13</Notes>
  <HiddenSlides>0</HiddenSlides>
  <MMClips>0</MMClips>
  <ScaleCrop>false</ScaleCrop>
  <HeadingPairs>
    <vt:vector size="4" baseType="variant">
      <vt:variant>
        <vt:lpstr>Tema</vt:lpstr>
      </vt:variant>
      <vt:variant>
        <vt:i4>15</vt:i4>
      </vt:variant>
      <vt:variant>
        <vt:lpstr>Titoli diapositive</vt:lpstr>
      </vt:variant>
      <vt:variant>
        <vt:i4>35</vt:i4>
      </vt:variant>
    </vt:vector>
  </HeadingPairs>
  <TitlesOfParts>
    <vt:vector size="50" baseType="lpstr">
      <vt:lpstr>1_Personalizza struttura</vt:lpstr>
      <vt:lpstr>2_Personalizza struttura</vt:lpstr>
      <vt:lpstr>3_Personalizza struttura</vt:lpstr>
      <vt:lpstr>6_Personalizza struttura</vt:lpstr>
      <vt:lpstr>7_Personalizza struttura</vt:lpstr>
      <vt:lpstr>4_Personalizza struttura</vt:lpstr>
      <vt:lpstr>5_Personalizza struttura</vt:lpstr>
      <vt:lpstr>8_Personalizza struttura</vt:lpstr>
      <vt:lpstr>9_Personalizza struttura</vt:lpstr>
      <vt:lpstr>10_Personalizza struttura</vt:lpstr>
      <vt:lpstr>11_Personalizza struttura</vt:lpstr>
      <vt:lpstr>12_Personalizza struttura</vt:lpstr>
      <vt:lpstr>Tema di Office</vt:lpstr>
      <vt:lpstr>13_Personalizza struttura</vt:lpstr>
      <vt:lpstr>14_Personalizza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AGENAS: NEW RESPONSIBILITIES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Analysis and evaluation of healthcare models and their transferability </vt:lpstr>
      <vt:lpstr>Presentazione standard di PowerPoint</vt:lpstr>
      <vt:lpstr>Few examples of geographical variation </vt:lpstr>
      <vt:lpstr>Hip Fracture: % Patients Operated within 48 Hours .</vt:lpstr>
      <vt:lpstr>Presentazione standard di PowerPoint</vt:lpstr>
      <vt:lpstr>Pancreatic cancer surgery: 30 days mortality.  </vt:lpstr>
      <vt:lpstr>Hospital admissions for short term diabetes complications.</vt:lpstr>
      <vt:lpstr>Hospital admissions for short term diabetes complications</vt:lpstr>
      <vt:lpstr>Presentazione standard di PowerPoint</vt:lpstr>
      <vt:lpstr>Presentazione standard di PowerPoint</vt:lpstr>
      <vt:lpstr>CONCLUSION</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Vanda Raho</dc:creator>
  <cp:lastModifiedBy>Mario Braga</cp:lastModifiedBy>
  <cp:revision>849</cp:revision>
  <cp:lastPrinted>2014-06-06T12:33:18Z</cp:lastPrinted>
  <dcterms:created xsi:type="dcterms:W3CDTF">2012-04-20T08:08:39Z</dcterms:created>
  <dcterms:modified xsi:type="dcterms:W3CDTF">2015-09-29T10:11:28Z</dcterms:modified>
</cp:coreProperties>
</file>