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BEABD-49F3-4CAA-9EAF-DBCA8C80652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ADF32-B8EB-436B-9E43-40C5706BD7F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://ec.europa.eu/enlargement/taiex/what-is-taiex/index_en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52400" y="2209800"/>
            <a:ext cx="9144000" cy="1524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TAIEX Support to </a:t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en-US" b="1" dirty="0" smtClean="0">
                <a:solidFill>
                  <a:srgbClr val="002060"/>
                </a:solidFill>
              </a:rPr>
              <a:t>the Health Inspectorate of </a:t>
            </a:r>
            <a:r>
              <a:rPr lang="en-US" b="1" dirty="0" err="1" smtClean="0">
                <a:solidFill>
                  <a:srgbClr val="002060"/>
                </a:solidFill>
              </a:rPr>
              <a:t>Kosova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- Personal view - 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76800"/>
            <a:ext cx="6400800" cy="114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Ardita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Baraku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Chief Health Inspector, </a:t>
            </a:r>
            <a:r>
              <a:rPr lang="en-US" dirty="0" err="1" smtClean="0">
                <a:solidFill>
                  <a:schemeClr val="tx1"/>
                </a:solidFill>
              </a:rPr>
              <a:t>Kosova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Oslo, </a:t>
            </a:r>
            <a:r>
              <a:rPr lang="en-US" dirty="0" err="1" smtClean="0">
                <a:solidFill>
                  <a:schemeClr val="tx1"/>
                </a:solidFill>
              </a:rPr>
              <a:t>Norvay</a:t>
            </a:r>
            <a:r>
              <a:rPr lang="en-US" dirty="0" smtClean="0">
                <a:solidFill>
                  <a:schemeClr val="tx1"/>
                </a:solidFill>
              </a:rPr>
              <a:t>, 2015</a:t>
            </a: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447800" y="228600"/>
            <a:ext cx="74676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Mincho" pitchFamily="49" charset="-128"/>
                <a:cs typeface="Book Antiqua" pitchFamily="18" charset="0"/>
              </a:rPr>
              <a:t>Republika e Kosov</a:t>
            </a:r>
            <a:r>
              <a:rPr kumimoji="0" lang="sq-A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ook Antiqua" pitchFamily="18" charset="0"/>
              </a:rPr>
              <a:t>ës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pitchFamily="18" charset="-127"/>
                <a:cs typeface="Book Antiqua" pitchFamily="18" charset="0"/>
              </a:rPr>
              <a:t>Republika Kosova-</a:t>
            </a:r>
            <a:r>
              <a:rPr kumimoji="0" lang="sv-SE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ook Antiqua" pitchFamily="18" charset="0"/>
              </a:rPr>
              <a:t>Republic of </a:t>
            </a:r>
            <a:r>
              <a:rPr kumimoji="0" lang="sq-AL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ook Antiqua" pitchFamily="18" charset="0"/>
              </a:rPr>
              <a:t>Kosovo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Book Antiqua" pitchFamily="18" charset="0"/>
              </a:rPr>
              <a:t>Qeveria –Vlada-Government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MINISTRIA E SHËNDETËSISË/MINISTARSTVO ZDRAVSTVA/MINISTRY OF HEALTH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Shëndetësor/Zdravstveni Inspektorat/Health Inspectorate</a:t>
            </a:r>
            <a:endParaRPr kumimoji="0" lang="sq-A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38200" cy="928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467600" cy="1143000"/>
          </a:xfrm>
        </p:spPr>
        <p:txBody>
          <a:bodyPr>
            <a:normAutofit/>
          </a:bodyPr>
          <a:lstStyle/>
          <a:p>
            <a:pPr algn="l"/>
            <a:r>
              <a:rPr lang="sq-AL" b="1" dirty="0" smtClean="0"/>
              <a:t>Content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48600" cy="4572000"/>
          </a:xfrm>
        </p:spPr>
        <p:txBody>
          <a:bodyPr/>
          <a:lstStyle/>
          <a:p>
            <a:pPr marL="742950" indent="-742950">
              <a:buNone/>
            </a:pPr>
            <a:r>
              <a:rPr lang="en-US" sz="4000" dirty="0" smtClean="0">
                <a:solidFill>
                  <a:srgbClr val="002060"/>
                </a:solidFill>
              </a:rPr>
              <a:t>1. </a:t>
            </a:r>
            <a:r>
              <a:rPr lang="en-US" sz="4000" dirty="0" smtClean="0"/>
              <a:t>The </a:t>
            </a:r>
            <a:r>
              <a:rPr lang="sq-AL" sz="4000" dirty="0" smtClean="0"/>
              <a:t>Health Inspectorate</a:t>
            </a:r>
            <a:r>
              <a:rPr lang="nb-NO" sz="4000" dirty="0" smtClean="0"/>
              <a:t> </a:t>
            </a:r>
            <a:r>
              <a:rPr lang="nb-NO" sz="4000" dirty="0" err="1" smtClean="0"/>
              <a:t>of</a:t>
            </a:r>
            <a:r>
              <a:rPr lang="nb-NO" sz="4000" dirty="0" smtClean="0"/>
              <a:t> </a:t>
            </a:r>
            <a:r>
              <a:rPr lang="nb-NO" sz="4000" dirty="0" err="1" smtClean="0"/>
              <a:t>Kosova</a:t>
            </a:r>
            <a:endParaRPr lang="sq-AL" sz="4000" dirty="0" smtClean="0"/>
          </a:p>
          <a:p>
            <a:pPr>
              <a:buNone/>
            </a:pPr>
            <a:r>
              <a:rPr lang="sq-AL" sz="4000" dirty="0" smtClean="0"/>
              <a:t>2. Request for support</a:t>
            </a:r>
            <a:r>
              <a:rPr lang="en-US" sz="4000" dirty="0" smtClean="0"/>
              <a:t> - TAIEX</a:t>
            </a:r>
            <a:endParaRPr lang="sq-AL" sz="4000" dirty="0" smtClean="0"/>
          </a:p>
          <a:p>
            <a:pPr>
              <a:buNone/>
            </a:pPr>
            <a:r>
              <a:rPr lang="sq-AL" sz="4000" dirty="0" smtClean="0"/>
              <a:t>3. </a:t>
            </a:r>
            <a:r>
              <a:rPr lang="en-US" sz="4000" dirty="0" smtClean="0"/>
              <a:t>The TAIEX support</a:t>
            </a:r>
            <a:endParaRPr lang="sq-AL" sz="4000" dirty="0" smtClean="0"/>
          </a:p>
          <a:p>
            <a:pPr>
              <a:buNone/>
            </a:pPr>
            <a:r>
              <a:rPr lang="sq-AL" sz="4000" dirty="0" smtClean="0"/>
              <a:t>4. Lessons learned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5. Conclusions</a:t>
            </a:r>
            <a:endParaRPr lang="sq-AL" sz="40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38200" cy="928688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124200" y="61722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9144000" cy="914400"/>
          </a:xfrm>
        </p:spPr>
        <p:txBody>
          <a:bodyPr>
            <a:noAutofit/>
          </a:bodyPr>
          <a:lstStyle/>
          <a:p>
            <a:r>
              <a:rPr lang="sq-AL" sz="3600" b="1" dirty="0" smtClean="0"/>
              <a:t>1.</a:t>
            </a:r>
            <a:r>
              <a:rPr lang="en-US" sz="3600" b="1" dirty="0" smtClean="0"/>
              <a:t>The </a:t>
            </a:r>
            <a:r>
              <a:rPr lang="sq-AL" sz="3600" b="1" dirty="0" smtClean="0"/>
              <a:t>Health Inspectorate of Kosova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876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nb-NO" dirty="0" err="1" smtClean="0"/>
              <a:t>Created</a:t>
            </a:r>
            <a:r>
              <a:rPr lang="nb-NO" dirty="0" smtClean="0"/>
              <a:t> in 2006 to monitor </a:t>
            </a:r>
            <a:r>
              <a:rPr lang="nb-NO" dirty="0" err="1" smtClean="0"/>
              <a:t>implementation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health</a:t>
            </a:r>
            <a:r>
              <a:rPr lang="nb-NO" dirty="0" smtClean="0"/>
              <a:t> </a:t>
            </a:r>
            <a:r>
              <a:rPr lang="nb-NO" dirty="0" err="1" smtClean="0"/>
              <a:t>legislation</a:t>
            </a:r>
            <a:r>
              <a:rPr lang="nb-NO" dirty="0" smtClean="0"/>
              <a:t>, </a:t>
            </a:r>
            <a:r>
              <a:rPr lang="nb-NO" dirty="0" err="1" smtClean="0"/>
              <a:t>ethical</a:t>
            </a:r>
            <a:r>
              <a:rPr lang="nb-NO" dirty="0" smtClean="0"/>
              <a:t> norms and prof. standards in </a:t>
            </a:r>
            <a:r>
              <a:rPr lang="nb-NO" dirty="0" err="1" smtClean="0"/>
              <a:t>health</a:t>
            </a:r>
            <a:r>
              <a:rPr lang="nb-NO" dirty="0" smtClean="0"/>
              <a:t> </a:t>
            </a:r>
            <a:r>
              <a:rPr lang="nb-NO" dirty="0" err="1" smtClean="0"/>
              <a:t>institutions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Kosova</a:t>
            </a:r>
            <a:r>
              <a:rPr lang="nb-NO" dirty="0"/>
              <a:t>.</a:t>
            </a:r>
            <a:endParaRPr lang="sq-AL" dirty="0" smtClean="0"/>
          </a:p>
          <a:p>
            <a:pPr>
              <a:spcBef>
                <a:spcPts val="0"/>
              </a:spcBef>
            </a:pPr>
            <a:r>
              <a:rPr lang="nb-NO" dirty="0" err="1" smtClean="0"/>
              <a:t>Law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Health </a:t>
            </a:r>
            <a:r>
              <a:rPr lang="nb-NO" dirty="0" err="1" smtClean="0"/>
              <a:t>Inspectorate</a:t>
            </a:r>
            <a:endParaRPr lang="sq-AL" dirty="0" smtClean="0"/>
          </a:p>
          <a:p>
            <a:pPr>
              <a:spcBef>
                <a:spcPts val="0"/>
              </a:spcBef>
            </a:pPr>
            <a:r>
              <a:rPr lang="nb-NO" dirty="0" smtClean="0"/>
              <a:t>Part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Ministry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Health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Supervised by the Minister</a:t>
            </a:r>
            <a:endParaRPr lang="sq-AL" dirty="0" smtClean="0"/>
          </a:p>
          <a:p>
            <a:pPr>
              <a:spcBef>
                <a:spcPts val="0"/>
              </a:spcBef>
            </a:pPr>
            <a:r>
              <a:rPr lang="nb-NO" dirty="0" smtClean="0"/>
              <a:t>7 </a:t>
            </a:r>
            <a:r>
              <a:rPr lang="nb-NO" dirty="0" err="1" smtClean="0"/>
              <a:t>inspectors</a:t>
            </a:r>
            <a:r>
              <a:rPr lang="nb-NO" dirty="0" smtClean="0"/>
              <a:t> for more </a:t>
            </a:r>
            <a:r>
              <a:rPr lang="nb-NO" dirty="0" err="1" smtClean="0"/>
              <a:t>than</a:t>
            </a:r>
            <a:r>
              <a:rPr lang="nb-NO" dirty="0" smtClean="0"/>
              <a:t> 1400 </a:t>
            </a:r>
            <a:r>
              <a:rPr lang="nb-NO" dirty="0" err="1" smtClean="0"/>
              <a:t>institutions</a:t>
            </a:r>
            <a:endParaRPr lang="sq-AL" dirty="0" smtClean="0"/>
          </a:p>
          <a:p>
            <a:pPr>
              <a:spcBef>
                <a:spcPts val="0"/>
              </a:spcBef>
            </a:pPr>
            <a:r>
              <a:rPr lang="nb-NO" dirty="0" smtClean="0"/>
              <a:t>Media </a:t>
            </a:r>
            <a:r>
              <a:rPr lang="nb-NO" dirty="0" err="1" smtClean="0"/>
              <a:t>pressure</a:t>
            </a:r>
            <a:endParaRPr lang="nb-NO" dirty="0" smtClean="0"/>
          </a:p>
          <a:p>
            <a:pPr>
              <a:spcBef>
                <a:spcPts val="0"/>
              </a:spcBef>
            </a:pPr>
            <a:r>
              <a:rPr lang="nb-NO" dirty="0" err="1" smtClean="0"/>
              <a:t>Authority</a:t>
            </a:r>
            <a:r>
              <a:rPr lang="nb-NO" dirty="0" smtClean="0"/>
              <a:t> for action and </a:t>
            </a:r>
            <a:r>
              <a:rPr lang="nb-NO" dirty="0" err="1" smtClean="0"/>
              <a:t>improving</a:t>
            </a:r>
            <a:r>
              <a:rPr lang="nb-NO" dirty="0" smtClean="0"/>
              <a:t> rate</a:t>
            </a:r>
            <a:endParaRPr lang="sq-AL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4312"/>
            <a:ext cx="838200" cy="928688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124200" y="61722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620000" cy="990600"/>
          </a:xfrm>
        </p:spPr>
        <p:txBody>
          <a:bodyPr>
            <a:noAutofit/>
          </a:bodyPr>
          <a:lstStyle/>
          <a:p>
            <a:r>
              <a:rPr lang="sq-AL" sz="3600" b="1" dirty="0" smtClean="0"/>
              <a:t>1.</a:t>
            </a:r>
            <a:r>
              <a:rPr lang="nb-NO" sz="3600" b="1" dirty="0" smtClean="0"/>
              <a:t> </a:t>
            </a:r>
            <a:r>
              <a:rPr lang="en-US" sz="3600" b="1" dirty="0" smtClean="0"/>
              <a:t>The </a:t>
            </a:r>
            <a:r>
              <a:rPr lang="sq-AL" sz="3600" b="1" dirty="0" smtClean="0"/>
              <a:t>Health Inspectorate of Kosova</a:t>
            </a:r>
            <a:r>
              <a:rPr lang="nb-NO" sz="3600" b="1" dirty="0" smtClean="0"/>
              <a:t> </a:t>
            </a:r>
            <a:br>
              <a:rPr lang="nb-NO" sz="3600" b="1" dirty="0" smtClean="0"/>
            </a:br>
            <a:r>
              <a:rPr lang="nb-NO" sz="3600" b="1" dirty="0" smtClean="0"/>
              <a:t>in</a:t>
            </a:r>
            <a:r>
              <a:rPr lang="en-US" sz="3600" b="1" dirty="0" smtClean="0"/>
              <a:t> 2</a:t>
            </a:r>
            <a:r>
              <a:rPr lang="sq-AL" sz="3600" b="1" dirty="0" smtClean="0"/>
              <a:t>01</a:t>
            </a:r>
            <a:r>
              <a:rPr lang="en-US" sz="3600" b="1" dirty="0" smtClean="0"/>
              <a:t>1</a:t>
            </a:r>
            <a:r>
              <a:rPr lang="sq-AL" sz="3600" b="1" dirty="0" smtClean="0"/>
              <a:t>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sq-AL" sz="4000" dirty="0" smtClean="0"/>
              <a:t>New Chief Inspector</a:t>
            </a:r>
          </a:p>
          <a:p>
            <a:r>
              <a:rPr lang="sq-AL" sz="4000" dirty="0" smtClean="0"/>
              <a:t>Team</a:t>
            </a:r>
          </a:p>
          <a:p>
            <a:r>
              <a:rPr lang="sq-AL" sz="4000" dirty="0" smtClean="0"/>
              <a:t>Methodology</a:t>
            </a:r>
          </a:p>
          <a:p>
            <a:r>
              <a:rPr lang="en-US" sz="4000" dirty="0" smtClean="0"/>
              <a:t>Reports</a:t>
            </a:r>
            <a:endParaRPr lang="sq-AL" sz="4000" dirty="0" smtClean="0"/>
          </a:p>
          <a:p>
            <a:r>
              <a:rPr lang="sq-AL" sz="4000" dirty="0" smtClean="0"/>
              <a:t>Equipment</a:t>
            </a:r>
          </a:p>
          <a:p>
            <a:r>
              <a:rPr lang="sq-AL" sz="4000" dirty="0" smtClean="0"/>
              <a:t>Working Environment</a:t>
            </a:r>
          </a:p>
          <a:p>
            <a:r>
              <a:rPr lang="sq-AL" sz="4000" dirty="0" smtClean="0"/>
              <a:t>Public Relations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4312"/>
            <a:ext cx="838200" cy="928688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124200" y="61722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162800" cy="1143000"/>
          </a:xfrm>
        </p:spPr>
        <p:txBody>
          <a:bodyPr>
            <a:normAutofit/>
          </a:bodyPr>
          <a:lstStyle/>
          <a:p>
            <a:pPr algn="l"/>
            <a:r>
              <a:rPr lang="sq-AL" b="1" dirty="0" smtClean="0"/>
              <a:t>2. Request for support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sq-AL" sz="3600" dirty="0" smtClean="0"/>
              <a:t>Technical Assistance In</a:t>
            </a:r>
            <a:r>
              <a:rPr lang="en-US" sz="3600" dirty="0" smtClean="0"/>
              <a:t>formation </a:t>
            </a:r>
            <a:r>
              <a:rPr lang="sq-AL" sz="3600" dirty="0" smtClean="0"/>
              <a:t>Ex</a:t>
            </a:r>
            <a:r>
              <a:rPr lang="en-US" sz="3600" dirty="0" smtClean="0"/>
              <a:t>change Instrument (TAIEX), Directorate General Enlargement of the European Commission</a:t>
            </a:r>
            <a:endParaRPr lang="sq-AL" sz="3600" dirty="0" smtClean="0"/>
          </a:p>
          <a:p>
            <a:pPr lvl="1"/>
            <a:r>
              <a:rPr lang="en-US" sz="3300" dirty="0" smtClean="0"/>
              <a:t>Supports public administrations </a:t>
            </a:r>
          </a:p>
          <a:p>
            <a:pPr lvl="1"/>
            <a:r>
              <a:rPr lang="en-US" sz="3300" dirty="0" smtClean="0"/>
              <a:t>Approximation, application and enforcement of EU legislation </a:t>
            </a:r>
          </a:p>
          <a:p>
            <a:pPr lvl="1"/>
            <a:r>
              <a:rPr lang="en-US" sz="3300" dirty="0" smtClean="0"/>
              <a:t>Facilitates the sharing of EU best practices.</a:t>
            </a:r>
          </a:p>
          <a:p>
            <a:pPr lvl="1"/>
            <a:r>
              <a:rPr lang="en-US" sz="3300" dirty="0" smtClean="0"/>
              <a:t>It is largely needs driven </a:t>
            </a:r>
          </a:p>
          <a:p>
            <a:r>
              <a:rPr lang="sq-AL" sz="3600" dirty="0" smtClean="0"/>
              <a:t>Several types of support programmes</a:t>
            </a:r>
          </a:p>
          <a:p>
            <a:pPr>
              <a:buNone/>
            </a:pPr>
            <a:r>
              <a:rPr lang="sq-AL" dirty="0" smtClean="0"/>
              <a:t>	</a:t>
            </a:r>
            <a:r>
              <a:rPr lang="sq-AL" sz="3300" dirty="0" smtClean="0"/>
              <a:t>short term, twinning, </a:t>
            </a:r>
            <a:r>
              <a:rPr lang="en-US" sz="3300" dirty="0" smtClean="0"/>
              <a:t>study </a:t>
            </a:r>
            <a:r>
              <a:rPr lang="sq-AL" sz="3300" dirty="0" smtClean="0"/>
              <a:t>visit, workshops</a:t>
            </a:r>
            <a:r>
              <a:rPr lang="en-US" sz="3300" dirty="0" smtClean="0"/>
              <a:t>…</a:t>
            </a:r>
          </a:p>
          <a:p>
            <a:pPr>
              <a:buNone/>
            </a:pPr>
            <a:r>
              <a:rPr lang="sq-AL" dirty="0" smtClean="0">
                <a:solidFill>
                  <a:srgbClr val="0070C0"/>
                </a:solidFill>
                <a:hlinkClick r:id="rId2"/>
              </a:rPr>
              <a:t>http://ec.europa.eu/enlargement/taiex/what-is-taiex/index_en.htm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sq-AL" dirty="0" smtClean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14312"/>
            <a:ext cx="838200" cy="928688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124200" y="61722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7467600" cy="808038"/>
          </a:xfrm>
        </p:spPr>
        <p:txBody>
          <a:bodyPr>
            <a:normAutofit/>
          </a:bodyPr>
          <a:lstStyle/>
          <a:p>
            <a:pPr algn="l"/>
            <a:r>
              <a:rPr lang="sq-AL" b="1" dirty="0" smtClean="0"/>
              <a:t>3. The </a:t>
            </a:r>
            <a:r>
              <a:rPr lang="nb-NO" b="1" dirty="0" smtClean="0"/>
              <a:t>TAIEX / EPSO </a:t>
            </a:r>
            <a:r>
              <a:rPr lang="sq-AL" b="1" dirty="0" smtClean="0"/>
              <a:t>support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76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Started in 2013 and is ongoing: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sq-AL" sz="2400" dirty="0" smtClean="0"/>
              <a:t>Long periods without experts vs. </a:t>
            </a:r>
            <a:r>
              <a:rPr lang="en-US" sz="2400" dirty="0" smtClean="0"/>
              <a:t>t</a:t>
            </a:r>
            <a:r>
              <a:rPr lang="sq-AL" sz="2400" dirty="0" smtClean="0"/>
              <a:t>ime to “grow”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600" dirty="0" smtClean="0"/>
              <a:t>Professional work:</a:t>
            </a:r>
            <a:endParaRPr lang="sq-AL" sz="2600" dirty="0" smtClean="0"/>
          </a:p>
          <a:p>
            <a:pPr lvl="1"/>
            <a:r>
              <a:rPr lang="sq-AL" sz="2400" dirty="0" smtClean="0"/>
              <a:t>Terms of reference</a:t>
            </a:r>
            <a:r>
              <a:rPr lang="en-US" sz="2400" dirty="0" smtClean="0"/>
              <a:t> and 5 expected outcome</a:t>
            </a:r>
            <a:endParaRPr lang="sq-AL" sz="2400" dirty="0" smtClean="0"/>
          </a:p>
          <a:p>
            <a:pPr lvl="1"/>
            <a:r>
              <a:rPr lang="en-US" sz="2400" dirty="0" smtClean="0"/>
              <a:t>Mindset: terminology, concepts and discussions</a:t>
            </a:r>
          </a:p>
          <a:p>
            <a:pPr lvl="1"/>
            <a:r>
              <a:rPr lang="en-US" sz="2400" dirty="0" smtClean="0"/>
              <a:t>Inspection visits in </a:t>
            </a:r>
            <a:r>
              <a:rPr lang="en-US" sz="2400" dirty="0" err="1" smtClean="0"/>
              <a:t>Kosova</a:t>
            </a:r>
            <a:r>
              <a:rPr lang="en-US" sz="2400" dirty="0" smtClean="0"/>
              <a:t> and process review</a:t>
            </a:r>
          </a:p>
          <a:p>
            <a:pPr lvl="1"/>
            <a:r>
              <a:rPr lang="nb-NO" sz="2400" dirty="0" smtClean="0"/>
              <a:t>Study</a:t>
            </a:r>
            <a:r>
              <a:rPr lang="sq-AL" sz="2400" dirty="0" smtClean="0"/>
              <a:t> visit and training</a:t>
            </a:r>
            <a:r>
              <a:rPr lang="en-US" sz="2400" dirty="0" smtClean="0"/>
              <a:t> in the Netherlands</a:t>
            </a:r>
            <a:endParaRPr lang="sq-AL" sz="2400" dirty="0" smtClean="0"/>
          </a:p>
          <a:p>
            <a:pPr lvl="1"/>
            <a:r>
              <a:rPr lang="sq-AL" sz="2400" dirty="0" smtClean="0"/>
              <a:t>Window of opportunity</a:t>
            </a:r>
            <a:endParaRPr lang="en-US" sz="2400" dirty="0" smtClean="0"/>
          </a:p>
          <a:p>
            <a:pPr lvl="2"/>
            <a:r>
              <a:rPr lang="sq-AL" dirty="0" smtClean="0"/>
              <a:t>Various experts</a:t>
            </a:r>
            <a:r>
              <a:rPr lang="nb-NO" dirty="0" smtClean="0"/>
              <a:t> – more input</a:t>
            </a:r>
            <a:endParaRPr lang="en-US" dirty="0" smtClean="0"/>
          </a:p>
          <a:p>
            <a:pPr lvl="2"/>
            <a:r>
              <a:rPr lang="en-US" dirty="0" smtClean="0"/>
              <a:t>EPSO membership and conference</a:t>
            </a:r>
          </a:p>
          <a:p>
            <a:pPr lvl="2"/>
            <a:r>
              <a:rPr lang="sq-AL" dirty="0" smtClean="0"/>
              <a:t>Networking</a:t>
            </a:r>
            <a:r>
              <a:rPr lang="nb-NO" dirty="0" smtClean="0"/>
              <a:t> and </a:t>
            </a:r>
            <a:r>
              <a:rPr lang="nb-NO" dirty="0" err="1" smtClean="0"/>
              <a:t>hopefully</a:t>
            </a:r>
            <a:r>
              <a:rPr lang="nb-NO" dirty="0" smtClean="0"/>
              <a:t> n</a:t>
            </a:r>
            <a:r>
              <a:rPr lang="en-US" dirty="0" err="1" smtClean="0"/>
              <a:t>ew</a:t>
            </a:r>
            <a:r>
              <a:rPr lang="en-US" dirty="0" smtClean="0"/>
              <a:t> projects ?</a:t>
            </a:r>
          </a:p>
          <a:p>
            <a:pPr lvl="2"/>
            <a:r>
              <a:rPr lang="en-US" dirty="0" smtClean="0"/>
              <a:t>Understanding own inspectorate</a:t>
            </a:r>
          </a:p>
          <a:p>
            <a:pPr lvl="2"/>
            <a:r>
              <a:rPr lang="en-US" dirty="0" smtClean="0"/>
              <a:t>New Minister, new Law on Health Inspectorate, new Internal organization Regulation, merge with Pharmaceutical Inspectorate…</a:t>
            </a:r>
          </a:p>
          <a:p>
            <a:pPr lvl="2">
              <a:buNone/>
            </a:pPr>
            <a:endParaRPr lang="sq-AL" sz="2600" dirty="0" smtClean="0"/>
          </a:p>
          <a:p>
            <a:pPr>
              <a:buFontTx/>
              <a:buChar char="-"/>
            </a:pPr>
            <a:endParaRPr lang="sq-AL" dirty="0" smtClean="0"/>
          </a:p>
          <a:p>
            <a:endParaRPr lang="sq-AL" dirty="0" smtClean="0"/>
          </a:p>
          <a:p>
            <a:endParaRPr lang="sq-AL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4312"/>
            <a:ext cx="838200" cy="928688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124200" y="61722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731838"/>
          </a:xfrm>
        </p:spPr>
        <p:txBody>
          <a:bodyPr>
            <a:normAutofit fontScale="90000"/>
          </a:bodyPr>
          <a:lstStyle/>
          <a:p>
            <a:r>
              <a:rPr lang="sq-AL" b="1" dirty="0" smtClean="0"/>
              <a:t>4. Lessons learned</a:t>
            </a:r>
            <a:r>
              <a:rPr lang="nb-NO" b="1" dirty="0" smtClean="0"/>
              <a:t> so far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Confident on role, position and opportunities for the Inspectorate when compared to other Inspectorates</a:t>
            </a:r>
            <a:endParaRPr lang="sq-AL" sz="3600" dirty="0" smtClean="0"/>
          </a:p>
          <a:p>
            <a:r>
              <a:rPr lang="en-US" sz="3600" dirty="0" smtClean="0"/>
              <a:t>Professional exchange is a must !</a:t>
            </a:r>
          </a:p>
          <a:p>
            <a:r>
              <a:rPr lang="sq-AL" sz="3600" dirty="0" smtClean="0"/>
              <a:t>Be patient</a:t>
            </a:r>
            <a:r>
              <a:rPr lang="en-US" sz="3600" dirty="0" smtClean="0"/>
              <a:t>…but keep pushing to happen!</a:t>
            </a:r>
          </a:p>
          <a:p>
            <a:r>
              <a:rPr lang="en-US" sz="3600" dirty="0" smtClean="0"/>
              <a:t>Differences exist, and must be recognized</a:t>
            </a:r>
          </a:p>
          <a:p>
            <a:pPr>
              <a:buNone/>
            </a:pPr>
            <a:endParaRPr lang="sq-AL" sz="3200" dirty="0" smtClean="0"/>
          </a:p>
          <a:p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38200" cy="928688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124200" y="61722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391400" cy="1143000"/>
          </a:xfrm>
        </p:spPr>
        <p:txBody>
          <a:bodyPr>
            <a:normAutofit/>
          </a:bodyPr>
          <a:lstStyle/>
          <a:p>
            <a:pPr algn="l"/>
            <a:r>
              <a:rPr lang="nb-NO" b="1" dirty="0"/>
              <a:t>5</a:t>
            </a:r>
            <a:r>
              <a:rPr lang="sq-AL" b="1" dirty="0" smtClean="0"/>
              <a:t>. </a:t>
            </a:r>
            <a:r>
              <a:rPr lang="en-US" b="1" dirty="0" smtClean="0"/>
              <a:t>Conclusions and proposals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Support was needed and welcome</a:t>
            </a:r>
          </a:p>
          <a:p>
            <a:r>
              <a:rPr lang="en-US" sz="3600" dirty="0" smtClean="0"/>
              <a:t>Knowledge gained must be used within the local context</a:t>
            </a:r>
          </a:p>
          <a:p>
            <a:r>
              <a:rPr lang="en-US" sz="3600" dirty="0" err="1" smtClean="0"/>
              <a:t>Kosova</a:t>
            </a:r>
            <a:r>
              <a:rPr lang="en-US" sz="3600" dirty="0" smtClean="0"/>
              <a:t> is now in the family of EU inspectorates </a:t>
            </a:r>
          </a:p>
          <a:p>
            <a:endParaRPr lang="en-US" sz="3600" dirty="0" smtClean="0"/>
          </a:p>
          <a:p>
            <a:r>
              <a:rPr lang="sq-AL" sz="3600" dirty="0" smtClean="0"/>
              <a:t>More </a:t>
            </a:r>
            <a:r>
              <a:rPr lang="en-US" sz="3600" dirty="0" smtClean="0"/>
              <a:t>use </a:t>
            </a:r>
            <a:r>
              <a:rPr lang="sq-AL" sz="3600" dirty="0" smtClean="0"/>
              <a:t>of </a:t>
            </a:r>
            <a:r>
              <a:rPr lang="en-US" sz="3600" dirty="0" smtClean="0"/>
              <a:t>TAIEX </a:t>
            </a:r>
            <a:r>
              <a:rPr lang="sq-AL" sz="3600" dirty="0" smtClean="0"/>
              <a:t>assistance</a:t>
            </a:r>
            <a:r>
              <a:rPr lang="en-US" sz="3600" dirty="0" smtClean="0"/>
              <a:t>, or other</a:t>
            </a:r>
          </a:p>
          <a:p>
            <a:r>
              <a:rPr lang="en-US" sz="3600" dirty="0" smtClean="0"/>
              <a:t>EPSO accredited training center</a:t>
            </a:r>
            <a:r>
              <a:rPr lang="nb-NO" sz="3600" dirty="0" smtClean="0"/>
              <a:t> </a:t>
            </a:r>
            <a:endParaRPr lang="sq-AL" sz="3600" dirty="0" smtClean="0"/>
          </a:p>
          <a:p>
            <a:endParaRPr lang="sq-AL" sz="3200" dirty="0" smtClean="0"/>
          </a:p>
          <a:p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38200" cy="928688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124200" y="61722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85800"/>
            <a:ext cx="7772400" cy="1143000"/>
          </a:xfrm>
        </p:spPr>
        <p:txBody>
          <a:bodyPr>
            <a:normAutofit/>
          </a:bodyPr>
          <a:lstStyle/>
          <a:p>
            <a:r>
              <a:rPr lang="nb-NO" b="1" dirty="0" err="1" smtClean="0"/>
              <a:t>Faleminderit</a:t>
            </a:r>
            <a:r>
              <a:rPr lang="nb-NO" b="1" dirty="0" smtClean="0"/>
              <a:t>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137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nb-NO" sz="5400" b="1" dirty="0" err="1" smtClean="0"/>
              <a:t>Questions</a:t>
            </a:r>
            <a:r>
              <a:rPr lang="nb-NO" sz="5400" b="1" dirty="0" smtClean="0"/>
              <a:t> ?</a:t>
            </a:r>
          </a:p>
          <a:p>
            <a:pPr algn="ctr">
              <a:buNone/>
            </a:pPr>
            <a:endParaRPr lang="nb-NO" sz="5400" b="1" dirty="0"/>
          </a:p>
          <a:p>
            <a:pPr algn="ctr">
              <a:buNone/>
            </a:pPr>
            <a:endParaRPr lang="sq-AL" sz="5400" b="1" dirty="0" smtClean="0"/>
          </a:p>
          <a:p>
            <a:endParaRPr lang="sq-AL" sz="3200" dirty="0" smtClean="0"/>
          </a:p>
          <a:p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38200" cy="928688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124200" y="61722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b="1" dirty="0" smtClean="0">
                <a:latin typeface="Times New Roman" pitchFamily="18" charset="0"/>
                <a:ea typeface="MS Mincho" pitchFamily="49" charset="-128"/>
                <a:cs typeface="Book Antiqua" pitchFamily="18" charset="0"/>
              </a:rPr>
              <a:t>Inspektorati Shëndetësor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304</Words>
  <Application>Microsoft Office PowerPoint</Application>
  <PresentationFormat>Diavoorstelling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Office-tema</vt:lpstr>
      <vt:lpstr>TAIEX Support to  the Health Inspectorate of Kosova - Personal view - </vt:lpstr>
      <vt:lpstr>Content</vt:lpstr>
      <vt:lpstr>1.The Health Inspectorate of Kosova </vt:lpstr>
      <vt:lpstr>1. The Health Inspectorate of Kosova  in 2011 </vt:lpstr>
      <vt:lpstr>2. Request for support</vt:lpstr>
      <vt:lpstr>3. The TAIEX / EPSO support</vt:lpstr>
      <vt:lpstr>4. Lessons learned so far</vt:lpstr>
      <vt:lpstr>5. Conclusions and proposals</vt:lpstr>
      <vt:lpstr>Faleminderit!</vt:lpstr>
    </vt:vector>
  </TitlesOfParts>
  <Company>Egzoni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Inspektorati Shëndetësor i Republikës së Kosovës</dc:title>
  <dc:creator>hp</dc:creator>
  <cp:lastModifiedBy>EPSO</cp:lastModifiedBy>
  <cp:revision>48</cp:revision>
  <dcterms:created xsi:type="dcterms:W3CDTF">2015-03-20T16:51:31Z</dcterms:created>
  <dcterms:modified xsi:type="dcterms:W3CDTF">2015-05-06T10:19:21Z</dcterms:modified>
</cp:coreProperties>
</file>