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66" r:id="rId4"/>
    <p:sldId id="270" r:id="rId5"/>
    <p:sldId id="267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90"/>
    <a:srgbClr val="969696"/>
    <a:srgbClr val="B2B2B2"/>
    <a:srgbClr val="333399"/>
    <a:srgbClr val="0000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>
        <p:scale>
          <a:sx n="100" d="100"/>
          <a:sy n="100" d="100"/>
        </p:scale>
        <p:origin x="-1086" y="1224"/>
      </p:cViewPr>
      <p:guideLst>
        <p:guide orient="horz" pos="1979"/>
        <p:guide orient="horz" pos="2184"/>
        <p:guide pos="2880"/>
        <p:guide pos="56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455DE8A-902E-4FC4-AF91-DEE6D8C407B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694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53200" y="3467100"/>
            <a:ext cx="2438400" cy="1143000"/>
          </a:xfrm>
        </p:spPr>
        <p:txBody>
          <a:bodyPr/>
          <a:lstStyle>
            <a:lvl1pPr algn="ctr"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419600"/>
            <a:ext cx="4648200" cy="1371600"/>
          </a:xfr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DB3A0A92-36A2-4161-B949-83490E770FFC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D7C5591-9FC7-4BE7-9274-5614B6EFB4F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4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7B2CE-359E-4897-9D4C-B9512AC35B9B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1BC7-BC85-41A4-ABB3-09359941226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42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1981200" cy="6096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91200" cy="6096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F7315-1058-49EA-A977-09DAD04359AB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D3BC5-F947-4B52-BDBF-EFBF19CAAF3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08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4B66F-8A14-468F-925F-A0831C667ED6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F7E5D-8AA9-4A3A-854A-9F77B70C9C6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47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3697-1ADF-465D-B4C0-4307E890810A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096DD-9263-4EBD-956F-CD33B1117C4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60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F75F8-4F10-4687-8810-F155FD3EF527}" type="datetime1">
              <a:rPr lang="en-US" smtClean="0"/>
              <a:t>5/6/2015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D1F1D-0125-44F8-93A7-0E16AFEB55C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76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0D36-0EC0-49CF-8A18-F17754EAA905}" type="datetime1">
              <a:rPr lang="en-US" smtClean="0"/>
              <a:t>5/6/2015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65481-A30D-4776-9852-3E139D558643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57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0275-1836-4C1D-BE38-62C4A76310BF}" type="datetime1">
              <a:rPr lang="en-US" smtClean="0"/>
              <a:t>5/6/2015</a:t>
            </a:fld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8C57B-E647-4B3F-AFCD-CD517174E81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77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37DA2-E9AA-4012-B0A2-850B3F538BBE}" type="datetime1">
              <a:rPr lang="en-US" smtClean="0"/>
              <a:t>5/6/2015</a:t>
            </a:fld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61BCB-925D-4820-A609-7BBFE25BF7D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78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488B-CBB1-4CFB-8BE1-18D0B8E335D5}" type="datetime1">
              <a:rPr lang="en-US" smtClean="0"/>
              <a:t>5/6/2015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B10E-CD60-4F97-8A5C-6E8541C3A94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1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E9BC1-3D8D-4A7E-8447-329C01A8D0E4}" type="datetime1">
              <a:rPr lang="en-US" smtClean="0"/>
              <a:t>5/6/2015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15427-EAE6-411D-8910-3ED2B82C25C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5151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fld id="{71E5374E-A9CB-4FB7-8AFE-234737922DEE}" type="datetime1">
              <a:rPr lang="en-US" smtClean="0"/>
              <a:t>5/6/2015</a:t>
            </a:fld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151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E15C36DD-977A-4804-9EA9-9E8704BFE47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5151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1" name="Line 13"/>
          <p:cNvSpPr>
            <a:spLocks noChangeShapeType="1"/>
          </p:cNvSpPr>
          <p:nvPr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2400">
          <a:solidFill>
            <a:srgbClr val="4D4D4D"/>
          </a:solidFill>
          <a:latin typeface="+mn-lt"/>
        </a:defRPr>
      </a:lvl2pPr>
      <a:lvl3pPr marL="1295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76400" indent="-3048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1600" i="1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1.imperial.ac.uk/cpssq/cpssq_publications/resources_tools/the_london_protoco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52700"/>
            <a:ext cx="9144000" cy="1143000"/>
          </a:xfrm>
        </p:spPr>
        <p:txBody>
          <a:bodyPr/>
          <a:lstStyle/>
          <a:p>
            <a:pPr eaLnBrk="1" hangingPunct="1"/>
            <a:r>
              <a:rPr lang="fr-FR" sz="4000" dirty="0" smtClean="0">
                <a:solidFill>
                  <a:srgbClr val="004890"/>
                </a:solidFill>
              </a:rPr>
              <a:t>EPSO </a:t>
            </a:r>
            <a:r>
              <a:rPr lang="fr-FR" sz="4000" dirty="0" err="1" smtClean="0">
                <a:solidFill>
                  <a:srgbClr val="004890"/>
                </a:solidFill>
              </a:rPr>
              <a:t>Risk</a:t>
            </a:r>
            <a:r>
              <a:rPr lang="fr-FR" sz="4000" dirty="0" smtClean="0">
                <a:solidFill>
                  <a:srgbClr val="004890"/>
                </a:solidFill>
              </a:rPr>
              <a:t> profile </a:t>
            </a:r>
            <a:r>
              <a:rPr lang="fr-FR" sz="4000" dirty="0" err="1" smtClean="0">
                <a:solidFill>
                  <a:srgbClr val="004890"/>
                </a:solidFill>
              </a:rPr>
              <a:t>working</a:t>
            </a:r>
            <a:r>
              <a:rPr lang="fr-FR" sz="4000" dirty="0" smtClean="0">
                <a:solidFill>
                  <a:srgbClr val="004890"/>
                </a:solidFill>
              </a:rPr>
              <a:t> group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4107532"/>
            <a:ext cx="4648200" cy="1371600"/>
          </a:xfrm>
        </p:spPr>
        <p:txBody>
          <a:bodyPr/>
          <a:lstStyle/>
          <a:p>
            <a:pPr eaLnBrk="1" hangingPunct="1"/>
            <a:r>
              <a:rPr lang="fr-FR" dirty="0" smtClean="0"/>
              <a:t>19th EPSO </a:t>
            </a:r>
            <a:r>
              <a:rPr lang="fr-FR" dirty="0" err="1" smtClean="0"/>
              <a:t>Conference</a:t>
            </a:r>
            <a:r>
              <a:rPr lang="fr-FR" dirty="0" smtClean="0"/>
              <a:t>, Oslo, </a:t>
            </a:r>
          </a:p>
          <a:p>
            <a:pPr eaLnBrk="1" hangingPunct="1"/>
            <a:r>
              <a:rPr lang="fr-FR" dirty="0" smtClean="0"/>
              <a:t>April 2015</a:t>
            </a:r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4572000" y="4114800"/>
            <a:ext cx="4572000" cy="0"/>
          </a:xfrm>
          <a:prstGeom prst="line">
            <a:avLst/>
          </a:prstGeom>
          <a:noFill/>
          <a:ln w="9525">
            <a:solidFill>
              <a:srgbClr val="4D4D4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67127"/>
            <a:ext cx="25781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3DADBA-9087-4BCD-B190-1A06D8DBC184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BD15F0-2FE9-49B8-AF09-CDB68142D92A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Main goal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fr-FR" dirty="0" smtClean="0"/>
              <a:t>To </a:t>
            </a:r>
            <a:r>
              <a:rPr lang="fr-FR" dirty="0" err="1" smtClean="0"/>
              <a:t>discuss</a:t>
            </a:r>
            <a:r>
              <a:rPr lang="fr-FR" dirty="0" smtClean="0"/>
              <a:t> a </a:t>
            </a:r>
            <a:r>
              <a:rPr lang="fr-FR" dirty="0" err="1" smtClean="0"/>
              <a:t>development</a:t>
            </a:r>
            <a:r>
              <a:rPr lang="fr-FR" dirty="0" smtClean="0"/>
              <a:t> </a:t>
            </a:r>
            <a:r>
              <a:rPr lang="fr-FR" dirty="0" err="1" smtClean="0"/>
              <a:t>methodology</a:t>
            </a:r>
            <a:r>
              <a:rPr lang="fr-FR" dirty="0" smtClean="0"/>
              <a:t> to select or to </a:t>
            </a:r>
            <a:r>
              <a:rPr lang="fr-FR" dirty="0" err="1" smtClean="0"/>
              <a:t>build</a:t>
            </a:r>
            <a:r>
              <a:rPr lang="fr-FR" dirty="0" smtClean="0"/>
              <a:t> case </a:t>
            </a:r>
            <a:r>
              <a:rPr lang="fr-FR" dirty="0" err="1" smtClean="0"/>
              <a:t>studies</a:t>
            </a:r>
            <a:r>
              <a:rPr lang="fr-FR" dirty="0" smtClean="0"/>
              <a:t>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err="1" smtClean="0"/>
              <a:t>Presentation</a:t>
            </a:r>
            <a:r>
              <a:rPr lang="fr-FR" dirty="0" smtClean="0"/>
              <a:t> of </a:t>
            </a:r>
            <a:r>
              <a:rPr lang="fr-FR" dirty="0" err="1" smtClean="0"/>
              <a:t>concrete</a:t>
            </a:r>
            <a:r>
              <a:rPr lang="fr-FR" dirty="0" smtClean="0"/>
              <a:t> situation of </a:t>
            </a:r>
            <a:r>
              <a:rPr lang="fr-FR" dirty="0" err="1" smtClean="0"/>
              <a:t>underperformance</a:t>
            </a:r>
            <a:r>
              <a:rPr lang="fr-FR" dirty="0" smtClean="0"/>
              <a:t> in a HCO (accident, </a:t>
            </a:r>
            <a:r>
              <a:rPr lang="fr-FR" dirty="0" err="1" smtClean="0"/>
              <a:t>serious</a:t>
            </a:r>
            <a:r>
              <a:rPr lang="fr-FR" dirty="0" smtClean="0"/>
              <a:t> adverse </a:t>
            </a:r>
            <a:r>
              <a:rPr lang="fr-FR" dirty="0" err="1" smtClean="0"/>
              <a:t>event</a:t>
            </a:r>
            <a:r>
              <a:rPr lang="fr-FR" dirty="0" smtClean="0"/>
              <a:t>, abuse,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err="1" smtClean="0"/>
              <a:t>Selection</a:t>
            </a:r>
            <a:r>
              <a:rPr lang="fr-FR" dirty="0" smtClean="0"/>
              <a:t>, </a:t>
            </a:r>
            <a:r>
              <a:rPr lang="fr-FR" dirty="0" err="1" smtClean="0"/>
              <a:t>among</a:t>
            </a:r>
            <a:r>
              <a:rPr lang="fr-FR" dirty="0" smtClean="0"/>
              <a:t> the </a:t>
            </a: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err="1" smtClean="0"/>
              <a:t>data,of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as </a:t>
            </a:r>
            <a:r>
              <a:rPr lang="fr-FR" dirty="0" err="1" smtClean="0"/>
              <a:t>precursor</a:t>
            </a:r>
            <a:r>
              <a:rPr lang="fr-FR" dirty="0" smtClean="0"/>
              <a:t>, warning,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To </a:t>
            </a:r>
            <a:r>
              <a:rPr lang="fr-FR" dirty="0" err="1" smtClean="0"/>
              <a:t>highlight</a:t>
            </a:r>
            <a:r>
              <a:rPr lang="fr-FR" dirty="0" smtClean="0"/>
              <a:t> the data, or the </a:t>
            </a:r>
            <a:r>
              <a:rPr lang="fr-FR" dirty="0" err="1" smtClean="0"/>
              <a:t>combination</a:t>
            </a:r>
            <a:r>
              <a:rPr lang="fr-FR" dirty="0" smtClean="0"/>
              <a:t> of data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monitored</a:t>
            </a:r>
            <a:r>
              <a:rPr lang="fr-FR" dirty="0" smtClean="0"/>
              <a:t>, in the future,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risk</a:t>
            </a:r>
            <a:r>
              <a:rPr lang="fr-FR" dirty="0" smtClean="0"/>
              <a:t> situations.</a:t>
            </a:r>
          </a:p>
          <a:p>
            <a:pPr marL="914400" lvl="2" indent="0" eaLnBrk="1" hangingPunct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Oslo and Helsinki </a:t>
            </a:r>
            <a:r>
              <a:rPr lang="fr-FR" dirty="0" err="1" smtClean="0"/>
              <a:t>conferences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464496"/>
          </a:xfrm>
        </p:spPr>
        <p:txBody>
          <a:bodyPr/>
          <a:lstStyle/>
          <a:p>
            <a:pPr marL="0" lvl="2" indent="0">
              <a:buNone/>
            </a:pPr>
            <a:r>
              <a:rPr lang="en-US" dirty="0" smtClean="0"/>
              <a:t>Implementation </a:t>
            </a:r>
            <a:r>
              <a:rPr lang="en-US" dirty="0"/>
              <a:t>by each </a:t>
            </a:r>
            <a:r>
              <a:rPr lang="en-US" dirty="0" smtClean="0"/>
              <a:t>working group member </a:t>
            </a:r>
            <a:r>
              <a:rPr lang="en-US" dirty="0"/>
              <a:t>in his own country </a:t>
            </a:r>
            <a:r>
              <a:rPr lang="en-US" dirty="0" smtClean="0"/>
              <a:t>between April </a:t>
            </a:r>
            <a:r>
              <a:rPr lang="en-US" dirty="0"/>
              <a:t>and </a:t>
            </a:r>
            <a:r>
              <a:rPr lang="en-US" dirty="0" smtClean="0"/>
              <a:t>August </a:t>
            </a:r>
            <a:r>
              <a:rPr lang="en-US" dirty="0"/>
              <a:t>in order to prepare case studies for a presentation during Helsinki conference (</a:t>
            </a:r>
            <a:r>
              <a:rPr lang="en-US" dirty="0" smtClean="0"/>
              <a:t>workshop).. </a:t>
            </a:r>
          </a:p>
          <a:p>
            <a:pPr marL="0" lvl="2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Framework for the case study collection : </a:t>
            </a:r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dirty="0" smtClean="0"/>
              <a:t>- Case summary : what happened</a:t>
            </a:r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dirty="0" smtClean="0"/>
              <a:t>- Data available : 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description, 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Field : </a:t>
            </a:r>
            <a:r>
              <a:rPr lang="en-US" sz="1800" dirty="0" err="1" smtClean="0"/>
              <a:t>organisation</a:t>
            </a:r>
            <a:r>
              <a:rPr lang="en-US" sz="1800" dirty="0" smtClean="0"/>
              <a:t>, resources, activity, environment, case-mix, quality &amp; safety, …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availability in national data bases, 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collection frequency, 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numerator, denominator, 	</a:t>
            </a:r>
          </a:p>
          <a:p>
            <a:pPr marL="1657350" lvl="5" indent="-285750">
              <a:buFont typeface="Wingdings" panose="05000000000000000000" pitchFamily="2" charset="2"/>
              <a:buChar char="q"/>
            </a:pPr>
            <a:r>
              <a:rPr lang="en-US" sz="1800" dirty="0" smtClean="0"/>
              <a:t>normal value, threshold value, …</a:t>
            </a:r>
          </a:p>
          <a:p>
            <a:pPr marL="0" lvl="2" indent="0">
              <a:buNone/>
            </a:pPr>
            <a:endParaRPr lang="en-US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4B66F-8A14-468F-925F-A0831C667ED6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F7E5D-8AA9-4A3A-854A-9F77B70C9C6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9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Workshop in Helsinki </a:t>
            </a:r>
            <a:r>
              <a:rPr lang="fr-FR" dirty="0" err="1" smtClean="0"/>
              <a:t>conference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2482552"/>
            <a:ext cx="7772400" cy="4114800"/>
          </a:xfrm>
        </p:spPr>
        <p:txBody>
          <a:bodyPr/>
          <a:lstStyle/>
          <a:p>
            <a:pPr marL="0" lvl="2" indent="0">
              <a:buNone/>
            </a:pPr>
            <a:r>
              <a:rPr lang="en-US" sz="2400" dirty="0"/>
              <a:t>C</a:t>
            </a:r>
            <a:r>
              <a:rPr lang="en-US" sz="2400" dirty="0" smtClean="0"/>
              <a:t>ase studies presentation could </a:t>
            </a:r>
            <a:r>
              <a:rPr lang="en-US" sz="2400" dirty="0"/>
              <a:t>allow </a:t>
            </a:r>
            <a:r>
              <a:rPr lang="en-US" sz="2400" dirty="0" smtClean="0"/>
              <a:t>to share experiences in order to </a:t>
            </a:r>
            <a:r>
              <a:rPr lang="en-US" sz="2400" dirty="0"/>
              <a:t>highlight the data, or the combination of data to early identify at risk </a:t>
            </a:r>
            <a:r>
              <a:rPr lang="en-US" sz="2400" dirty="0" smtClean="0"/>
              <a:t>situations</a:t>
            </a:r>
            <a:r>
              <a:rPr lang="en-US" sz="2400" dirty="0"/>
              <a:t> </a:t>
            </a:r>
            <a:r>
              <a:rPr lang="en-US" sz="2400" dirty="0" smtClean="0"/>
              <a:t>: </a:t>
            </a:r>
          </a:p>
          <a:p>
            <a:pPr marL="381000" lvl="3" indent="0">
              <a:buNone/>
            </a:pPr>
            <a:r>
              <a:rPr lang="en-US" sz="2800" dirty="0" smtClean="0"/>
              <a:t>- what are the most relevant indicators, among the existing data ?</a:t>
            </a:r>
          </a:p>
          <a:p>
            <a:pPr marL="0" lvl="2" indent="0">
              <a:buNone/>
            </a:pPr>
            <a:endParaRPr lang="en-US" sz="2400" dirty="0"/>
          </a:p>
          <a:p>
            <a:pPr marL="0" lvl="2" indent="0">
              <a:buNone/>
            </a:pPr>
            <a:r>
              <a:rPr lang="en-US" sz="2400" dirty="0" smtClean="0"/>
              <a:t>…and </a:t>
            </a:r>
            <a:r>
              <a:rPr lang="en-US" sz="2400" dirty="0"/>
              <a:t>to discuss the opportunity  to systematically monitor these </a:t>
            </a:r>
            <a:r>
              <a:rPr lang="en-US" sz="2400" dirty="0" smtClean="0"/>
              <a:t>data in a prospective way.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4B66F-8A14-468F-925F-A0831C667ED6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F7E5D-8AA9-4A3A-854A-9F77B70C9C6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9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Conceptual</a:t>
            </a:r>
            <a:r>
              <a:rPr lang="fr-FR" dirty="0"/>
              <a:t> </a:t>
            </a:r>
            <a:r>
              <a:rPr lang="fr-FR" dirty="0" err="1"/>
              <a:t>framework</a:t>
            </a:r>
            <a:r>
              <a:rPr lang="fr-FR" dirty="0"/>
              <a:t> &amp; </a:t>
            </a:r>
            <a:r>
              <a:rPr lang="fr-FR" dirty="0" err="1"/>
              <a:t>references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5365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How </a:t>
            </a:r>
            <a:r>
              <a:rPr lang="en-US" dirty="0"/>
              <a:t>to investigate and </a:t>
            </a:r>
            <a:r>
              <a:rPr lang="en-US" dirty="0" err="1"/>
              <a:t>analyse</a:t>
            </a:r>
            <a:r>
              <a:rPr lang="en-US" dirty="0"/>
              <a:t> clinical </a:t>
            </a:r>
            <a:r>
              <a:rPr lang="en-US" dirty="0" smtClean="0"/>
              <a:t>incidents: Clinical </a:t>
            </a:r>
            <a:r>
              <a:rPr lang="en-US" dirty="0"/>
              <a:t>Risk Unit and Association of Litigation </a:t>
            </a:r>
            <a:r>
              <a:rPr lang="en-US" dirty="0" smtClean="0"/>
              <a:t>and </a:t>
            </a:r>
            <a:r>
              <a:rPr lang="fr-FR" dirty="0" err="1" smtClean="0"/>
              <a:t>Risk</a:t>
            </a:r>
            <a:r>
              <a:rPr lang="fr-FR" dirty="0" smtClean="0"/>
              <a:t> </a:t>
            </a:r>
            <a:r>
              <a:rPr lang="fr-FR" dirty="0"/>
              <a:t>Management </a:t>
            </a:r>
            <a:r>
              <a:rPr lang="fr-FR" dirty="0" err="1" smtClean="0"/>
              <a:t>protocol</a:t>
            </a:r>
            <a:r>
              <a:rPr lang="fr-FR" dirty="0" smtClean="0"/>
              <a:t> (ALARM)</a:t>
            </a:r>
            <a:endParaRPr lang="fr-FR" dirty="0"/>
          </a:p>
          <a:p>
            <a:pPr marL="0" indent="0">
              <a:buNone/>
            </a:pPr>
            <a:r>
              <a:rPr lang="fr-FR" b="0" dirty="0"/>
              <a:t>Charles </a:t>
            </a:r>
            <a:r>
              <a:rPr lang="fr-FR" b="0" dirty="0" smtClean="0"/>
              <a:t>Vincent &amp; all </a:t>
            </a:r>
            <a:r>
              <a:rPr lang="fr-FR" b="0" i="1" dirty="0"/>
              <a:t>BMJ </a:t>
            </a:r>
            <a:r>
              <a:rPr lang="fr-FR" b="0" dirty="0" smtClean="0"/>
              <a:t>2000;320:777–81</a:t>
            </a:r>
          </a:p>
          <a:p>
            <a:pPr marL="0" indent="0">
              <a:buNone/>
            </a:pPr>
            <a:r>
              <a:rPr lang="fr-FR" dirty="0" smtClean="0"/>
              <a:t>2.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of </a:t>
            </a:r>
            <a:r>
              <a:rPr lang="fr-FR" dirty="0" err="1" smtClean="0"/>
              <a:t>clinical</a:t>
            </a:r>
            <a:r>
              <a:rPr lang="fr-FR" dirty="0" smtClean="0"/>
              <a:t> incidents : the </a:t>
            </a:r>
            <a:r>
              <a:rPr lang="fr-FR" dirty="0"/>
              <a:t>L</a:t>
            </a:r>
            <a:r>
              <a:rPr lang="fr-FR" dirty="0" smtClean="0"/>
              <a:t>ondon Protocol, Center for Patient </a:t>
            </a:r>
            <a:r>
              <a:rPr lang="fr-FR" dirty="0" err="1" smtClean="0"/>
              <a:t>Safety</a:t>
            </a:r>
            <a:r>
              <a:rPr lang="fr-FR" dirty="0" smtClean="0"/>
              <a:t> and Service </a:t>
            </a:r>
            <a:r>
              <a:rPr lang="fr-FR" dirty="0" err="1" smtClean="0"/>
              <a:t>Quality</a:t>
            </a:r>
            <a:r>
              <a:rPr lang="fr-FR" dirty="0" smtClean="0"/>
              <a:t>, Imperial </a:t>
            </a:r>
            <a:r>
              <a:rPr lang="fr-FR" dirty="0" err="1" smtClean="0"/>
              <a:t>College</a:t>
            </a:r>
            <a:r>
              <a:rPr lang="fr-FR" dirty="0" smtClean="0"/>
              <a:t>, London </a:t>
            </a:r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://www1.imperial.ac.uk/cpssq/cpssq_publications/resources_tools/the_london_protocol</a:t>
            </a:r>
            <a:r>
              <a:rPr lang="fr-FR" dirty="0" smtClean="0">
                <a:hlinkClick r:id="rId2"/>
              </a:rPr>
              <a:t>/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4B66F-8A14-468F-925F-A0831C667ED6}" type="datetime1">
              <a:rPr lang="en-US" smtClean="0"/>
              <a:t>5/6/2015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F7E5D-8AA9-4A3A-854A-9F77B70C9C6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au Modele_PPT_HAS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Nouveau Modele_PPT_HAS</Template>
  <TotalTime>170</TotalTime>
  <Words>263</Words>
  <Application>Microsoft Office PowerPoint</Application>
  <PresentationFormat>Diavoorstelling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Nouveau Modele_PPT_HAS</vt:lpstr>
      <vt:lpstr>EPSO Risk profile working group</vt:lpstr>
      <vt:lpstr>Main goal</vt:lpstr>
      <vt:lpstr>Roadmap between Oslo and Helsinki conferences</vt:lpstr>
      <vt:lpstr>Workshop in Helsinki conference</vt:lpstr>
      <vt:lpstr>Conceptual framework &amp;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EPSO Risk profile working group</dc:title>
  <dc:creator>Bruno LUCET</dc:creator>
  <cp:lastModifiedBy>EPSO</cp:lastModifiedBy>
  <cp:revision>13</cp:revision>
  <dcterms:created xsi:type="dcterms:W3CDTF">2015-04-14T13:59:05Z</dcterms:created>
  <dcterms:modified xsi:type="dcterms:W3CDTF">2015-05-06T09:00:50Z</dcterms:modified>
</cp:coreProperties>
</file>