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5" r:id="rId5"/>
    <p:sldId id="266" r:id="rId6"/>
    <p:sldId id="267" r:id="rId7"/>
    <p:sldId id="268" r:id="rId8"/>
    <p:sldId id="258" r:id="rId9"/>
    <p:sldId id="269" r:id="rId10"/>
    <p:sldId id="274" r:id="rId11"/>
    <p:sldId id="270" r:id="rId12"/>
    <p:sldId id="272" r:id="rId13"/>
    <p:sldId id="273" r:id="rId14"/>
    <p:sldId id="25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6111" autoAdjust="0"/>
  </p:normalViewPr>
  <p:slideViewPr>
    <p:cSldViewPr>
      <p:cViewPr>
        <p:scale>
          <a:sx n="60" d="100"/>
          <a:sy n="60" d="100"/>
        </p:scale>
        <p:origin x="-2154"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297149-A265-4ED5-A0A2-43F52E54D21D}" type="datetimeFigureOut">
              <a:rPr lang="en-US"/>
              <a:pPr>
                <a:defRPr/>
              </a:pPr>
              <a:t>5/7/2014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14EEE-947E-44EE-A8EC-9C0B7AA50F4D}"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4C0AA4-12AB-4949-AB3E-A79F25810E34}" type="datetimeFigureOut">
              <a:rPr lang="en-US"/>
              <a:pPr>
                <a:defRPr/>
              </a:pPr>
              <a:t>5/7/2014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B63AD0-409B-47A1-BBF1-E772BA03B855}"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03F26E-365F-4148-B2BD-42FDCBE93799}" type="datetimeFigureOut">
              <a:rPr lang="en-US"/>
              <a:pPr>
                <a:defRPr/>
              </a:pPr>
              <a:t>5/7/2014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55FB3-A52E-4E51-97A1-3AA3785F5A21}"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CB0F80-C01C-4146-95C3-B198077AEABD}" type="datetimeFigureOut">
              <a:rPr lang="en-US"/>
              <a:pPr>
                <a:defRPr/>
              </a:pPr>
              <a:t>5/7/2014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ECA39B-C934-4EAB-8C86-CAD6E82D0135}"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0B6181-57B7-4110-B2A5-3EA88C20BA78}" type="datetimeFigureOut">
              <a:rPr lang="en-US"/>
              <a:pPr>
                <a:defRPr/>
              </a:pPr>
              <a:t>5/7/2014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0C2F2-9A43-40BA-85B7-A9F5ADF8B02D}"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6B6B7F-19D9-4EF7-850B-BA656B74CF1F}" type="datetimeFigureOut">
              <a:rPr lang="en-US"/>
              <a:pPr>
                <a:defRPr/>
              </a:pPr>
              <a:t>5/7/2014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F3EF39-A162-49E1-82D9-89AFF4CDA042}"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A86BDA-D072-4216-BF4A-D0DC5026698C}" type="datetimeFigureOut">
              <a:rPr lang="en-US"/>
              <a:pPr>
                <a:defRPr/>
              </a:pPr>
              <a:t>5/7/2014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22D46D-88EB-4468-BCD0-8BC78AF89C0B}"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085654-2662-40B2-940A-D4AFC3BC8904}" type="datetimeFigureOut">
              <a:rPr lang="en-US"/>
              <a:pPr>
                <a:defRPr/>
              </a:pPr>
              <a:t>5/7/2014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150B2A-9754-4EFD-AD45-7AB0ADFD287D}"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7CE5D-AA56-40B8-87B0-487EE149445E}" type="datetimeFigureOut">
              <a:rPr lang="en-US"/>
              <a:pPr>
                <a:defRPr/>
              </a:pPr>
              <a:t>5/7/2014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3A6D3A-C641-4B92-86B8-983368BB1199}"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7CC4FA-6E2A-4119-9B86-733ED41FD953}" type="datetimeFigureOut">
              <a:rPr lang="en-US"/>
              <a:pPr>
                <a:defRPr/>
              </a:pPr>
              <a:t>5/7/2014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67921B-5E49-475A-B2B1-23CA3107EDF7}"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991AE4-4308-42D7-9830-B2CD767838F2}" type="datetimeFigureOut">
              <a:rPr lang="en-US"/>
              <a:pPr>
                <a:defRPr/>
              </a:pPr>
              <a:t>5/7/2014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AB4060-B5FB-4619-9488-2C84D68E5248}"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13A2B30-5564-45E6-8687-FD9E46E3E3B7}" type="datetimeFigureOut">
              <a:rPr lang="en-US"/>
              <a:pPr>
                <a:defRPr/>
              </a:pPr>
              <a:t>5/7/2014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F10FBA9-1E4A-446E-84DC-CFCCEC475077}"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tsf.pt/PaginaInicial/tag.aspx?tag=maternidades"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tsf.pt/PaginaInicial/Portugal/Interior.aspx?content_id=3490937&amp;tag=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Users\msilva\Pictures\HBA\Fachada\HBA fachada_CA-7404.jpg"/>
          <p:cNvPicPr>
            <a:picLocks noChangeAspect="1" noChangeArrowheads="1"/>
          </p:cNvPicPr>
          <p:nvPr/>
        </p:nvPicPr>
        <p:blipFill>
          <a:blip r:embed="rId2"/>
          <a:srcRect t="1239" b="12016"/>
          <a:stretch>
            <a:fillRect/>
          </a:stretch>
        </p:blipFill>
        <p:spPr bwMode="auto">
          <a:xfrm>
            <a:off x="0" y="1557338"/>
            <a:ext cx="9906000" cy="5300662"/>
          </a:xfrm>
          <a:prstGeom prst="rect">
            <a:avLst/>
          </a:prstGeom>
          <a:noFill/>
          <a:ln w="9525">
            <a:noFill/>
            <a:miter lim="800000"/>
            <a:headEnd/>
            <a:tailEnd/>
          </a:ln>
        </p:spPr>
      </p:pic>
      <p:sp>
        <p:nvSpPr>
          <p:cNvPr id="5" name="Rectangle 4"/>
          <p:cNvSpPr/>
          <p:nvPr/>
        </p:nvSpPr>
        <p:spPr bwMode="auto">
          <a:xfrm>
            <a:off x="0" y="0"/>
            <a:ext cx="9906000" cy="1557338"/>
          </a:xfrm>
          <a:prstGeom prst="rect">
            <a:avLst/>
          </a:prstGeom>
          <a:ln>
            <a:solidFill>
              <a:schemeClr val="bg1"/>
            </a:solidFill>
            <a:headEnd type="none" w="med" len="med"/>
            <a:tailEnd type="triangle" w="med" len="med"/>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endParaRPr lang="pt-PT" sz="1000" b="1" dirty="0">
              <a:solidFill>
                <a:schemeClr val="tx1"/>
              </a:solidFill>
              <a:latin typeface="Arial" pitchFamily="34" charset="0"/>
              <a:ea typeface="ＭＳ Ｐゴシック" pitchFamily="34" charset="-128"/>
            </a:endParaRPr>
          </a:p>
        </p:txBody>
      </p:sp>
      <p:pic>
        <p:nvPicPr>
          <p:cNvPr id="13315" name="Picture 4" descr="C:\Users\msilva\Pictures\Logotipos Unidades\HBA\logo HBA alta.tif"/>
          <p:cNvPicPr>
            <a:picLocks noChangeAspect="1" noChangeArrowheads="1"/>
          </p:cNvPicPr>
          <p:nvPr/>
        </p:nvPicPr>
        <p:blipFill>
          <a:blip r:embed="rId3"/>
          <a:srcRect/>
          <a:stretch>
            <a:fillRect/>
          </a:stretch>
        </p:blipFill>
        <p:spPr bwMode="auto">
          <a:xfrm>
            <a:off x="179388" y="476250"/>
            <a:ext cx="2274887" cy="709613"/>
          </a:xfrm>
          <a:prstGeom prst="rect">
            <a:avLst/>
          </a:prstGeom>
          <a:noFill/>
          <a:ln w="9525">
            <a:noFill/>
            <a:miter lim="800000"/>
            <a:headEnd/>
            <a:tailEnd/>
          </a:ln>
        </p:spPr>
      </p:pic>
      <p:sp>
        <p:nvSpPr>
          <p:cNvPr id="13316" name="Título 1"/>
          <p:cNvSpPr txBox="1">
            <a:spLocks/>
          </p:cNvSpPr>
          <p:nvPr/>
        </p:nvSpPr>
        <p:spPr bwMode="auto">
          <a:xfrm>
            <a:off x="57150" y="1773238"/>
            <a:ext cx="5329238" cy="719137"/>
          </a:xfrm>
          <a:prstGeom prst="rect">
            <a:avLst/>
          </a:prstGeom>
          <a:noFill/>
          <a:ln w="9525">
            <a:noFill/>
            <a:miter lim="800000"/>
            <a:headEnd/>
            <a:tailEnd/>
          </a:ln>
        </p:spPr>
        <p:txBody>
          <a:bodyPr anchor="b"/>
          <a:lstStyle/>
          <a:p>
            <a:pPr eaLnBrk="0" hangingPunct="0"/>
            <a:endParaRPr lang="pt-PT" sz="2800" b="1">
              <a:solidFill>
                <a:srgbClr val="FFFFFF"/>
              </a:solidFill>
              <a:latin typeface="Calibri" pitchFamily="34" charset="0"/>
            </a:endParaRPr>
          </a:p>
        </p:txBody>
      </p:sp>
      <p:sp>
        <p:nvSpPr>
          <p:cNvPr id="13317" name="TextBox 2"/>
          <p:cNvSpPr txBox="1">
            <a:spLocks noChangeArrowheads="1"/>
          </p:cNvSpPr>
          <p:nvPr/>
        </p:nvSpPr>
        <p:spPr bwMode="auto">
          <a:xfrm>
            <a:off x="128588" y="6372225"/>
            <a:ext cx="2135187" cy="369888"/>
          </a:xfrm>
          <a:prstGeom prst="rect">
            <a:avLst/>
          </a:prstGeom>
          <a:noFill/>
          <a:ln w="9525">
            <a:noFill/>
            <a:miter lim="800000"/>
            <a:headEnd/>
            <a:tailEnd/>
          </a:ln>
        </p:spPr>
        <p:txBody>
          <a:bodyPr wrap="none">
            <a:spAutoFit/>
          </a:bodyPr>
          <a:lstStyle/>
          <a:p>
            <a:r>
              <a:rPr lang="en-US" b="1">
                <a:solidFill>
                  <a:srgbClr val="FFFFFF"/>
                </a:solidFill>
                <a:latin typeface="Calibri" pitchFamily="34" charset="0"/>
              </a:rPr>
              <a:t>Porto, 9th May 2014</a:t>
            </a:r>
          </a:p>
        </p:txBody>
      </p:sp>
      <p:sp>
        <p:nvSpPr>
          <p:cNvPr id="11" name="TextBox 10"/>
          <p:cNvSpPr txBox="1"/>
          <p:nvPr/>
        </p:nvSpPr>
        <p:spPr>
          <a:xfrm>
            <a:off x="5076056" y="476250"/>
            <a:ext cx="3917950" cy="585788"/>
          </a:xfrm>
          <a:prstGeom prst="rect">
            <a:avLst/>
          </a:prstGeom>
          <a:noFill/>
        </p:spPr>
        <p:txBody>
          <a:bodyPr wrap="none">
            <a:spAutoFit/>
          </a:bodyPr>
          <a:lstStyle/>
          <a:p>
            <a:pPr fontAlgn="auto">
              <a:spcBef>
                <a:spcPts val="0"/>
              </a:spcBef>
              <a:spcAft>
                <a:spcPts val="0"/>
              </a:spcAft>
              <a:defRPr/>
            </a:pPr>
            <a:r>
              <a:rPr lang="pt-PT" sz="3200" dirty="0">
                <a:solidFill>
                  <a:schemeClr val="bg1">
                    <a:lumMod val="50000"/>
                  </a:schemeClr>
                </a:solidFill>
                <a:latin typeface="+mn-lt"/>
                <a:cs typeface="+mn-cs"/>
              </a:rPr>
              <a:t>17th EPSO </a:t>
            </a:r>
            <a:r>
              <a:rPr lang="en-US" sz="3200" dirty="0">
                <a:solidFill>
                  <a:schemeClr val="bg1">
                    <a:lumMod val="50000"/>
                  </a:schemeClr>
                </a:solidFill>
                <a:latin typeface="+mn-lt"/>
                <a:cs typeface="+mn-cs"/>
              </a:rPr>
              <a:t>Conference</a:t>
            </a:r>
          </a:p>
        </p:txBody>
      </p:sp>
      <p:sp>
        <p:nvSpPr>
          <p:cNvPr id="13319" name="TextBox 12"/>
          <p:cNvSpPr txBox="1">
            <a:spLocks noChangeArrowheads="1"/>
          </p:cNvSpPr>
          <p:nvPr/>
        </p:nvSpPr>
        <p:spPr bwMode="auto">
          <a:xfrm>
            <a:off x="179388" y="2133600"/>
            <a:ext cx="8651875" cy="830263"/>
          </a:xfrm>
          <a:prstGeom prst="rect">
            <a:avLst/>
          </a:prstGeom>
          <a:noFill/>
          <a:ln w="9525">
            <a:noFill/>
            <a:miter lim="800000"/>
            <a:headEnd/>
            <a:tailEnd/>
          </a:ln>
        </p:spPr>
        <p:txBody>
          <a:bodyPr wrap="none">
            <a:spAutoFit/>
          </a:bodyPr>
          <a:lstStyle/>
          <a:p>
            <a:r>
              <a:rPr lang="en-US" sz="2400">
                <a:solidFill>
                  <a:schemeClr val="bg1"/>
                </a:solidFill>
                <a:latin typeface="Calibri" pitchFamily="34" charset="0"/>
              </a:rPr>
              <a:t>Directors of Hospital Boards in debate with CEO’s of Inspections and</a:t>
            </a:r>
          </a:p>
          <a:p>
            <a:r>
              <a:rPr lang="en-US" sz="2400">
                <a:solidFill>
                  <a:schemeClr val="bg1"/>
                </a:solidFill>
                <a:latin typeface="Calibri" pitchFamily="34" charset="0"/>
              </a:rPr>
              <a:t>Regulators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627313" y="1412875"/>
            <a:ext cx="5670550" cy="646113"/>
          </a:xfrm>
          <a:prstGeom prst="rect">
            <a:avLst/>
          </a:prstGeom>
          <a:noFill/>
          <a:ln w="9525">
            <a:noFill/>
            <a:miter lim="800000"/>
            <a:headEnd/>
            <a:tailEnd/>
          </a:ln>
        </p:spPr>
        <p:txBody>
          <a:bodyPr>
            <a:spAutoFit/>
          </a:bodyPr>
          <a:lstStyle/>
          <a:p>
            <a:r>
              <a:rPr lang="pt-PT" b="1">
                <a:latin typeface="Calibri" pitchFamily="34" charset="0"/>
              </a:rPr>
              <a:t>3. </a:t>
            </a:r>
            <a:r>
              <a:rPr lang="en-US" b="1">
                <a:latin typeface="Calibri" pitchFamily="34" charset="0"/>
              </a:rPr>
              <a:t>Special attention to smaller units </a:t>
            </a:r>
          </a:p>
          <a:p>
            <a:pPr>
              <a:buFont typeface="Arial" charset="0"/>
              <a:buChar char="•"/>
            </a:pPr>
            <a:endParaRPr lang="pt-PT" b="1">
              <a:latin typeface="Calibri" pitchFamily="34" charset="0"/>
            </a:endParaRPr>
          </a:p>
        </p:txBody>
      </p:sp>
      <p:sp>
        <p:nvSpPr>
          <p:cNvPr id="22530" name="Rectangle 1"/>
          <p:cNvSpPr>
            <a:spLocks noChangeArrowheads="1"/>
          </p:cNvSpPr>
          <p:nvPr/>
        </p:nvSpPr>
        <p:spPr bwMode="auto">
          <a:xfrm>
            <a:off x="179388" y="188913"/>
            <a:ext cx="8794750" cy="1154112"/>
          </a:xfrm>
          <a:prstGeom prst="rect">
            <a:avLst/>
          </a:prstGeom>
          <a:solidFill>
            <a:srgbClr val="FFC000"/>
          </a:solidFill>
          <a:ln w="9525">
            <a:noFill/>
            <a:miter lim="800000"/>
            <a:headEnd/>
            <a:tailEnd/>
          </a:ln>
        </p:spPr>
        <p:txBody>
          <a:bodyPr wrap="none" bIns="0" anchor="ctr">
            <a:spAutoFit/>
          </a:bodyPr>
          <a:lstStyle/>
          <a:p>
            <a:pPr algn="ctr"/>
            <a:r>
              <a:rPr lang="en-US" sz="2400">
                <a:solidFill>
                  <a:schemeClr val="bg1"/>
                </a:solidFill>
                <a:latin typeface="Arial Unicode MS" pitchFamily="34" charset="-128"/>
                <a:ea typeface="Calibri" pitchFamily="34" charset="0"/>
                <a:cs typeface="Courier New" pitchFamily="49" charset="0"/>
              </a:rPr>
              <a:t>What should be the main objectives and future goals for health </a:t>
            </a:r>
          </a:p>
          <a:p>
            <a:pPr algn="ctr"/>
            <a:r>
              <a:rPr lang="en-US" sz="2400">
                <a:solidFill>
                  <a:schemeClr val="bg1"/>
                </a:solidFill>
                <a:latin typeface="Arial Unicode MS" pitchFamily="34" charset="-128"/>
                <a:ea typeface="Calibri" pitchFamily="34" charset="0"/>
                <a:cs typeface="Courier New" pitchFamily="49" charset="0"/>
              </a:rPr>
              <a:t>inspectorates and inspectors to promote excellence or at least </a:t>
            </a:r>
          </a:p>
          <a:p>
            <a:pPr algn="ctr"/>
            <a:r>
              <a:rPr lang="en-US" sz="2400">
                <a:solidFill>
                  <a:schemeClr val="bg1"/>
                </a:solidFill>
                <a:latin typeface="Arial Unicode MS" pitchFamily="34" charset="-128"/>
                <a:ea typeface="Calibri" pitchFamily="34" charset="0"/>
                <a:cs typeface="Courier New" pitchFamily="49" charset="0"/>
              </a:rPr>
              <a:t>the best possible care? </a:t>
            </a:r>
          </a:p>
        </p:txBody>
      </p:sp>
      <p:pic>
        <p:nvPicPr>
          <p:cNvPr id="22531"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22532" name="TextBox 6"/>
          <p:cNvSpPr txBox="1">
            <a:spLocks noChangeArrowheads="1"/>
          </p:cNvSpPr>
          <p:nvPr/>
        </p:nvSpPr>
        <p:spPr bwMode="auto">
          <a:xfrm>
            <a:off x="323850" y="2276475"/>
            <a:ext cx="8496300" cy="2032000"/>
          </a:xfrm>
          <a:prstGeom prst="rect">
            <a:avLst/>
          </a:prstGeom>
          <a:noFill/>
          <a:ln w="9525">
            <a:noFill/>
            <a:miter lim="800000"/>
            <a:headEnd/>
            <a:tailEnd/>
          </a:ln>
        </p:spPr>
        <p:txBody>
          <a:bodyPr wrap="none">
            <a:spAutoFit/>
          </a:bodyPr>
          <a:lstStyle/>
          <a:p>
            <a:pPr>
              <a:buFont typeface="Arial" charset="0"/>
              <a:buChar char="•"/>
            </a:pPr>
            <a:r>
              <a:rPr lang="en-US">
                <a:latin typeface="Calibri" pitchFamily="34" charset="0"/>
              </a:rPr>
              <a:t> </a:t>
            </a:r>
            <a:r>
              <a:rPr lang="en-US" u="sng">
                <a:latin typeface="Calibri" pitchFamily="34" charset="0"/>
              </a:rPr>
              <a:t>Professional certification </a:t>
            </a:r>
            <a:r>
              <a:rPr lang="en-US">
                <a:latin typeface="Calibri" pitchFamily="34" charset="0"/>
              </a:rPr>
              <a:t>for independent healthcare providers (together with medical, </a:t>
            </a:r>
          </a:p>
          <a:p>
            <a:r>
              <a:rPr lang="en-US">
                <a:latin typeface="Calibri" pitchFamily="34" charset="0"/>
              </a:rPr>
              <a:t>  nursing and other health professional’s associations)</a:t>
            </a:r>
          </a:p>
          <a:p>
            <a:endParaRPr lang="pt-PT">
              <a:latin typeface="Calibri" pitchFamily="34" charset="0"/>
            </a:endParaRPr>
          </a:p>
          <a:p>
            <a:pPr>
              <a:buFont typeface="Arial" charset="0"/>
              <a:buChar char="•"/>
            </a:pPr>
            <a:r>
              <a:rPr lang="pt-PT">
                <a:latin typeface="Calibri" pitchFamily="34" charset="0"/>
              </a:rPr>
              <a:t> </a:t>
            </a:r>
            <a:r>
              <a:rPr lang="en-US" u="sng">
                <a:latin typeface="Calibri" pitchFamily="34" charset="0"/>
              </a:rPr>
              <a:t>Auditing</a:t>
            </a:r>
            <a:r>
              <a:rPr lang="en-US">
                <a:latin typeface="Calibri" pitchFamily="34" charset="0"/>
              </a:rPr>
              <a:t> healthcare providers</a:t>
            </a:r>
          </a:p>
          <a:p>
            <a:endParaRPr lang="pt-PT">
              <a:latin typeface="Calibri" pitchFamily="34" charset="0"/>
            </a:endParaRPr>
          </a:p>
          <a:p>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627313" y="1412875"/>
            <a:ext cx="3854450" cy="369888"/>
          </a:xfrm>
          <a:prstGeom prst="rect">
            <a:avLst/>
          </a:prstGeom>
          <a:noFill/>
          <a:ln w="9525">
            <a:noFill/>
            <a:miter lim="800000"/>
            <a:headEnd/>
            <a:tailEnd/>
          </a:ln>
        </p:spPr>
        <p:txBody>
          <a:bodyPr wrap="none">
            <a:spAutoFit/>
          </a:bodyPr>
          <a:lstStyle/>
          <a:p>
            <a:r>
              <a:rPr lang="pt-PT" b="1">
                <a:latin typeface="Calibri" pitchFamily="34" charset="0"/>
              </a:rPr>
              <a:t>4. </a:t>
            </a:r>
            <a:r>
              <a:rPr lang="en-US" b="1">
                <a:latin typeface="Calibri" pitchFamily="34" charset="0"/>
              </a:rPr>
              <a:t>Intelligent complaint’s management</a:t>
            </a:r>
          </a:p>
        </p:txBody>
      </p:sp>
      <p:sp>
        <p:nvSpPr>
          <p:cNvPr id="23554" name="Rectangle 1"/>
          <p:cNvSpPr>
            <a:spLocks noChangeArrowheads="1"/>
          </p:cNvSpPr>
          <p:nvPr/>
        </p:nvSpPr>
        <p:spPr bwMode="auto">
          <a:xfrm>
            <a:off x="179388" y="188913"/>
            <a:ext cx="8794750" cy="1154112"/>
          </a:xfrm>
          <a:prstGeom prst="rect">
            <a:avLst/>
          </a:prstGeom>
          <a:solidFill>
            <a:srgbClr val="FFC000"/>
          </a:solidFill>
          <a:ln w="9525">
            <a:noFill/>
            <a:miter lim="800000"/>
            <a:headEnd/>
            <a:tailEnd/>
          </a:ln>
        </p:spPr>
        <p:txBody>
          <a:bodyPr wrap="none" bIns="0" anchor="ctr">
            <a:spAutoFit/>
          </a:bodyPr>
          <a:lstStyle/>
          <a:p>
            <a:pPr algn="ctr"/>
            <a:r>
              <a:rPr lang="en-US" sz="2400">
                <a:solidFill>
                  <a:schemeClr val="bg1"/>
                </a:solidFill>
                <a:latin typeface="Arial Unicode MS" pitchFamily="34" charset="-128"/>
                <a:ea typeface="Calibri" pitchFamily="34" charset="0"/>
                <a:cs typeface="Courier New" pitchFamily="49" charset="0"/>
              </a:rPr>
              <a:t>What should be the main objectives and future goals for health </a:t>
            </a:r>
          </a:p>
          <a:p>
            <a:pPr algn="ctr"/>
            <a:r>
              <a:rPr lang="en-US" sz="2400">
                <a:solidFill>
                  <a:schemeClr val="bg1"/>
                </a:solidFill>
                <a:latin typeface="Arial Unicode MS" pitchFamily="34" charset="-128"/>
                <a:ea typeface="Calibri" pitchFamily="34" charset="0"/>
                <a:cs typeface="Courier New" pitchFamily="49" charset="0"/>
              </a:rPr>
              <a:t>inspectorates and inspectors to promote excellence or at least </a:t>
            </a:r>
          </a:p>
          <a:p>
            <a:pPr algn="ctr"/>
            <a:r>
              <a:rPr lang="en-US" sz="2400">
                <a:solidFill>
                  <a:schemeClr val="bg1"/>
                </a:solidFill>
                <a:latin typeface="Arial Unicode MS" pitchFamily="34" charset="-128"/>
                <a:ea typeface="Calibri" pitchFamily="34" charset="0"/>
                <a:cs typeface="Courier New" pitchFamily="49" charset="0"/>
              </a:rPr>
              <a:t>the best possible care? </a:t>
            </a:r>
          </a:p>
        </p:txBody>
      </p:sp>
      <p:pic>
        <p:nvPicPr>
          <p:cNvPr id="23555"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23556" name="TextBox 6"/>
          <p:cNvSpPr txBox="1">
            <a:spLocks noChangeArrowheads="1"/>
          </p:cNvSpPr>
          <p:nvPr/>
        </p:nvSpPr>
        <p:spPr bwMode="auto">
          <a:xfrm>
            <a:off x="179388" y="2060575"/>
            <a:ext cx="8847137" cy="646113"/>
          </a:xfrm>
          <a:prstGeom prst="rect">
            <a:avLst/>
          </a:prstGeom>
          <a:noFill/>
          <a:ln w="9525">
            <a:noFill/>
            <a:miter lim="800000"/>
            <a:headEnd/>
            <a:tailEnd/>
          </a:ln>
        </p:spPr>
        <p:txBody>
          <a:bodyPr wrap="none">
            <a:spAutoFit/>
          </a:bodyPr>
          <a:lstStyle/>
          <a:p>
            <a:r>
              <a:rPr lang="en-US">
                <a:latin typeface="Calibri" pitchFamily="34" charset="0"/>
              </a:rPr>
              <a:t>Now that ERS will receive all the complains of NHS public services it will need a good system </a:t>
            </a:r>
          </a:p>
          <a:p>
            <a:r>
              <a:rPr lang="en-US">
                <a:latin typeface="Calibri" pitchFamily="34" charset="0"/>
              </a:rPr>
              <a:t>to deal with “garbage” and to identify most important issues</a:t>
            </a:r>
          </a:p>
        </p:txBody>
      </p:sp>
      <p:sp>
        <p:nvSpPr>
          <p:cNvPr id="23557" name="TextBox 8"/>
          <p:cNvSpPr txBox="1">
            <a:spLocks noChangeArrowheads="1"/>
          </p:cNvSpPr>
          <p:nvPr/>
        </p:nvSpPr>
        <p:spPr bwMode="auto">
          <a:xfrm>
            <a:off x="323850" y="3213100"/>
            <a:ext cx="8280400" cy="646113"/>
          </a:xfrm>
          <a:prstGeom prst="rect">
            <a:avLst/>
          </a:prstGeom>
          <a:noFill/>
          <a:ln w="9525">
            <a:noFill/>
            <a:miter lim="800000"/>
            <a:headEnd/>
            <a:tailEnd/>
          </a:ln>
        </p:spPr>
        <p:txBody>
          <a:bodyPr>
            <a:spAutoFit/>
          </a:bodyPr>
          <a:lstStyle/>
          <a:p>
            <a:pPr>
              <a:buFont typeface="Arial" charset="0"/>
              <a:buChar char="•"/>
            </a:pPr>
            <a:r>
              <a:rPr lang="en-US">
                <a:latin typeface="Calibri" pitchFamily="34" charset="0"/>
              </a:rPr>
              <a:t> </a:t>
            </a:r>
            <a:r>
              <a:rPr lang="en-US" u="sng">
                <a:latin typeface="Calibri" pitchFamily="34" charset="0"/>
              </a:rPr>
              <a:t>Clinical capability </a:t>
            </a:r>
            <a:r>
              <a:rPr lang="en-US">
                <a:latin typeface="Calibri" pitchFamily="34" charset="0"/>
              </a:rPr>
              <a:t>to independently investigate failures and complains</a:t>
            </a:r>
          </a:p>
          <a:p>
            <a:endParaRPr lang="pt-PT">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627313" y="1412875"/>
            <a:ext cx="3378200" cy="369888"/>
          </a:xfrm>
          <a:prstGeom prst="rect">
            <a:avLst/>
          </a:prstGeom>
          <a:noFill/>
          <a:ln w="9525">
            <a:noFill/>
            <a:miter lim="800000"/>
            <a:headEnd/>
            <a:tailEnd/>
          </a:ln>
        </p:spPr>
        <p:txBody>
          <a:bodyPr wrap="none">
            <a:spAutoFit/>
          </a:bodyPr>
          <a:lstStyle/>
          <a:p>
            <a:r>
              <a:rPr lang="pt-PT" b="1">
                <a:latin typeface="Calibri" pitchFamily="34" charset="0"/>
              </a:rPr>
              <a:t>5. </a:t>
            </a:r>
            <a:r>
              <a:rPr lang="en-US" b="1">
                <a:latin typeface="Calibri" pitchFamily="34" charset="0"/>
              </a:rPr>
              <a:t>Logical &amp; rational penal system</a:t>
            </a:r>
          </a:p>
        </p:txBody>
      </p:sp>
      <p:sp>
        <p:nvSpPr>
          <p:cNvPr id="24578" name="Rectangle 1"/>
          <p:cNvSpPr>
            <a:spLocks noChangeArrowheads="1"/>
          </p:cNvSpPr>
          <p:nvPr/>
        </p:nvSpPr>
        <p:spPr bwMode="auto">
          <a:xfrm>
            <a:off x="179388" y="188913"/>
            <a:ext cx="8794750" cy="1154112"/>
          </a:xfrm>
          <a:prstGeom prst="rect">
            <a:avLst/>
          </a:prstGeom>
          <a:solidFill>
            <a:srgbClr val="FFC000"/>
          </a:solidFill>
          <a:ln w="9525">
            <a:noFill/>
            <a:miter lim="800000"/>
            <a:headEnd/>
            <a:tailEnd/>
          </a:ln>
        </p:spPr>
        <p:txBody>
          <a:bodyPr wrap="none" bIns="0" anchor="ctr">
            <a:spAutoFit/>
          </a:bodyPr>
          <a:lstStyle/>
          <a:p>
            <a:pPr algn="ctr"/>
            <a:r>
              <a:rPr lang="en-US" sz="2400">
                <a:solidFill>
                  <a:schemeClr val="bg1"/>
                </a:solidFill>
                <a:latin typeface="Arial Unicode MS" pitchFamily="34" charset="-128"/>
                <a:ea typeface="Calibri" pitchFamily="34" charset="0"/>
                <a:cs typeface="Courier New" pitchFamily="49" charset="0"/>
              </a:rPr>
              <a:t>What should be the main objectives and future goals for health </a:t>
            </a:r>
          </a:p>
          <a:p>
            <a:pPr algn="ctr"/>
            <a:r>
              <a:rPr lang="en-US" sz="2400">
                <a:solidFill>
                  <a:schemeClr val="bg1"/>
                </a:solidFill>
                <a:latin typeface="Arial Unicode MS" pitchFamily="34" charset="-128"/>
                <a:ea typeface="Calibri" pitchFamily="34" charset="0"/>
                <a:cs typeface="Courier New" pitchFamily="49" charset="0"/>
              </a:rPr>
              <a:t>inspectorates and inspectors to promote excellence or at least </a:t>
            </a:r>
          </a:p>
          <a:p>
            <a:pPr algn="ctr"/>
            <a:r>
              <a:rPr lang="en-US" sz="2400">
                <a:solidFill>
                  <a:schemeClr val="bg1"/>
                </a:solidFill>
                <a:latin typeface="Arial Unicode MS" pitchFamily="34" charset="-128"/>
                <a:ea typeface="Calibri" pitchFamily="34" charset="0"/>
                <a:cs typeface="Courier New" pitchFamily="49" charset="0"/>
              </a:rPr>
              <a:t>the best possible care? </a:t>
            </a:r>
          </a:p>
        </p:txBody>
      </p:sp>
      <p:pic>
        <p:nvPicPr>
          <p:cNvPr id="24579"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24580" name="TextBox 7"/>
          <p:cNvSpPr txBox="1">
            <a:spLocks noChangeArrowheads="1"/>
          </p:cNvSpPr>
          <p:nvPr/>
        </p:nvSpPr>
        <p:spPr bwMode="auto">
          <a:xfrm>
            <a:off x="323850" y="2133600"/>
            <a:ext cx="8424863" cy="922338"/>
          </a:xfrm>
          <a:prstGeom prst="rect">
            <a:avLst/>
          </a:prstGeom>
          <a:noFill/>
          <a:ln w="9525">
            <a:noFill/>
            <a:miter lim="800000"/>
            <a:headEnd/>
            <a:tailEnd/>
          </a:ln>
        </p:spPr>
        <p:txBody>
          <a:bodyPr>
            <a:spAutoFit/>
          </a:bodyPr>
          <a:lstStyle/>
          <a:p>
            <a:r>
              <a:rPr lang="en-US" u="sng">
                <a:latin typeface="Calibri" pitchFamily="34" charset="0"/>
              </a:rPr>
              <a:t>Balanced punishment </a:t>
            </a:r>
            <a:r>
              <a:rPr lang="en-US">
                <a:latin typeface="Calibri" pitchFamily="34" charset="0"/>
              </a:rPr>
              <a:t>according to the impact of non conformities or failures</a:t>
            </a:r>
          </a:p>
          <a:p>
            <a:endParaRPr lang="en-US">
              <a:latin typeface="Calibri" pitchFamily="34" charset="0"/>
            </a:endParaRPr>
          </a:p>
          <a:p>
            <a:r>
              <a:rPr lang="en-US">
                <a:latin typeface="Calibri"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484438" y="1412875"/>
            <a:ext cx="4670425" cy="369888"/>
          </a:xfrm>
          <a:prstGeom prst="rect">
            <a:avLst/>
          </a:prstGeom>
          <a:noFill/>
          <a:ln w="9525">
            <a:noFill/>
            <a:miter lim="800000"/>
            <a:headEnd/>
            <a:tailEnd/>
          </a:ln>
        </p:spPr>
        <p:txBody>
          <a:bodyPr wrap="none">
            <a:spAutoFit/>
          </a:bodyPr>
          <a:lstStyle/>
          <a:p>
            <a:r>
              <a:rPr lang="pt-PT" b="1">
                <a:latin typeface="Calibri" pitchFamily="34" charset="0"/>
              </a:rPr>
              <a:t>6. </a:t>
            </a:r>
            <a:r>
              <a:rPr lang="en-US" b="1">
                <a:latin typeface="Calibri" pitchFamily="34" charset="0"/>
              </a:rPr>
              <a:t>Publicity and Marketing of Regulator activity</a:t>
            </a:r>
          </a:p>
        </p:txBody>
      </p:sp>
      <p:sp>
        <p:nvSpPr>
          <p:cNvPr id="25602" name="Rectangle 1"/>
          <p:cNvSpPr>
            <a:spLocks noChangeArrowheads="1"/>
          </p:cNvSpPr>
          <p:nvPr/>
        </p:nvSpPr>
        <p:spPr bwMode="auto">
          <a:xfrm>
            <a:off x="179388" y="188913"/>
            <a:ext cx="8794750" cy="1154112"/>
          </a:xfrm>
          <a:prstGeom prst="rect">
            <a:avLst/>
          </a:prstGeom>
          <a:solidFill>
            <a:srgbClr val="FFC000"/>
          </a:solidFill>
          <a:ln w="9525">
            <a:noFill/>
            <a:miter lim="800000"/>
            <a:headEnd/>
            <a:tailEnd/>
          </a:ln>
        </p:spPr>
        <p:txBody>
          <a:bodyPr wrap="none" bIns="0" anchor="ctr">
            <a:spAutoFit/>
          </a:bodyPr>
          <a:lstStyle/>
          <a:p>
            <a:pPr algn="ctr"/>
            <a:r>
              <a:rPr lang="en-US" sz="2400">
                <a:solidFill>
                  <a:schemeClr val="bg1"/>
                </a:solidFill>
                <a:latin typeface="Arial Unicode MS" pitchFamily="34" charset="-128"/>
                <a:ea typeface="Calibri" pitchFamily="34" charset="0"/>
                <a:cs typeface="Courier New" pitchFamily="49" charset="0"/>
              </a:rPr>
              <a:t>What should be the main objectives and future goals for health </a:t>
            </a:r>
          </a:p>
          <a:p>
            <a:pPr algn="ctr"/>
            <a:r>
              <a:rPr lang="en-US" sz="2400">
                <a:solidFill>
                  <a:schemeClr val="bg1"/>
                </a:solidFill>
                <a:latin typeface="Arial Unicode MS" pitchFamily="34" charset="-128"/>
                <a:ea typeface="Calibri" pitchFamily="34" charset="0"/>
                <a:cs typeface="Courier New" pitchFamily="49" charset="0"/>
              </a:rPr>
              <a:t>inspectorates and inspectors to promote excellence or at least </a:t>
            </a:r>
          </a:p>
          <a:p>
            <a:pPr algn="ctr"/>
            <a:r>
              <a:rPr lang="en-US" sz="2400">
                <a:solidFill>
                  <a:schemeClr val="bg1"/>
                </a:solidFill>
                <a:latin typeface="Arial Unicode MS" pitchFamily="34" charset="-128"/>
                <a:ea typeface="Calibri" pitchFamily="34" charset="0"/>
                <a:cs typeface="Courier New" pitchFamily="49" charset="0"/>
              </a:rPr>
              <a:t>the best possible care? </a:t>
            </a:r>
          </a:p>
        </p:txBody>
      </p:sp>
      <p:pic>
        <p:nvPicPr>
          <p:cNvPr id="25603"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25604" name="TextBox 6"/>
          <p:cNvSpPr txBox="1">
            <a:spLocks noChangeArrowheads="1"/>
          </p:cNvSpPr>
          <p:nvPr/>
        </p:nvSpPr>
        <p:spPr bwMode="auto">
          <a:xfrm>
            <a:off x="468313" y="2420938"/>
            <a:ext cx="8518525" cy="923925"/>
          </a:xfrm>
          <a:prstGeom prst="rect">
            <a:avLst/>
          </a:prstGeom>
          <a:noFill/>
          <a:ln w="9525">
            <a:noFill/>
            <a:miter lim="800000"/>
            <a:headEnd/>
            <a:tailEnd/>
          </a:ln>
        </p:spPr>
        <p:txBody>
          <a:bodyPr wrap="none">
            <a:spAutoFit/>
          </a:bodyPr>
          <a:lstStyle/>
          <a:p>
            <a:pPr>
              <a:buFont typeface="Arial" charset="0"/>
              <a:buChar char="•"/>
            </a:pPr>
            <a:r>
              <a:rPr lang="en-US">
                <a:latin typeface="Calibri" pitchFamily="34" charset="0"/>
              </a:rPr>
              <a:t> Health Regulator activities and outcomes </a:t>
            </a:r>
            <a:r>
              <a:rPr lang="en-US" u="sng">
                <a:latin typeface="Calibri" pitchFamily="34" charset="0"/>
              </a:rPr>
              <a:t>must be well spread</a:t>
            </a:r>
            <a:r>
              <a:rPr lang="en-US">
                <a:latin typeface="Calibri" pitchFamily="34" charset="0"/>
              </a:rPr>
              <a:t>  trough media</a:t>
            </a:r>
          </a:p>
          <a:p>
            <a:endParaRPr lang="en-US">
              <a:latin typeface="Calibri" pitchFamily="34" charset="0"/>
            </a:endParaRPr>
          </a:p>
          <a:p>
            <a:pPr>
              <a:buFont typeface="Arial" charset="0"/>
              <a:buChar char="•"/>
            </a:pPr>
            <a:r>
              <a:rPr lang="en-US">
                <a:latin typeface="Calibri" pitchFamily="34" charset="0"/>
              </a:rPr>
              <a:t> </a:t>
            </a:r>
            <a:r>
              <a:rPr lang="en-US" u="sng">
                <a:latin typeface="Calibri" pitchFamily="34" charset="0"/>
              </a:rPr>
              <a:t>Visibility</a:t>
            </a:r>
            <a:r>
              <a:rPr lang="en-US">
                <a:latin typeface="Calibri" pitchFamily="34" charset="0"/>
              </a:rPr>
              <a:t> is an essential issue of </a:t>
            </a:r>
            <a:r>
              <a:rPr lang="en-US" u="sng">
                <a:latin typeface="Calibri" pitchFamily="34" charset="0"/>
              </a:rPr>
              <a:t>pedagogy of ERS activity </a:t>
            </a:r>
            <a:r>
              <a:rPr lang="en-US">
                <a:latin typeface="Calibri" pitchFamily="34" charset="0"/>
              </a:rPr>
              <a:t>and of it </a:t>
            </a:r>
            <a:r>
              <a:rPr lang="en-US" u="sng">
                <a:latin typeface="Calibri" pitchFamily="34" charset="0"/>
              </a:rPr>
              <a:t>prophylactic purposes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950" y="115888"/>
            <a:ext cx="8928100" cy="11525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6626"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3" name="Rectangle 1"/>
          <p:cNvSpPr>
            <a:spLocks noChangeArrowheads="1"/>
          </p:cNvSpPr>
          <p:nvPr/>
        </p:nvSpPr>
        <p:spPr bwMode="auto">
          <a:xfrm>
            <a:off x="138113" y="115888"/>
            <a:ext cx="8897937" cy="1155700"/>
          </a:xfrm>
          <a:prstGeom prst="rect">
            <a:avLst/>
          </a:prstGeom>
          <a:solidFill>
            <a:schemeClr val="accent3">
              <a:lumMod val="75000"/>
            </a:schemeClr>
          </a:solidFill>
          <a:ln w="9525">
            <a:noFill/>
            <a:miter lim="800000"/>
            <a:headEnd/>
            <a:tailEnd/>
          </a:ln>
          <a:effectLst/>
        </p:spPr>
        <p:txBody>
          <a:bodyPr wrap="none" bIns="0" anchor="ctr">
            <a:spAutoFit/>
          </a:bodyPr>
          <a:lstStyle/>
          <a:p>
            <a:pPr algn="ctr">
              <a:defRPr/>
            </a:pPr>
            <a:r>
              <a:rPr lang="en-US" sz="2400" dirty="0">
                <a:solidFill>
                  <a:schemeClr val="bg1"/>
                </a:solidFill>
                <a:latin typeface="Arial Unicode MS" pitchFamily="34" charset="-128"/>
                <a:ea typeface="Calibri" pitchFamily="34" charset="0"/>
                <a:cs typeface="Courier New" pitchFamily="49" charset="0"/>
              </a:rPr>
              <a:t>Which road leads to mutual understanding between hospital </a:t>
            </a:r>
          </a:p>
          <a:p>
            <a:pPr algn="ctr">
              <a:defRPr/>
            </a:pPr>
            <a:r>
              <a:rPr lang="en-US" sz="2400" dirty="0">
                <a:solidFill>
                  <a:schemeClr val="bg1"/>
                </a:solidFill>
                <a:latin typeface="Arial Unicode MS" pitchFamily="34" charset="-128"/>
                <a:ea typeface="Calibri" pitchFamily="34" charset="0"/>
                <a:cs typeface="Courier New" pitchFamily="49" charset="0"/>
              </a:rPr>
              <a:t>directors and inspectorates or regulators and</a:t>
            </a:r>
          </a:p>
          <a:p>
            <a:pPr algn="ctr">
              <a:defRPr/>
            </a:pPr>
            <a:r>
              <a:rPr lang="en-US" sz="2400" dirty="0">
                <a:solidFill>
                  <a:schemeClr val="bg1"/>
                </a:solidFill>
                <a:latin typeface="Arial Unicode MS" pitchFamily="34" charset="-128"/>
                <a:ea typeface="Calibri" pitchFamily="34" charset="0"/>
                <a:cs typeface="Courier New" pitchFamily="49" charset="0"/>
              </a:rPr>
              <a:t>to mutual challenge to promote the best possible hospital care?</a:t>
            </a:r>
            <a:r>
              <a:rPr lang="en-US" sz="2400" dirty="0">
                <a:solidFill>
                  <a:schemeClr val="bg1"/>
                </a:solidFill>
                <a:latin typeface="Arial" pitchFamily="34" charset="0"/>
                <a:cs typeface="+mn-cs"/>
              </a:rPr>
              <a:t> </a:t>
            </a:r>
          </a:p>
        </p:txBody>
      </p:sp>
      <p:sp>
        <p:nvSpPr>
          <p:cNvPr id="26628" name="TextBox 6"/>
          <p:cNvSpPr txBox="1">
            <a:spLocks noChangeArrowheads="1"/>
          </p:cNvSpPr>
          <p:nvPr/>
        </p:nvSpPr>
        <p:spPr bwMode="auto">
          <a:xfrm>
            <a:off x="468313" y="1844675"/>
            <a:ext cx="8207375" cy="3970338"/>
          </a:xfrm>
          <a:prstGeom prst="rect">
            <a:avLst/>
          </a:prstGeom>
          <a:noFill/>
          <a:ln w="9525">
            <a:noFill/>
            <a:miter lim="800000"/>
            <a:headEnd/>
            <a:tailEnd/>
          </a:ln>
        </p:spPr>
        <p:txBody>
          <a:bodyPr>
            <a:spAutoFit/>
          </a:bodyPr>
          <a:lstStyle/>
          <a:p>
            <a:pPr>
              <a:buFont typeface="Arial" charset="0"/>
              <a:buChar char="•"/>
            </a:pPr>
            <a:r>
              <a:rPr lang="en-US">
                <a:latin typeface="Calibri" pitchFamily="34" charset="0"/>
              </a:rPr>
              <a:t> Independency</a:t>
            </a:r>
          </a:p>
          <a:p>
            <a:endParaRPr lang="en-US">
              <a:latin typeface="Calibri" pitchFamily="34" charset="0"/>
            </a:endParaRPr>
          </a:p>
          <a:p>
            <a:pPr>
              <a:buFont typeface="Arial" charset="0"/>
              <a:buChar char="•"/>
            </a:pPr>
            <a:r>
              <a:rPr lang="en-US">
                <a:latin typeface="Calibri" pitchFamily="34" charset="0"/>
              </a:rPr>
              <a:t> Technical skills</a:t>
            </a:r>
          </a:p>
          <a:p>
            <a:pPr>
              <a:buFont typeface="Arial" charset="0"/>
              <a:buChar char="•"/>
            </a:pPr>
            <a:endParaRPr lang="en-US">
              <a:latin typeface="Calibri" pitchFamily="34" charset="0"/>
            </a:endParaRPr>
          </a:p>
          <a:p>
            <a:pPr>
              <a:buFont typeface="Arial" charset="0"/>
              <a:buChar char="•"/>
            </a:pPr>
            <a:r>
              <a:rPr lang="en-US">
                <a:latin typeface="Calibri" pitchFamily="34" charset="0"/>
              </a:rPr>
              <a:t> Trust</a:t>
            </a:r>
          </a:p>
          <a:p>
            <a:pPr>
              <a:buFont typeface="Arial" charset="0"/>
              <a:buChar char="•"/>
            </a:pPr>
            <a:endParaRPr lang="pt-PT">
              <a:latin typeface="Calibri" pitchFamily="34" charset="0"/>
            </a:endParaRPr>
          </a:p>
          <a:p>
            <a:pPr>
              <a:buFont typeface="Arial" charset="0"/>
              <a:buChar char="•"/>
            </a:pPr>
            <a:r>
              <a:rPr lang="pt-PT">
                <a:latin typeface="Calibri" pitchFamily="34" charset="0"/>
              </a:rPr>
              <a:t>  Adjustment to health services new chalenges (vg, Senior Friendly Hospitals, ...) </a:t>
            </a:r>
          </a:p>
          <a:p>
            <a:pPr>
              <a:buFont typeface="Arial" charset="0"/>
              <a:buChar char="•"/>
            </a:pPr>
            <a:endParaRPr lang="pt-PT">
              <a:latin typeface="Calibri" pitchFamily="34" charset="0"/>
            </a:endParaRPr>
          </a:p>
          <a:p>
            <a:pPr>
              <a:buFont typeface="Arial" charset="0"/>
              <a:buChar char="•"/>
            </a:pPr>
            <a:r>
              <a:rPr lang="pt-PT">
                <a:latin typeface="Calibri" pitchFamily="34" charset="0"/>
              </a:rPr>
              <a:t> Adjusted pace of innovation implementation</a:t>
            </a:r>
          </a:p>
          <a:p>
            <a:pPr>
              <a:buFont typeface="Arial" charset="0"/>
              <a:buChar char="•"/>
            </a:pPr>
            <a:endParaRPr lang="pt-PT">
              <a:latin typeface="Calibri" pitchFamily="34" charset="0"/>
            </a:endParaRPr>
          </a:p>
          <a:p>
            <a:endParaRPr lang="pt-PT">
              <a:latin typeface="Calibri" pitchFamily="34" charset="0"/>
            </a:endParaRPr>
          </a:p>
          <a:p>
            <a:pPr>
              <a:buFont typeface="Arial" charset="0"/>
              <a:buChar char="•"/>
            </a:pPr>
            <a:endParaRPr lang="pt-PT">
              <a:latin typeface="Calibri" pitchFamily="34" charset="0"/>
            </a:endParaRPr>
          </a:p>
          <a:p>
            <a:pPr>
              <a:buFont typeface="Arial" charset="0"/>
              <a:buChar char="•"/>
            </a:pPr>
            <a:endParaRPr lang="en-US">
              <a:latin typeface="Calibri" pitchFamily="34" charset="0"/>
            </a:endParaRPr>
          </a:p>
          <a:p>
            <a:endParaRPr lang="pt-PT">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8193" name="Rectangle 1"/>
          <p:cNvSpPr>
            <a:spLocks noChangeArrowheads="1"/>
          </p:cNvSpPr>
          <p:nvPr/>
        </p:nvSpPr>
        <p:spPr bwMode="auto">
          <a:xfrm>
            <a:off x="539750" y="260350"/>
            <a:ext cx="7937500" cy="1154113"/>
          </a:xfrm>
          <a:prstGeom prst="rect">
            <a:avLst/>
          </a:prstGeom>
          <a:solidFill>
            <a:schemeClr val="accent5">
              <a:lumMod val="75000"/>
            </a:schemeClr>
          </a:solidFill>
          <a:ln w="9525">
            <a:noFill/>
            <a:miter lim="800000"/>
            <a:headEnd/>
            <a:tailEnd/>
          </a:ln>
          <a:effectLst/>
        </p:spPr>
        <p:txBody>
          <a:bodyPr wrap="none" bIns="0" anchor="ctr">
            <a:spAutoFit/>
          </a:bodyPr>
          <a:lstStyle/>
          <a:p>
            <a:pPr algn="ctr">
              <a:defRPr/>
            </a:pPr>
            <a:r>
              <a:rPr lang="en-US" sz="2400" dirty="0">
                <a:solidFill>
                  <a:schemeClr val="bg1"/>
                </a:solidFill>
                <a:latin typeface="Arial Unicode MS" pitchFamily="34" charset="-128"/>
                <a:ea typeface="Calibri" pitchFamily="34" charset="0"/>
                <a:cs typeface="Courier New" pitchFamily="49" charset="0"/>
              </a:rPr>
              <a:t>How to find the best incentives for co-operation between </a:t>
            </a:r>
          </a:p>
          <a:p>
            <a:pPr algn="ctr">
              <a:defRPr/>
            </a:pPr>
            <a:r>
              <a:rPr lang="en-US" sz="2400" dirty="0">
                <a:solidFill>
                  <a:schemeClr val="bg1"/>
                </a:solidFill>
                <a:latin typeface="Arial Unicode MS" pitchFamily="34" charset="-128"/>
                <a:ea typeface="Calibri" pitchFamily="34" charset="0"/>
                <a:cs typeface="Courier New" pitchFamily="49" charset="0"/>
              </a:rPr>
              <a:t>hospital boards and health inspectorates/regulators in </a:t>
            </a:r>
          </a:p>
          <a:p>
            <a:pPr algn="ctr">
              <a:defRPr/>
            </a:pPr>
            <a:r>
              <a:rPr lang="en-US" sz="2400" dirty="0">
                <a:solidFill>
                  <a:schemeClr val="bg1"/>
                </a:solidFill>
                <a:latin typeface="Arial Unicode MS" pitchFamily="34" charset="-128"/>
                <a:ea typeface="Calibri" pitchFamily="34" charset="0"/>
                <a:cs typeface="Courier New" pitchFamily="49" charset="0"/>
              </a:rPr>
              <a:t>hospital care?  </a:t>
            </a:r>
          </a:p>
        </p:txBody>
      </p:sp>
      <p:sp>
        <p:nvSpPr>
          <p:cNvPr id="14339" name="TextBox 4"/>
          <p:cNvSpPr txBox="1">
            <a:spLocks noChangeArrowheads="1"/>
          </p:cNvSpPr>
          <p:nvPr/>
        </p:nvSpPr>
        <p:spPr bwMode="auto">
          <a:xfrm>
            <a:off x="2195513" y="1484313"/>
            <a:ext cx="4321175" cy="2308225"/>
          </a:xfrm>
          <a:prstGeom prst="rect">
            <a:avLst/>
          </a:prstGeom>
          <a:noFill/>
          <a:ln w="9525">
            <a:noFill/>
            <a:miter lim="800000"/>
            <a:headEnd/>
            <a:tailEnd/>
          </a:ln>
        </p:spPr>
        <p:txBody>
          <a:bodyPr>
            <a:spAutoFit/>
          </a:bodyPr>
          <a:lstStyle/>
          <a:p>
            <a:r>
              <a:rPr lang="en-US" b="1">
                <a:latin typeface="Calibri" pitchFamily="34" charset="0"/>
              </a:rPr>
              <a:t>1. Absolute independency of the Regulator</a:t>
            </a:r>
          </a:p>
          <a:p>
            <a:pPr>
              <a:buFont typeface="Arial" charset="0"/>
              <a:buChar char="•"/>
            </a:pPr>
            <a:endParaRPr lang="pt-PT">
              <a:latin typeface="Calibri" pitchFamily="34" charset="0"/>
            </a:endParaRPr>
          </a:p>
          <a:p>
            <a:pPr>
              <a:buFont typeface="Arial" charset="0"/>
              <a:buChar char="•"/>
            </a:pPr>
            <a:endParaRPr lang="pt-PT">
              <a:latin typeface="Calibri" pitchFamily="34" charset="0"/>
            </a:endParaRPr>
          </a:p>
          <a:p>
            <a:pPr>
              <a:buFont typeface="Arial" charset="0"/>
              <a:buChar char="•"/>
            </a:pPr>
            <a:endParaRPr lang="pt-PT">
              <a:latin typeface="Calibri" pitchFamily="34" charset="0"/>
            </a:endParaRPr>
          </a:p>
          <a:p>
            <a:r>
              <a:rPr lang="pt-PT">
                <a:latin typeface="Calibri" pitchFamily="34" charset="0"/>
              </a:rPr>
              <a:t>  </a:t>
            </a:r>
          </a:p>
          <a:p>
            <a:endParaRPr lang="pt-PT">
              <a:latin typeface="Calibri" pitchFamily="34" charset="0"/>
            </a:endParaRPr>
          </a:p>
          <a:p>
            <a:endParaRPr lang="pt-PT">
              <a:latin typeface="Calibri" pitchFamily="34" charset="0"/>
            </a:endParaRPr>
          </a:p>
          <a:p>
            <a:endParaRPr lang="en-US">
              <a:latin typeface="Calibri" pitchFamily="34" charset="0"/>
            </a:endParaRPr>
          </a:p>
        </p:txBody>
      </p:sp>
      <p:sp>
        <p:nvSpPr>
          <p:cNvPr id="6" name="Rectangle 5"/>
          <p:cNvSpPr/>
          <p:nvPr/>
        </p:nvSpPr>
        <p:spPr>
          <a:xfrm>
            <a:off x="539750" y="260350"/>
            <a:ext cx="7920038" cy="115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250825" y="2205038"/>
            <a:ext cx="8534400" cy="923925"/>
          </a:xfrm>
          <a:prstGeom prst="rect">
            <a:avLst/>
          </a:prstGeom>
          <a:solidFill>
            <a:schemeClr val="accent1">
              <a:lumMod val="60000"/>
              <a:lumOff val="40000"/>
            </a:schemeClr>
          </a:solidFill>
        </p:spPr>
        <p:txBody>
          <a:bodyPr wrap="none">
            <a:spAutoFit/>
          </a:bodyPr>
          <a:lstStyle/>
          <a:p>
            <a:pPr fontAlgn="auto">
              <a:spcBef>
                <a:spcPts val="0"/>
              </a:spcBef>
              <a:spcAft>
                <a:spcPts val="0"/>
              </a:spcAft>
              <a:defRPr/>
            </a:pPr>
            <a:r>
              <a:rPr lang="en-US" dirty="0">
                <a:latin typeface="+mn-lt"/>
                <a:cs typeface="+mn-cs"/>
              </a:rPr>
              <a:t>Art. 6 of Regulators Act 2013 – </a:t>
            </a:r>
            <a:r>
              <a:rPr lang="en-US" i="1" dirty="0">
                <a:latin typeface="+mn-lt"/>
                <a:cs typeface="+mn-cs"/>
              </a:rPr>
              <a:t>“Regulator entities can only be created to pursue the</a:t>
            </a:r>
          </a:p>
          <a:p>
            <a:pPr fontAlgn="auto">
              <a:spcBef>
                <a:spcPts val="0"/>
              </a:spcBef>
              <a:spcAft>
                <a:spcPts val="0"/>
              </a:spcAft>
              <a:defRPr/>
            </a:pPr>
            <a:r>
              <a:rPr lang="en-US" i="1" dirty="0">
                <a:latin typeface="+mn-lt"/>
                <a:cs typeface="+mn-cs"/>
              </a:rPr>
              <a:t>regulation of economical activities</a:t>
            </a:r>
            <a:r>
              <a:rPr lang="en-US" dirty="0">
                <a:latin typeface="+mn-lt"/>
                <a:cs typeface="+mn-cs"/>
              </a:rPr>
              <a:t> </a:t>
            </a:r>
            <a:r>
              <a:rPr lang="en-US" i="1" dirty="0">
                <a:latin typeface="+mn-lt"/>
                <a:cs typeface="+mn-cs"/>
              </a:rPr>
              <a:t>that demands, because of their need for independent</a:t>
            </a:r>
          </a:p>
          <a:p>
            <a:pPr fontAlgn="auto">
              <a:spcBef>
                <a:spcPts val="0"/>
              </a:spcBef>
              <a:spcAft>
                <a:spcPts val="0"/>
              </a:spcAft>
              <a:defRPr/>
            </a:pPr>
            <a:r>
              <a:rPr lang="en-US" i="1" dirty="0">
                <a:latin typeface="+mn-lt"/>
                <a:cs typeface="+mn-cs"/>
              </a:rPr>
              <a:t>development, </a:t>
            </a:r>
            <a:r>
              <a:rPr lang="en-US" i="1" u="sng" dirty="0">
                <a:latin typeface="+mn-lt"/>
                <a:cs typeface="+mn-cs"/>
              </a:rPr>
              <a:t>not to be submitted do the direction of the government</a:t>
            </a:r>
            <a:r>
              <a:rPr lang="en-US" i="1" dirty="0">
                <a:latin typeface="+mn-lt"/>
                <a:cs typeface="+mn-cs"/>
              </a:rPr>
              <a:t>”</a:t>
            </a:r>
          </a:p>
        </p:txBody>
      </p:sp>
      <p:sp>
        <p:nvSpPr>
          <p:cNvPr id="8" name="TextBox 7"/>
          <p:cNvSpPr txBox="1"/>
          <p:nvPr/>
        </p:nvSpPr>
        <p:spPr>
          <a:xfrm>
            <a:off x="250825" y="3429000"/>
            <a:ext cx="8497888" cy="1200150"/>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en-US" dirty="0">
                <a:latin typeface="+mn-lt"/>
                <a:cs typeface="+mn-cs"/>
              </a:rPr>
              <a:t># 3, Art. 17 of Regulators Act 2013 – </a:t>
            </a:r>
            <a:r>
              <a:rPr lang="en-US" i="1" dirty="0">
                <a:latin typeface="+mn-lt"/>
                <a:cs typeface="+mn-cs"/>
              </a:rPr>
              <a:t>“The members of the Board </a:t>
            </a:r>
            <a:r>
              <a:rPr lang="en-US" i="1" u="sng" dirty="0">
                <a:latin typeface="+mn-lt"/>
                <a:cs typeface="+mn-cs"/>
              </a:rPr>
              <a:t>are appointed by the government</a:t>
            </a:r>
            <a:r>
              <a:rPr lang="en-US" i="1" dirty="0">
                <a:latin typeface="+mn-lt"/>
                <a:cs typeface="+mn-cs"/>
              </a:rPr>
              <a:t>, after a presentation session with the respective parliamentary commission, by request of the government with the previous advice of the Public Administration Recruitment and Selection Commission,  </a:t>
            </a:r>
            <a:r>
              <a:rPr lang="pt-PT" i="1" dirty="0">
                <a:latin typeface="+mn-lt"/>
                <a:cs typeface="+mn-cs"/>
              </a:rPr>
              <a:t>”</a:t>
            </a:r>
            <a:endParaRPr lang="en-US" i="1" dirty="0">
              <a:latin typeface="+mn-lt"/>
              <a:cs typeface="+mn-cs"/>
            </a:endParaRPr>
          </a:p>
        </p:txBody>
      </p:sp>
      <p:sp>
        <p:nvSpPr>
          <p:cNvPr id="9" name="TextBox 8"/>
          <p:cNvSpPr txBox="1"/>
          <p:nvPr/>
        </p:nvSpPr>
        <p:spPr>
          <a:xfrm>
            <a:off x="250825" y="4868863"/>
            <a:ext cx="8497888" cy="923925"/>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en-US" dirty="0">
                <a:latin typeface="+mn-lt"/>
                <a:cs typeface="+mn-cs"/>
              </a:rPr>
              <a:t># 4 Art. 20 of Regulators Act 2013 – </a:t>
            </a:r>
            <a:r>
              <a:rPr lang="en-US" i="1" dirty="0">
                <a:latin typeface="+mn-lt"/>
                <a:cs typeface="+mn-cs"/>
              </a:rPr>
              <a:t>“The dissolution of the administration board and the </a:t>
            </a:r>
          </a:p>
          <a:p>
            <a:pPr fontAlgn="auto">
              <a:spcBef>
                <a:spcPts val="0"/>
              </a:spcBef>
              <a:spcAft>
                <a:spcPts val="0"/>
              </a:spcAft>
              <a:defRPr/>
            </a:pPr>
            <a:r>
              <a:rPr lang="en-US" i="1" dirty="0">
                <a:latin typeface="+mn-lt"/>
                <a:cs typeface="+mn-cs"/>
              </a:rPr>
              <a:t>destitution of any member of it </a:t>
            </a:r>
            <a:r>
              <a:rPr lang="en-US" i="1" u="sng" dirty="0">
                <a:latin typeface="+mn-lt"/>
                <a:cs typeface="+mn-cs"/>
              </a:rPr>
              <a:t>depends exclusively on a resolution of the government, </a:t>
            </a:r>
            <a:r>
              <a:rPr lang="en-US" i="1" dirty="0">
                <a:latin typeface="+mn-lt"/>
                <a:cs typeface="+mn-cs"/>
              </a:rPr>
              <a:t>based in a justified reason”</a:t>
            </a:r>
          </a:p>
        </p:txBody>
      </p:sp>
      <p:sp>
        <p:nvSpPr>
          <p:cNvPr id="14344" name="TextBox 9"/>
          <p:cNvSpPr txBox="1">
            <a:spLocks noChangeArrowheads="1"/>
          </p:cNvSpPr>
          <p:nvPr/>
        </p:nvSpPr>
        <p:spPr bwMode="auto">
          <a:xfrm>
            <a:off x="1908175" y="6021388"/>
            <a:ext cx="7119938" cy="369887"/>
          </a:xfrm>
          <a:prstGeom prst="rect">
            <a:avLst/>
          </a:prstGeom>
          <a:noFill/>
          <a:ln w="9525">
            <a:noFill/>
            <a:miter lim="800000"/>
            <a:headEnd/>
            <a:tailEnd/>
          </a:ln>
        </p:spPr>
        <p:txBody>
          <a:bodyPr wrap="none">
            <a:spAutoFit/>
          </a:bodyPr>
          <a:lstStyle/>
          <a:p>
            <a:r>
              <a:rPr lang="en-US">
                <a:latin typeface="Calibri" pitchFamily="34" charset="0"/>
              </a:rPr>
              <a:t>Caesar’s wife must not only be honest but must also be seen to be honest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8193" name="Rectangle 1"/>
          <p:cNvSpPr>
            <a:spLocks noChangeArrowheads="1"/>
          </p:cNvSpPr>
          <p:nvPr/>
        </p:nvSpPr>
        <p:spPr bwMode="auto">
          <a:xfrm>
            <a:off x="539750" y="260350"/>
            <a:ext cx="7937500" cy="1154113"/>
          </a:xfrm>
          <a:prstGeom prst="rect">
            <a:avLst/>
          </a:prstGeom>
          <a:solidFill>
            <a:schemeClr val="accent5">
              <a:lumMod val="75000"/>
            </a:schemeClr>
          </a:solidFill>
          <a:ln w="9525">
            <a:noFill/>
            <a:miter lim="800000"/>
            <a:headEnd/>
            <a:tailEnd/>
          </a:ln>
          <a:effectLst/>
        </p:spPr>
        <p:txBody>
          <a:bodyPr wrap="none" bIns="0" anchor="ctr">
            <a:spAutoFit/>
          </a:bodyPr>
          <a:lstStyle/>
          <a:p>
            <a:pPr algn="ctr">
              <a:defRPr/>
            </a:pPr>
            <a:r>
              <a:rPr lang="en-US" sz="2400" dirty="0">
                <a:solidFill>
                  <a:schemeClr val="bg1"/>
                </a:solidFill>
                <a:latin typeface="Arial Unicode MS" pitchFamily="34" charset="-128"/>
                <a:ea typeface="Calibri" pitchFamily="34" charset="0"/>
                <a:cs typeface="Courier New" pitchFamily="49" charset="0"/>
              </a:rPr>
              <a:t>How to find the best incentives for co-operation between </a:t>
            </a:r>
          </a:p>
          <a:p>
            <a:pPr algn="ctr">
              <a:defRPr/>
            </a:pPr>
            <a:r>
              <a:rPr lang="en-US" sz="2400" dirty="0">
                <a:solidFill>
                  <a:schemeClr val="bg1"/>
                </a:solidFill>
                <a:latin typeface="Arial Unicode MS" pitchFamily="34" charset="-128"/>
                <a:ea typeface="Calibri" pitchFamily="34" charset="0"/>
                <a:cs typeface="Courier New" pitchFamily="49" charset="0"/>
              </a:rPr>
              <a:t>hospital boards and health inspectorates/regulators in </a:t>
            </a:r>
          </a:p>
          <a:p>
            <a:pPr algn="ctr">
              <a:defRPr/>
            </a:pPr>
            <a:r>
              <a:rPr lang="en-US" sz="2400" dirty="0">
                <a:solidFill>
                  <a:schemeClr val="bg1"/>
                </a:solidFill>
                <a:latin typeface="Arial Unicode MS" pitchFamily="34" charset="-128"/>
                <a:ea typeface="Calibri" pitchFamily="34" charset="0"/>
                <a:cs typeface="Courier New" pitchFamily="49" charset="0"/>
              </a:rPr>
              <a:t>hospital care?  </a:t>
            </a:r>
          </a:p>
        </p:txBody>
      </p:sp>
      <p:sp>
        <p:nvSpPr>
          <p:cNvPr id="15363" name="TextBox 4"/>
          <p:cNvSpPr txBox="1">
            <a:spLocks noChangeArrowheads="1"/>
          </p:cNvSpPr>
          <p:nvPr/>
        </p:nvSpPr>
        <p:spPr bwMode="auto">
          <a:xfrm>
            <a:off x="3348038" y="1484313"/>
            <a:ext cx="4319587" cy="2308225"/>
          </a:xfrm>
          <a:prstGeom prst="rect">
            <a:avLst/>
          </a:prstGeom>
          <a:noFill/>
          <a:ln w="9525">
            <a:noFill/>
            <a:miter lim="800000"/>
            <a:headEnd/>
            <a:tailEnd/>
          </a:ln>
        </p:spPr>
        <p:txBody>
          <a:bodyPr>
            <a:spAutoFit/>
          </a:bodyPr>
          <a:lstStyle/>
          <a:p>
            <a:r>
              <a:rPr lang="pt-PT" b="1">
                <a:latin typeface="Calibri" pitchFamily="34" charset="0"/>
              </a:rPr>
              <a:t>2</a:t>
            </a:r>
            <a:r>
              <a:rPr lang="en-US" b="1">
                <a:latin typeface="Calibri" pitchFamily="34" charset="0"/>
              </a:rPr>
              <a:t>. Active market regulation </a:t>
            </a:r>
          </a:p>
          <a:p>
            <a:pPr>
              <a:buFont typeface="Arial" charset="0"/>
              <a:buChar char="•"/>
            </a:pPr>
            <a:endParaRPr lang="pt-PT">
              <a:latin typeface="Calibri" pitchFamily="34" charset="0"/>
            </a:endParaRPr>
          </a:p>
          <a:p>
            <a:pPr>
              <a:buFont typeface="Arial" charset="0"/>
              <a:buChar char="•"/>
            </a:pPr>
            <a:endParaRPr lang="pt-PT">
              <a:latin typeface="Calibri" pitchFamily="34" charset="0"/>
            </a:endParaRPr>
          </a:p>
          <a:p>
            <a:pPr>
              <a:buFont typeface="Arial" charset="0"/>
              <a:buChar char="•"/>
            </a:pPr>
            <a:endParaRPr lang="pt-PT">
              <a:latin typeface="Calibri" pitchFamily="34" charset="0"/>
            </a:endParaRPr>
          </a:p>
          <a:p>
            <a:r>
              <a:rPr lang="pt-PT">
                <a:latin typeface="Calibri" pitchFamily="34" charset="0"/>
              </a:rPr>
              <a:t>  </a:t>
            </a:r>
          </a:p>
          <a:p>
            <a:endParaRPr lang="pt-PT">
              <a:latin typeface="Calibri" pitchFamily="34" charset="0"/>
            </a:endParaRPr>
          </a:p>
          <a:p>
            <a:endParaRPr lang="pt-PT">
              <a:latin typeface="Calibri" pitchFamily="34" charset="0"/>
            </a:endParaRPr>
          </a:p>
          <a:p>
            <a:endParaRPr lang="en-US">
              <a:latin typeface="Calibri" pitchFamily="34" charset="0"/>
            </a:endParaRPr>
          </a:p>
        </p:txBody>
      </p:sp>
      <p:sp>
        <p:nvSpPr>
          <p:cNvPr id="6" name="Rectangle 5"/>
          <p:cNvSpPr/>
          <p:nvPr/>
        </p:nvSpPr>
        <p:spPr>
          <a:xfrm>
            <a:off x="539750" y="260350"/>
            <a:ext cx="7920038" cy="115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5" name="Rectangle 6"/>
          <p:cNvSpPr>
            <a:spLocks noChangeArrowheads="1"/>
          </p:cNvSpPr>
          <p:nvPr/>
        </p:nvSpPr>
        <p:spPr bwMode="auto">
          <a:xfrm>
            <a:off x="0" y="1906588"/>
            <a:ext cx="9217025" cy="3324225"/>
          </a:xfrm>
          <a:prstGeom prst="rect">
            <a:avLst/>
          </a:prstGeom>
          <a:noFill/>
          <a:ln w="9525">
            <a:noFill/>
            <a:miter lim="800000"/>
            <a:headEnd/>
            <a:tailEnd/>
          </a:ln>
        </p:spPr>
        <p:txBody>
          <a:bodyPr>
            <a:spAutoFit/>
          </a:bodyPr>
          <a:lstStyle/>
          <a:p>
            <a:r>
              <a:rPr lang="en-GB" sz="1400" b="1">
                <a:solidFill>
                  <a:srgbClr val="00B0F0"/>
                </a:solidFill>
                <a:latin typeface="Calibri" pitchFamily="34" charset="0"/>
              </a:rPr>
              <a:t>Operation of the North Rehabilitation Centre offer to the Porto Misericórdia (charity)</a:t>
            </a:r>
          </a:p>
          <a:p>
            <a:r>
              <a:rPr lang="en-GB" sz="1400">
                <a:latin typeface="Calibri" pitchFamily="34" charset="0"/>
              </a:rPr>
              <a:t>Lusa</a:t>
            </a:r>
          </a:p>
          <a:p>
            <a:r>
              <a:rPr lang="en-GB" sz="1400" b="1">
                <a:latin typeface="Calibri" pitchFamily="34" charset="0"/>
              </a:rPr>
              <a:t>18:38</a:t>
            </a:r>
            <a:r>
              <a:rPr lang="en-GB" sz="1400">
                <a:latin typeface="Calibri" pitchFamily="34" charset="0"/>
              </a:rPr>
              <a:t> , 21st november2013 </a:t>
            </a:r>
          </a:p>
          <a:p>
            <a:r>
              <a:rPr lang="en-GB" sz="1400">
                <a:latin typeface="Calibri" pitchFamily="34" charset="0"/>
              </a:rPr>
              <a:t> </a:t>
            </a:r>
          </a:p>
          <a:p>
            <a:r>
              <a:rPr lang="en-GB" sz="1400">
                <a:latin typeface="Calibri" pitchFamily="34" charset="0"/>
              </a:rPr>
              <a:t>Porto, 21st nov (Lusa) – </a:t>
            </a:r>
            <a:r>
              <a:rPr lang="en-GB" sz="1400" i="1">
                <a:latin typeface="Calibri" pitchFamily="34" charset="0"/>
              </a:rPr>
              <a:t>Porto Santa Casa da Misericórdia (SCMP) will assume, during next three years, the management and operation of the North Rehabilitation Centre after the approval of the Minister’s Council of today. </a:t>
            </a:r>
          </a:p>
          <a:p>
            <a:r>
              <a:rPr lang="en-GB" sz="1400" i="1">
                <a:latin typeface="Calibri" pitchFamily="34" charset="0"/>
              </a:rPr>
              <a:t>“The Minister’s Council authorized the public costs to pay the Contract for the Management of the North rehabilitation Centre between the North Health Regional Administration and the Porto Misericórdia for the next three years. The Minister’s Council press release refers that the authorization has the value of 27,6 million euros. </a:t>
            </a:r>
          </a:p>
          <a:p>
            <a:r>
              <a:rPr lang="en-GB" sz="1400" i="1">
                <a:latin typeface="Calibri" pitchFamily="34" charset="0"/>
              </a:rPr>
              <a:t>For the president of the Porto Misericórdia this is a “very positive sign for the north of the country, because now on a reference equipment will be available and the government had the availability to accept the proposal of our Misericórdia to assume the operation of this centre.”</a:t>
            </a:r>
          </a:p>
          <a:p>
            <a:r>
              <a:rPr lang="en-GB" sz="1400">
                <a:latin typeface="Calibri" pitchFamily="34" charset="0"/>
              </a:rPr>
              <a:t/>
            </a:r>
            <a:br>
              <a:rPr lang="en-GB" sz="1400">
                <a:latin typeface="Calibri" pitchFamily="34" charset="0"/>
              </a:rPr>
            </a:br>
            <a:r>
              <a:rPr lang="pt-BR" sz="1400">
                <a:latin typeface="Calibri" pitchFamily="34" charset="0"/>
              </a:rPr>
              <a:t/>
            </a:r>
            <a:br>
              <a:rPr lang="pt-BR" sz="1400">
                <a:latin typeface="Calibri" pitchFamily="34" charset="0"/>
              </a:rPr>
            </a:br>
            <a:endParaRPr lang="pt-BR" sz="1400">
              <a:latin typeface="Calibri" pitchFamily="34" charset="0"/>
            </a:endParaRPr>
          </a:p>
        </p:txBody>
      </p:sp>
      <p:sp>
        <p:nvSpPr>
          <p:cNvPr id="15366" name="Rectangle 7"/>
          <p:cNvSpPr>
            <a:spLocks noChangeArrowheads="1"/>
          </p:cNvSpPr>
          <p:nvPr/>
        </p:nvSpPr>
        <p:spPr bwMode="auto">
          <a:xfrm>
            <a:off x="107950" y="4851400"/>
            <a:ext cx="8785225" cy="954088"/>
          </a:xfrm>
          <a:prstGeom prst="rect">
            <a:avLst/>
          </a:prstGeom>
          <a:noFill/>
          <a:ln w="9525">
            <a:noFill/>
            <a:miter lim="800000"/>
            <a:headEnd/>
            <a:tailEnd/>
          </a:ln>
        </p:spPr>
        <p:txBody>
          <a:bodyPr>
            <a:spAutoFit/>
          </a:bodyPr>
          <a:lstStyle/>
          <a:p>
            <a:r>
              <a:rPr lang="en-GB" sz="1400" b="1">
                <a:solidFill>
                  <a:srgbClr val="00B0F0"/>
                </a:solidFill>
                <a:latin typeface="Calibri" pitchFamily="34" charset="0"/>
              </a:rPr>
              <a:t>Government will offer the management of NHS hospitals to Misericórdias only with a 25% cost reduction</a:t>
            </a:r>
          </a:p>
          <a:p>
            <a:r>
              <a:rPr lang="en-GB" sz="1400">
                <a:latin typeface="Calibri" pitchFamily="34" charset="0"/>
              </a:rPr>
              <a:t> “O Público”</a:t>
            </a:r>
          </a:p>
          <a:p>
            <a:r>
              <a:rPr lang="en-GB" sz="1400">
                <a:latin typeface="Calibri" pitchFamily="34" charset="0"/>
              </a:rPr>
              <a:t>09/10/2013</a:t>
            </a:r>
          </a:p>
          <a:p>
            <a:r>
              <a:rPr lang="en-GB" sz="1400">
                <a:latin typeface="Calibri" pitchFamily="34" charset="0"/>
              </a:rPr>
              <a:t>Hospitals will be given back to Misericórdias, trough ten years cooperation protocols, with no need of public tenders.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79613" y="5589588"/>
            <a:ext cx="1871662" cy="2159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6" name="Rectangle 1"/>
          <p:cNvSpPr>
            <a:spLocks noChangeArrowheads="1"/>
          </p:cNvSpPr>
          <p:nvPr/>
        </p:nvSpPr>
        <p:spPr bwMode="auto">
          <a:xfrm>
            <a:off x="323850" y="1484313"/>
            <a:ext cx="8785225" cy="646112"/>
          </a:xfrm>
          <a:prstGeom prst="rect">
            <a:avLst/>
          </a:prstGeom>
          <a:noFill/>
          <a:ln w="9525">
            <a:noFill/>
            <a:miter lim="800000"/>
            <a:headEnd/>
            <a:tailEnd/>
          </a:ln>
        </p:spPr>
        <p:txBody>
          <a:bodyPr>
            <a:spAutoFit/>
          </a:bodyPr>
          <a:lstStyle/>
          <a:p>
            <a:r>
              <a:rPr lang="pt-PT" b="1">
                <a:latin typeface="Calibri" pitchFamily="34" charset="0"/>
              </a:rPr>
              <a:t>3. </a:t>
            </a:r>
            <a:r>
              <a:rPr lang="en-US" b="1">
                <a:latin typeface="Calibri" pitchFamily="34" charset="0"/>
              </a:rPr>
              <a:t>Exigency of equal legal operational conditions for all players – public, private and social</a:t>
            </a:r>
          </a:p>
          <a:p>
            <a:endParaRPr lang="pt-PT">
              <a:latin typeface="Calibri" pitchFamily="34" charset="0"/>
            </a:endParaRPr>
          </a:p>
        </p:txBody>
      </p:sp>
      <p:sp>
        <p:nvSpPr>
          <p:cNvPr id="3" name="Rectangle 1"/>
          <p:cNvSpPr>
            <a:spLocks noChangeArrowheads="1"/>
          </p:cNvSpPr>
          <p:nvPr/>
        </p:nvSpPr>
        <p:spPr bwMode="auto">
          <a:xfrm>
            <a:off x="539750" y="260350"/>
            <a:ext cx="7937500" cy="1154113"/>
          </a:xfrm>
          <a:prstGeom prst="rect">
            <a:avLst/>
          </a:prstGeom>
          <a:solidFill>
            <a:schemeClr val="accent5">
              <a:lumMod val="75000"/>
            </a:schemeClr>
          </a:solidFill>
          <a:ln w="9525">
            <a:noFill/>
            <a:miter lim="800000"/>
            <a:headEnd/>
            <a:tailEnd/>
          </a:ln>
          <a:effectLst/>
        </p:spPr>
        <p:txBody>
          <a:bodyPr wrap="none" bIns="0" anchor="ctr">
            <a:spAutoFit/>
          </a:bodyPr>
          <a:lstStyle/>
          <a:p>
            <a:pPr algn="ctr">
              <a:defRPr/>
            </a:pPr>
            <a:r>
              <a:rPr lang="en-US" sz="2400" dirty="0">
                <a:solidFill>
                  <a:schemeClr val="bg1"/>
                </a:solidFill>
                <a:latin typeface="Arial Unicode MS" pitchFamily="34" charset="-128"/>
                <a:ea typeface="Calibri" pitchFamily="34" charset="0"/>
                <a:cs typeface="Courier New" pitchFamily="49" charset="0"/>
              </a:rPr>
              <a:t>How to find the best incentives for co-operation between </a:t>
            </a:r>
          </a:p>
          <a:p>
            <a:pPr algn="ctr">
              <a:defRPr/>
            </a:pPr>
            <a:r>
              <a:rPr lang="en-US" sz="2400" dirty="0">
                <a:solidFill>
                  <a:schemeClr val="bg1"/>
                </a:solidFill>
                <a:latin typeface="Arial Unicode MS" pitchFamily="34" charset="-128"/>
                <a:ea typeface="Calibri" pitchFamily="34" charset="0"/>
                <a:cs typeface="Courier New" pitchFamily="49" charset="0"/>
              </a:rPr>
              <a:t>hospital boards and health inspectorates/regulators in </a:t>
            </a:r>
          </a:p>
          <a:p>
            <a:pPr algn="ctr">
              <a:defRPr/>
            </a:pPr>
            <a:r>
              <a:rPr lang="en-US" sz="2400" dirty="0">
                <a:solidFill>
                  <a:schemeClr val="bg1"/>
                </a:solidFill>
                <a:latin typeface="Arial Unicode MS" pitchFamily="34" charset="-128"/>
                <a:ea typeface="Calibri" pitchFamily="34" charset="0"/>
                <a:cs typeface="Courier New" pitchFamily="49" charset="0"/>
              </a:rPr>
              <a:t>hospital care?  </a:t>
            </a:r>
          </a:p>
        </p:txBody>
      </p:sp>
      <p:sp>
        <p:nvSpPr>
          <p:cNvPr id="4" name="Rectangle 3"/>
          <p:cNvSpPr/>
          <p:nvPr/>
        </p:nvSpPr>
        <p:spPr>
          <a:xfrm>
            <a:off x="539750" y="260350"/>
            <a:ext cx="7920038" cy="115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9"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pic>
        <p:nvPicPr>
          <p:cNvPr id="16390" name="Picture 3"/>
          <p:cNvPicPr>
            <a:picLocks noChangeAspect="1" noChangeArrowheads="1"/>
          </p:cNvPicPr>
          <p:nvPr/>
        </p:nvPicPr>
        <p:blipFill>
          <a:blip r:embed="rId3"/>
          <a:srcRect/>
          <a:stretch>
            <a:fillRect/>
          </a:stretch>
        </p:blipFill>
        <p:spPr bwMode="auto">
          <a:xfrm>
            <a:off x="1692275" y="1989138"/>
            <a:ext cx="5451475" cy="430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062038" y="1484313"/>
            <a:ext cx="7974012" cy="646112"/>
          </a:xfrm>
          <a:prstGeom prst="rect">
            <a:avLst/>
          </a:prstGeom>
          <a:noFill/>
          <a:ln w="9525">
            <a:noFill/>
            <a:miter lim="800000"/>
            <a:headEnd/>
            <a:tailEnd/>
          </a:ln>
        </p:spPr>
        <p:txBody>
          <a:bodyPr>
            <a:spAutoFit/>
          </a:bodyPr>
          <a:lstStyle/>
          <a:p>
            <a:r>
              <a:rPr lang="pt-PT" b="1">
                <a:latin typeface="Calibri" pitchFamily="34" charset="0"/>
              </a:rPr>
              <a:t>4. </a:t>
            </a:r>
            <a:r>
              <a:rPr lang="en-US" b="1">
                <a:latin typeface="Calibri" pitchFamily="34" charset="0"/>
              </a:rPr>
              <a:t>Technical domain of hospital operation and healthcare provision business</a:t>
            </a:r>
          </a:p>
          <a:p>
            <a:pPr>
              <a:buFont typeface="Arial" charset="0"/>
              <a:buChar char="•"/>
            </a:pPr>
            <a:endParaRPr lang="pt-PT">
              <a:latin typeface="Calibri" pitchFamily="34" charset="0"/>
            </a:endParaRPr>
          </a:p>
        </p:txBody>
      </p:sp>
      <p:sp>
        <p:nvSpPr>
          <p:cNvPr id="3" name="Rectangle 1"/>
          <p:cNvSpPr>
            <a:spLocks noChangeArrowheads="1"/>
          </p:cNvSpPr>
          <p:nvPr/>
        </p:nvSpPr>
        <p:spPr bwMode="auto">
          <a:xfrm>
            <a:off x="539750" y="260350"/>
            <a:ext cx="7937500" cy="1154113"/>
          </a:xfrm>
          <a:prstGeom prst="rect">
            <a:avLst/>
          </a:prstGeom>
          <a:solidFill>
            <a:schemeClr val="accent5">
              <a:lumMod val="75000"/>
            </a:schemeClr>
          </a:solidFill>
          <a:ln w="9525">
            <a:noFill/>
            <a:miter lim="800000"/>
            <a:headEnd/>
            <a:tailEnd/>
          </a:ln>
          <a:effectLst/>
        </p:spPr>
        <p:txBody>
          <a:bodyPr wrap="none" bIns="0" anchor="ctr">
            <a:spAutoFit/>
          </a:bodyPr>
          <a:lstStyle/>
          <a:p>
            <a:pPr algn="ctr">
              <a:defRPr/>
            </a:pPr>
            <a:r>
              <a:rPr lang="en-US" sz="2400" dirty="0">
                <a:solidFill>
                  <a:schemeClr val="bg1"/>
                </a:solidFill>
                <a:latin typeface="Arial Unicode MS" pitchFamily="34" charset="-128"/>
                <a:ea typeface="Calibri" pitchFamily="34" charset="0"/>
                <a:cs typeface="Courier New" pitchFamily="49" charset="0"/>
              </a:rPr>
              <a:t>How to find the best incentives for co-operation between </a:t>
            </a:r>
          </a:p>
          <a:p>
            <a:pPr algn="ctr">
              <a:defRPr/>
            </a:pPr>
            <a:r>
              <a:rPr lang="en-US" sz="2400" dirty="0">
                <a:solidFill>
                  <a:schemeClr val="bg1"/>
                </a:solidFill>
                <a:latin typeface="Arial Unicode MS" pitchFamily="34" charset="-128"/>
                <a:ea typeface="Calibri" pitchFamily="34" charset="0"/>
                <a:cs typeface="Courier New" pitchFamily="49" charset="0"/>
              </a:rPr>
              <a:t>hospital boards and health inspectorates/regulators in </a:t>
            </a:r>
          </a:p>
          <a:p>
            <a:pPr algn="ctr">
              <a:defRPr/>
            </a:pPr>
            <a:r>
              <a:rPr lang="en-US" sz="2400" dirty="0">
                <a:solidFill>
                  <a:schemeClr val="bg1"/>
                </a:solidFill>
                <a:latin typeface="Arial Unicode MS" pitchFamily="34" charset="-128"/>
                <a:ea typeface="Calibri" pitchFamily="34" charset="0"/>
                <a:cs typeface="Courier New" pitchFamily="49" charset="0"/>
              </a:rPr>
              <a:t>hospital care?  </a:t>
            </a:r>
          </a:p>
        </p:txBody>
      </p:sp>
      <p:sp>
        <p:nvSpPr>
          <p:cNvPr id="4" name="Rectangle 3"/>
          <p:cNvSpPr/>
          <p:nvPr/>
        </p:nvSpPr>
        <p:spPr>
          <a:xfrm>
            <a:off x="539750" y="260350"/>
            <a:ext cx="7920038" cy="115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2"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6" name="Rectangle 2"/>
          <p:cNvSpPr>
            <a:spLocks noChangeArrowheads="1"/>
          </p:cNvSpPr>
          <p:nvPr/>
        </p:nvSpPr>
        <p:spPr bwMode="auto">
          <a:xfrm>
            <a:off x="468313" y="1717675"/>
            <a:ext cx="5240337" cy="1293813"/>
          </a:xfrm>
          <a:prstGeom prst="rect">
            <a:avLst/>
          </a:prstGeom>
          <a:noFill/>
          <a:ln w="9525">
            <a:noFill/>
            <a:miter lim="800000"/>
            <a:headEnd/>
            <a:tailEnd/>
          </a:ln>
          <a:effectLst/>
        </p:spPr>
        <p:txBody>
          <a:bodyPr lIns="0" tIns="0" rIns="0" bIns="0" anchor="ctr">
            <a:spAutoFit/>
          </a:bodyPr>
          <a:lstStyle/>
          <a:p>
            <a:pPr fontAlgn="ctr">
              <a:defRPr/>
            </a:pPr>
            <a:r>
              <a:rPr lang="en-US" sz="1400" dirty="0">
                <a:latin typeface="+mn-lt"/>
                <a:cs typeface="+mn-cs"/>
              </a:rPr>
              <a:t>                </a:t>
            </a:r>
          </a:p>
          <a:p>
            <a:pPr eaLnBrk="0" hangingPunct="0">
              <a:defRPr/>
            </a:pPr>
            <a:r>
              <a:rPr lang="en-US" sz="1400" b="1" dirty="0">
                <a:latin typeface="+mn-lt"/>
                <a:cs typeface="+mn-cs"/>
                <a:hlinkClick r:id="rId3"/>
              </a:rPr>
              <a:t>  </a:t>
            </a:r>
            <a:endParaRPr lang="en-US" sz="1400" b="1" dirty="0">
              <a:latin typeface="+mn-lt"/>
              <a:cs typeface="+mn-cs"/>
            </a:endParaRPr>
          </a:p>
          <a:p>
            <a:pPr eaLnBrk="0" hangingPunct="0">
              <a:defRPr/>
            </a:pPr>
            <a:r>
              <a:rPr lang="pt-PT" sz="1400" b="1" dirty="0">
                <a:solidFill>
                  <a:schemeClr val="accent5">
                    <a:lumMod val="50000"/>
                  </a:schemeClr>
                </a:solidFill>
                <a:latin typeface="+mn-lt"/>
                <a:cs typeface="+mn-cs"/>
              </a:rPr>
              <a:t>ERS </a:t>
            </a:r>
            <a:r>
              <a:rPr lang="pt-PT" sz="1400" b="1" dirty="0" err="1">
                <a:solidFill>
                  <a:schemeClr val="accent5">
                    <a:lumMod val="50000"/>
                  </a:schemeClr>
                </a:solidFill>
                <a:latin typeface="+mn-lt"/>
                <a:cs typeface="+mn-cs"/>
              </a:rPr>
              <a:t>detected</a:t>
            </a:r>
            <a:r>
              <a:rPr lang="pt-PT" sz="1400" b="1" dirty="0">
                <a:solidFill>
                  <a:schemeClr val="accent5">
                    <a:lumMod val="50000"/>
                  </a:schemeClr>
                </a:solidFill>
                <a:latin typeface="+mn-lt"/>
                <a:cs typeface="+mn-cs"/>
              </a:rPr>
              <a:t> </a:t>
            </a:r>
            <a:r>
              <a:rPr lang="pt-PT" sz="1400" b="1" dirty="0" err="1">
                <a:solidFill>
                  <a:schemeClr val="accent5">
                    <a:lumMod val="50000"/>
                  </a:schemeClr>
                </a:solidFill>
                <a:latin typeface="+mn-lt"/>
                <a:cs typeface="+mn-cs"/>
              </a:rPr>
              <a:t>serious</a:t>
            </a:r>
            <a:r>
              <a:rPr lang="pt-PT" sz="1400" b="1" dirty="0">
                <a:solidFill>
                  <a:schemeClr val="accent5">
                    <a:lumMod val="50000"/>
                  </a:schemeClr>
                </a:solidFill>
                <a:latin typeface="+mn-lt"/>
                <a:cs typeface="+mn-cs"/>
              </a:rPr>
              <a:t> </a:t>
            </a:r>
            <a:r>
              <a:rPr lang="pt-PT" sz="1400" b="1" dirty="0" err="1">
                <a:solidFill>
                  <a:schemeClr val="accent5">
                    <a:lumMod val="50000"/>
                  </a:schemeClr>
                </a:solidFill>
                <a:latin typeface="+mn-lt"/>
                <a:cs typeface="+mn-cs"/>
              </a:rPr>
              <a:t>failures</a:t>
            </a:r>
            <a:r>
              <a:rPr lang="pt-PT" sz="1400" b="1" dirty="0">
                <a:solidFill>
                  <a:schemeClr val="accent5">
                    <a:lumMod val="50000"/>
                  </a:schemeClr>
                </a:solidFill>
                <a:latin typeface="+mn-lt"/>
                <a:cs typeface="+mn-cs"/>
              </a:rPr>
              <a:t> </a:t>
            </a:r>
            <a:r>
              <a:rPr lang="pt-PT" sz="1400" b="1" dirty="0" err="1">
                <a:solidFill>
                  <a:schemeClr val="accent5">
                    <a:lumMod val="50000"/>
                  </a:schemeClr>
                </a:solidFill>
                <a:latin typeface="+mn-lt"/>
                <a:cs typeface="+mn-cs"/>
              </a:rPr>
              <a:t>in</a:t>
            </a:r>
            <a:r>
              <a:rPr lang="pt-PT" sz="1400" b="1" dirty="0">
                <a:solidFill>
                  <a:schemeClr val="accent5">
                    <a:lumMod val="50000"/>
                  </a:schemeClr>
                </a:solidFill>
                <a:latin typeface="+mn-lt"/>
                <a:cs typeface="+mn-cs"/>
              </a:rPr>
              <a:t> Maternidade Alfredo da Costa</a:t>
            </a:r>
            <a:endParaRPr lang="en-US" sz="1400" b="1" dirty="0">
              <a:solidFill>
                <a:schemeClr val="accent5">
                  <a:lumMod val="50000"/>
                </a:schemeClr>
              </a:solidFill>
              <a:latin typeface="+mn-lt"/>
              <a:cs typeface="+mn-cs"/>
            </a:endParaRPr>
          </a:p>
          <a:p>
            <a:pPr eaLnBrk="0" hangingPunct="0">
              <a:defRPr/>
            </a:pPr>
            <a:r>
              <a:rPr lang="en-US" sz="1400" b="1" dirty="0">
                <a:solidFill>
                  <a:schemeClr val="tx1">
                    <a:lumMod val="65000"/>
                    <a:lumOff val="35000"/>
                  </a:schemeClr>
                </a:solidFill>
                <a:latin typeface="+mn-lt"/>
                <a:cs typeface="+mn-cs"/>
              </a:rPr>
              <a:t>22 OUT 2013</a:t>
            </a:r>
          </a:p>
          <a:p>
            <a:pPr eaLnBrk="0" hangingPunct="0">
              <a:defRPr/>
            </a:pPr>
            <a:r>
              <a:rPr lang="en-US" sz="1400" dirty="0">
                <a:solidFill>
                  <a:schemeClr val="tx1">
                    <a:lumMod val="65000"/>
                    <a:lumOff val="35000"/>
                  </a:schemeClr>
                </a:solidFill>
                <a:latin typeface="+mn-lt"/>
                <a:cs typeface="+mn-cs"/>
              </a:rPr>
              <a:t>ERS detected serious failures in facilities and operation of Maternity Alfredo da Costa, violating quality and safety required norms. </a:t>
            </a:r>
            <a:r>
              <a:rPr lang="en-US" sz="1400" b="1" dirty="0">
                <a:solidFill>
                  <a:schemeClr val="tx1">
                    <a:lumMod val="65000"/>
                    <a:lumOff val="35000"/>
                  </a:schemeClr>
                </a:solidFill>
                <a:latin typeface="+mn-lt"/>
                <a:cs typeface="+mn-cs"/>
              </a:rPr>
              <a:t> </a:t>
            </a:r>
          </a:p>
        </p:txBody>
      </p:sp>
      <p:pic>
        <p:nvPicPr>
          <p:cNvPr id="17414" name="Picture 3" descr="http://www.tsf.pt/storage/TSF/2013/small/ng2831139.jpg">
            <a:hlinkClick r:id="rId4"/>
          </p:cNvPr>
          <p:cNvPicPr>
            <a:picLocks noChangeAspect="1" noChangeArrowheads="1"/>
          </p:cNvPicPr>
          <p:nvPr/>
        </p:nvPicPr>
        <p:blipFill>
          <a:blip r:embed="rId5"/>
          <a:srcRect/>
          <a:stretch>
            <a:fillRect/>
          </a:stretch>
        </p:blipFill>
        <p:spPr bwMode="auto">
          <a:xfrm>
            <a:off x="6227763" y="3141663"/>
            <a:ext cx="1800225" cy="1008062"/>
          </a:xfrm>
          <a:prstGeom prst="rect">
            <a:avLst/>
          </a:prstGeom>
          <a:noFill/>
          <a:ln w="9525">
            <a:noFill/>
            <a:miter lim="800000"/>
            <a:headEnd/>
            <a:tailEnd/>
          </a:ln>
        </p:spPr>
      </p:pic>
      <p:sp>
        <p:nvSpPr>
          <p:cNvPr id="8" name="Text Placeholder 2"/>
          <p:cNvSpPr txBox="1">
            <a:spLocks/>
          </p:cNvSpPr>
          <p:nvPr/>
        </p:nvSpPr>
        <p:spPr>
          <a:xfrm>
            <a:off x="323850" y="4076700"/>
            <a:ext cx="5943600" cy="804863"/>
          </a:xfrm>
          <a:prstGeom prst="rect">
            <a:avLst/>
          </a:prstGeom>
        </p:spPr>
        <p:txBody>
          <a:bodyPr/>
          <a:lstStyle/>
          <a:p>
            <a:pPr marL="342900" indent="-342900" fontAlgn="auto">
              <a:spcBef>
                <a:spcPct val="20000"/>
              </a:spcBef>
              <a:spcAft>
                <a:spcPts val="0"/>
              </a:spcAft>
              <a:defRPr/>
            </a:pPr>
            <a:r>
              <a:rPr lang="en-GB" sz="1400" b="1">
                <a:solidFill>
                  <a:schemeClr val="accent5">
                    <a:lumMod val="50000"/>
                  </a:schemeClr>
                </a:solidFill>
                <a:latin typeface="+mn-lt"/>
                <a:cs typeface="+mn-cs"/>
              </a:rPr>
              <a:t>Number of doctors in portuguese hospitals below european average</a:t>
            </a:r>
          </a:p>
          <a:p>
            <a:pPr marL="342900" indent="-342900" fontAlgn="auto">
              <a:spcBef>
                <a:spcPct val="20000"/>
              </a:spcBef>
              <a:spcAft>
                <a:spcPts val="0"/>
              </a:spcAft>
              <a:defRPr/>
            </a:pPr>
            <a:r>
              <a:rPr lang="en-GB" sz="1400" b="1">
                <a:latin typeface="+mn-lt"/>
                <a:cs typeface="+mn-cs"/>
              </a:rPr>
              <a:t>12 MAR 2012</a:t>
            </a:r>
          </a:p>
          <a:p>
            <a:pPr marL="342900" indent="-342900" fontAlgn="auto">
              <a:spcBef>
                <a:spcPct val="20000"/>
              </a:spcBef>
              <a:spcAft>
                <a:spcPts val="0"/>
              </a:spcAft>
              <a:buFont typeface="Arial" pitchFamily="34" charset="0"/>
              <a:buChar char="•"/>
              <a:defRPr/>
            </a:pPr>
            <a:r>
              <a:rPr lang="en-GB" sz="1400">
                <a:latin typeface="+mn-lt"/>
                <a:cs typeface="+mn-cs"/>
              </a:rPr>
              <a:t>ERS concluded that all portuguese hospitals present doctors and nurses staffs below european average figures. </a:t>
            </a:r>
            <a:endParaRPr lang="en-GB" sz="1400" dirty="0">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95513" y="1557338"/>
            <a:ext cx="4572000" cy="922337"/>
          </a:xfrm>
          <a:prstGeom prst="rect">
            <a:avLst/>
          </a:prstGeom>
          <a:noFill/>
          <a:ln w="9525">
            <a:noFill/>
            <a:miter lim="800000"/>
            <a:headEnd/>
            <a:tailEnd/>
          </a:ln>
        </p:spPr>
        <p:txBody>
          <a:bodyPr>
            <a:spAutoFit/>
          </a:bodyPr>
          <a:lstStyle/>
          <a:p>
            <a:r>
              <a:rPr lang="pt-PT" b="1">
                <a:latin typeface="Calibri" pitchFamily="34" charset="0"/>
              </a:rPr>
              <a:t>5. </a:t>
            </a:r>
            <a:r>
              <a:rPr lang="en-US" b="1">
                <a:latin typeface="Calibri" pitchFamily="34" charset="0"/>
              </a:rPr>
              <a:t>Consideration of health players perspectives</a:t>
            </a:r>
          </a:p>
          <a:p>
            <a:endParaRPr lang="pt-PT" b="1">
              <a:latin typeface="Calibri" pitchFamily="34" charset="0"/>
            </a:endParaRPr>
          </a:p>
        </p:txBody>
      </p:sp>
      <p:sp>
        <p:nvSpPr>
          <p:cNvPr id="3" name="Rectangle 1"/>
          <p:cNvSpPr>
            <a:spLocks noChangeArrowheads="1"/>
          </p:cNvSpPr>
          <p:nvPr/>
        </p:nvSpPr>
        <p:spPr bwMode="auto">
          <a:xfrm>
            <a:off x="539750" y="260350"/>
            <a:ext cx="7937500" cy="1154113"/>
          </a:xfrm>
          <a:prstGeom prst="rect">
            <a:avLst/>
          </a:prstGeom>
          <a:solidFill>
            <a:schemeClr val="accent5">
              <a:lumMod val="75000"/>
            </a:schemeClr>
          </a:solidFill>
          <a:ln w="9525">
            <a:noFill/>
            <a:miter lim="800000"/>
            <a:headEnd/>
            <a:tailEnd/>
          </a:ln>
          <a:effectLst/>
        </p:spPr>
        <p:txBody>
          <a:bodyPr wrap="none" bIns="0" anchor="ctr">
            <a:spAutoFit/>
          </a:bodyPr>
          <a:lstStyle/>
          <a:p>
            <a:pPr algn="ctr">
              <a:defRPr/>
            </a:pPr>
            <a:r>
              <a:rPr lang="en-US" sz="2400" dirty="0">
                <a:solidFill>
                  <a:schemeClr val="bg1"/>
                </a:solidFill>
                <a:latin typeface="Arial Unicode MS" pitchFamily="34" charset="-128"/>
                <a:ea typeface="Calibri" pitchFamily="34" charset="0"/>
                <a:cs typeface="Courier New" pitchFamily="49" charset="0"/>
              </a:rPr>
              <a:t>How to find the best incentives for co-operation between </a:t>
            </a:r>
          </a:p>
          <a:p>
            <a:pPr algn="ctr">
              <a:defRPr/>
            </a:pPr>
            <a:r>
              <a:rPr lang="en-US" sz="2400" dirty="0">
                <a:solidFill>
                  <a:schemeClr val="bg1"/>
                </a:solidFill>
                <a:latin typeface="Arial Unicode MS" pitchFamily="34" charset="-128"/>
                <a:ea typeface="Calibri" pitchFamily="34" charset="0"/>
                <a:cs typeface="Courier New" pitchFamily="49" charset="0"/>
              </a:rPr>
              <a:t>hospital boards and health inspectorates/regulators in </a:t>
            </a:r>
          </a:p>
          <a:p>
            <a:pPr algn="ctr">
              <a:defRPr/>
            </a:pPr>
            <a:r>
              <a:rPr lang="en-US" sz="2400" dirty="0">
                <a:solidFill>
                  <a:schemeClr val="bg1"/>
                </a:solidFill>
                <a:latin typeface="Arial Unicode MS" pitchFamily="34" charset="-128"/>
                <a:ea typeface="Calibri" pitchFamily="34" charset="0"/>
                <a:cs typeface="Courier New" pitchFamily="49" charset="0"/>
              </a:rPr>
              <a:t>hospital care?  </a:t>
            </a:r>
          </a:p>
        </p:txBody>
      </p:sp>
      <p:sp>
        <p:nvSpPr>
          <p:cNvPr id="4" name="Rectangle 3"/>
          <p:cNvSpPr/>
          <p:nvPr/>
        </p:nvSpPr>
        <p:spPr>
          <a:xfrm>
            <a:off x="539750" y="260350"/>
            <a:ext cx="7920038" cy="115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6"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pic>
        <p:nvPicPr>
          <p:cNvPr id="18437" name="Picture 6" descr="Meeting.jpg"/>
          <p:cNvPicPr>
            <a:picLocks noChangeAspect="1"/>
          </p:cNvPicPr>
          <p:nvPr/>
        </p:nvPicPr>
        <p:blipFill>
          <a:blip r:embed="rId3"/>
          <a:srcRect/>
          <a:stretch>
            <a:fillRect/>
          </a:stretch>
        </p:blipFill>
        <p:spPr bwMode="auto">
          <a:xfrm>
            <a:off x="1835150" y="1916113"/>
            <a:ext cx="5221288" cy="3263900"/>
          </a:xfrm>
          <a:prstGeom prst="rect">
            <a:avLst/>
          </a:prstGeom>
          <a:noFill/>
          <a:ln w="9525">
            <a:noFill/>
            <a:miter lim="800000"/>
            <a:headEnd/>
            <a:tailEnd/>
          </a:ln>
        </p:spPr>
      </p:pic>
      <p:sp>
        <p:nvSpPr>
          <p:cNvPr id="18438" name="TextBox 7"/>
          <p:cNvSpPr txBox="1">
            <a:spLocks noChangeArrowheads="1"/>
          </p:cNvSpPr>
          <p:nvPr/>
        </p:nvSpPr>
        <p:spPr bwMode="auto">
          <a:xfrm>
            <a:off x="3635375" y="5300663"/>
            <a:ext cx="1603375" cy="369887"/>
          </a:xfrm>
          <a:prstGeom prst="rect">
            <a:avLst/>
          </a:prstGeom>
          <a:noFill/>
          <a:ln w="9525">
            <a:noFill/>
            <a:miter lim="800000"/>
            <a:headEnd/>
            <a:tailEnd/>
          </a:ln>
        </p:spPr>
        <p:txBody>
          <a:bodyPr wrap="none">
            <a:spAutoFit/>
          </a:bodyPr>
          <a:lstStyle/>
          <a:p>
            <a:r>
              <a:rPr lang="en-US">
                <a:latin typeface="Calibri" pitchFamily="34" charset="0"/>
              </a:rPr>
              <a:t>Advisory Board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11188" y="1557338"/>
            <a:ext cx="8856662" cy="368300"/>
          </a:xfrm>
          <a:prstGeom prst="rect">
            <a:avLst/>
          </a:prstGeom>
          <a:noFill/>
          <a:ln w="9525">
            <a:noFill/>
            <a:miter lim="800000"/>
            <a:headEnd/>
            <a:tailEnd/>
          </a:ln>
        </p:spPr>
        <p:txBody>
          <a:bodyPr>
            <a:spAutoFit/>
          </a:bodyPr>
          <a:lstStyle/>
          <a:p>
            <a:r>
              <a:rPr lang="pt-PT" b="1">
                <a:latin typeface="Calibri" pitchFamily="34" charset="0"/>
              </a:rPr>
              <a:t>6. </a:t>
            </a:r>
            <a:r>
              <a:rPr lang="en-US" b="1">
                <a:latin typeface="Calibri" pitchFamily="34" charset="0"/>
              </a:rPr>
              <a:t>Avoid raking or rating systems that can make the Regulator a party of the game!</a:t>
            </a:r>
          </a:p>
        </p:txBody>
      </p:sp>
      <p:sp>
        <p:nvSpPr>
          <p:cNvPr id="3" name="Rectangle 1"/>
          <p:cNvSpPr>
            <a:spLocks noChangeArrowheads="1"/>
          </p:cNvSpPr>
          <p:nvPr/>
        </p:nvSpPr>
        <p:spPr bwMode="auto">
          <a:xfrm>
            <a:off x="539750" y="260350"/>
            <a:ext cx="7937500" cy="1154113"/>
          </a:xfrm>
          <a:prstGeom prst="rect">
            <a:avLst/>
          </a:prstGeom>
          <a:solidFill>
            <a:schemeClr val="accent5">
              <a:lumMod val="75000"/>
            </a:schemeClr>
          </a:solidFill>
          <a:ln w="9525">
            <a:noFill/>
            <a:miter lim="800000"/>
            <a:headEnd/>
            <a:tailEnd/>
          </a:ln>
          <a:effectLst/>
        </p:spPr>
        <p:txBody>
          <a:bodyPr wrap="none" bIns="0" anchor="ctr">
            <a:spAutoFit/>
          </a:bodyPr>
          <a:lstStyle/>
          <a:p>
            <a:pPr algn="ctr">
              <a:defRPr/>
            </a:pPr>
            <a:r>
              <a:rPr lang="en-US" sz="2400" dirty="0">
                <a:solidFill>
                  <a:schemeClr val="bg1"/>
                </a:solidFill>
                <a:latin typeface="Arial Unicode MS" pitchFamily="34" charset="-128"/>
                <a:ea typeface="Calibri" pitchFamily="34" charset="0"/>
                <a:cs typeface="Courier New" pitchFamily="49" charset="0"/>
              </a:rPr>
              <a:t>How to find the best incentives for co-operation between </a:t>
            </a:r>
          </a:p>
          <a:p>
            <a:pPr algn="ctr">
              <a:defRPr/>
            </a:pPr>
            <a:r>
              <a:rPr lang="en-US" sz="2400" dirty="0">
                <a:solidFill>
                  <a:schemeClr val="bg1"/>
                </a:solidFill>
                <a:latin typeface="Arial Unicode MS" pitchFamily="34" charset="-128"/>
                <a:ea typeface="Calibri" pitchFamily="34" charset="0"/>
                <a:cs typeface="Courier New" pitchFamily="49" charset="0"/>
              </a:rPr>
              <a:t>hospital boards and health inspectorates/regulators in </a:t>
            </a:r>
          </a:p>
          <a:p>
            <a:pPr algn="ctr">
              <a:defRPr/>
            </a:pPr>
            <a:r>
              <a:rPr lang="en-US" sz="2400" dirty="0">
                <a:solidFill>
                  <a:schemeClr val="bg1"/>
                </a:solidFill>
                <a:latin typeface="Arial Unicode MS" pitchFamily="34" charset="-128"/>
                <a:ea typeface="Calibri" pitchFamily="34" charset="0"/>
                <a:cs typeface="Courier New" pitchFamily="49" charset="0"/>
              </a:rPr>
              <a:t>hospital care?  </a:t>
            </a:r>
          </a:p>
        </p:txBody>
      </p:sp>
      <p:sp>
        <p:nvSpPr>
          <p:cNvPr id="4" name="Rectangle 3"/>
          <p:cNvSpPr/>
          <p:nvPr/>
        </p:nvSpPr>
        <p:spPr>
          <a:xfrm>
            <a:off x="539750" y="260350"/>
            <a:ext cx="7920038" cy="115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0"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pic>
        <p:nvPicPr>
          <p:cNvPr id="19461" name="Picture 5" descr="Home.png"/>
          <p:cNvPicPr>
            <a:picLocks noChangeAspect="1"/>
          </p:cNvPicPr>
          <p:nvPr/>
        </p:nvPicPr>
        <p:blipFill>
          <a:blip r:embed="rId3"/>
          <a:srcRect/>
          <a:stretch>
            <a:fillRect/>
          </a:stretch>
        </p:blipFill>
        <p:spPr bwMode="auto">
          <a:xfrm>
            <a:off x="1547813" y="1989138"/>
            <a:ext cx="5991225" cy="1939925"/>
          </a:xfrm>
          <a:prstGeom prst="rect">
            <a:avLst/>
          </a:prstGeom>
          <a:noFill/>
          <a:ln w="9525">
            <a:noFill/>
            <a:miter lim="800000"/>
            <a:headEnd/>
            <a:tailEnd/>
          </a:ln>
        </p:spPr>
      </p:pic>
      <p:grpSp>
        <p:nvGrpSpPr>
          <p:cNvPr id="19462" name="Group 16"/>
          <p:cNvGrpSpPr>
            <a:grpSpLocks/>
          </p:cNvGrpSpPr>
          <p:nvPr/>
        </p:nvGrpSpPr>
        <p:grpSpPr bwMode="auto">
          <a:xfrm>
            <a:off x="2124075" y="4076700"/>
            <a:ext cx="4895850" cy="2205038"/>
            <a:chOff x="1619672" y="3502571"/>
            <a:chExt cx="6091733" cy="3355429"/>
          </a:xfrm>
        </p:grpSpPr>
        <p:pic>
          <p:nvPicPr>
            <p:cNvPr id="19463" name="Picture 6" descr="ComEstrela.png"/>
            <p:cNvPicPr>
              <a:picLocks noChangeAspect="1"/>
            </p:cNvPicPr>
            <p:nvPr/>
          </p:nvPicPr>
          <p:blipFill>
            <a:blip r:embed="rId4"/>
            <a:srcRect/>
            <a:stretch>
              <a:fillRect/>
            </a:stretch>
          </p:blipFill>
          <p:spPr bwMode="auto">
            <a:xfrm>
              <a:off x="1619672" y="3934619"/>
              <a:ext cx="619125" cy="619125"/>
            </a:xfrm>
            <a:prstGeom prst="rect">
              <a:avLst/>
            </a:prstGeom>
            <a:noFill/>
            <a:ln w="9525">
              <a:noFill/>
              <a:miter lim="800000"/>
              <a:headEnd/>
              <a:tailEnd/>
            </a:ln>
          </p:spPr>
        </p:pic>
        <p:pic>
          <p:nvPicPr>
            <p:cNvPr id="19464" name="Picture 7" descr="ComEstrela.png"/>
            <p:cNvPicPr>
              <a:picLocks noChangeAspect="1"/>
            </p:cNvPicPr>
            <p:nvPr/>
          </p:nvPicPr>
          <p:blipFill>
            <a:blip r:embed="rId4"/>
            <a:srcRect/>
            <a:stretch>
              <a:fillRect/>
            </a:stretch>
          </p:blipFill>
          <p:spPr bwMode="auto">
            <a:xfrm>
              <a:off x="2483768" y="4726707"/>
              <a:ext cx="619125" cy="619125"/>
            </a:xfrm>
            <a:prstGeom prst="rect">
              <a:avLst/>
            </a:prstGeom>
            <a:noFill/>
            <a:ln w="9525">
              <a:noFill/>
              <a:miter lim="800000"/>
              <a:headEnd/>
              <a:tailEnd/>
            </a:ln>
          </p:spPr>
        </p:pic>
        <p:pic>
          <p:nvPicPr>
            <p:cNvPr id="19465" name="Picture 8" descr="ComEstrela.png"/>
            <p:cNvPicPr>
              <a:picLocks noChangeAspect="1"/>
            </p:cNvPicPr>
            <p:nvPr/>
          </p:nvPicPr>
          <p:blipFill>
            <a:blip r:embed="rId4"/>
            <a:srcRect/>
            <a:stretch>
              <a:fillRect/>
            </a:stretch>
          </p:blipFill>
          <p:spPr bwMode="auto">
            <a:xfrm>
              <a:off x="3347864" y="5446787"/>
              <a:ext cx="619125" cy="619125"/>
            </a:xfrm>
            <a:prstGeom prst="rect">
              <a:avLst/>
            </a:prstGeom>
            <a:noFill/>
            <a:ln w="9525">
              <a:noFill/>
              <a:miter lim="800000"/>
              <a:headEnd/>
              <a:tailEnd/>
            </a:ln>
          </p:spPr>
        </p:pic>
        <p:pic>
          <p:nvPicPr>
            <p:cNvPr id="19466" name="Picture 9" descr="ComEstrela.png"/>
            <p:cNvPicPr>
              <a:picLocks noChangeAspect="1"/>
            </p:cNvPicPr>
            <p:nvPr/>
          </p:nvPicPr>
          <p:blipFill>
            <a:blip r:embed="rId4"/>
            <a:srcRect/>
            <a:stretch>
              <a:fillRect/>
            </a:stretch>
          </p:blipFill>
          <p:spPr bwMode="auto">
            <a:xfrm>
              <a:off x="4427984" y="6238875"/>
              <a:ext cx="619125" cy="619125"/>
            </a:xfrm>
            <a:prstGeom prst="rect">
              <a:avLst/>
            </a:prstGeom>
            <a:noFill/>
            <a:ln w="9525">
              <a:noFill/>
              <a:miter lim="800000"/>
              <a:headEnd/>
              <a:tailEnd/>
            </a:ln>
          </p:spPr>
        </p:pic>
        <p:pic>
          <p:nvPicPr>
            <p:cNvPr id="19467" name="Picture 10" descr="ComEstrela.png"/>
            <p:cNvPicPr>
              <a:picLocks noChangeAspect="1"/>
            </p:cNvPicPr>
            <p:nvPr/>
          </p:nvPicPr>
          <p:blipFill>
            <a:blip r:embed="rId4"/>
            <a:srcRect/>
            <a:stretch>
              <a:fillRect/>
            </a:stretch>
          </p:blipFill>
          <p:spPr bwMode="auto">
            <a:xfrm>
              <a:off x="5220072" y="5302771"/>
              <a:ext cx="619125" cy="619125"/>
            </a:xfrm>
            <a:prstGeom prst="rect">
              <a:avLst/>
            </a:prstGeom>
            <a:noFill/>
            <a:ln w="9525">
              <a:noFill/>
              <a:miter lim="800000"/>
              <a:headEnd/>
              <a:tailEnd/>
            </a:ln>
          </p:spPr>
        </p:pic>
        <p:pic>
          <p:nvPicPr>
            <p:cNvPr id="19468" name="Picture 11" descr="ComEstrela.png"/>
            <p:cNvPicPr>
              <a:picLocks noChangeAspect="1"/>
            </p:cNvPicPr>
            <p:nvPr/>
          </p:nvPicPr>
          <p:blipFill>
            <a:blip r:embed="rId4"/>
            <a:srcRect/>
            <a:stretch>
              <a:fillRect/>
            </a:stretch>
          </p:blipFill>
          <p:spPr bwMode="auto">
            <a:xfrm>
              <a:off x="6228184" y="4510683"/>
              <a:ext cx="619125" cy="619125"/>
            </a:xfrm>
            <a:prstGeom prst="rect">
              <a:avLst/>
            </a:prstGeom>
            <a:noFill/>
            <a:ln w="9525">
              <a:noFill/>
              <a:miter lim="800000"/>
              <a:headEnd/>
              <a:tailEnd/>
            </a:ln>
          </p:spPr>
        </p:pic>
        <p:pic>
          <p:nvPicPr>
            <p:cNvPr id="19469" name="Picture 12" descr="ComEstrela.png"/>
            <p:cNvPicPr>
              <a:picLocks noChangeAspect="1"/>
            </p:cNvPicPr>
            <p:nvPr/>
          </p:nvPicPr>
          <p:blipFill>
            <a:blip r:embed="rId4"/>
            <a:srcRect/>
            <a:stretch>
              <a:fillRect/>
            </a:stretch>
          </p:blipFill>
          <p:spPr bwMode="auto">
            <a:xfrm>
              <a:off x="7092280" y="3790603"/>
              <a:ext cx="619125" cy="619125"/>
            </a:xfrm>
            <a:prstGeom prst="rect">
              <a:avLst/>
            </a:prstGeom>
            <a:noFill/>
            <a:ln w="9525">
              <a:noFill/>
              <a:miter lim="800000"/>
              <a:headEnd/>
              <a:tailEnd/>
            </a:ln>
          </p:spPr>
        </p:pic>
        <p:pic>
          <p:nvPicPr>
            <p:cNvPr id="19470" name="Picture 248" descr="https://www2.ers.pt/ERS/images/sinas/rating_2_old.png"/>
            <p:cNvPicPr>
              <a:picLocks noChangeAspect="1" noChangeArrowheads="1"/>
            </p:cNvPicPr>
            <p:nvPr/>
          </p:nvPicPr>
          <p:blipFill>
            <a:blip r:embed="rId5"/>
            <a:srcRect/>
            <a:stretch>
              <a:fillRect/>
            </a:stretch>
          </p:blipFill>
          <p:spPr bwMode="auto">
            <a:xfrm>
              <a:off x="4139952" y="3502571"/>
              <a:ext cx="741039" cy="741041"/>
            </a:xfrm>
            <a:prstGeom prst="rect">
              <a:avLst/>
            </a:prstGeom>
            <a:noFill/>
            <a:ln w="9525">
              <a:noFill/>
              <a:miter lim="800000"/>
              <a:headEnd/>
              <a:tailEnd/>
            </a:ln>
          </p:spPr>
        </p:pic>
        <p:pic>
          <p:nvPicPr>
            <p:cNvPr id="19471" name="Picture 250" descr="https://www2.ers.pt/ERS/images/sinas/rating_3.png"/>
            <p:cNvPicPr>
              <a:picLocks noChangeAspect="1" noChangeArrowheads="1"/>
            </p:cNvPicPr>
            <p:nvPr/>
          </p:nvPicPr>
          <p:blipFill>
            <a:blip r:embed="rId6"/>
            <a:srcRect/>
            <a:stretch>
              <a:fillRect/>
            </a:stretch>
          </p:blipFill>
          <p:spPr bwMode="auto">
            <a:xfrm>
              <a:off x="5292080" y="3934619"/>
              <a:ext cx="792088" cy="792090"/>
            </a:xfrm>
            <a:prstGeom prst="rect">
              <a:avLst/>
            </a:prstGeom>
            <a:noFill/>
            <a:ln w="9525">
              <a:noFill/>
              <a:miter lim="800000"/>
              <a:headEnd/>
              <a:tailEnd/>
            </a:ln>
          </p:spPr>
        </p:pic>
        <p:pic>
          <p:nvPicPr>
            <p:cNvPr id="19472" name="Picture 254" descr="https://www2.ers.pt/ERS/images/sinas/rating_1.png"/>
            <p:cNvPicPr>
              <a:picLocks noChangeAspect="1" noChangeArrowheads="1"/>
            </p:cNvPicPr>
            <p:nvPr/>
          </p:nvPicPr>
          <p:blipFill>
            <a:blip r:embed="rId7"/>
            <a:srcRect/>
            <a:stretch>
              <a:fillRect/>
            </a:stretch>
          </p:blipFill>
          <p:spPr bwMode="auto">
            <a:xfrm>
              <a:off x="2987824" y="3862611"/>
              <a:ext cx="720080" cy="72008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20482" name="Rectangle 1"/>
          <p:cNvSpPr>
            <a:spLocks noChangeArrowheads="1"/>
          </p:cNvSpPr>
          <p:nvPr/>
        </p:nvSpPr>
        <p:spPr bwMode="auto">
          <a:xfrm>
            <a:off x="179388" y="115888"/>
            <a:ext cx="8794750" cy="1155700"/>
          </a:xfrm>
          <a:prstGeom prst="rect">
            <a:avLst/>
          </a:prstGeom>
          <a:solidFill>
            <a:srgbClr val="FFC000"/>
          </a:solidFill>
          <a:ln w="9525">
            <a:noFill/>
            <a:miter lim="800000"/>
            <a:headEnd/>
            <a:tailEnd/>
          </a:ln>
        </p:spPr>
        <p:txBody>
          <a:bodyPr wrap="none" bIns="0" anchor="ctr">
            <a:spAutoFit/>
          </a:bodyPr>
          <a:lstStyle/>
          <a:p>
            <a:pPr algn="ctr"/>
            <a:r>
              <a:rPr lang="en-US" sz="2400">
                <a:solidFill>
                  <a:schemeClr val="bg1"/>
                </a:solidFill>
                <a:latin typeface="Arial Unicode MS" pitchFamily="34" charset="-128"/>
                <a:ea typeface="Calibri" pitchFamily="34" charset="0"/>
                <a:cs typeface="Courier New" pitchFamily="49" charset="0"/>
              </a:rPr>
              <a:t>What should be the main objectives and future goals for health </a:t>
            </a:r>
          </a:p>
          <a:p>
            <a:pPr algn="ctr"/>
            <a:r>
              <a:rPr lang="en-US" sz="2400">
                <a:solidFill>
                  <a:schemeClr val="bg1"/>
                </a:solidFill>
                <a:latin typeface="Arial Unicode MS" pitchFamily="34" charset="-128"/>
                <a:ea typeface="Calibri" pitchFamily="34" charset="0"/>
                <a:cs typeface="Courier New" pitchFamily="49" charset="0"/>
              </a:rPr>
              <a:t>inspectorates and inspectors to promote excellence or at least </a:t>
            </a:r>
          </a:p>
          <a:p>
            <a:pPr algn="ctr"/>
            <a:r>
              <a:rPr lang="en-US" sz="2400">
                <a:solidFill>
                  <a:schemeClr val="bg1"/>
                </a:solidFill>
                <a:latin typeface="Arial Unicode MS" pitchFamily="34" charset="-128"/>
                <a:ea typeface="Calibri" pitchFamily="34" charset="0"/>
                <a:cs typeface="Courier New" pitchFamily="49" charset="0"/>
              </a:rPr>
              <a:t>the best possible care? </a:t>
            </a:r>
          </a:p>
        </p:txBody>
      </p:sp>
      <p:sp>
        <p:nvSpPr>
          <p:cNvPr id="20483" name="TextBox 5"/>
          <p:cNvSpPr txBox="1">
            <a:spLocks noChangeArrowheads="1"/>
          </p:cNvSpPr>
          <p:nvPr/>
        </p:nvSpPr>
        <p:spPr bwMode="auto">
          <a:xfrm>
            <a:off x="2195513" y="1484313"/>
            <a:ext cx="5472112" cy="1754187"/>
          </a:xfrm>
          <a:prstGeom prst="rect">
            <a:avLst/>
          </a:prstGeom>
          <a:noFill/>
          <a:ln w="9525">
            <a:noFill/>
            <a:miter lim="800000"/>
            <a:headEnd/>
            <a:tailEnd/>
          </a:ln>
        </p:spPr>
        <p:txBody>
          <a:bodyPr>
            <a:spAutoFit/>
          </a:bodyPr>
          <a:lstStyle/>
          <a:p>
            <a:r>
              <a:rPr lang="pt-PT" b="1">
                <a:latin typeface="Calibri" pitchFamily="34" charset="0"/>
              </a:rPr>
              <a:t>1. </a:t>
            </a:r>
            <a:r>
              <a:rPr lang="en-US" b="1">
                <a:latin typeface="Calibri" pitchFamily="34" charset="0"/>
              </a:rPr>
              <a:t>Quality evidence exigency for all providers</a:t>
            </a:r>
          </a:p>
          <a:p>
            <a:pPr>
              <a:buFont typeface="Arial" charset="0"/>
              <a:buChar char="•"/>
            </a:pPr>
            <a:endParaRPr lang="pt-PT" b="1">
              <a:latin typeface="Calibri" pitchFamily="34" charset="0"/>
            </a:endParaRPr>
          </a:p>
          <a:p>
            <a:endParaRPr lang="pt-PT" b="1">
              <a:latin typeface="Calibri" pitchFamily="34" charset="0"/>
            </a:endParaRPr>
          </a:p>
          <a:p>
            <a:endParaRPr lang="pt-PT" b="1">
              <a:latin typeface="Calibri" pitchFamily="34" charset="0"/>
            </a:endParaRPr>
          </a:p>
          <a:p>
            <a:pPr>
              <a:buFont typeface="Arial" charset="0"/>
              <a:buChar char="•"/>
            </a:pPr>
            <a:endParaRPr lang="pt-PT" b="1">
              <a:latin typeface="Calibri" pitchFamily="34" charset="0"/>
            </a:endParaRPr>
          </a:p>
          <a:p>
            <a:pPr>
              <a:buFont typeface="Arial" charset="0"/>
              <a:buChar char="•"/>
            </a:pPr>
            <a:endParaRPr lang="en-US" b="1">
              <a:latin typeface="Calibri" pitchFamily="34" charset="0"/>
            </a:endParaRPr>
          </a:p>
        </p:txBody>
      </p:sp>
      <p:sp>
        <p:nvSpPr>
          <p:cNvPr id="20484" name="TextBox 6"/>
          <p:cNvSpPr txBox="1">
            <a:spLocks noChangeArrowheads="1"/>
          </p:cNvSpPr>
          <p:nvPr/>
        </p:nvSpPr>
        <p:spPr bwMode="auto">
          <a:xfrm>
            <a:off x="250825" y="2349500"/>
            <a:ext cx="8675688" cy="2030413"/>
          </a:xfrm>
          <a:prstGeom prst="rect">
            <a:avLst/>
          </a:prstGeom>
          <a:noFill/>
          <a:ln w="9525">
            <a:noFill/>
            <a:miter lim="800000"/>
            <a:headEnd/>
            <a:tailEnd/>
          </a:ln>
        </p:spPr>
        <p:txBody>
          <a:bodyPr wrap="none">
            <a:spAutoFit/>
          </a:bodyPr>
          <a:lstStyle/>
          <a:p>
            <a:pPr>
              <a:buFont typeface="Arial" charset="0"/>
              <a:buChar char="•"/>
            </a:pPr>
            <a:r>
              <a:rPr lang="en-US">
                <a:latin typeface="Calibri" pitchFamily="34" charset="0"/>
              </a:rPr>
              <a:t> Exigency of </a:t>
            </a:r>
            <a:r>
              <a:rPr lang="en-US" u="sng">
                <a:latin typeface="Calibri" pitchFamily="34" charset="0"/>
              </a:rPr>
              <a:t>independent accreditation </a:t>
            </a:r>
            <a:r>
              <a:rPr lang="en-US">
                <a:latin typeface="Calibri" pitchFamily="34" charset="0"/>
              </a:rPr>
              <a:t>for hospitals and primary healthcare organizations</a:t>
            </a:r>
          </a:p>
          <a:p>
            <a:r>
              <a:rPr lang="en-US">
                <a:latin typeface="Calibri" pitchFamily="34" charset="0"/>
              </a:rPr>
              <a:t>   of public, private and social sectors</a:t>
            </a:r>
          </a:p>
          <a:p>
            <a:pPr>
              <a:buFont typeface="Arial" charset="0"/>
              <a:buChar char="•"/>
            </a:pPr>
            <a:endParaRPr lang="en-US">
              <a:latin typeface="Calibri" pitchFamily="34" charset="0"/>
            </a:endParaRPr>
          </a:p>
          <a:p>
            <a:pPr>
              <a:buFont typeface="Arial" charset="0"/>
              <a:buChar char="•"/>
            </a:pPr>
            <a:r>
              <a:rPr lang="en-US">
                <a:latin typeface="Calibri" pitchFamily="34" charset="0"/>
              </a:rPr>
              <a:t> </a:t>
            </a:r>
            <a:r>
              <a:rPr lang="en-US" u="sng">
                <a:latin typeface="Calibri" pitchFamily="34" charset="0"/>
              </a:rPr>
              <a:t>Professional certification </a:t>
            </a:r>
            <a:r>
              <a:rPr lang="en-US">
                <a:latin typeface="Calibri" pitchFamily="34" charset="0"/>
              </a:rPr>
              <a:t>for independent healthcare providers (eventually together with </a:t>
            </a:r>
          </a:p>
          <a:p>
            <a:r>
              <a:rPr lang="en-US">
                <a:latin typeface="Calibri" pitchFamily="34" charset="0"/>
              </a:rPr>
              <a:t>  medical, nursing and other health professional’s associations or schools)</a:t>
            </a:r>
          </a:p>
          <a:p>
            <a:pPr>
              <a:buFont typeface="Arial" charset="0"/>
              <a:buChar char="•"/>
            </a:pPr>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24075" y="1412875"/>
            <a:ext cx="5670550" cy="646113"/>
          </a:xfrm>
          <a:prstGeom prst="rect">
            <a:avLst/>
          </a:prstGeom>
          <a:noFill/>
          <a:ln w="9525">
            <a:noFill/>
            <a:miter lim="800000"/>
            <a:headEnd/>
            <a:tailEnd/>
          </a:ln>
        </p:spPr>
        <p:txBody>
          <a:bodyPr>
            <a:spAutoFit/>
          </a:bodyPr>
          <a:lstStyle/>
          <a:p>
            <a:r>
              <a:rPr lang="pt-PT" b="1">
                <a:latin typeface="Calibri" pitchFamily="34" charset="0"/>
              </a:rPr>
              <a:t>2. </a:t>
            </a:r>
            <a:r>
              <a:rPr lang="en-US" b="1">
                <a:latin typeface="Calibri" pitchFamily="34" charset="0"/>
              </a:rPr>
              <a:t>Clinical accountability demonstration by all providers</a:t>
            </a:r>
          </a:p>
          <a:p>
            <a:endParaRPr lang="pt-PT" b="1">
              <a:latin typeface="Calibri" pitchFamily="34" charset="0"/>
            </a:endParaRPr>
          </a:p>
        </p:txBody>
      </p:sp>
      <p:sp>
        <p:nvSpPr>
          <p:cNvPr id="21506" name="Rectangle 1"/>
          <p:cNvSpPr>
            <a:spLocks noChangeArrowheads="1"/>
          </p:cNvSpPr>
          <p:nvPr/>
        </p:nvSpPr>
        <p:spPr bwMode="auto">
          <a:xfrm>
            <a:off x="179388" y="188913"/>
            <a:ext cx="8794750" cy="1154112"/>
          </a:xfrm>
          <a:prstGeom prst="rect">
            <a:avLst/>
          </a:prstGeom>
          <a:solidFill>
            <a:srgbClr val="FFC000"/>
          </a:solidFill>
          <a:ln w="9525">
            <a:noFill/>
            <a:miter lim="800000"/>
            <a:headEnd/>
            <a:tailEnd/>
          </a:ln>
        </p:spPr>
        <p:txBody>
          <a:bodyPr wrap="none" bIns="0" anchor="ctr">
            <a:spAutoFit/>
          </a:bodyPr>
          <a:lstStyle/>
          <a:p>
            <a:pPr algn="ctr"/>
            <a:r>
              <a:rPr lang="en-US" sz="2400">
                <a:solidFill>
                  <a:schemeClr val="bg1"/>
                </a:solidFill>
                <a:latin typeface="Arial Unicode MS" pitchFamily="34" charset="-128"/>
                <a:ea typeface="Calibri" pitchFamily="34" charset="0"/>
                <a:cs typeface="Courier New" pitchFamily="49" charset="0"/>
              </a:rPr>
              <a:t>What should be the main objectives and future goals for health </a:t>
            </a:r>
          </a:p>
          <a:p>
            <a:pPr algn="ctr"/>
            <a:r>
              <a:rPr lang="en-US" sz="2400">
                <a:solidFill>
                  <a:schemeClr val="bg1"/>
                </a:solidFill>
                <a:latin typeface="Arial Unicode MS" pitchFamily="34" charset="-128"/>
                <a:ea typeface="Calibri" pitchFamily="34" charset="0"/>
                <a:cs typeface="Courier New" pitchFamily="49" charset="0"/>
              </a:rPr>
              <a:t>inspectorates and inspectors to promote excellence or at least </a:t>
            </a:r>
          </a:p>
          <a:p>
            <a:pPr algn="ctr"/>
            <a:r>
              <a:rPr lang="en-US" sz="2400">
                <a:solidFill>
                  <a:schemeClr val="bg1"/>
                </a:solidFill>
                <a:latin typeface="Arial Unicode MS" pitchFamily="34" charset="-128"/>
                <a:ea typeface="Calibri" pitchFamily="34" charset="0"/>
                <a:cs typeface="Courier New" pitchFamily="49" charset="0"/>
              </a:rPr>
              <a:t>the best possible care? </a:t>
            </a:r>
          </a:p>
        </p:txBody>
      </p:sp>
      <p:pic>
        <p:nvPicPr>
          <p:cNvPr id="21507" name="Picture 4" descr="C:\Users\msilva\Pictures\Logotipos Unidades\HBA\logo HBA alta.tif"/>
          <p:cNvPicPr>
            <a:picLocks noChangeAspect="1" noChangeArrowheads="1"/>
          </p:cNvPicPr>
          <p:nvPr/>
        </p:nvPicPr>
        <p:blipFill>
          <a:blip r:embed="rId2"/>
          <a:srcRect/>
          <a:stretch>
            <a:fillRect/>
          </a:stretch>
        </p:blipFill>
        <p:spPr bwMode="auto">
          <a:xfrm>
            <a:off x="250825" y="6232525"/>
            <a:ext cx="1368425" cy="427038"/>
          </a:xfrm>
          <a:prstGeom prst="rect">
            <a:avLst/>
          </a:prstGeom>
          <a:noFill/>
          <a:ln w="9525">
            <a:noFill/>
            <a:miter lim="800000"/>
            <a:headEnd/>
            <a:tailEnd/>
          </a:ln>
        </p:spPr>
      </p:pic>
      <p:sp>
        <p:nvSpPr>
          <p:cNvPr id="21508" name="TextBox 6"/>
          <p:cNvSpPr txBox="1">
            <a:spLocks noChangeArrowheads="1"/>
          </p:cNvSpPr>
          <p:nvPr/>
        </p:nvSpPr>
        <p:spPr bwMode="auto">
          <a:xfrm>
            <a:off x="611188" y="2205038"/>
            <a:ext cx="7416800" cy="1476375"/>
          </a:xfrm>
          <a:prstGeom prst="rect">
            <a:avLst/>
          </a:prstGeom>
          <a:noFill/>
          <a:ln w="9525">
            <a:noFill/>
            <a:miter lim="800000"/>
            <a:headEnd/>
            <a:tailEnd/>
          </a:ln>
        </p:spPr>
        <p:txBody>
          <a:bodyPr>
            <a:spAutoFit/>
          </a:bodyPr>
          <a:lstStyle/>
          <a:p>
            <a:pPr>
              <a:buFont typeface="Arial" charset="0"/>
              <a:buChar char="•"/>
            </a:pPr>
            <a:r>
              <a:rPr lang="en-US">
                <a:latin typeface="Calibri" pitchFamily="34" charset="0"/>
              </a:rPr>
              <a:t> </a:t>
            </a:r>
            <a:r>
              <a:rPr lang="en-US" u="sng">
                <a:latin typeface="Calibri" pitchFamily="34" charset="0"/>
              </a:rPr>
              <a:t>Information and reporting system improvement </a:t>
            </a:r>
            <a:r>
              <a:rPr lang="en-US">
                <a:latin typeface="Calibri" pitchFamily="34" charset="0"/>
              </a:rPr>
              <a:t>– risk adjusted mortality and morbidity of  healthcare providers </a:t>
            </a:r>
          </a:p>
          <a:p>
            <a:pPr>
              <a:buFont typeface="Arial" charset="0"/>
              <a:buChar char="•"/>
            </a:pPr>
            <a:endParaRPr lang="en-US">
              <a:latin typeface="Calibri" pitchFamily="34" charset="0"/>
            </a:endParaRPr>
          </a:p>
          <a:p>
            <a:pPr>
              <a:buFont typeface="Arial" charset="0"/>
              <a:buChar char="•"/>
            </a:pPr>
            <a:r>
              <a:rPr lang="en-US">
                <a:latin typeface="Calibri" pitchFamily="34" charset="0"/>
              </a:rPr>
              <a:t> </a:t>
            </a:r>
            <a:r>
              <a:rPr lang="en-US" u="sng">
                <a:latin typeface="Calibri" pitchFamily="34" charset="0"/>
              </a:rPr>
              <a:t>Clinical capability </a:t>
            </a:r>
            <a:r>
              <a:rPr lang="en-US">
                <a:latin typeface="Calibri" pitchFamily="34" charset="0"/>
              </a:rPr>
              <a:t>to independently investigate failures and complains</a:t>
            </a:r>
          </a:p>
          <a:p>
            <a:endParaRPr lang="pt-PT">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851</Words>
  <Application>Microsoft Office PowerPoint</Application>
  <PresentationFormat>Apresentação no Ecrã (4:3)</PresentationFormat>
  <Paragraphs>130</Paragraphs>
  <Slides>14</Slides>
  <Notes>0</Notes>
  <HiddenSlides>0</HiddenSlides>
  <MMClips>0</MMClips>
  <ScaleCrop>false</ScaleCrop>
  <HeadingPairs>
    <vt:vector size="4" baseType="variant">
      <vt:variant>
        <vt:lpstr>Tema</vt:lpstr>
      </vt:variant>
      <vt:variant>
        <vt:i4>1</vt:i4>
      </vt:variant>
      <vt:variant>
        <vt:lpstr>Títulos dos diapositivos</vt:lpstr>
      </vt:variant>
      <vt:variant>
        <vt:i4>14</vt:i4>
      </vt:variant>
    </vt:vector>
  </HeadingPairs>
  <TitlesOfParts>
    <vt:vector size="15"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Espirito Santo Saude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Artur Vaz</dc:creator>
  <cp:lastModifiedBy>fiscas</cp:lastModifiedBy>
  <cp:revision>8</cp:revision>
  <dcterms:created xsi:type="dcterms:W3CDTF">2014-04-15T10:25:49Z</dcterms:created>
  <dcterms:modified xsi:type="dcterms:W3CDTF">2014-05-07T10:58:12Z</dcterms:modified>
</cp:coreProperties>
</file>