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9" r:id="rId3"/>
    <p:sldId id="276" r:id="rId4"/>
    <p:sldId id="261" r:id="rId5"/>
    <p:sldId id="295" r:id="rId6"/>
    <p:sldId id="264" r:id="rId7"/>
    <p:sldId id="263" r:id="rId8"/>
    <p:sldId id="281" r:id="rId9"/>
    <p:sldId id="296" r:id="rId10"/>
    <p:sldId id="299" r:id="rId11"/>
    <p:sldId id="298" r:id="rId12"/>
    <p:sldId id="290" r:id="rId13"/>
    <p:sldId id="283" r:id="rId14"/>
    <p:sldId id="292" r:id="rId15"/>
    <p:sldId id="287" r:id="rId16"/>
    <p:sldId id="294" r:id="rId17"/>
    <p:sldId id="289" r:id="rId18"/>
    <p:sldId id="297" r:id="rId19"/>
    <p:sldId id="267" r:id="rId20"/>
  </p:sldIdLst>
  <p:sldSz cx="9144000" cy="6858000" type="screen4x3"/>
  <p:notesSz cx="6797675" cy="98742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27" autoAdjust="0"/>
  </p:normalViewPr>
  <p:slideViewPr>
    <p:cSldViewPr>
      <p:cViewPr varScale="1">
        <p:scale>
          <a:sx n="74" d="100"/>
          <a:sy n="74" d="100"/>
        </p:scale>
        <p:origin x="-12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350FEA-51E5-40C3-A6C8-1929BAE3D32F}" type="datetimeFigureOut">
              <a:rPr lang="nl-NL" smtClean="0"/>
              <a:pPr/>
              <a:t>8-5-2014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FB0E02-E4E1-4947-BED0-C428B4FB81B9}" type="slidenum">
              <a:rPr lang="nl-NL" smtClean="0"/>
              <a:pPr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0233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9F046E-2C1D-479B-AE86-BDFD5F4DC262}" type="datetimeFigureOut">
              <a:rPr lang="nl-NL" smtClean="0"/>
              <a:pPr/>
              <a:t>8-5-2014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C7BFE6-D2B0-48F0-947C-27181B137C14}" type="slidenum">
              <a:rPr lang="nl-NL" smtClean="0"/>
              <a:pPr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807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 smtClean="0"/>
              <a:t>Complimentary</a:t>
            </a:r>
            <a:r>
              <a:rPr lang="nl-NL" dirty="0" smtClean="0"/>
              <a:t> &amp; </a:t>
            </a:r>
            <a:r>
              <a:rPr lang="nl-NL" dirty="0" err="1" smtClean="0"/>
              <a:t>competing</a:t>
            </a:r>
            <a:endParaRPr lang="nl-NL" dirty="0" smtClean="0"/>
          </a:p>
          <a:p>
            <a:r>
              <a:rPr lang="nl-NL" dirty="0" err="1" smtClean="0"/>
              <a:t>Levenson</a:t>
            </a:r>
            <a:r>
              <a:rPr lang="nl-NL" dirty="0" smtClean="0"/>
              <a:t> </a:t>
            </a:r>
            <a:r>
              <a:rPr lang="nl-NL" dirty="0" err="1" smtClean="0"/>
              <a:t>inquiry</a:t>
            </a:r>
            <a:r>
              <a:rPr lang="nl-NL" dirty="0" smtClean="0"/>
              <a:t> (News</a:t>
            </a:r>
            <a:r>
              <a:rPr lang="nl-NL" baseline="0" dirty="0" smtClean="0"/>
              <a:t> of the World, </a:t>
            </a:r>
            <a:r>
              <a:rPr lang="nl-NL" baseline="0" dirty="0" err="1" smtClean="0"/>
              <a:t>tapping</a:t>
            </a:r>
            <a:r>
              <a:rPr lang="nl-NL" baseline="0" dirty="0" smtClean="0"/>
              <a:t> </a:t>
            </a:r>
            <a:r>
              <a:rPr lang="nl-NL" baseline="0" dirty="0" err="1" smtClean="0"/>
              <a:t>phones</a:t>
            </a:r>
            <a:r>
              <a:rPr lang="nl-NL" baseline="0" dirty="0" smtClean="0"/>
              <a:t>)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7BFE6-D2B0-48F0-947C-27181B137C14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9464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7BFE6-D2B0-48F0-947C-27181B137C14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644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Concurrerende logica’s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7BFE6-D2B0-48F0-947C-27181B137C14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50540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 err="1" smtClean="0"/>
              <a:t>There</a:t>
            </a:r>
            <a:r>
              <a:rPr lang="nl-NL" dirty="0" smtClean="0"/>
              <a:t> is </a:t>
            </a:r>
            <a:r>
              <a:rPr lang="nl-NL" dirty="0" err="1" smtClean="0"/>
              <a:t>always</a:t>
            </a:r>
            <a:r>
              <a:rPr lang="nl-NL" dirty="0" smtClean="0"/>
              <a:t> a media </a:t>
            </a:r>
            <a:r>
              <a:rPr lang="nl-NL" dirty="0" err="1" smtClean="0"/>
              <a:t>strategy</a:t>
            </a:r>
            <a:r>
              <a:rPr lang="nl-NL" dirty="0" smtClean="0"/>
              <a:t>. But </a:t>
            </a:r>
            <a:r>
              <a:rPr lang="nl-NL" dirty="0" err="1" smtClean="0"/>
              <a:t>not</a:t>
            </a:r>
            <a:r>
              <a:rPr lang="nl-NL" baseline="0" dirty="0" smtClean="0"/>
              <a:t> </a:t>
            </a:r>
            <a:r>
              <a:rPr lang="nl-NL" baseline="0" dirty="0" err="1" smtClean="0"/>
              <a:t>always</a:t>
            </a:r>
            <a:r>
              <a:rPr lang="nl-NL" baseline="0" dirty="0" smtClean="0"/>
              <a:t> </a:t>
            </a:r>
            <a:r>
              <a:rPr lang="nl-NL" baseline="0" dirty="0" err="1" smtClean="0"/>
              <a:t>consciously</a:t>
            </a:r>
            <a:r>
              <a:rPr lang="nl-NL" baseline="0" dirty="0" smtClean="0"/>
              <a:t>.</a:t>
            </a:r>
            <a:endParaRPr lang="nl-NL" dirty="0" smtClean="0"/>
          </a:p>
          <a:p>
            <a:r>
              <a:rPr lang="nl-NL" baseline="0" dirty="0" smtClean="0"/>
              <a:t> It’s </a:t>
            </a:r>
            <a:r>
              <a:rPr lang="nl-NL" baseline="0" dirty="0" err="1" smtClean="0"/>
              <a:t>not</a:t>
            </a:r>
            <a:r>
              <a:rPr lang="nl-NL" baseline="0" dirty="0" smtClean="0"/>
              <a:t> </a:t>
            </a:r>
            <a:r>
              <a:rPr lang="nl-NL" baseline="0" dirty="0" err="1" smtClean="0"/>
              <a:t>something</a:t>
            </a:r>
            <a:r>
              <a:rPr lang="nl-NL" baseline="0" dirty="0" smtClean="0"/>
              <a:t> </a:t>
            </a:r>
            <a:r>
              <a:rPr lang="nl-NL" baseline="0" dirty="0" err="1" smtClean="0"/>
              <a:t>you</a:t>
            </a:r>
            <a:r>
              <a:rPr lang="nl-NL" baseline="0" dirty="0" smtClean="0"/>
              <a:t> </a:t>
            </a:r>
            <a:r>
              <a:rPr lang="nl-NL" i="1" baseline="0" dirty="0" err="1" smtClean="0"/>
              <a:t>cannot</a:t>
            </a:r>
            <a:r>
              <a:rPr lang="nl-NL" i="1" baseline="0" dirty="0" smtClean="0"/>
              <a:t> </a:t>
            </a:r>
            <a:r>
              <a:rPr lang="nl-NL" i="0" baseline="0" dirty="0" smtClean="0"/>
              <a:t>do, but </a:t>
            </a:r>
            <a:r>
              <a:rPr lang="nl-NL" i="0" baseline="0" dirty="0" err="1" smtClean="0"/>
              <a:t>it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something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you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can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try</a:t>
            </a:r>
            <a:r>
              <a:rPr lang="nl-NL" i="0" baseline="0" dirty="0" smtClean="0"/>
              <a:t> do </a:t>
            </a:r>
            <a:r>
              <a:rPr lang="nl-NL" i="0" baseline="0" dirty="0" err="1" smtClean="0"/>
              <a:t>to</a:t>
            </a:r>
            <a:r>
              <a:rPr lang="nl-NL" i="0" baseline="0" dirty="0" smtClean="0"/>
              <a:t> </a:t>
            </a:r>
            <a:r>
              <a:rPr lang="nl-NL" i="1" baseline="0" dirty="0" err="1" smtClean="0"/>
              <a:t>better</a:t>
            </a:r>
            <a:r>
              <a:rPr lang="nl-NL" dirty="0" smtClean="0"/>
              <a:t>.</a:t>
            </a:r>
          </a:p>
          <a:p>
            <a:r>
              <a:rPr lang="nl-NL" dirty="0" smtClean="0"/>
              <a:t>Aanleiding:</a:t>
            </a:r>
            <a:r>
              <a:rPr lang="nl-NL" baseline="0" dirty="0" smtClean="0"/>
              <a:t> </a:t>
            </a:r>
            <a:r>
              <a:rPr lang="nl-NL" baseline="0" dirty="0" err="1" smtClean="0"/>
              <a:t>discussion</a:t>
            </a:r>
            <a:r>
              <a:rPr lang="nl-NL" baseline="0" dirty="0" smtClean="0"/>
              <a:t> in the </a:t>
            </a:r>
            <a:r>
              <a:rPr lang="nl-NL" baseline="0" dirty="0" err="1" smtClean="0"/>
              <a:t>Epso</a:t>
            </a:r>
            <a:r>
              <a:rPr lang="nl-NL" baseline="0" dirty="0" smtClean="0"/>
              <a:t>-conference in Utrecht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7BFE6-D2B0-48F0-947C-27181B137C14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79508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7BFE6-D2B0-48F0-947C-27181B137C14}" type="slidenum">
              <a:rPr lang="nl-NL" smtClean="0"/>
              <a:pPr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8215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5039-5BF9-42F5-BEB8-A648D6528EF1}" type="datetimeFigureOut">
              <a:rPr lang="nl-NL" smtClean="0"/>
              <a:pPr/>
              <a:t>8-5-2014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C9208-4A4E-4EC1-A1AF-6EE7427EEC20}" type="slidenum">
              <a:rPr lang="nl-NL" smtClean="0"/>
              <a:pPr/>
              <a:t>‹nº›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5039-5BF9-42F5-BEB8-A648D6528EF1}" type="datetimeFigureOut">
              <a:rPr lang="nl-NL" smtClean="0"/>
              <a:pPr/>
              <a:t>8-5-2014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C9208-4A4E-4EC1-A1AF-6EE7427EEC20}" type="slidenum">
              <a:rPr lang="nl-NL" smtClean="0"/>
              <a:pPr/>
              <a:t>‹nº›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5039-5BF9-42F5-BEB8-A648D6528EF1}" type="datetimeFigureOut">
              <a:rPr lang="nl-NL" smtClean="0"/>
              <a:pPr/>
              <a:t>8-5-2014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C9208-4A4E-4EC1-A1AF-6EE7427EEC20}" type="slidenum">
              <a:rPr lang="nl-NL" smtClean="0"/>
              <a:pPr/>
              <a:t>‹nº›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5039-5BF9-42F5-BEB8-A648D6528EF1}" type="datetimeFigureOut">
              <a:rPr lang="nl-NL" smtClean="0"/>
              <a:pPr/>
              <a:t>8-5-2014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C9208-4A4E-4EC1-A1AF-6EE7427EEC20}" type="slidenum">
              <a:rPr lang="nl-NL" smtClean="0"/>
              <a:pPr/>
              <a:t>‹nº›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5039-5BF9-42F5-BEB8-A648D6528EF1}" type="datetimeFigureOut">
              <a:rPr lang="nl-NL" smtClean="0"/>
              <a:pPr/>
              <a:t>8-5-2014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C9208-4A4E-4EC1-A1AF-6EE7427EEC20}" type="slidenum">
              <a:rPr lang="nl-NL" smtClean="0"/>
              <a:pPr/>
              <a:t>‹nº›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5039-5BF9-42F5-BEB8-A648D6528EF1}" type="datetimeFigureOut">
              <a:rPr lang="nl-NL" smtClean="0"/>
              <a:pPr/>
              <a:t>8-5-2014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C9208-4A4E-4EC1-A1AF-6EE7427EEC20}" type="slidenum">
              <a:rPr lang="nl-NL" smtClean="0"/>
              <a:pPr/>
              <a:t>‹nº›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5039-5BF9-42F5-BEB8-A648D6528EF1}" type="datetimeFigureOut">
              <a:rPr lang="nl-NL" smtClean="0"/>
              <a:pPr/>
              <a:t>8-5-2014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C9208-4A4E-4EC1-A1AF-6EE7427EEC20}" type="slidenum">
              <a:rPr lang="nl-NL" smtClean="0"/>
              <a:pPr/>
              <a:t>‹nº›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5039-5BF9-42F5-BEB8-A648D6528EF1}" type="datetimeFigureOut">
              <a:rPr lang="nl-NL" smtClean="0"/>
              <a:pPr/>
              <a:t>8-5-2014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C9208-4A4E-4EC1-A1AF-6EE7427EEC20}" type="slidenum">
              <a:rPr lang="nl-NL" smtClean="0"/>
              <a:pPr/>
              <a:t>‹nº›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5039-5BF9-42F5-BEB8-A648D6528EF1}" type="datetimeFigureOut">
              <a:rPr lang="nl-NL" smtClean="0"/>
              <a:pPr/>
              <a:t>8-5-2014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C9208-4A4E-4EC1-A1AF-6EE7427EEC20}" type="slidenum">
              <a:rPr lang="nl-NL" smtClean="0"/>
              <a:pPr/>
              <a:t>‹nº›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5039-5BF9-42F5-BEB8-A648D6528EF1}" type="datetimeFigureOut">
              <a:rPr lang="nl-NL" smtClean="0"/>
              <a:pPr/>
              <a:t>8-5-2014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C9208-4A4E-4EC1-A1AF-6EE7427EEC20}" type="slidenum">
              <a:rPr lang="nl-NL" smtClean="0"/>
              <a:pPr/>
              <a:t>‹nº›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5039-5BF9-42F5-BEB8-A648D6528EF1}" type="datetimeFigureOut">
              <a:rPr lang="nl-NL" smtClean="0"/>
              <a:pPr/>
              <a:t>8-5-2014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C9208-4A4E-4EC1-A1AF-6EE7427EEC20}" type="slidenum">
              <a:rPr lang="nl-NL" smtClean="0"/>
              <a:pPr/>
              <a:t>‹nº›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55039-5BF9-42F5-BEB8-A648D6528EF1}" type="datetimeFigureOut">
              <a:rPr lang="nl-NL" smtClean="0"/>
              <a:pPr/>
              <a:t>8-5-2014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C9208-4A4E-4EC1-A1AF-6EE7427EEC20}" type="slidenum">
              <a:rPr lang="nl-NL" smtClean="0"/>
              <a:pPr/>
              <a:t>‹nº›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twist@nsob.nl" TargetMode="External"/><Relationship Id="rId2" Type="http://schemas.openxmlformats.org/officeDocument/2006/relationships/hyperlink" Target="mailto:Scherpenisse@nsob.n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9512" y="1268760"/>
            <a:ext cx="8712968" cy="1470025"/>
          </a:xfrm>
        </p:spPr>
        <p:txBody>
          <a:bodyPr>
            <a:noAutofit/>
          </a:bodyPr>
          <a:lstStyle/>
          <a:p>
            <a:r>
              <a:rPr lang="nl-NL" sz="3600" dirty="0" smtClean="0"/>
              <a:t>Update on the research on media </a:t>
            </a:r>
            <a:r>
              <a:rPr lang="nl-NL" sz="3600" dirty="0" err="1" smtClean="0"/>
              <a:t>strategies</a:t>
            </a:r>
            <a:r>
              <a:rPr lang="nl-NL" sz="3600" dirty="0" smtClean="0"/>
              <a:t> of </a:t>
            </a:r>
            <a:r>
              <a:rPr lang="nl-NL" sz="3600" dirty="0" err="1" smtClean="0"/>
              <a:t>supervisory</a:t>
            </a:r>
            <a:r>
              <a:rPr lang="nl-NL" sz="3600" dirty="0" smtClean="0"/>
              <a:t> </a:t>
            </a:r>
            <a:r>
              <a:rPr lang="nl-NL" sz="3600" dirty="0" err="1" smtClean="0"/>
              <a:t>organizations</a:t>
            </a:r>
            <a:endParaRPr lang="nl-NL" sz="36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0" y="4005064"/>
            <a:ext cx="8856984" cy="2232248"/>
          </a:xfrm>
        </p:spPr>
        <p:txBody>
          <a:bodyPr>
            <a:normAutofit lnSpcReduction="10000"/>
          </a:bodyPr>
          <a:lstStyle/>
          <a:p>
            <a:r>
              <a:rPr lang="nl-NL" sz="2800" b="1" dirty="0" smtClean="0"/>
              <a:t>Jorren Scherpenisse MSc</a:t>
            </a:r>
          </a:p>
          <a:p>
            <a:r>
              <a:rPr lang="nl-NL" sz="2800" dirty="0" smtClean="0"/>
              <a:t>Netherlands School </a:t>
            </a:r>
            <a:r>
              <a:rPr lang="nl-NL" sz="2800" dirty="0" err="1" smtClean="0"/>
              <a:t>for</a:t>
            </a:r>
            <a:r>
              <a:rPr lang="nl-NL" sz="2800" dirty="0" smtClean="0"/>
              <a:t> Public Administration</a:t>
            </a:r>
          </a:p>
          <a:p>
            <a:endParaRPr lang="nl-NL" dirty="0" smtClean="0"/>
          </a:p>
          <a:p>
            <a:endParaRPr lang="nl-NL" sz="1800" dirty="0" smtClean="0"/>
          </a:p>
          <a:p>
            <a:r>
              <a:rPr lang="nl-NL" sz="2000" dirty="0" smtClean="0"/>
              <a:t>17th EPSO-conference, Porto, May 08-09 2014</a:t>
            </a:r>
            <a:endParaRPr lang="nl-NL" sz="2000" dirty="0"/>
          </a:p>
        </p:txBody>
      </p:sp>
      <p:cxnSp>
        <p:nvCxnSpPr>
          <p:cNvPr id="4" name="Rechte verbindingslijn 3"/>
          <p:cNvCxnSpPr/>
          <p:nvPr/>
        </p:nvCxnSpPr>
        <p:spPr>
          <a:xfrm>
            <a:off x="467544" y="2996952"/>
            <a:ext cx="7920880" cy="0"/>
          </a:xfrm>
          <a:prstGeom prst="lin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116632"/>
            <a:ext cx="4162316" cy="325612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56" y="116632"/>
            <a:ext cx="3954413" cy="325612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3" y="3400472"/>
            <a:ext cx="4005100" cy="345752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96127" y="3400472"/>
            <a:ext cx="3919738" cy="344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736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42635"/>
            <a:ext cx="7632848" cy="6572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06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Case 1</a:t>
            </a:r>
            <a:endParaRPr lang="nl-NL" dirty="0"/>
          </a:p>
        </p:txBody>
      </p:sp>
      <p:cxnSp>
        <p:nvCxnSpPr>
          <p:cNvPr id="4" name="Rechte verbindingslijn 3"/>
          <p:cNvCxnSpPr/>
          <p:nvPr/>
        </p:nvCxnSpPr>
        <p:spPr>
          <a:xfrm>
            <a:off x="539552" y="1196752"/>
            <a:ext cx="7920880" cy="0"/>
          </a:xfrm>
          <a:prstGeom prst="lin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el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770992"/>
              </p:ext>
            </p:extLst>
          </p:nvPr>
        </p:nvGraphicFramePr>
        <p:xfrm>
          <a:off x="1331640" y="1556792"/>
          <a:ext cx="60960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Country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Strategic </a:t>
                      </a:r>
                      <a:r>
                        <a:rPr lang="nl-NL" dirty="0" err="1" smtClean="0"/>
                        <a:t>choice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Netherlands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10</a:t>
                      </a:r>
                      <a:endParaRPr lang="nl-NL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France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9,5</a:t>
                      </a:r>
                      <a:endParaRPr lang="nl-NL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England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10</a:t>
                      </a:r>
                      <a:endParaRPr lang="nl-NL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Northern</a:t>
                      </a:r>
                      <a:r>
                        <a:rPr lang="nl-NL" dirty="0" smtClean="0"/>
                        <a:t> Ireland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Norway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Denmark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Republic</a:t>
                      </a:r>
                      <a:r>
                        <a:rPr lang="nl-NL" dirty="0" smtClean="0"/>
                        <a:t> of Ireland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1,5</a:t>
                      </a:r>
                      <a:endParaRPr lang="nl-NL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Belgium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1,5</a:t>
                      </a:r>
                      <a:endParaRPr lang="nl-NL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Portugal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</a:t>
                      </a:r>
                      <a:endParaRPr lang="nl-NL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Estonia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</a:t>
                      </a:r>
                      <a:endParaRPr lang="nl-NL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Sweden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</a:t>
                      </a:r>
                      <a:endParaRPr lang="nl-NL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Kosovo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8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0487" y="116632"/>
            <a:ext cx="8229600" cy="1143000"/>
          </a:xfrm>
        </p:spPr>
        <p:txBody>
          <a:bodyPr/>
          <a:lstStyle/>
          <a:p>
            <a:r>
              <a:rPr lang="nl-NL" dirty="0" smtClean="0"/>
              <a:t>Case 1</a:t>
            </a:r>
            <a:endParaRPr lang="nl-NL" dirty="0"/>
          </a:p>
        </p:txBody>
      </p:sp>
      <p:cxnSp>
        <p:nvCxnSpPr>
          <p:cNvPr id="5" name="Rechte verbindingslijn 4"/>
          <p:cNvCxnSpPr/>
          <p:nvPr/>
        </p:nvCxnSpPr>
        <p:spPr>
          <a:xfrm>
            <a:off x="539552" y="1196752"/>
            <a:ext cx="7920880" cy="0"/>
          </a:xfrm>
          <a:prstGeom prst="lin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nl-NL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Your </a:t>
            </a:r>
            <a:r>
              <a:rPr lang="en-GB" altLang="nl-NL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supervisory organization is receiving</a:t>
            </a:r>
            <a:r>
              <a:rPr lang="en-GB" altLang="nl-NL" i="1" u="sng" dirty="0">
                <a:solidFill>
                  <a:srgbClr val="00808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nl-NL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fewer worrying reports on general practitioner (GP) practices. The supervisory organization has recently completed research on GP practices</a:t>
            </a:r>
            <a:r>
              <a:rPr lang="en-GB" altLang="nl-NL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nl-NL" altLang="nl-NL" sz="800" dirty="0" smtClean="0"/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nl-NL" altLang="nl-NL" sz="800" dirty="0"/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nl-NL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the website, your supervisory organization could publish anonymous results about the decreasing amount of GP practices who are subjected to tightened supervision. Journalists are often using this website as a source of information for their news items. </a:t>
            </a:r>
            <a:endParaRPr lang="en-GB" altLang="nl-NL" i="1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GB" altLang="nl-NL" sz="800" i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nl-NL" altLang="nl-NL" sz="800" dirty="0"/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nl-NL" b="1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Strategic option: Do you use your own website to publish these anonymous results to inform journalists and the public about the improvements in the sector?</a:t>
            </a:r>
            <a:r>
              <a:rPr lang="nl-NL" altLang="nl-NL" sz="800" dirty="0"/>
              <a:t> </a:t>
            </a:r>
            <a:endParaRPr lang="nl-NL" altLang="nl-NL" sz="4800" dirty="0">
              <a:latin typeface="Arial" panose="020B0604020202020204" pitchFamily="34" charset="0"/>
            </a:endParaRPr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32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Case 2</a:t>
            </a:r>
            <a:endParaRPr lang="nl-NL" dirty="0"/>
          </a:p>
        </p:txBody>
      </p:sp>
      <p:cxnSp>
        <p:nvCxnSpPr>
          <p:cNvPr id="4" name="Rechte verbindingslijn 3"/>
          <p:cNvCxnSpPr/>
          <p:nvPr/>
        </p:nvCxnSpPr>
        <p:spPr>
          <a:xfrm>
            <a:off x="539552" y="1196752"/>
            <a:ext cx="7920880" cy="0"/>
          </a:xfrm>
          <a:prstGeom prst="lin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666144"/>
              </p:ext>
            </p:extLst>
          </p:nvPr>
        </p:nvGraphicFramePr>
        <p:xfrm>
          <a:off x="1331640" y="1556792"/>
          <a:ext cx="60960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Country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Strategic </a:t>
                      </a:r>
                      <a:r>
                        <a:rPr lang="nl-NL" dirty="0" err="1" smtClean="0"/>
                        <a:t>choice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Netherlands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8,5</a:t>
                      </a:r>
                      <a:endParaRPr lang="nl-NL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France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9,5</a:t>
                      </a:r>
                      <a:endParaRPr lang="nl-NL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England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10</a:t>
                      </a:r>
                      <a:endParaRPr lang="nl-NL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Northern</a:t>
                      </a:r>
                      <a:r>
                        <a:rPr lang="nl-NL" dirty="0" smtClean="0"/>
                        <a:t> Ireland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Norway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Denmark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3,7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Republic</a:t>
                      </a:r>
                      <a:r>
                        <a:rPr lang="nl-NL" dirty="0" smtClean="0"/>
                        <a:t> of Ireland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Belgium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</a:t>
                      </a:r>
                      <a:endParaRPr lang="nl-NL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Portugal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Estonia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</a:t>
                      </a:r>
                      <a:endParaRPr lang="nl-NL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Sweden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</a:t>
                      </a:r>
                      <a:endParaRPr lang="nl-NL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Kosovo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</a:t>
                      </a:r>
                      <a:endParaRPr lang="nl-NL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5511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0487" y="116632"/>
            <a:ext cx="8229600" cy="1143000"/>
          </a:xfrm>
        </p:spPr>
        <p:txBody>
          <a:bodyPr/>
          <a:lstStyle/>
          <a:p>
            <a:r>
              <a:rPr lang="nl-NL" dirty="0" smtClean="0"/>
              <a:t>Case 2</a:t>
            </a:r>
            <a:endParaRPr lang="nl-NL" dirty="0"/>
          </a:p>
        </p:txBody>
      </p:sp>
      <p:cxnSp>
        <p:nvCxnSpPr>
          <p:cNvPr id="5" name="Rechte verbindingslijn 4"/>
          <p:cNvCxnSpPr/>
          <p:nvPr/>
        </p:nvCxnSpPr>
        <p:spPr>
          <a:xfrm>
            <a:off x="539552" y="1196752"/>
            <a:ext cx="7920880" cy="0"/>
          </a:xfrm>
          <a:prstGeom prst="lin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i="1" dirty="0" smtClean="0"/>
              <a:t>There </a:t>
            </a:r>
            <a:r>
              <a:rPr lang="en-US" i="1" dirty="0"/>
              <a:t>are no specific complaints or negative sources of information. Your supervisory organization is conducting its regular periodic review of all major </a:t>
            </a:r>
            <a:r>
              <a:rPr lang="en-US" i="1" dirty="0" smtClean="0"/>
              <a:t>hospitals 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en-US" i="1" dirty="0"/>
              <a:t>You receive a request from a television broadcaster wanting to make a program about the work of your inspectors.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en-GB" b="1" i="1" dirty="0"/>
              <a:t>Strategic option: </a:t>
            </a:r>
            <a:r>
              <a:rPr lang="en-US" b="1" i="1" dirty="0"/>
              <a:t>Do you collaborate with the program which will show the work of the inspectors inside the hospitals?</a:t>
            </a:r>
            <a:endParaRPr lang="nl-NL" dirty="0"/>
          </a:p>
          <a:p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44146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Case 3</a:t>
            </a:r>
            <a:endParaRPr lang="nl-NL" dirty="0"/>
          </a:p>
        </p:txBody>
      </p:sp>
      <p:cxnSp>
        <p:nvCxnSpPr>
          <p:cNvPr id="4" name="Rechte verbindingslijn 3"/>
          <p:cNvCxnSpPr/>
          <p:nvPr/>
        </p:nvCxnSpPr>
        <p:spPr>
          <a:xfrm>
            <a:off x="539552" y="1196752"/>
            <a:ext cx="7920880" cy="0"/>
          </a:xfrm>
          <a:prstGeom prst="lin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el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7788"/>
              </p:ext>
            </p:extLst>
          </p:nvPr>
        </p:nvGraphicFramePr>
        <p:xfrm>
          <a:off x="1524000" y="1397000"/>
          <a:ext cx="60960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Country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Strategic </a:t>
                      </a:r>
                      <a:r>
                        <a:rPr lang="nl-NL" dirty="0" err="1" smtClean="0"/>
                        <a:t>choice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Netherlands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4,5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France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7,5</a:t>
                      </a:r>
                      <a:endParaRPr lang="nl-NL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England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</a:t>
                      </a:r>
                      <a:endParaRPr lang="nl-NL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Northern</a:t>
                      </a:r>
                      <a:r>
                        <a:rPr lang="nl-NL" dirty="0" smtClean="0"/>
                        <a:t> Ireland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Norway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Denmark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</a:t>
                      </a:r>
                      <a:endParaRPr lang="nl-NL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Republic</a:t>
                      </a:r>
                      <a:r>
                        <a:rPr lang="nl-NL" dirty="0" smtClean="0"/>
                        <a:t> of Ireland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Belgium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</a:t>
                      </a:r>
                      <a:endParaRPr lang="nl-NL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Portugal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</a:t>
                      </a:r>
                      <a:endParaRPr lang="nl-NL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Estonia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</a:t>
                      </a:r>
                      <a:endParaRPr lang="nl-NL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Sweden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</a:t>
                      </a:r>
                      <a:endParaRPr lang="nl-NL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Kosovo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02535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0487" y="116632"/>
            <a:ext cx="8229600" cy="1143000"/>
          </a:xfrm>
        </p:spPr>
        <p:txBody>
          <a:bodyPr/>
          <a:lstStyle/>
          <a:p>
            <a:r>
              <a:rPr lang="nl-NL" dirty="0" smtClean="0"/>
              <a:t>Case 3</a:t>
            </a:r>
            <a:endParaRPr lang="nl-NL" dirty="0"/>
          </a:p>
        </p:txBody>
      </p:sp>
      <p:cxnSp>
        <p:nvCxnSpPr>
          <p:cNvPr id="5" name="Rechte verbindingslijn 4"/>
          <p:cNvCxnSpPr/>
          <p:nvPr/>
        </p:nvCxnSpPr>
        <p:spPr>
          <a:xfrm>
            <a:off x="539552" y="1196752"/>
            <a:ext cx="7920880" cy="0"/>
          </a:xfrm>
          <a:prstGeom prst="lin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i="1" dirty="0"/>
              <a:t>Your supervisory organization has received alarming information concerning a nursing home. The source of this information is a group of doctors and nurses from the nursing home. Your supervisory organization is planning on performing a critical review of the nursing home.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en-US" i="1" dirty="0"/>
              <a:t>You find out that a television crew of a program is planning on revealing the ‘scandals’ in the near future, including negative remarks about the alleged failure of supervision exercised by your supervisory organization. 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en-GB" b="1" i="1" dirty="0"/>
              <a:t>Strategic option: </a:t>
            </a:r>
            <a:r>
              <a:rPr lang="en-US" b="1" i="1" dirty="0"/>
              <a:t>Do you issue a press release about the alarming information you have received concerning the nursing home and about the review you will conduct as a result of these signals? </a:t>
            </a:r>
            <a:endParaRPr lang="nl-NL" dirty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0942676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Looking</a:t>
            </a:r>
            <a:r>
              <a:rPr lang="nl-NL" dirty="0" smtClean="0"/>
              <a:t> forward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National context </a:t>
            </a:r>
            <a:r>
              <a:rPr lang="nl-NL" dirty="0" err="1" smtClean="0"/>
              <a:t>might</a:t>
            </a:r>
            <a:r>
              <a:rPr lang="nl-NL" dirty="0" smtClean="0"/>
              <a:t> </a:t>
            </a:r>
            <a:r>
              <a:rPr lang="nl-NL" dirty="0" err="1" smtClean="0"/>
              <a:t>partially</a:t>
            </a:r>
            <a:r>
              <a:rPr lang="nl-NL" dirty="0" smtClean="0"/>
              <a:t> </a:t>
            </a:r>
            <a:r>
              <a:rPr lang="nl-NL" dirty="0" err="1" smtClean="0"/>
              <a:t>explain</a:t>
            </a:r>
            <a:r>
              <a:rPr lang="nl-NL" dirty="0" smtClean="0"/>
              <a:t> different </a:t>
            </a:r>
            <a:r>
              <a:rPr lang="nl-NL" dirty="0" err="1" smtClean="0"/>
              <a:t>preferences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media </a:t>
            </a:r>
            <a:r>
              <a:rPr lang="nl-NL" dirty="0" err="1" smtClean="0"/>
              <a:t>strategies</a:t>
            </a:r>
            <a:r>
              <a:rPr lang="nl-NL" dirty="0" smtClean="0"/>
              <a:t>. </a:t>
            </a:r>
          </a:p>
          <a:p>
            <a:r>
              <a:rPr lang="nl-NL" dirty="0" err="1" smtClean="0"/>
              <a:t>Similar</a:t>
            </a:r>
            <a:r>
              <a:rPr lang="nl-NL" dirty="0" smtClean="0"/>
              <a:t>: Netherlands, France &amp; England</a:t>
            </a:r>
          </a:p>
          <a:p>
            <a:r>
              <a:rPr lang="nl-NL" dirty="0" err="1" smtClean="0"/>
              <a:t>Similar</a:t>
            </a:r>
            <a:r>
              <a:rPr lang="nl-NL" dirty="0" smtClean="0"/>
              <a:t>: Norway, Denmark, </a:t>
            </a:r>
            <a:r>
              <a:rPr lang="nl-NL" dirty="0" err="1" smtClean="0"/>
              <a:t>Northern</a:t>
            </a:r>
            <a:r>
              <a:rPr lang="nl-NL" dirty="0" smtClean="0"/>
              <a:t>-Ireland &amp; </a:t>
            </a:r>
            <a:r>
              <a:rPr lang="nl-NL" dirty="0" err="1" smtClean="0"/>
              <a:t>Republic</a:t>
            </a:r>
            <a:r>
              <a:rPr lang="nl-NL" dirty="0" smtClean="0"/>
              <a:t> </a:t>
            </a:r>
            <a:r>
              <a:rPr lang="nl-NL" dirty="0"/>
              <a:t>of Ireland </a:t>
            </a:r>
            <a:r>
              <a:rPr lang="nl-NL" dirty="0" smtClean="0"/>
              <a:t>.</a:t>
            </a:r>
          </a:p>
          <a:p>
            <a:r>
              <a:rPr lang="nl-NL" dirty="0" err="1" smtClean="0"/>
              <a:t>Also</a:t>
            </a:r>
            <a:r>
              <a:rPr lang="nl-NL" dirty="0" smtClean="0"/>
              <a:t>, </a:t>
            </a:r>
            <a:r>
              <a:rPr lang="nl-NL" dirty="0" err="1" smtClean="0"/>
              <a:t>choices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media </a:t>
            </a:r>
            <a:r>
              <a:rPr lang="nl-NL" dirty="0" err="1" smtClean="0"/>
              <a:t>strategies</a:t>
            </a:r>
            <a:r>
              <a:rPr lang="nl-NL" dirty="0" smtClean="0"/>
              <a:t> </a:t>
            </a:r>
            <a:r>
              <a:rPr lang="nl-NL" dirty="0" err="1" smtClean="0"/>
              <a:t>depend</a:t>
            </a:r>
            <a:r>
              <a:rPr lang="nl-NL" dirty="0" smtClean="0"/>
              <a:t> </a:t>
            </a:r>
            <a:r>
              <a:rPr lang="nl-NL" dirty="0" err="1" smtClean="0"/>
              <a:t>mostly</a:t>
            </a:r>
            <a:r>
              <a:rPr lang="nl-NL" dirty="0" smtClean="0"/>
              <a:t> on professional </a:t>
            </a:r>
            <a:r>
              <a:rPr lang="nl-NL" dirty="0" err="1" smtClean="0"/>
              <a:t>preferences</a:t>
            </a:r>
            <a:r>
              <a:rPr lang="nl-NL" dirty="0" smtClean="0"/>
              <a:t>,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less</a:t>
            </a:r>
            <a:r>
              <a:rPr lang="nl-NL" dirty="0" smtClean="0"/>
              <a:t> on </a:t>
            </a:r>
            <a:r>
              <a:rPr lang="nl-NL" dirty="0" err="1" smtClean="0"/>
              <a:t>organizational</a:t>
            </a:r>
            <a:r>
              <a:rPr lang="nl-NL" dirty="0" smtClean="0"/>
              <a:t> </a:t>
            </a:r>
            <a:r>
              <a:rPr lang="nl-NL" dirty="0" err="1" smtClean="0"/>
              <a:t>strategy</a:t>
            </a:r>
            <a:endParaRPr lang="nl-NL" dirty="0" smtClean="0"/>
          </a:p>
          <a:p>
            <a:r>
              <a:rPr lang="nl-NL" dirty="0" err="1" smtClean="0"/>
              <a:t>By</a:t>
            </a:r>
            <a:r>
              <a:rPr lang="nl-NL" dirty="0" smtClean="0"/>
              <a:t> </a:t>
            </a:r>
            <a:r>
              <a:rPr lang="nl-NL" dirty="0" err="1" smtClean="0"/>
              <a:t>sharing</a:t>
            </a:r>
            <a:r>
              <a:rPr lang="nl-NL" dirty="0" smtClean="0"/>
              <a:t> </a:t>
            </a:r>
            <a:r>
              <a:rPr lang="nl-NL" dirty="0" err="1" smtClean="0"/>
              <a:t>insights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experiences</a:t>
            </a:r>
            <a:r>
              <a:rPr lang="nl-NL" dirty="0" smtClean="0"/>
              <a:t> </a:t>
            </a:r>
            <a:r>
              <a:rPr lang="nl-NL" dirty="0" err="1" smtClean="0"/>
              <a:t>from</a:t>
            </a:r>
            <a:r>
              <a:rPr lang="nl-NL" dirty="0" smtClean="0"/>
              <a:t> different </a:t>
            </a:r>
            <a:r>
              <a:rPr lang="nl-NL" dirty="0" err="1" smtClean="0"/>
              <a:t>countries</a:t>
            </a:r>
            <a:r>
              <a:rPr lang="nl-NL" dirty="0"/>
              <a:t> </a:t>
            </a:r>
            <a:r>
              <a:rPr lang="nl-NL" dirty="0" smtClean="0"/>
              <a:t>in </a:t>
            </a:r>
            <a:r>
              <a:rPr lang="nl-NL" dirty="0" err="1" smtClean="0"/>
              <a:t>an</a:t>
            </a:r>
            <a:r>
              <a:rPr lang="nl-NL" dirty="0" smtClean="0"/>
              <a:t> open </a:t>
            </a:r>
            <a:r>
              <a:rPr lang="nl-NL" dirty="0" err="1" smtClean="0"/>
              <a:t>discussion</a:t>
            </a:r>
            <a:r>
              <a:rPr lang="nl-NL" dirty="0" smtClean="0"/>
              <a:t>, </a:t>
            </a:r>
            <a:r>
              <a:rPr lang="nl-NL" i="1" dirty="0" smtClean="0"/>
              <a:t>media management</a:t>
            </a:r>
            <a:r>
              <a:rPr lang="nl-NL" dirty="0" smtClean="0"/>
              <a:t> </a:t>
            </a:r>
            <a:r>
              <a:rPr lang="nl-NL" dirty="0" err="1" smtClean="0"/>
              <a:t>can</a:t>
            </a:r>
            <a:r>
              <a:rPr lang="nl-NL" dirty="0" smtClean="0"/>
              <a:t> </a:t>
            </a:r>
            <a:r>
              <a:rPr lang="nl-NL" dirty="0" err="1" smtClean="0"/>
              <a:t>be</a:t>
            </a:r>
            <a:r>
              <a:rPr lang="nl-NL" dirty="0" smtClean="0"/>
              <a:t> </a:t>
            </a:r>
            <a:r>
              <a:rPr lang="nl-NL" dirty="0" err="1" smtClean="0"/>
              <a:t>further</a:t>
            </a:r>
            <a:r>
              <a:rPr lang="nl-NL" dirty="0" smtClean="0"/>
              <a:t> </a:t>
            </a:r>
            <a:r>
              <a:rPr lang="nl-NL" dirty="0" err="1" smtClean="0"/>
              <a:t>professionalized</a:t>
            </a:r>
            <a:endParaRPr lang="nl-NL" dirty="0" smtClean="0"/>
          </a:p>
        </p:txBody>
      </p:sp>
      <p:cxnSp>
        <p:nvCxnSpPr>
          <p:cNvPr id="4" name="Rechte verbindingslijn 3"/>
          <p:cNvCxnSpPr/>
          <p:nvPr/>
        </p:nvCxnSpPr>
        <p:spPr>
          <a:xfrm>
            <a:off x="539552" y="1196752"/>
            <a:ext cx="7920880" cy="0"/>
          </a:xfrm>
          <a:prstGeom prst="lin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49089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Contact details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nl-NL" dirty="0" smtClean="0"/>
              <a:t>Jorren Scherpenisse</a:t>
            </a:r>
          </a:p>
          <a:p>
            <a:pPr>
              <a:buNone/>
            </a:pPr>
            <a:r>
              <a:rPr lang="nl-NL" dirty="0" err="1" smtClean="0"/>
              <a:t>Netherlands</a:t>
            </a:r>
            <a:r>
              <a:rPr lang="nl-NL" dirty="0" smtClean="0"/>
              <a:t> School of Public </a:t>
            </a:r>
            <a:r>
              <a:rPr lang="nl-NL" dirty="0" err="1" smtClean="0"/>
              <a:t>Administration</a:t>
            </a:r>
            <a:endParaRPr lang="nl-NL" dirty="0" smtClean="0"/>
          </a:p>
          <a:p>
            <a:pPr>
              <a:buNone/>
            </a:pPr>
            <a:r>
              <a:rPr lang="nl-NL" dirty="0" smtClean="0">
                <a:hlinkClick r:id="rId2"/>
              </a:rPr>
              <a:t>Scherpenisse@</a:t>
            </a:r>
            <a:r>
              <a:rPr lang="nl-NL" dirty="0" err="1" smtClean="0">
                <a:hlinkClick r:id="rId2"/>
              </a:rPr>
              <a:t>nsob.nl</a:t>
            </a: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 algn="r">
              <a:buNone/>
            </a:pPr>
            <a:endParaRPr lang="nl-NL" dirty="0" smtClean="0"/>
          </a:p>
          <a:p>
            <a:pPr algn="r">
              <a:buNone/>
            </a:pPr>
            <a:r>
              <a:rPr lang="nl-NL" dirty="0" smtClean="0"/>
              <a:t>Mark van Twist</a:t>
            </a:r>
          </a:p>
          <a:p>
            <a:pPr algn="r">
              <a:buNone/>
            </a:pPr>
            <a:r>
              <a:rPr lang="nl-NL" dirty="0" err="1" smtClean="0"/>
              <a:t>Netherlands</a:t>
            </a:r>
            <a:r>
              <a:rPr lang="nl-NL" dirty="0" smtClean="0"/>
              <a:t> School of Public </a:t>
            </a:r>
            <a:r>
              <a:rPr lang="nl-NL" dirty="0" err="1" smtClean="0"/>
              <a:t>Administration</a:t>
            </a:r>
            <a:endParaRPr lang="nl-NL" dirty="0" smtClean="0"/>
          </a:p>
          <a:p>
            <a:pPr algn="r">
              <a:buNone/>
            </a:pPr>
            <a:r>
              <a:rPr lang="nl-NL" dirty="0" smtClean="0">
                <a:hlinkClick r:id="rId3"/>
              </a:rPr>
              <a:t>twist@</a:t>
            </a:r>
            <a:r>
              <a:rPr lang="nl-NL" dirty="0" err="1" smtClean="0">
                <a:hlinkClick r:id="rId3"/>
              </a:rPr>
              <a:t>nsob.nl</a:t>
            </a:r>
            <a:endParaRPr lang="nl-NL" dirty="0" smtClean="0"/>
          </a:p>
          <a:p>
            <a:pPr algn="r">
              <a:buNone/>
            </a:pPr>
            <a:endParaRPr lang="nl-NL" dirty="0" smtClean="0"/>
          </a:p>
          <a:p>
            <a:endParaRPr lang="nl-NL" dirty="0" smtClean="0"/>
          </a:p>
        </p:txBody>
      </p:sp>
      <p:cxnSp>
        <p:nvCxnSpPr>
          <p:cNvPr id="4" name="Rechte verbindingslijn 3"/>
          <p:cNvCxnSpPr/>
          <p:nvPr/>
        </p:nvCxnSpPr>
        <p:spPr>
          <a:xfrm>
            <a:off x="539552" y="1268760"/>
            <a:ext cx="7920880" cy="0"/>
          </a:xfrm>
          <a:prstGeom prst="lin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err="1" smtClean="0"/>
              <a:t>Outline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altLang="nl-NL" dirty="0" smtClean="0"/>
              <a:t>Research </a:t>
            </a:r>
            <a:r>
              <a:rPr lang="nl-NL" altLang="nl-NL" dirty="0" err="1" smtClean="0"/>
              <a:t>overview</a:t>
            </a:r>
            <a:endParaRPr lang="nl-NL" altLang="nl-NL" dirty="0"/>
          </a:p>
          <a:p>
            <a:r>
              <a:rPr lang="nl-NL" altLang="nl-NL" dirty="0" smtClean="0"/>
              <a:t>Framework </a:t>
            </a:r>
            <a:r>
              <a:rPr lang="nl-NL" altLang="nl-NL" dirty="0" err="1" smtClean="0"/>
              <a:t>for</a:t>
            </a:r>
            <a:r>
              <a:rPr lang="nl-NL" altLang="nl-NL" dirty="0" smtClean="0"/>
              <a:t> media management</a:t>
            </a:r>
            <a:endParaRPr lang="nl-NL" altLang="nl-NL" dirty="0"/>
          </a:p>
          <a:p>
            <a:r>
              <a:rPr lang="nl-NL" altLang="nl-NL" dirty="0"/>
              <a:t>Data </a:t>
            </a:r>
            <a:r>
              <a:rPr lang="nl-NL" altLang="nl-NL" dirty="0" err="1"/>
              <a:t>gathered</a:t>
            </a:r>
            <a:r>
              <a:rPr lang="nl-NL" altLang="nl-NL" dirty="0"/>
              <a:t> </a:t>
            </a:r>
            <a:r>
              <a:rPr lang="nl-NL" altLang="nl-NL" dirty="0" err="1"/>
              <a:t>from</a:t>
            </a:r>
            <a:r>
              <a:rPr lang="nl-NL" altLang="nl-NL" dirty="0"/>
              <a:t> the EPSO members on the </a:t>
            </a:r>
            <a:r>
              <a:rPr lang="nl-NL" altLang="nl-NL" dirty="0" err="1"/>
              <a:t>relation</a:t>
            </a:r>
            <a:r>
              <a:rPr lang="nl-NL" altLang="nl-NL" dirty="0"/>
              <a:t> </a:t>
            </a:r>
            <a:r>
              <a:rPr lang="nl-NL" altLang="nl-NL" dirty="0" err="1"/>
              <a:t>between</a:t>
            </a:r>
            <a:r>
              <a:rPr lang="nl-NL" altLang="nl-NL" dirty="0"/>
              <a:t> media </a:t>
            </a:r>
            <a:r>
              <a:rPr lang="nl-NL" altLang="nl-NL" dirty="0" err="1"/>
              <a:t>and</a:t>
            </a:r>
            <a:r>
              <a:rPr lang="nl-NL" altLang="nl-NL" dirty="0"/>
              <a:t> </a:t>
            </a:r>
            <a:r>
              <a:rPr lang="nl-NL" altLang="nl-NL" dirty="0" err="1"/>
              <a:t>supervisory</a:t>
            </a:r>
            <a:r>
              <a:rPr lang="nl-NL" altLang="nl-NL" dirty="0"/>
              <a:t> </a:t>
            </a:r>
            <a:r>
              <a:rPr lang="nl-NL" altLang="nl-NL" dirty="0" err="1"/>
              <a:t>organizations</a:t>
            </a:r>
            <a:endParaRPr lang="nl-NL" altLang="nl-NL" dirty="0"/>
          </a:p>
          <a:p>
            <a:r>
              <a:rPr lang="nl-NL" altLang="nl-NL" dirty="0" err="1" smtClean="0"/>
              <a:t>Discussion</a:t>
            </a:r>
            <a:r>
              <a:rPr lang="nl-NL" altLang="nl-NL" dirty="0" smtClean="0"/>
              <a:t> </a:t>
            </a:r>
            <a:r>
              <a:rPr lang="nl-NL" altLang="nl-NL" dirty="0" err="1" smtClean="0"/>
              <a:t>about</a:t>
            </a:r>
            <a:r>
              <a:rPr lang="nl-NL" altLang="nl-NL" dirty="0" smtClean="0"/>
              <a:t> the </a:t>
            </a:r>
            <a:r>
              <a:rPr lang="nl-NL" altLang="nl-NL" dirty="0" err="1" smtClean="0"/>
              <a:t>interpretation</a:t>
            </a:r>
            <a:r>
              <a:rPr lang="nl-NL" altLang="nl-NL" dirty="0" smtClean="0"/>
              <a:t> </a:t>
            </a:r>
            <a:r>
              <a:rPr lang="nl-NL" altLang="nl-NL" dirty="0" err="1" smtClean="0"/>
              <a:t>and</a:t>
            </a:r>
            <a:r>
              <a:rPr lang="nl-NL" altLang="nl-NL" dirty="0" smtClean="0"/>
              <a:t> </a:t>
            </a:r>
            <a:r>
              <a:rPr lang="nl-NL" altLang="nl-NL" dirty="0" err="1" smtClean="0"/>
              <a:t>implications</a:t>
            </a:r>
            <a:r>
              <a:rPr lang="nl-NL" altLang="nl-NL" dirty="0" smtClean="0"/>
              <a:t> of the </a:t>
            </a:r>
            <a:r>
              <a:rPr lang="nl-NL" altLang="nl-NL" dirty="0" err="1" smtClean="0"/>
              <a:t>results</a:t>
            </a:r>
            <a:endParaRPr lang="nl-NL" altLang="nl-NL" dirty="0"/>
          </a:p>
          <a:p>
            <a:endParaRPr lang="nl-NL" dirty="0" smtClean="0"/>
          </a:p>
          <a:p>
            <a:pPr>
              <a:buNone/>
            </a:pPr>
            <a:endParaRPr lang="nl-NL" dirty="0" smtClean="0"/>
          </a:p>
          <a:p>
            <a:endParaRPr lang="nl-NL" dirty="0" smtClean="0"/>
          </a:p>
        </p:txBody>
      </p:sp>
      <p:cxnSp>
        <p:nvCxnSpPr>
          <p:cNvPr id="4" name="Rechte verbindingslijn 3"/>
          <p:cNvCxnSpPr/>
          <p:nvPr/>
        </p:nvCxnSpPr>
        <p:spPr>
          <a:xfrm>
            <a:off x="539552" y="1556792"/>
            <a:ext cx="7920880" cy="0"/>
          </a:xfrm>
          <a:prstGeom prst="lin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6" descr="https://encrypted-tbn1.gstatic.com/images?q=tbn:ANd9GcQC0qS8b8Zx9iv3SM4caLT93nOEt3mxaVoWhIYayAenEeikXE3g7Wlw7Uz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941168"/>
            <a:ext cx="2571750" cy="178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Previous</a:t>
            </a:r>
            <a:r>
              <a:rPr lang="nl-NL" dirty="0" smtClean="0"/>
              <a:t> research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Perceptions</a:t>
            </a:r>
            <a:r>
              <a:rPr lang="nl-NL" dirty="0" smtClean="0"/>
              <a:t> of media-attention </a:t>
            </a:r>
            <a:r>
              <a:rPr lang="nl-NL" dirty="0" err="1" smtClean="0"/>
              <a:t>by</a:t>
            </a:r>
            <a:r>
              <a:rPr lang="nl-NL" dirty="0" smtClean="0"/>
              <a:t> EPSO-members (14th EPSO conference in Utrecht)</a:t>
            </a:r>
          </a:p>
          <a:p>
            <a:pPr lvl="1"/>
            <a:r>
              <a:rPr lang="nl-NL" i="1" dirty="0" err="1" smtClean="0"/>
              <a:t>Increasing</a:t>
            </a:r>
            <a:r>
              <a:rPr lang="nl-NL" i="1" dirty="0" smtClean="0"/>
              <a:t> media attention </a:t>
            </a:r>
            <a:r>
              <a:rPr lang="nl-NL" i="1" dirty="0" err="1" smtClean="0"/>
              <a:t>for</a:t>
            </a:r>
            <a:r>
              <a:rPr lang="nl-NL" i="1" dirty="0" smtClean="0"/>
              <a:t> </a:t>
            </a:r>
            <a:r>
              <a:rPr lang="nl-NL" i="1" dirty="0" err="1" smtClean="0"/>
              <a:t>supervisory</a:t>
            </a:r>
            <a:r>
              <a:rPr lang="nl-NL" i="1" dirty="0" smtClean="0"/>
              <a:t> </a:t>
            </a:r>
            <a:r>
              <a:rPr lang="nl-NL" i="1" dirty="0" err="1" smtClean="0"/>
              <a:t>work</a:t>
            </a:r>
            <a:endParaRPr lang="nl-NL" i="1" dirty="0" smtClean="0"/>
          </a:p>
          <a:p>
            <a:pPr lvl="1"/>
            <a:r>
              <a:rPr lang="nl-NL" i="1" dirty="0" err="1" smtClean="0"/>
              <a:t>Which</a:t>
            </a:r>
            <a:r>
              <a:rPr lang="nl-NL" i="1" dirty="0" smtClean="0"/>
              <a:t> </a:t>
            </a:r>
            <a:r>
              <a:rPr lang="nl-NL" i="1" dirty="0" err="1" smtClean="0"/>
              <a:t>can</a:t>
            </a:r>
            <a:r>
              <a:rPr lang="nl-NL" i="1" dirty="0" smtClean="0"/>
              <a:t> </a:t>
            </a:r>
            <a:r>
              <a:rPr lang="nl-NL" i="1" dirty="0" err="1" smtClean="0"/>
              <a:t>be</a:t>
            </a:r>
            <a:r>
              <a:rPr lang="nl-NL" i="1" dirty="0" smtClean="0"/>
              <a:t> </a:t>
            </a:r>
            <a:r>
              <a:rPr lang="nl-NL" i="1" dirty="0" err="1" smtClean="0"/>
              <a:t>productive</a:t>
            </a:r>
            <a:r>
              <a:rPr lang="nl-NL" i="1" dirty="0" smtClean="0"/>
              <a:t> but </a:t>
            </a:r>
            <a:r>
              <a:rPr lang="nl-NL" i="1" dirty="0" err="1" smtClean="0"/>
              <a:t>also</a:t>
            </a:r>
            <a:r>
              <a:rPr lang="nl-NL" i="1" dirty="0" smtClean="0"/>
              <a:t> </a:t>
            </a:r>
            <a:r>
              <a:rPr lang="nl-NL" i="1" dirty="0" err="1" smtClean="0"/>
              <a:t>counterproductive</a:t>
            </a:r>
            <a:r>
              <a:rPr lang="nl-NL" i="1" dirty="0" smtClean="0"/>
              <a:t> </a:t>
            </a:r>
            <a:r>
              <a:rPr lang="nl-NL" i="1" dirty="0" err="1" smtClean="0"/>
              <a:t>for</a:t>
            </a:r>
            <a:r>
              <a:rPr lang="nl-NL" i="1" dirty="0" smtClean="0"/>
              <a:t> the </a:t>
            </a:r>
            <a:r>
              <a:rPr lang="nl-NL" i="1" dirty="0" err="1" smtClean="0"/>
              <a:t>work</a:t>
            </a:r>
            <a:r>
              <a:rPr lang="nl-NL" i="1" dirty="0" smtClean="0"/>
              <a:t> of the </a:t>
            </a:r>
            <a:r>
              <a:rPr lang="nl-NL" i="1" dirty="0" err="1" smtClean="0"/>
              <a:t>inspectorate</a:t>
            </a:r>
            <a:endParaRPr lang="nl-NL" i="1" dirty="0" smtClean="0"/>
          </a:p>
          <a:p>
            <a:pPr lvl="1"/>
            <a:r>
              <a:rPr lang="nl-NL" i="1" dirty="0" smtClean="0"/>
              <a:t>Media </a:t>
            </a:r>
            <a:r>
              <a:rPr lang="nl-NL" i="1" dirty="0" err="1" smtClean="0"/>
              <a:t>coverage</a:t>
            </a:r>
            <a:r>
              <a:rPr lang="nl-NL" i="1" dirty="0" smtClean="0"/>
              <a:t> </a:t>
            </a:r>
            <a:r>
              <a:rPr lang="nl-NL" i="1" dirty="0" err="1" smtClean="0"/>
              <a:t>and</a:t>
            </a:r>
            <a:r>
              <a:rPr lang="nl-NL" i="1" dirty="0" smtClean="0"/>
              <a:t> frames </a:t>
            </a:r>
            <a:r>
              <a:rPr lang="nl-NL" i="1" dirty="0" err="1" smtClean="0"/>
              <a:t>can</a:t>
            </a:r>
            <a:r>
              <a:rPr lang="nl-NL" i="1" dirty="0" smtClean="0"/>
              <a:t> </a:t>
            </a:r>
            <a:r>
              <a:rPr lang="nl-NL" i="1" dirty="0" err="1" smtClean="0"/>
              <a:t>be</a:t>
            </a:r>
            <a:r>
              <a:rPr lang="nl-NL" i="1" dirty="0" smtClean="0"/>
              <a:t> </a:t>
            </a:r>
            <a:r>
              <a:rPr lang="nl-NL" i="1" dirty="0" err="1" smtClean="0"/>
              <a:t>highly</a:t>
            </a:r>
            <a:r>
              <a:rPr lang="nl-NL" i="1" dirty="0" smtClean="0"/>
              <a:t> </a:t>
            </a:r>
            <a:r>
              <a:rPr lang="nl-NL" i="1" dirty="0" err="1" smtClean="0"/>
              <a:t>influenced</a:t>
            </a:r>
            <a:r>
              <a:rPr lang="nl-NL" i="1" dirty="0" smtClean="0"/>
              <a:t> </a:t>
            </a:r>
            <a:r>
              <a:rPr lang="nl-NL" i="1" dirty="0" err="1" smtClean="0"/>
              <a:t>by</a:t>
            </a:r>
            <a:r>
              <a:rPr lang="nl-NL" i="1" dirty="0" smtClean="0"/>
              <a:t> the </a:t>
            </a:r>
            <a:r>
              <a:rPr lang="nl-NL" i="1" dirty="0" err="1" smtClean="0"/>
              <a:t>inspectorate</a:t>
            </a:r>
            <a:endParaRPr lang="nl-NL" i="1" dirty="0" smtClean="0"/>
          </a:p>
          <a:p>
            <a:pPr lvl="1"/>
            <a:r>
              <a:rPr lang="nl-NL" i="1" dirty="0" err="1" smtClean="0"/>
              <a:t>Inspectorates</a:t>
            </a:r>
            <a:r>
              <a:rPr lang="nl-NL" i="1" dirty="0" smtClean="0"/>
              <a:t> </a:t>
            </a:r>
            <a:r>
              <a:rPr lang="nl-NL" i="1" dirty="0" err="1" smtClean="0"/>
              <a:t>should</a:t>
            </a:r>
            <a:r>
              <a:rPr lang="nl-NL" i="1" dirty="0" smtClean="0"/>
              <a:t> </a:t>
            </a:r>
            <a:r>
              <a:rPr lang="nl-NL" i="1" dirty="0" err="1" smtClean="0"/>
              <a:t>invest</a:t>
            </a:r>
            <a:r>
              <a:rPr lang="nl-NL" i="1" dirty="0" smtClean="0"/>
              <a:t> more in </a:t>
            </a:r>
            <a:r>
              <a:rPr lang="nl-NL" i="1" dirty="0" err="1" smtClean="0"/>
              <a:t>developing</a:t>
            </a:r>
            <a:r>
              <a:rPr lang="nl-NL" i="1" dirty="0" smtClean="0"/>
              <a:t> </a:t>
            </a:r>
            <a:r>
              <a:rPr lang="nl-NL" i="1" dirty="0" err="1" smtClean="0"/>
              <a:t>effective</a:t>
            </a:r>
            <a:r>
              <a:rPr lang="nl-NL" i="1" dirty="0" smtClean="0"/>
              <a:t> media </a:t>
            </a:r>
            <a:r>
              <a:rPr lang="nl-NL" i="1" dirty="0" err="1" smtClean="0"/>
              <a:t>strategies</a:t>
            </a:r>
            <a:endParaRPr lang="nl-NL" i="1" dirty="0" smtClean="0"/>
          </a:p>
          <a:p>
            <a:pPr lvl="1"/>
            <a:endParaRPr lang="nl-NL" i="1" dirty="0" smtClean="0"/>
          </a:p>
          <a:p>
            <a:pPr lvl="1"/>
            <a:endParaRPr lang="nl-NL" i="1" dirty="0" smtClean="0"/>
          </a:p>
          <a:p>
            <a:pPr lvl="1"/>
            <a:endParaRPr lang="nl-NL" i="1" dirty="0" smtClean="0"/>
          </a:p>
          <a:p>
            <a:endParaRPr lang="nl-NL" dirty="0"/>
          </a:p>
        </p:txBody>
      </p:sp>
      <p:cxnSp>
        <p:nvCxnSpPr>
          <p:cNvPr id="4" name="Rechte verbindingslijn 3"/>
          <p:cNvCxnSpPr/>
          <p:nvPr/>
        </p:nvCxnSpPr>
        <p:spPr>
          <a:xfrm>
            <a:off x="539552" y="1196752"/>
            <a:ext cx="7920880" cy="0"/>
          </a:xfrm>
          <a:prstGeom prst="lin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err="1" smtClean="0"/>
              <a:t>Positions</a:t>
            </a:r>
            <a:r>
              <a:rPr lang="nl-NL" dirty="0" smtClean="0"/>
              <a:t> in </a:t>
            </a:r>
            <a:r>
              <a:rPr lang="nl-NL" dirty="0" err="1" smtClean="0"/>
              <a:t>practice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dirty="0" smtClean="0"/>
          </a:p>
          <a:p>
            <a:endParaRPr lang="nl-NL" dirty="0" smtClean="0"/>
          </a:p>
        </p:txBody>
      </p:sp>
      <p:cxnSp>
        <p:nvCxnSpPr>
          <p:cNvPr id="4" name="Rechte verbindingslijn 3"/>
          <p:cNvCxnSpPr/>
          <p:nvPr/>
        </p:nvCxnSpPr>
        <p:spPr>
          <a:xfrm>
            <a:off x="539552" y="1268760"/>
            <a:ext cx="7920880" cy="0"/>
          </a:xfrm>
          <a:prstGeom prst="lin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868081"/>
              </p:ext>
            </p:extLst>
          </p:nvPr>
        </p:nvGraphicFramePr>
        <p:xfrm>
          <a:off x="0" y="1281113"/>
          <a:ext cx="9143999" cy="5645151"/>
        </p:xfrm>
        <a:graphic>
          <a:graphicData uri="http://schemas.openxmlformats.org/drawingml/2006/table">
            <a:tbl>
              <a:tblPr/>
              <a:tblGrid>
                <a:gridCol w="1403648"/>
                <a:gridCol w="2448272"/>
                <a:gridCol w="2448272"/>
                <a:gridCol w="2843807"/>
              </a:tblGrid>
              <a:tr h="3505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40185" marR="40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000">
                          <a:latin typeface="Calibri"/>
                          <a:ea typeface="PMingLiU"/>
                          <a:cs typeface="Times New Roman"/>
                        </a:rPr>
                        <a:t>View of media</a:t>
                      </a:r>
                    </a:p>
                  </a:txBody>
                  <a:tcPr marL="40185" marR="40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 err="1">
                          <a:latin typeface="Calibri"/>
                          <a:ea typeface="PMingLiU"/>
                          <a:cs typeface="Times New Roman"/>
                        </a:rPr>
                        <a:t>Prescription</a:t>
                      </a:r>
                      <a:r>
                        <a:rPr lang="nl-NL" sz="2000" dirty="0">
                          <a:latin typeface="Calibri"/>
                          <a:ea typeface="PMingLiU"/>
                          <a:cs typeface="Times New Roman"/>
                        </a:rPr>
                        <a:t> </a:t>
                      </a:r>
                      <a:r>
                        <a:rPr lang="nl-NL" sz="2000" dirty="0" err="1">
                          <a:latin typeface="Calibri"/>
                          <a:ea typeface="PMingLiU"/>
                          <a:cs typeface="Times New Roman"/>
                        </a:rPr>
                        <a:t>for</a:t>
                      </a:r>
                      <a:r>
                        <a:rPr lang="nl-NL" sz="2000" dirty="0">
                          <a:latin typeface="Calibri"/>
                          <a:ea typeface="PMingLiU"/>
                          <a:cs typeface="Times New Roman"/>
                        </a:rPr>
                        <a:t> </a:t>
                      </a:r>
                      <a:r>
                        <a:rPr lang="nl-NL" sz="2000" dirty="0" err="1">
                          <a:latin typeface="Calibri"/>
                          <a:ea typeface="PMingLiU"/>
                          <a:cs typeface="Times New Roman"/>
                        </a:rPr>
                        <a:t>policy</a:t>
                      </a:r>
                      <a:endParaRPr lang="nl-NL" sz="20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40185" marR="40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latin typeface="Calibri"/>
                          <a:ea typeface="PMingLiU"/>
                          <a:cs typeface="Times New Roman"/>
                        </a:rPr>
                        <a:t>View of </a:t>
                      </a:r>
                      <a:r>
                        <a:rPr lang="nl-NL" sz="2000" dirty="0" err="1">
                          <a:latin typeface="Calibri"/>
                          <a:ea typeface="PMingLiU"/>
                          <a:cs typeface="Times New Roman"/>
                        </a:rPr>
                        <a:t>governance</a:t>
                      </a:r>
                      <a:endParaRPr lang="nl-NL" sz="20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40185" marR="40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6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000" b="1" dirty="0" err="1" smtClean="0">
                          <a:latin typeface="Calibri"/>
                          <a:ea typeface="PMingLiU"/>
                          <a:cs typeface="Times New Roman"/>
                        </a:rPr>
                        <a:t>Bending</a:t>
                      </a:r>
                      <a:r>
                        <a:rPr lang="nl-NL" sz="2000" b="1" dirty="0" smtClean="0">
                          <a:latin typeface="Calibri"/>
                          <a:ea typeface="PMingLiU"/>
                          <a:cs typeface="Times New Roman"/>
                        </a:rPr>
                        <a:t> </a:t>
                      </a:r>
                      <a:r>
                        <a:rPr lang="nl-NL" sz="2000" b="1" dirty="0" err="1" smtClean="0">
                          <a:latin typeface="Calibri"/>
                          <a:ea typeface="PMingLiU"/>
                          <a:cs typeface="Times New Roman"/>
                        </a:rPr>
                        <a:t>with</a:t>
                      </a:r>
                      <a:r>
                        <a:rPr lang="nl-NL" sz="2000" b="1" dirty="0" smtClean="0">
                          <a:latin typeface="Calibri"/>
                          <a:ea typeface="PMingLiU"/>
                          <a:cs typeface="Times New Roman"/>
                        </a:rPr>
                        <a:t> media</a:t>
                      </a:r>
                      <a:endParaRPr lang="nl-NL" sz="2000" b="1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40185" marR="40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latin typeface="Calibri"/>
                          <a:ea typeface="PMingLiU"/>
                          <a:cs typeface="Times New Roman"/>
                        </a:rPr>
                        <a:t>Media as 'natural </a:t>
                      </a:r>
                      <a:r>
                        <a:rPr lang="en-US" sz="2000" dirty="0" smtClean="0">
                          <a:latin typeface="Calibri"/>
                          <a:ea typeface="PMingLiU"/>
                          <a:cs typeface="Times New Roman"/>
                        </a:rPr>
                        <a:t>phenomenon‘, that definitely shows </a:t>
                      </a:r>
                      <a:r>
                        <a:rPr lang="en-US" sz="2000" dirty="0">
                          <a:latin typeface="Calibri"/>
                          <a:ea typeface="PMingLiU"/>
                          <a:cs typeface="Times New Roman"/>
                        </a:rPr>
                        <a:t>signs of 'media logic' but can be influenced</a:t>
                      </a:r>
                      <a:endParaRPr lang="nl-NL" sz="20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40185" marR="40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latin typeface="+mn-lt"/>
                          <a:ea typeface="PMingLiU"/>
                          <a:cs typeface="Times New Roman"/>
                        </a:rPr>
                        <a:t>You cannot change much about media. </a:t>
                      </a:r>
                      <a:r>
                        <a:rPr lang="en-US" sz="2000" dirty="0" smtClean="0">
                          <a:latin typeface="Calibri"/>
                          <a:ea typeface="PMingLiU"/>
                          <a:cs typeface="Times New Roman"/>
                        </a:rPr>
                        <a:t>Be </a:t>
                      </a:r>
                      <a:r>
                        <a:rPr lang="en-US" sz="2000" dirty="0">
                          <a:latin typeface="Calibri"/>
                          <a:ea typeface="PMingLiU"/>
                          <a:cs typeface="Times New Roman"/>
                        </a:rPr>
                        <a:t>pragmatic and </a:t>
                      </a:r>
                      <a:r>
                        <a:rPr lang="en-US" sz="2000" dirty="0" smtClean="0">
                          <a:latin typeface="Calibri"/>
                          <a:ea typeface="PMingLiU"/>
                          <a:cs typeface="Times New Roman"/>
                        </a:rPr>
                        <a:t>think </a:t>
                      </a:r>
                      <a:r>
                        <a:rPr lang="en-US" sz="2000" dirty="0">
                          <a:latin typeface="Calibri"/>
                          <a:ea typeface="PMingLiU"/>
                          <a:cs typeface="Times New Roman"/>
                        </a:rPr>
                        <a:t>what you want to communicate</a:t>
                      </a:r>
                      <a:endParaRPr lang="nl-NL" sz="20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40185" marR="40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latin typeface="Calibri"/>
                          <a:ea typeface="PMingLiU"/>
                          <a:cs typeface="Times New Roman"/>
                        </a:rPr>
                        <a:t>Media </a:t>
                      </a:r>
                      <a:r>
                        <a:rPr lang="en-US" sz="2000" dirty="0">
                          <a:latin typeface="Calibri"/>
                          <a:ea typeface="PMingLiU"/>
                          <a:cs typeface="Times New Roman"/>
                        </a:rPr>
                        <a:t>are an inherent </a:t>
                      </a:r>
                      <a:r>
                        <a:rPr lang="en-US" sz="2000" dirty="0" smtClean="0">
                          <a:latin typeface="Calibri"/>
                          <a:ea typeface="PMingLiU"/>
                          <a:cs typeface="Times New Roman"/>
                        </a:rPr>
                        <a:t>element of governance and should be </a:t>
                      </a:r>
                      <a:r>
                        <a:rPr lang="en-US" sz="2000" dirty="0">
                          <a:latin typeface="Calibri"/>
                          <a:ea typeface="PMingLiU"/>
                          <a:cs typeface="Times New Roman"/>
                        </a:rPr>
                        <a:t>taken as it comes and </a:t>
                      </a:r>
                      <a:r>
                        <a:rPr lang="en-US" sz="2000" dirty="0" smtClean="0">
                          <a:latin typeface="Calibri"/>
                          <a:ea typeface="PMingLiU"/>
                          <a:cs typeface="Times New Roman"/>
                        </a:rPr>
                        <a:t>managed </a:t>
                      </a:r>
                      <a:r>
                        <a:rPr lang="en-US" sz="2000" dirty="0">
                          <a:latin typeface="Calibri"/>
                          <a:ea typeface="PMingLiU"/>
                          <a:cs typeface="Times New Roman"/>
                        </a:rPr>
                        <a:t>as good as </a:t>
                      </a:r>
                      <a:r>
                        <a:rPr lang="en-US" sz="2000" dirty="0" smtClean="0">
                          <a:latin typeface="Calibri"/>
                          <a:ea typeface="PMingLiU"/>
                          <a:cs typeface="Times New Roman"/>
                        </a:rPr>
                        <a:t>possible</a:t>
                      </a:r>
                      <a:endParaRPr lang="nl-NL" sz="20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40185" marR="40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6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000" b="1" dirty="0" err="1" smtClean="0">
                          <a:latin typeface="Calibri"/>
                          <a:ea typeface="PMingLiU"/>
                          <a:cs typeface="Times New Roman"/>
                        </a:rPr>
                        <a:t>Undergoing</a:t>
                      </a:r>
                      <a:r>
                        <a:rPr lang="nl-NL" sz="2000" b="1" dirty="0" smtClean="0">
                          <a:latin typeface="Calibri"/>
                          <a:ea typeface="PMingLiU"/>
                          <a:cs typeface="Times New Roman"/>
                        </a:rPr>
                        <a:t> media</a:t>
                      </a:r>
                      <a:endParaRPr lang="nl-NL" sz="2000" b="1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40185" marR="40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latin typeface="Calibri"/>
                          <a:ea typeface="PMingLiU"/>
                          <a:cs typeface="Times New Roman"/>
                        </a:rPr>
                        <a:t>Media as </a:t>
                      </a:r>
                      <a:r>
                        <a:rPr lang="en-US" sz="2000" dirty="0" smtClean="0">
                          <a:latin typeface="Calibri"/>
                          <a:ea typeface="PMingLiU"/>
                          <a:cs typeface="Times New Roman"/>
                        </a:rPr>
                        <a:t>independent </a:t>
                      </a:r>
                      <a:r>
                        <a:rPr lang="en-US" sz="2000" dirty="0">
                          <a:latin typeface="Calibri"/>
                          <a:ea typeface="PMingLiU"/>
                          <a:cs typeface="Times New Roman"/>
                        </a:rPr>
                        <a:t>negative </a:t>
                      </a:r>
                      <a:r>
                        <a:rPr lang="en-US" sz="2000" dirty="0" smtClean="0">
                          <a:latin typeface="Calibri"/>
                          <a:ea typeface="PMingLiU"/>
                          <a:cs typeface="Times New Roman"/>
                        </a:rPr>
                        <a:t>force</a:t>
                      </a:r>
                      <a:r>
                        <a:rPr lang="nl-NL" sz="2000" dirty="0" smtClean="0">
                          <a:latin typeface="Calibri"/>
                          <a:ea typeface="PMingLiU"/>
                          <a:cs typeface="Times New Roman"/>
                        </a:rPr>
                        <a:t>,</a:t>
                      </a:r>
                      <a:r>
                        <a:rPr lang="nl-NL" sz="2000" baseline="0" dirty="0" smtClean="0">
                          <a:latin typeface="Calibri"/>
                          <a:ea typeface="PMingLiU"/>
                          <a:cs typeface="Times New Roman"/>
                        </a:rPr>
                        <a:t> </a:t>
                      </a:r>
                      <a:r>
                        <a:rPr lang="en-US" sz="2000" dirty="0" smtClean="0">
                          <a:latin typeface="Calibri"/>
                          <a:ea typeface="PMingLiU"/>
                          <a:cs typeface="Times New Roman"/>
                        </a:rPr>
                        <a:t>highly biased, that </a:t>
                      </a:r>
                      <a:r>
                        <a:rPr lang="en-US" sz="2000" dirty="0">
                          <a:latin typeface="Calibri"/>
                          <a:ea typeface="PMingLiU"/>
                          <a:cs typeface="Times New Roman"/>
                        </a:rPr>
                        <a:t>should make more room for balanced news</a:t>
                      </a:r>
                      <a:endParaRPr lang="nl-NL" sz="20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40185" marR="40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latin typeface="Calibri"/>
                          <a:ea typeface="PMingLiU"/>
                          <a:cs typeface="Times New Roman"/>
                        </a:rPr>
                        <a:t>Let it pass, not much can be </a:t>
                      </a:r>
                      <a:r>
                        <a:rPr lang="en-US" sz="2000" dirty="0" smtClean="0">
                          <a:latin typeface="Calibri"/>
                          <a:ea typeface="PMingLiU"/>
                          <a:cs typeface="Times New Roman"/>
                        </a:rPr>
                        <a:t>done. Very </a:t>
                      </a:r>
                      <a:r>
                        <a:rPr lang="en-US" sz="2000" dirty="0">
                          <a:latin typeface="Calibri"/>
                          <a:ea typeface="PMingLiU"/>
                          <a:cs typeface="Times New Roman"/>
                        </a:rPr>
                        <a:t>difficult to cope with media logic, </a:t>
                      </a:r>
                      <a:r>
                        <a:rPr lang="en-US" sz="2000" dirty="0" smtClean="0">
                          <a:latin typeface="Calibri"/>
                          <a:ea typeface="PMingLiU"/>
                          <a:cs typeface="Times New Roman"/>
                        </a:rPr>
                        <a:t>limited influence on media </a:t>
                      </a:r>
                      <a:endParaRPr lang="nl-NL" sz="20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40185" marR="40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latin typeface="Calibri"/>
                          <a:ea typeface="PMingLiU"/>
                          <a:cs typeface="Times New Roman"/>
                        </a:rPr>
                        <a:t>Media disturb governance and </a:t>
                      </a:r>
                      <a:r>
                        <a:rPr lang="en-US" sz="2000" dirty="0" smtClean="0">
                          <a:latin typeface="Calibri"/>
                          <a:ea typeface="PMingLiU"/>
                          <a:cs typeface="Times New Roman"/>
                        </a:rPr>
                        <a:t>steering,</a:t>
                      </a:r>
                      <a:r>
                        <a:rPr lang="en-US" sz="2000" baseline="0" dirty="0" smtClean="0">
                          <a:latin typeface="Calibri"/>
                          <a:ea typeface="PMingLiU"/>
                          <a:cs typeface="Times New Roman"/>
                        </a:rPr>
                        <a:t> </a:t>
                      </a:r>
                      <a:r>
                        <a:rPr lang="en-US" sz="2000" dirty="0" smtClean="0">
                          <a:latin typeface="Calibri"/>
                          <a:ea typeface="PMingLiU"/>
                          <a:cs typeface="Times New Roman"/>
                        </a:rPr>
                        <a:t>make things complex, are </a:t>
                      </a:r>
                      <a:r>
                        <a:rPr lang="en-US" sz="2000" dirty="0">
                          <a:latin typeface="Calibri"/>
                          <a:ea typeface="PMingLiU"/>
                          <a:cs typeface="Times New Roman"/>
                        </a:rPr>
                        <a:t>a disturbing and often annoying factor for public </a:t>
                      </a:r>
                      <a:r>
                        <a:rPr lang="en-US" sz="2000" dirty="0" smtClean="0">
                          <a:latin typeface="Calibri"/>
                          <a:ea typeface="PMingLiU"/>
                          <a:cs typeface="Times New Roman"/>
                        </a:rPr>
                        <a:t>managers</a:t>
                      </a:r>
                      <a:endParaRPr lang="nl-NL" sz="20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40185" marR="40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93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000" b="1" dirty="0" smtClean="0">
                          <a:latin typeface="Calibri"/>
                          <a:ea typeface="PMingLiU"/>
                          <a:cs typeface="Times New Roman"/>
                        </a:rPr>
                        <a:t>Using media</a:t>
                      </a:r>
                      <a:endParaRPr lang="nl-NL" sz="2000" b="1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40185" marR="40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latin typeface="Calibri"/>
                          <a:ea typeface="PMingLiU"/>
                          <a:cs typeface="Times New Roman"/>
                        </a:rPr>
                        <a:t>Media </a:t>
                      </a:r>
                      <a:r>
                        <a:rPr lang="en-US" sz="2000" dirty="0">
                          <a:latin typeface="Calibri"/>
                          <a:ea typeface="PMingLiU"/>
                          <a:cs typeface="Times New Roman"/>
                        </a:rPr>
                        <a:t>are </a:t>
                      </a:r>
                      <a:r>
                        <a:rPr lang="en-US" sz="2000" dirty="0" smtClean="0">
                          <a:latin typeface="Calibri"/>
                          <a:ea typeface="PMingLiU"/>
                          <a:cs typeface="Times New Roman"/>
                        </a:rPr>
                        <a:t>just </a:t>
                      </a:r>
                      <a:r>
                        <a:rPr lang="en-US" sz="2000" dirty="0">
                          <a:latin typeface="Calibri"/>
                          <a:ea typeface="PMingLiU"/>
                          <a:cs typeface="Times New Roman"/>
                        </a:rPr>
                        <a:t>as dependent on the dynamics of </a:t>
                      </a:r>
                      <a:r>
                        <a:rPr lang="en-US" sz="2000" dirty="0" smtClean="0">
                          <a:latin typeface="Calibri"/>
                          <a:ea typeface="PMingLiU"/>
                          <a:cs typeface="Times New Roman"/>
                        </a:rPr>
                        <a:t>the governance process </a:t>
                      </a:r>
                      <a:r>
                        <a:rPr lang="en-US" sz="2000" dirty="0">
                          <a:latin typeface="Calibri"/>
                          <a:ea typeface="PMingLiU"/>
                          <a:cs typeface="Times New Roman"/>
                        </a:rPr>
                        <a:t>as they shape it.</a:t>
                      </a:r>
                      <a:endParaRPr lang="nl-NL" sz="20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40185" marR="40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latin typeface="Calibri"/>
                          <a:ea typeface="PMingLiU"/>
                          <a:cs typeface="Times New Roman"/>
                        </a:rPr>
                        <a:t>Create </a:t>
                      </a:r>
                      <a:r>
                        <a:rPr lang="en-US" sz="2000" dirty="0">
                          <a:latin typeface="Calibri"/>
                          <a:ea typeface="PMingLiU"/>
                          <a:cs typeface="Times New Roman"/>
                        </a:rPr>
                        <a:t>strong images and communicate them, surf along with the complex decision-making process</a:t>
                      </a:r>
                      <a:r>
                        <a:rPr lang="en-US" sz="2000" dirty="0" smtClean="0">
                          <a:latin typeface="Calibri"/>
                          <a:ea typeface="PMingLiU"/>
                          <a:cs typeface="Times New Roman"/>
                        </a:rPr>
                        <a:t>.</a:t>
                      </a:r>
                      <a:endParaRPr lang="nl-NL" sz="20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40185" marR="40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latin typeface="Calibri"/>
                          <a:ea typeface="PMingLiU"/>
                          <a:cs typeface="Times New Roman"/>
                        </a:rPr>
                        <a:t>In highly complex and dynamic governance processes </a:t>
                      </a:r>
                      <a:r>
                        <a:rPr lang="en-US" sz="2000" dirty="0">
                          <a:latin typeface="Calibri"/>
                          <a:ea typeface="PMingLiU"/>
                          <a:cs typeface="Times New Roman"/>
                        </a:rPr>
                        <a:t>the media can be an instrument in the hands of public </a:t>
                      </a:r>
                      <a:r>
                        <a:rPr lang="en-US" sz="2000" dirty="0" smtClean="0">
                          <a:latin typeface="Calibri"/>
                          <a:ea typeface="PMingLiU"/>
                          <a:cs typeface="Times New Roman"/>
                        </a:rPr>
                        <a:t>managers.</a:t>
                      </a:r>
                      <a:endParaRPr lang="nl-NL" sz="20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40185" marR="40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Framework </a:t>
            </a:r>
            <a:r>
              <a:rPr lang="nl-NL" dirty="0" err="1" smtClean="0"/>
              <a:t>for</a:t>
            </a:r>
            <a:r>
              <a:rPr lang="nl-NL" dirty="0" smtClean="0"/>
              <a:t> media management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err="1" smtClean="0"/>
              <a:t>Distinction</a:t>
            </a:r>
            <a:r>
              <a:rPr lang="nl-NL" dirty="0" smtClean="0"/>
              <a:t> </a:t>
            </a:r>
            <a:r>
              <a:rPr lang="nl-NL" dirty="0" err="1" smtClean="0"/>
              <a:t>between</a:t>
            </a:r>
            <a:r>
              <a:rPr lang="nl-NL" dirty="0" smtClean="0"/>
              <a:t> </a:t>
            </a:r>
            <a:r>
              <a:rPr lang="nl-NL" dirty="0" err="1" smtClean="0"/>
              <a:t>strategies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:</a:t>
            </a:r>
          </a:p>
          <a:p>
            <a:pPr lvl="1"/>
            <a:r>
              <a:rPr lang="nl-NL" dirty="0" smtClean="0"/>
              <a:t>Impact </a:t>
            </a:r>
            <a:r>
              <a:rPr lang="nl-NL" dirty="0" err="1" smtClean="0"/>
              <a:t>enhancement</a:t>
            </a:r>
            <a:r>
              <a:rPr lang="nl-NL" dirty="0" smtClean="0"/>
              <a:t>: </a:t>
            </a:r>
            <a:r>
              <a:rPr lang="nl-NL" dirty="0" err="1" smtClean="0"/>
              <a:t>attracting</a:t>
            </a:r>
            <a:r>
              <a:rPr lang="nl-NL" dirty="0" smtClean="0"/>
              <a:t> </a:t>
            </a:r>
            <a:r>
              <a:rPr lang="nl-NL" dirty="0" err="1" smtClean="0"/>
              <a:t>positive</a:t>
            </a:r>
            <a:r>
              <a:rPr lang="nl-NL" dirty="0" smtClean="0"/>
              <a:t> </a:t>
            </a:r>
            <a:r>
              <a:rPr lang="nl-NL" dirty="0" err="1" smtClean="0"/>
              <a:t>publicity</a:t>
            </a:r>
            <a:r>
              <a:rPr lang="nl-NL" dirty="0" smtClean="0"/>
              <a:t> on the </a:t>
            </a:r>
            <a:r>
              <a:rPr lang="nl-NL" dirty="0" err="1" smtClean="0"/>
              <a:t>organization</a:t>
            </a:r>
            <a:r>
              <a:rPr lang="nl-NL" dirty="0" smtClean="0"/>
              <a:t>. For </a:t>
            </a:r>
            <a:r>
              <a:rPr lang="nl-NL" dirty="0" err="1" smtClean="0"/>
              <a:t>instance</a:t>
            </a:r>
            <a:r>
              <a:rPr lang="nl-NL" dirty="0" smtClean="0"/>
              <a:t> </a:t>
            </a:r>
            <a:r>
              <a:rPr lang="nl-NL" dirty="0" err="1" smtClean="0"/>
              <a:t>by</a:t>
            </a:r>
            <a:r>
              <a:rPr lang="nl-NL" dirty="0" smtClean="0"/>
              <a:t> </a:t>
            </a:r>
            <a:r>
              <a:rPr lang="nl-NL" dirty="0" err="1" smtClean="0"/>
              <a:t>publishing</a:t>
            </a:r>
            <a:r>
              <a:rPr lang="nl-NL" dirty="0" smtClean="0"/>
              <a:t> information, </a:t>
            </a:r>
            <a:r>
              <a:rPr lang="nl-NL" dirty="0" err="1" smtClean="0"/>
              <a:t>press</a:t>
            </a:r>
            <a:r>
              <a:rPr lang="nl-NL" dirty="0" smtClean="0"/>
              <a:t> conferences, pre-</a:t>
            </a:r>
            <a:r>
              <a:rPr lang="nl-NL" dirty="0" err="1" smtClean="0"/>
              <a:t>arranged</a:t>
            </a:r>
            <a:r>
              <a:rPr lang="nl-NL" dirty="0" smtClean="0"/>
              <a:t> interviews. </a:t>
            </a:r>
          </a:p>
          <a:p>
            <a:pPr lvl="1"/>
            <a:r>
              <a:rPr lang="nl-NL" dirty="0" err="1" smtClean="0"/>
              <a:t>Damage</a:t>
            </a:r>
            <a:r>
              <a:rPr lang="nl-NL" dirty="0" smtClean="0"/>
              <a:t> control: </a:t>
            </a:r>
            <a:r>
              <a:rPr lang="en-US" dirty="0" smtClean="0"/>
              <a:t>protecting </a:t>
            </a:r>
            <a:r>
              <a:rPr lang="en-US" dirty="0"/>
              <a:t>the organization against negative </a:t>
            </a:r>
            <a:r>
              <a:rPr lang="en-US" dirty="0" smtClean="0"/>
              <a:t>publicity. For </a:t>
            </a:r>
            <a:r>
              <a:rPr lang="en-US" dirty="0"/>
              <a:t>instance by the spinning of potentially damaging stories or the suppressing of potentially damaging </a:t>
            </a:r>
            <a:r>
              <a:rPr lang="en-US" dirty="0" smtClean="0"/>
              <a:t>information.</a:t>
            </a:r>
            <a:endParaRPr lang="nl-NL" dirty="0" smtClean="0"/>
          </a:p>
        </p:txBody>
      </p:sp>
      <p:cxnSp>
        <p:nvCxnSpPr>
          <p:cNvPr id="4" name="Rechte verbindingslijn 3"/>
          <p:cNvCxnSpPr/>
          <p:nvPr/>
        </p:nvCxnSpPr>
        <p:spPr>
          <a:xfrm>
            <a:off x="539552" y="1268760"/>
            <a:ext cx="7920880" cy="0"/>
          </a:xfrm>
          <a:prstGeom prst="lin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458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err="1" smtClean="0"/>
              <a:t>Four</a:t>
            </a:r>
            <a:r>
              <a:rPr lang="nl-NL" dirty="0" smtClean="0"/>
              <a:t> </a:t>
            </a:r>
            <a:r>
              <a:rPr lang="nl-NL" dirty="0" err="1" smtClean="0"/>
              <a:t>logics</a:t>
            </a:r>
            <a:r>
              <a:rPr lang="nl-NL" dirty="0" smtClean="0"/>
              <a:t> </a:t>
            </a:r>
            <a:r>
              <a:rPr lang="nl-NL" dirty="0" err="1" smtClean="0"/>
              <a:t>behind</a:t>
            </a:r>
            <a:r>
              <a:rPr lang="nl-NL" dirty="0" smtClean="0"/>
              <a:t> media management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800" i="1" dirty="0" err="1" smtClean="0"/>
              <a:t>Effectiveness</a:t>
            </a:r>
            <a:r>
              <a:rPr lang="nl-NL" sz="2800" i="1" dirty="0" smtClean="0"/>
              <a:t> (</a:t>
            </a:r>
            <a:r>
              <a:rPr lang="nl-NL" sz="2800" dirty="0" smtClean="0"/>
              <a:t>impact </a:t>
            </a:r>
            <a:r>
              <a:rPr lang="nl-NL" sz="2800" dirty="0" err="1" smtClean="0"/>
              <a:t>enhancement</a:t>
            </a:r>
            <a:r>
              <a:rPr lang="nl-NL" sz="2800" dirty="0" smtClean="0"/>
              <a:t> and </a:t>
            </a:r>
            <a:r>
              <a:rPr lang="nl-NL" sz="2800" dirty="0" err="1" smtClean="0"/>
              <a:t>damage</a:t>
            </a:r>
            <a:r>
              <a:rPr lang="nl-NL" sz="2800" dirty="0" smtClean="0"/>
              <a:t> </a:t>
            </a:r>
            <a:r>
              <a:rPr lang="nl-NL" sz="2800" dirty="0" err="1" smtClean="0"/>
              <a:t>control</a:t>
            </a:r>
            <a:r>
              <a:rPr lang="nl-NL" sz="2800" dirty="0" smtClean="0"/>
              <a:t>)</a:t>
            </a:r>
          </a:p>
          <a:p>
            <a:pPr lvl="1"/>
            <a:r>
              <a:rPr lang="nl-NL" dirty="0" smtClean="0"/>
              <a:t>Is </a:t>
            </a:r>
            <a:r>
              <a:rPr lang="nl-NL" dirty="0" err="1" smtClean="0"/>
              <a:t>it</a:t>
            </a:r>
            <a:r>
              <a:rPr lang="nl-NL" dirty="0" smtClean="0"/>
              <a:t> </a:t>
            </a:r>
            <a:r>
              <a:rPr lang="nl-NL" dirty="0" err="1" smtClean="0"/>
              <a:t>effective</a:t>
            </a:r>
            <a:r>
              <a:rPr lang="nl-NL" dirty="0" smtClean="0"/>
              <a:t>? Is </a:t>
            </a:r>
            <a:r>
              <a:rPr lang="nl-NL" dirty="0" err="1" smtClean="0"/>
              <a:t>it</a:t>
            </a:r>
            <a:r>
              <a:rPr lang="nl-NL" dirty="0" smtClean="0"/>
              <a:t> </a:t>
            </a:r>
            <a:r>
              <a:rPr lang="nl-NL" dirty="0" err="1" smtClean="0"/>
              <a:t>efficient</a:t>
            </a:r>
            <a:r>
              <a:rPr lang="nl-NL" dirty="0" smtClean="0"/>
              <a:t>?</a:t>
            </a:r>
          </a:p>
          <a:p>
            <a:r>
              <a:rPr lang="nl-NL" sz="2800" i="1" dirty="0" err="1" smtClean="0"/>
              <a:t>Feasibility</a:t>
            </a:r>
            <a:endParaRPr lang="nl-NL" sz="2800" i="1" dirty="0" smtClean="0"/>
          </a:p>
          <a:p>
            <a:pPr lvl="1"/>
            <a:r>
              <a:rPr lang="nl-NL" dirty="0" smtClean="0"/>
              <a:t>Is </a:t>
            </a:r>
            <a:r>
              <a:rPr lang="nl-NL" dirty="0" err="1" smtClean="0"/>
              <a:t>it</a:t>
            </a:r>
            <a:r>
              <a:rPr lang="nl-NL" dirty="0" smtClean="0"/>
              <a:t> </a:t>
            </a:r>
            <a:r>
              <a:rPr lang="nl-NL" dirty="0" err="1" smtClean="0"/>
              <a:t>feasible</a:t>
            </a:r>
            <a:r>
              <a:rPr lang="nl-NL" dirty="0" smtClean="0"/>
              <a:t> in a </a:t>
            </a:r>
            <a:r>
              <a:rPr lang="nl-NL" dirty="0" err="1" smtClean="0"/>
              <a:t>political-institutional</a:t>
            </a:r>
            <a:r>
              <a:rPr lang="nl-NL" dirty="0" smtClean="0"/>
              <a:t> context? Is </a:t>
            </a:r>
            <a:r>
              <a:rPr lang="nl-NL" dirty="0" err="1" smtClean="0"/>
              <a:t>it</a:t>
            </a:r>
            <a:r>
              <a:rPr lang="nl-NL" dirty="0" smtClean="0"/>
              <a:t> </a:t>
            </a:r>
            <a:r>
              <a:rPr lang="nl-NL" dirty="0" err="1" smtClean="0"/>
              <a:t>attainable</a:t>
            </a:r>
            <a:r>
              <a:rPr lang="nl-NL" dirty="0" smtClean="0"/>
              <a:t>?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nl-NL" i="1" dirty="0" err="1" smtClean="0"/>
              <a:t>Acceptance</a:t>
            </a:r>
            <a:endParaRPr lang="nl-NL" i="1" dirty="0" smtClean="0"/>
          </a:p>
          <a:p>
            <a:pPr lvl="1"/>
            <a:r>
              <a:rPr lang="nl-NL" dirty="0" smtClean="0"/>
              <a:t>Is </a:t>
            </a:r>
            <a:r>
              <a:rPr lang="nl-NL" dirty="0" err="1" smtClean="0"/>
              <a:t>it</a:t>
            </a:r>
            <a:r>
              <a:rPr lang="nl-NL" dirty="0" smtClean="0"/>
              <a:t> </a:t>
            </a:r>
            <a:r>
              <a:rPr lang="nl-NL" dirty="0" err="1" smtClean="0"/>
              <a:t>socially</a:t>
            </a:r>
            <a:r>
              <a:rPr lang="nl-NL" dirty="0" smtClean="0"/>
              <a:t> </a:t>
            </a:r>
            <a:r>
              <a:rPr lang="nl-NL" dirty="0" err="1" smtClean="0"/>
              <a:t>accepted</a:t>
            </a:r>
            <a:r>
              <a:rPr lang="nl-NL" dirty="0" smtClean="0"/>
              <a:t>? Is </a:t>
            </a:r>
            <a:r>
              <a:rPr lang="nl-NL" dirty="0" err="1" smtClean="0"/>
              <a:t>it</a:t>
            </a:r>
            <a:r>
              <a:rPr lang="nl-NL" dirty="0" smtClean="0"/>
              <a:t> </a:t>
            </a:r>
            <a:r>
              <a:rPr lang="nl-NL" dirty="0" err="1" smtClean="0"/>
              <a:t>morally</a:t>
            </a:r>
            <a:r>
              <a:rPr lang="nl-NL" dirty="0" smtClean="0"/>
              <a:t> correct?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nl-NL" i="1" dirty="0" err="1" smtClean="0"/>
              <a:t>Rightfulness</a:t>
            </a:r>
            <a:endParaRPr lang="nl-NL" i="1" dirty="0" smtClean="0"/>
          </a:p>
          <a:p>
            <a:pPr lvl="1"/>
            <a:r>
              <a:rPr lang="nl-NL" dirty="0" smtClean="0"/>
              <a:t>Is </a:t>
            </a:r>
            <a:r>
              <a:rPr lang="nl-NL" dirty="0" err="1" smtClean="0"/>
              <a:t>it</a:t>
            </a:r>
            <a:r>
              <a:rPr lang="nl-NL" dirty="0" smtClean="0"/>
              <a:t> </a:t>
            </a:r>
            <a:r>
              <a:rPr lang="nl-NL" dirty="0" err="1" smtClean="0"/>
              <a:t>legal</a:t>
            </a:r>
            <a:r>
              <a:rPr lang="nl-NL" dirty="0" smtClean="0"/>
              <a:t>? Is </a:t>
            </a:r>
            <a:r>
              <a:rPr lang="nl-NL" dirty="0" err="1" smtClean="0"/>
              <a:t>it</a:t>
            </a:r>
            <a:r>
              <a:rPr lang="nl-NL" dirty="0" smtClean="0"/>
              <a:t> </a:t>
            </a:r>
            <a:r>
              <a:rPr lang="nl-NL" dirty="0" err="1" smtClean="0"/>
              <a:t>justified</a:t>
            </a:r>
            <a:r>
              <a:rPr lang="nl-NL" dirty="0" smtClean="0"/>
              <a:t> </a:t>
            </a:r>
            <a:r>
              <a:rPr lang="nl-NL" dirty="0" err="1" smtClean="0"/>
              <a:t>within</a:t>
            </a:r>
            <a:r>
              <a:rPr lang="nl-NL" dirty="0" smtClean="0"/>
              <a:t> the </a:t>
            </a:r>
            <a:r>
              <a:rPr lang="nl-NL" dirty="0" err="1" smtClean="0"/>
              <a:t>law</a:t>
            </a:r>
            <a:r>
              <a:rPr lang="nl-NL" dirty="0" smtClean="0"/>
              <a:t>?</a:t>
            </a:r>
          </a:p>
        </p:txBody>
      </p:sp>
      <p:cxnSp>
        <p:nvCxnSpPr>
          <p:cNvPr id="4" name="Rechte verbindingslijn 3"/>
          <p:cNvCxnSpPr/>
          <p:nvPr/>
        </p:nvCxnSpPr>
        <p:spPr>
          <a:xfrm>
            <a:off x="539552" y="1268760"/>
            <a:ext cx="7920880" cy="0"/>
          </a:xfrm>
          <a:prstGeom prst="lin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Research questionnaire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Cases </a:t>
            </a:r>
            <a:r>
              <a:rPr lang="nl-NL" dirty="0" err="1" smtClean="0"/>
              <a:t>from</a:t>
            </a:r>
            <a:r>
              <a:rPr lang="nl-NL" dirty="0" smtClean="0"/>
              <a:t> the different </a:t>
            </a:r>
            <a:r>
              <a:rPr lang="nl-NL" dirty="0" err="1" smtClean="0"/>
              <a:t>Epso-countries</a:t>
            </a:r>
            <a:endParaRPr lang="nl-NL" dirty="0" smtClean="0"/>
          </a:p>
          <a:p>
            <a:r>
              <a:rPr lang="nl-NL" dirty="0" err="1" smtClean="0"/>
              <a:t>Concerning</a:t>
            </a:r>
            <a:r>
              <a:rPr lang="nl-NL" dirty="0" smtClean="0"/>
              <a:t> </a:t>
            </a:r>
            <a:r>
              <a:rPr lang="nl-NL" dirty="0" err="1" smtClean="0"/>
              <a:t>possible</a:t>
            </a:r>
            <a:r>
              <a:rPr lang="nl-NL" dirty="0" smtClean="0"/>
              <a:t> media </a:t>
            </a:r>
            <a:r>
              <a:rPr lang="nl-NL" dirty="0" err="1" smtClean="0"/>
              <a:t>strategies</a:t>
            </a:r>
            <a:r>
              <a:rPr lang="nl-NL" dirty="0" smtClean="0"/>
              <a:t> of </a:t>
            </a:r>
            <a:r>
              <a:rPr lang="nl-NL" dirty="0" err="1" smtClean="0"/>
              <a:t>supervisory</a:t>
            </a:r>
            <a:r>
              <a:rPr lang="nl-NL" dirty="0" smtClean="0"/>
              <a:t> </a:t>
            </a:r>
            <a:r>
              <a:rPr lang="nl-NL" dirty="0" err="1" smtClean="0"/>
              <a:t>organizations</a:t>
            </a:r>
            <a:r>
              <a:rPr lang="nl-NL" dirty="0" smtClean="0"/>
              <a:t> in health services in Europe</a:t>
            </a:r>
          </a:p>
          <a:p>
            <a:r>
              <a:rPr lang="nl-NL" i="1" dirty="0" smtClean="0"/>
              <a:t>Impact </a:t>
            </a:r>
            <a:r>
              <a:rPr lang="nl-NL" i="1" dirty="0" err="1" smtClean="0"/>
              <a:t>enhancement</a:t>
            </a:r>
            <a:r>
              <a:rPr lang="nl-NL" i="1" dirty="0" smtClean="0"/>
              <a:t> </a:t>
            </a:r>
            <a:r>
              <a:rPr lang="nl-NL" dirty="0" smtClean="0"/>
              <a:t>and </a:t>
            </a:r>
            <a:r>
              <a:rPr lang="nl-NL" i="1" dirty="0" err="1" smtClean="0"/>
              <a:t>damage</a:t>
            </a:r>
            <a:r>
              <a:rPr lang="nl-NL" i="1" dirty="0" smtClean="0"/>
              <a:t> </a:t>
            </a:r>
            <a:r>
              <a:rPr lang="nl-NL" i="1" dirty="0" err="1" smtClean="0"/>
              <a:t>control</a:t>
            </a:r>
            <a:r>
              <a:rPr lang="nl-NL" i="1" dirty="0" smtClean="0"/>
              <a:t> </a:t>
            </a:r>
            <a:r>
              <a:rPr lang="nl-NL" dirty="0" err="1" smtClean="0"/>
              <a:t>through</a:t>
            </a:r>
            <a:r>
              <a:rPr lang="nl-NL" dirty="0" smtClean="0"/>
              <a:t> media management</a:t>
            </a:r>
          </a:p>
          <a:p>
            <a:r>
              <a:rPr lang="nl-NL" dirty="0" err="1" smtClean="0"/>
              <a:t>What</a:t>
            </a:r>
            <a:r>
              <a:rPr lang="nl-NL" dirty="0" smtClean="0"/>
              <a:t> are the </a:t>
            </a:r>
            <a:r>
              <a:rPr lang="nl-NL" dirty="0" err="1" smtClean="0"/>
              <a:t>logics</a:t>
            </a:r>
            <a:r>
              <a:rPr lang="nl-NL" dirty="0" smtClean="0"/>
              <a:t> </a:t>
            </a:r>
            <a:r>
              <a:rPr lang="nl-NL" dirty="0" err="1" smtClean="0"/>
              <a:t>behind</a:t>
            </a:r>
            <a:r>
              <a:rPr lang="nl-NL" dirty="0" smtClean="0"/>
              <a:t> media </a:t>
            </a:r>
            <a:r>
              <a:rPr lang="nl-NL" dirty="0" err="1" smtClean="0"/>
              <a:t>strategies</a:t>
            </a:r>
            <a:r>
              <a:rPr lang="nl-NL" dirty="0" smtClean="0"/>
              <a:t>?</a:t>
            </a:r>
          </a:p>
          <a:p>
            <a:r>
              <a:rPr lang="nl-NL" dirty="0" smtClean="0"/>
              <a:t>How do </a:t>
            </a:r>
            <a:r>
              <a:rPr lang="nl-NL" dirty="0" err="1" smtClean="0"/>
              <a:t>countries</a:t>
            </a:r>
            <a:r>
              <a:rPr lang="nl-NL" dirty="0" smtClean="0"/>
              <a:t> </a:t>
            </a:r>
            <a:r>
              <a:rPr lang="nl-NL" dirty="0" err="1" smtClean="0"/>
              <a:t>differ</a:t>
            </a:r>
            <a:r>
              <a:rPr lang="nl-NL" dirty="0" smtClean="0"/>
              <a:t> in </a:t>
            </a:r>
            <a:r>
              <a:rPr lang="nl-NL" dirty="0" err="1" smtClean="0"/>
              <a:t>their</a:t>
            </a:r>
            <a:r>
              <a:rPr lang="nl-NL" dirty="0" smtClean="0"/>
              <a:t> media </a:t>
            </a:r>
            <a:r>
              <a:rPr lang="nl-NL" dirty="0" err="1" smtClean="0"/>
              <a:t>strategies</a:t>
            </a:r>
            <a:r>
              <a:rPr lang="nl-NL" dirty="0" smtClean="0"/>
              <a:t>?</a:t>
            </a:r>
          </a:p>
          <a:p>
            <a:endParaRPr lang="nl-NL" dirty="0" smtClean="0"/>
          </a:p>
        </p:txBody>
      </p:sp>
      <p:cxnSp>
        <p:nvCxnSpPr>
          <p:cNvPr id="4" name="Rechte verbindingslijn 3"/>
          <p:cNvCxnSpPr/>
          <p:nvPr/>
        </p:nvCxnSpPr>
        <p:spPr>
          <a:xfrm>
            <a:off x="539552" y="1268760"/>
            <a:ext cx="7920880" cy="0"/>
          </a:xfrm>
          <a:prstGeom prst="lin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22 </a:t>
            </a:r>
            <a:r>
              <a:rPr lang="nl-NL" dirty="0" err="1" smtClean="0"/>
              <a:t>Respondents</a:t>
            </a:r>
            <a:endParaRPr lang="nl-NL" dirty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28800"/>
            <a:ext cx="6696744" cy="5115421"/>
          </a:xfrm>
          <a:prstGeom prst="rect">
            <a:avLst/>
          </a:prstGeom>
        </p:spPr>
      </p:pic>
      <p:cxnSp>
        <p:nvCxnSpPr>
          <p:cNvPr id="10" name="Rechte verbindingslijn 9"/>
          <p:cNvCxnSpPr/>
          <p:nvPr/>
        </p:nvCxnSpPr>
        <p:spPr>
          <a:xfrm>
            <a:off x="539552" y="1196752"/>
            <a:ext cx="7920880" cy="0"/>
          </a:xfrm>
          <a:prstGeom prst="lin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el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457687"/>
              </p:ext>
            </p:extLst>
          </p:nvPr>
        </p:nvGraphicFramePr>
        <p:xfrm>
          <a:off x="6876256" y="1648278"/>
          <a:ext cx="2029653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9653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Country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Belgium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Denmark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England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Estonia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France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Kosovo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Netherlands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Northern</a:t>
                      </a:r>
                      <a:r>
                        <a:rPr lang="nl-NL" dirty="0" smtClean="0"/>
                        <a:t> Ireland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Norway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Republic</a:t>
                      </a:r>
                      <a:r>
                        <a:rPr lang="nl-NL" dirty="0" smtClean="0"/>
                        <a:t> of Ireland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Portugal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Sweden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559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Overall picture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Clear</a:t>
            </a:r>
            <a:r>
              <a:rPr lang="nl-NL" dirty="0" smtClean="0"/>
              <a:t> </a:t>
            </a:r>
            <a:r>
              <a:rPr lang="nl-NL" dirty="0" err="1" smtClean="0"/>
              <a:t>preferences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certain</a:t>
            </a:r>
            <a:r>
              <a:rPr lang="nl-NL" dirty="0" smtClean="0"/>
              <a:t> media </a:t>
            </a:r>
            <a:r>
              <a:rPr lang="nl-NL" dirty="0" err="1" smtClean="0"/>
              <a:t>strategies</a:t>
            </a:r>
            <a:r>
              <a:rPr lang="nl-NL" dirty="0" smtClean="0"/>
              <a:t> in </a:t>
            </a:r>
            <a:r>
              <a:rPr lang="nl-NL" dirty="0" err="1" smtClean="0"/>
              <a:t>countries</a:t>
            </a:r>
            <a:endParaRPr lang="nl-NL" dirty="0" smtClean="0"/>
          </a:p>
          <a:p>
            <a:r>
              <a:rPr lang="nl-NL" dirty="0" smtClean="0"/>
              <a:t>The most </a:t>
            </a:r>
            <a:r>
              <a:rPr lang="nl-NL" dirty="0" err="1" smtClean="0"/>
              <a:t>preferable</a:t>
            </a:r>
            <a:r>
              <a:rPr lang="nl-NL" dirty="0" smtClean="0"/>
              <a:t> media </a:t>
            </a:r>
            <a:r>
              <a:rPr lang="nl-NL" dirty="0" err="1" smtClean="0"/>
              <a:t>strategies</a:t>
            </a:r>
            <a:r>
              <a:rPr lang="nl-NL" dirty="0" smtClean="0"/>
              <a:t> are </a:t>
            </a:r>
            <a:r>
              <a:rPr lang="nl-NL" dirty="0" err="1" smtClean="0"/>
              <a:t>also</a:t>
            </a:r>
            <a:r>
              <a:rPr lang="nl-NL" dirty="0" smtClean="0"/>
              <a:t> </a:t>
            </a:r>
            <a:r>
              <a:rPr lang="nl-NL" dirty="0" err="1" smtClean="0"/>
              <a:t>seen</a:t>
            </a:r>
            <a:r>
              <a:rPr lang="nl-NL" dirty="0" smtClean="0"/>
              <a:t> as </a:t>
            </a:r>
            <a:r>
              <a:rPr lang="nl-NL" dirty="0" err="1" smtClean="0"/>
              <a:t>moral</a:t>
            </a:r>
            <a:r>
              <a:rPr lang="nl-NL" dirty="0" smtClean="0"/>
              <a:t>, </a:t>
            </a:r>
            <a:r>
              <a:rPr lang="nl-NL" dirty="0" err="1" smtClean="0"/>
              <a:t>legal</a:t>
            </a:r>
            <a:r>
              <a:rPr lang="nl-NL" dirty="0" smtClean="0"/>
              <a:t>, </a:t>
            </a:r>
            <a:r>
              <a:rPr lang="nl-NL" dirty="0" err="1" smtClean="0"/>
              <a:t>effective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feasible</a:t>
            </a:r>
            <a:endParaRPr lang="nl-NL" dirty="0" smtClean="0"/>
          </a:p>
          <a:p>
            <a:r>
              <a:rPr lang="nl-NL" dirty="0" smtClean="0"/>
              <a:t>Different media </a:t>
            </a:r>
            <a:r>
              <a:rPr lang="nl-NL" dirty="0" err="1" smtClean="0"/>
              <a:t>strategies</a:t>
            </a:r>
            <a:r>
              <a:rPr lang="nl-NL" dirty="0" smtClean="0"/>
              <a:t> </a:t>
            </a:r>
            <a:r>
              <a:rPr lang="nl-NL" dirty="0" err="1" smtClean="0"/>
              <a:t>between</a:t>
            </a:r>
            <a:r>
              <a:rPr lang="nl-NL" dirty="0" smtClean="0"/>
              <a:t> </a:t>
            </a:r>
            <a:r>
              <a:rPr lang="nl-NL" dirty="0" err="1" smtClean="0"/>
              <a:t>countries</a:t>
            </a:r>
            <a:endParaRPr lang="nl-NL" dirty="0" smtClean="0"/>
          </a:p>
          <a:p>
            <a:r>
              <a:rPr lang="nl-NL" dirty="0" smtClean="0"/>
              <a:t>Wat </a:t>
            </a:r>
            <a:r>
              <a:rPr lang="nl-NL" dirty="0" err="1" smtClean="0"/>
              <a:t>can</a:t>
            </a:r>
            <a:r>
              <a:rPr lang="nl-NL" dirty="0" smtClean="0"/>
              <a:t> we </a:t>
            </a:r>
            <a:r>
              <a:rPr lang="nl-NL" dirty="0" err="1" smtClean="0"/>
              <a:t>learn</a:t>
            </a:r>
            <a:r>
              <a:rPr lang="nl-NL" dirty="0" smtClean="0"/>
              <a:t> </a:t>
            </a:r>
            <a:r>
              <a:rPr lang="nl-NL" dirty="0" err="1" smtClean="0"/>
              <a:t>from</a:t>
            </a:r>
            <a:r>
              <a:rPr lang="nl-NL" dirty="0" smtClean="0"/>
              <a:t> </a:t>
            </a:r>
            <a:r>
              <a:rPr lang="nl-NL" dirty="0" err="1" smtClean="0"/>
              <a:t>international</a:t>
            </a:r>
            <a:r>
              <a:rPr lang="nl-NL" dirty="0" smtClean="0"/>
              <a:t> </a:t>
            </a:r>
            <a:r>
              <a:rPr lang="nl-NL" dirty="0" err="1" smtClean="0"/>
              <a:t>differences</a:t>
            </a:r>
            <a:r>
              <a:rPr lang="nl-NL" dirty="0" smtClean="0"/>
              <a:t>?</a:t>
            </a:r>
            <a:endParaRPr lang="nl-NL" dirty="0"/>
          </a:p>
        </p:txBody>
      </p:sp>
      <p:cxnSp>
        <p:nvCxnSpPr>
          <p:cNvPr id="4" name="Rechte verbindingslijn 3"/>
          <p:cNvCxnSpPr/>
          <p:nvPr/>
        </p:nvCxnSpPr>
        <p:spPr>
          <a:xfrm>
            <a:off x="539552" y="1196752"/>
            <a:ext cx="7920880" cy="0"/>
          </a:xfrm>
          <a:prstGeom prst="lin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963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1240</TotalTime>
  <Words>1032</Words>
  <Application>Microsoft Office PowerPoint</Application>
  <PresentationFormat>Apresentação no Ecrã (4:3)</PresentationFormat>
  <Paragraphs>202</Paragraphs>
  <Slides>19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19</vt:i4>
      </vt:variant>
    </vt:vector>
  </HeadingPairs>
  <TitlesOfParts>
    <vt:vector size="20" baseType="lpstr">
      <vt:lpstr>Office-thema</vt:lpstr>
      <vt:lpstr>Update on the research on media strategies of supervisory organizations</vt:lpstr>
      <vt:lpstr>Outline</vt:lpstr>
      <vt:lpstr>Previous research</vt:lpstr>
      <vt:lpstr>Positions in practice</vt:lpstr>
      <vt:lpstr>Framework for media management</vt:lpstr>
      <vt:lpstr>Four logics behind media management</vt:lpstr>
      <vt:lpstr>Research questionnaire</vt:lpstr>
      <vt:lpstr>22 Respondents</vt:lpstr>
      <vt:lpstr>Overall picture</vt:lpstr>
      <vt:lpstr>Apresentação do PowerPoint</vt:lpstr>
      <vt:lpstr>Apresentação do PowerPoint</vt:lpstr>
      <vt:lpstr>Case 1</vt:lpstr>
      <vt:lpstr>Case 1</vt:lpstr>
      <vt:lpstr>Case 2</vt:lpstr>
      <vt:lpstr>Case 2</vt:lpstr>
      <vt:lpstr>Case 3</vt:lpstr>
      <vt:lpstr>Case 3</vt:lpstr>
      <vt:lpstr>Looking forward</vt:lpstr>
      <vt:lpstr>Contact details</vt:lpstr>
    </vt:vector>
  </TitlesOfParts>
  <Company>NSOB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Bijeenkomst onderzoek naar ‘cultuur binnen de TSB</dc:title>
  <dc:creator>Scherpenisse</dc:creator>
  <cp:lastModifiedBy>fiscas</cp:lastModifiedBy>
  <cp:revision>88</cp:revision>
  <dcterms:created xsi:type="dcterms:W3CDTF">2013-04-02T08:30:59Z</dcterms:created>
  <dcterms:modified xsi:type="dcterms:W3CDTF">2014-05-08T11:14:20Z</dcterms:modified>
</cp:coreProperties>
</file>