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6" r:id="rId10"/>
    <p:sldId id="265" r:id="rId11"/>
    <p:sldId id="267" r:id="rId12"/>
    <p:sldId id="268" r:id="rId13"/>
    <p:sldId id="269" r:id="rId14"/>
    <p:sldId id="270"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jn Kool" initials="" lastIdx="3" clrIdx="0"/>
  <p:cmAuthor id="1" name="Tom van de Bel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563" autoAdjust="0"/>
  </p:normalViewPr>
  <p:slideViewPr>
    <p:cSldViewPr>
      <p:cViewPr varScale="1">
        <p:scale>
          <a:sx n="79" d="100"/>
          <a:sy n="79" d="100"/>
        </p:scale>
        <p:origin x="-17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F354CD-BD0E-44CB-82E2-C8DFD0CA476E}" type="datetimeFigureOut">
              <a:rPr lang="nl-NL"/>
              <a:pPr>
                <a:defRPr/>
              </a:pPr>
              <a:t>7-5-2014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8EC754B-484C-460D-86F7-4BA676D956F2}" type="slidenum">
              <a:rPr lang="nl-NL"/>
              <a:pPr>
                <a:defRPr/>
              </a:pPr>
              <a:t>‹nº›</a:t>
            </a:fld>
            <a:endParaRPr lang="nl-NL"/>
          </a:p>
        </p:txBody>
      </p:sp>
    </p:spTree>
    <p:extLst>
      <p:ext uri="{BB962C8B-B14F-4D97-AF65-F5344CB8AC3E}">
        <p14:creationId xmlns:p14="http://schemas.microsoft.com/office/powerpoint/2010/main" val="12086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z="2400"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502053-79B9-462E-81A1-EA6A22F0C053}" type="slidenum">
              <a:rPr lang="nl-NL">
                <a:cs typeface="Arial" charset="0"/>
              </a:rPr>
              <a:pPr fontAlgn="base">
                <a:spcBef>
                  <a:spcPct val="0"/>
                </a:spcBef>
                <a:spcAft>
                  <a:spcPct val="0"/>
                </a:spcAft>
              </a:pPr>
              <a:t>2</a:t>
            </a:fld>
            <a:endParaRPr lang="nl-N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a:p>
            <a:pPr>
              <a:spcBef>
                <a:spcPct val="0"/>
              </a:spcBef>
            </a:pPr>
            <a:r>
              <a:rPr lang="nl-NL" smtClean="0"/>
              <a:t> </a:t>
            </a:r>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CC7CD-810D-448A-8A36-B352D644F6D8}" type="slidenum">
              <a:rPr lang="nl-NL">
                <a:cs typeface="Arial" charset="0"/>
              </a:rPr>
              <a:pPr fontAlgn="base">
                <a:spcBef>
                  <a:spcPct val="0"/>
                </a:spcBef>
                <a:spcAft>
                  <a:spcPct val="0"/>
                </a:spcAft>
              </a:pPr>
              <a:t>4</a:t>
            </a:fld>
            <a:endParaRPr lang="nl-N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15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E3DF41-621D-4260-B4B1-E2E507770FDE}" type="slidenum">
              <a:rPr lang="nl-NL">
                <a:cs typeface="Arial" charset="0"/>
              </a:rPr>
              <a:pPr fontAlgn="base">
                <a:spcBef>
                  <a:spcPct val="0"/>
                </a:spcBef>
                <a:spcAft>
                  <a:spcPct val="0"/>
                </a:spcAft>
              </a:pPr>
              <a:t>6</a:t>
            </a:fld>
            <a:endParaRPr lang="nl-N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1EC51D-A46E-4D71-9507-E0DF9440E798}" type="slidenum">
              <a:rPr lang="nl-NL">
                <a:cs typeface="Arial" charset="0"/>
              </a:rPr>
              <a:pPr fontAlgn="base">
                <a:spcBef>
                  <a:spcPct val="0"/>
                </a:spcBef>
                <a:spcAft>
                  <a:spcPct val="0"/>
                </a:spcAft>
              </a:pPr>
              <a:t>7</a:t>
            </a:fld>
            <a:endParaRPr lang="nl-N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56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8C168D-9891-4F7E-A30B-96C52C02E038}" type="slidenum">
              <a:rPr lang="nl-NL">
                <a:cs typeface="Arial" charset="0"/>
              </a:rPr>
              <a:pPr fontAlgn="base">
                <a:spcBef>
                  <a:spcPct val="0"/>
                </a:spcBef>
                <a:spcAft>
                  <a:spcPct val="0"/>
                </a:spcAft>
              </a:pPr>
              <a:t>8</a:t>
            </a:fld>
            <a:endParaRPr lang="nl-N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76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765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27EEE-8BEC-4988-884B-EF032426651E}" type="slidenum">
              <a:rPr lang="nl-NL">
                <a:cs typeface="Arial" charset="0"/>
              </a:rPr>
              <a:pPr fontAlgn="base">
                <a:spcBef>
                  <a:spcPct val="0"/>
                </a:spcBef>
                <a:spcAft>
                  <a:spcPct val="0"/>
                </a:spcAft>
              </a:pPr>
              <a:t>9</a:t>
            </a:fld>
            <a:endParaRPr lang="nl-N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7"/>
          <p:cNvSpPr/>
          <p:nvPr userDrawn="1"/>
        </p:nvSpPr>
        <p:spPr>
          <a:xfrm>
            <a:off x="522288" y="593725"/>
            <a:ext cx="8099425" cy="4213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10"/>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8" name="Afbeelding 16"/>
          <p:cNvPicPr>
            <a:picLocks noChangeAspect="1"/>
          </p:cNvPicPr>
          <p:nvPr userDrawn="1"/>
        </p:nvPicPr>
        <p:blipFill>
          <a:blip r:embed="rId2"/>
          <a:srcRect/>
          <a:stretch>
            <a:fillRect/>
          </a:stretch>
        </p:blipFill>
        <p:spPr bwMode="auto">
          <a:xfrm>
            <a:off x="5867400" y="6264275"/>
            <a:ext cx="2427288" cy="301625"/>
          </a:xfrm>
          <a:prstGeom prst="rect">
            <a:avLst/>
          </a:prstGeom>
          <a:noFill/>
          <a:ln w="9525">
            <a:noFill/>
            <a:miter lim="800000"/>
            <a:headEnd/>
            <a:tailEnd/>
          </a:ln>
        </p:spPr>
      </p:pic>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smtClean="0"/>
              <a:t>Klik om de modelstijlen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4" name="Rechthoek 6"/>
          <p:cNvSpPr/>
          <p:nvPr userDrawn="1"/>
        </p:nvSpPr>
        <p:spPr>
          <a:xfrm>
            <a:off x="358775" y="6183313"/>
            <a:ext cx="8262938" cy="5000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 name="Afbeelding 7"/>
          <p:cNvPicPr>
            <a:picLocks noChangeAspect="1"/>
          </p:cNvPicPr>
          <p:nvPr userDrawn="1"/>
        </p:nvPicPr>
        <p:blipFill>
          <a:blip r:embed="rId2"/>
          <a:srcRect/>
          <a:stretch>
            <a:fillRect/>
          </a:stretch>
        </p:blipFill>
        <p:spPr bwMode="auto">
          <a:xfrm>
            <a:off x="7650163" y="5940425"/>
            <a:ext cx="647700" cy="928688"/>
          </a:xfrm>
          <a:prstGeom prst="rect">
            <a:avLst/>
          </a:prstGeom>
          <a:noFill/>
          <a:ln w="9525">
            <a:noFill/>
            <a:miter lim="800000"/>
            <a:headEnd/>
            <a:tailEnd/>
          </a:ln>
        </p:spPr>
      </p:pic>
      <p:sp>
        <p:nvSpPr>
          <p:cNvPr id="3" name="Titel 2"/>
          <p:cNvSpPr>
            <a:spLocks noGrp="1"/>
          </p:cNvSpPr>
          <p:nvPr>
            <p:ph type="title"/>
          </p:nvPr>
        </p:nvSpPr>
        <p:spPr/>
        <p:txBody>
          <a:bodyPr/>
          <a:lstStyle/>
          <a:p>
            <a:r>
              <a:rPr lang="nl-NL" smtClean="0"/>
              <a:t>Klik om de stijl te bewerken</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5"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10"/>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16"/>
          <p:cNvPicPr>
            <a:picLocks noChangeAspect="1"/>
          </p:cNvPicPr>
          <p:nvPr userDrawn="1"/>
        </p:nvPicPr>
        <p:blipFill>
          <a:blip r:embed="rId2"/>
          <a:srcRect/>
          <a:stretch>
            <a:fillRect/>
          </a:stretch>
        </p:blipFill>
        <p:spPr bwMode="auto">
          <a:xfrm>
            <a:off x="5867400" y="6264275"/>
            <a:ext cx="2427288" cy="301625"/>
          </a:xfrm>
          <a:prstGeom prst="rect">
            <a:avLst/>
          </a:prstGeom>
          <a:noFill/>
          <a:ln w="9525">
            <a:noFill/>
            <a:miter lim="800000"/>
            <a:headEnd/>
            <a:tailEnd/>
          </a:ln>
        </p:spPr>
      </p:pic>
      <p:sp>
        <p:nvSpPr>
          <p:cNvPr id="8" name="Rechthoek 8"/>
          <p:cNvSpPr/>
          <p:nvPr userDrawn="1"/>
        </p:nvSpPr>
        <p:spPr>
          <a:xfrm>
            <a:off x="522288" y="593725"/>
            <a:ext cx="8099425" cy="5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smtClean="0"/>
              <a:t>Klik om de modelstijlen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r>
              <a:rPr lang="nl-NL"/>
              <a:t>&lt;datum&gt;</a:t>
            </a: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&lt;Titel van de presentatie&gt;</a:t>
            </a: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r>
              <a:rPr lang="nl-NL"/>
              <a:t>Pagina </a:t>
            </a:r>
            <a:fld id="{F715535F-3463-45F2-A740-DFE03BE9072A}" type="slidenum">
              <a:rPr lang="nl-NL"/>
              <a:pPr>
                <a:defRPr/>
              </a:pPr>
              <a:t>‹nº›</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r>
              <a:rPr lang="nl-NL"/>
              <a:t>&lt;datum&gt;</a:t>
            </a: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r>
              <a:rPr lang="nl-NL"/>
              <a:t>Pagina </a:t>
            </a:r>
            <a:fld id="{873A5546-D42B-4593-852F-8C7B48834326}" type="slidenum">
              <a:rPr lang="nl-NL"/>
              <a:pPr>
                <a:defRPr/>
              </a:pPr>
              <a:t>‹nº›</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9" name="Tijdelijke aanduiding voor grafiek 8"/>
          <p:cNvSpPr>
            <a:spLocks noGrp="1"/>
          </p:cNvSpPr>
          <p:nvPr>
            <p:ph type="chart" sz="quarter" idx="13"/>
          </p:nvPr>
        </p:nvSpPr>
        <p:spPr>
          <a:xfrm>
            <a:off x="4647600" y="1652400"/>
            <a:ext cx="3974900" cy="4125600"/>
          </a:xfrm>
        </p:spPr>
        <p:txBody>
          <a:bodyPr rtlCol="0">
            <a:noAutofit/>
          </a:bodyPr>
          <a:lstStyle>
            <a:lvl1pPr marL="0" indent="0">
              <a:buNone/>
              <a:defRPr/>
            </a:lvl1pPr>
          </a:lstStyle>
          <a:p>
            <a:pPr lvl="0"/>
            <a:r>
              <a:rPr lang="nl-NL" noProof="0" smtClean="0"/>
              <a:t>Klik op het pictogram als u een grafiek wilt toevoegen</a:t>
            </a:r>
            <a:endParaRPr lang="nl-NL" noProof="0"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3"/>
          <p:cNvSpPr>
            <a:spLocks noGrp="1"/>
          </p:cNvSpPr>
          <p:nvPr>
            <p:ph type="dt" sz="half" idx="15"/>
          </p:nvPr>
        </p:nvSpPr>
        <p:spPr/>
        <p:txBody>
          <a:bodyPr/>
          <a:lstStyle>
            <a:lvl1pPr>
              <a:defRPr/>
            </a:lvl1pPr>
          </a:lstStyle>
          <a:p>
            <a:pPr>
              <a:defRPr/>
            </a:pPr>
            <a:r>
              <a:rPr lang="nl-NL"/>
              <a:t>&lt;datum&gt;</a:t>
            </a:r>
            <a:endParaRPr lang="nl-NL" dirty="0"/>
          </a:p>
        </p:txBody>
      </p:sp>
      <p:sp>
        <p:nvSpPr>
          <p:cNvPr id="6" name="Tijdelijke aanduiding voor voettekst 4"/>
          <p:cNvSpPr>
            <a:spLocks noGrp="1"/>
          </p:cNvSpPr>
          <p:nvPr>
            <p:ph type="ftr" sz="quarter" idx="16"/>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7"/>
          </p:nvPr>
        </p:nvSpPr>
        <p:spPr/>
        <p:txBody>
          <a:bodyPr/>
          <a:lstStyle>
            <a:lvl1pPr>
              <a:defRPr/>
            </a:lvl1pPr>
          </a:lstStyle>
          <a:p>
            <a:pPr>
              <a:defRPr/>
            </a:pPr>
            <a:r>
              <a:rPr lang="nl-NL"/>
              <a:t>Pagina </a:t>
            </a:r>
            <a:fld id="{8EB6213E-F1A3-4E7F-B3BD-B01684FCB7C8}" type="slidenum">
              <a:rPr lang="nl-NL"/>
              <a:pPr>
                <a:defRPr/>
              </a:pPr>
              <a:t>‹nº›</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rtlCol="0">
            <a:noAutofit/>
          </a:bodyPr>
          <a:lstStyle>
            <a:lvl1pPr marL="0" indent="0">
              <a:buNone/>
              <a:defRPr/>
            </a:lvl1pPr>
          </a:lstStyle>
          <a:p>
            <a:pPr lvl="0"/>
            <a:r>
              <a:rPr lang="nl-NL" noProof="0" smtClean="0"/>
              <a:t>Klik op het pictogram als u een afbeelding wilt toevoegen</a:t>
            </a:r>
            <a:endParaRPr lang="nl-NL" noProof="0" dirty="0"/>
          </a:p>
        </p:txBody>
      </p:sp>
      <p:sp>
        <p:nvSpPr>
          <p:cNvPr id="5" name="Tijdelijke aanduiding voor datum 3"/>
          <p:cNvSpPr>
            <a:spLocks noGrp="1"/>
          </p:cNvSpPr>
          <p:nvPr>
            <p:ph type="dt" sz="half" idx="16"/>
          </p:nvPr>
        </p:nvSpPr>
        <p:spPr/>
        <p:txBody>
          <a:bodyPr/>
          <a:lstStyle>
            <a:lvl1pPr>
              <a:defRPr/>
            </a:lvl1pPr>
          </a:lstStyle>
          <a:p>
            <a:pPr>
              <a:defRPr/>
            </a:pPr>
            <a:r>
              <a:rPr lang="nl-NL"/>
              <a:t>&lt;datum&gt;</a:t>
            </a:r>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r>
              <a:rPr lang="nl-NL"/>
              <a:t>Pagina </a:t>
            </a:r>
            <a:fld id="{593C33A9-0146-45E8-AC4D-C0BC2987CC45}" type="slidenum">
              <a:rPr lang="nl-NL"/>
              <a:pPr>
                <a:defRPr/>
              </a:pPr>
              <a:t>‹nº›</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4" name="Tijdelijke aanduiding voor afbeelding 3"/>
          <p:cNvSpPr>
            <a:spLocks noGrp="1"/>
          </p:cNvSpPr>
          <p:nvPr>
            <p:ph type="pic" sz="quarter" idx="15"/>
          </p:nvPr>
        </p:nvSpPr>
        <p:spPr>
          <a:xfrm>
            <a:off x="521500" y="1652400"/>
            <a:ext cx="8101000" cy="4125600"/>
          </a:xfrm>
        </p:spPr>
        <p:txBody>
          <a:bodyPr rtlCol="0">
            <a:noAutofit/>
          </a:bodyPr>
          <a:lstStyle>
            <a:lvl1pPr marL="0" indent="0">
              <a:buNone/>
              <a:defRPr/>
            </a:lvl1pPr>
          </a:lstStyle>
          <a:p>
            <a:pPr lvl="0"/>
            <a:r>
              <a:rPr lang="nl-NL" noProof="0" smtClean="0"/>
              <a:t>Klik op het pictogram als u een afbeelding wilt toevoegen</a:t>
            </a:r>
            <a:endParaRPr lang="nl-NL" noProof="0" dirty="0"/>
          </a:p>
        </p:txBody>
      </p:sp>
      <p:sp>
        <p:nvSpPr>
          <p:cNvPr id="5" name="Tijdelijke aanduiding voor datum 3"/>
          <p:cNvSpPr>
            <a:spLocks noGrp="1"/>
          </p:cNvSpPr>
          <p:nvPr>
            <p:ph type="dt" sz="half" idx="16"/>
          </p:nvPr>
        </p:nvSpPr>
        <p:spPr/>
        <p:txBody>
          <a:bodyPr/>
          <a:lstStyle>
            <a:lvl1pPr>
              <a:defRPr/>
            </a:lvl1pPr>
          </a:lstStyle>
          <a:p>
            <a:pPr>
              <a:defRPr/>
            </a:pPr>
            <a:r>
              <a:rPr lang="nl-NL"/>
              <a:t>&lt;datum&gt;</a:t>
            </a:r>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r>
              <a:rPr lang="nl-NL"/>
              <a:t>Pagina </a:t>
            </a:r>
            <a:fld id="{421BCC18-3603-441B-8502-BEA5DF3EB799}" type="slidenum">
              <a:rPr lang="nl-NL"/>
              <a:pPr>
                <a:defRPr/>
              </a:pPr>
              <a:t>‹nº›</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592931"/>
            <a:ext cx="8101000" cy="5185069"/>
          </a:xfrm>
          <a:solidFill>
            <a:schemeClr val="bg1"/>
          </a:solidFill>
        </p:spPr>
        <p:txBody>
          <a:bodyPr rtlCol="0">
            <a:noAutofit/>
          </a:bodyPr>
          <a:lstStyle>
            <a:lvl1pPr marL="0" indent="0">
              <a:buNone/>
              <a:defRPr/>
            </a:lvl1pPr>
          </a:lstStyle>
          <a:p>
            <a:pPr lvl="0"/>
            <a:r>
              <a:rPr lang="nl-NL" noProof="0" smtClean="0"/>
              <a:t>Klik op het pictogram als u een afbeelding wilt toevoegen</a:t>
            </a:r>
            <a:endParaRPr lang="nl-NL" noProof="0" dirty="0"/>
          </a:p>
        </p:txBody>
      </p:sp>
      <p:sp>
        <p:nvSpPr>
          <p:cNvPr id="3" name="Tijdelijke aanduiding voor datum 3"/>
          <p:cNvSpPr>
            <a:spLocks noGrp="1"/>
          </p:cNvSpPr>
          <p:nvPr>
            <p:ph type="dt" sz="half" idx="16"/>
          </p:nvPr>
        </p:nvSpPr>
        <p:spPr/>
        <p:txBody>
          <a:bodyPr/>
          <a:lstStyle>
            <a:lvl1pPr>
              <a:defRPr/>
            </a:lvl1pPr>
          </a:lstStyle>
          <a:p>
            <a:pPr>
              <a:defRPr/>
            </a:pPr>
            <a:r>
              <a:rPr lang="nl-NL"/>
              <a:t>&lt;datum&gt;</a:t>
            </a:r>
            <a:endParaRPr lang="nl-NL" dirty="0"/>
          </a:p>
        </p:txBody>
      </p:sp>
      <p:sp>
        <p:nvSpPr>
          <p:cNvPr id="5" name="Tijdelijke aanduiding voor voettekst 4"/>
          <p:cNvSpPr>
            <a:spLocks noGrp="1"/>
          </p:cNvSpPr>
          <p:nvPr>
            <p:ph type="ftr" sz="quarter" idx="17"/>
          </p:nvPr>
        </p:nvSpPr>
        <p:spPr/>
        <p:txBody>
          <a:bodyPr/>
          <a:lstStyle>
            <a:lvl1pPr>
              <a:defRPr/>
            </a:lvl1pPr>
          </a:lstStyle>
          <a:p>
            <a:pPr>
              <a:defRPr/>
            </a:pPr>
            <a:r>
              <a:rPr lang="nl-NL"/>
              <a:t>&lt;Titel van de presentatie&gt;</a:t>
            </a:r>
            <a:endParaRPr lang="nl-NL" dirty="0"/>
          </a:p>
        </p:txBody>
      </p:sp>
      <p:sp>
        <p:nvSpPr>
          <p:cNvPr id="6" name="Tijdelijke aanduiding voor dianummer 5"/>
          <p:cNvSpPr>
            <a:spLocks noGrp="1"/>
          </p:cNvSpPr>
          <p:nvPr>
            <p:ph type="sldNum" sz="quarter" idx="18"/>
          </p:nvPr>
        </p:nvSpPr>
        <p:spPr/>
        <p:txBody>
          <a:bodyPr/>
          <a:lstStyle>
            <a:lvl1pPr>
              <a:defRPr/>
            </a:lvl1pPr>
          </a:lstStyle>
          <a:p>
            <a:pPr>
              <a:defRPr/>
            </a:pPr>
            <a:r>
              <a:rPr lang="nl-NL"/>
              <a:t>Pagina </a:t>
            </a:r>
            <a:fld id="{1ECC7920-2316-4C4E-9AA0-36B998233E4C}" type="slidenum">
              <a:rPr lang="nl-NL"/>
              <a:pPr>
                <a:defRPr/>
              </a:pPr>
              <a:t>‹nº›</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grpSp>
        <p:nvGrpSpPr>
          <p:cNvPr id="3" name="Groep 24"/>
          <p:cNvGrpSpPr>
            <a:grpSpLocks/>
          </p:cNvGrpSpPr>
          <p:nvPr userDrawn="1"/>
        </p:nvGrpSpPr>
        <p:grpSpPr bwMode="auto">
          <a:xfrm>
            <a:off x="5867400" y="6264275"/>
            <a:ext cx="2427288" cy="301625"/>
            <a:chOff x="5867400" y="6264275"/>
            <a:chExt cx="2427288" cy="301626"/>
          </a:xfrm>
        </p:grpSpPr>
        <p:sp>
          <p:nvSpPr>
            <p:cNvPr id="5" name="Freeform 10"/>
            <p:cNvSpPr>
              <a:spLocks noEditPoints="1"/>
            </p:cNvSpPr>
            <p:nvPr userDrawn="1"/>
          </p:nvSpPr>
          <p:spPr bwMode="auto">
            <a:xfrm>
              <a:off x="5867400" y="6264275"/>
              <a:ext cx="258763" cy="295276"/>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6" name="Freeform 11"/>
            <p:cNvSpPr>
              <a:spLocks noEditPoints="1"/>
            </p:cNvSpPr>
            <p:nvPr userDrawn="1"/>
          </p:nvSpPr>
          <p:spPr bwMode="auto">
            <a:xfrm>
              <a:off x="6350000" y="6264275"/>
              <a:ext cx="220663" cy="301626"/>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9" name="Freeform 14"/>
            <p:cNvSpPr>
              <a:spLocks noEditPoints="1"/>
            </p:cNvSpPr>
            <p:nvPr userDrawn="1"/>
          </p:nvSpPr>
          <p:spPr bwMode="auto">
            <a:xfrm>
              <a:off x="6565900" y="6264275"/>
              <a:ext cx="222250" cy="301626"/>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10" name="Freeform 15"/>
            <p:cNvSpPr>
              <a:spLocks noEditPoints="1"/>
            </p:cNvSpPr>
            <p:nvPr userDrawn="1"/>
          </p:nvSpPr>
          <p:spPr bwMode="auto">
            <a:xfrm>
              <a:off x="7283450" y="6264275"/>
              <a:ext cx="222250" cy="301626"/>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1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1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1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sp>
          <p:nvSpPr>
            <p:cNvPr id="1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a:lstStyle/>
            <a:p>
              <a:pPr fontAlgn="auto">
                <a:spcBef>
                  <a:spcPts val="0"/>
                </a:spcBef>
                <a:spcAft>
                  <a:spcPts val="0"/>
                </a:spcAft>
                <a:defRPr/>
              </a:pPr>
              <a:endParaRPr lang="nl-NL">
                <a:latin typeface="+mn-lt"/>
                <a:cs typeface="+mn-cs"/>
              </a:endParaRPr>
            </a:p>
          </p:txBody>
        </p:sp>
      </p:grpSp>
      <p:sp>
        <p:nvSpPr>
          <p:cNvPr id="4" name="Tijdelijke aanduiding voor afbeelding 3"/>
          <p:cNvSpPr>
            <a:spLocks noGrp="1"/>
          </p:cNvSpPr>
          <p:nvPr>
            <p:ph type="pic" sz="quarter" idx="15"/>
          </p:nvPr>
        </p:nvSpPr>
        <p:spPr>
          <a:xfrm>
            <a:off x="0" y="0"/>
            <a:ext cx="9144000" cy="6857999"/>
          </a:xfrm>
          <a:solidFill>
            <a:schemeClr val="bg1"/>
          </a:solidFill>
        </p:spPr>
        <p:txBody>
          <a:bodyPr rtlCol="0">
            <a:noAutofit/>
          </a:bodyPr>
          <a:lstStyle>
            <a:lvl1pPr marL="0" indent="0">
              <a:buNone/>
              <a:defRPr/>
            </a:lvl1pPr>
          </a:lstStyle>
          <a:p>
            <a:pPr lvl="0"/>
            <a:r>
              <a:rPr lang="nl-NL" noProof="0" smtClean="0"/>
              <a:t>Klik op het pictogram als u een afbeelding wilt toevoegen</a:t>
            </a:r>
            <a:endParaRPr lang="nl-NL"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522288" y="1004888"/>
            <a:ext cx="8099425"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522288" y="1814513"/>
            <a:ext cx="8099425" cy="4125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1493838" y="6415088"/>
            <a:ext cx="1079500" cy="152400"/>
          </a:xfrm>
          <a:prstGeom prst="rect">
            <a:avLst/>
          </a:prstGeom>
        </p:spPr>
        <p:txBody>
          <a:bodyPr vert="horz" lIns="0" tIns="0" rIns="0" bIns="0" rtlCol="0" anchor="ctr"/>
          <a:lstStyle>
            <a:lvl1pPr algn="l" fontAlgn="auto">
              <a:lnSpc>
                <a:spcPts val="1200"/>
              </a:lnSpc>
              <a:spcBef>
                <a:spcPts val="0"/>
              </a:spcBef>
              <a:spcAft>
                <a:spcPts val="0"/>
              </a:spcAft>
              <a:defRPr sz="1000" smtClean="0">
                <a:solidFill>
                  <a:schemeClr val="accent1"/>
                </a:solidFill>
                <a:latin typeface="+mn-lt"/>
                <a:cs typeface="+mn-cs"/>
              </a:defRPr>
            </a:lvl1pPr>
          </a:lstStyle>
          <a:p>
            <a:pPr>
              <a:defRPr/>
            </a:pPr>
            <a:r>
              <a:rPr lang="nl-NL"/>
              <a:t>&lt;datum&gt;</a:t>
            </a:r>
            <a:endParaRPr lang="nl-NL" dirty="0"/>
          </a:p>
        </p:txBody>
      </p:sp>
      <p:sp>
        <p:nvSpPr>
          <p:cNvPr id="5" name="Tijdelijke aanduiding voor voettekst 4"/>
          <p:cNvSpPr>
            <a:spLocks noGrp="1"/>
          </p:cNvSpPr>
          <p:nvPr>
            <p:ph type="ftr" sz="quarter" idx="3"/>
          </p:nvPr>
        </p:nvSpPr>
        <p:spPr>
          <a:xfrm>
            <a:off x="2789238" y="6415088"/>
            <a:ext cx="3960812" cy="152400"/>
          </a:xfrm>
          <a:prstGeom prst="rect">
            <a:avLst/>
          </a:prstGeom>
        </p:spPr>
        <p:txBody>
          <a:bodyPr vert="horz" lIns="0" tIns="0" rIns="0" bIns="0" rtlCol="0" anchor="ctr"/>
          <a:lstStyle>
            <a:lvl1pPr algn="l" fontAlgn="auto">
              <a:lnSpc>
                <a:spcPts val="1200"/>
              </a:lnSpc>
              <a:spcBef>
                <a:spcPts val="0"/>
              </a:spcBef>
              <a:spcAft>
                <a:spcPts val="0"/>
              </a:spcAft>
              <a:defRPr sz="1000" smtClean="0">
                <a:solidFill>
                  <a:schemeClr val="accent1"/>
                </a:solidFill>
                <a:latin typeface="+mn-lt"/>
                <a:cs typeface="+mn-cs"/>
              </a:defRPr>
            </a:lvl1pPr>
          </a:lstStyle>
          <a:p>
            <a:pPr>
              <a:defRPr/>
            </a:pPr>
            <a:r>
              <a:rPr lang="nl-NL"/>
              <a:t>&lt;Titel van de presentatie&gt;</a:t>
            </a:r>
            <a:endParaRPr lang="nl-NL" dirty="0"/>
          </a:p>
        </p:txBody>
      </p:sp>
      <p:sp>
        <p:nvSpPr>
          <p:cNvPr id="6" name="Tijdelijke aanduiding voor dianummer 5"/>
          <p:cNvSpPr>
            <a:spLocks noGrp="1"/>
          </p:cNvSpPr>
          <p:nvPr>
            <p:ph type="sldNum" sz="quarter" idx="4"/>
          </p:nvPr>
        </p:nvSpPr>
        <p:spPr>
          <a:xfrm>
            <a:off x="522288" y="6415088"/>
            <a:ext cx="809625" cy="152400"/>
          </a:xfrm>
          <a:prstGeom prst="rect">
            <a:avLst/>
          </a:prstGeom>
        </p:spPr>
        <p:txBody>
          <a:bodyPr vert="horz" lIns="0" tIns="0" rIns="0" bIns="0" rtlCol="0" anchor="ctr"/>
          <a:lstStyle>
            <a:lvl1pPr algn="l" fontAlgn="auto">
              <a:lnSpc>
                <a:spcPts val="1200"/>
              </a:lnSpc>
              <a:spcBef>
                <a:spcPts val="0"/>
              </a:spcBef>
              <a:spcAft>
                <a:spcPts val="0"/>
              </a:spcAft>
              <a:defRPr sz="1000" smtClean="0">
                <a:solidFill>
                  <a:schemeClr val="accent1"/>
                </a:solidFill>
                <a:latin typeface="+mn-lt"/>
                <a:cs typeface="+mn-cs"/>
              </a:defRPr>
            </a:lvl1pPr>
          </a:lstStyle>
          <a:p>
            <a:pPr>
              <a:defRPr/>
            </a:pPr>
            <a:r>
              <a:rPr lang="nl-NL"/>
              <a:t>Pagina </a:t>
            </a:r>
            <a:fld id="{D1FD805F-FA29-4659-8D1A-ACD1241F8BCE}" type="slidenum">
              <a:rPr lang="nl-NL"/>
              <a:pPr>
                <a:defRPr/>
              </a:pPr>
              <a:t>‹nº›</a:t>
            </a:fld>
            <a:endParaRPr lang="nl-NL" dirty="0"/>
          </a:p>
        </p:txBody>
      </p:sp>
      <p:sp>
        <p:nvSpPr>
          <p:cNvPr id="7" name="Rechthoek 6"/>
          <p:cNvSpPr/>
          <p:nvPr/>
        </p:nvSpPr>
        <p:spPr>
          <a:xfrm>
            <a:off x="522288" y="593725"/>
            <a:ext cx="8099425" cy="5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Rechthoek 17"/>
          <p:cNvSpPr/>
          <p:nvPr/>
        </p:nvSpPr>
        <p:spPr>
          <a:xfrm>
            <a:off x="522288" y="6264275"/>
            <a:ext cx="8099425" cy="111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33" name="Afbeelding 18"/>
          <p:cNvPicPr>
            <a:picLocks noChangeAspect="1"/>
          </p:cNvPicPr>
          <p:nvPr/>
        </p:nvPicPr>
        <p:blipFill>
          <a:blip r:embed="rId12"/>
          <a:srcRect/>
          <a:stretch>
            <a:fillRect/>
          </a:stretch>
        </p:blipFill>
        <p:spPr bwMode="auto">
          <a:xfrm>
            <a:off x="7199313" y="6415088"/>
            <a:ext cx="1104900" cy="136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61" r:id="rId9"/>
    <p:sldLayoutId id="2147483662" r:id="rId10"/>
  </p:sldLayoutIdLst>
  <p:hf sldNum="0" hdr="0" ftr="0" dt="0"/>
  <p:txStyles>
    <p:titleStyle>
      <a:lvl1pPr algn="l" rtl="0" fontAlgn="base">
        <a:lnSpc>
          <a:spcPts val="4200"/>
        </a:lnSpc>
        <a:spcBef>
          <a:spcPct val="0"/>
        </a:spcBef>
        <a:spcAft>
          <a:spcPct val="0"/>
        </a:spcAft>
        <a:defRPr sz="4000" b="1" kern="1200">
          <a:solidFill>
            <a:schemeClr val="tx2"/>
          </a:solidFill>
          <a:latin typeface="+mj-lt"/>
          <a:ea typeface="+mj-ea"/>
          <a:cs typeface="+mj-cs"/>
        </a:defRPr>
      </a:lvl1pPr>
      <a:lvl2pPr algn="l" rtl="0" fontAlgn="base">
        <a:lnSpc>
          <a:spcPts val="4200"/>
        </a:lnSpc>
        <a:spcBef>
          <a:spcPct val="0"/>
        </a:spcBef>
        <a:spcAft>
          <a:spcPct val="0"/>
        </a:spcAft>
        <a:defRPr sz="4000" b="1">
          <a:solidFill>
            <a:schemeClr val="tx2"/>
          </a:solidFill>
          <a:latin typeface="Calibri" pitchFamily="34" charset="0"/>
        </a:defRPr>
      </a:lvl2pPr>
      <a:lvl3pPr algn="l" rtl="0" fontAlgn="base">
        <a:lnSpc>
          <a:spcPts val="4200"/>
        </a:lnSpc>
        <a:spcBef>
          <a:spcPct val="0"/>
        </a:spcBef>
        <a:spcAft>
          <a:spcPct val="0"/>
        </a:spcAft>
        <a:defRPr sz="4000" b="1">
          <a:solidFill>
            <a:schemeClr val="tx2"/>
          </a:solidFill>
          <a:latin typeface="Calibri" pitchFamily="34" charset="0"/>
        </a:defRPr>
      </a:lvl3pPr>
      <a:lvl4pPr algn="l" rtl="0" fontAlgn="base">
        <a:lnSpc>
          <a:spcPts val="4200"/>
        </a:lnSpc>
        <a:spcBef>
          <a:spcPct val="0"/>
        </a:spcBef>
        <a:spcAft>
          <a:spcPct val="0"/>
        </a:spcAft>
        <a:defRPr sz="4000" b="1">
          <a:solidFill>
            <a:schemeClr val="tx2"/>
          </a:solidFill>
          <a:latin typeface="Calibri" pitchFamily="34" charset="0"/>
        </a:defRPr>
      </a:lvl4pPr>
      <a:lvl5pPr algn="l" rtl="0" fontAlgn="base">
        <a:lnSpc>
          <a:spcPts val="4200"/>
        </a:lnSpc>
        <a:spcBef>
          <a:spcPct val="0"/>
        </a:spcBef>
        <a:spcAft>
          <a:spcPct val="0"/>
        </a:spcAft>
        <a:defRPr sz="4000" b="1">
          <a:solidFill>
            <a:schemeClr val="tx2"/>
          </a:solidFill>
          <a:latin typeface="Calibri" pitchFamily="34" charset="0"/>
        </a:defRPr>
      </a:lvl5pPr>
      <a:lvl6pPr marL="457200" algn="l" rtl="0" fontAlgn="base">
        <a:lnSpc>
          <a:spcPts val="4200"/>
        </a:lnSpc>
        <a:spcBef>
          <a:spcPct val="0"/>
        </a:spcBef>
        <a:spcAft>
          <a:spcPct val="0"/>
        </a:spcAft>
        <a:defRPr sz="4000" b="1">
          <a:solidFill>
            <a:schemeClr val="tx2"/>
          </a:solidFill>
          <a:latin typeface="Calibri" pitchFamily="34" charset="0"/>
        </a:defRPr>
      </a:lvl6pPr>
      <a:lvl7pPr marL="914400" algn="l" rtl="0" fontAlgn="base">
        <a:lnSpc>
          <a:spcPts val="4200"/>
        </a:lnSpc>
        <a:spcBef>
          <a:spcPct val="0"/>
        </a:spcBef>
        <a:spcAft>
          <a:spcPct val="0"/>
        </a:spcAft>
        <a:defRPr sz="4000" b="1">
          <a:solidFill>
            <a:schemeClr val="tx2"/>
          </a:solidFill>
          <a:latin typeface="Calibri" pitchFamily="34" charset="0"/>
        </a:defRPr>
      </a:lvl7pPr>
      <a:lvl8pPr marL="1371600" algn="l" rtl="0" fontAlgn="base">
        <a:lnSpc>
          <a:spcPts val="4200"/>
        </a:lnSpc>
        <a:spcBef>
          <a:spcPct val="0"/>
        </a:spcBef>
        <a:spcAft>
          <a:spcPct val="0"/>
        </a:spcAft>
        <a:defRPr sz="4000" b="1">
          <a:solidFill>
            <a:schemeClr val="tx2"/>
          </a:solidFill>
          <a:latin typeface="Calibri" pitchFamily="34" charset="0"/>
        </a:defRPr>
      </a:lvl8pPr>
      <a:lvl9pPr marL="1828800" algn="l" rtl="0" fontAlgn="base">
        <a:lnSpc>
          <a:spcPts val="4200"/>
        </a:lnSpc>
        <a:spcBef>
          <a:spcPct val="0"/>
        </a:spcBef>
        <a:spcAft>
          <a:spcPct val="0"/>
        </a:spcAft>
        <a:defRPr sz="4000" b="1">
          <a:solidFill>
            <a:schemeClr val="tx2"/>
          </a:solidFill>
          <a:latin typeface="Calibri" pitchFamily="34" charset="0"/>
        </a:defRPr>
      </a:lvl9pPr>
    </p:titleStyle>
    <p:bodyStyle>
      <a:lvl1pPr marL="322263" indent="-322263" algn="l" rtl="0" fontAlgn="base">
        <a:lnSpc>
          <a:spcPts val="2500"/>
        </a:lnSpc>
        <a:spcBef>
          <a:spcPct val="0"/>
        </a:spcBef>
        <a:spcAft>
          <a:spcPct val="0"/>
        </a:spcAft>
        <a:buClr>
          <a:schemeClr val="tx2"/>
        </a:buClr>
        <a:buFont typeface="Arial" charset="0"/>
        <a:buChar char="•"/>
        <a:defRPr sz="2000" kern="1200">
          <a:solidFill>
            <a:schemeClr val="tx1"/>
          </a:solidFill>
          <a:latin typeface="+mn-lt"/>
          <a:ea typeface="+mn-ea"/>
          <a:cs typeface="+mn-cs"/>
        </a:defRPr>
      </a:lvl1pPr>
      <a:lvl2pPr marL="647700" indent="-325438" algn="l" rtl="0" fontAlgn="base">
        <a:lnSpc>
          <a:spcPts val="2500"/>
        </a:lnSpc>
        <a:spcBef>
          <a:spcPct val="0"/>
        </a:spcBef>
        <a:spcAft>
          <a:spcPct val="0"/>
        </a:spcAft>
        <a:buFont typeface="Arial" charset="0"/>
        <a:buChar char="•"/>
        <a:defRPr sz="2000" kern="1200">
          <a:solidFill>
            <a:schemeClr val="tx1"/>
          </a:solidFill>
          <a:latin typeface="+mn-lt"/>
          <a:ea typeface="+mn-ea"/>
          <a:cs typeface="+mn-cs"/>
        </a:defRPr>
      </a:lvl2pPr>
      <a:lvl3pPr marL="969963" indent="-323850" algn="l" rtl="0" fontAlgn="base">
        <a:lnSpc>
          <a:spcPts val="2500"/>
        </a:lnSpc>
        <a:spcBef>
          <a:spcPct val="0"/>
        </a:spcBef>
        <a:spcAft>
          <a:spcPct val="0"/>
        </a:spcAft>
        <a:buClr>
          <a:schemeClr val="tx2"/>
        </a:buClr>
        <a:buFont typeface="Arial" charset="0"/>
        <a:buChar char="•"/>
        <a:defRPr sz="2000" kern="1200">
          <a:solidFill>
            <a:schemeClr val="tx1"/>
          </a:solidFill>
          <a:latin typeface="+mn-lt"/>
          <a:ea typeface="+mn-ea"/>
          <a:cs typeface="+mn-cs"/>
        </a:defRPr>
      </a:lvl3pPr>
      <a:lvl4pPr marL="1293813" indent="-322263" algn="l" rtl="0" fontAlgn="base">
        <a:lnSpc>
          <a:spcPts val="2500"/>
        </a:lnSpc>
        <a:spcBef>
          <a:spcPct val="0"/>
        </a:spcBef>
        <a:spcAft>
          <a:spcPct val="0"/>
        </a:spcAft>
        <a:buFont typeface="Arial" charset="0"/>
        <a:buChar char="•"/>
        <a:defRPr sz="2000" kern="1200">
          <a:solidFill>
            <a:schemeClr val="tx1"/>
          </a:solidFill>
          <a:latin typeface="+mn-lt"/>
          <a:ea typeface="+mn-ea"/>
          <a:cs typeface="+mn-cs"/>
        </a:defRPr>
      </a:lvl4pPr>
      <a:lvl5pPr marL="1619250" indent="-323850" algn="l" rtl="0" fontAlgn="base">
        <a:lnSpc>
          <a:spcPts val="2500"/>
        </a:lnSpc>
        <a:spcBef>
          <a:spcPct val="0"/>
        </a:spcBef>
        <a:spcAft>
          <a:spcPct val="0"/>
        </a:spcAft>
        <a:buClr>
          <a:schemeClr val="tx2"/>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radboudreshapecenter.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Afbeelding 9"/>
          <p:cNvPicPr>
            <a:picLocks noChangeAspect="1" noChangeArrowheads="1"/>
          </p:cNvPicPr>
          <p:nvPr/>
        </p:nvPicPr>
        <p:blipFill>
          <a:blip r:embed="rId2"/>
          <a:srcRect l="8333" t="22047" r="6250" b="10989"/>
          <a:stretch>
            <a:fillRect/>
          </a:stretch>
        </p:blipFill>
        <p:spPr bwMode="auto">
          <a:xfrm>
            <a:off x="971550" y="2349500"/>
            <a:ext cx="2087563" cy="2303463"/>
          </a:xfrm>
          <a:prstGeom prst="rect">
            <a:avLst/>
          </a:prstGeom>
          <a:noFill/>
          <a:ln w="9525">
            <a:noFill/>
            <a:miter lim="800000"/>
            <a:headEnd/>
            <a:tailEnd/>
          </a:ln>
        </p:spPr>
      </p:pic>
      <p:sp>
        <p:nvSpPr>
          <p:cNvPr id="13314" name="Titel 3"/>
          <p:cNvSpPr>
            <a:spLocks noGrp="1"/>
          </p:cNvSpPr>
          <p:nvPr>
            <p:ph type="ctrTitle"/>
          </p:nvPr>
        </p:nvSpPr>
        <p:spPr>
          <a:xfrm>
            <a:off x="827088" y="908050"/>
            <a:ext cx="7451725" cy="533400"/>
          </a:xfrm>
        </p:spPr>
        <p:txBody>
          <a:bodyPr/>
          <a:lstStyle/>
          <a:p>
            <a:pPr algn="ctr"/>
            <a:r>
              <a:rPr lang="en-GB" sz="4800" smtClean="0"/>
              <a:t>Social</a:t>
            </a:r>
            <a:r>
              <a:rPr lang="nl-NL" sz="4800" smtClean="0"/>
              <a:t> media and </a:t>
            </a:r>
            <a:r>
              <a:rPr lang="en-GB" sz="4800" smtClean="0"/>
              <a:t>supervision</a:t>
            </a:r>
          </a:p>
        </p:txBody>
      </p:sp>
      <p:sp>
        <p:nvSpPr>
          <p:cNvPr id="13315" name="Ondertitel 4"/>
          <p:cNvSpPr>
            <a:spLocks noGrp="1"/>
          </p:cNvSpPr>
          <p:nvPr>
            <p:ph type="subTitle" idx="1"/>
          </p:nvPr>
        </p:nvSpPr>
        <p:spPr>
          <a:xfrm>
            <a:off x="900113" y="1484313"/>
            <a:ext cx="7451725" cy="842962"/>
          </a:xfrm>
        </p:spPr>
        <p:txBody>
          <a:bodyPr/>
          <a:lstStyle/>
          <a:p>
            <a:pPr algn="ctr">
              <a:lnSpc>
                <a:spcPct val="100000"/>
              </a:lnSpc>
            </a:pPr>
            <a:r>
              <a:rPr lang="en-GB" sz="2400" b="1" smtClean="0"/>
              <a:t>The added value of information on social media for supervision by the Dutch Healthcare Inspectorate</a:t>
            </a:r>
          </a:p>
        </p:txBody>
      </p:sp>
      <p:sp>
        <p:nvSpPr>
          <p:cNvPr id="13316" name="Tijdelijke aanduiding voor tekst 8"/>
          <p:cNvSpPr>
            <a:spLocks noGrp="1"/>
          </p:cNvSpPr>
          <p:nvPr>
            <p:ph type="body" sz="quarter" idx="10"/>
          </p:nvPr>
        </p:nvSpPr>
        <p:spPr>
          <a:xfrm>
            <a:off x="3492500" y="2997200"/>
            <a:ext cx="4103688" cy="1008063"/>
          </a:xfrm>
        </p:spPr>
        <p:txBody>
          <a:bodyPr/>
          <a:lstStyle/>
          <a:p>
            <a:r>
              <a:rPr lang="en-GB" smtClean="0"/>
              <a:t>Lise Verhoef MSc</a:t>
            </a:r>
          </a:p>
          <a:p>
            <a:r>
              <a:rPr lang="en-GB" smtClean="0"/>
              <a:t>EPSO conference 2014, Porto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r>
              <a:rPr lang="en-GB" sz="4400" smtClean="0"/>
              <a:t>1. Incident-based supervision</a:t>
            </a:r>
          </a:p>
        </p:txBody>
      </p:sp>
      <p:sp>
        <p:nvSpPr>
          <p:cNvPr id="28674" name="Tijdelijke aanduiding voor inhoud 2"/>
          <p:cNvSpPr>
            <a:spLocks noGrp="1"/>
          </p:cNvSpPr>
          <p:nvPr>
            <p:ph idx="1"/>
          </p:nvPr>
        </p:nvSpPr>
        <p:spPr/>
        <p:txBody>
          <a:bodyPr/>
          <a:lstStyle/>
          <a:p>
            <a:r>
              <a:rPr lang="en-GB" sz="2400" b="1" smtClean="0"/>
              <a:t>Search tools</a:t>
            </a:r>
            <a:r>
              <a:rPr lang="en-GB" sz="2400" smtClean="0"/>
              <a:t> </a:t>
            </a:r>
          </a:p>
          <a:p>
            <a:pPr lvl="1">
              <a:buFont typeface="Arial" charset="0"/>
              <a:buNone/>
            </a:pPr>
            <a:r>
              <a:rPr lang="en-GB" sz="2400" smtClean="0"/>
              <a:t>Google, Coosto, Addictomatic, ZorgkaartNederland</a:t>
            </a:r>
          </a:p>
          <a:p>
            <a:endParaRPr lang="en-GB" sz="2400" smtClean="0"/>
          </a:p>
          <a:p>
            <a:endParaRPr lang="en-GB" sz="2400" smtClean="0"/>
          </a:p>
          <a:p>
            <a:pPr>
              <a:buFont typeface="Arial" charset="0"/>
              <a:buNone/>
            </a:pPr>
            <a:endParaRPr lang="en-GB" sz="2400" smtClean="0"/>
          </a:p>
          <a:p>
            <a:endParaRPr lang="en-GB" sz="2400" smtClean="0"/>
          </a:p>
        </p:txBody>
      </p:sp>
      <p:graphicFrame>
        <p:nvGraphicFramePr>
          <p:cNvPr id="5" name="Tabel 4"/>
          <p:cNvGraphicFramePr>
            <a:graphicFrameLocks noGrp="1"/>
          </p:cNvGraphicFramePr>
          <p:nvPr/>
        </p:nvGraphicFramePr>
        <p:xfrm>
          <a:off x="611188" y="2708275"/>
          <a:ext cx="8064500" cy="2768600"/>
        </p:xfrm>
        <a:graphic>
          <a:graphicData uri="http://schemas.openxmlformats.org/drawingml/2006/table">
            <a:tbl>
              <a:tblPr firstRow="1" bandRow="1">
                <a:tableStyleId>{5C22544A-7EE6-4342-B048-85BDC9FD1C3A}</a:tableStyleId>
              </a:tblPr>
              <a:tblGrid>
                <a:gridCol w="2381632"/>
                <a:gridCol w="2802944"/>
                <a:gridCol w="2880321"/>
              </a:tblGrid>
              <a:tr h="370840">
                <a:tc>
                  <a:txBody>
                    <a:bodyPr/>
                    <a:lstStyle/>
                    <a:p>
                      <a:endParaRPr lang="en-GB" noProof="0"/>
                    </a:p>
                  </a:txBody>
                  <a:tcPr/>
                </a:tc>
                <a:tc>
                  <a:txBody>
                    <a:bodyPr/>
                    <a:lstStyle/>
                    <a:p>
                      <a:pPr algn="ctr"/>
                      <a:r>
                        <a:rPr lang="en-GB" noProof="0" smtClean="0"/>
                        <a:t>Round 1</a:t>
                      </a:r>
                    </a:p>
                    <a:p>
                      <a:pPr algn="ctr"/>
                      <a:r>
                        <a:rPr lang="en-GB" noProof="0" smtClean="0"/>
                        <a:t>20</a:t>
                      </a:r>
                      <a:r>
                        <a:rPr lang="en-GB" baseline="0" noProof="0" smtClean="0"/>
                        <a:t> r</a:t>
                      </a:r>
                      <a:r>
                        <a:rPr lang="en-GB" noProof="0" smtClean="0"/>
                        <a:t>andomly selected incidents</a:t>
                      </a:r>
                      <a:endParaRPr lang="en-GB" noProof="0"/>
                    </a:p>
                  </a:txBody>
                  <a:tcPr/>
                </a:tc>
                <a:tc>
                  <a:txBody>
                    <a:bodyPr/>
                    <a:lstStyle/>
                    <a:p>
                      <a:pPr algn="ctr"/>
                      <a:r>
                        <a:rPr lang="en-GB" noProof="0" smtClean="0"/>
                        <a:t>Round 2 </a:t>
                      </a:r>
                    </a:p>
                    <a:p>
                      <a:pPr algn="ctr"/>
                      <a:r>
                        <a:rPr lang="en-GB" noProof="0" smtClean="0"/>
                        <a:t>(only ZorgkaartNederland)</a:t>
                      </a:r>
                    </a:p>
                    <a:p>
                      <a:pPr algn="ctr"/>
                      <a:r>
                        <a:rPr lang="en-GB" noProof="0" smtClean="0"/>
                        <a:t>20 selected incidents</a:t>
                      </a:r>
                      <a:endParaRPr lang="en-GB"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noProof="0" smtClean="0">
                          <a:solidFill>
                            <a:schemeClr val="bg1"/>
                          </a:solidFill>
                        </a:rPr>
                        <a:t>No information found</a:t>
                      </a:r>
                    </a:p>
                  </a:txBody>
                  <a:tcPr>
                    <a:solidFill>
                      <a:schemeClr val="accent1"/>
                    </a:solidFill>
                  </a:tcPr>
                </a:tc>
                <a:tc>
                  <a:txBody>
                    <a:bodyPr/>
                    <a:lstStyle/>
                    <a:p>
                      <a:pPr algn="ctr"/>
                      <a:r>
                        <a:rPr lang="en-GB" noProof="0" smtClean="0"/>
                        <a:t>14</a:t>
                      </a:r>
                      <a:endParaRPr lang="en-GB" noProof="0"/>
                    </a:p>
                  </a:txBody>
                  <a:tcPr/>
                </a:tc>
                <a:tc>
                  <a:txBody>
                    <a:bodyPr/>
                    <a:lstStyle/>
                    <a:p>
                      <a:pPr algn="ctr"/>
                      <a:r>
                        <a:rPr lang="en-GB" noProof="0" smtClean="0"/>
                        <a:t>17</a:t>
                      </a:r>
                      <a:endParaRPr lang="en-GB"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noProof="0" smtClean="0">
                          <a:solidFill>
                            <a:schemeClr val="bg1"/>
                          </a:solidFill>
                        </a:rPr>
                        <a:t>0 </a:t>
                      </a:r>
                      <a:r>
                        <a:rPr lang="en-GB" sz="1600" b="0" noProof="0" smtClean="0">
                          <a:solidFill>
                            <a:schemeClr val="bg1"/>
                          </a:solidFill>
                        </a:rPr>
                        <a:t>(no added value)</a:t>
                      </a:r>
                    </a:p>
                  </a:txBody>
                  <a:tcPr>
                    <a:solidFill>
                      <a:schemeClr val="accent1"/>
                    </a:solidFill>
                  </a:tcPr>
                </a:tc>
                <a:tc>
                  <a:txBody>
                    <a:bodyPr/>
                    <a:lstStyle/>
                    <a:p>
                      <a:pPr algn="ctr"/>
                      <a:r>
                        <a:rPr lang="en-GB" noProof="0" smtClean="0"/>
                        <a:t>3</a:t>
                      </a:r>
                      <a:endParaRPr lang="en-GB" noProof="0"/>
                    </a:p>
                  </a:txBody>
                  <a:tcPr/>
                </a:tc>
                <a:tc>
                  <a:txBody>
                    <a:bodyPr/>
                    <a:lstStyle/>
                    <a:p>
                      <a:pPr algn="ctr"/>
                      <a:r>
                        <a:rPr lang="en-GB" noProof="0" smtClean="0"/>
                        <a:t>0</a:t>
                      </a:r>
                      <a:endParaRPr lang="en-GB" noProof="0"/>
                    </a:p>
                  </a:txBody>
                  <a:tcPr/>
                </a:tc>
              </a:tr>
              <a:tr h="370840">
                <a:tc>
                  <a:txBody>
                    <a:bodyPr/>
                    <a:lstStyle/>
                    <a:p>
                      <a:r>
                        <a:rPr lang="en-GB" sz="1600" b="1" noProof="0" smtClean="0">
                          <a:solidFill>
                            <a:schemeClr val="bg1"/>
                          </a:solidFill>
                        </a:rPr>
                        <a:t>1 </a:t>
                      </a:r>
                      <a:r>
                        <a:rPr lang="en-GB" sz="1600" b="0" noProof="0" smtClean="0">
                          <a:solidFill>
                            <a:schemeClr val="bg1"/>
                          </a:solidFill>
                        </a:rPr>
                        <a:t>(signal)</a:t>
                      </a:r>
                      <a:endParaRPr lang="en-GB" sz="1600" b="0" noProof="0">
                        <a:solidFill>
                          <a:schemeClr val="bg1"/>
                        </a:solidFill>
                      </a:endParaRPr>
                    </a:p>
                  </a:txBody>
                  <a:tcPr>
                    <a:solidFill>
                      <a:schemeClr val="accent1"/>
                    </a:solidFill>
                  </a:tcPr>
                </a:tc>
                <a:tc>
                  <a:txBody>
                    <a:bodyPr/>
                    <a:lstStyle/>
                    <a:p>
                      <a:pPr algn="ctr"/>
                      <a:r>
                        <a:rPr lang="en-GB" noProof="0" smtClean="0"/>
                        <a:t>3</a:t>
                      </a:r>
                      <a:endParaRPr lang="en-GB" noProof="0"/>
                    </a:p>
                  </a:txBody>
                  <a:tcPr/>
                </a:tc>
                <a:tc>
                  <a:txBody>
                    <a:bodyPr/>
                    <a:lstStyle/>
                    <a:p>
                      <a:pPr algn="ctr"/>
                      <a:r>
                        <a:rPr lang="en-GB" noProof="0" smtClean="0"/>
                        <a:t>2</a:t>
                      </a:r>
                      <a:endParaRPr lang="en-GB"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noProof="0" smtClean="0">
                          <a:solidFill>
                            <a:schemeClr val="bg1"/>
                          </a:solidFill>
                        </a:rPr>
                        <a:t>2 </a:t>
                      </a:r>
                      <a:r>
                        <a:rPr lang="en-GB" sz="1600" b="0" noProof="0" smtClean="0">
                          <a:solidFill>
                            <a:schemeClr val="bg1"/>
                          </a:solidFill>
                        </a:rPr>
                        <a:t>(investigation)</a:t>
                      </a:r>
                    </a:p>
                  </a:txBody>
                  <a:tcPr>
                    <a:solidFill>
                      <a:schemeClr val="accent1"/>
                    </a:solidFill>
                  </a:tcPr>
                </a:tc>
                <a:tc>
                  <a:txBody>
                    <a:bodyPr/>
                    <a:lstStyle/>
                    <a:p>
                      <a:pPr algn="ctr"/>
                      <a:r>
                        <a:rPr lang="en-GB" noProof="0" smtClean="0"/>
                        <a:t>0</a:t>
                      </a:r>
                      <a:endParaRPr lang="en-GB" noProof="0"/>
                    </a:p>
                  </a:txBody>
                  <a:tcPr/>
                </a:tc>
                <a:tc>
                  <a:txBody>
                    <a:bodyPr/>
                    <a:lstStyle/>
                    <a:p>
                      <a:pPr algn="ctr"/>
                      <a:r>
                        <a:rPr lang="en-GB" noProof="0" smtClean="0"/>
                        <a:t>1</a:t>
                      </a:r>
                      <a:endParaRPr lang="en-GB"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noProof="0" smtClean="0">
                          <a:solidFill>
                            <a:schemeClr val="bg1"/>
                          </a:solidFill>
                        </a:rPr>
                        <a:t>3 </a:t>
                      </a:r>
                      <a:r>
                        <a:rPr lang="en-GB" sz="1600" b="0" noProof="0" smtClean="0">
                          <a:solidFill>
                            <a:schemeClr val="bg1"/>
                          </a:solidFill>
                        </a:rPr>
                        <a:t>(action)</a:t>
                      </a:r>
                    </a:p>
                  </a:txBody>
                  <a:tcPr>
                    <a:solidFill>
                      <a:schemeClr val="accent1"/>
                    </a:solidFill>
                  </a:tcPr>
                </a:tc>
                <a:tc>
                  <a:txBody>
                    <a:bodyPr/>
                    <a:lstStyle/>
                    <a:p>
                      <a:pPr algn="ctr"/>
                      <a:r>
                        <a:rPr lang="en-GB" noProof="0" smtClean="0"/>
                        <a:t>0</a:t>
                      </a:r>
                      <a:endParaRPr lang="en-GB" noProof="0"/>
                    </a:p>
                  </a:txBody>
                  <a:tcPr/>
                </a:tc>
                <a:tc>
                  <a:txBody>
                    <a:bodyPr/>
                    <a:lstStyle/>
                    <a:p>
                      <a:pPr algn="ctr"/>
                      <a:r>
                        <a:rPr lang="en-GB" noProof="0" dirty="0" smtClean="0"/>
                        <a:t>0</a:t>
                      </a:r>
                      <a:endParaRPr lang="en-GB" noProof="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r>
              <a:rPr lang="en-GB" sz="4400" smtClean="0"/>
              <a:t>2. Risk-based supervision</a:t>
            </a:r>
          </a:p>
        </p:txBody>
      </p:sp>
      <p:sp>
        <p:nvSpPr>
          <p:cNvPr id="29698" name="Tijdelijke aanduiding voor inhoud 2"/>
          <p:cNvSpPr>
            <a:spLocks noGrp="1"/>
          </p:cNvSpPr>
          <p:nvPr>
            <p:ph idx="1"/>
          </p:nvPr>
        </p:nvSpPr>
        <p:spPr/>
        <p:txBody>
          <a:bodyPr/>
          <a:lstStyle/>
          <a:p>
            <a:r>
              <a:rPr lang="en-GB" sz="2400" b="1" smtClean="0"/>
              <a:t>Search tool</a:t>
            </a:r>
            <a:r>
              <a:rPr lang="en-GB" sz="2400" smtClean="0"/>
              <a:t>: ZorgkaartNederland with Coosto</a:t>
            </a:r>
          </a:p>
          <a:p>
            <a:r>
              <a:rPr lang="en-GB" sz="2400" b="1" smtClean="0"/>
              <a:t>Risk themes</a:t>
            </a:r>
            <a:r>
              <a:rPr lang="en-GB" sz="2400" smtClean="0"/>
              <a:t>: Elderly care and …</a:t>
            </a:r>
          </a:p>
          <a:p>
            <a:pPr>
              <a:buFont typeface="Arial" charset="0"/>
              <a:buNone/>
            </a:pPr>
            <a:endParaRPr lang="en-GB" sz="2400" smtClean="0"/>
          </a:p>
          <a:p>
            <a:pPr>
              <a:buFont typeface="Arial" charset="0"/>
              <a:buNone/>
            </a:pPr>
            <a:endParaRPr lang="en-GB" sz="2400" smtClean="0"/>
          </a:p>
          <a:p>
            <a:pPr>
              <a:buFont typeface="Arial" charset="0"/>
              <a:buNone/>
            </a:pPr>
            <a:endParaRPr lang="en-GB" sz="2400" smtClean="0"/>
          </a:p>
          <a:p>
            <a:pPr>
              <a:buFont typeface="Arial" charset="0"/>
              <a:buNone/>
            </a:pPr>
            <a:endParaRPr lang="en-GB" sz="2400" smtClean="0"/>
          </a:p>
        </p:txBody>
      </p:sp>
      <p:graphicFrame>
        <p:nvGraphicFramePr>
          <p:cNvPr id="5" name="Tabel 4"/>
          <p:cNvGraphicFramePr>
            <a:graphicFrameLocks noGrp="1"/>
          </p:cNvGraphicFramePr>
          <p:nvPr/>
        </p:nvGraphicFramePr>
        <p:xfrm>
          <a:off x="611188" y="2606675"/>
          <a:ext cx="8064500" cy="3408363"/>
        </p:xfrm>
        <a:graphic>
          <a:graphicData uri="http://schemas.openxmlformats.org/drawingml/2006/table">
            <a:tbl>
              <a:tblPr firstRow="1" bandRow="1">
                <a:tableStyleId>{5C22544A-7EE6-4342-B048-85BDC9FD1C3A}</a:tableStyleId>
              </a:tblPr>
              <a:tblGrid>
                <a:gridCol w="1612979"/>
                <a:gridCol w="1393027"/>
                <a:gridCol w="1466345"/>
                <a:gridCol w="1539662"/>
                <a:gridCol w="2052883"/>
              </a:tblGrid>
              <a:tr h="360040">
                <a:tc>
                  <a:txBody>
                    <a:bodyPr/>
                    <a:lstStyle/>
                    <a:p>
                      <a:pPr algn="r"/>
                      <a:r>
                        <a:rPr lang="en-GB" sz="1400" b="1" noProof="0" smtClean="0">
                          <a:solidFill>
                            <a:schemeClr val="bg1"/>
                          </a:solidFill>
                        </a:rPr>
                        <a:t>Theme</a:t>
                      </a:r>
                      <a:endParaRPr lang="en-GB" sz="1400" b="1" noProof="0">
                        <a:solidFill>
                          <a:schemeClr val="bg1"/>
                        </a:solidFill>
                      </a:endParaRPr>
                    </a:p>
                  </a:txBody>
                  <a:tcPr/>
                </a:tc>
                <a:tc>
                  <a:txBody>
                    <a:bodyPr/>
                    <a:lstStyle/>
                    <a:p>
                      <a:pPr algn="ctr"/>
                      <a:r>
                        <a:rPr lang="en-GB" sz="1400" noProof="0" smtClean="0"/>
                        <a:t>Hygiene</a:t>
                      </a:r>
                      <a:endParaRPr lang="en-GB" sz="1400" noProof="0"/>
                    </a:p>
                  </a:txBody>
                  <a:tcPr/>
                </a:tc>
                <a:tc>
                  <a:txBody>
                    <a:bodyPr/>
                    <a:lstStyle/>
                    <a:p>
                      <a:pPr algn="ctr"/>
                      <a:r>
                        <a:rPr lang="en-GB" sz="1400" noProof="0" smtClean="0"/>
                        <a:t>Expertise</a:t>
                      </a:r>
                      <a:endParaRPr lang="en-GB" sz="1400" noProof="0"/>
                    </a:p>
                  </a:txBody>
                  <a:tcPr/>
                </a:tc>
                <a:tc>
                  <a:txBody>
                    <a:bodyPr/>
                    <a:lstStyle/>
                    <a:p>
                      <a:pPr algn="ctr"/>
                      <a:r>
                        <a:rPr lang="en-GB" sz="1400" noProof="0" smtClean="0"/>
                        <a:t>Medication safety</a:t>
                      </a:r>
                      <a:endParaRPr lang="en-GB" sz="1400" noProof="0"/>
                    </a:p>
                  </a:txBody>
                  <a:tcPr/>
                </a:tc>
                <a:tc>
                  <a:txBody>
                    <a:bodyPr/>
                    <a:lstStyle/>
                    <a:p>
                      <a:pPr algn="ctr"/>
                      <a:r>
                        <a:rPr lang="en-GB" sz="1400" noProof="0" smtClean="0"/>
                        <a:t>Restriction of freedom</a:t>
                      </a:r>
                      <a:endParaRPr lang="en-GB" sz="1400" noProof="0"/>
                    </a:p>
                  </a:txBody>
                  <a:tcPr/>
                </a:tc>
              </a:tr>
              <a:tr h="336369">
                <a:tc>
                  <a:txBody>
                    <a:bodyPr/>
                    <a:lstStyle/>
                    <a:p>
                      <a:r>
                        <a:rPr lang="en-GB" sz="1400" b="1" noProof="0" smtClean="0">
                          <a:solidFill>
                            <a:schemeClr val="bg1"/>
                          </a:solidFill>
                        </a:rPr>
                        <a:t>Hits</a:t>
                      </a:r>
                      <a:endParaRPr lang="en-GB" sz="1400" b="1" noProof="0">
                        <a:solidFill>
                          <a:schemeClr val="bg1"/>
                        </a:solidFill>
                      </a:endParaRPr>
                    </a:p>
                  </a:txBody>
                  <a:tcPr>
                    <a:solidFill>
                      <a:schemeClr val="accent1"/>
                    </a:solidFill>
                  </a:tcPr>
                </a:tc>
                <a:tc>
                  <a:txBody>
                    <a:bodyPr/>
                    <a:lstStyle/>
                    <a:p>
                      <a:pPr algn="ctr"/>
                      <a:r>
                        <a:rPr lang="en-GB" noProof="0" smtClean="0"/>
                        <a:t>79</a:t>
                      </a:r>
                      <a:endParaRPr lang="en-GB" noProof="0"/>
                    </a:p>
                  </a:txBody>
                  <a:tcPr/>
                </a:tc>
                <a:tc>
                  <a:txBody>
                    <a:bodyPr/>
                    <a:lstStyle/>
                    <a:p>
                      <a:pPr algn="ctr"/>
                      <a:r>
                        <a:rPr lang="en-GB" noProof="0" smtClean="0"/>
                        <a:t>117</a:t>
                      </a:r>
                      <a:endParaRPr lang="en-GB" noProof="0"/>
                    </a:p>
                  </a:txBody>
                  <a:tcPr/>
                </a:tc>
                <a:tc>
                  <a:txBody>
                    <a:bodyPr/>
                    <a:lstStyle/>
                    <a:p>
                      <a:pPr algn="ctr"/>
                      <a:r>
                        <a:rPr lang="en-GB" noProof="0" smtClean="0"/>
                        <a:t>49</a:t>
                      </a:r>
                      <a:endParaRPr lang="en-GB" noProof="0"/>
                    </a:p>
                  </a:txBody>
                  <a:tcPr/>
                </a:tc>
                <a:tc>
                  <a:txBody>
                    <a:bodyPr/>
                    <a:lstStyle/>
                    <a:p>
                      <a:pPr algn="ctr"/>
                      <a:r>
                        <a:rPr lang="en-GB" noProof="0" smtClean="0"/>
                        <a:t>11</a:t>
                      </a:r>
                      <a:endParaRPr lang="en-GB" noProof="0"/>
                    </a:p>
                  </a:txBody>
                  <a:tcPr/>
                </a:tc>
              </a:tr>
              <a:tr h="349803">
                <a:tc>
                  <a:txBody>
                    <a:bodyPr/>
                    <a:lstStyle/>
                    <a:p>
                      <a:r>
                        <a:rPr lang="en-GB" sz="1400" b="1" noProof="0" smtClean="0">
                          <a:solidFill>
                            <a:schemeClr val="bg1"/>
                          </a:solidFill>
                        </a:rPr>
                        <a:t>Exclusions &gt;7</a:t>
                      </a:r>
                      <a:endParaRPr lang="en-GB" sz="1400" b="1" noProof="0">
                        <a:solidFill>
                          <a:schemeClr val="bg1"/>
                        </a:solidFill>
                      </a:endParaRPr>
                    </a:p>
                  </a:txBody>
                  <a:tcPr>
                    <a:solidFill>
                      <a:schemeClr val="accent1"/>
                    </a:solidFill>
                  </a:tcPr>
                </a:tc>
                <a:tc>
                  <a:txBody>
                    <a:bodyPr/>
                    <a:lstStyle/>
                    <a:p>
                      <a:pPr algn="ctr"/>
                      <a:r>
                        <a:rPr lang="en-GB" noProof="0" smtClean="0"/>
                        <a:t>38</a:t>
                      </a:r>
                      <a:endParaRPr lang="en-GB" noProof="0"/>
                    </a:p>
                  </a:txBody>
                  <a:tcPr/>
                </a:tc>
                <a:tc>
                  <a:txBody>
                    <a:bodyPr/>
                    <a:lstStyle/>
                    <a:p>
                      <a:pPr algn="ctr"/>
                      <a:r>
                        <a:rPr lang="en-GB" noProof="0" smtClean="0"/>
                        <a:t>90</a:t>
                      </a:r>
                      <a:endParaRPr lang="en-GB" noProof="0"/>
                    </a:p>
                  </a:txBody>
                  <a:tcPr/>
                </a:tc>
                <a:tc>
                  <a:txBody>
                    <a:bodyPr/>
                    <a:lstStyle/>
                    <a:p>
                      <a:pPr algn="ctr"/>
                      <a:r>
                        <a:rPr lang="en-GB" noProof="0" smtClean="0"/>
                        <a:t>34</a:t>
                      </a:r>
                      <a:endParaRPr lang="en-GB" noProof="0"/>
                    </a:p>
                  </a:txBody>
                  <a:tcPr/>
                </a:tc>
                <a:tc>
                  <a:txBody>
                    <a:bodyPr/>
                    <a:lstStyle/>
                    <a:p>
                      <a:pPr algn="ctr"/>
                      <a:r>
                        <a:rPr lang="en-GB" noProof="0" smtClean="0"/>
                        <a:t>7</a:t>
                      </a:r>
                      <a:endParaRPr lang="en-GB" noProof="0"/>
                    </a:p>
                  </a:txBody>
                  <a:tcPr/>
                </a:tc>
              </a:tr>
              <a:tr h="488099">
                <a:tc>
                  <a:txBody>
                    <a:bodyPr/>
                    <a:lstStyle/>
                    <a:p>
                      <a:r>
                        <a:rPr lang="en-GB" sz="1400" b="1" noProof="0" smtClean="0">
                          <a:solidFill>
                            <a:schemeClr val="bg1"/>
                          </a:solidFill>
                        </a:rPr>
                        <a:t>Exclusion </a:t>
                      </a:r>
                      <a:r>
                        <a:rPr lang="en-GB" sz="1400" b="1" baseline="0" noProof="0" smtClean="0">
                          <a:solidFill>
                            <a:schemeClr val="bg1"/>
                          </a:solidFill>
                        </a:rPr>
                        <a:t>non-relevant hits</a:t>
                      </a:r>
                      <a:endParaRPr lang="en-GB" sz="1400" b="1" noProof="0">
                        <a:solidFill>
                          <a:schemeClr val="bg1"/>
                        </a:solidFill>
                      </a:endParaRPr>
                    </a:p>
                  </a:txBody>
                  <a:tcPr>
                    <a:solidFill>
                      <a:schemeClr val="accent1"/>
                    </a:solidFill>
                  </a:tcPr>
                </a:tc>
                <a:tc>
                  <a:txBody>
                    <a:bodyPr/>
                    <a:lstStyle/>
                    <a:p>
                      <a:pPr algn="ctr"/>
                      <a:r>
                        <a:rPr lang="en-GB" noProof="0" smtClean="0"/>
                        <a:t>25</a:t>
                      </a:r>
                      <a:endParaRPr lang="en-GB" noProof="0"/>
                    </a:p>
                  </a:txBody>
                  <a:tcPr/>
                </a:tc>
                <a:tc>
                  <a:txBody>
                    <a:bodyPr/>
                    <a:lstStyle/>
                    <a:p>
                      <a:pPr algn="ctr"/>
                      <a:r>
                        <a:rPr lang="en-GB" noProof="0" smtClean="0"/>
                        <a:t>68</a:t>
                      </a:r>
                      <a:endParaRPr lang="en-GB" noProof="0"/>
                    </a:p>
                  </a:txBody>
                  <a:tcPr/>
                </a:tc>
                <a:tc>
                  <a:txBody>
                    <a:bodyPr/>
                    <a:lstStyle/>
                    <a:p>
                      <a:pPr algn="ctr"/>
                      <a:r>
                        <a:rPr lang="en-GB" noProof="0" smtClean="0"/>
                        <a:t>21</a:t>
                      </a:r>
                      <a:endParaRPr lang="en-GB" noProof="0"/>
                    </a:p>
                  </a:txBody>
                  <a:tcPr/>
                </a:tc>
                <a:tc>
                  <a:txBody>
                    <a:bodyPr/>
                    <a:lstStyle/>
                    <a:p>
                      <a:pPr algn="ctr"/>
                      <a:r>
                        <a:rPr lang="en-GB" noProof="0" smtClean="0"/>
                        <a:t>2</a:t>
                      </a:r>
                      <a:endParaRPr lang="en-GB" noProof="0"/>
                    </a:p>
                  </a:txBody>
                  <a:tcPr/>
                </a:tc>
              </a:tr>
              <a:tr h="336369">
                <a:tc gridSpan="5">
                  <a:txBody>
                    <a:bodyPr/>
                    <a:lstStyle/>
                    <a:p>
                      <a:r>
                        <a:rPr lang="en-GB" sz="1400" b="1" noProof="0" smtClean="0">
                          <a:solidFill>
                            <a:schemeClr val="bg1"/>
                          </a:solidFill>
                        </a:rPr>
                        <a:t>Results</a:t>
                      </a:r>
                      <a:r>
                        <a:rPr lang="en-GB" sz="1400" b="1" baseline="0" noProof="0" smtClean="0">
                          <a:solidFill>
                            <a:schemeClr val="bg1"/>
                          </a:solidFill>
                        </a:rPr>
                        <a:t> after assessment by inspectors of DHI</a:t>
                      </a:r>
                      <a:endParaRPr lang="en-GB" sz="1400" b="1" noProof="0">
                        <a:solidFill>
                          <a:schemeClr val="bg1"/>
                        </a:solidFill>
                      </a:endParaRPr>
                    </a:p>
                  </a:txBody>
                  <a:tcPr>
                    <a:solidFill>
                      <a:schemeClr val="accent1"/>
                    </a:solidFill>
                  </a:tcPr>
                </a:tc>
                <a:tc hMerge="1">
                  <a:txBody>
                    <a:bodyPr/>
                    <a:lstStyle/>
                    <a:p>
                      <a:pPr algn="ctr"/>
                      <a:endParaRPr lang="nl-NL" dirty="0"/>
                    </a:p>
                  </a:txBody>
                  <a:tcPr/>
                </a:tc>
                <a:tc hMerge="1">
                  <a:txBody>
                    <a:bodyPr/>
                    <a:lstStyle/>
                    <a:p>
                      <a:pPr algn="ctr"/>
                      <a:endParaRPr lang="nl-NL" dirty="0"/>
                    </a:p>
                  </a:txBody>
                  <a:tcPr/>
                </a:tc>
                <a:tc hMerge="1">
                  <a:txBody>
                    <a:bodyPr/>
                    <a:lstStyle/>
                    <a:p>
                      <a:pPr algn="ctr"/>
                      <a:endParaRPr lang="nl-NL" dirty="0"/>
                    </a:p>
                  </a:txBody>
                  <a:tcPr/>
                </a:tc>
                <a:tc hMerge="1">
                  <a:txBody>
                    <a:bodyPr/>
                    <a:lstStyle/>
                    <a:p>
                      <a:pPr algn="ctr"/>
                      <a:endParaRPr lang="nl-NL" dirty="0"/>
                    </a:p>
                  </a:txBody>
                  <a:tcPr/>
                </a:tc>
              </a:tr>
              <a:tr h="336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smtClean="0">
                          <a:solidFill>
                            <a:schemeClr val="bg1"/>
                          </a:solidFill>
                        </a:rPr>
                        <a:t>0 </a:t>
                      </a:r>
                      <a:r>
                        <a:rPr lang="en-GB" sz="1400" b="0" noProof="0" smtClean="0">
                          <a:solidFill>
                            <a:schemeClr val="bg1"/>
                          </a:solidFill>
                        </a:rPr>
                        <a:t>(no added value)</a:t>
                      </a: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3 (12%)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36 (53%)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5 (24%)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0</a:t>
                      </a:r>
                    </a:p>
                  </a:txBody>
                  <a:tcPr/>
                </a:tc>
              </a:tr>
              <a:tr h="336369">
                <a:tc>
                  <a:txBody>
                    <a:bodyPr/>
                    <a:lstStyle/>
                    <a:p>
                      <a:r>
                        <a:rPr lang="en-GB" sz="1400" b="1" noProof="0" smtClean="0">
                          <a:solidFill>
                            <a:schemeClr val="bg1"/>
                          </a:solidFill>
                        </a:rPr>
                        <a:t>1 </a:t>
                      </a:r>
                      <a:r>
                        <a:rPr lang="en-GB" sz="1400" b="0" noProof="0" smtClean="0">
                          <a:solidFill>
                            <a:schemeClr val="bg1"/>
                          </a:solidFill>
                        </a:rPr>
                        <a:t>(signal)</a:t>
                      </a:r>
                      <a:endParaRPr lang="en-GB" sz="1400" b="0" noProof="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13 (52%)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31 (46%)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15 (71%)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2 (100%)</a:t>
                      </a:r>
                    </a:p>
                  </a:txBody>
                  <a:tcPr/>
                </a:tc>
              </a:tr>
              <a:tr h="336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noProof="0" smtClean="0">
                          <a:solidFill>
                            <a:schemeClr val="bg1"/>
                          </a:solidFill>
                          <a:latin typeface="+mn-lt"/>
                          <a:ea typeface="+mn-ea"/>
                          <a:cs typeface="+mn-cs"/>
                        </a:rPr>
                        <a:t>2 (investigation)</a:t>
                      </a: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9 (36%)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1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t>1 (5%)</a:t>
                      </a:r>
                    </a:p>
                  </a:txBody>
                  <a:tcPr/>
                </a:tc>
                <a:tc>
                  <a:txBody>
                    <a:bodyPr/>
                    <a:lstStyle/>
                    <a:p>
                      <a:pPr algn="ctr"/>
                      <a:r>
                        <a:rPr lang="en-GB" noProof="0" smtClean="0"/>
                        <a:t>0</a:t>
                      </a:r>
                      <a:endParaRPr lang="en-GB" noProof="0"/>
                    </a:p>
                  </a:txBody>
                  <a:tcPr/>
                </a:tc>
              </a:tr>
              <a:tr h="336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smtClean="0">
                          <a:solidFill>
                            <a:schemeClr val="bg1"/>
                          </a:solidFill>
                        </a:rPr>
                        <a:t>3 </a:t>
                      </a:r>
                      <a:r>
                        <a:rPr lang="en-GB" sz="1400" b="0" noProof="0" smtClean="0">
                          <a:solidFill>
                            <a:schemeClr val="bg1"/>
                          </a:solidFill>
                        </a:rPr>
                        <a:t>(action)</a:t>
                      </a:r>
                    </a:p>
                  </a:txBody>
                  <a:tcPr>
                    <a:solidFill>
                      <a:schemeClr val="accent1"/>
                    </a:solidFill>
                  </a:tcPr>
                </a:tc>
                <a:tc>
                  <a:txBody>
                    <a:bodyPr/>
                    <a:lstStyle/>
                    <a:p>
                      <a:pPr algn="ctr"/>
                      <a:r>
                        <a:rPr lang="en-GB" noProof="0" smtClean="0"/>
                        <a:t>0</a:t>
                      </a:r>
                      <a:endParaRPr lang="en-GB" noProof="0"/>
                    </a:p>
                  </a:txBody>
                  <a:tcPr/>
                </a:tc>
                <a:tc>
                  <a:txBody>
                    <a:bodyPr/>
                    <a:lstStyle/>
                    <a:p>
                      <a:pPr algn="ctr"/>
                      <a:r>
                        <a:rPr lang="en-GB" noProof="0" smtClean="0"/>
                        <a:t>0</a:t>
                      </a:r>
                      <a:endParaRPr lang="en-GB" noProof="0"/>
                    </a:p>
                  </a:txBody>
                  <a:tcPr/>
                </a:tc>
                <a:tc>
                  <a:txBody>
                    <a:bodyPr/>
                    <a:lstStyle/>
                    <a:p>
                      <a:pPr algn="ctr"/>
                      <a:r>
                        <a:rPr lang="en-GB" noProof="0" smtClean="0"/>
                        <a:t>0</a:t>
                      </a:r>
                      <a:endParaRPr lang="en-GB" noProof="0"/>
                    </a:p>
                  </a:txBody>
                  <a:tcPr/>
                </a:tc>
                <a:tc>
                  <a:txBody>
                    <a:bodyPr/>
                    <a:lstStyle/>
                    <a:p>
                      <a:pPr algn="ctr"/>
                      <a:r>
                        <a:rPr lang="en-GB" noProof="0" dirty="0" smtClean="0"/>
                        <a:t>0</a:t>
                      </a:r>
                      <a:endParaRPr lang="en-GB" noProof="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p:txBody>
          <a:bodyPr/>
          <a:lstStyle/>
          <a:p>
            <a:r>
              <a:rPr lang="en-GB" sz="4400" smtClean="0"/>
              <a:t>Conclusions case studies</a:t>
            </a:r>
          </a:p>
        </p:txBody>
      </p:sp>
      <p:sp>
        <p:nvSpPr>
          <p:cNvPr id="30722" name="Tijdelijke aanduiding voor inhoud 2"/>
          <p:cNvSpPr>
            <a:spLocks noGrp="1"/>
          </p:cNvSpPr>
          <p:nvPr>
            <p:ph idx="1"/>
          </p:nvPr>
        </p:nvSpPr>
        <p:spPr/>
        <p:txBody>
          <a:bodyPr/>
          <a:lstStyle/>
          <a:p>
            <a:r>
              <a:rPr lang="en-GB" sz="2400" smtClean="0">
                <a:ea typeface="MS PGothic" pitchFamily="34" charset="-128"/>
              </a:rPr>
              <a:t>Social media contain additional information, mainly signals for the DHI. </a:t>
            </a:r>
          </a:p>
          <a:p>
            <a:endParaRPr lang="en-GB" sz="2400" smtClean="0">
              <a:ea typeface="MS PGothic" pitchFamily="34" charset="-128"/>
            </a:endParaRPr>
          </a:p>
          <a:p>
            <a:r>
              <a:rPr lang="en-GB" sz="2400" smtClean="0">
                <a:ea typeface="MS PGothic" pitchFamily="34" charset="-128"/>
              </a:rPr>
              <a:t>The rating site ZorgkaartNederland is the most relevant source of information at this moment</a:t>
            </a:r>
          </a:p>
          <a:p>
            <a:endParaRPr lang="en-GB" sz="2400" smtClean="0">
              <a:ea typeface="MS PGothic" pitchFamily="34" charset="-128"/>
            </a:endParaRPr>
          </a:p>
          <a:p>
            <a:r>
              <a:rPr lang="en-GB" sz="2400" smtClean="0">
                <a:ea typeface="MS PGothic" pitchFamily="34" charset="-128"/>
              </a:rPr>
              <a:t>Searching social media is most relevant for risk-based supervision</a:t>
            </a:r>
          </a:p>
          <a:p>
            <a:endParaRPr lang="en-GB"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en-GB" sz="4400" smtClean="0"/>
              <a:t>Conclusions research	</a:t>
            </a:r>
          </a:p>
        </p:txBody>
      </p:sp>
      <p:sp>
        <p:nvSpPr>
          <p:cNvPr id="31746" name="Tijdelijke aanduiding voor inhoud 2"/>
          <p:cNvSpPr>
            <a:spLocks noGrp="1"/>
          </p:cNvSpPr>
          <p:nvPr>
            <p:ph idx="1"/>
          </p:nvPr>
        </p:nvSpPr>
        <p:spPr>
          <a:xfrm>
            <a:off x="539750" y="1628775"/>
            <a:ext cx="8099425" cy="4752975"/>
          </a:xfrm>
        </p:spPr>
        <p:txBody>
          <a:bodyPr/>
          <a:lstStyle/>
          <a:p>
            <a:r>
              <a:rPr lang="en-GB" sz="2400" smtClean="0"/>
              <a:t>There is a relation between information on social media, particularly rating sites, and quality of care. However, several drawbacks exist.</a:t>
            </a:r>
          </a:p>
          <a:p>
            <a:endParaRPr lang="en-GB" sz="2400" smtClean="0"/>
          </a:p>
          <a:p>
            <a:r>
              <a:rPr lang="en-GB" sz="2400" smtClean="0"/>
              <a:t>This information is relevant for the DHI, especially for risk-based supervision.</a:t>
            </a:r>
          </a:p>
          <a:p>
            <a:endParaRPr lang="en-GB" sz="2400" smtClean="0"/>
          </a:p>
          <a:p>
            <a:r>
              <a:rPr lang="en-GB" sz="2400" smtClean="0"/>
              <a:t>Social media are a promising new source of information that should be used to complement traditional methods for measuring patients experience and satisfaction.</a:t>
            </a:r>
          </a:p>
          <a:p>
            <a:endParaRPr lang="en-GB" sz="2400" smtClean="0"/>
          </a:p>
          <a:p>
            <a:r>
              <a:rPr lang="en-GB" sz="2400" smtClean="0"/>
              <a:t>More research is necessary</a:t>
            </a:r>
          </a:p>
          <a:p>
            <a:pPr lvl="2">
              <a:buFont typeface="Wingdings" pitchFamily="2" charset="2"/>
              <a:buChar char="Ø"/>
            </a:pPr>
            <a:r>
              <a:rPr lang="en-GB" sz="2400" smtClean="0"/>
              <a:t>Into relation with quality of care</a:t>
            </a:r>
          </a:p>
          <a:p>
            <a:pPr lvl="2">
              <a:buFont typeface="Wingdings" pitchFamily="2" charset="2"/>
              <a:buChar char="Ø"/>
            </a:pPr>
            <a:r>
              <a:rPr lang="en-GB" sz="2400" smtClean="0"/>
              <a:t>Into relevance for other sectors/topics and countries</a:t>
            </a:r>
          </a:p>
          <a:p>
            <a:pPr lvl="2">
              <a:buFont typeface="Wingdings" pitchFamily="2" charset="2"/>
              <a:buChar char="Ø"/>
            </a:pPr>
            <a:endParaRPr lang="en-GB" sz="2400" smtClean="0"/>
          </a:p>
          <a:p>
            <a:pPr lvl="2">
              <a:buFont typeface="Wingdings" pitchFamily="2" charset="2"/>
              <a:buChar char="Ø"/>
            </a:pPr>
            <a:endParaRPr lang="en-GB" sz="2400" smtClean="0"/>
          </a:p>
          <a:p>
            <a:endParaRPr lang="en-GB"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r>
              <a:rPr lang="en-GB" sz="4400" smtClean="0"/>
              <a:t>Questions and discussion</a:t>
            </a:r>
          </a:p>
        </p:txBody>
      </p:sp>
      <p:sp>
        <p:nvSpPr>
          <p:cNvPr id="32770" name="Tijdelijke aanduiding voor inhoud 2"/>
          <p:cNvSpPr>
            <a:spLocks noGrp="1"/>
          </p:cNvSpPr>
          <p:nvPr>
            <p:ph idx="1"/>
          </p:nvPr>
        </p:nvSpPr>
        <p:spPr/>
        <p:txBody>
          <a:bodyPr/>
          <a:lstStyle/>
          <a:p>
            <a:r>
              <a:rPr lang="en-GB" sz="2400" smtClean="0"/>
              <a:t>Does your organization use information from social media (e.g. health care rating sites) for supervisory purposes? </a:t>
            </a:r>
          </a:p>
          <a:p>
            <a:endParaRPr lang="en-GB" sz="2400" smtClean="0"/>
          </a:p>
          <a:p>
            <a:r>
              <a:rPr lang="en-GB" sz="2400" smtClean="0"/>
              <a:t>If so, is this use passive (gathering existing information) or interactive (actively asking for information) and to which extent is this embedded in your organization? </a:t>
            </a:r>
          </a:p>
          <a:p>
            <a:endParaRPr lang="en-GB" smtClean="0"/>
          </a:p>
        </p:txBody>
      </p:sp>
      <p:pic>
        <p:nvPicPr>
          <p:cNvPr id="32771" name="Picture 2"/>
          <p:cNvPicPr>
            <a:picLocks noChangeAspect="1" noChangeArrowheads="1"/>
          </p:cNvPicPr>
          <p:nvPr/>
        </p:nvPicPr>
        <p:blipFill>
          <a:blip r:embed="rId2"/>
          <a:srcRect/>
          <a:stretch>
            <a:fillRect/>
          </a:stretch>
        </p:blipFill>
        <p:spPr bwMode="auto">
          <a:xfrm>
            <a:off x="2843213" y="3933825"/>
            <a:ext cx="3227387" cy="21193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inhoud 29"/>
          <p:cNvSpPr>
            <a:spLocks noGrp="1"/>
          </p:cNvSpPr>
          <p:nvPr>
            <p:ph idx="1"/>
          </p:nvPr>
        </p:nvSpPr>
        <p:spPr/>
        <p:txBody>
          <a:bodyPr/>
          <a:lstStyle/>
          <a:p>
            <a:r>
              <a:rPr lang="en-GB" sz="2400" smtClean="0"/>
              <a:t>In collaboration with the Dutch Healthcare Inspectorate (DHI)</a:t>
            </a:r>
          </a:p>
          <a:p>
            <a:endParaRPr lang="en-GB" sz="2400" smtClean="0"/>
          </a:p>
        </p:txBody>
      </p:sp>
      <p:sp>
        <p:nvSpPr>
          <p:cNvPr id="14338" name="AutoShape 2" descr="data:image/jpeg;base64,/9j/4AAQSkZJRgABAQAAAQABAAD/2wCEAAkGBhEGEBIRBxQSFBAUEhQXFhYWGBUUEBYYFRIYFhQYHBoXHCcfFxskJRgXIi8hIzMqLC0tFR49NjEqQSYwLDUBCQoKDgwOGg8PGC8gHyQxLSo1LSwvLDUqLykzNTEtNC0pKjQpLSkqLDUsLCw0KSw0NCw0NjQsLC8sLC0pLCwvLP/AABEIAMkA+wMBIgACEQEDEQH/xAAcAAEAAgMBAQEAAAAAAAAAAAAABgcDBAUCAQj/xABDEAACAQIDBQUCCwUHBQAAAAAAAQIDEQQFEgYHITFBIlFhcYETkRQyQlJygpKhsbLRFSM1U3QkNHPB0+LwFkOis8P/xAAaAQEAAgMBAAAAAAAAAAAAAAAAAgMBBAUG/8QALxEBAAIBAgQEBQIHAAAAAAAAAAECAxEhBBIiMQUTQZFRYXHR8DKBFCMzobHB8f/aAAwDAQACEQMRAD8AvEAAAAAAAAAAAAAAAAAAAAAAAAAAAAAAAAAAAAAAAAAAAAAAAAAAAAAAAAAAAAAAAAAAAAAAAAAAAAAAAAAAAAAAAAAAAAAAAAAAAAAAAAAAAAAAAAAAAAAAAAAAAAAAAAAAAAAAAAAAAAAAAAAAAAAAAAAAAAAAAAAAAAAAAAAAAD43bmB9BxNn9oI59UxHsX2Kcoxh4qz7fq0/RI7ZO9JpPLburx5K5a81d4/IAAQWAMOLxcMDCU8TJRhFXbfJFc7Q7f1cc3DK26dP53KrL1+QvLj49DYwcPfNPT7tPiuNxcNGt53+HqswET2F2nebwdHGO9aCum+c48r+a4J+a8SWFeXHbFaa2W4M9c+OMlO0gAK14AAAAAAAAAAAAAAAAAAAAAAAAAABHNvMzeXYSSpu0qrVNd9mm5/cmvUkZAd6M3/Zo9P3j/Ija4SkXzViWh4jknHw17R9PfZwdjM6WS4lOs7Uqi0T7ld9mXo/ubLSjWnieNBKMekpXu/KKtw8W15FHlrbEY+pWwtP9otK7caTb7c4pd3W1n5qPq+h4jhj+pH0cfwbiZnXBPbu7bjWjylTl4aZR+/U7e5mrj8/pZVTlPH3g18ng5SfTT87z6dbG9Xr+yVo2c2pOMbpOTSvZX9OPS5TeeZvWzirKWO4NNpQ6Q48YpfiaXC8P59t+0Ol4hxv8JXp3mfZm2h2lq7QTvW7NNPsQT7K8X3y8fwOQAeipStI5axpDxuTJbJab3nWZbuTZi8pr060PkyV/GL4SXubLsjLUrrkUMXXkNR1cLh3Lm6NO/2EcnxOkdNv2eh8CyT14/TaW+ADjPTBU2cb3cVgcRWpUaNCMYVJRSmpup2ZNXdppXdr8upbJrYnDUbSniY0+Cu5SUeCS4tt9EVZaWtHTbRKsxHeFSLfLjXyp4b7NT/ULE2J2ne1eF9tVgoTjNwkldxbSi7q/G1pL7ypM9xstuMwUMrglCUvZ0YpKK0p8ZysuvGT7kvAujJcppbM4WNGh8SnFuUusnznN+L4s1eGte1p1trELLxER23dGc1TV5tJLq+CPNKvGur0ZRku9NNfcUXicZi95WN9nTfCTk4Qbao0oLq0utrXdrtvyR5zjZ/Gbu6tKpCok5X0VKTdm42vGSaV+a4O6aMzxc/qivT8WPL9Nd19HhVYtuKa1Li1dXV+XA5uy+df9Q4SjiGkpTj2kuSlFuM7eF07eBR83iMVmNWOWymsRVxFaCkpOMnqnJNOXRW9yXgXZc8UisxGuqNaa6v0AsTBy0KUdfzbrV7uZlKF2l2BxWykI18RKnOLkk5U3LVGT4q90n05rqWbuzz+pn2CvjW5VKVR03J/GklGMot97tK1+tjGPPNr8lq6SzamkaxLj7abya+zuM9hg6dOUIRg56tWqWparJprTwa48eJPMux8M0pU62Gd4VIKUfJq/v6ehSe9Hjmlb6NL/wBUSUbotpUqdXCYuSXs06tNvkof9xejer6z7inHnnzrUtOyVqdMTDu7wttpbKQpwwShKvUbfau4xgucmk1dt8F5PuOlsVtDLabCQr4iKjPVKMlG+m8Xa6vxSfDgUptZnr2jxdWvx0N6aa7qceEPK/N+MmWnuqg6mV2i2m6lZXXNXfMYs85M0x6FqRFUzhVjUuoNNp2dmnZ9z7j1Kah8ZpFJbucXPI81VHENpzdSjO/Wau033vVG31mb++PN/hOIpYeD7NKGuX06nL3RS+2WfxUeXN9Ploj5fVot9O/I8KrGTcU1qXNXV1flddCGbu9oY1cq1Yh/3VTjLv0wjrh/4tL6pC92MauaZq68pO6jVqVX87X2bPv4yT+r4Ep4iOnSP1Mcnf5LqABsoBCN5+Fc6VGouUZyi/rpNfl+8m5z8+ytZxh6lF85R7L7pLjF+9Iv4fJ5eWtpavGYZzYLUjvMf37qVJ1j8uq55Qy6WUu0YQ0uSdlSlFRvJ25W0v3LvIbTy+pVqqjGL9q56NPXVezXp/kWfkmWQyTCTpQb9tpbnfnqktKaXzeSTXOx2uMyRTlmO/32eW8NwTk562jp03+sTrpDj0MpxmKx2Hr4ieuMXxklpUEoX0uPTUpLl1k+4jGd46jXxNaVKnGUXVm1LVNau1z4Prz9S1qlNU52kk4VI6Gul0nZeq1L6qIBtJsS6E5SyW84LjKmuMoeCfyvo/G8zW4XPW1+vbbSPSG9x/CXpj/l776zrvPb0/2jXwmn/JX25/qPhNP+Svtz/U1mrcz4dflj8mXnfMn5e0fZtrEU3yoq/wBOf6lt4PK6uGpwhGtJKMIxS0QaVkla7V2V3sPkrzXExlNfu6TU5dzafYj6tX8ostg43iGSItFI9P3em8GwTNLZLeu0abf4aPwKt/Pl9in+hlw2HqUnetVc1bk4wj69lGyDlzaZ/wCQ70Y4idd/efuFa72trPYR+A4N9qaTrNdI84w85c34W+cWUUvtVu+zDEYyvUw9J1oVKkpxmpQ5Sd0mpSTTXL0NPipvyaVjuvx6a7pPup2T/Z1L4ZjF+9rR/dp8403xv5y5+SXeya5zB1MNXUObo1EvNwdinls5n0eC+F2/qF/qk/3eZfj8DRqraJzd5r2cZzVSolbtXd3wfCyv0feQwW28vlmPmzePXVBNz1WMMfJT5yw01HzU6cmvcn7iRb6aiWHw0X8Z1pNd9lTaf5o+84+0W7TF5TiHW2bvKGpygoSUK1K/RXaul0ad7c0adDYTNdp6sZZxrilwdStJScY90Yptvy4LxNeOeuOcXLOqe0zzap5uri45ZS1dZ1WvL2sl/kyu9lf47D+qxH4VS6MqyyGT0adDCrsU4qKvzdubfi+LfmVrs/sTjMHnHtq9O1GFatU9peOiSmp6bcbtvUuHTiX5MdojHHwQrMdSR72f4ZP/ABaX50c/cv8A3Sv/AFH/AMoHe3g5PVzzAVKWAWqpqhJRuk5aZJtK/C9jR3X5DXyHC1FmUNE6lZzUW05JaIx425cnwJzWfPidNtGNehAd438Yn54f8kDFvByOWzONnLCXjSrqcoNcFad41YcOnF8O6aJDttsXjM0zRVcHT1Uqnsu3dKMdCSlqu7rlfxvwLLxmXUcwSWNp06iV7a4xmlfnbUnYojh5vN9dt9k+fTRSuN2d/ZWTQxFdWq4jE02u9U1Tq6F68Zese4n+6T+Gx/xqv5kZt5WRVc5wMaeVw1ShVhPQrJuKhKLS6cNS4eBn3dZPVyTAwp5hHTUc5ycbptKUuCduF/1LMeLkzaRG2iNra1V1vEwr2ezVV6HDW6deP0oy7X3xv9Y97L4Jbd5rXrYtN0mqs2nxspL2dKPmk0/qEz3obLVdoKNKeXR11aUn2VZScJrtWvzaai7eZ73Y7L1NncPOWYR0Vqs03G6bjCKtBO3XjJ+qIeTPnaadPdLmjl+arcPmdTZuGPwdS96qVKXhKnVtJ+TjrXqiwtzeVeww1XETXGrU0x+jT/3Sl9k5W8PYPE47GutlFJ1IVlHVZxWmaWl3u1ZNJO/mWPs7lSyPC0aCtenTSbXJy5zfq236jBitGTftHYvaJrt6uiADoqAAAcfF5THDYj4XhoKVTTpnFW1SXDtRvw1q1uPNcOBmxFelmdLVTtJRlG/SUWprUmn2oPw4M6RpY3KKeNblK8ZtWc4PTNrlZtfGXmWxfXTm9GvbFyxPJEb94+fxfa+WRrRabn4XnUdmuKdnKzs7GTBTTjaMVFx4OK4KL628Oq8GjWjhsRS4Kop+LUYy+6LuY6uCrVXqTala3x1GLXOz0QUmvXv72NNdpsxrpOsVaO0GzeGzltaP7Q/lQ7LXc58LW8+L6EYxO7mdOahh60JN9NMlJLvdm0l+PQntHCTikm4wXVU1Z369qX42T8TZo0I4dWpq3V9W33tvi34svpxWTFGlbNXL4fhzzzXrpP57/WWpkuTU8jpKlhvOTfOUurf/ADob4BqWtNp1l0aUilYrWNIgABhIAAAAAAAAAAAAAAAAAAAAAAAAAAAAAAAAAAAAAAAAAAAAAAAAAAAAAAAAAAAAAAAAAAAAAAAAAAAAAAAAAAAAAAAAAAAAAAAAAAAAAAAAAAAAAAAAAAAAAAAAAAAAAAAAAAAAAAAAAAAAAAAAAAAAAAAAAAAAAAAAAAAAAAAAAAAAAAAAAAAAAAAAAAAAAAAAAAAAAAAAAAAAAAAAAAAAAAAAAAAAAAAAAAAAAAAAAAAAAAAB/9k="/>
          <p:cNvSpPr>
            <a:spLocks noGrp="1" noChangeAspect="1" noChangeArrowheads="1"/>
          </p:cNvSpPr>
          <p:nvPr>
            <p:ph type="title"/>
          </p:nvPr>
        </p:nvSpPr>
        <p:spPr/>
        <p:txBody>
          <a:bodyPr lIns="91440" tIns="45720" rIns="91440" bIns="45720" anchor="t"/>
          <a:lstStyle/>
          <a:p>
            <a:r>
              <a:rPr lang="en-GB" sz="4400" smtClean="0"/>
              <a:t>Exploratory research</a:t>
            </a:r>
          </a:p>
        </p:txBody>
      </p:sp>
      <p:sp>
        <p:nvSpPr>
          <p:cNvPr id="14339" name="AutoShape 4" descr="data:image/jpeg;base64,/9j/4AAQSkZJRgABAQAAAQABAAD/2wCEAAkGBhEGEBIRBxQSFBAUEhQXFhYWGBUUEBYYFRIYFhQYHBoXHCcfFxskJRgXIi8hIzMqLC0tFR49NjEqQSYwLDUBCQoKDgwOGg8PGC8gHyQxLSo1LSwvLDUqLykzNTEtNC0pKjQpLSkqLDUsLCw0KSw0NCw0NjQsLC8sLC0pLCwvLP/AABEIAMkA+wMBIgACEQEDEQH/xAAcAAEAAgMBAQEAAAAAAAAAAAAABgcDBAUCAQj/xABDEAACAQIDBQUCCwUHBQAAAAAAAQIDEQQFEgYHITFBIlFhcYETkRQyQlJygpKhsbLRFSM1U3QkNHPB0+LwFkOis8P/xAAaAQEAAgMBAAAAAAAAAAAAAAAAAgMBBAUG/8QALxEBAAIBAgQEBQIHAAAAAAAAAAECAxEhBBIiMQUTQZFRYXHR8DKBFCMzobHB8f/aAAwDAQACEQMRAD8AvEAAAAAAAAAAAAAAAAAAAAAAAAAAAAAAAAAAAAAAAAAAAAAAAAAAAAAAAAAAAAAAAAAAAAAAAAAAAAAAAAAAAAAAAAAAAAAAAAAAAAAAAAAAAAAAAAAAAAAAAAAAAAAAAAAAAAAAAAAAAAAAAAAAAAAAAAAAAAAAAAAAAAAAAAAAAD43bmB9BxNn9oI59UxHsX2Kcoxh4qz7fq0/RI7ZO9JpPLburx5K5a81d4/IAAQWAMOLxcMDCU8TJRhFXbfJFc7Q7f1cc3DK26dP53KrL1+QvLj49DYwcPfNPT7tPiuNxcNGt53+HqswET2F2nebwdHGO9aCum+c48r+a4J+a8SWFeXHbFaa2W4M9c+OMlO0gAK14AAAAAAAAAAAAAAAAAAAAAAAAAABHNvMzeXYSSpu0qrVNd9mm5/cmvUkZAd6M3/Zo9P3j/Ija4SkXzViWh4jknHw17R9PfZwdjM6WS4lOs7Uqi0T7ld9mXo/ubLSjWnieNBKMekpXu/KKtw8W15FHlrbEY+pWwtP9otK7caTb7c4pd3W1n5qPq+h4jhj+pH0cfwbiZnXBPbu7bjWjylTl4aZR+/U7e5mrj8/pZVTlPH3g18ng5SfTT87z6dbG9Xr+yVo2c2pOMbpOTSvZX9OPS5TeeZvWzirKWO4NNpQ6Q48YpfiaXC8P59t+0Ol4hxv8JXp3mfZm2h2lq7QTvW7NNPsQT7K8X3y8fwOQAeipStI5axpDxuTJbJab3nWZbuTZi8pr060PkyV/GL4SXubLsjLUrrkUMXXkNR1cLh3Lm6NO/2EcnxOkdNv2eh8CyT14/TaW+ADjPTBU2cb3cVgcRWpUaNCMYVJRSmpup2ZNXdppXdr8upbJrYnDUbSniY0+Cu5SUeCS4tt9EVZaWtHTbRKsxHeFSLfLjXyp4b7NT/ULE2J2ne1eF9tVgoTjNwkldxbSi7q/G1pL7ypM9xstuMwUMrglCUvZ0YpKK0p8ZysuvGT7kvAujJcppbM4WNGh8SnFuUusnznN+L4s1eGte1p1trELLxER23dGc1TV5tJLq+CPNKvGur0ZRku9NNfcUXicZi95WN9nTfCTk4Qbao0oLq0utrXdrtvyR5zjZ/Gbu6tKpCok5X0VKTdm42vGSaV+a4O6aMzxc/qivT8WPL9Nd19HhVYtuKa1Li1dXV+XA5uy+df9Q4SjiGkpTj2kuSlFuM7eF07eBR83iMVmNWOWymsRVxFaCkpOMnqnJNOXRW9yXgXZc8UisxGuqNaa6v0AsTBy0KUdfzbrV7uZlKF2l2BxWykI18RKnOLkk5U3LVGT4q90n05rqWbuzz+pn2CvjW5VKVR03J/GklGMot97tK1+tjGPPNr8lq6SzamkaxLj7abya+zuM9hg6dOUIRg56tWqWparJprTwa48eJPMux8M0pU62Gd4VIKUfJq/v6ehSe9Hjmlb6NL/wBUSUbotpUqdXCYuSXs06tNvkof9xejer6z7inHnnzrUtOyVqdMTDu7wttpbKQpwwShKvUbfau4xgucmk1dt8F5PuOlsVtDLabCQr4iKjPVKMlG+m8Xa6vxSfDgUptZnr2jxdWvx0N6aa7qceEPK/N+MmWnuqg6mV2i2m6lZXXNXfMYs85M0x6FqRFUzhVjUuoNNp2dmnZ9z7j1Kah8ZpFJbucXPI81VHENpzdSjO/Wau033vVG31mb++PN/hOIpYeD7NKGuX06nL3RS+2WfxUeXN9Ploj5fVot9O/I8KrGTcU1qXNXV1flddCGbu9oY1cq1Yh/3VTjLv0wjrh/4tL6pC92MauaZq68pO6jVqVX87X2bPv4yT+r4Ep4iOnSP1Mcnf5LqABsoBCN5+Fc6VGouUZyi/rpNfl+8m5z8+ytZxh6lF85R7L7pLjF+9Iv4fJ5eWtpavGYZzYLUjvMf37qVJ1j8uq55Qy6WUu0YQ0uSdlSlFRvJ25W0v3LvIbTy+pVqqjGL9q56NPXVezXp/kWfkmWQyTCTpQb9tpbnfnqktKaXzeSTXOx2uMyRTlmO/32eW8NwTk562jp03+sTrpDj0MpxmKx2Hr4ieuMXxklpUEoX0uPTUpLl1k+4jGd46jXxNaVKnGUXVm1LVNau1z4Prz9S1qlNU52kk4VI6Gul0nZeq1L6qIBtJsS6E5SyW84LjKmuMoeCfyvo/G8zW4XPW1+vbbSPSG9x/CXpj/l776zrvPb0/2jXwmn/JX25/qPhNP+Svtz/U1mrcz4dflj8mXnfMn5e0fZtrEU3yoq/wBOf6lt4PK6uGpwhGtJKMIxS0QaVkla7V2V3sPkrzXExlNfu6TU5dzafYj6tX8ostg43iGSItFI9P3em8GwTNLZLeu0abf4aPwKt/Pl9in+hlw2HqUnetVc1bk4wj69lGyDlzaZ/wCQ70Y4idd/efuFa72trPYR+A4N9qaTrNdI84w85c34W+cWUUvtVu+zDEYyvUw9J1oVKkpxmpQ5Sd0mpSTTXL0NPipvyaVjuvx6a7pPup2T/Z1L4ZjF+9rR/dp8403xv5y5+SXeya5zB1MNXUObo1EvNwdinls5n0eC+F2/qF/qk/3eZfj8DRqraJzd5r2cZzVSolbtXd3wfCyv0feQwW28vlmPmzePXVBNz1WMMfJT5yw01HzU6cmvcn7iRb6aiWHw0X8Z1pNd9lTaf5o+84+0W7TF5TiHW2bvKGpygoSUK1K/RXaul0ad7c0adDYTNdp6sZZxrilwdStJScY90Yptvy4LxNeOeuOcXLOqe0zzap5uri45ZS1dZ1WvL2sl/kyu9lf47D+qxH4VS6MqyyGT0adDCrsU4qKvzdubfi+LfmVrs/sTjMHnHtq9O1GFatU9peOiSmp6bcbtvUuHTiX5MdojHHwQrMdSR72f4ZP/ABaX50c/cv8A3Sv/AFH/AMoHe3g5PVzzAVKWAWqpqhJRuk5aZJtK/C9jR3X5DXyHC1FmUNE6lZzUW05JaIx425cnwJzWfPidNtGNehAd438Yn54f8kDFvByOWzONnLCXjSrqcoNcFad41YcOnF8O6aJDttsXjM0zRVcHT1Uqnsu3dKMdCSlqu7rlfxvwLLxmXUcwSWNp06iV7a4xmlfnbUnYojh5vN9dt9k+fTRSuN2d/ZWTQxFdWq4jE02u9U1Tq6F68Zese4n+6T+Gx/xqv5kZt5WRVc5wMaeVw1ShVhPQrJuKhKLS6cNS4eBn3dZPVyTAwp5hHTUc5ycbptKUuCduF/1LMeLkzaRG2iNra1V1vEwr2ezVV6HDW6deP0oy7X3xv9Y97L4Jbd5rXrYtN0mqs2nxspL2dKPmk0/qEz3obLVdoKNKeXR11aUn2VZScJrtWvzaai7eZ73Y7L1NncPOWYR0Vqs03G6bjCKtBO3XjJ+qIeTPnaadPdLmjl+arcPmdTZuGPwdS96qVKXhKnVtJ+TjrXqiwtzeVeww1XETXGrU0x+jT/3Sl9k5W8PYPE47GutlFJ1IVlHVZxWmaWl3u1ZNJO/mWPs7lSyPC0aCtenTSbXJy5zfq236jBitGTftHYvaJrt6uiADoqAAAcfF5THDYj4XhoKVTTpnFW1SXDtRvw1q1uPNcOBmxFelmdLVTtJRlG/SUWprUmn2oPw4M6RpY3KKeNblK8ZtWc4PTNrlZtfGXmWxfXTm9GvbFyxPJEb94+fxfa+WRrRabn4XnUdmuKdnKzs7GTBTTjaMVFx4OK4KL628Oq8GjWjhsRS4Kop+LUYy+6LuY6uCrVXqTala3x1GLXOz0QUmvXv72NNdpsxrpOsVaO0GzeGzltaP7Q/lQ7LXc58LW8+L6EYxO7mdOahh60JN9NMlJLvdm0l+PQntHCTikm4wXVU1Z369qX42T8TZo0I4dWpq3V9W33tvi34svpxWTFGlbNXL4fhzzzXrpP57/WWpkuTU8jpKlhvOTfOUurf/ADob4BqWtNp1l0aUilYrWNIgABhI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01600" y="-144463"/>
            <a:ext cx="304800" cy="304801"/>
          </a:xfrm>
          <a:prstGeom prst="rect">
            <a:avLst/>
          </a:prstGeom>
          <a:noFill/>
          <a:ln w="9525">
            <a:noFill/>
            <a:miter lim="800000"/>
            <a:headEnd/>
            <a:tailEnd/>
          </a:ln>
        </p:spPr>
        <p:txBody>
          <a:bodyPr/>
          <a:lstStyle/>
          <a:p>
            <a:endParaRPr lang="pt-PT">
              <a:latin typeface="Calibri" pitchFamily="34" charset="0"/>
            </a:endParaRPr>
          </a:p>
        </p:txBody>
      </p:sp>
      <p:pic>
        <p:nvPicPr>
          <p:cNvPr id="14340" name="Picture 7" descr="H:\Afdelingsbreed\2 Organisatie\Huisstijl\Logos\IQ logos\IQ logo jpeg en gif\Standaard Logo IQ healthcare\IQ logo klein formaat.png"/>
          <p:cNvPicPr>
            <a:picLocks noChangeAspect="1" noChangeArrowheads="1"/>
          </p:cNvPicPr>
          <p:nvPr/>
        </p:nvPicPr>
        <p:blipFill>
          <a:blip r:embed="rId3"/>
          <a:srcRect/>
          <a:stretch>
            <a:fillRect/>
          </a:stretch>
        </p:blipFill>
        <p:spPr bwMode="auto">
          <a:xfrm>
            <a:off x="1042988" y="4797425"/>
            <a:ext cx="1485900" cy="536575"/>
          </a:xfrm>
          <a:prstGeom prst="rect">
            <a:avLst/>
          </a:prstGeom>
          <a:noFill/>
          <a:ln w="9525">
            <a:noFill/>
            <a:miter lim="800000"/>
            <a:headEnd/>
            <a:tailEnd/>
          </a:ln>
        </p:spPr>
      </p:pic>
      <p:pic>
        <p:nvPicPr>
          <p:cNvPr id="14341" name="Picture 8" descr="H:\Afdelingsbreed\2 Organisatie\Huisstijl\Logos\UMC logo's\Radboudumc_700px_RGB.png"/>
          <p:cNvPicPr>
            <a:picLocks noChangeAspect="1" noChangeArrowheads="1"/>
          </p:cNvPicPr>
          <p:nvPr/>
        </p:nvPicPr>
        <p:blipFill>
          <a:blip r:embed="rId4"/>
          <a:srcRect/>
          <a:stretch>
            <a:fillRect/>
          </a:stretch>
        </p:blipFill>
        <p:spPr bwMode="auto">
          <a:xfrm>
            <a:off x="900113" y="3644900"/>
            <a:ext cx="3222625" cy="760413"/>
          </a:xfrm>
          <a:prstGeom prst="rect">
            <a:avLst/>
          </a:prstGeom>
          <a:noFill/>
          <a:ln w="9525">
            <a:noFill/>
            <a:miter lim="800000"/>
            <a:headEnd/>
            <a:tailEnd/>
          </a:ln>
        </p:spPr>
      </p:pic>
      <p:sp>
        <p:nvSpPr>
          <p:cNvPr id="14342" name="Rectangle 13">
            <a:hlinkClick r:id="rId5"/>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pt-PT"/>
          </a:p>
        </p:txBody>
      </p:sp>
      <p:sp>
        <p:nvSpPr>
          <p:cNvPr id="14343" name="Rectangle 14">
            <a:hlinkClick r:id="rId5"/>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pt-PT"/>
          </a:p>
        </p:txBody>
      </p:sp>
      <p:pic>
        <p:nvPicPr>
          <p:cNvPr id="14344" name="Picture 15" descr="\\umcwp2thapp01\appsense$\z875176\RedirectedFolders\Desktop\radboud%20logo.png"/>
          <p:cNvPicPr>
            <a:picLocks noChangeAspect="1" noChangeArrowheads="1"/>
          </p:cNvPicPr>
          <p:nvPr/>
        </p:nvPicPr>
        <p:blipFill>
          <a:blip r:embed="rId6"/>
          <a:srcRect/>
          <a:stretch>
            <a:fillRect/>
          </a:stretch>
        </p:blipFill>
        <p:spPr bwMode="auto">
          <a:xfrm>
            <a:off x="3059113" y="4797425"/>
            <a:ext cx="1746250" cy="563563"/>
          </a:xfrm>
          <a:prstGeom prst="rect">
            <a:avLst/>
          </a:prstGeom>
          <a:noFill/>
          <a:ln w="9525">
            <a:noFill/>
            <a:miter lim="800000"/>
            <a:headEnd/>
            <a:tailEnd/>
          </a:ln>
        </p:spPr>
      </p:pic>
      <p:pic>
        <p:nvPicPr>
          <p:cNvPr id="14345" name="Picture 17" descr="\\umcwp2thapp01\appsense$\z875176\RedirectedFolders\Desktop\naamloos.png"/>
          <p:cNvPicPr>
            <a:picLocks noChangeAspect="1" noChangeArrowheads="1"/>
          </p:cNvPicPr>
          <p:nvPr/>
        </p:nvPicPr>
        <p:blipFill>
          <a:blip r:embed="rId7"/>
          <a:srcRect t="33850" b="32298"/>
          <a:stretch>
            <a:fillRect/>
          </a:stretch>
        </p:blipFill>
        <p:spPr bwMode="auto">
          <a:xfrm>
            <a:off x="900113" y="2708275"/>
            <a:ext cx="2390775" cy="649288"/>
          </a:xfrm>
          <a:prstGeom prst="rect">
            <a:avLst/>
          </a:prstGeom>
          <a:noFill/>
          <a:ln w="9525">
            <a:noFill/>
            <a:miter lim="800000"/>
            <a:headEnd/>
            <a:tailEnd/>
          </a:ln>
        </p:spPr>
      </p:pic>
      <p:pic>
        <p:nvPicPr>
          <p:cNvPr id="18" name="Afbeelding 17"/>
          <p:cNvPicPr/>
          <p:nvPr/>
        </p:nvPicPr>
        <p:blipFill>
          <a:blip r:embed="rId8" cstate="print">
            <a:duotone>
              <a:schemeClr val="bg2">
                <a:shade val="45000"/>
                <a:satMod val="135000"/>
              </a:schemeClr>
              <a:prstClr val="white"/>
            </a:duotone>
          </a:blip>
          <a:srcRect l="6250" t="22047" r="-4167" b="9500"/>
          <a:stretch>
            <a:fillRect/>
          </a:stretch>
        </p:blipFill>
        <p:spPr bwMode="auto">
          <a:xfrm>
            <a:off x="5436096" y="2780928"/>
            <a:ext cx="2910010" cy="27363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p:nvPr/>
        </p:nvPicPr>
        <p:blipFill>
          <a:blip r:embed="rId2" cstate="print">
            <a:duotone>
              <a:schemeClr val="bg2">
                <a:shade val="45000"/>
                <a:satMod val="135000"/>
              </a:schemeClr>
              <a:prstClr val="white"/>
            </a:duotone>
          </a:blip>
          <a:srcRect l="6250" t="22047" r="-4167" b="9500"/>
          <a:stretch>
            <a:fillRect/>
          </a:stretch>
        </p:blipFill>
        <p:spPr bwMode="auto">
          <a:xfrm>
            <a:off x="2195736" y="1196752"/>
            <a:ext cx="4752528" cy="4536504"/>
          </a:xfrm>
          <a:prstGeom prst="rect">
            <a:avLst/>
          </a:prstGeom>
          <a:noFill/>
        </p:spPr>
      </p:pic>
      <p:sp>
        <p:nvSpPr>
          <p:cNvPr id="16386" name="Titel 1"/>
          <p:cNvSpPr>
            <a:spLocks noGrp="1"/>
          </p:cNvSpPr>
          <p:nvPr>
            <p:ph type="title"/>
          </p:nvPr>
        </p:nvSpPr>
        <p:spPr/>
        <p:txBody>
          <a:bodyPr/>
          <a:lstStyle/>
          <a:p>
            <a:r>
              <a:rPr lang="en-GB" sz="4400" smtClean="0"/>
              <a:t>Four research components</a:t>
            </a:r>
          </a:p>
        </p:txBody>
      </p:sp>
      <p:sp>
        <p:nvSpPr>
          <p:cNvPr id="16387" name="Tijdelijke aanduiding voor inhoud 2"/>
          <p:cNvSpPr>
            <a:spLocks noGrp="1"/>
          </p:cNvSpPr>
          <p:nvPr>
            <p:ph idx="1"/>
          </p:nvPr>
        </p:nvSpPr>
        <p:spPr>
          <a:xfrm>
            <a:off x="522288" y="1814513"/>
            <a:ext cx="8099425" cy="2767012"/>
          </a:xfrm>
        </p:spPr>
        <p:txBody>
          <a:bodyPr/>
          <a:lstStyle/>
          <a:p>
            <a:r>
              <a:rPr lang="en-GB" sz="2400" smtClean="0"/>
              <a:t>Literature study on the relation between information on social media and quality of health care</a:t>
            </a:r>
          </a:p>
          <a:p>
            <a:endParaRPr lang="en-GB" sz="2400" smtClean="0"/>
          </a:p>
          <a:p>
            <a:r>
              <a:rPr lang="en-GB" sz="2400" smtClean="0"/>
              <a:t>Exploration into the use of social media by other inspectorates</a:t>
            </a:r>
          </a:p>
          <a:p>
            <a:endParaRPr lang="en-GB" sz="2400" smtClean="0"/>
          </a:p>
          <a:p>
            <a:r>
              <a:rPr lang="en-GB" sz="2400" smtClean="0"/>
              <a:t>Case study 1: Incident-based supervision</a:t>
            </a:r>
          </a:p>
          <a:p>
            <a:endParaRPr lang="en-GB" sz="2400" smtClean="0"/>
          </a:p>
          <a:p>
            <a:r>
              <a:rPr lang="en-GB" sz="2400" smtClean="0"/>
              <a:t>Case study 2: Risk-based supervision</a:t>
            </a:r>
          </a:p>
          <a:p>
            <a:endParaRPr lang="en-GB"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r>
              <a:rPr lang="en-GB" sz="4400" smtClean="0"/>
              <a:t>Literature study</a:t>
            </a:r>
          </a:p>
        </p:txBody>
      </p:sp>
      <p:sp>
        <p:nvSpPr>
          <p:cNvPr id="17410" name="Tijdelijke aanduiding voor inhoud 2"/>
          <p:cNvSpPr>
            <a:spLocks noGrp="1"/>
          </p:cNvSpPr>
          <p:nvPr>
            <p:ph idx="1"/>
          </p:nvPr>
        </p:nvSpPr>
        <p:spPr>
          <a:xfrm>
            <a:off x="539750" y="1844675"/>
            <a:ext cx="8099425" cy="4125913"/>
          </a:xfrm>
        </p:spPr>
        <p:txBody>
          <a:bodyPr/>
          <a:lstStyle/>
          <a:p>
            <a:r>
              <a:rPr lang="en-GB" sz="2400" smtClean="0"/>
              <a:t>To systematically map the literature on the relation between information on social media and quality of care</a:t>
            </a:r>
          </a:p>
          <a:p>
            <a:endParaRPr lang="en-GB" sz="2400" smtClean="0"/>
          </a:p>
          <a:p>
            <a:r>
              <a:rPr lang="en-GB" sz="2400" smtClean="0"/>
              <a:t>Search in four online databases with scientific literature.</a:t>
            </a:r>
          </a:p>
          <a:p>
            <a:pPr>
              <a:buFont typeface="Arial" charset="0"/>
              <a:buNone/>
            </a:pPr>
            <a:endParaRPr lang="en-GB" sz="2400" smtClean="0"/>
          </a:p>
          <a:p>
            <a:pPr lvl="2">
              <a:buFont typeface="Wingdings" pitchFamily="2" charset="2"/>
              <a:buChar char="Ø"/>
            </a:pPr>
            <a:r>
              <a:rPr lang="en-GB" sz="2400" smtClean="0"/>
              <a:t>29 articles included</a:t>
            </a:r>
          </a:p>
          <a:p>
            <a:pPr lvl="2">
              <a:buFont typeface="Wingdings" pitchFamily="2" charset="2"/>
              <a:buChar char="Ø"/>
            </a:pPr>
            <a:r>
              <a:rPr lang="en-GB" sz="2400" smtClean="0"/>
              <a:t>21 about health care rating sites</a:t>
            </a:r>
          </a:p>
          <a:p>
            <a:endParaRPr lang="en-GB" sz="2400" smtClean="0"/>
          </a:p>
          <a:p>
            <a:endParaRPr lang="en-GB" sz="2400" smtClean="0"/>
          </a:p>
        </p:txBody>
      </p:sp>
      <p:pic>
        <p:nvPicPr>
          <p:cNvPr id="10" name="Picture 7" descr="http://barcelonainfo.nl/wp-content/uploads/2012/08/Boek_open.jpg"/>
          <p:cNvPicPr>
            <a:picLocks noChangeAspect="1" noChangeArrowheads="1"/>
          </p:cNvPicPr>
          <p:nvPr/>
        </p:nvPicPr>
        <p:blipFill>
          <a:blip r:embed="rId3" cstate="screen">
            <a:extLst/>
          </a:blip>
          <a:srcRect/>
          <a:stretch>
            <a:fillRect/>
          </a:stretch>
        </p:blipFill>
        <p:spPr bwMode="auto">
          <a:xfrm>
            <a:off x="5748402" y="3789040"/>
            <a:ext cx="2650719" cy="1989165"/>
          </a:xfrm>
          <a:prstGeom prst="roundRect">
            <a:avLst>
              <a:gd name="adj" fmla="val 1536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en-GB" sz="4400" smtClean="0"/>
              <a:t>Literature study</a:t>
            </a:r>
            <a:endParaRPr lang="nl-NL" sz="4400" smtClean="0"/>
          </a:p>
        </p:txBody>
      </p:sp>
      <p:sp>
        <p:nvSpPr>
          <p:cNvPr id="19458" name="Tijdelijke aanduiding voor inhoud 2"/>
          <p:cNvSpPr>
            <a:spLocks noGrp="1"/>
          </p:cNvSpPr>
          <p:nvPr>
            <p:ph idx="1"/>
          </p:nvPr>
        </p:nvSpPr>
        <p:spPr/>
        <p:txBody>
          <a:bodyPr/>
          <a:lstStyle/>
          <a:p>
            <a:endParaRPr lang="nl-NL" smtClean="0"/>
          </a:p>
          <a:p>
            <a:endParaRPr lang="nl-NL" smtClean="0"/>
          </a:p>
          <a:p>
            <a:endParaRPr lang="nl-NL" smtClean="0"/>
          </a:p>
          <a:p>
            <a:endParaRPr lang="nl-NL" smtClean="0"/>
          </a:p>
          <a:p>
            <a:endParaRPr lang="nl-NL" smtClean="0"/>
          </a:p>
          <a:p>
            <a:endParaRPr lang="nl-NL" smtClean="0"/>
          </a:p>
          <a:p>
            <a:endParaRPr lang="nl-NL" smtClean="0"/>
          </a:p>
          <a:p>
            <a:r>
              <a:rPr lang="en-US" sz="2400" b="1" smtClean="0"/>
              <a:t>Conclusion</a:t>
            </a:r>
            <a:endParaRPr lang="en-US" sz="2400" smtClean="0"/>
          </a:p>
          <a:p>
            <a:pPr>
              <a:buFont typeface="Arial" charset="0"/>
              <a:buNone/>
            </a:pPr>
            <a:r>
              <a:rPr lang="en-US" sz="2400" smtClean="0"/>
              <a:t>	Social media and particularly rating sites are an interesting new source of information about quality of care. This new source should be used to complement traditional methods, since measuring quality of care via social media has other, but not less serious, limitations.</a:t>
            </a:r>
            <a:endParaRPr lang="nl-NL" smtClean="0"/>
          </a:p>
        </p:txBody>
      </p:sp>
      <p:sp>
        <p:nvSpPr>
          <p:cNvPr id="7" name="Afgeronde rechthoek 6"/>
          <p:cNvSpPr>
            <a:spLocks noChangeArrowheads="1"/>
          </p:cNvSpPr>
          <p:nvPr/>
        </p:nvSpPr>
        <p:spPr bwMode="auto">
          <a:xfrm>
            <a:off x="468313" y="1746250"/>
            <a:ext cx="8207375" cy="746125"/>
          </a:xfrm>
          <a:prstGeom prst="roundRect">
            <a:avLst>
              <a:gd name="adj" fmla="val 16667"/>
            </a:avLst>
          </a:prstGeom>
          <a:gradFill rotWithShape="1">
            <a:gsLst>
              <a:gs pos="0">
                <a:srgbClr val="BEF397"/>
              </a:gs>
              <a:gs pos="50000">
                <a:srgbClr val="D5F6C0"/>
              </a:gs>
              <a:gs pos="100000">
                <a:srgbClr val="EAFAE0"/>
              </a:gs>
            </a:gsLst>
            <a:lin ang="2700000" scaled="1"/>
          </a:gradFill>
          <a:ln w="57150">
            <a:solidFill>
              <a:schemeClr val="accent1"/>
            </a:solidFill>
            <a:round/>
            <a:headEnd/>
            <a:tailEnd/>
          </a:ln>
          <a:effectLst>
            <a:outerShdw blurRad="63500" dist="38100" dir="2700000" algn="tl" rotWithShape="0">
              <a:srgbClr val="000000">
                <a:alpha val="39999"/>
              </a:srgbClr>
            </a:outerShdw>
          </a:effectLst>
        </p:spPr>
        <p:txBody>
          <a:bodyPr lIns="91425" tIns="45714" rIns="91425" bIns="45714"/>
          <a:lstStyle/>
          <a:p>
            <a:pPr fontAlgn="auto">
              <a:spcBef>
                <a:spcPts val="0"/>
              </a:spcBef>
              <a:spcAft>
                <a:spcPts val="0"/>
              </a:spcAft>
              <a:defRPr/>
            </a:pPr>
            <a:endParaRPr lang="nl-NL">
              <a:ln w="6350">
                <a:solidFill>
                  <a:schemeClr val="tx1"/>
                </a:solidFill>
              </a:ln>
              <a:latin typeface="+mn-lt"/>
              <a:ea typeface="Heiti SC Light" charset="0"/>
              <a:cs typeface="+mn-cs"/>
            </a:endParaRPr>
          </a:p>
        </p:txBody>
      </p:sp>
      <p:sp>
        <p:nvSpPr>
          <p:cNvPr id="11" name="Afgeronde rechthoek 10"/>
          <p:cNvSpPr>
            <a:spLocks noChangeArrowheads="1"/>
          </p:cNvSpPr>
          <p:nvPr/>
        </p:nvSpPr>
        <p:spPr bwMode="auto">
          <a:xfrm>
            <a:off x="468313" y="2781300"/>
            <a:ext cx="8207375" cy="746125"/>
          </a:xfrm>
          <a:prstGeom prst="roundRect">
            <a:avLst>
              <a:gd name="adj"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57150">
            <a:solidFill>
              <a:schemeClr val="accent1"/>
            </a:solidFill>
            <a:round/>
            <a:headEnd/>
            <a:tailEnd/>
          </a:ln>
          <a:effectLst>
            <a:outerShdw blurRad="63500" dist="38100" dir="2700000" algn="tl" rotWithShape="0">
              <a:srgbClr val="000000">
                <a:alpha val="39999"/>
              </a:srgbClr>
            </a:outerShdw>
          </a:effectLst>
        </p:spPr>
        <p:txBody>
          <a:bodyPr lIns="91425" tIns="45714" rIns="91425" bIns="45714"/>
          <a:lstStyle/>
          <a:p>
            <a:pPr fontAlgn="auto">
              <a:spcBef>
                <a:spcPts val="0"/>
              </a:spcBef>
              <a:spcAft>
                <a:spcPts val="0"/>
              </a:spcAft>
              <a:defRPr/>
            </a:pPr>
            <a:endParaRPr lang="nl-NL">
              <a:ln w="6350">
                <a:solidFill>
                  <a:schemeClr val="tx1"/>
                </a:solidFill>
              </a:ln>
              <a:latin typeface="+mn-lt"/>
              <a:ea typeface="Heiti SC Light" charset="0"/>
              <a:cs typeface="+mn-cs"/>
            </a:endParaRPr>
          </a:p>
        </p:txBody>
      </p:sp>
      <p:sp>
        <p:nvSpPr>
          <p:cNvPr id="19461" name="Tekstvak 11"/>
          <p:cNvSpPr txBox="1">
            <a:spLocks noChangeArrowheads="1"/>
          </p:cNvSpPr>
          <p:nvPr/>
        </p:nvSpPr>
        <p:spPr bwMode="auto">
          <a:xfrm>
            <a:off x="468313" y="1700213"/>
            <a:ext cx="8207375" cy="831850"/>
          </a:xfrm>
          <a:prstGeom prst="rect">
            <a:avLst/>
          </a:prstGeom>
          <a:noFill/>
          <a:ln w="9525">
            <a:noFill/>
            <a:miter lim="800000"/>
            <a:headEnd/>
            <a:tailEnd/>
          </a:ln>
        </p:spPr>
        <p:txBody>
          <a:bodyPr>
            <a:spAutoFit/>
          </a:bodyPr>
          <a:lstStyle/>
          <a:p>
            <a:r>
              <a:rPr lang="en-GB" sz="2400">
                <a:latin typeface="Calibri" pitchFamily="34" charset="0"/>
              </a:rPr>
              <a:t>+ Several studies show a relation between informaton on social media, especially rating sites, and quality of care </a:t>
            </a:r>
          </a:p>
        </p:txBody>
      </p:sp>
      <p:sp>
        <p:nvSpPr>
          <p:cNvPr id="19462" name="Tekstvak 14"/>
          <p:cNvSpPr txBox="1">
            <a:spLocks noChangeArrowheads="1"/>
          </p:cNvSpPr>
          <p:nvPr/>
        </p:nvSpPr>
        <p:spPr bwMode="auto">
          <a:xfrm>
            <a:off x="468313" y="2741613"/>
            <a:ext cx="8207375" cy="831850"/>
          </a:xfrm>
          <a:prstGeom prst="rect">
            <a:avLst/>
          </a:prstGeom>
          <a:noFill/>
          <a:ln w="9525">
            <a:noFill/>
            <a:miter lim="800000"/>
            <a:headEnd/>
            <a:tailEnd/>
          </a:ln>
        </p:spPr>
        <p:txBody>
          <a:bodyPr>
            <a:spAutoFit/>
          </a:bodyPr>
          <a:lstStyle/>
          <a:p>
            <a:r>
              <a:rPr lang="en-GB" sz="2400">
                <a:latin typeface="Calibri" pitchFamily="34" charset="0"/>
              </a:rPr>
              <a:t>- The articles addressed downsides of the use of social media to look at quality of care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r>
              <a:rPr lang="en-GB" sz="4400" smtClean="0"/>
              <a:t>Use of social media by other inspectorates</a:t>
            </a:r>
          </a:p>
        </p:txBody>
      </p:sp>
      <p:sp>
        <p:nvSpPr>
          <p:cNvPr id="20482" name="Tijdelijke aanduiding voor inhoud 2"/>
          <p:cNvSpPr>
            <a:spLocks noGrp="1"/>
          </p:cNvSpPr>
          <p:nvPr>
            <p:ph idx="1"/>
          </p:nvPr>
        </p:nvSpPr>
        <p:spPr/>
        <p:txBody>
          <a:bodyPr/>
          <a:lstStyle/>
          <a:p>
            <a:endParaRPr lang="nl-NL" smtClean="0"/>
          </a:p>
          <a:p>
            <a:endParaRPr lang="nl-NL" sz="2400" smtClean="0"/>
          </a:p>
        </p:txBody>
      </p:sp>
      <p:sp>
        <p:nvSpPr>
          <p:cNvPr id="20483" name="Tijdelijke aanduiding voor inhoud 2"/>
          <p:cNvSpPr txBox="1">
            <a:spLocks/>
          </p:cNvSpPr>
          <p:nvPr/>
        </p:nvSpPr>
        <p:spPr bwMode="auto">
          <a:xfrm>
            <a:off x="611188" y="1989138"/>
            <a:ext cx="8101012" cy="4124325"/>
          </a:xfrm>
          <a:prstGeom prst="rect">
            <a:avLst/>
          </a:prstGeom>
          <a:noFill/>
          <a:ln w="9525">
            <a:noFill/>
            <a:miter lim="800000"/>
            <a:headEnd/>
            <a:tailEnd/>
          </a:ln>
        </p:spPr>
        <p:txBody>
          <a:bodyPr lIns="0" tIns="0" rIns="0" bIns="0"/>
          <a:lstStyle/>
          <a:p>
            <a:pPr marL="322263" indent="-322263">
              <a:lnSpc>
                <a:spcPts val="2500"/>
              </a:lnSpc>
              <a:buClr>
                <a:schemeClr val="tx2"/>
              </a:buClr>
              <a:buFont typeface="Arial" charset="0"/>
              <a:buChar char="•"/>
            </a:pPr>
            <a:r>
              <a:rPr lang="en-GB" sz="2400">
                <a:latin typeface="Calibri" pitchFamily="34" charset="0"/>
              </a:rPr>
              <a:t>The Care Quality Commission in the United Kingdom makes use of social media for supervision. </a:t>
            </a:r>
          </a:p>
          <a:p>
            <a:pPr marL="322263" indent="-322263">
              <a:lnSpc>
                <a:spcPts val="2500"/>
              </a:lnSpc>
              <a:buClr>
                <a:schemeClr val="tx2"/>
              </a:buClr>
              <a:buFont typeface="Arial" charset="0"/>
              <a:buChar char="•"/>
            </a:pPr>
            <a:endParaRPr lang="en-GB" sz="2400">
              <a:latin typeface="Calibri" pitchFamily="34" charset="0"/>
            </a:endParaRPr>
          </a:p>
          <a:p>
            <a:pPr marL="322263" indent="-322263">
              <a:lnSpc>
                <a:spcPts val="2500"/>
              </a:lnSpc>
              <a:buClr>
                <a:schemeClr val="tx2"/>
              </a:buClr>
              <a:buFont typeface="Arial" charset="0"/>
              <a:buChar char="•"/>
            </a:pPr>
            <a:r>
              <a:rPr lang="en-GB" sz="2400">
                <a:latin typeface="Calibri" pitchFamily="34" charset="0"/>
              </a:rPr>
              <a:t>Inspectorates from other sectors in the Netherlands use social media mostly passively (gathering information), but also actively (asking for information) </a:t>
            </a:r>
          </a:p>
          <a:p>
            <a:pPr marL="322263" indent="-322263">
              <a:lnSpc>
                <a:spcPts val="2500"/>
              </a:lnSpc>
              <a:buClr>
                <a:schemeClr val="tx2"/>
              </a:buClr>
              <a:buFont typeface="Arial" charset="0"/>
              <a:buChar char="•"/>
            </a:pPr>
            <a:endParaRPr lang="en-GB" sz="2400">
              <a:latin typeface="Calibri" pitchFamily="34" charset="0"/>
            </a:endParaRPr>
          </a:p>
          <a:p>
            <a:pPr marL="322263" indent="-322263">
              <a:lnSpc>
                <a:spcPts val="2500"/>
              </a:lnSpc>
              <a:buClr>
                <a:schemeClr val="tx2"/>
              </a:buClr>
              <a:buFont typeface="Arial" charset="0"/>
              <a:buChar char="•"/>
            </a:pPr>
            <a:r>
              <a:rPr lang="en-GB" sz="2400">
                <a:latin typeface="Calibri" pitchFamily="34" charset="0"/>
              </a:rPr>
              <a:t>Added value</a:t>
            </a:r>
          </a:p>
          <a:p>
            <a:pPr marL="779463" lvl="1" indent="-322263">
              <a:lnSpc>
                <a:spcPts val="2500"/>
              </a:lnSpc>
              <a:buClr>
                <a:schemeClr val="tx2"/>
              </a:buClr>
              <a:buFont typeface="Arial" charset="0"/>
              <a:buChar char="•"/>
            </a:pPr>
            <a:r>
              <a:rPr lang="en-GB" sz="2400">
                <a:latin typeface="Calibri" pitchFamily="34" charset="0"/>
              </a:rPr>
              <a:t>Additional information</a:t>
            </a:r>
          </a:p>
          <a:p>
            <a:pPr marL="779463" lvl="1" indent="-322263">
              <a:lnSpc>
                <a:spcPts val="2500"/>
              </a:lnSpc>
              <a:buClr>
                <a:schemeClr val="tx2"/>
              </a:buClr>
              <a:buFont typeface="Arial" charset="0"/>
              <a:buChar char="•"/>
            </a:pPr>
            <a:r>
              <a:rPr lang="en-GB" sz="2400">
                <a:latin typeface="Calibri" pitchFamily="34" charset="0"/>
              </a:rPr>
              <a:t>Faster signaling of trends and risks</a:t>
            </a:r>
          </a:p>
          <a:p>
            <a:pPr marL="779463" lvl="1" indent="-322263">
              <a:lnSpc>
                <a:spcPts val="2500"/>
              </a:lnSpc>
              <a:buClr>
                <a:schemeClr val="tx2"/>
              </a:buClr>
              <a:buFont typeface="Arial" charset="0"/>
              <a:buChar char="•"/>
            </a:pPr>
            <a:endParaRPr lang="en-GB" sz="2400">
              <a:latin typeface="Calibri" pitchFamily="34" charset="0"/>
            </a:endParaRPr>
          </a:p>
          <a:p>
            <a:pPr marL="322263" indent="-322263">
              <a:lnSpc>
                <a:spcPts val="2500"/>
              </a:lnSpc>
              <a:buClr>
                <a:schemeClr val="tx2"/>
              </a:buClr>
              <a:buFont typeface="Arial" charset="0"/>
              <a:buChar char="•"/>
            </a:pPr>
            <a:endParaRPr lang="en-GB" sz="2400">
              <a:latin typeface="Calibri" pitchFamily="34" charset="0"/>
            </a:endParaRPr>
          </a:p>
          <a:p>
            <a:pPr marL="322263" indent="-322263">
              <a:lnSpc>
                <a:spcPts val="2500"/>
              </a:lnSpc>
              <a:buClr>
                <a:schemeClr val="tx2"/>
              </a:buClr>
              <a:buFont typeface="Arial" charset="0"/>
              <a:buChar char="•"/>
            </a:pPr>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inhoud 2"/>
          <p:cNvSpPr>
            <a:spLocks noGrp="1"/>
          </p:cNvSpPr>
          <p:nvPr>
            <p:ph idx="1"/>
          </p:nvPr>
        </p:nvSpPr>
        <p:spPr>
          <a:xfrm>
            <a:off x="647700" y="1814513"/>
            <a:ext cx="8101013" cy="4125912"/>
          </a:xfrm>
        </p:spPr>
        <p:txBody>
          <a:bodyPr/>
          <a:lstStyle/>
          <a:p>
            <a:pPr>
              <a:buFont typeface="Arial" charset="0"/>
              <a:buNone/>
            </a:pPr>
            <a:endParaRPr lang="en-GB" sz="2400" b="1" smtClean="0"/>
          </a:p>
          <a:p>
            <a:pPr>
              <a:buFont typeface="Arial" charset="0"/>
              <a:buNone/>
            </a:pPr>
            <a:r>
              <a:rPr lang="en-GB" sz="2400" b="1" smtClean="0"/>
              <a:t>Lessons learned</a:t>
            </a:r>
          </a:p>
          <a:p>
            <a:r>
              <a:rPr lang="en-GB" sz="2400" smtClean="0"/>
              <a:t>Quality of source of information</a:t>
            </a:r>
          </a:p>
          <a:p>
            <a:r>
              <a:rPr lang="en-GB" sz="2400" smtClean="0"/>
              <a:t>Record findings</a:t>
            </a:r>
          </a:p>
          <a:p>
            <a:r>
              <a:rPr lang="en-GB" sz="2400" smtClean="0"/>
              <a:t>Training of employees</a:t>
            </a:r>
          </a:p>
          <a:p>
            <a:r>
              <a:rPr lang="en-GB" sz="2400" smtClean="0"/>
              <a:t>Searching the internet leaves traces</a:t>
            </a:r>
          </a:p>
          <a:p>
            <a:endParaRPr lang="en-GB" sz="2400" smtClean="0"/>
          </a:p>
          <a:p>
            <a:pPr>
              <a:buFont typeface="Arial" charset="0"/>
              <a:buNone/>
            </a:pPr>
            <a:r>
              <a:rPr lang="en-GB" sz="2400" b="1" smtClean="0"/>
              <a:t>Challenges</a:t>
            </a:r>
          </a:p>
          <a:p>
            <a:r>
              <a:rPr lang="en-GB" sz="2400" smtClean="0"/>
              <a:t>Restraints/resistance from management</a:t>
            </a:r>
          </a:p>
          <a:p>
            <a:r>
              <a:rPr lang="en-GB" sz="2400" smtClean="0"/>
              <a:t>Restrictions on organizational level</a:t>
            </a:r>
          </a:p>
          <a:p>
            <a:r>
              <a:rPr lang="en-GB" sz="2400" smtClean="0"/>
              <a:t>Actively asking for information </a:t>
            </a:r>
          </a:p>
          <a:p>
            <a:pPr>
              <a:buFont typeface="Arial" charset="0"/>
              <a:buNone/>
            </a:pPr>
            <a:r>
              <a:rPr lang="en-GB" sz="2400" smtClean="0"/>
              <a:t>	leads to expectations</a:t>
            </a:r>
          </a:p>
          <a:p>
            <a:endParaRPr lang="en-GB" sz="2400" smtClean="0"/>
          </a:p>
          <a:p>
            <a:endParaRPr lang="en-GB" sz="2400" smtClean="0"/>
          </a:p>
        </p:txBody>
      </p:sp>
      <p:sp>
        <p:nvSpPr>
          <p:cNvPr id="22530" name="Titel 1"/>
          <p:cNvSpPr>
            <a:spLocks noGrp="1"/>
          </p:cNvSpPr>
          <p:nvPr>
            <p:ph type="title"/>
          </p:nvPr>
        </p:nvSpPr>
        <p:spPr/>
        <p:txBody>
          <a:bodyPr/>
          <a:lstStyle/>
          <a:p>
            <a:r>
              <a:rPr lang="en-GB" sz="4400" smtClean="0"/>
              <a:t>Use of social media by other inspectorates</a:t>
            </a:r>
          </a:p>
        </p:txBody>
      </p:sp>
      <p:pic>
        <p:nvPicPr>
          <p:cNvPr id="7" name="Picture 2" descr="http://mijnmarathon.files.wordpress.com/2010/12/uitdagingen-2011.jpg"/>
          <p:cNvPicPr>
            <a:picLocks noChangeAspect="1" noChangeArrowheads="1"/>
          </p:cNvPicPr>
          <p:nvPr/>
        </p:nvPicPr>
        <p:blipFill>
          <a:blip r:embed="rId3" cstate="screen">
            <a:extLst/>
          </a:blip>
          <a:srcRect/>
          <a:stretch>
            <a:fillRect/>
          </a:stretch>
        </p:blipFill>
        <p:spPr bwMode="auto">
          <a:xfrm>
            <a:off x="6516216" y="2708920"/>
            <a:ext cx="1845491" cy="2304256"/>
          </a:xfrm>
          <a:prstGeom prst="round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522288" y="765175"/>
            <a:ext cx="8099425" cy="1079500"/>
          </a:xfrm>
        </p:spPr>
        <p:txBody>
          <a:bodyPr/>
          <a:lstStyle/>
          <a:p>
            <a:r>
              <a:rPr lang="en-GB" sz="4400" smtClean="0"/>
              <a:t>Case studies:  added value of social media for the DHI</a:t>
            </a:r>
          </a:p>
        </p:txBody>
      </p:sp>
      <p:sp>
        <p:nvSpPr>
          <p:cNvPr id="24578" name="Tijdelijke aanduiding voor inhoud 2"/>
          <p:cNvSpPr>
            <a:spLocks noGrp="1"/>
          </p:cNvSpPr>
          <p:nvPr>
            <p:ph idx="1"/>
          </p:nvPr>
        </p:nvSpPr>
        <p:spPr/>
        <p:txBody>
          <a:bodyPr/>
          <a:lstStyle/>
          <a:p>
            <a:pPr>
              <a:buFont typeface="Arial" charset="0"/>
              <a:buNone/>
            </a:pPr>
            <a:endParaRPr lang="en-GB" sz="2400" smtClean="0"/>
          </a:p>
          <a:p>
            <a:pPr marL="781050" lvl="1" indent="-457200">
              <a:buFont typeface="Arial" charset="0"/>
              <a:buNone/>
            </a:pPr>
            <a:endParaRPr lang="en-GB" sz="2400" b="1" smtClean="0">
              <a:solidFill>
                <a:schemeClr val="tx2"/>
              </a:solidFill>
            </a:endParaRPr>
          </a:p>
          <a:p>
            <a:pPr marL="781050" lvl="1" indent="-457200">
              <a:buFont typeface="Arial" charset="0"/>
              <a:buNone/>
            </a:pPr>
            <a:endParaRPr lang="en-GB" sz="2400" b="1" smtClean="0">
              <a:solidFill>
                <a:schemeClr val="tx2"/>
              </a:solidFill>
            </a:endParaRPr>
          </a:p>
          <a:p>
            <a:pPr marL="781050" lvl="1" indent="-457200">
              <a:buFont typeface="Arial" charset="0"/>
              <a:buNone/>
            </a:pPr>
            <a:r>
              <a:rPr lang="en-GB" sz="2400" b="1" smtClean="0">
                <a:solidFill>
                  <a:schemeClr val="tx2"/>
                </a:solidFill>
              </a:rPr>
              <a:t>1.</a:t>
            </a:r>
            <a:r>
              <a:rPr lang="en-GB" sz="2400" b="1" smtClean="0"/>
              <a:t>  	Incident-based </a:t>
            </a:r>
          </a:p>
          <a:p>
            <a:pPr marL="781050" lvl="1" indent="-457200">
              <a:buFont typeface="Arial" charset="0"/>
              <a:buNone/>
            </a:pPr>
            <a:r>
              <a:rPr lang="en-GB" sz="2400" b="1" smtClean="0"/>
              <a:t>	supervision</a:t>
            </a:r>
          </a:p>
          <a:p>
            <a:endParaRPr lang="en-GB" sz="2400" smtClean="0"/>
          </a:p>
          <a:p>
            <a:endParaRPr lang="en-GB" sz="2400" smtClean="0"/>
          </a:p>
          <a:p>
            <a:endParaRPr lang="en-GB" sz="2400" smtClean="0"/>
          </a:p>
          <a:p>
            <a:pPr>
              <a:buFont typeface="Arial" charset="0"/>
              <a:buNone/>
            </a:pPr>
            <a:endParaRPr lang="en-GB" sz="2400" smtClean="0"/>
          </a:p>
          <a:p>
            <a:pPr>
              <a:buFont typeface="Arial" charset="0"/>
              <a:buNone/>
            </a:pPr>
            <a:r>
              <a:rPr lang="en-GB" sz="2400" b="1" smtClean="0">
                <a:solidFill>
                  <a:schemeClr val="tx2"/>
                </a:solidFill>
              </a:rPr>
              <a:t>	2.	</a:t>
            </a:r>
            <a:r>
              <a:rPr lang="en-GB" sz="2400" b="1" smtClean="0"/>
              <a:t>Risk-based </a:t>
            </a:r>
          </a:p>
          <a:p>
            <a:pPr>
              <a:buFont typeface="Arial" charset="0"/>
              <a:buNone/>
            </a:pPr>
            <a:r>
              <a:rPr lang="en-GB" sz="2400" b="1" smtClean="0"/>
              <a:t>		supervision</a:t>
            </a:r>
          </a:p>
        </p:txBody>
      </p:sp>
      <p:grpSp>
        <p:nvGrpSpPr>
          <p:cNvPr id="24579" name="Groep 12"/>
          <p:cNvGrpSpPr>
            <a:grpSpLocks/>
          </p:cNvGrpSpPr>
          <p:nvPr/>
        </p:nvGrpSpPr>
        <p:grpSpPr bwMode="auto">
          <a:xfrm>
            <a:off x="3635375" y="1989138"/>
            <a:ext cx="2305050" cy="1871662"/>
            <a:chOff x="6876256" y="1628800"/>
            <a:chExt cx="2304256" cy="1872208"/>
          </a:xfrm>
        </p:grpSpPr>
        <p:sp>
          <p:nvSpPr>
            <p:cNvPr id="4" name="Gelijkbenige driehoek 3"/>
            <p:cNvSpPr/>
            <p:nvPr/>
          </p:nvSpPr>
          <p:spPr>
            <a:xfrm>
              <a:off x="7596733" y="2276689"/>
              <a:ext cx="791890" cy="792393"/>
            </a:xfrm>
            <a:prstGeom prst="triangle">
              <a:avLst>
                <a:gd name="adj" fmla="val 4891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24586" name="Tekstvak 5"/>
            <p:cNvSpPr txBox="1">
              <a:spLocks noChangeArrowheads="1"/>
            </p:cNvSpPr>
            <p:nvPr/>
          </p:nvSpPr>
          <p:spPr bwMode="auto">
            <a:xfrm>
              <a:off x="6948264" y="1628800"/>
              <a:ext cx="2016224" cy="646331"/>
            </a:xfrm>
            <a:prstGeom prst="rect">
              <a:avLst/>
            </a:prstGeom>
            <a:noFill/>
            <a:ln w="9525">
              <a:noFill/>
              <a:miter lim="800000"/>
              <a:headEnd/>
              <a:tailEnd/>
            </a:ln>
          </p:spPr>
          <p:txBody>
            <a:bodyPr>
              <a:spAutoFit/>
            </a:bodyPr>
            <a:lstStyle/>
            <a:p>
              <a:pPr algn="ctr"/>
              <a:r>
                <a:rPr lang="en-GB">
                  <a:latin typeface="Calibri" pitchFamily="34" charset="0"/>
                </a:rPr>
                <a:t>Reported </a:t>
              </a:r>
            </a:p>
            <a:p>
              <a:pPr algn="ctr"/>
              <a:r>
                <a:rPr lang="en-GB">
                  <a:latin typeface="Calibri" pitchFamily="34" charset="0"/>
                </a:rPr>
                <a:t>incident </a:t>
              </a:r>
              <a:endParaRPr lang="en-GB" sz="2400">
                <a:latin typeface="Calibri" pitchFamily="34" charset="0"/>
              </a:endParaRPr>
            </a:p>
          </p:txBody>
        </p:sp>
        <p:sp>
          <p:nvSpPr>
            <p:cNvPr id="24587" name="Tekstvak 6"/>
            <p:cNvSpPr txBox="1">
              <a:spLocks noChangeArrowheads="1"/>
            </p:cNvSpPr>
            <p:nvPr/>
          </p:nvSpPr>
          <p:spPr bwMode="auto">
            <a:xfrm>
              <a:off x="6876256" y="3131676"/>
              <a:ext cx="2304256" cy="369332"/>
            </a:xfrm>
            <a:prstGeom prst="rect">
              <a:avLst/>
            </a:prstGeom>
            <a:noFill/>
            <a:ln w="9525">
              <a:noFill/>
              <a:miter lim="800000"/>
              <a:headEnd/>
              <a:tailEnd/>
            </a:ln>
          </p:spPr>
          <p:txBody>
            <a:bodyPr>
              <a:spAutoFit/>
            </a:bodyPr>
            <a:lstStyle/>
            <a:p>
              <a:pPr algn="ctr"/>
              <a:r>
                <a:rPr lang="en-GB">
                  <a:latin typeface="Calibri" pitchFamily="34" charset="0"/>
                </a:rPr>
                <a:t>Additional information</a:t>
              </a:r>
            </a:p>
          </p:txBody>
        </p:sp>
      </p:grpSp>
      <p:grpSp>
        <p:nvGrpSpPr>
          <p:cNvPr id="24580" name="Groep 13"/>
          <p:cNvGrpSpPr>
            <a:grpSpLocks/>
          </p:cNvGrpSpPr>
          <p:nvPr/>
        </p:nvGrpSpPr>
        <p:grpSpPr bwMode="auto">
          <a:xfrm>
            <a:off x="3924300" y="4076700"/>
            <a:ext cx="1727200" cy="2219325"/>
            <a:chOff x="7164288" y="4129335"/>
            <a:chExt cx="1728192" cy="2219474"/>
          </a:xfrm>
        </p:grpSpPr>
        <p:sp>
          <p:nvSpPr>
            <p:cNvPr id="8" name="Gelijkbenige driehoek 7"/>
            <p:cNvSpPr/>
            <p:nvPr/>
          </p:nvSpPr>
          <p:spPr>
            <a:xfrm rot="10800000">
              <a:off x="7596336" y="4632607"/>
              <a:ext cx="792618" cy="792215"/>
            </a:xfrm>
            <a:prstGeom prst="triangle">
              <a:avLst>
                <a:gd name="adj" fmla="val 4891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24583" name="Tekstvak 8"/>
            <p:cNvSpPr txBox="1">
              <a:spLocks noChangeArrowheads="1"/>
            </p:cNvSpPr>
            <p:nvPr/>
          </p:nvSpPr>
          <p:spPr bwMode="auto">
            <a:xfrm>
              <a:off x="7452320" y="4129335"/>
              <a:ext cx="1224136" cy="369332"/>
            </a:xfrm>
            <a:prstGeom prst="rect">
              <a:avLst/>
            </a:prstGeom>
            <a:noFill/>
            <a:ln w="9525">
              <a:noFill/>
              <a:miter lim="800000"/>
              <a:headEnd/>
              <a:tailEnd/>
            </a:ln>
          </p:spPr>
          <p:txBody>
            <a:bodyPr>
              <a:spAutoFit/>
            </a:bodyPr>
            <a:lstStyle/>
            <a:p>
              <a:r>
                <a:rPr lang="en-GB">
                  <a:latin typeface="Calibri" pitchFamily="34" charset="0"/>
                </a:rPr>
                <a:t>Risk theme</a:t>
              </a:r>
            </a:p>
          </p:txBody>
        </p:sp>
        <p:sp>
          <p:nvSpPr>
            <p:cNvPr id="24584" name="Tekstvak 9"/>
            <p:cNvSpPr txBox="1">
              <a:spLocks noChangeArrowheads="1"/>
            </p:cNvSpPr>
            <p:nvPr/>
          </p:nvSpPr>
          <p:spPr bwMode="auto">
            <a:xfrm>
              <a:off x="7164288" y="5425479"/>
              <a:ext cx="1728192" cy="923330"/>
            </a:xfrm>
            <a:prstGeom prst="rect">
              <a:avLst/>
            </a:prstGeom>
            <a:noFill/>
            <a:ln w="9525">
              <a:noFill/>
              <a:miter lim="800000"/>
              <a:headEnd/>
              <a:tailEnd/>
            </a:ln>
          </p:spPr>
          <p:txBody>
            <a:bodyPr>
              <a:spAutoFit/>
            </a:bodyPr>
            <a:lstStyle/>
            <a:p>
              <a:pPr algn="ctr"/>
              <a:r>
                <a:rPr lang="en-GB">
                  <a:latin typeface="Calibri" pitchFamily="34" charset="0"/>
                </a:rPr>
                <a:t>Information about specific care providers</a:t>
              </a:r>
            </a:p>
          </p:txBody>
        </p:sp>
      </p:grpSp>
      <p:cxnSp>
        <p:nvCxnSpPr>
          <p:cNvPr id="21" name="Rechte verbindingslijn 20"/>
          <p:cNvCxnSpPr/>
          <p:nvPr/>
        </p:nvCxnSpPr>
        <p:spPr>
          <a:xfrm>
            <a:off x="522288" y="4076700"/>
            <a:ext cx="8099425"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r>
              <a:rPr lang="en-GB" sz="4400" smtClean="0"/>
              <a:t>Assessment by inspectors DHI</a:t>
            </a:r>
          </a:p>
        </p:txBody>
      </p:sp>
      <p:sp>
        <p:nvSpPr>
          <p:cNvPr id="26626" name="Rectangle 4"/>
          <p:cNvSpPr>
            <a:spLocks noGrp="1"/>
          </p:cNvSpPr>
          <p:nvPr>
            <p:ph idx="1"/>
          </p:nvPr>
        </p:nvSpPr>
        <p:spPr/>
        <p:txBody>
          <a:bodyPr/>
          <a:lstStyle/>
          <a:p>
            <a:endParaRPr lang="en-GB" sz="2400" smtClean="0">
              <a:ea typeface="MS PGothic" pitchFamily="34" charset="-128"/>
            </a:endParaRPr>
          </a:p>
          <a:p>
            <a:pPr lvl="1">
              <a:buFont typeface="Arial" charset="0"/>
              <a:buNone/>
            </a:pPr>
            <a:r>
              <a:rPr lang="en-GB" sz="2400" b="1" smtClean="0">
                <a:ea typeface="MS PGothic" pitchFamily="34" charset="-128"/>
                <a:sym typeface="Gill Sans"/>
              </a:rPr>
              <a:t>0</a:t>
            </a:r>
            <a:r>
              <a:rPr lang="en-GB" sz="2400" smtClean="0">
                <a:ea typeface="MS PGothic" pitchFamily="34" charset="-128"/>
                <a:sym typeface="Gill Sans"/>
              </a:rPr>
              <a:t>		</a:t>
            </a:r>
            <a:r>
              <a:rPr lang="en-GB" sz="2400" smtClean="0">
                <a:ea typeface="MS PGothic" pitchFamily="34" charset="-128"/>
              </a:rPr>
              <a:t>This information has no added value.</a:t>
            </a:r>
          </a:p>
          <a:p>
            <a:endParaRPr lang="en-GB" sz="2400" smtClean="0">
              <a:ea typeface="MS PGothic" pitchFamily="34" charset="-128"/>
            </a:endParaRPr>
          </a:p>
          <a:p>
            <a:pPr>
              <a:buFont typeface="Arial" charset="0"/>
              <a:buNone/>
            </a:pPr>
            <a:r>
              <a:rPr lang="en-GB" sz="2400" b="1" smtClean="0">
                <a:ea typeface="MS PGothic" pitchFamily="34" charset="-128"/>
                <a:sym typeface="Gill Sans"/>
              </a:rPr>
              <a:t>	1</a:t>
            </a:r>
            <a:r>
              <a:rPr lang="en-GB" sz="2400" smtClean="0">
                <a:ea typeface="MS PGothic" pitchFamily="34" charset="-128"/>
                <a:sym typeface="Gill Sans"/>
              </a:rPr>
              <a:t>	</a:t>
            </a:r>
            <a:r>
              <a:rPr lang="en-GB" sz="2400" smtClean="0">
                <a:ea typeface="MS PGothic" pitchFamily="34" charset="-128"/>
              </a:rPr>
              <a:t>Based on this information, a signal is added to the 		healthcare provider or organization.</a:t>
            </a:r>
          </a:p>
          <a:p>
            <a:endParaRPr lang="en-GB" sz="2400" smtClean="0">
              <a:ea typeface="MS PGothic" pitchFamily="34" charset="-128"/>
            </a:endParaRPr>
          </a:p>
          <a:p>
            <a:pPr>
              <a:buFont typeface="Arial" charset="0"/>
              <a:buNone/>
            </a:pPr>
            <a:r>
              <a:rPr lang="en-GB" sz="2400" b="1" smtClean="0">
                <a:ea typeface="MS PGothic" pitchFamily="34" charset="-128"/>
                <a:sym typeface="Gill Sans"/>
              </a:rPr>
              <a:t>	2	</a:t>
            </a:r>
            <a:r>
              <a:rPr lang="en-GB" sz="2400" smtClean="0"/>
              <a:t>Based on this information, the DHI will further 		investigate this issue. </a:t>
            </a:r>
            <a:endParaRPr lang="en-GB" sz="2400" smtClean="0">
              <a:ea typeface="MS PGothic" pitchFamily="34" charset="-128"/>
            </a:endParaRPr>
          </a:p>
          <a:p>
            <a:endParaRPr lang="en-GB" sz="2400" smtClean="0">
              <a:ea typeface="MS PGothic" pitchFamily="34" charset="-128"/>
            </a:endParaRPr>
          </a:p>
          <a:p>
            <a:pPr>
              <a:buFont typeface="Arial" charset="0"/>
              <a:buNone/>
            </a:pPr>
            <a:r>
              <a:rPr lang="en-GB" sz="2400" b="1" smtClean="0">
                <a:ea typeface="MS PGothic" pitchFamily="34" charset="-128"/>
                <a:sym typeface="Gill Sans"/>
              </a:rPr>
              <a:t>	3 	</a:t>
            </a:r>
            <a:r>
              <a:rPr lang="en-GB" sz="2400" smtClean="0">
                <a:ea typeface="MS PGothic" pitchFamily="34" charset="-128"/>
                <a:sym typeface="Gill Sans"/>
              </a:rPr>
              <a:t>B</a:t>
            </a:r>
            <a:r>
              <a:rPr lang="en-GB" sz="2400" smtClean="0"/>
              <a:t>ased on this information, the DHI will undertake 		immediate action.</a:t>
            </a:r>
            <a:endParaRPr lang="en-GB" sz="2400" smtClean="0">
              <a:ea typeface="MS PGothic" pitchFamily="34" charset="-128"/>
            </a:endParaRPr>
          </a:p>
          <a:p>
            <a:endParaRPr lang="en-GB" sz="3400" smtClean="0">
              <a:ea typeface="MS PGothic" pitchFamily="34" charset="-128"/>
            </a:endParaRPr>
          </a:p>
          <a:p>
            <a:endParaRPr lang="en-GB" sz="3400" smtClean="0">
              <a:ea typeface="MS PGothic"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_4x3">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Presentatie_4x3</Template>
  <TotalTime>531</TotalTime>
  <Words>632</Words>
  <Application>Microsoft Office PowerPoint</Application>
  <PresentationFormat>Apresentação no Ecrã (4:3)</PresentationFormat>
  <Paragraphs>181</Paragraphs>
  <Slides>14</Slides>
  <Notes>6</Notes>
  <HiddenSlides>0</HiddenSlides>
  <MMClips>0</MMClips>
  <ScaleCrop>false</ScaleCrop>
  <HeadingPairs>
    <vt:vector size="4" baseType="variant">
      <vt:variant>
        <vt:lpstr>Tema</vt:lpstr>
      </vt:variant>
      <vt:variant>
        <vt:i4>1</vt:i4>
      </vt:variant>
      <vt:variant>
        <vt:lpstr>Títulos dos diapositivos</vt:lpstr>
      </vt:variant>
      <vt:variant>
        <vt:i4>14</vt:i4>
      </vt:variant>
    </vt:vector>
  </HeadingPairs>
  <TitlesOfParts>
    <vt:vector size="15" baseType="lpstr">
      <vt:lpstr>Presentatie_4x3</vt:lpstr>
      <vt:lpstr>Social media and supervision</vt:lpstr>
      <vt:lpstr>Exploratory research</vt:lpstr>
      <vt:lpstr>Four research components</vt:lpstr>
      <vt:lpstr>Literature study</vt:lpstr>
      <vt:lpstr>Literature study</vt:lpstr>
      <vt:lpstr>Use of social media by other inspectorates</vt:lpstr>
      <vt:lpstr>Use of social media by other inspectorates</vt:lpstr>
      <vt:lpstr>Case studies:  added value of social media for the DHI</vt:lpstr>
      <vt:lpstr>Assessment by inspectors DHI</vt:lpstr>
      <vt:lpstr>1. Incident-based supervision</vt:lpstr>
      <vt:lpstr>2. Risk-based supervision</vt:lpstr>
      <vt:lpstr>Conclusions case studies</vt:lpstr>
      <vt:lpstr>Conclusions research </vt:lpstr>
      <vt:lpstr>Questions and discussion</vt:lpstr>
    </vt:vector>
  </TitlesOfParts>
  <Company>UMC St Radboud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Z727127</dc:creator>
  <dc:description>versie 1.0</dc:description>
  <cp:lastModifiedBy>fiscas</cp:lastModifiedBy>
  <cp:revision>88</cp:revision>
  <dcterms:created xsi:type="dcterms:W3CDTF">2013-10-03T07:08:30Z</dcterms:created>
  <dcterms:modified xsi:type="dcterms:W3CDTF">2014-05-07T11:08:02Z</dcterms:modified>
  <cp:category>Huisstijl</cp:category>
</cp:coreProperties>
</file>