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68" r:id="rId3"/>
    <p:sldId id="269" r:id="rId4"/>
    <p:sldId id="270" r:id="rId5"/>
    <p:sldId id="258" r:id="rId6"/>
    <p:sldId id="262" r:id="rId7"/>
    <p:sldId id="272" r:id="rId8"/>
    <p:sldId id="279" r:id="rId9"/>
    <p:sldId id="260" r:id="rId10"/>
    <p:sldId id="275" r:id="rId11"/>
    <p:sldId id="263" r:id="rId12"/>
    <p:sldId id="266" r:id="rId13"/>
    <p:sldId id="267" r:id="rId14"/>
    <p:sldId id="280" r:id="rId15"/>
    <p:sldId id="256" r:id="rId16"/>
    <p:sldId id="257" r:id="rId17"/>
    <p:sldId id="274" r:id="rId18"/>
    <p:sldId id="273" r:id="rId19"/>
    <p:sldId id="281" r:id="rId20"/>
    <p:sldId id="284" r:id="rId21"/>
    <p:sldId id="283" r:id="rId22"/>
    <p:sldId id="265" r:id="rId23"/>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F700"/>
    <a:srgbClr val="01C383"/>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79" d="100"/>
          <a:sy n="79" d="100"/>
        </p:scale>
        <p:origin x="-17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Marcador de Posição d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1DDF78-EC83-4DE3-AC8C-EE34C0514C34}" type="datetimeFigureOut">
              <a:rPr lang="en-GB" smtClean="0"/>
              <a:pPr/>
              <a:t>08/05/2014</a:t>
            </a:fld>
            <a:endParaRPr lang="en-GB"/>
          </a:p>
        </p:txBody>
      </p:sp>
      <p:sp>
        <p:nvSpPr>
          <p:cNvPr id="4" name="Marcador de Posição do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Marcador de Posição do Número do Diapositivo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6E5151-16C5-4F2B-8292-AE77747C214C}" type="slidenum">
              <a:rPr lang="en-GB" smtClean="0"/>
              <a:pPr/>
              <a:t>‹nº›</a:t>
            </a:fld>
            <a:endParaRPr lang="en-GB"/>
          </a:p>
        </p:txBody>
      </p:sp>
    </p:spTree>
    <p:extLst>
      <p:ext uri="{BB962C8B-B14F-4D97-AF65-F5344CB8AC3E}">
        <p14:creationId xmlns:p14="http://schemas.microsoft.com/office/powerpoint/2010/main" val="720864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1FCAB1-74C8-4FCD-84F5-B587BB8F2587}" type="datetimeFigureOut">
              <a:rPr lang="pt-PT" smtClean="0"/>
              <a:pPr/>
              <a:t>08-05-2014</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F1BE4-F304-4535-8FE4-C3CF65B226F3}" type="slidenum">
              <a:rPr lang="pt-PT" smtClean="0"/>
              <a:pPr/>
              <a:t>‹nº›</a:t>
            </a:fld>
            <a:endParaRPr lang="pt-PT"/>
          </a:p>
        </p:txBody>
      </p:sp>
    </p:spTree>
    <p:extLst>
      <p:ext uri="{BB962C8B-B14F-4D97-AF65-F5344CB8AC3E}">
        <p14:creationId xmlns:p14="http://schemas.microsoft.com/office/powerpoint/2010/main" val="355557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795F1BE4-F304-4535-8FE4-C3CF65B226F3}" type="slidenum">
              <a:rPr lang="pt-PT" smtClean="0"/>
              <a:pPr/>
              <a:t>15</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8BCB25A5-0C05-4785-A818-1A97180AD4CA}" type="datetimeFigureOut">
              <a:rPr lang="pt-PT" smtClean="0"/>
              <a:pPr/>
              <a:t>08-05-2014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9A8FEBBA-B3A8-440F-B7D5-029D68C8CADE}"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25A5-0C05-4785-A818-1A97180AD4CA}" type="datetimeFigureOut">
              <a:rPr lang="pt-PT" smtClean="0"/>
              <a:pPr/>
              <a:t>08-05-2014</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FEBBA-B3A8-440F-B7D5-029D68C8CADE}"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jpeg"/><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esm.europa.eu/index.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efsf.europa.eu/about/index.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5200" y="4495800"/>
            <a:ext cx="1822246" cy="646331"/>
          </a:xfrm>
          <a:prstGeom prst="rect">
            <a:avLst/>
          </a:prstGeom>
          <a:noFill/>
        </p:spPr>
        <p:txBody>
          <a:bodyPr wrap="none" rtlCol="0">
            <a:spAutoFit/>
          </a:bodyPr>
          <a:lstStyle/>
          <a:p>
            <a:pPr algn="ctr"/>
            <a:r>
              <a:rPr lang="pt-PT" dirty="0" smtClean="0">
                <a:solidFill>
                  <a:schemeClr val="accent1">
                    <a:lumMod val="75000"/>
                  </a:schemeClr>
                </a:solidFill>
              </a:rPr>
              <a:t>8 - 9 </a:t>
            </a:r>
            <a:r>
              <a:rPr lang="pt-PT" dirty="0" err="1" smtClean="0">
                <a:solidFill>
                  <a:schemeClr val="accent1">
                    <a:lumMod val="75000"/>
                  </a:schemeClr>
                </a:solidFill>
              </a:rPr>
              <a:t>May</a:t>
            </a:r>
            <a:r>
              <a:rPr lang="pt-PT" dirty="0" smtClean="0">
                <a:solidFill>
                  <a:schemeClr val="accent1">
                    <a:lumMod val="75000"/>
                  </a:schemeClr>
                </a:solidFill>
              </a:rPr>
              <a:t> 2014</a:t>
            </a:r>
            <a:br>
              <a:rPr lang="pt-PT" dirty="0" smtClean="0">
                <a:solidFill>
                  <a:schemeClr val="accent1">
                    <a:lumMod val="75000"/>
                  </a:schemeClr>
                </a:solidFill>
              </a:rPr>
            </a:br>
            <a:r>
              <a:rPr lang="pt-PT" dirty="0" smtClean="0">
                <a:solidFill>
                  <a:schemeClr val="accent1">
                    <a:lumMod val="75000"/>
                  </a:schemeClr>
                </a:solidFill>
              </a:rPr>
              <a:t>Margarida França</a:t>
            </a:r>
            <a:endParaRPr lang="en-US" dirty="0"/>
          </a:p>
        </p:txBody>
      </p:sp>
      <p:sp>
        <p:nvSpPr>
          <p:cNvPr id="4" name="TextBox 3"/>
          <p:cNvSpPr txBox="1"/>
          <p:nvPr/>
        </p:nvSpPr>
        <p:spPr>
          <a:xfrm>
            <a:off x="477219" y="457200"/>
            <a:ext cx="8060119" cy="1938992"/>
          </a:xfrm>
          <a:prstGeom prst="rect">
            <a:avLst/>
          </a:prstGeom>
          <a:noFill/>
        </p:spPr>
        <p:txBody>
          <a:bodyPr wrap="none" rtlCol="0">
            <a:spAutoFit/>
          </a:bodyPr>
          <a:lstStyle/>
          <a:p>
            <a:pPr algn="ctr"/>
            <a:r>
              <a:rPr lang="en-US" sz="4000" b="1" spc="-150" dirty="0" smtClean="0">
                <a:solidFill>
                  <a:schemeClr val="accent1">
                    <a:lumMod val="75000"/>
                  </a:schemeClr>
                </a:solidFill>
                <a:latin typeface="Calibri"/>
                <a:cs typeface="Calibri"/>
              </a:rPr>
              <a:t>Health policy and health system changes</a:t>
            </a:r>
          </a:p>
          <a:p>
            <a:pPr algn="ctr"/>
            <a:r>
              <a:rPr lang="en-US" sz="4000" b="1" spc="-150" dirty="0" smtClean="0">
                <a:solidFill>
                  <a:schemeClr val="accent1">
                    <a:lumMod val="75000"/>
                  </a:schemeClr>
                </a:solidFill>
                <a:latin typeface="Calibri"/>
                <a:cs typeface="Calibri"/>
              </a:rPr>
              <a:t>in times of crisis: challenges for</a:t>
            </a:r>
            <a:br>
              <a:rPr lang="en-US" sz="4000" b="1" spc="-150" dirty="0" smtClean="0">
                <a:solidFill>
                  <a:schemeClr val="accent1">
                    <a:lumMod val="75000"/>
                  </a:schemeClr>
                </a:solidFill>
                <a:latin typeface="Calibri"/>
                <a:cs typeface="Calibri"/>
              </a:rPr>
            </a:br>
            <a:r>
              <a:rPr lang="pt-PT" sz="4000" b="1" spc="-150" dirty="0" err="1" smtClean="0">
                <a:solidFill>
                  <a:schemeClr val="accent1">
                    <a:lumMod val="75000"/>
                  </a:schemeClr>
                </a:solidFill>
                <a:latin typeface="Calibri"/>
                <a:cs typeface="Calibri"/>
              </a:rPr>
              <a:t>regulators</a:t>
            </a:r>
            <a:r>
              <a:rPr lang="pt-PT" sz="4000" b="1" spc="-150" dirty="0" smtClean="0">
                <a:solidFill>
                  <a:schemeClr val="accent1">
                    <a:lumMod val="75000"/>
                  </a:schemeClr>
                </a:solidFill>
                <a:latin typeface="Calibri"/>
                <a:cs typeface="Calibri"/>
              </a:rPr>
              <a:t> </a:t>
            </a:r>
            <a:r>
              <a:rPr lang="pt-PT" sz="4000" b="1" spc="-150" dirty="0" err="1" smtClean="0">
                <a:solidFill>
                  <a:schemeClr val="accent1">
                    <a:lumMod val="75000"/>
                  </a:schemeClr>
                </a:solidFill>
                <a:latin typeface="Calibri"/>
                <a:cs typeface="Calibri"/>
              </a:rPr>
              <a:t>and</a:t>
            </a:r>
            <a:r>
              <a:rPr lang="pt-PT" sz="4000" b="1" spc="-150" dirty="0" smtClean="0">
                <a:solidFill>
                  <a:schemeClr val="accent1">
                    <a:lumMod val="75000"/>
                  </a:schemeClr>
                </a:solidFill>
                <a:latin typeface="Calibri"/>
                <a:cs typeface="Calibri"/>
              </a:rPr>
              <a:t> </a:t>
            </a:r>
            <a:r>
              <a:rPr lang="pt-PT" sz="4000" b="1" spc="-150" dirty="0" err="1" smtClean="0">
                <a:solidFill>
                  <a:schemeClr val="accent1">
                    <a:lumMod val="75000"/>
                  </a:schemeClr>
                </a:solidFill>
                <a:latin typeface="Calibri"/>
                <a:cs typeface="Calibri"/>
              </a:rPr>
              <a:t>supervisors</a:t>
            </a:r>
            <a:endParaRPr lang="en-US" sz="4000" b="1" spc="-150" dirty="0">
              <a:latin typeface="Calibri"/>
              <a:cs typeface="Calibri"/>
            </a:endParaRPr>
          </a:p>
        </p:txBody>
      </p:sp>
      <p:pic>
        <p:nvPicPr>
          <p:cNvPr id="6" name="Picture 5" descr="Logo Completo ERS.jpg"/>
          <p:cNvPicPr>
            <a:picLocks noChangeAspect="1"/>
          </p:cNvPicPr>
          <p:nvPr/>
        </p:nvPicPr>
        <p:blipFill>
          <a:blip r:embed="rId2" cstate="print"/>
          <a:stretch>
            <a:fillRect/>
          </a:stretch>
        </p:blipFill>
        <p:spPr>
          <a:xfrm>
            <a:off x="8001000" y="3429000"/>
            <a:ext cx="828846" cy="1447800"/>
          </a:xfrm>
          <a:prstGeom prst="rect">
            <a:avLst/>
          </a:prstGeom>
        </p:spPr>
      </p:pic>
      <p:pic>
        <p:nvPicPr>
          <p:cNvPr id="7" name="Picture 6" descr="logo EPSO.jpg"/>
          <p:cNvPicPr>
            <a:picLocks noChangeAspect="1"/>
          </p:cNvPicPr>
          <p:nvPr/>
        </p:nvPicPr>
        <p:blipFill>
          <a:blip r:embed="rId3" cstate="print"/>
          <a:stretch>
            <a:fillRect/>
          </a:stretch>
        </p:blipFill>
        <p:spPr>
          <a:xfrm>
            <a:off x="6705600" y="5105400"/>
            <a:ext cx="2133600" cy="74855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331640" y="260649"/>
            <a:ext cx="6984776" cy="1440160"/>
          </a:xfrm>
          <a:prstGeom prst="rect">
            <a:avLst/>
          </a:prstGeom>
          <a:noFill/>
          <a:ln w="9525">
            <a:noFill/>
            <a:miter lim="800000"/>
            <a:headEnd/>
            <a:tailEnd/>
          </a:ln>
        </p:spPr>
      </p:pic>
      <p:sp>
        <p:nvSpPr>
          <p:cNvPr id="7" name="Rectângulo 6"/>
          <p:cNvSpPr/>
          <p:nvPr/>
        </p:nvSpPr>
        <p:spPr>
          <a:xfrm>
            <a:off x="4724400" y="3581400"/>
            <a:ext cx="3960440" cy="1152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Success  with the negotiations with pharmaceutical industry, which limited the State’s expenditure to 1% of GDP in 2013.  This goal was extended to 2014. </a:t>
            </a:r>
            <a:endParaRPr lang="en-GB" dirty="0"/>
          </a:p>
        </p:txBody>
      </p:sp>
      <p:sp>
        <p:nvSpPr>
          <p:cNvPr id="12" name="TextBox 11"/>
          <p:cNvSpPr txBox="1"/>
          <p:nvPr/>
        </p:nvSpPr>
        <p:spPr>
          <a:xfrm>
            <a:off x="609600" y="2286000"/>
            <a:ext cx="8049549" cy="1169551"/>
          </a:xfrm>
          <a:prstGeom prst="rect">
            <a:avLst/>
          </a:prstGeom>
          <a:noFill/>
        </p:spPr>
        <p:txBody>
          <a:bodyPr wrap="square" rtlCol="0">
            <a:spAutoFit/>
          </a:bodyPr>
          <a:lstStyle/>
          <a:p>
            <a:pPr algn="just"/>
            <a:r>
              <a:rPr lang="en-US" sz="1400" dirty="0" smtClean="0">
                <a:solidFill>
                  <a:schemeClr val="tx2"/>
                </a:solidFill>
              </a:rPr>
              <a:t>The health sector has already undergone a number of reforms since 2011, resulting in significant savings.</a:t>
            </a:r>
          </a:p>
          <a:p>
            <a:pPr algn="just"/>
            <a:r>
              <a:rPr lang="en-US" sz="1400" dirty="0" smtClean="0">
                <a:solidFill>
                  <a:schemeClr val="tx2"/>
                </a:solidFill>
              </a:rPr>
              <a:t>By increasing efficiency and reducing waste, in 2013, expenditure in the National Health Sector is likely to be about 15 percent lower than in 2010 (€1.5 billion in savings). Most cost categories were reduced, while preserving the quality of healthcare with the consolidated deficit of the sector (CG plus </a:t>
            </a:r>
            <a:r>
              <a:rPr lang="en-US" sz="1400" dirty="0" err="1" smtClean="0">
                <a:solidFill>
                  <a:schemeClr val="tx2"/>
                </a:solidFill>
              </a:rPr>
              <a:t>SOEs</a:t>
            </a:r>
            <a:r>
              <a:rPr lang="en-US" sz="1400" dirty="0" smtClean="0">
                <a:solidFill>
                  <a:schemeClr val="tx2"/>
                </a:solidFill>
              </a:rPr>
              <a:t>) declining from €833 million in 2010 to an estimated €126 million in 2013.</a:t>
            </a:r>
            <a:endParaRPr lang="en-US" sz="1400" dirty="0">
              <a:solidFill>
                <a:schemeClr val="tx2"/>
              </a:solidFill>
            </a:endParaRPr>
          </a:p>
        </p:txBody>
      </p:sp>
      <p:sp>
        <p:nvSpPr>
          <p:cNvPr id="13" name="TextBox 12"/>
          <p:cNvSpPr txBox="1"/>
          <p:nvPr/>
        </p:nvSpPr>
        <p:spPr>
          <a:xfrm>
            <a:off x="762000" y="3581400"/>
            <a:ext cx="3590158" cy="738664"/>
          </a:xfrm>
          <a:prstGeom prst="rect">
            <a:avLst/>
          </a:prstGeom>
          <a:noFill/>
        </p:spPr>
        <p:txBody>
          <a:bodyPr wrap="square" rtlCol="0">
            <a:spAutoFit/>
          </a:bodyPr>
          <a:lstStyle/>
          <a:p>
            <a:r>
              <a:rPr lang="en-US" sz="1400" b="1" dirty="0" smtClean="0">
                <a:solidFill>
                  <a:srgbClr val="1F497D"/>
                </a:solidFill>
              </a:rPr>
              <a:t>Despite the commitment control law (CCL) and the progression of the arrears clearance, new arrears continue to accumulate.</a:t>
            </a:r>
            <a:endParaRPr lang="en-US" sz="1400" b="1" dirty="0">
              <a:solidFill>
                <a:srgbClr val="1F497D"/>
              </a:solidFill>
            </a:endParaRPr>
          </a:p>
        </p:txBody>
      </p:sp>
      <p:sp>
        <p:nvSpPr>
          <p:cNvPr id="14" name="TextBox 13"/>
          <p:cNvSpPr txBox="1"/>
          <p:nvPr/>
        </p:nvSpPr>
        <p:spPr>
          <a:xfrm>
            <a:off x="685800" y="5029200"/>
            <a:ext cx="8001000" cy="830997"/>
          </a:xfrm>
          <a:prstGeom prst="rect">
            <a:avLst/>
          </a:prstGeom>
          <a:noFill/>
        </p:spPr>
        <p:txBody>
          <a:bodyPr wrap="square" rtlCol="0">
            <a:spAutoFit/>
          </a:bodyPr>
          <a:lstStyle/>
          <a:p>
            <a:pPr algn="ctr"/>
            <a:r>
              <a:rPr lang="en-US" sz="1600" dirty="0" smtClean="0">
                <a:solidFill>
                  <a:srgbClr val="1F497D"/>
                </a:solidFill>
              </a:rPr>
              <a:t>Lastly, in the health sector, operational improvements geared at cost control and efficiency continues to be implemented, as exemplified by the recent publication of the clinical and prescription guidelines.</a:t>
            </a:r>
            <a:endParaRPr lang="en-US" sz="16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09600"/>
            <a:ext cx="3898776" cy="1143000"/>
          </a:xfrm>
        </p:spPr>
        <p:txBody>
          <a:bodyPr>
            <a:normAutofit fontScale="90000"/>
          </a:bodyPr>
          <a:lstStyle/>
          <a:p>
            <a:pPr algn="l"/>
            <a:r>
              <a:rPr lang="pt-PT" sz="2800" dirty="0" smtClean="0">
                <a:solidFill>
                  <a:srgbClr val="800000"/>
                </a:solidFill>
              </a:rPr>
              <a:t>TROIKA RECOMMENDATIONS  FINANCING  </a:t>
            </a:r>
            <a:endParaRPr lang="pt-PT" sz="2800" dirty="0">
              <a:solidFill>
                <a:srgbClr val="800000"/>
              </a:solidFill>
            </a:endParaRPr>
          </a:p>
        </p:txBody>
      </p:sp>
      <p:sp>
        <p:nvSpPr>
          <p:cNvPr id="3" name="Marcador de Posição de Conteúdo 2"/>
          <p:cNvSpPr>
            <a:spLocks noGrp="1"/>
          </p:cNvSpPr>
          <p:nvPr>
            <p:ph sz="half" idx="1"/>
          </p:nvPr>
        </p:nvSpPr>
        <p:spPr>
          <a:xfrm>
            <a:off x="457200" y="2348880"/>
            <a:ext cx="4038600" cy="4320480"/>
          </a:xfrm>
        </p:spPr>
        <p:txBody>
          <a:bodyPr vert="horz" wrap="none">
            <a:normAutofit lnSpcReduction="10000"/>
          </a:bodyPr>
          <a:lstStyle/>
          <a:p>
            <a:pPr>
              <a:buNone/>
            </a:pPr>
            <a:r>
              <a:rPr lang="pt-PT" sz="1800" dirty="0" smtClean="0">
                <a:solidFill>
                  <a:srgbClr val="800000"/>
                </a:solidFill>
              </a:rPr>
              <a:t>To </a:t>
            </a:r>
            <a:r>
              <a:rPr lang="pt-PT" sz="1800" dirty="0" err="1" smtClean="0">
                <a:solidFill>
                  <a:srgbClr val="800000"/>
                </a:solidFill>
              </a:rPr>
              <a:t>review</a:t>
            </a:r>
            <a:r>
              <a:rPr lang="pt-PT" sz="1800" dirty="0" smtClean="0">
                <a:solidFill>
                  <a:srgbClr val="800000"/>
                </a:solidFill>
              </a:rPr>
              <a:t> </a:t>
            </a:r>
            <a:r>
              <a:rPr lang="pt-PT" sz="1800" dirty="0" err="1" smtClean="0">
                <a:solidFill>
                  <a:srgbClr val="800000"/>
                </a:solidFill>
              </a:rPr>
              <a:t>and</a:t>
            </a:r>
            <a:r>
              <a:rPr lang="pt-PT" sz="1800" dirty="0" smtClean="0">
                <a:solidFill>
                  <a:srgbClr val="800000"/>
                </a:solidFill>
              </a:rPr>
              <a:t> </a:t>
            </a:r>
            <a:r>
              <a:rPr lang="pt-PT" sz="1800" dirty="0" err="1" smtClean="0">
                <a:solidFill>
                  <a:srgbClr val="800000"/>
                </a:solidFill>
              </a:rPr>
              <a:t>increase</a:t>
            </a:r>
            <a:r>
              <a:rPr lang="pt-PT" sz="1800" dirty="0" smtClean="0">
                <a:solidFill>
                  <a:srgbClr val="800000"/>
                </a:solidFill>
              </a:rPr>
              <a:t> NHS</a:t>
            </a:r>
          </a:p>
          <a:p>
            <a:pPr>
              <a:buNone/>
            </a:pPr>
            <a:r>
              <a:rPr lang="pt-PT" sz="1800" dirty="0" err="1" smtClean="0">
                <a:solidFill>
                  <a:srgbClr val="800000"/>
                </a:solidFill>
              </a:rPr>
              <a:t>moderating</a:t>
            </a:r>
            <a:r>
              <a:rPr lang="pt-PT" sz="1800" dirty="0" smtClean="0">
                <a:solidFill>
                  <a:srgbClr val="800000"/>
                </a:solidFill>
              </a:rPr>
              <a:t> taxes</a:t>
            </a:r>
          </a:p>
          <a:p>
            <a:pPr>
              <a:buNone/>
            </a:pPr>
            <a:endParaRPr lang="pt-PT" sz="1800" dirty="0" smtClean="0">
              <a:solidFill>
                <a:srgbClr val="800000"/>
              </a:solidFill>
            </a:endParaRPr>
          </a:p>
          <a:p>
            <a:pPr>
              <a:buNone/>
            </a:pPr>
            <a:endParaRPr lang="pt-PT" sz="1800" dirty="0" smtClean="0">
              <a:solidFill>
                <a:srgbClr val="800000"/>
              </a:solidFill>
            </a:endParaRPr>
          </a:p>
          <a:p>
            <a:pPr>
              <a:buNone/>
            </a:pPr>
            <a:r>
              <a:rPr lang="pt-PT" sz="1800" dirty="0" smtClean="0">
                <a:solidFill>
                  <a:srgbClr val="800000"/>
                </a:solidFill>
              </a:rPr>
              <a:t>To </a:t>
            </a:r>
            <a:r>
              <a:rPr lang="pt-PT" sz="1800" dirty="0" err="1" smtClean="0">
                <a:solidFill>
                  <a:srgbClr val="800000"/>
                </a:solidFill>
              </a:rPr>
              <a:t>achieve</a:t>
            </a:r>
            <a:r>
              <a:rPr lang="pt-PT" sz="1800" dirty="0" smtClean="0">
                <a:solidFill>
                  <a:srgbClr val="800000"/>
                </a:solidFill>
              </a:rPr>
              <a:t> a self </a:t>
            </a:r>
            <a:r>
              <a:rPr lang="pt-PT" sz="1800" dirty="0" err="1" smtClean="0">
                <a:solidFill>
                  <a:srgbClr val="800000"/>
                </a:solidFill>
              </a:rPr>
              <a:t>sustainable</a:t>
            </a:r>
            <a:r>
              <a:rPr lang="pt-PT" sz="1800" dirty="0" smtClean="0">
                <a:solidFill>
                  <a:srgbClr val="800000"/>
                </a:solidFill>
              </a:rPr>
              <a:t> </a:t>
            </a:r>
            <a:r>
              <a:rPr lang="pt-PT" sz="1800" dirty="0" err="1" smtClean="0">
                <a:solidFill>
                  <a:srgbClr val="800000"/>
                </a:solidFill>
              </a:rPr>
              <a:t>model</a:t>
            </a:r>
            <a:endParaRPr lang="pt-PT" sz="1800" dirty="0" smtClean="0">
              <a:solidFill>
                <a:srgbClr val="800000"/>
              </a:solidFill>
            </a:endParaRPr>
          </a:p>
          <a:p>
            <a:pPr>
              <a:buNone/>
            </a:pPr>
            <a:r>
              <a:rPr lang="pt-PT" sz="1800" dirty="0" smtClean="0">
                <a:solidFill>
                  <a:srgbClr val="800000"/>
                </a:solidFill>
              </a:rPr>
              <a:t>for </a:t>
            </a:r>
            <a:r>
              <a:rPr lang="pt-PT" sz="1800" dirty="0" err="1" smtClean="0">
                <a:solidFill>
                  <a:srgbClr val="800000"/>
                </a:solidFill>
              </a:rPr>
              <a:t>health-benefits</a:t>
            </a:r>
            <a:r>
              <a:rPr lang="pt-PT" sz="1800" dirty="0" smtClean="0">
                <a:solidFill>
                  <a:srgbClr val="800000"/>
                </a:solidFill>
              </a:rPr>
              <a:t> </a:t>
            </a:r>
            <a:r>
              <a:rPr lang="pt-PT" sz="1800" dirty="0" err="1" smtClean="0">
                <a:solidFill>
                  <a:srgbClr val="800000"/>
                </a:solidFill>
              </a:rPr>
              <a:t>schemes</a:t>
            </a:r>
            <a:r>
              <a:rPr lang="pt-PT" sz="1800" dirty="0" smtClean="0">
                <a:solidFill>
                  <a:srgbClr val="800000"/>
                </a:solidFill>
              </a:rPr>
              <a:t> for</a:t>
            </a:r>
          </a:p>
          <a:p>
            <a:pPr>
              <a:buNone/>
            </a:pPr>
            <a:r>
              <a:rPr lang="pt-PT" sz="1800" dirty="0" smtClean="0">
                <a:solidFill>
                  <a:srgbClr val="800000"/>
                </a:solidFill>
              </a:rPr>
              <a:t>civil </a:t>
            </a:r>
            <a:r>
              <a:rPr lang="pt-PT" sz="1800" dirty="0" err="1" smtClean="0">
                <a:solidFill>
                  <a:srgbClr val="800000"/>
                </a:solidFill>
              </a:rPr>
              <a:t>servants</a:t>
            </a:r>
            <a:endParaRPr lang="pt-PT" sz="1800" dirty="0" smtClean="0">
              <a:solidFill>
                <a:srgbClr val="800000"/>
              </a:solidFill>
            </a:endParaRPr>
          </a:p>
          <a:p>
            <a:pPr>
              <a:buNone/>
            </a:pPr>
            <a:endParaRPr lang="pt-PT" sz="1800" dirty="0" smtClean="0">
              <a:solidFill>
                <a:srgbClr val="800000"/>
              </a:solidFill>
            </a:endParaRPr>
          </a:p>
          <a:p>
            <a:pPr>
              <a:buNone/>
            </a:pPr>
            <a:endParaRPr lang="pt-PT" sz="1800" dirty="0" smtClean="0">
              <a:solidFill>
                <a:srgbClr val="800000"/>
              </a:solidFill>
            </a:endParaRPr>
          </a:p>
          <a:p>
            <a:pPr>
              <a:buNone/>
            </a:pPr>
            <a:r>
              <a:rPr lang="pt-PT" sz="1800" dirty="0" smtClean="0">
                <a:solidFill>
                  <a:srgbClr val="800000"/>
                </a:solidFill>
              </a:rPr>
              <a:t>To </a:t>
            </a:r>
            <a:r>
              <a:rPr lang="pt-PT" sz="1800" dirty="0" err="1" smtClean="0">
                <a:solidFill>
                  <a:srgbClr val="800000"/>
                </a:solidFill>
              </a:rPr>
              <a:t>produce</a:t>
            </a:r>
            <a:r>
              <a:rPr lang="pt-PT" sz="1800" dirty="0" smtClean="0">
                <a:solidFill>
                  <a:srgbClr val="800000"/>
                </a:solidFill>
              </a:rPr>
              <a:t> a </a:t>
            </a:r>
            <a:r>
              <a:rPr lang="pt-PT" sz="1800" dirty="0" err="1" smtClean="0">
                <a:solidFill>
                  <a:srgbClr val="800000"/>
                </a:solidFill>
              </a:rPr>
              <a:t>health</a:t>
            </a:r>
            <a:r>
              <a:rPr lang="pt-PT" sz="1800" dirty="0" smtClean="0">
                <a:solidFill>
                  <a:srgbClr val="800000"/>
                </a:solidFill>
              </a:rPr>
              <a:t> sector </a:t>
            </a:r>
            <a:r>
              <a:rPr lang="pt-PT" sz="1800" dirty="0" err="1" smtClean="0">
                <a:solidFill>
                  <a:srgbClr val="800000"/>
                </a:solidFill>
              </a:rPr>
              <a:t>strategic</a:t>
            </a:r>
            <a:endParaRPr lang="pt-PT" sz="1800" dirty="0" smtClean="0">
              <a:solidFill>
                <a:srgbClr val="800000"/>
              </a:solidFill>
            </a:endParaRPr>
          </a:p>
          <a:p>
            <a:pPr>
              <a:buNone/>
            </a:pPr>
            <a:r>
              <a:rPr lang="pt-PT" sz="1800" dirty="0" err="1" smtClean="0">
                <a:solidFill>
                  <a:srgbClr val="800000"/>
                </a:solidFill>
              </a:rPr>
              <a:t>plan</a:t>
            </a:r>
            <a:r>
              <a:rPr lang="pt-PT" sz="1800" dirty="0" smtClean="0">
                <a:solidFill>
                  <a:srgbClr val="800000"/>
                </a:solidFill>
              </a:rPr>
              <a:t> </a:t>
            </a:r>
            <a:r>
              <a:rPr lang="pt-PT" sz="1800" dirty="0" err="1" smtClean="0">
                <a:solidFill>
                  <a:srgbClr val="800000"/>
                </a:solidFill>
              </a:rPr>
              <a:t>consistent</a:t>
            </a:r>
            <a:r>
              <a:rPr lang="pt-PT" sz="1800" dirty="0" smtClean="0">
                <a:solidFill>
                  <a:srgbClr val="800000"/>
                </a:solidFill>
              </a:rPr>
              <a:t> </a:t>
            </a:r>
            <a:r>
              <a:rPr lang="pt-PT" sz="1800" dirty="0" err="1" smtClean="0">
                <a:solidFill>
                  <a:srgbClr val="800000"/>
                </a:solidFill>
              </a:rPr>
              <a:t>with</a:t>
            </a:r>
            <a:r>
              <a:rPr lang="pt-PT" sz="1800" dirty="0" smtClean="0">
                <a:solidFill>
                  <a:srgbClr val="800000"/>
                </a:solidFill>
              </a:rPr>
              <a:t> </a:t>
            </a:r>
            <a:r>
              <a:rPr lang="pt-PT" sz="1800" dirty="0" err="1" smtClean="0">
                <a:solidFill>
                  <a:srgbClr val="800000"/>
                </a:solidFill>
              </a:rPr>
              <a:t>the</a:t>
            </a:r>
            <a:r>
              <a:rPr lang="pt-PT" sz="1800" dirty="0" smtClean="0">
                <a:solidFill>
                  <a:srgbClr val="800000"/>
                </a:solidFill>
              </a:rPr>
              <a:t> </a:t>
            </a:r>
            <a:r>
              <a:rPr lang="pt-PT" sz="1800" dirty="0" err="1" smtClean="0">
                <a:solidFill>
                  <a:srgbClr val="800000"/>
                </a:solidFill>
              </a:rPr>
              <a:t>medium-term</a:t>
            </a:r>
            <a:endParaRPr lang="pt-PT" sz="1800" dirty="0" smtClean="0">
              <a:solidFill>
                <a:srgbClr val="800000"/>
              </a:solidFill>
            </a:endParaRPr>
          </a:p>
          <a:p>
            <a:pPr>
              <a:buNone/>
            </a:pPr>
            <a:r>
              <a:rPr lang="pt-PT" sz="1800" dirty="0" err="1" smtClean="0">
                <a:solidFill>
                  <a:srgbClr val="800000"/>
                </a:solidFill>
              </a:rPr>
              <a:t>budget</a:t>
            </a:r>
            <a:r>
              <a:rPr lang="pt-PT" sz="1800" dirty="0" smtClean="0">
                <a:solidFill>
                  <a:srgbClr val="800000"/>
                </a:solidFill>
              </a:rPr>
              <a:t> </a:t>
            </a:r>
            <a:r>
              <a:rPr lang="pt-PT" sz="1800" dirty="0" err="1" smtClean="0">
                <a:solidFill>
                  <a:srgbClr val="800000"/>
                </a:solidFill>
              </a:rPr>
              <a:t>framework</a:t>
            </a:r>
            <a:endParaRPr lang="pt-PT" sz="1800" dirty="0" smtClean="0">
              <a:solidFill>
                <a:srgbClr val="800000"/>
              </a:solidFill>
            </a:endParaRPr>
          </a:p>
          <a:p>
            <a:pPr>
              <a:buNone/>
            </a:pPr>
            <a:endParaRPr lang="pt-PT" sz="1800" dirty="0" smtClean="0">
              <a:solidFill>
                <a:srgbClr val="800000"/>
              </a:solidFill>
            </a:endParaRPr>
          </a:p>
        </p:txBody>
      </p:sp>
      <p:sp>
        <p:nvSpPr>
          <p:cNvPr id="4" name="Marcador de Posição de Conteúdo 3"/>
          <p:cNvSpPr>
            <a:spLocks noGrp="1"/>
          </p:cNvSpPr>
          <p:nvPr>
            <p:ph sz="half" idx="2"/>
          </p:nvPr>
        </p:nvSpPr>
        <p:spPr>
          <a:xfrm>
            <a:off x="4953000" y="2133600"/>
            <a:ext cx="4191000" cy="3810000"/>
          </a:xfrm>
        </p:spPr>
        <p:txBody>
          <a:bodyPr>
            <a:normAutofit lnSpcReduction="10000"/>
          </a:bodyPr>
          <a:lstStyle/>
          <a:p>
            <a:pPr>
              <a:buNone/>
            </a:pPr>
            <a:r>
              <a:rPr lang="pt-PT" sz="1600" dirty="0" err="1" smtClean="0">
                <a:solidFill>
                  <a:srgbClr val="376092"/>
                </a:solidFill>
              </a:rPr>
              <a:t>Reviews</a:t>
            </a:r>
            <a:r>
              <a:rPr lang="pt-PT" sz="1600" dirty="0" smtClean="0">
                <a:solidFill>
                  <a:srgbClr val="376092"/>
                </a:solidFill>
              </a:rPr>
              <a:t> </a:t>
            </a:r>
            <a:r>
              <a:rPr lang="pt-PT" sz="1600" dirty="0" err="1" smtClean="0">
                <a:solidFill>
                  <a:srgbClr val="376092"/>
                </a:solidFill>
              </a:rPr>
              <a:t>and</a:t>
            </a:r>
            <a:r>
              <a:rPr lang="pt-PT" sz="1600" dirty="0" smtClean="0">
                <a:solidFill>
                  <a:srgbClr val="376092"/>
                </a:solidFill>
              </a:rPr>
              <a:t> </a:t>
            </a:r>
            <a:r>
              <a:rPr lang="pt-PT" sz="1600" dirty="0" err="1" smtClean="0">
                <a:solidFill>
                  <a:srgbClr val="376092"/>
                </a:solidFill>
              </a:rPr>
              <a:t>increases</a:t>
            </a:r>
            <a:r>
              <a:rPr lang="pt-PT" sz="1600" dirty="0" smtClean="0">
                <a:solidFill>
                  <a:srgbClr val="376092"/>
                </a:solidFill>
              </a:rPr>
              <a:t> </a:t>
            </a:r>
            <a:r>
              <a:rPr lang="pt-PT" sz="1600" dirty="0" err="1" smtClean="0">
                <a:solidFill>
                  <a:srgbClr val="376092"/>
                </a:solidFill>
              </a:rPr>
              <a:t>on</a:t>
            </a:r>
            <a:r>
              <a:rPr lang="pt-PT" sz="1600" dirty="0" smtClean="0">
                <a:solidFill>
                  <a:srgbClr val="376092"/>
                </a:solidFill>
              </a:rPr>
              <a:t> 2001 </a:t>
            </a:r>
            <a:r>
              <a:rPr lang="pt-PT" sz="1600" dirty="0" err="1" smtClean="0">
                <a:solidFill>
                  <a:srgbClr val="376092"/>
                </a:solidFill>
              </a:rPr>
              <a:t>and</a:t>
            </a:r>
            <a:r>
              <a:rPr lang="pt-PT" sz="1600" dirty="0" smtClean="0">
                <a:solidFill>
                  <a:srgbClr val="376092"/>
                </a:solidFill>
              </a:rPr>
              <a:t> 2012 </a:t>
            </a:r>
            <a:r>
              <a:rPr lang="pt-PT" sz="1600" dirty="0" err="1" smtClean="0">
                <a:solidFill>
                  <a:srgbClr val="376092"/>
                </a:solidFill>
              </a:rPr>
              <a:t>years</a:t>
            </a:r>
            <a:endParaRPr lang="pt-PT" sz="1600" dirty="0" smtClean="0">
              <a:solidFill>
                <a:srgbClr val="376092"/>
              </a:solidFill>
            </a:endParaRPr>
          </a:p>
          <a:p>
            <a:pPr>
              <a:buNone/>
            </a:pPr>
            <a:endParaRPr lang="pt-PT" sz="1600" dirty="0" smtClean="0">
              <a:solidFill>
                <a:srgbClr val="376092"/>
              </a:solidFill>
            </a:endParaRPr>
          </a:p>
          <a:p>
            <a:pPr>
              <a:buNone/>
            </a:pPr>
            <a:r>
              <a:rPr lang="pt-PT" sz="1600" dirty="0" err="1" smtClean="0">
                <a:solidFill>
                  <a:srgbClr val="376092"/>
                </a:solidFill>
              </a:rPr>
              <a:t>However</a:t>
            </a:r>
            <a:r>
              <a:rPr lang="pt-PT" sz="1600" dirty="0" smtClean="0">
                <a:solidFill>
                  <a:srgbClr val="376092"/>
                </a:solidFill>
              </a:rPr>
              <a:t> non </a:t>
            </a:r>
            <a:r>
              <a:rPr lang="pt-PT" sz="1600" dirty="0" err="1" smtClean="0">
                <a:solidFill>
                  <a:srgbClr val="376092"/>
                </a:solidFill>
              </a:rPr>
              <a:t>payer</a:t>
            </a:r>
            <a:r>
              <a:rPr lang="pt-PT" sz="1600" dirty="0" smtClean="0">
                <a:solidFill>
                  <a:srgbClr val="376092"/>
                </a:solidFill>
              </a:rPr>
              <a:t> </a:t>
            </a:r>
            <a:r>
              <a:rPr lang="pt-PT" sz="1600" dirty="0" err="1" smtClean="0">
                <a:solidFill>
                  <a:srgbClr val="376092"/>
                </a:solidFill>
              </a:rPr>
              <a:t>patients</a:t>
            </a:r>
            <a:r>
              <a:rPr lang="pt-PT" sz="1600" dirty="0" smtClean="0">
                <a:solidFill>
                  <a:srgbClr val="376092"/>
                </a:solidFill>
              </a:rPr>
              <a:t> - 5.729.986</a:t>
            </a:r>
          </a:p>
          <a:p>
            <a:pPr>
              <a:buNone/>
            </a:pPr>
            <a:r>
              <a:rPr lang="pt-PT" sz="1200" dirty="0" smtClean="0">
                <a:solidFill>
                  <a:srgbClr val="376092"/>
                </a:solidFill>
              </a:rPr>
              <a:t>(30.01.2014,Ministry </a:t>
            </a:r>
            <a:r>
              <a:rPr lang="pt-PT" sz="1200" dirty="0" err="1" smtClean="0">
                <a:solidFill>
                  <a:srgbClr val="376092"/>
                </a:solidFill>
              </a:rPr>
              <a:t>of</a:t>
            </a:r>
            <a:r>
              <a:rPr lang="pt-PT" sz="1200" dirty="0" smtClean="0">
                <a:solidFill>
                  <a:srgbClr val="376092"/>
                </a:solidFill>
              </a:rPr>
              <a:t> </a:t>
            </a:r>
            <a:r>
              <a:rPr lang="pt-PT" sz="1200" dirty="0" err="1" smtClean="0">
                <a:solidFill>
                  <a:srgbClr val="376092"/>
                </a:solidFill>
              </a:rPr>
              <a:t>Health</a:t>
            </a:r>
            <a:r>
              <a:rPr lang="pt-PT" sz="1200" dirty="0" smtClean="0">
                <a:solidFill>
                  <a:srgbClr val="376092"/>
                </a:solidFill>
              </a:rPr>
              <a:t>, ACSS)</a:t>
            </a:r>
          </a:p>
          <a:p>
            <a:pPr>
              <a:buNone/>
            </a:pPr>
            <a:endParaRPr lang="en-GB" sz="1800" dirty="0" smtClean="0">
              <a:solidFill>
                <a:srgbClr val="376092"/>
              </a:solidFill>
            </a:endParaRPr>
          </a:p>
          <a:p>
            <a:pPr>
              <a:buNone/>
            </a:pPr>
            <a:endParaRPr lang="en-GB" sz="1800" dirty="0" smtClean="0">
              <a:solidFill>
                <a:srgbClr val="376092"/>
              </a:solidFill>
            </a:endParaRPr>
          </a:p>
          <a:p>
            <a:pPr>
              <a:buNone/>
            </a:pPr>
            <a:r>
              <a:rPr lang="en-GB" sz="1800" dirty="0" smtClean="0">
                <a:solidFill>
                  <a:srgbClr val="376092"/>
                </a:solidFill>
              </a:rPr>
              <a:t> </a:t>
            </a:r>
            <a:r>
              <a:rPr lang="en-GB" sz="1600" dirty="0" smtClean="0">
                <a:solidFill>
                  <a:srgbClr val="376092"/>
                </a:solidFill>
              </a:rPr>
              <a:t>Increased contribution rates to 3,5%</a:t>
            </a:r>
          </a:p>
          <a:p>
            <a:pPr>
              <a:buNone/>
            </a:pPr>
            <a:r>
              <a:rPr lang="en-GB" sz="1200" dirty="0" smtClean="0">
                <a:solidFill>
                  <a:srgbClr val="376092"/>
                </a:solidFill>
              </a:rPr>
              <a:t>(starting May 2014) (11</a:t>
            </a:r>
            <a:r>
              <a:rPr lang="en-GB" sz="1200" baseline="30000" dirty="0" smtClean="0">
                <a:solidFill>
                  <a:srgbClr val="376092"/>
                </a:solidFill>
              </a:rPr>
              <a:t>th</a:t>
            </a:r>
            <a:r>
              <a:rPr lang="en-GB" sz="1200" dirty="0" smtClean="0">
                <a:solidFill>
                  <a:srgbClr val="376092"/>
                </a:solidFill>
              </a:rPr>
              <a:t> </a:t>
            </a:r>
            <a:r>
              <a:rPr lang="en-GB" sz="1200" dirty="0" err="1" smtClean="0">
                <a:solidFill>
                  <a:srgbClr val="376092"/>
                </a:solidFill>
              </a:rPr>
              <a:t>MoU</a:t>
            </a:r>
            <a:r>
              <a:rPr lang="en-GB" sz="1200" dirty="0" smtClean="0">
                <a:solidFill>
                  <a:srgbClr val="376092"/>
                </a:solidFill>
              </a:rPr>
              <a:t>)</a:t>
            </a:r>
          </a:p>
          <a:p>
            <a:pPr>
              <a:buNone/>
            </a:pPr>
            <a:endParaRPr lang="en-GB" sz="1800" dirty="0" smtClean="0">
              <a:solidFill>
                <a:srgbClr val="376092"/>
              </a:solidFill>
            </a:endParaRPr>
          </a:p>
          <a:p>
            <a:pPr>
              <a:buNone/>
            </a:pPr>
            <a:endParaRPr lang="en-GB" sz="1800" dirty="0" smtClean="0">
              <a:solidFill>
                <a:srgbClr val="376092"/>
              </a:solidFill>
            </a:endParaRPr>
          </a:p>
          <a:p>
            <a:pPr>
              <a:buNone/>
            </a:pPr>
            <a:endParaRPr lang="en-GB" sz="1600" dirty="0" smtClean="0">
              <a:solidFill>
                <a:srgbClr val="376092"/>
              </a:solidFill>
            </a:endParaRPr>
          </a:p>
          <a:p>
            <a:pPr>
              <a:buNone/>
            </a:pPr>
            <a:r>
              <a:rPr lang="en-GB" sz="1600" dirty="0" smtClean="0">
                <a:solidFill>
                  <a:srgbClr val="376092"/>
                </a:solidFill>
              </a:rPr>
              <a:t>National Health Plan 2012-2016</a:t>
            </a:r>
          </a:p>
          <a:p>
            <a:pPr>
              <a:buNone/>
            </a:pPr>
            <a:r>
              <a:rPr lang="en-GB" sz="1600" dirty="0" smtClean="0">
                <a:solidFill>
                  <a:srgbClr val="376092"/>
                </a:solidFill>
              </a:rPr>
              <a:t>pending approval</a:t>
            </a:r>
          </a:p>
          <a:p>
            <a:pPr>
              <a:buNone/>
            </a:pPr>
            <a:endParaRPr lang="en-GB" sz="1800" dirty="0" smtClean="0">
              <a:solidFill>
                <a:srgbClr val="376092"/>
              </a:solidFill>
            </a:endParaRPr>
          </a:p>
          <a:p>
            <a:pPr>
              <a:buNone/>
            </a:pPr>
            <a:endParaRPr lang="en-GB" sz="1800" dirty="0" smtClean="0">
              <a:solidFill>
                <a:srgbClr val="376092"/>
              </a:solidFill>
            </a:endParaRPr>
          </a:p>
          <a:p>
            <a:pPr>
              <a:buNone/>
            </a:pPr>
            <a:endParaRPr lang="en-GB" sz="1800" dirty="0">
              <a:solidFill>
                <a:srgbClr val="376092"/>
              </a:solidFill>
            </a:endParaRPr>
          </a:p>
        </p:txBody>
      </p:sp>
      <p:sp>
        <p:nvSpPr>
          <p:cNvPr id="5" name="Título 1"/>
          <p:cNvSpPr txBox="1">
            <a:spLocks/>
          </p:cNvSpPr>
          <p:nvPr/>
        </p:nvSpPr>
        <p:spPr>
          <a:xfrm>
            <a:off x="4800600" y="609600"/>
            <a:ext cx="3672408" cy="130939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2800" dirty="0" smtClean="0">
                <a:solidFill>
                  <a:srgbClr val="376092"/>
                </a:solidFill>
                <a:latin typeface="+mj-lt"/>
                <a:ea typeface="+mj-ea"/>
                <a:cs typeface="+mj-cs"/>
              </a:rPr>
              <a:t>UNDERTAKEN ACTIONS</a:t>
            </a:r>
            <a:r>
              <a:rPr kumimoji="0" lang="pt-PT" sz="2800" b="0" i="0" u="none" strike="noStrike" kern="1200" cap="none" spc="0" normalizeH="0" baseline="0" noProof="0" dirty="0" smtClean="0">
                <a:ln>
                  <a:noFill/>
                </a:ln>
                <a:solidFill>
                  <a:srgbClr val="376092"/>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PT" sz="2800" b="0" i="0" u="none" strike="noStrike" kern="1200" cap="none" spc="0" normalizeH="0" baseline="0" noProof="0" dirty="0">
              <a:ln>
                <a:noFill/>
              </a:ln>
              <a:solidFill>
                <a:srgbClr val="376092"/>
              </a:solidFill>
              <a:effectLst/>
              <a:uLnTx/>
              <a:uFillTx/>
              <a:latin typeface="+mj-lt"/>
              <a:ea typeface="+mj-ea"/>
              <a:cs typeface="+mj-cs"/>
            </a:endParaRPr>
          </a:p>
        </p:txBody>
      </p:sp>
      <p:cxnSp>
        <p:nvCxnSpPr>
          <p:cNvPr id="7" name="Straight Connector 6"/>
          <p:cNvCxnSpPr/>
          <p:nvPr/>
        </p:nvCxnSpPr>
        <p:spPr>
          <a:xfrm>
            <a:off x="533400" y="3352800"/>
            <a:ext cx="8382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09600" y="4876800"/>
            <a:ext cx="8229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Right Arrow 12"/>
          <p:cNvSpPr/>
          <p:nvPr/>
        </p:nvSpPr>
        <p:spPr>
          <a:xfrm>
            <a:off x="4267200" y="2514600"/>
            <a:ext cx="609600" cy="38100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3300"/>
              </a:solidFill>
            </a:endParaRPr>
          </a:p>
        </p:txBody>
      </p:sp>
      <p:sp>
        <p:nvSpPr>
          <p:cNvPr id="14" name="Right Arrow 13"/>
          <p:cNvSpPr/>
          <p:nvPr/>
        </p:nvSpPr>
        <p:spPr>
          <a:xfrm>
            <a:off x="4267200" y="3886200"/>
            <a:ext cx="609600" cy="38100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6600"/>
              </a:solidFill>
            </a:endParaRPr>
          </a:p>
        </p:txBody>
      </p:sp>
      <p:sp>
        <p:nvSpPr>
          <p:cNvPr id="15" name="Right Arrow 14"/>
          <p:cNvSpPr/>
          <p:nvPr/>
        </p:nvSpPr>
        <p:spPr>
          <a:xfrm>
            <a:off x="4267200" y="5257800"/>
            <a:ext cx="609600" cy="381000"/>
          </a:xfrm>
          <a:prstGeom prst="rightArrow">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66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3059832" y="3933056"/>
            <a:ext cx="3286125" cy="231457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1187624" y="381000"/>
            <a:ext cx="6867525" cy="1584176"/>
          </a:xfrm>
          <a:prstGeom prst="rect">
            <a:avLst/>
          </a:prstGeom>
          <a:noFill/>
          <a:ln w="9525">
            <a:noFill/>
            <a:miter lim="800000"/>
            <a:headEnd/>
            <a:tailEnd/>
          </a:ln>
        </p:spPr>
      </p:pic>
      <p:sp>
        <p:nvSpPr>
          <p:cNvPr id="5" name="TextBox 4"/>
          <p:cNvSpPr txBox="1"/>
          <p:nvPr/>
        </p:nvSpPr>
        <p:spPr>
          <a:xfrm>
            <a:off x="838200" y="2362200"/>
            <a:ext cx="7391400" cy="1219200"/>
          </a:xfrm>
          <a:prstGeom prst="rect">
            <a:avLst/>
          </a:prstGeom>
          <a:noFill/>
        </p:spPr>
        <p:txBody>
          <a:bodyPr wrap="square" rtlCol="0">
            <a:spAutoFit/>
          </a:bodyPr>
          <a:lstStyle/>
          <a:p>
            <a:pPr algn="ctr"/>
            <a:r>
              <a:rPr lang="en-US" b="1" dirty="0" smtClean="0">
                <a:solidFill>
                  <a:srgbClr val="1F497D"/>
                </a:solidFill>
              </a:rPr>
              <a:t>Vision of the National Health Plan</a:t>
            </a:r>
          </a:p>
          <a:p>
            <a:pPr algn="just"/>
            <a:r>
              <a:rPr lang="en-US" dirty="0" err="1" smtClean="0">
                <a:solidFill>
                  <a:srgbClr val="1F497D"/>
                </a:solidFill>
              </a:rPr>
              <a:t>Maximise</a:t>
            </a:r>
            <a:r>
              <a:rPr lang="en-US" dirty="0" smtClean="0">
                <a:solidFill>
                  <a:srgbClr val="1F497D"/>
                </a:solidFill>
              </a:rPr>
              <a:t> health gains through the alignment around common goals, the integration of sustained efforts of all sectors of society, and the use of strategies based on citizenship, equity and access, quality and health policies.</a:t>
            </a:r>
            <a:endParaRPr lang="en-US" dirty="0">
              <a:solidFill>
                <a:srgbClr val="1F497D"/>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6300192" y="692696"/>
            <a:ext cx="2232248" cy="1572279"/>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1" y="476672"/>
            <a:ext cx="5652120" cy="1728192"/>
          </a:xfrm>
          <a:prstGeom prst="rect">
            <a:avLst/>
          </a:prstGeom>
          <a:noFill/>
          <a:ln w="9525">
            <a:noFill/>
            <a:miter lim="800000"/>
            <a:headEnd/>
            <a:tailEnd/>
          </a:ln>
        </p:spPr>
      </p:pic>
      <p:sp>
        <p:nvSpPr>
          <p:cNvPr id="9" name="Rectângulo 8"/>
          <p:cNvSpPr/>
          <p:nvPr/>
        </p:nvSpPr>
        <p:spPr>
          <a:xfrm>
            <a:off x="533400" y="2438400"/>
            <a:ext cx="8143056" cy="3570208"/>
          </a:xfrm>
          <a:prstGeom prst="rect">
            <a:avLst/>
          </a:prstGeom>
        </p:spPr>
        <p:txBody>
          <a:bodyPr wrap="square">
            <a:spAutoFit/>
          </a:bodyPr>
          <a:lstStyle/>
          <a:p>
            <a:r>
              <a:rPr lang="pt-PT" sz="2800" b="1" dirty="0" err="1" smtClean="0">
                <a:solidFill>
                  <a:srgbClr val="1F497D"/>
                </a:solidFill>
              </a:rPr>
              <a:t>Focus</a:t>
            </a:r>
            <a:r>
              <a:rPr lang="pt-PT" sz="2800" b="1" dirty="0" smtClean="0">
                <a:solidFill>
                  <a:srgbClr val="1F497D"/>
                </a:solidFill>
              </a:rPr>
              <a:t>  </a:t>
            </a:r>
            <a:r>
              <a:rPr lang="pt-PT" sz="2800" b="1" dirty="0" err="1" smtClean="0">
                <a:solidFill>
                  <a:srgbClr val="1F497D"/>
                </a:solidFill>
              </a:rPr>
              <a:t>on</a:t>
            </a:r>
            <a:endParaRPr lang="pt-PT" sz="2800" b="1" dirty="0" smtClean="0">
              <a:solidFill>
                <a:srgbClr val="1F497D"/>
              </a:solidFill>
            </a:endParaRPr>
          </a:p>
          <a:p>
            <a:endParaRPr lang="pt-PT" dirty="0" smtClean="0">
              <a:solidFill>
                <a:srgbClr val="1F497D"/>
              </a:solidFill>
            </a:endParaRPr>
          </a:p>
          <a:p>
            <a:r>
              <a:rPr lang="pt-PT" dirty="0" err="1" smtClean="0">
                <a:solidFill>
                  <a:srgbClr val="1F497D"/>
                </a:solidFill>
              </a:rPr>
              <a:t>Increasing</a:t>
            </a:r>
            <a:r>
              <a:rPr lang="pt-PT" dirty="0" smtClean="0">
                <a:solidFill>
                  <a:srgbClr val="1F497D"/>
                </a:solidFill>
              </a:rPr>
              <a:t> </a:t>
            </a:r>
            <a:r>
              <a:rPr lang="pt-PT" dirty="0" err="1" smtClean="0">
                <a:solidFill>
                  <a:srgbClr val="1F497D"/>
                </a:solidFill>
              </a:rPr>
              <a:t>the</a:t>
            </a:r>
            <a:r>
              <a:rPr lang="pt-PT" dirty="0" smtClean="0">
                <a:solidFill>
                  <a:srgbClr val="1F497D"/>
                </a:solidFill>
              </a:rPr>
              <a:t> </a:t>
            </a:r>
            <a:r>
              <a:rPr lang="pt-PT" dirty="0" err="1" smtClean="0">
                <a:solidFill>
                  <a:srgbClr val="1F497D"/>
                </a:solidFill>
              </a:rPr>
              <a:t>rationality</a:t>
            </a:r>
            <a:r>
              <a:rPr lang="pt-PT" dirty="0" smtClean="0">
                <a:solidFill>
                  <a:srgbClr val="1F497D"/>
                </a:solidFill>
              </a:rPr>
              <a:t> </a:t>
            </a:r>
            <a:r>
              <a:rPr lang="pt-PT" dirty="0" err="1" smtClean="0">
                <a:solidFill>
                  <a:srgbClr val="1F497D"/>
                </a:solidFill>
              </a:rPr>
              <a:t>of</a:t>
            </a:r>
            <a:r>
              <a:rPr lang="pt-PT" dirty="0" smtClean="0">
                <a:solidFill>
                  <a:srgbClr val="1F497D"/>
                </a:solidFill>
              </a:rPr>
              <a:t> </a:t>
            </a:r>
            <a:r>
              <a:rPr lang="pt-PT" dirty="0" err="1" smtClean="0">
                <a:solidFill>
                  <a:srgbClr val="1F497D"/>
                </a:solidFill>
              </a:rPr>
              <a:t>the</a:t>
            </a:r>
            <a:r>
              <a:rPr lang="pt-PT" dirty="0" smtClean="0">
                <a:solidFill>
                  <a:srgbClr val="1F497D"/>
                </a:solidFill>
              </a:rPr>
              <a:t> </a:t>
            </a:r>
            <a:r>
              <a:rPr lang="pt-PT" dirty="0" err="1" smtClean="0">
                <a:solidFill>
                  <a:srgbClr val="1F497D"/>
                </a:solidFill>
              </a:rPr>
              <a:t>Health</a:t>
            </a:r>
            <a:r>
              <a:rPr lang="pt-PT" dirty="0" smtClean="0">
                <a:solidFill>
                  <a:srgbClr val="1F497D"/>
                </a:solidFill>
              </a:rPr>
              <a:t> </a:t>
            </a:r>
            <a:r>
              <a:rPr lang="pt-PT" dirty="0" err="1" smtClean="0">
                <a:solidFill>
                  <a:srgbClr val="1F497D"/>
                </a:solidFill>
              </a:rPr>
              <a:t>System</a:t>
            </a:r>
            <a:r>
              <a:rPr lang="pt-PT" dirty="0" smtClean="0">
                <a:solidFill>
                  <a:srgbClr val="1F497D"/>
                </a:solidFill>
              </a:rPr>
              <a:t> … as a crucial response to </a:t>
            </a:r>
            <a:r>
              <a:rPr lang="pt-PT" dirty="0" err="1" smtClean="0">
                <a:solidFill>
                  <a:srgbClr val="1F497D"/>
                </a:solidFill>
              </a:rPr>
              <a:t>the</a:t>
            </a:r>
            <a:r>
              <a:rPr lang="pt-PT" dirty="0" smtClean="0">
                <a:solidFill>
                  <a:srgbClr val="1F497D"/>
                </a:solidFill>
              </a:rPr>
              <a:t> </a:t>
            </a:r>
            <a:r>
              <a:rPr lang="pt-PT" b="1" dirty="0" err="1" smtClean="0">
                <a:solidFill>
                  <a:srgbClr val="1F497D"/>
                </a:solidFill>
              </a:rPr>
              <a:t>economic</a:t>
            </a:r>
            <a:r>
              <a:rPr lang="pt-PT" b="1" dirty="0" smtClean="0">
                <a:solidFill>
                  <a:srgbClr val="1F497D"/>
                </a:solidFill>
              </a:rPr>
              <a:t> </a:t>
            </a:r>
            <a:r>
              <a:rPr lang="pt-PT" b="1" dirty="0" err="1" smtClean="0">
                <a:solidFill>
                  <a:srgbClr val="1F497D"/>
                </a:solidFill>
              </a:rPr>
              <a:t>crisis</a:t>
            </a:r>
            <a:r>
              <a:rPr lang="pt-PT" b="1" dirty="0" smtClean="0">
                <a:solidFill>
                  <a:srgbClr val="1F497D"/>
                </a:solidFill>
              </a:rPr>
              <a:t> </a:t>
            </a:r>
            <a:r>
              <a:rPr lang="pt-PT" b="1" dirty="0" err="1" smtClean="0">
                <a:solidFill>
                  <a:srgbClr val="1F497D"/>
                </a:solidFill>
              </a:rPr>
              <a:t>and</a:t>
            </a:r>
            <a:r>
              <a:rPr lang="pt-PT" b="1" dirty="0" smtClean="0">
                <a:solidFill>
                  <a:srgbClr val="1F497D"/>
                </a:solidFill>
              </a:rPr>
              <a:t> </a:t>
            </a:r>
            <a:r>
              <a:rPr lang="pt-PT" b="1" dirty="0" err="1" smtClean="0">
                <a:solidFill>
                  <a:srgbClr val="1F497D"/>
                </a:solidFill>
              </a:rPr>
              <a:t>guarantee</a:t>
            </a:r>
            <a:r>
              <a:rPr lang="pt-PT" b="1" dirty="0" smtClean="0">
                <a:solidFill>
                  <a:srgbClr val="1F497D"/>
                </a:solidFill>
              </a:rPr>
              <a:t> factor for social </a:t>
            </a:r>
            <a:r>
              <a:rPr lang="pt-PT" b="1" dirty="0" err="1" smtClean="0">
                <a:solidFill>
                  <a:srgbClr val="1F497D"/>
                </a:solidFill>
              </a:rPr>
              <a:t>support</a:t>
            </a:r>
            <a:r>
              <a:rPr lang="pt-PT" b="1" dirty="0" smtClean="0">
                <a:solidFill>
                  <a:srgbClr val="1F497D"/>
                </a:solidFill>
              </a:rPr>
              <a:t> </a:t>
            </a:r>
            <a:r>
              <a:rPr lang="pt-PT" b="1" dirty="0" err="1" smtClean="0">
                <a:solidFill>
                  <a:srgbClr val="1F497D"/>
                </a:solidFill>
              </a:rPr>
              <a:t>and</a:t>
            </a:r>
            <a:r>
              <a:rPr lang="pt-PT" b="1" dirty="0" smtClean="0">
                <a:solidFill>
                  <a:srgbClr val="1F497D"/>
                </a:solidFill>
              </a:rPr>
              <a:t> </a:t>
            </a:r>
            <a:r>
              <a:rPr lang="pt-PT" b="1" dirty="0" err="1" smtClean="0">
                <a:solidFill>
                  <a:srgbClr val="1F497D"/>
                </a:solidFill>
              </a:rPr>
              <a:t>economic</a:t>
            </a:r>
            <a:r>
              <a:rPr lang="pt-PT" b="1" dirty="0" smtClean="0">
                <a:solidFill>
                  <a:srgbClr val="1F497D"/>
                </a:solidFill>
              </a:rPr>
              <a:t> </a:t>
            </a:r>
            <a:r>
              <a:rPr lang="pt-PT" b="1" dirty="0" err="1" smtClean="0">
                <a:solidFill>
                  <a:srgbClr val="1F497D"/>
                </a:solidFill>
              </a:rPr>
              <a:t>development</a:t>
            </a:r>
            <a:r>
              <a:rPr lang="pt-PT" b="1" dirty="0" smtClean="0">
                <a:solidFill>
                  <a:srgbClr val="1F497D"/>
                </a:solidFill>
              </a:rPr>
              <a:t>.</a:t>
            </a:r>
          </a:p>
          <a:p>
            <a:endParaRPr lang="en-GB" dirty="0" smtClean="0">
              <a:solidFill>
                <a:schemeClr val="tx2"/>
              </a:solidFill>
            </a:endParaRPr>
          </a:p>
          <a:p>
            <a:r>
              <a:rPr lang="en-GB" b="1" dirty="0" smtClean="0">
                <a:solidFill>
                  <a:schemeClr val="tx2"/>
                </a:solidFill>
              </a:rPr>
              <a:t>On inequalities </a:t>
            </a:r>
            <a:r>
              <a:rPr lang="en-GB" dirty="0" smtClean="0">
                <a:solidFill>
                  <a:schemeClr val="tx2"/>
                </a:solidFill>
              </a:rPr>
              <a:t>as a basis for defining potential gains .... </a:t>
            </a:r>
            <a:r>
              <a:rPr lang="en-GB" b="1" dirty="0" smtClean="0">
                <a:solidFill>
                  <a:schemeClr val="tx2"/>
                </a:solidFill>
              </a:rPr>
              <a:t>reduction of inequities</a:t>
            </a:r>
            <a:r>
              <a:rPr lang="en-GB" dirty="0" smtClean="0">
                <a:solidFill>
                  <a:schemeClr val="tx2"/>
                </a:solidFill>
              </a:rPr>
              <a:t>, response to global and </a:t>
            </a:r>
            <a:r>
              <a:rPr lang="en-GB" b="1" dirty="0" smtClean="0">
                <a:solidFill>
                  <a:schemeClr val="tx2"/>
                </a:solidFill>
              </a:rPr>
              <a:t>specific needs</a:t>
            </a:r>
            <a:r>
              <a:rPr lang="en-GB" dirty="0" smtClean="0">
                <a:solidFill>
                  <a:schemeClr val="tx2"/>
                </a:solidFill>
              </a:rPr>
              <a:t>, including  </a:t>
            </a:r>
            <a:r>
              <a:rPr lang="en-GB" b="1" dirty="0" smtClean="0">
                <a:solidFill>
                  <a:schemeClr val="tx2"/>
                </a:solidFill>
              </a:rPr>
              <a:t>socially vulnerable groups.</a:t>
            </a:r>
          </a:p>
          <a:p>
            <a:endParaRPr lang="en-GB" dirty="0" smtClean="0">
              <a:solidFill>
                <a:schemeClr val="tx2"/>
              </a:solidFill>
            </a:endParaRPr>
          </a:p>
          <a:p>
            <a:r>
              <a:rPr lang="en-GB" dirty="0" smtClean="0">
                <a:solidFill>
                  <a:schemeClr val="tx2"/>
                </a:solidFill>
              </a:rPr>
              <a:t>Establishing itself as a tool to project and disseminate results and innovation.</a:t>
            </a:r>
          </a:p>
          <a:p>
            <a:endParaRPr lang="en-GB" dirty="0" smtClean="0">
              <a:solidFill>
                <a:schemeClr val="tx2"/>
              </a:solidFill>
            </a:endParaRPr>
          </a:p>
          <a:p>
            <a:r>
              <a:rPr lang="en-GB" dirty="0" smtClean="0">
                <a:solidFill>
                  <a:schemeClr val="tx2"/>
                </a:solidFill>
              </a:rPr>
              <a:t>Promoting  </a:t>
            </a:r>
            <a:r>
              <a:rPr lang="en-GB" b="1" dirty="0" smtClean="0">
                <a:solidFill>
                  <a:schemeClr val="tx2"/>
                </a:solidFill>
              </a:rPr>
              <a:t>Citizenship in Health</a:t>
            </a:r>
            <a:r>
              <a:rPr lang="en-GB" dirty="0" smtClean="0">
                <a:solidFill>
                  <a:schemeClr val="tx2"/>
                </a:solidFill>
              </a:rPr>
              <a:t>, </a:t>
            </a:r>
            <a:r>
              <a:rPr lang="en-GB" b="1" dirty="0" smtClean="0">
                <a:solidFill>
                  <a:schemeClr val="tx2"/>
                </a:solidFill>
              </a:rPr>
              <a:t>Equity and Access </a:t>
            </a:r>
            <a:r>
              <a:rPr lang="en-GB" dirty="0" smtClean="0">
                <a:solidFill>
                  <a:schemeClr val="tx2"/>
                </a:solidFill>
              </a:rPr>
              <a:t>to Healthcare, </a:t>
            </a:r>
            <a:r>
              <a:rPr lang="en-GB" b="1" dirty="0" smtClean="0">
                <a:solidFill>
                  <a:schemeClr val="tx2"/>
                </a:solidFill>
              </a:rPr>
              <a:t>Quality</a:t>
            </a:r>
            <a:r>
              <a:rPr lang="en-GB" dirty="0" smtClean="0">
                <a:solidFill>
                  <a:schemeClr val="tx2"/>
                </a:solidFill>
              </a:rPr>
              <a:t> of Care and Healthy Policies.</a:t>
            </a:r>
            <a:endParaRPr lang="pt-PT" dirty="0" smtClean="0">
              <a:solidFill>
                <a:srgbClr val="1F497D"/>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3898776" cy="1143000"/>
          </a:xfrm>
        </p:spPr>
        <p:txBody>
          <a:bodyPr>
            <a:normAutofit fontScale="90000"/>
          </a:bodyPr>
          <a:lstStyle/>
          <a:p>
            <a:pPr algn="l"/>
            <a:r>
              <a:rPr lang="pt-PT" sz="2667" dirty="0" smtClean="0">
                <a:solidFill>
                  <a:srgbClr val="800000"/>
                </a:solidFill>
              </a:rPr>
              <a:t>TROIKA</a:t>
            </a:r>
            <a:br>
              <a:rPr lang="pt-PT" sz="2667" dirty="0" smtClean="0">
                <a:solidFill>
                  <a:srgbClr val="800000"/>
                </a:solidFill>
              </a:rPr>
            </a:br>
            <a:r>
              <a:rPr lang="pt-PT" sz="2667" dirty="0" smtClean="0">
                <a:solidFill>
                  <a:srgbClr val="800000"/>
                </a:solidFill>
              </a:rPr>
              <a:t>RECOMMENDATIONS</a:t>
            </a:r>
            <a:r>
              <a:rPr lang="pt-PT" sz="2800" dirty="0" smtClean="0">
                <a:solidFill>
                  <a:srgbClr val="800000"/>
                </a:solidFill>
              </a:rPr>
              <a:t> </a:t>
            </a:r>
            <a:r>
              <a:rPr lang="pt-PT" sz="2222" dirty="0" err="1" smtClean="0">
                <a:solidFill>
                  <a:srgbClr val="800000"/>
                </a:solidFill>
              </a:rPr>
              <a:t>Pharmaceuticals</a:t>
            </a:r>
            <a:endParaRPr lang="pt-PT" sz="2222" dirty="0">
              <a:solidFill>
                <a:srgbClr val="800000"/>
              </a:solidFill>
            </a:endParaRPr>
          </a:p>
        </p:txBody>
      </p:sp>
      <p:sp>
        <p:nvSpPr>
          <p:cNvPr id="3" name="Marcador de Posição de Conteúdo 2"/>
          <p:cNvSpPr>
            <a:spLocks noGrp="1"/>
          </p:cNvSpPr>
          <p:nvPr>
            <p:ph sz="half" idx="1"/>
          </p:nvPr>
        </p:nvSpPr>
        <p:spPr>
          <a:xfrm>
            <a:off x="457200" y="1752600"/>
            <a:ext cx="4038600" cy="4209331"/>
          </a:xfrm>
        </p:spPr>
        <p:txBody>
          <a:bodyPr>
            <a:normAutofit lnSpcReduction="10000"/>
          </a:bodyPr>
          <a:lstStyle/>
          <a:p>
            <a:pPr>
              <a:buNone/>
            </a:pPr>
            <a:endParaRPr lang="pt-PT" sz="1800" dirty="0" smtClean="0">
              <a:solidFill>
                <a:srgbClr val="800000"/>
              </a:solidFill>
            </a:endParaRPr>
          </a:p>
          <a:p>
            <a:pPr>
              <a:buNone/>
            </a:pPr>
            <a:r>
              <a:rPr lang="pt-PT" sz="1400" dirty="0" smtClean="0">
                <a:solidFill>
                  <a:srgbClr val="800000"/>
                </a:solidFill>
              </a:rPr>
              <a:t>To revise </a:t>
            </a:r>
            <a:r>
              <a:rPr lang="pt-PT" sz="1400" dirty="0" err="1" smtClean="0">
                <a:solidFill>
                  <a:srgbClr val="800000"/>
                </a:solidFill>
              </a:rPr>
              <a:t>maximum</a:t>
            </a:r>
            <a:r>
              <a:rPr lang="pt-PT" sz="1400" dirty="0" smtClean="0">
                <a:solidFill>
                  <a:srgbClr val="800000"/>
                </a:solidFill>
              </a:rPr>
              <a:t> </a:t>
            </a:r>
            <a:r>
              <a:rPr lang="pt-PT" sz="1400" dirty="0" err="1" smtClean="0">
                <a:solidFill>
                  <a:srgbClr val="800000"/>
                </a:solidFill>
              </a:rPr>
              <a:t>prices</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generics</a:t>
            </a:r>
            <a:endParaRPr lang="pt-PT" sz="1400" dirty="0" smtClean="0">
              <a:solidFill>
                <a:srgbClr val="800000"/>
              </a:solidFill>
            </a:endParaRPr>
          </a:p>
          <a:p>
            <a:pPr>
              <a:buNone/>
            </a:pPr>
            <a:r>
              <a:rPr lang="pt-PT" sz="1400" dirty="0" smtClean="0">
                <a:solidFill>
                  <a:srgbClr val="800000"/>
                </a:solidFill>
              </a:rPr>
              <a:t> </a:t>
            </a:r>
          </a:p>
          <a:p>
            <a:pPr>
              <a:buNone/>
            </a:pPr>
            <a:r>
              <a:rPr lang="pt-PT" sz="1400" dirty="0" smtClean="0">
                <a:solidFill>
                  <a:srgbClr val="800000"/>
                </a:solidFill>
              </a:rPr>
              <a:t>To revise </a:t>
            </a:r>
            <a:r>
              <a:rPr lang="pt-PT" sz="1400" dirty="0" err="1" smtClean="0">
                <a:solidFill>
                  <a:srgbClr val="800000"/>
                </a:solidFill>
              </a:rPr>
              <a:t>reference-pricing</a:t>
            </a:r>
            <a:r>
              <a:rPr lang="pt-PT" sz="1400" dirty="0" smtClean="0">
                <a:solidFill>
                  <a:srgbClr val="800000"/>
                </a:solidFill>
              </a:rPr>
              <a:t> </a:t>
            </a:r>
            <a:r>
              <a:rPr lang="pt-PT" sz="1400" dirty="0" err="1" smtClean="0">
                <a:solidFill>
                  <a:srgbClr val="800000"/>
                </a:solidFill>
              </a:rPr>
              <a:t>system</a:t>
            </a:r>
            <a:r>
              <a:rPr lang="pt-PT" sz="1400" dirty="0" smtClean="0">
                <a:solidFill>
                  <a:srgbClr val="800000"/>
                </a:solidFill>
              </a:rPr>
              <a:t> to </a:t>
            </a:r>
            <a:r>
              <a:rPr lang="pt-PT" sz="1400" dirty="0" err="1" smtClean="0">
                <a:solidFill>
                  <a:srgbClr val="800000"/>
                </a:solidFill>
              </a:rPr>
              <a:t>lower</a:t>
            </a:r>
            <a:endParaRPr lang="pt-PT" sz="1400" dirty="0" smtClean="0">
              <a:solidFill>
                <a:srgbClr val="800000"/>
              </a:solidFill>
            </a:endParaRPr>
          </a:p>
          <a:p>
            <a:pPr>
              <a:buNone/>
            </a:pPr>
            <a:r>
              <a:rPr lang="pt-PT" sz="1400" dirty="0" err="1" smtClean="0">
                <a:solidFill>
                  <a:srgbClr val="800000"/>
                </a:solidFill>
              </a:rPr>
              <a:t>levels</a:t>
            </a:r>
            <a:r>
              <a:rPr lang="pt-PT" sz="1400" dirty="0" smtClean="0">
                <a:solidFill>
                  <a:srgbClr val="800000"/>
                </a:solidFill>
              </a:rPr>
              <a:t>  (</a:t>
            </a:r>
            <a:r>
              <a:rPr lang="pt-PT" sz="1400" dirty="0" err="1" smtClean="0">
                <a:solidFill>
                  <a:srgbClr val="800000"/>
                </a:solidFill>
              </a:rPr>
              <a:t>refer</a:t>
            </a:r>
            <a:r>
              <a:rPr lang="pt-PT" sz="1400" dirty="0" smtClean="0">
                <a:solidFill>
                  <a:srgbClr val="800000"/>
                </a:solidFill>
              </a:rPr>
              <a:t> to </a:t>
            </a:r>
            <a:r>
              <a:rPr lang="pt-PT" sz="1400" dirty="0" err="1" smtClean="0">
                <a:solidFill>
                  <a:srgbClr val="800000"/>
                </a:solidFill>
              </a:rPr>
              <a:t>the</a:t>
            </a:r>
            <a:r>
              <a:rPr lang="pt-PT" sz="1400" dirty="0" smtClean="0">
                <a:solidFill>
                  <a:srgbClr val="800000"/>
                </a:solidFill>
              </a:rPr>
              <a:t> 3 EU countries </a:t>
            </a:r>
            <a:r>
              <a:rPr lang="pt-PT" sz="1400" dirty="0" err="1" smtClean="0">
                <a:solidFill>
                  <a:srgbClr val="800000"/>
                </a:solidFill>
              </a:rPr>
              <a:t>with</a:t>
            </a:r>
            <a:r>
              <a:rPr lang="pt-PT" sz="1400" dirty="0" smtClean="0">
                <a:solidFill>
                  <a:srgbClr val="800000"/>
                </a:solidFill>
              </a:rPr>
              <a:t> </a:t>
            </a:r>
            <a:r>
              <a:rPr lang="pt-PT" sz="1400" dirty="0" err="1" smtClean="0">
                <a:solidFill>
                  <a:srgbClr val="800000"/>
                </a:solidFill>
              </a:rPr>
              <a:t>lowest</a:t>
            </a:r>
            <a:endParaRPr lang="pt-PT" sz="1400" dirty="0" smtClean="0">
              <a:solidFill>
                <a:srgbClr val="800000"/>
              </a:solidFill>
            </a:endParaRPr>
          </a:p>
          <a:p>
            <a:pPr>
              <a:buNone/>
            </a:pPr>
            <a:r>
              <a:rPr lang="pt-PT" sz="1400" dirty="0" err="1" smtClean="0">
                <a:solidFill>
                  <a:srgbClr val="800000"/>
                </a:solidFill>
              </a:rPr>
              <a:t>prices</a:t>
            </a:r>
            <a:r>
              <a:rPr lang="pt-PT" sz="1400" dirty="0" smtClean="0">
                <a:solidFill>
                  <a:srgbClr val="800000"/>
                </a:solidFill>
              </a:rPr>
              <a:t> </a:t>
            </a:r>
            <a:r>
              <a:rPr lang="pt-PT" sz="1400" dirty="0" err="1" smtClean="0">
                <a:solidFill>
                  <a:srgbClr val="800000"/>
                </a:solidFill>
              </a:rPr>
              <a:t>or</a:t>
            </a:r>
            <a:r>
              <a:rPr lang="pt-PT" sz="1400" dirty="0" smtClean="0">
                <a:solidFill>
                  <a:srgbClr val="800000"/>
                </a:solidFill>
              </a:rPr>
              <a:t> </a:t>
            </a:r>
            <a:r>
              <a:rPr lang="pt-PT" sz="1400" dirty="0" err="1" smtClean="0">
                <a:solidFill>
                  <a:srgbClr val="800000"/>
                </a:solidFill>
              </a:rPr>
              <a:t>comparable</a:t>
            </a:r>
            <a:r>
              <a:rPr lang="pt-PT" sz="1400" dirty="0" smtClean="0">
                <a:solidFill>
                  <a:srgbClr val="800000"/>
                </a:solidFill>
              </a:rPr>
              <a:t> GDP)</a:t>
            </a:r>
          </a:p>
          <a:p>
            <a:pPr>
              <a:buNone/>
            </a:pPr>
            <a:endParaRPr lang="pt-PT" sz="1400" dirty="0" smtClean="0">
              <a:solidFill>
                <a:srgbClr val="800000"/>
              </a:solidFill>
            </a:endParaRPr>
          </a:p>
          <a:p>
            <a:pPr>
              <a:buNone/>
            </a:pPr>
            <a:r>
              <a:rPr lang="pt-PT" sz="1400" dirty="0" smtClean="0">
                <a:solidFill>
                  <a:srgbClr val="800000"/>
                </a:solidFill>
              </a:rPr>
              <a:t>To </a:t>
            </a:r>
            <a:r>
              <a:rPr lang="pt-PT" sz="1400" dirty="0" err="1" smtClean="0">
                <a:solidFill>
                  <a:srgbClr val="800000"/>
                </a:solidFill>
              </a:rPr>
              <a:t>implement</a:t>
            </a:r>
            <a:r>
              <a:rPr lang="pt-PT" sz="1400" dirty="0" smtClean="0">
                <a:solidFill>
                  <a:srgbClr val="800000"/>
                </a:solidFill>
              </a:rPr>
              <a:t> </a:t>
            </a:r>
            <a:r>
              <a:rPr lang="pt-PT" sz="1400" dirty="0" err="1" smtClean="0">
                <a:solidFill>
                  <a:srgbClr val="800000"/>
                </a:solidFill>
              </a:rPr>
              <a:t>electronic</a:t>
            </a:r>
            <a:r>
              <a:rPr lang="pt-PT" sz="1400" dirty="0" smtClean="0">
                <a:solidFill>
                  <a:srgbClr val="800000"/>
                </a:solidFill>
              </a:rPr>
              <a:t> </a:t>
            </a:r>
            <a:r>
              <a:rPr lang="pt-PT" sz="1400" dirty="0" err="1" smtClean="0">
                <a:solidFill>
                  <a:srgbClr val="800000"/>
                </a:solidFill>
              </a:rPr>
              <a:t>prescription</a:t>
            </a:r>
            <a:endParaRPr lang="pt-PT" sz="1400" dirty="0" smtClean="0">
              <a:solidFill>
                <a:srgbClr val="800000"/>
              </a:solidFill>
            </a:endParaRPr>
          </a:p>
          <a:p>
            <a:pPr>
              <a:buNone/>
            </a:pPr>
            <a:endParaRPr lang="pt-PT" sz="1400" dirty="0" smtClean="0">
              <a:solidFill>
                <a:srgbClr val="800000"/>
              </a:solidFill>
            </a:endParaRPr>
          </a:p>
          <a:p>
            <a:pPr>
              <a:buNone/>
            </a:pPr>
            <a:r>
              <a:rPr lang="pt-PT" sz="1400" dirty="0" smtClean="0">
                <a:solidFill>
                  <a:srgbClr val="800000"/>
                </a:solidFill>
              </a:rPr>
              <a:t>To </a:t>
            </a:r>
            <a:r>
              <a:rPr lang="pt-PT" sz="1400" dirty="0" err="1" smtClean="0">
                <a:solidFill>
                  <a:srgbClr val="800000"/>
                </a:solidFill>
              </a:rPr>
              <a:t>implement</a:t>
            </a:r>
            <a:r>
              <a:rPr lang="pt-PT" sz="1400" dirty="0" smtClean="0">
                <a:solidFill>
                  <a:srgbClr val="800000"/>
                </a:solidFill>
              </a:rPr>
              <a:t> </a:t>
            </a:r>
            <a:r>
              <a:rPr lang="pt-PT" sz="1400" dirty="0" err="1" smtClean="0">
                <a:solidFill>
                  <a:srgbClr val="800000"/>
                </a:solidFill>
              </a:rPr>
              <a:t>an</a:t>
            </a:r>
            <a:r>
              <a:rPr lang="pt-PT" sz="1400" dirty="0" smtClean="0">
                <a:solidFill>
                  <a:srgbClr val="800000"/>
                </a:solidFill>
              </a:rPr>
              <a:t> </a:t>
            </a:r>
            <a:r>
              <a:rPr lang="pt-PT" sz="1400" dirty="0" err="1" smtClean="0">
                <a:solidFill>
                  <a:srgbClr val="800000"/>
                </a:solidFill>
              </a:rPr>
              <a:t>assessment</a:t>
            </a:r>
            <a:r>
              <a:rPr lang="pt-PT" sz="1400" dirty="0" smtClean="0">
                <a:solidFill>
                  <a:srgbClr val="800000"/>
                </a:solidFill>
              </a:rPr>
              <a:t> </a:t>
            </a:r>
            <a:r>
              <a:rPr lang="pt-PT" sz="1400" dirty="0" err="1" smtClean="0">
                <a:solidFill>
                  <a:srgbClr val="800000"/>
                </a:solidFill>
              </a:rPr>
              <a:t>system</a:t>
            </a:r>
            <a:r>
              <a:rPr lang="pt-PT" sz="1400" dirty="0" smtClean="0">
                <a:solidFill>
                  <a:srgbClr val="800000"/>
                </a:solidFill>
              </a:rPr>
              <a:t> volume</a:t>
            </a:r>
          </a:p>
          <a:p>
            <a:pPr>
              <a:buNone/>
            </a:pPr>
            <a:r>
              <a:rPr lang="pt-PT" sz="1400" dirty="0" err="1" smtClean="0">
                <a:solidFill>
                  <a:srgbClr val="800000"/>
                </a:solidFill>
              </a:rPr>
              <a:t>and</a:t>
            </a:r>
            <a:r>
              <a:rPr lang="pt-PT" sz="1400" dirty="0" smtClean="0">
                <a:solidFill>
                  <a:srgbClr val="800000"/>
                </a:solidFill>
              </a:rPr>
              <a:t> </a:t>
            </a:r>
            <a:r>
              <a:rPr lang="pt-PT" sz="1400" dirty="0" err="1" smtClean="0">
                <a:solidFill>
                  <a:srgbClr val="800000"/>
                </a:solidFill>
              </a:rPr>
              <a:t>value</a:t>
            </a:r>
            <a:r>
              <a:rPr lang="pt-PT" sz="1400" dirty="0" smtClean="0">
                <a:solidFill>
                  <a:srgbClr val="800000"/>
                </a:solidFill>
              </a:rPr>
              <a:t>/</a:t>
            </a:r>
            <a:r>
              <a:rPr lang="pt-PT" sz="1400" dirty="0" err="1" smtClean="0">
                <a:solidFill>
                  <a:srgbClr val="800000"/>
                </a:solidFill>
              </a:rPr>
              <a:t>doctor</a:t>
            </a:r>
            <a:endParaRPr lang="pt-PT" sz="1400" dirty="0" smtClean="0">
              <a:solidFill>
                <a:srgbClr val="800000"/>
              </a:solidFill>
            </a:endParaRPr>
          </a:p>
          <a:p>
            <a:pPr>
              <a:buNone/>
            </a:pPr>
            <a:endParaRPr lang="pt-PT" sz="1400" dirty="0" smtClean="0">
              <a:solidFill>
                <a:srgbClr val="800000"/>
              </a:solidFill>
            </a:endParaRPr>
          </a:p>
          <a:p>
            <a:pPr>
              <a:buNone/>
            </a:pPr>
            <a:r>
              <a:rPr lang="pt-PT" sz="1400" dirty="0" smtClean="0">
                <a:solidFill>
                  <a:srgbClr val="800000"/>
                </a:solidFill>
              </a:rPr>
              <a:t>To </a:t>
            </a:r>
            <a:r>
              <a:rPr lang="pt-PT" sz="1400" dirty="0" err="1" smtClean="0">
                <a:solidFill>
                  <a:srgbClr val="800000"/>
                </a:solidFill>
              </a:rPr>
              <a:t>induce</a:t>
            </a:r>
            <a:r>
              <a:rPr lang="pt-PT" sz="1400" dirty="0" smtClean="0">
                <a:solidFill>
                  <a:srgbClr val="800000"/>
                </a:solidFill>
              </a:rPr>
              <a:t> </a:t>
            </a:r>
            <a:r>
              <a:rPr lang="pt-PT" sz="1400" dirty="0" err="1" smtClean="0">
                <a:solidFill>
                  <a:srgbClr val="800000"/>
                </a:solidFill>
              </a:rPr>
              <a:t>prescription</a:t>
            </a:r>
            <a:r>
              <a:rPr lang="pt-PT" sz="1400" dirty="0" smtClean="0">
                <a:solidFill>
                  <a:srgbClr val="800000"/>
                </a:solidFill>
              </a:rPr>
              <a:t> </a:t>
            </a:r>
            <a:r>
              <a:rPr lang="pt-PT" sz="1400" dirty="0" err="1" smtClean="0">
                <a:solidFill>
                  <a:srgbClr val="800000"/>
                </a:solidFill>
              </a:rPr>
              <a:t>best</a:t>
            </a:r>
            <a:r>
              <a:rPr lang="pt-PT" sz="1400" dirty="0" smtClean="0">
                <a:solidFill>
                  <a:srgbClr val="800000"/>
                </a:solidFill>
              </a:rPr>
              <a:t> </a:t>
            </a:r>
            <a:r>
              <a:rPr lang="pt-PT" sz="1400" dirty="0" err="1" smtClean="0">
                <a:solidFill>
                  <a:srgbClr val="800000"/>
                </a:solidFill>
              </a:rPr>
              <a:t>price</a:t>
            </a:r>
            <a:r>
              <a:rPr lang="pt-PT" sz="1400" dirty="0" smtClean="0">
                <a:solidFill>
                  <a:srgbClr val="800000"/>
                </a:solidFill>
              </a:rPr>
              <a:t>, </a:t>
            </a:r>
            <a:r>
              <a:rPr lang="pt-PT" sz="1400" dirty="0" err="1" smtClean="0">
                <a:solidFill>
                  <a:srgbClr val="800000"/>
                </a:solidFill>
              </a:rPr>
              <a:t>guidelines</a:t>
            </a:r>
            <a:endParaRPr lang="pt-PT" sz="1400" dirty="0" smtClean="0">
              <a:solidFill>
                <a:srgbClr val="800000"/>
              </a:solidFill>
            </a:endParaRPr>
          </a:p>
          <a:p>
            <a:pPr>
              <a:buNone/>
            </a:pPr>
            <a:r>
              <a:rPr lang="pt-PT" sz="1400" dirty="0" smtClean="0">
                <a:solidFill>
                  <a:srgbClr val="800000"/>
                </a:solidFill>
              </a:rPr>
              <a:t>for </a:t>
            </a:r>
            <a:r>
              <a:rPr lang="pt-PT" sz="1400" dirty="0" err="1" smtClean="0">
                <a:solidFill>
                  <a:srgbClr val="800000"/>
                </a:solidFill>
              </a:rPr>
              <a:t>prescription</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drugs</a:t>
            </a:r>
            <a:r>
              <a:rPr lang="pt-PT" sz="1400" dirty="0" smtClean="0">
                <a:solidFill>
                  <a:srgbClr val="800000"/>
                </a:solidFill>
              </a:rPr>
              <a:t> </a:t>
            </a:r>
            <a:r>
              <a:rPr lang="pt-PT" sz="1400" dirty="0" err="1" smtClean="0">
                <a:solidFill>
                  <a:srgbClr val="800000"/>
                </a:solidFill>
              </a:rPr>
              <a:t>and</a:t>
            </a:r>
            <a:r>
              <a:rPr lang="pt-PT" sz="1400" dirty="0" smtClean="0">
                <a:solidFill>
                  <a:srgbClr val="800000"/>
                </a:solidFill>
              </a:rPr>
              <a:t> </a:t>
            </a:r>
            <a:r>
              <a:rPr lang="pt-PT" sz="1400" dirty="0" err="1" smtClean="0">
                <a:solidFill>
                  <a:srgbClr val="800000"/>
                </a:solidFill>
              </a:rPr>
              <a:t>exams</a:t>
            </a:r>
            <a:r>
              <a:rPr lang="pt-PT" sz="1400" dirty="0" smtClean="0">
                <a:solidFill>
                  <a:srgbClr val="800000"/>
                </a:solidFill>
              </a:rPr>
              <a:t> </a:t>
            </a:r>
            <a:r>
              <a:rPr lang="pt-PT" sz="1400" dirty="0" err="1" smtClean="0">
                <a:solidFill>
                  <a:srgbClr val="800000"/>
                </a:solidFill>
              </a:rPr>
              <a:t>and</a:t>
            </a:r>
            <a:endParaRPr lang="pt-PT" sz="1400" dirty="0" smtClean="0">
              <a:solidFill>
                <a:srgbClr val="800000"/>
              </a:solidFill>
            </a:endParaRPr>
          </a:p>
          <a:p>
            <a:pPr>
              <a:buNone/>
            </a:pPr>
            <a:r>
              <a:rPr lang="pt-PT" sz="1400" dirty="0" err="1" smtClean="0">
                <a:solidFill>
                  <a:srgbClr val="800000"/>
                </a:solidFill>
              </a:rPr>
              <a:t>reinforce</a:t>
            </a:r>
            <a:r>
              <a:rPr lang="pt-PT" sz="1400" dirty="0" smtClean="0">
                <a:solidFill>
                  <a:srgbClr val="800000"/>
                </a:solidFill>
              </a:rPr>
              <a:t> </a:t>
            </a:r>
            <a:r>
              <a:rPr lang="pt-PT" sz="1400" dirty="0" err="1" smtClean="0">
                <a:solidFill>
                  <a:srgbClr val="800000"/>
                </a:solidFill>
              </a:rPr>
              <a:t>barriers</a:t>
            </a:r>
            <a:r>
              <a:rPr lang="pt-PT" sz="1400" dirty="0" smtClean="0">
                <a:solidFill>
                  <a:srgbClr val="800000"/>
                </a:solidFill>
              </a:rPr>
              <a:t> to </a:t>
            </a:r>
            <a:r>
              <a:rPr lang="pt-PT" sz="1400" dirty="0" err="1" smtClean="0">
                <a:solidFill>
                  <a:srgbClr val="800000"/>
                </a:solidFill>
              </a:rPr>
              <a:t>generics</a:t>
            </a:r>
            <a:endParaRPr lang="pt-PT" sz="1400" dirty="0" smtClean="0">
              <a:solidFill>
                <a:srgbClr val="800000"/>
              </a:solidFill>
            </a:endParaRPr>
          </a:p>
          <a:p>
            <a:pPr>
              <a:buNone/>
            </a:pPr>
            <a:endParaRPr lang="pt-PT" sz="1400" dirty="0" smtClean="0">
              <a:solidFill>
                <a:srgbClr val="800000"/>
              </a:solidFill>
            </a:endParaRPr>
          </a:p>
          <a:p>
            <a:pPr>
              <a:buNone/>
            </a:pPr>
            <a:r>
              <a:rPr lang="pt-PT" sz="1400" dirty="0" err="1" smtClean="0">
                <a:solidFill>
                  <a:srgbClr val="800000"/>
                </a:solidFill>
              </a:rPr>
              <a:t>Change</a:t>
            </a:r>
            <a:r>
              <a:rPr lang="pt-PT" sz="1400" dirty="0" smtClean="0">
                <a:solidFill>
                  <a:srgbClr val="800000"/>
                </a:solidFill>
              </a:rPr>
              <a:t> </a:t>
            </a:r>
            <a:r>
              <a:rPr lang="pt-PT" sz="1400" dirty="0" err="1" smtClean="0">
                <a:solidFill>
                  <a:srgbClr val="800000"/>
                </a:solidFill>
              </a:rPr>
              <a:t>profit</a:t>
            </a:r>
            <a:r>
              <a:rPr lang="pt-PT" sz="1400" dirty="0" smtClean="0">
                <a:solidFill>
                  <a:srgbClr val="800000"/>
                </a:solidFill>
              </a:rPr>
              <a:t> </a:t>
            </a:r>
            <a:r>
              <a:rPr lang="pt-PT" sz="1400" dirty="0" err="1" smtClean="0">
                <a:solidFill>
                  <a:srgbClr val="800000"/>
                </a:solidFill>
              </a:rPr>
              <a:t>margins</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pharmacies</a:t>
            </a:r>
            <a:r>
              <a:rPr lang="pt-PT" sz="1400" dirty="0" smtClean="0">
                <a:solidFill>
                  <a:srgbClr val="800000"/>
                </a:solidFill>
              </a:rPr>
              <a:t> </a:t>
            </a:r>
          </a:p>
          <a:p>
            <a:pPr>
              <a:buNone/>
            </a:pPr>
            <a:endParaRPr lang="pt-PT" sz="1400" dirty="0" smtClean="0">
              <a:solidFill>
                <a:srgbClr val="800000"/>
              </a:solidFill>
            </a:endParaRPr>
          </a:p>
          <a:p>
            <a:pPr>
              <a:buNone/>
            </a:pPr>
            <a:endParaRPr lang="pt-PT" sz="1400" dirty="0" smtClean="0">
              <a:solidFill>
                <a:srgbClr val="800000"/>
              </a:solidFill>
            </a:endParaRPr>
          </a:p>
          <a:p>
            <a:pPr>
              <a:buNone/>
            </a:pPr>
            <a:endParaRPr lang="pt-PT" sz="1800" dirty="0">
              <a:solidFill>
                <a:srgbClr val="800000"/>
              </a:solidFill>
            </a:endParaRPr>
          </a:p>
        </p:txBody>
      </p:sp>
      <p:sp>
        <p:nvSpPr>
          <p:cNvPr id="4" name="Marcador de Posição de Conteúdo 3"/>
          <p:cNvSpPr>
            <a:spLocks noGrp="1"/>
          </p:cNvSpPr>
          <p:nvPr>
            <p:ph sz="half" idx="2"/>
          </p:nvPr>
        </p:nvSpPr>
        <p:spPr>
          <a:xfrm>
            <a:off x="5029200" y="1752600"/>
            <a:ext cx="3898776" cy="4648200"/>
          </a:xfrm>
          <a:ln>
            <a:noFill/>
          </a:ln>
        </p:spPr>
        <p:txBody>
          <a:bodyPr>
            <a:normAutofit lnSpcReduction="10000"/>
          </a:bodyPr>
          <a:lstStyle/>
          <a:p>
            <a:pPr>
              <a:buNone/>
            </a:pPr>
            <a:endParaRPr lang="en-GB" sz="1800" dirty="0" smtClean="0">
              <a:solidFill>
                <a:srgbClr val="1F497D"/>
              </a:solidFill>
            </a:endParaRPr>
          </a:p>
          <a:p>
            <a:pPr>
              <a:buNone/>
            </a:pPr>
            <a:r>
              <a:rPr lang="en-GB" sz="1600" b="1" dirty="0" smtClean="0">
                <a:solidFill>
                  <a:srgbClr val="1F497D"/>
                </a:solidFill>
              </a:rPr>
              <a:t>End of 2012 : </a:t>
            </a:r>
          </a:p>
          <a:p>
            <a:pPr>
              <a:buNone/>
            </a:pPr>
            <a:r>
              <a:rPr lang="en-GB" sz="1400" dirty="0" smtClean="0">
                <a:solidFill>
                  <a:srgbClr val="1F497D"/>
                </a:solidFill>
              </a:rPr>
              <a:t>Generics reach ¼ of total expenditure and 35%</a:t>
            </a:r>
          </a:p>
          <a:p>
            <a:pPr>
              <a:buNone/>
            </a:pPr>
            <a:r>
              <a:rPr lang="en-GB" sz="1400" dirty="0" smtClean="0">
                <a:solidFill>
                  <a:srgbClr val="1F497D"/>
                </a:solidFill>
              </a:rPr>
              <a:t>of  NHS co-participations </a:t>
            </a:r>
          </a:p>
          <a:p>
            <a:pPr>
              <a:buNone/>
            </a:pPr>
            <a:r>
              <a:rPr lang="en-GB" sz="1400" dirty="0" smtClean="0">
                <a:solidFill>
                  <a:srgbClr val="1F497D"/>
                </a:solidFill>
              </a:rPr>
              <a:t>Total savings of 190€ million  /  - 11,7% ( 2011-2012)</a:t>
            </a:r>
          </a:p>
          <a:p>
            <a:pPr>
              <a:buNone/>
            </a:pPr>
            <a:endParaRPr lang="en-GB" sz="1400" dirty="0" smtClean="0">
              <a:solidFill>
                <a:srgbClr val="1F497D"/>
              </a:solidFill>
            </a:endParaRPr>
          </a:p>
          <a:p>
            <a:pPr>
              <a:buNone/>
            </a:pPr>
            <a:r>
              <a:rPr lang="en-GB" sz="1600" b="1" dirty="0" smtClean="0">
                <a:solidFill>
                  <a:srgbClr val="1F497D"/>
                </a:solidFill>
              </a:rPr>
              <a:t>Action taken on 2013 : </a:t>
            </a:r>
          </a:p>
          <a:p>
            <a:pPr>
              <a:buNone/>
            </a:pPr>
            <a:r>
              <a:rPr lang="en-GB" sz="1400" dirty="0" smtClean="0">
                <a:solidFill>
                  <a:srgbClr val="1F497D"/>
                </a:solidFill>
              </a:rPr>
              <a:t>Addendum to the 2012 Government</a:t>
            </a:r>
          </a:p>
          <a:p>
            <a:pPr>
              <a:buNone/>
            </a:pPr>
            <a:r>
              <a:rPr lang="en-GB" sz="1400" dirty="0" smtClean="0">
                <a:solidFill>
                  <a:srgbClr val="1F497D"/>
                </a:solidFill>
              </a:rPr>
              <a:t>Pharmaceutical Industry  agreement ( - 122€</a:t>
            </a:r>
          </a:p>
          <a:p>
            <a:pPr>
              <a:buNone/>
            </a:pPr>
            <a:r>
              <a:rPr lang="en-GB" sz="1400" dirty="0" smtClean="0">
                <a:solidFill>
                  <a:srgbClr val="1F497D"/>
                </a:solidFill>
              </a:rPr>
              <a:t>million)</a:t>
            </a:r>
          </a:p>
          <a:p>
            <a:pPr>
              <a:buNone/>
            </a:pPr>
            <a:r>
              <a:rPr lang="en-GB" sz="1400" dirty="0" smtClean="0">
                <a:solidFill>
                  <a:srgbClr val="1F497D"/>
                </a:solidFill>
              </a:rPr>
              <a:t>Revision of reference prices</a:t>
            </a:r>
          </a:p>
          <a:p>
            <a:pPr>
              <a:buNone/>
            </a:pPr>
            <a:r>
              <a:rPr lang="en-GB" sz="1400" dirty="0" smtClean="0">
                <a:solidFill>
                  <a:srgbClr val="1F497D"/>
                </a:solidFill>
              </a:rPr>
              <a:t>Reinforcement  the use of generics</a:t>
            </a:r>
          </a:p>
          <a:p>
            <a:pPr>
              <a:buNone/>
            </a:pPr>
            <a:r>
              <a:rPr lang="en-GB" sz="1400" dirty="0" smtClean="0">
                <a:solidFill>
                  <a:srgbClr val="1F497D"/>
                </a:solidFill>
              </a:rPr>
              <a:t>Prescription by ICD</a:t>
            </a:r>
          </a:p>
          <a:p>
            <a:pPr>
              <a:buNone/>
            </a:pPr>
            <a:endParaRPr lang="en-GB" sz="1400" dirty="0" smtClean="0">
              <a:solidFill>
                <a:srgbClr val="1F497D"/>
              </a:solidFill>
            </a:endParaRPr>
          </a:p>
          <a:p>
            <a:pPr>
              <a:buNone/>
            </a:pPr>
            <a:r>
              <a:rPr lang="en-GB" sz="1600" b="1" dirty="0" smtClean="0">
                <a:solidFill>
                  <a:srgbClr val="1F497D"/>
                </a:solidFill>
              </a:rPr>
              <a:t>End of 2013 : </a:t>
            </a:r>
          </a:p>
          <a:p>
            <a:pPr>
              <a:buNone/>
            </a:pPr>
            <a:r>
              <a:rPr lang="en-GB" sz="1400" dirty="0" smtClean="0">
                <a:solidFill>
                  <a:srgbClr val="1F497D"/>
                </a:solidFill>
              </a:rPr>
              <a:t>Reduction expenditure of 4,2% hospital sector</a:t>
            </a:r>
            <a:endParaRPr lang="en-GB" sz="1600" b="1" dirty="0" smtClean="0">
              <a:solidFill>
                <a:srgbClr val="1F497D"/>
              </a:solidFill>
            </a:endParaRPr>
          </a:p>
        </p:txBody>
      </p:sp>
      <p:sp>
        <p:nvSpPr>
          <p:cNvPr id="5" name="Título 1"/>
          <p:cNvSpPr txBox="1">
            <a:spLocks/>
          </p:cNvSpPr>
          <p:nvPr/>
        </p:nvSpPr>
        <p:spPr>
          <a:xfrm>
            <a:off x="5029200" y="304800"/>
            <a:ext cx="3672408" cy="130939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2400" dirty="0" smtClean="0">
                <a:solidFill>
                  <a:schemeClr val="tx2"/>
                </a:solidFill>
                <a:latin typeface="+mj-lt"/>
                <a:ea typeface="+mj-ea"/>
                <a:cs typeface="+mj-cs"/>
              </a:rPr>
              <a:t>UNDERTAKEN ACTIONS</a:t>
            </a:r>
            <a:r>
              <a:rPr kumimoji="0" lang="pt-PT" sz="2400" b="0" i="0" u="none" strike="noStrike" kern="1200" cap="none" spc="0" normalizeH="0" baseline="0" noProof="0" dirty="0" smtClean="0">
                <a:ln>
                  <a:noFill/>
                </a:ln>
                <a:solidFill>
                  <a:schemeClr val="tx2"/>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PT" sz="2400" b="0" i="0" u="none" strike="noStrike" kern="1200" cap="none" spc="0" normalizeH="0" baseline="0" noProof="0" dirty="0">
              <a:ln>
                <a:noFill/>
              </a:ln>
              <a:solidFill>
                <a:schemeClr val="tx2"/>
              </a:solidFill>
              <a:effectLst/>
              <a:uLnTx/>
              <a:uFillTx/>
              <a:latin typeface="+mj-lt"/>
              <a:ea typeface="+mj-ea"/>
              <a:cs typeface="+mj-cs"/>
            </a:endParaRPr>
          </a:p>
        </p:txBody>
      </p:sp>
      <p:cxnSp>
        <p:nvCxnSpPr>
          <p:cNvPr id="7" name="Straight Connector 6"/>
          <p:cNvCxnSpPr/>
          <p:nvPr/>
        </p:nvCxnSpPr>
        <p:spPr>
          <a:xfrm>
            <a:off x="457200" y="1828800"/>
            <a:ext cx="815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6324600"/>
            <a:ext cx="8153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Pentagon 8"/>
          <p:cNvSpPr/>
          <p:nvPr/>
        </p:nvSpPr>
        <p:spPr>
          <a:xfrm>
            <a:off x="4267200" y="3276600"/>
            <a:ext cx="609600" cy="10668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osição de Conteúdo 4"/>
          <p:cNvSpPr>
            <a:spLocks noGrp="1"/>
          </p:cNvSpPr>
          <p:nvPr>
            <p:ph sz="half" idx="2"/>
          </p:nvPr>
        </p:nvSpPr>
        <p:spPr>
          <a:xfrm>
            <a:off x="457200" y="3429000"/>
            <a:ext cx="3581400" cy="2590800"/>
          </a:xfrm>
        </p:spPr>
        <p:txBody>
          <a:bodyPr>
            <a:normAutofit/>
          </a:bodyPr>
          <a:lstStyle/>
          <a:p>
            <a:pPr marL="0" indent="0">
              <a:buNone/>
            </a:pPr>
            <a:r>
              <a:rPr lang="pt-PT" sz="1600" b="1" dirty="0" smtClean="0">
                <a:solidFill>
                  <a:srgbClr val="800000"/>
                </a:solidFill>
              </a:rPr>
              <a:t>PRIMARY CARE SERVICES</a:t>
            </a:r>
          </a:p>
          <a:p>
            <a:pPr marL="0" indent="0">
              <a:buNone/>
            </a:pPr>
            <a:r>
              <a:rPr lang="pt-PT" sz="1600" dirty="0" smtClean="0">
                <a:solidFill>
                  <a:srgbClr val="800000"/>
                </a:solidFill>
              </a:rPr>
              <a:t>To </a:t>
            </a:r>
            <a:r>
              <a:rPr lang="pt-PT" sz="1600" dirty="0" err="1" smtClean="0">
                <a:solidFill>
                  <a:srgbClr val="800000"/>
                </a:solidFill>
              </a:rPr>
              <a:t>proceed</a:t>
            </a:r>
            <a:r>
              <a:rPr lang="pt-PT" sz="1600" dirty="0" smtClean="0">
                <a:solidFill>
                  <a:srgbClr val="800000"/>
                </a:solidFill>
              </a:rPr>
              <a:t> </a:t>
            </a:r>
            <a:r>
              <a:rPr lang="pt-PT" sz="1600" dirty="0" err="1" smtClean="0">
                <a:solidFill>
                  <a:srgbClr val="800000"/>
                </a:solidFill>
              </a:rPr>
              <a:t>with</a:t>
            </a:r>
            <a:r>
              <a:rPr lang="pt-PT" sz="1600" dirty="0" smtClean="0">
                <a:solidFill>
                  <a:srgbClr val="800000"/>
                </a:solidFill>
              </a:rPr>
              <a:t> </a:t>
            </a:r>
            <a:r>
              <a:rPr lang="pt-PT" sz="1600" dirty="0" err="1" smtClean="0">
                <a:solidFill>
                  <a:srgbClr val="800000"/>
                </a:solidFill>
              </a:rPr>
              <a:t>the</a:t>
            </a:r>
            <a:r>
              <a:rPr lang="pt-PT" sz="1600" dirty="0" smtClean="0">
                <a:solidFill>
                  <a:srgbClr val="800000"/>
                </a:solidFill>
              </a:rPr>
              <a:t> </a:t>
            </a:r>
            <a:r>
              <a:rPr lang="pt-PT" sz="1600" dirty="0" err="1" smtClean="0">
                <a:solidFill>
                  <a:srgbClr val="800000"/>
                </a:solidFill>
              </a:rPr>
              <a:t>reinforcement</a:t>
            </a:r>
            <a:r>
              <a:rPr lang="pt-PT" sz="1600" dirty="0" smtClean="0">
                <a:solidFill>
                  <a:srgbClr val="800000"/>
                </a:solidFill>
              </a:rPr>
              <a:t> </a:t>
            </a:r>
            <a:r>
              <a:rPr lang="pt-PT" sz="1600" dirty="0" err="1" smtClean="0">
                <a:solidFill>
                  <a:srgbClr val="800000"/>
                </a:solidFill>
              </a:rPr>
              <a:t>of</a:t>
            </a:r>
            <a:r>
              <a:rPr lang="pt-PT" sz="1600" dirty="0" smtClean="0">
                <a:solidFill>
                  <a:srgbClr val="800000"/>
                </a:solidFill>
              </a:rPr>
              <a:t> </a:t>
            </a:r>
            <a:r>
              <a:rPr lang="pt-PT" sz="1600" dirty="0" err="1" smtClean="0">
                <a:solidFill>
                  <a:srgbClr val="800000"/>
                </a:solidFill>
              </a:rPr>
              <a:t>primary</a:t>
            </a:r>
            <a:r>
              <a:rPr lang="pt-PT" sz="1600" dirty="0" smtClean="0">
                <a:solidFill>
                  <a:srgbClr val="800000"/>
                </a:solidFill>
              </a:rPr>
              <a:t> </a:t>
            </a:r>
            <a:r>
              <a:rPr lang="pt-PT" sz="1600" dirty="0" err="1" smtClean="0">
                <a:solidFill>
                  <a:srgbClr val="800000"/>
                </a:solidFill>
              </a:rPr>
              <a:t>care</a:t>
            </a:r>
            <a:r>
              <a:rPr lang="pt-PT" sz="1600" dirty="0" smtClean="0">
                <a:solidFill>
                  <a:srgbClr val="800000"/>
                </a:solidFill>
              </a:rPr>
              <a:t> </a:t>
            </a:r>
            <a:r>
              <a:rPr lang="pt-PT" sz="1600" dirty="0" err="1" smtClean="0">
                <a:solidFill>
                  <a:srgbClr val="800000"/>
                </a:solidFill>
              </a:rPr>
              <a:t>services</a:t>
            </a:r>
            <a:r>
              <a:rPr lang="pt-PT" sz="1600" dirty="0" smtClean="0">
                <a:solidFill>
                  <a:srgbClr val="800000"/>
                </a:solidFill>
              </a:rPr>
              <a:t> </a:t>
            </a:r>
            <a:r>
              <a:rPr lang="pt-PT" sz="1600" dirty="0" err="1" smtClean="0">
                <a:solidFill>
                  <a:srgbClr val="800000"/>
                </a:solidFill>
              </a:rPr>
              <a:t>increasing</a:t>
            </a:r>
            <a:r>
              <a:rPr lang="pt-PT" sz="1600" dirty="0" smtClean="0">
                <a:solidFill>
                  <a:srgbClr val="800000"/>
                </a:solidFill>
              </a:rPr>
              <a:t> </a:t>
            </a:r>
            <a:r>
              <a:rPr lang="pt-PT" sz="1600" dirty="0" err="1" smtClean="0">
                <a:solidFill>
                  <a:srgbClr val="800000"/>
                </a:solidFill>
              </a:rPr>
              <a:t>the</a:t>
            </a:r>
            <a:r>
              <a:rPr lang="pt-PT" sz="1600" dirty="0" smtClean="0">
                <a:solidFill>
                  <a:srgbClr val="800000"/>
                </a:solidFill>
              </a:rPr>
              <a:t> </a:t>
            </a:r>
            <a:r>
              <a:rPr lang="pt-PT" sz="1600" dirty="0" err="1" smtClean="0">
                <a:solidFill>
                  <a:srgbClr val="800000"/>
                </a:solidFill>
              </a:rPr>
              <a:t>number</a:t>
            </a:r>
            <a:r>
              <a:rPr lang="pt-PT" sz="1600" dirty="0" smtClean="0">
                <a:solidFill>
                  <a:srgbClr val="800000"/>
                </a:solidFill>
              </a:rPr>
              <a:t> </a:t>
            </a:r>
            <a:r>
              <a:rPr lang="pt-PT" sz="1600" dirty="0" err="1" smtClean="0">
                <a:solidFill>
                  <a:srgbClr val="800000"/>
                </a:solidFill>
              </a:rPr>
              <a:t>od</a:t>
            </a:r>
            <a:r>
              <a:rPr lang="pt-PT" sz="1600" dirty="0" smtClean="0">
                <a:solidFill>
                  <a:srgbClr val="800000"/>
                </a:solidFill>
              </a:rPr>
              <a:t> USF, </a:t>
            </a:r>
            <a:r>
              <a:rPr lang="pt-PT" sz="1600" dirty="0" err="1" smtClean="0">
                <a:solidFill>
                  <a:srgbClr val="800000"/>
                </a:solidFill>
              </a:rPr>
              <a:t>that</a:t>
            </a:r>
            <a:r>
              <a:rPr lang="pt-PT" sz="1600" dirty="0" smtClean="0">
                <a:solidFill>
                  <a:srgbClr val="800000"/>
                </a:solidFill>
              </a:rPr>
              <a:t> </a:t>
            </a:r>
            <a:r>
              <a:rPr lang="pt-PT" sz="1600" dirty="0" err="1" smtClean="0">
                <a:solidFill>
                  <a:srgbClr val="800000"/>
                </a:solidFill>
              </a:rPr>
              <a:t>is</a:t>
            </a:r>
            <a:r>
              <a:rPr lang="pt-PT" sz="1600" dirty="0" smtClean="0">
                <a:solidFill>
                  <a:srgbClr val="800000"/>
                </a:solidFill>
              </a:rPr>
              <a:t>, </a:t>
            </a:r>
            <a:r>
              <a:rPr lang="pt-PT" sz="1600" dirty="0" err="1" smtClean="0">
                <a:solidFill>
                  <a:srgbClr val="800000"/>
                </a:solidFill>
              </a:rPr>
              <a:t>units</a:t>
            </a:r>
            <a:r>
              <a:rPr lang="pt-PT" sz="1600" dirty="0" smtClean="0">
                <a:solidFill>
                  <a:srgbClr val="800000"/>
                </a:solidFill>
              </a:rPr>
              <a:t> </a:t>
            </a:r>
            <a:r>
              <a:rPr lang="pt-PT" sz="1600" dirty="0" err="1" smtClean="0">
                <a:solidFill>
                  <a:srgbClr val="800000"/>
                </a:solidFill>
              </a:rPr>
              <a:t>contracting</a:t>
            </a:r>
            <a:r>
              <a:rPr lang="pt-PT" sz="1600" dirty="0" smtClean="0">
                <a:solidFill>
                  <a:srgbClr val="800000"/>
                </a:solidFill>
              </a:rPr>
              <a:t> </a:t>
            </a:r>
            <a:r>
              <a:rPr lang="pt-PT" sz="1600" dirty="0" err="1" smtClean="0">
                <a:solidFill>
                  <a:srgbClr val="800000"/>
                </a:solidFill>
              </a:rPr>
              <a:t>with</a:t>
            </a:r>
            <a:r>
              <a:rPr lang="pt-PT" sz="1600" dirty="0" smtClean="0">
                <a:solidFill>
                  <a:srgbClr val="800000"/>
                </a:solidFill>
              </a:rPr>
              <a:t> regional </a:t>
            </a:r>
            <a:r>
              <a:rPr lang="pt-PT" sz="1600" dirty="0" err="1" smtClean="0">
                <a:solidFill>
                  <a:srgbClr val="800000"/>
                </a:solidFill>
              </a:rPr>
              <a:t>authorities</a:t>
            </a:r>
            <a:r>
              <a:rPr lang="pt-PT" sz="1600" dirty="0" smtClean="0">
                <a:solidFill>
                  <a:srgbClr val="800000"/>
                </a:solidFill>
              </a:rPr>
              <a:t> </a:t>
            </a:r>
            <a:r>
              <a:rPr lang="pt-PT" sz="1600" dirty="0" err="1" smtClean="0">
                <a:solidFill>
                  <a:srgbClr val="800000"/>
                </a:solidFill>
              </a:rPr>
              <a:t>on</a:t>
            </a:r>
            <a:r>
              <a:rPr lang="pt-PT" sz="1600" dirty="0" smtClean="0">
                <a:solidFill>
                  <a:srgbClr val="800000"/>
                </a:solidFill>
              </a:rPr>
              <a:t> a </a:t>
            </a:r>
            <a:r>
              <a:rPr lang="pt-PT" sz="1600" dirty="0" err="1" smtClean="0">
                <a:solidFill>
                  <a:srgbClr val="800000"/>
                </a:solidFill>
              </a:rPr>
              <a:t>mixed</a:t>
            </a:r>
            <a:r>
              <a:rPr lang="pt-PT" sz="1600" dirty="0" smtClean="0">
                <a:solidFill>
                  <a:srgbClr val="800000"/>
                </a:solidFill>
              </a:rPr>
              <a:t> </a:t>
            </a:r>
            <a:r>
              <a:rPr lang="pt-PT" sz="1600" dirty="0" err="1" smtClean="0">
                <a:solidFill>
                  <a:srgbClr val="800000"/>
                </a:solidFill>
              </a:rPr>
              <a:t>scheme</a:t>
            </a:r>
            <a:endParaRPr lang="pt-PT" sz="1600" dirty="0" smtClean="0">
              <a:solidFill>
                <a:srgbClr val="800000"/>
              </a:solidFill>
            </a:endParaRPr>
          </a:p>
          <a:p>
            <a:pPr marL="0" indent="0">
              <a:buNone/>
            </a:pPr>
            <a:endParaRPr lang="pt-PT" sz="1600" dirty="0" smtClean="0">
              <a:solidFill>
                <a:srgbClr val="800000"/>
              </a:solidFill>
            </a:endParaRPr>
          </a:p>
          <a:p>
            <a:pPr marL="0" indent="0">
              <a:buNone/>
            </a:pPr>
            <a:r>
              <a:rPr lang="pt-PT" sz="1600" dirty="0" smtClean="0">
                <a:solidFill>
                  <a:srgbClr val="800000"/>
                </a:solidFill>
              </a:rPr>
              <a:t>To </a:t>
            </a:r>
            <a:r>
              <a:rPr lang="pt-PT" sz="1600" dirty="0" err="1" smtClean="0">
                <a:solidFill>
                  <a:srgbClr val="800000"/>
                </a:solidFill>
              </a:rPr>
              <a:t>extend</a:t>
            </a:r>
            <a:r>
              <a:rPr lang="pt-PT" sz="1600" dirty="0" smtClean="0">
                <a:solidFill>
                  <a:srgbClr val="800000"/>
                </a:solidFill>
              </a:rPr>
              <a:t> </a:t>
            </a:r>
            <a:r>
              <a:rPr lang="pt-PT" sz="1600" dirty="0" err="1" smtClean="0">
                <a:solidFill>
                  <a:srgbClr val="800000"/>
                </a:solidFill>
              </a:rPr>
              <a:t>the</a:t>
            </a:r>
            <a:r>
              <a:rPr lang="pt-PT" sz="1600" dirty="0" smtClean="0">
                <a:solidFill>
                  <a:srgbClr val="800000"/>
                </a:solidFill>
              </a:rPr>
              <a:t> </a:t>
            </a:r>
            <a:r>
              <a:rPr lang="pt-PT" sz="1600" dirty="0" err="1" smtClean="0">
                <a:solidFill>
                  <a:srgbClr val="800000"/>
                </a:solidFill>
              </a:rPr>
              <a:t>presence</a:t>
            </a:r>
            <a:r>
              <a:rPr lang="pt-PT" sz="1600" dirty="0" smtClean="0">
                <a:solidFill>
                  <a:srgbClr val="800000"/>
                </a:solidFill>
              </a:rPr>
              <a:t> </a:t>
            </a:r>
            <a:r>
              <a:rPr lang="pt-PT" sz="1600" dirty="0" err="1" smtClean="0">
                <a:solidFill>
                  <a:srgbClr val="800000"/>
                </a:solidFill>
              </a:rPr>
              <a:t>of</a:t>
            </a:r>
            <a:r>
              <a:rPr lang="pt-PT" sz="1600" dirty="0" smtClean="0">
                <a:solidFill>
                  <a:srgbClr val="800000"/>
                </a:solidFill>
              </a:rPr>
              <a:t> </a:t>
            </a:r>
            <a:r>
              <a:rPr lang="pt-PT" sz="1600" dirty="0" err="1" smtClean="0">
                <a:solidFill>
                  <a:srgbClr val="800000"/>
                </a:solidFill>
              </a:rPr>
              <a:t>family</a:t>
            </a:r>
            <a:r>
              <a:rPr lang="pt-PT" sz="1600" dirty="0" smtClean="0">
                <a:solidFill>
                  <a:srgbClr val="800000"/>
                </a:solidFill>
              </a:rPr>
              <a:t> </a:t>
            </a:r>
            <a:r>
              <a:rPr lang="pt-PT" sz="1600" dirty="0" err="1" smtClean="0">
                <a:solidFill>
                  <a:srgbClr val="800000"/>
                </a:solidFill>
              </a:rPr>
              <a:t>doctors</a:t>
            </a:r>
            <a:r>
              <a:rPr lang="pt-PT" sz="1600" dirty="0" smtClean="0">
                <a:solidFill>
                  <a:srgbClr val="800000"/>
                </a:solidFill>
              </a:rPr>
              <a:t> in </a:t>
            </a:r>
            <a:r>
              <a:rPr lang="pt-PT" sz="1600" dirty="0" err="1" smtClean="0">
                <a:solidFill>
                  <a:srgbClr val="800000"/>
                </a:solidFill>
              </a:rPr>
              <a:t>needed</a:t>
            </a:r>
            <a:r>
              <a:rPr lang="pt-PT" sz="1600" dirty="0" smtClean="0">
                <a:solidFill>
                  <a:srgbClr val="800000"/>
                </a:solidFill>
              </a:rPr>
              <a:t> </a:t>
            </a:r>
            <a:r>
              <a:rPr lang="pt-PT" sz="1600" dirty="0" err="1" smtClean="0">
                <a:solidFill>
                  <a:srgbClr val="800000"/>
                </a:solidFill>
              </a:rPr>
              <a:t>areas</a:t>
            </a:r>
            <a:r>
              <a:rPr lang="pt-PT" sz="1600" dirty="0" smtClean="0">
                <a:solidFill>
                  <a:srgbClr val="800000"/>
                </a:solidFill>
              </a:rPr>
              <a:t> </a:t>
            </a:r>
          </a:p>
        </p:txBody>
      </p:sp>
      <p:sp>
        <p:nvSpPr>
          <p:cNvPr id="14" name="Marcador de Posição do Texto 13"/>
          <p:cNvSpPr>
            <a:spLocks noGrp="1"/>
          </p:cNvSpPr>
          <p:nvPr>
            <p:ph type="body" sz="quarter" idx="3"/>
          </p:nvPr>
        </p:nvSpPr>
        <p:spPr>
          <a:xfrm>
            <a:off x="5029200" y="1447800"/>
            <a:ext cx="3657600" cy="2514600"/>
          </a:xfrm>
        </p:spPr>
        <p:txBody>
          <a:bodyPr vert="horz" wrap="square">
            <a:normAutofit/>
          </a:bodyPr>
          <a:lstStyle/>
          <a:p>
            <a:endParaRPr lang="pt-PT" sz="1600" b="0" dirty="0" smtClean="0">
              <a:solidFill>
                <a:srgbClr val="1F497D"/>
              </a:solidFill>
            </a:endParaRPr>
          </a:p>
          <a:p>
            <a:endParaRPr lang="pt-PT" sz="1600" b="0" dirty="0" smtClean="0">
              <a:solidFill>
                <a:srgbClr val="1F497D"/>
              </a:solidFill>
            </a:endParaRPr>
          </a:p>
          <a:p>
            <a:r>
              <a:rPr lang="pt-PT" sz="1600" dirty="0" smtClean="0">
                <a:solidFill>
                  <a:srgbClr val="1F497D"/>
                </a:solidFill>
              </a:rPr>
              <a:t>CROSS SERVICES</a:t>
            </a:r>
          </a:p>
          <a:p>
            <a:r>
              <a:rPr lang="pt-PT" sz="1600" b="0" dirty="0" err="1" smtClean="0">
                <a:solidFill>
                  <a:srgbClr val="1F497D"/>
                </a:solidFill>
              </a:rPr>
              <a:t>On</a:t>
            </a:r>
            <a:r>
              <a:rPr lang="pt-PT" sz="1600" b="0" dirty="0" smtClean="0">
                <a:solidFill>
                  <a:srgbClr val="1F497D"/>
                </a:solidFill>
              </a:rPr>
              <a:t> </a:t>
            </a:r>
            <a:r>
              <a:rPr lang="pt-PT" sz="1600" b="0" dirty="0" err="1" smtClean="0">
                <a:solidFill>
                  <a:srgbClr val="1F497D"/>
                </a:solidFill>
              </a:rPr>
              <a:t>development</a:t>
            </a:r>
            <a:r>
              <a:rPr lang="pt-PT" sz="1600" b="0" dirty="0" smtClean="0">
                <a:solidFill>
                  <a:srgbClr val="1F497D"/>
                </a:solidFill>
              </a:rPr>
              <a:t> </a:t>
            </a:r>
            <a:r>
              <a:rPr lang="pt-PT" sz="1600" b="0" dirty="0" err="1" smtClean="0">
                <a:solidFill>
                  <a:srgbClr val="1F497D"/>
                </a:solidFill>
              </a:rPr>
              <a:t>across</a:t>
            </a:r>
            <a:r>
              <a:rPr lang="pt-PT" sz="1600" b="0" dirty="0" smtClean="0">
                <a:solidFill>
                  <a:srgbClr val="1F497D"/>
                </a:solidFill>
              </a:rPr>
              <a:t> </a:t>
            </a:r>
            <a:r>
              <a:rPr lang="pt-PT" sz="1600" b="0" dirty="0" err="1" smtClean="0">
                <a:solidFill>
                  <a:srgbClr val="1F497D"/>
                </a:solidFill>
              </a:rPr>
              <a:t>the</a:t>
            </a:r>
            <a:r>
              <a:rPr lang="pt-PT" sz="1600" b="0" dirty="0" smtClean="0">
                <a:solidFill>
                  <a:srgbClr val="1F497D"/>
                </a:solidFill>
              </a:rPr>
              <a:t> NHS</a:t>
            </a:r>
          </a:p>
          <a:p>
            <a:endParaRPr lang="pt-PT" sz="1600" b="0" dirty="0" smtClean="0">
              <a:solidFill>
                <a:srgbClr val="1F497D"/>
              </a:solidFill>
            </a:endParaRPr>
          </a:p>
          <a:p>
            <a:endParaRPr lang="pt-PT" sz="1600" b="0" dirty="0" smtClean="0">
              <a:solidFill>
                <a:srgbClr val="1F497D"/>
              </a:solidFill>
            </a:endParaRPr>
          </a:p>
          <a:p>
            <a:r>
              <a:rPr lang="pt-PT" sz="1600" b="0" dirty="0" err="1" smtClean="0">
                <a:solidFill>
                  <a:srgbClr val="1F497D"/>
                </a:solidFill>
              </a:rPr>
              <a:t>New</a:t>
            </a:r>
            <a:r>
              <a:rPr lang="pt-PT" sz="1600" b="0" dirty="0" smtClean="0">
                <a:solidFill>
                  <a:srgbClr val="1F497D"/>
                </a:solidFill>
              </a:rPr>
              <a:t> rules </a:t>
            </a:r>
            <a:r>
              <a:rPr lang="pt-PT" sz="1600" b="0" dirty="0" err="1" smtClean="0">
                <a:solidFill>
                  <a:srgbClr val="1F497D"/>
                </a:solidFill>
              </a:rPr>
              <a:t>by</a:t>
            </a:r>
            <a:r>
              <a:rPr lang="pt-PT" sz="1600" b="0" dirty="0" smtClean="0">
                <a:solidFill>
                  <a:srgbClr val="1F497D"/>
                </a:solidFill>
              </a:rPr>
              <a:t> </a:t>
            </a:r>
            <a:r>
              <a:rPr lang="pt-PT" sz="1600" b="0" dirty="0" err="1" smtClean="0">
                <a:solidFill>
                  <a:srgbClr val="1F497D"/>
                </a:solidFill>
              </a:rPr>
              <a:t>national</a:t>
            </a:r>
            <a:r>
              <a:rPr lang="pt-PT" sz="1600" b="0" dirty="0" smtClean="0">
                <a:solidFill>
                  <a:srgbClr val="1F497D"/>
                </a:solidFill>
              </a:rPr>
              <a:t>  </a:t>
            </a:r>
            <a:r>
              <a:rPr lang="pt-PT" sz="1600" b="0" dirty="0" err="1" smtClean="0">
                <a:solidFill>
                  <a:srgbClr val="1F497D"/>
                </a:solidFill>
              </a:rPr>
              <a:t>Law</a:t>
            </a:r>
            <a:r>
              <a:rPr lang="pt-PT" sz="1600" b="0" dirty="0" smtClean="0">
                <a:solidFill>
                  <a:srgbClr val="1F497D"/>
                </a:solidFill>
              </a:rPr>
              <a:t> | </a:t>
            </a:r>
            <a:r>
              <a:rPr lang="pt-PT" sz="1600" b="0" dirty="0" err="1" smtClean="0">
                <a:solidFill>
                  <a:srgbClr val="1F497D"/>
                </a:solidFill>
              </a:rPr>
              <a:t>deep</a:t>
            </a:r>
            <a:r>
              <a:rPr lang="pt-PT" sz="1600" b="0" dirty="0" smtClean="0">
                <a:solidFill>
                  <a:srgbClr val="1F497D"/>
                </a:solidFill>
              </a:rPr>
              <a:t> media </a:t>
            </a:r>
            <a:r>
              <a:rPr lang="pt-PT" sz="1600" b="0" dirty="0" err="1" smtClean="0">
                <a:solidFill>
                  <a:srgbClr val="1F497D"/>
                </a:solidFill>
              </a:rPr>
              <a:t>and</a:t>
            </a:r>
            <a:r>
              <a:rPr lang="pt-PT" sz="1600" b="0" dirty="0" smtClean="0">
                <a:solidFill>
                  <a:srgbClr val="1F497D"/>
                </a:solidFill>
              </a:rPr>
              <a:t> social </a:t>
            </a:r>
            <a:r>
              <a:rPr lang="pt-PT" sz="1600" b="0" dirty="0" err="1" smtClean="0">
                <a:solidFill>
                  <a:srgbClr val="1F497D"/>
                </a:solidFill>
              </a:rPr>
              <a:t>impact</a:t>
            </a:r>
            <a:endParaRPr lang="pt-PT" sz="1600" b="0" dirty="0" smtClean="0">
              <a:solidFill>
                <a:srgbClr val="1F497D"/>
              </a:solidFill>
            </a:endParaRPr>
          </a:p>
          <a:p>
            <a:endParaRPr lang="pt-PT" sz="1600" b="0" dirty="0" smtClean="0">
              <a:solidFill>
                <a:srgbClr val="1F497D"/>
              </a:solidFill>
            </a:endParaRPr>
          </a:p>
          <a:p>
            <a:endParaRPr lang="pt-PT" sz="1600" b="0" dirty="0" smtClean="0">
              <a:solidFill>
                <a:srgbClr val="1F497D"/>
              </a:solidFill>
            </a:endParaRPr>
          </a:p>
          <a:p>
            <a:endParaRPr lang="en-GB" sz="1600" dirty="0">
              <a:solidFill>
                <a:srgbClr val="1F497D"/>
              </a:solidFill>
            </a:endParaRPr>
          </a:p>
        </p:txBody>
      </p:sp>
      <p:sp>
        <p:nvSpPr>
          <p:cNvPr id="15" name="Marcador de Posição de Conteúdo 14"/>
          <p:cNvSpPr>
            <a:spLocks noGrp="1"/>
          </p:cNvSpPr>
          <p:nvPr>
            <p:ph sz="quarter" idx="4"/>
          </p:nvPr>
        </p:nvSpPr>
        <p:spPr>
          <a:xfrm>
            <a:off x="5029200" y="3505200"/>
            <a:ext cx="3293368" cy="2599184"/>
          </a:xfrm>
        </p:spPr>
        <p:txBody>
          <a:bodyPr>
            <a:normAutofit/>
          </a:bodyPr>
          <a:lstStyle/>
          <a:p>
            <a:pPr marL="0" indent="0">
              <a:buNone/>
            </a:pPr>
            <a:r>
              <a:rPr lang="pt-PT" sz="1600" b="1" dirty="0" smtClean="0">
                <a:solidFill>
                  <a:srgbClr val="1F497D"/>
                </a:solidFill>
              </a:rPr>
              <a:t>PRIMARY CARE SERVICES</a:t>
            </a:r>
            <a:endParaRPr lang="en-GB" sz="1600" b="1" dirty="0" smtClean="0">
              <a:solidFill>
                <a:srgbClr val="1F497D"/>
              </a:solidFill>
            </a:endParaRPr>
          </a:p>
          <a:p>
            <a:pPr marL="0" indent="0">
              <a:buNone/>
            </a:pPr>
            <a:r>
              <a:rPr lang="en-GB" sz="1600" dirty="0" smtClean="0">
                <a:solidFill>
                  <a:srgbClr val="1F497D"/>
                </a:solidFill>
              </a:rPr>
              <a:t>Increased the number of USF units with new management principles and extend performance assessment to other primary care units</a:t>
            </a:r>
            <a:endParaRPr lang="en-US" sz="1600" dirty="0" smtClean="0">
              <a:solidFill>
                <a:srgbClr val="1F497D"/>
              </a:solidFill>
            </a:endParaRPr>
          </a:p>
          <a:p>
            <a:pPr marL="0" indent="0">
              <a:buNone/>
            </a:pPr>
            <a:endParaRPr lang="en-GB" sz="1600" dirty="0" smtClean="0">
              <a:solidFill>
                <a:srgbClr val="1F497D"/>
              </a:solidFill>
            </a:endParaRPr>
          </a:p>
          <a:p>
            <a:pPr marL="0" indent="0">
              <a:buNone/>
            </a:pPr>
            <a:r>
              <a:rPr lang="en-GB" sz="1600" dirty="0" smtClean="0">
                <a:solidFill>
                  <a:srgbClr val="1F497D"/>
                </a:solidFill>
              </a:rPr>
              <a:t>Planned  (Feb. 2014. </a:t>
            </a:r>
            <a:r>
              <a:rPr lang="en-GB" sz="1600" dirty="0" err="1" smtClean="0">
                <a:solidFill>
                  <a:srgbClr val="1F497D"/>
                </a:solidFill>
              </a:rPr>
              <a:t>MoU</a:t>
            </a:r>
            <a:r>
              <a:rPr lang="en-GB" sz="1600" dirty="0" smtClean="0">
                <a:solidFill>
                  <a:srgbClr val="1F497D"/>
                </a:solidFill>
              </a:rPr>
              <a:t>, 10</a:t>
            </a:r>
            <a:r>
              <a:rPr lang="en-GB" sz="1600" baseline="30000" dirty="0" smtClean="0">
                <a:solidFill>
                  <a:srgbClr val="1F497D"/>
                </a:solidFill>
              </a:rPr>
              <a:t>th</a:t>
            </a:r>
            <a:r>
              <a:rPr lang="en-GB" sz="1600" dirty="0" smtClean="0">
                <a:solidFill>
                  <a:srgbClr val="1F497D"/>
                </a:solidFill>
              </a:rPr>
              <a:t> Update)</a:t>
            </a:r>
            <a:endParaRPr lang="en-GB" sz="1600" dirty="0">
              <a:solidFill>
                <a:srgbClr val="1F497D"/>
              </a:solidFill>
            </a:endParaRPr>
          </a:p>
        </p:txBody>
      </p:sp>
      <p:sp>
        <p:nvSpPr>
          <p:cNvPr id="6" name="Rectângulo 5"/>
          <p:cNvSpPr/>
          <p:nvPr/>
        </p:nvSpPr>
        <p:spPr>
          <a:xfrm>
            <a:off x="457200" y="1371600"/>
            <a:ext cx="3352800" cy="1569660"/>
          </a:xfrm>
          <a:prstGeom prst="rect">
            <a:avLst/>
          </a:prstGeom>
        </p:spPr>
        <p:txBody>
          <a:bodyPr wrap="square">
            <a:spAutoFit/>
          </a:bodyPr>
          <a:lstStyle/>
          <a:p>
            <a:r>
              <a:rPr lang="pt-PT" sz="1600" b="1" dirty="0" smtClean="0">
                <a:solidFill>
                  <a:srgbClr val="800000"/>
                </a:solidFill>
              </a:rPr>
              <a:t>CROSS SERVICES</a:t>
            </a:r>
          </a:p>
          <a:p>
            <a:r>
              <a:rPr lang="pt-PT" sz="1600" dirty="0" smtClean="0">
                <a:solidFill>
                  <a:srgbClr val="800000"/>
                </a:solidFill>
              </a:rPr>
              <a:t>To </a:t>
            </a:r>
            <a:r>
              <a:rPr lang="pt-PT" sz="1600" dirty="0" err="1" smtClean="0">
                <a:solidFill>
                  <a:srgbClr val="800000"/>
                </a:solidFill>
              </a:rPr>
              <a:t>conclude</a:t>
            </a:r>
            <a:r>
              <a:rPr lang="pt-PT" sz="1600" dirty="0" smtClean="0">
                <a:solidFill>
                  <a:srgbClr val="800000"/>
                </a:solidFill>
              </a:rPr>
              <a:t> </a:t>
            </a:r>
            <a:r>
              <a:rPr lang="pt-PT" sz="1600" dirty="0" err="1" smtClean="0">
                <a:solidFill>
                  <a:srgbClr val="800000"/>
                </a:solidFill>
              </a:rPr>
              <a:t>the</a:t>
            </a:r>
            <a:r>
              <a:rPr lang="pt-PT" sz="1600" dirty="0" smtClean="0">
                <a:solidFill>
                  <a:srgbClr val="800000"/>
                </a:solidFill>
              </a:rPr>
              <a:t> </a:t>
            </a:r>
            <a:r>
              <a:rPr lang="pt-PT" sz="1600" dirty="0" err="1" smtClean="0">
                <a:solidFill>
                  <a:srgbClr val="800000"/>
                </a:solidFill>
              </a:rPr>
              <a:t>patient</a:t>
            </a:r>
            <a:r>
              <a:rPr lang="pt-PT" sz="1600" dirty="0" smtClean="0">
                <a:solidFill>
                  <a:srgbClr val="800000"/>
                </a:solidFill>
              </a:rPr>
              <a:t> medical records </a:t>
            </a:r>
            <a:r>
              <a:rPr lang="pt-PT" sz="1600" dirty="0" err="1" smtClean="0">
                <a:solidFill>
                  <a:srgbClr val="800000"/>
                </a:solidFill>
              </a:rPr>
              <a:t>system</a:t>
            </a:r>
            <a:endParaRPr lang="pt-PT" sz="1600" dirty="0" smtClean="0">
              <a:solidFill>
                <a:srgbClr val="800000"/>
              </a:solidFill>
            </a:endParaRPr>
          </a:p>
          <a:p>
            <a:pPr>
              <a:buFontTx/>
              <a:buChar char="-"/>
            </a:pPr>
            <a:endParaRPr lang="pt-PT" sz="1600" dirty="0" smtClean="0">
              <a:solidFill>
                <a:srgbClr val="800000"/>
              </a:solidFill>
            </a:endParaRPr>
          </a:p>
          <a:p>
            <a:r>
              <a:rPr lang="pt-PT" sz="1600" dirty="0" smtClean="0">
                <a:solidFill>
                  <a:srgbClr val="800000"/>
                </a:solidFill>
              </a:rPr>
              <a:t>To </a:t>
            </a:r>
            <a:r>
              <a:rPr lang="pt-PT" sz="1600" dirty="0" err="1" smtClean="0">
                <a:solidFill>
                  <a:srgbClr val="800000"/>
                </a:solidFill>
              </a:rPr>
              <a:t>reduce</a:t>
            </a:r>
            <a:r>
              <a:rPr lang="pt-PT" sz="1600" dirty="0" smtClean="0">
                <a:solidFill>
                  <a:srgbClr val="800000"/>
                </a:solidFill>
              </a:rPr>
              <a:t>  </a:t>
            </a:r>
            <a:r>
              <a:rPr lang="pt-PT" sz="1600" dirty="0" err="1" smtClean="0">
                <a:solidFill>
                  <a:srgbClr val="800000"/>
                </a:solidFill>
              </a:rPr>
              <a:t>costs</a:t>
            </a:r>
            <a:r>
              <a:rPr lang="pt-PT" sz="1600" dirty="0" smtClean="0">
                <a:solidFill>
                  <a:srgbClr val="800000"/>
                </a:solidFill>
              </a:rPr>
              <a:t> for </a:t>
            </a:r>
            <a:r>
              <a:rPr lang="pt-PT" sz="1600" dirty="0" err="1" smtClean="0">
                <a:solidFill>
                  <a:srgbClr val="800000"/>
                </a:solidFill>
              </a:rPr>
              <a:t>patient</a:t>
            </a:r>
            <a:r>
              <a:rPr lang="pt-PT" sz="1600" dirty="0" smtClean="0">
                <a:solidFill>
                  <a:srgbClr val="800000"/>
                </a:solidFill>
              </a:rPr>
              <a:t>  </a:t>
            </a:r>
            <a:r>
              <a:rPr lang="pt-PT" sz="1600" dirty="0" err="1" smtClean="0">
                <a:solidFill>
                  <a:srgbClr val="800000"/>
                </a:solidFill>
              </a:rPr>
              <a:t>transportations</a:t>
            </a:r>
            <a:r>
              <a:rPr lang="pt-PT" sz="1600" dirty="0" smtClean="0">
                <a:solidFill>
                  <a:srgbClr val="800000"/>
                </a:solidFill>
              </a:rPr>
              <a:t>  </a:t>
            </a:r>
            <a:r>
              <a:rPr lang="pt-PT" sz="1600" dirty="0" err="1" smtClean="0">
                <a:solidFill>
                  <a:srgbClr val="800000"/>
                </a:solidFill>
              </a:rPr>
              <a:t>by</a:t>
            </a:r>
            <a:r>
              <a:rPr lang="pt-PT" sz="1600" dirty="0" smtClean="0">
                <a:solidFill>
                  <a:srgbClr val="800000"/>
                </a:solidFill>
              </a:rPr>
              <a:t> </a:t>
            </a:r>
            <a:r>
              <a:rPr lang="pt-PT" sz="1600" dirty="0" err="1" smtClean="0">
                <a:solidFill>
                  <a:srgbClr val="800000"/>
                </a:solidFill>
              </a:rPr>
              <a:t>one</a:t>
            </a:r>
            <a:r>
              <a:rPr lang="pt-PT" sz="1600" dirty="0" smtClean="0">
                <a:solidFill>
                  <a:srgbClr val="800000"/>
                </a:solidFill>
              </a:rPr>
              <a:t> </a:t>
            </a:r>
            <a:r>
              <a:rPr lang="pt-PT" sz="1600" dirty="0" err="1" smtClean="0">
                <a:solidFill>
                  <a:srgbClr val="800000"/>
                </a:solidFill>
              </a:rPr>
              <a:t>third</a:t>
            </a:r>
            <a:endParaRPr lang="pt-PT" sz="1600" dirty="0" smtClean="0">
              <a:solidFill>
                <a:srgbClr val="800000"/>
              </a:solidFill>
            </a:endParaRPr>
          </a:p>
        </p:txBody>
      </p:sp>
      <p:sp>
        <p:nvSpPr>
          <p:cNvPr id="7" name="Título 1"/>
          <p:cNvSpPr txBox="1">
            <a:spLocks/>
          </p:cNvSpPr>
          <p:nvPr/>
        </p:nvSpPr>
        <p:spPr>
          <a:xfrm>
            <a:off x="457200" y="274638"/>
            <a:ext cx="3610744"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600"/>
              </a:spcAft>
              <a:buClrTx/>
              <a:buSzTx/>
              <a:buFontTx/>
              <a:buNone/>
              <a:tabLst/>
              <a:defRPr/>
            </a:pPr>
            <a:r>
              <a:rPr kumimoji="0" lang="pt-PT" sz="2400" b="0" i="0" u="none" strike="noStrike" kern="1200" cap="none" spc="0" normalizeH="0" baseline="0" noProof="0" dirty="0" smtClean="0">
                <a:ln>
                  <a:noFill/>
                </a:ln>
                <a:solidFill>
                  <a:srgbClr val="800000"/>
                </a:solidFill>
                <a:effectLst/>
                <a:uLnTx/>
                <a:uFillTx/>
                <a:latin typeface="+mj-lt"/>
                <a:ea typeface="+mj-ea"/>
                <a:cs typeface="+mj-cs"/>
              </a:rPr>
              <a:t>TROIKA RECOMMENDATIONS </a:t>
            </a:r>
          </a:p>
          <a:p>
            <a:pPr marL="0" marR="0" lvl="0" indent="0" defTabSz="914400" rtl="0" eaLnBrk="1" fontAlgn="auto" latinLnBrk="0" hangingPunct="1">
              <a:lnSpc>
                <a:spcPct val="100000"/>
              </a:lnSpc>
              <a:spcBef>
                <a:spcPct val="0"/>
              </a:spcBef>
              <a:spcAft>
                <a:spcPts val="600"/>
              </a:spcAft>
              <a:buClrTx/>
              <a:buSzTx/>
              <a:buFontTx/>
              <a:buNone/>
              <a:tabLst/>
              <a:defRPr/>
            </a:pPr>
            <a:endParaRPr kumimoji="0" lang="pt-PT" sz="2400" b="0" i="0" u="none" strike="noStrike" kern="1200" cap="none" spc="0" normalizeH="0" baseline="0" noProof="0" dirty="0">
              <a:ln>
                <a:noFill/>
              </a:ln>
              <a:solidFill>
                <a:srgbClr val="800000"/>
              </a:solidFill>
              <a:effectLst/>
              <a:uLnTx/>
              <a:uFillTx/>
              <a:latin typeface="+mj-lt"/>
              <a:ea typeface="+mj-ea"/>
              <a:cs typeface="+mj-cs"/>
            </a:endParaRPr>
          </a:p>
        </p:txBody>
      </p:sp>
      <p:sp>
        <p:nvSpPr>
          <p:cNvPr id="8" name="Título 1"/>
          <p:cNvSpPr txBox="1">
            <a:spLocks/>
          </p:cNvSpPr>
          <p:nvPr/>
        </p:nvSpPr>
        <p:spPr>
          <a:xfrm>
            <a:off x="4427984" y="260648"/>
            <a:ext cx="3672408" cy="130939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2400" dirty="0" smtClean="0">
                <a:solidFill>
                  <a:schemeClr val="tx2"/>
                </a:solidFill>
                <a:latin typeface="+mj-lt"/>
                <a:ea typeface="+mj-ea"/>
                <a:cs typeface="+mj-cs"/>
              </a:rPr>
              <a:t>UNDERTAKEN ACTIONS</a:t>
            </a:r>
            <a:r>
              <a:rPr kumimoji="0" lang="pt-PT" sz="2400" b="0" i="0" u="none" strike="noStrike" kern="1200" cap="none" spc="0" normalizeH="0" baseline="0" noProof="0" dirty="0" smtClean="0">
                <a:ln>
                  <a:noFill/>
                </a:ln>
                <a:solidFill>
                  <a:schemeClr val="tx2"/>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PT" sz="2400" b="0" i="0" u="none" strike="noStrike" kern="1200" cap="none" spc="0" normalizeH="0" baseline="0" noProof="0" dirty="0">
              <a:ln>
                <a:noFill/>
              </a:ln>
              <a:solidFill>
                <a:schemeClr val="tx2"/>
              </a:solidFill>
              <a:effectLst/>
              <a:uLnTx/>
              <a:uFillTx/>
              <a:latin typeface="+mj-lt"/>
              <a:ea typeface="+mj-ea"/>
              <a:cs typeface="+mj-cs"/>
            </a:endParaRPr>
          </a:p>
        </p:txBody>
      </p:sp>
      <p:cxnSp>
        <p:nvCxnSpPr>
          <p:cNvPr id="10" name="Straight Connector 9"/>
          <p:cNvCxnSpPr/>
          <p:nvPr/>
        </p:nvCxnSpPr>
        <p:spPr>
          <a:xfrm>
            <a:off x="457200" y="12192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32766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7200" y="6019800"/>
            <a:ext cx="807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Pentagon 12"/>
          <p:cNvSpPr/>
          <p:nvPr/>
        </p:nvSpPr>
        <p:spPr>
          <a:xfrm>
            <a:off x="4114800" y="1828800"/>
            <a:ext cx="457200" cy="7620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Pentagon 15"/>
          <p:cNvSpPr/>
          <p:nvPr/>
        </p:nvSpPr>
        <p:spPr>
          <a:xfrm>
            <a:off x="4114800" y="4343400"/>
            <a:ext cx="457200" cy="7620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3"/>
          <p:cNvSpPr txBox="1">
            <a:spLocks/>
          </p:cNvSpPr>
          <p:nvPr/>
        </p:nvSpPr>
        <p:spPr>
          <a:xfrm>
            <a:off x="467544" y="228600"/>
            <a:ext cx="3682752" cy="868958"/>
          </a:xfrm>
          <a:prstGeom prst="rect">
            <a:avLst/>
          </a:prstGeom>
        </p:spPr>
        <p:txBody>
          <a:bodyPr>
            <a:noAutofit/>
          </a:bodyPr>
          <a:lstStyle/>
          <a:p>
            <a:pPr>
              <a:spcBef>
                <a:spcPct val="0"/>
              </a:spcBef>
              <a:defRPr/>
            </a:pPr>
            <a:r>
              <a:rPr lang="pt-PT" sz="2400" dirty="0" smtClean="0">
                <a:solidFill>
                  <a:srgbClr val="800000"/>
                </a:solidFill>
              </a:rPr>
              <a:t>TROIKA RECOMMENDATIONS </a:t>
            </a:r>
          </a:p>
          <a:p>
            <a:pPr marL="0" marR="0" lvl="0" indent="0" defTabSz="914400" rtl="0" eaLnBrk="1" fontAlgn="auto" latinLnBrk="0" hangingPunct="1">
              <a:lnSpc>
                <a:spcPct val="100000"/>
              </a:lnSpc>
              <a:spcBef>
                <a:spcPct val="0"/>
              </a:spcBef>
              <a:spcAft>
                <a:spcPts val="0"/>
              </a:spcAft>
              <a:buClrTx/>
              <a:buSzTx/>
              <a:buFontTx/>
              <a:buNone/>
              <a:tabLst/>
              <a:defRPr/>
            </a:pPr>
            <a:r>
              <a:rPr lang="pt-PT" sz="2000" dirty="0" smtClean="0">
                <a:solidFill>
                  <a:srgbClr val="800000"/>
                </a:solidFill>
                <a:latin typeface="+mj-lt"/>
                <a:ea typeface="+mj-ea"/>
                <a:cs typeface="+mj-cs"/>
              </a:rPr>
              <a:t>Hospital </a:t>
            </a:r>
            <a:r>
              <a:rPr kumimoji="0" lang="pt-PT" sz="2000" b="0" i="0" u="none" strike="noStrike" kern="1200" cap="none" spc="0" normalizeH="0" baseline="0" noProof="0" dirty="0" err="1" smtClean="0">
                <a:ln>
                  <a:noFill/>
                </a:ln>
                <a:solidFill>
                  <a:srgbClr val="800000"/>
                </a:solidFill>
                <a:effectLst/>
                <a:uLnTx/>
                <a:uFillTx/>
                <a:latin typeface="+mj-lt"/>
                <a:ea typeface="+mj-ea"/>
                <a:cs typeface="+mj-cs"/>
              </a:rPr>
              <a:t>Services</a:t>
            </a:r>
            <a:endParaRPr kumimoji="0" lang="pt-PT" sz="2000" b="0" i="0" u="none" strike="noStrike" kern="1200" cap="none" spc="0" normalizeH="0" baseline="0" noProof="0" dirty="0">
              <a:ln>
                <a:noFill/>
              </a:ln>
              <a:solidFill>
                <a:srgbClr val="800000"/>
              </a:solidFill>
              <a:effectLst/>
              <a:uLnTx/>
              <a:uFillTx/>
              <a:latin typeface="+mj-lt"/>
              <a:ea typeface="+mj-ea"/>
              <a:cs typeface="+mj-cs"/>
            </a:endParaRPr>
          </a:p>
        </p:txBody>
      </p:sp>
      <p:sp>
        <p:nvSpPr>
          <p:cNvPr id="7" name="Título 1"/>
          <p:cNvSpPr txBox="1">
            <a:spLocks/>
          </p:cNvSpPr>
          <p:nvPr/>
        </p:nvSpPr>
        <p:spPr>
          <a:xfrm>
            <a:off x="4427984" y="228600"/>
            <a:ext cx="3672408" cy="130939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2400" dirty="0" smtClean="0">
                <a:solidFill>
                  <a:srgbClr val="1F497D"/>
                </a:solidFill>
                <a:latin typeface="+mj-lt"/>
                <a:ea typeface="+mj-ea"/>
                <a:cs typeface="+mj-cs"/>
              </a:rPr>
              <a:t>UNDERTAKEN ACTIONS</a:t>
            </a:r>
            <a:r>
              <a:rPr kumimoji="0" lang="pt-PT" sz="2400" b="0" i="0" u="none" strike="noStrike" kern="1200" cap="none" spc="0" normalizeH="0" baseline="0" noProof="0" dirty="0" smtClean="0">
                <a:ln>
                  <a:noFill/>
                </a:ln>
                <a:solidFill>
                  <a:srgbClr val="1F497D"/>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PT" sz="2400" b="0" i="0" u="none" strike="noStrike" kern="1200" cap="none" spc="0" normalizeH="0" baseline="0" noProof="0" dirty="0">
              <a:ln>
                <a:noFill/>
              </a:ln>
              <a:solidFill>
                <a:srgbClr val="1F497D"/>
              </a:solidFill>
              <a:effectLst/>
              <a:uLnTx/>
              <a:uFillTx/>
              <a:latin typeface="+mj-lt"/>
              <a:ea typeface="+mj-ea"/>
              <a:cs typeface="+mj-cs"/>
            </a:endParaRPr>
          </a:p>
        </p:txBody>
      </p:sp>
      <p:cxnSp>
        <p:nvCxnSpPr>
          <p:cNvPr id="8" name="Straight Connector 7"/>
          <p:cNvCxnSpPr/>
          <p:nvPr/>
        </p:nvCxnSpPr>
        <p:spPr>
          <a:xfrm>
            <a:off x="457200" y="16002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57200" y="25146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35814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4570412"/>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7200" y="5638800"/>
            <a:ext cx="807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1676400"/>
            <a:ext cx="2743200" cy="738664"/>
          </a:xfrm>
          <a:prstGeom prst="rect">
            <a:avLst/>
          </a:prstGeom>
          <a:noFill/>
        </p:spPr>
        <p:txBody>
          <a:bodyPr wrap="square" rtlCol="0">
            <a:spAutoFit/>
          </a:bodyPr>
          <a:lstStyle/>
          <a:p>
            <a:r>
              <a:rPr lang="pt-PT" sz="1400" dirty="0" smtClean="0">
                <a:solidFill>
                  <a:srgbClr val="800000"/>
                </a:solidFill>
              </a:rPr>
              <a:t>To </a:t>
            </a:r>
            <a:r>
              <a:rPr lang="pt-PT" sz="1400" dirty="0" err="1" smtClean="0">
                <a:solidFill>
                  <a:srgbClr val="800000"/>
                </a:solidFill>
              </a:rPr>
              <a:t>set</a:t>
            </a:r>
            <a:r>
              <a:rPr lang="pt-PT" sz="1400" dirty="0" smtClean="0">
                <a:solidFill>
                  <a:srgbClr val="800000"/>
                </a:solidFill>
              </a:rPr>
              <a:t> </a:t>
            </a:r>
            <a:r>
              <a:rPr lang="pt-PT" sz="1400" dirty="0" err="1" smtClean="0">
                <a:solidFill>
                  <a:srgbClr val="800000"/>
                </a:solidFill>
              </a:rPr>
              <a:t>up</a:t>
            </a:r>
            <a:r>
              <a:rPr lang="pt-PT" sz="1400" dirty="0" smtClean="0">
                <a:solidFill>
                  <a:srgbClr val="800000"/>
                </a:solidFill>
              </a:rPr>
              <a:t> a </a:t>
            </a:r>
            <a:r>
              <a:rPr lang="pt-PT" sz="1400" dirty="0" err="1" smtClean="0">
                <a:solidFill>
                  <a:srgbClr val="800000"/>
                </a:solidFill>
              </a:rPr>
              <a:t>timetable</a:t>
            </a:r>
            <a:r>
              <a:rPr lang="pt-PT" sz="1400" dirty="0" smtClean="0">
                <a:solidFill>
                  <a:srgbClr val="800000"/>
                </a:solidFill>
              </a:rPr>
              <a:t> to </a:t>
            </a:r>
            <a:r>
              <a:rPr lang="pt-PT" sz="1400" dirty="0" err="1" smtClean="0">
                <a:solidFill>
                  <a:srgbClr val="800000"/>
                </a:solidFill>
              </a:rPr>
              <a:t>clear</a:t>
            </a:r>
            <a:r>
              <a:rPr lang="pt-PT" sz="1400" dirty="0" smtClean="0">
                <a:solidFill>
                  <a:srgbClr val="800000"/>
                </a:solidFill>
              </a:rPr>
              <a:t> </a:t>
            </a:r>
            <a:r>
              <a:rPr lang="pt-PT" sz="1400" dirty="0" err="1" smtClean="0">
                <a:solidFill>
                  <a:srgbClr val="800000"/>
                </a:solidFill>
              </a:rPr>
              <a:t>all</a:t>
            </a:r>
            <a:r>
              <a:rPr lang="pt-PT" sz="1400" dirty="0" smtClean="0">
                <a:solidFill>
                  <a:srgbClr val="800000"/>
                </a:solidFill>
              </a:rPr>
              <a:t> </a:t>
            </a:r>
            <a:r>
              <a:rPr lang="pt-PT" sz="1400" dirty="0" err="1" smtClean="0">
                <a:solidFill>
                  <a:srgbClr val="800000"/>
                </a:solidFill>
              </a:rPr>
              <a:t>arrears</a:t>
            </a:r>
            <a:r>
              <a:rPr lang="pt-PT" sz="1400" dirty="0" smtClean="0">
                <a:solidFill>
                  <a:srgbClr val="800000"/>
                </a:solidFill>
              </a:rPr>
              <a:t> (</a:t>
            </a:r>
            <a:r>
              <a:rPr lang="pt-PT" sz="1400" dirty="0" err="1" smtClean="0">
                <a:solidFill>
                  <a:srgbClr val="800000"/>
                </a:solidFill>
              </a:rPr>
              <a:t>debts</a:t>
            </a:r>
            <a:r>
              <a:rPr lang="pt-PT" sz="1400" dirty="0" smtClean="0">
                <a:solidFill>
                  <a:srgbClr val="800000"/>
                </a:solidFill>
              </a:rPr>
              <a:t> </a:t>
            </a:r>
            <a:r>
              <a:rPr lang="pt-PT" sz="1400" dirty="0" err="1" smtClean="0">
                <a:solidFill>
                  <a:srgbClr val="800000"/>
                </a:solidFill>
              </a:rPr>
              <a:t>past</a:t>
            </a:r>
            <a:r>
              <a:rPr lang="pt-PT" sz="1400" dirty="0" smtClean="0">
                <a:solidFill>
                  <a:srgbClr val="800000"/>
                </a:solidFill>
              </a:rPr>
              <a:t> </a:t>
            </a:r>
            <a:r>
              <a:rPr lang="pt-PT" sz="1400" dirty="0" err="1" smtClean="0">
                <a:solidFill>
                  <a:srgbClr val="800000"/>
                </a:solidFill>
              </a:rPr>
              <a:t>due</a:t>
            </a:r>
            <a:r>
              <a:rPr lang="pt-PT" sz="1400" dirty="0" smtClean="0">
                <a:solidFill>
                  <a:srgbClr val="800000"/>
                </a:solidFill>
              </a:rPr>
              <a:t> to 90 </a:t>
            </a:r>
            <a:r>
              <a:rPr lang="pt-PT" sz="1400" dirty="0" err="1" smtClean="0">
                <a:solidFill>
                  <a:srgbClr val="800000"/>
                </a:solidFill>
              </a:rPr>
              <a:t>days</a:t>
            </a:r>
            <a:r>
              <a:rPr lang="pt-PT" sz="1400" dirty="0" smtClean="0">
                <a:solidFill>
                  <a:srgbClr val="800000"/>
                </a:solidFill>
              </a:rPr>
              <a:t>)</a:t>
            </a:r>
          </a:p>
          <a:p>
            <a:endParaRPr lang="en-US" sz="1400" dirty="0"/>
          </a:p>
        </p:txBody>
      </p:sp>
      <p:sp>
        <p:nvSpPr>
          <p:cNvPr id="14" name="TextBox 13"/>
          <p:cNvSpPr txBox="1"/>
          <p:nvPr/>
        </p:nvSpPr>
        <p:spPr>
          <a:xfrm>
            <a:off x="457200" y="2551093"/>
            <a:ext cx="3276600" cy="523220"/>
          </a:xfrm>
          <a:prstGeom prst="rect">
            <a:avLst/>
          </a:prstGeom>
          <a:noFill/>
        </p:spPr>
        <p:txBody>
          <a:bodyPr wrap="square" rtlCol="0">
            <a:spAutoFit/>
          </a:bodyPr>
          <a:lstStyle/>
          <a:p>
            <a:r>
              <a:rPr lang="pt-PT" sz="1400" dirty="0" smtClean="0">
                <a:solidFill>
                  <a:srgbClr val="800000"/>
                </a:solidFill>
              </a:rPr>
              <a:t>To define </a:t>
            </a:r>
            <a:r>
              <a:rPr lang="pt-PT" sz="1400" dirty="0" err="1" smtClean="0">
                <a:solidFill>
                  <a:srgbClr val="800000"/>
                </a:solidFill>
              </a:rPr>
              <a:t>detailed</a:t>
            </a:r>
            <a:r>
              <a:rPr lang="pt-PT" sz="1400" dirty="0" smtClean="0">
                <a:solidFill>
                  <a:srgbClr val="800000"/>
                </a:solidFill>
              </a:rPr>
              <a:t> </a:t>
            </a:r>
            <a:r>
              <a:rPr lang="pt-PT" sz="1400" dirty="0" err="1" smtClean="0">
                <a:solidFill>
                  <a:srgbClr val="800000"/>
                </a:solidFill>
              </a:rPr>
              <a:t>measures</a:t>
            </a:r>
            <a:r>
              <a:rPr lang="pt-PT" sz="1400" dirty="0" smtClean="0">
                <a:solidFill>
                  <a:srgbClr val="800000"/>
                </a:solidFill>
              </a:rPr>
              <a:t> to </a:t>
            </a:r>
            <a:r>
              <a:rPr lang="pt-PT" sz="1400" dirty="0" err="1" smtClean="0">
                <a:solidFill>
                  <a:srgbClr val="800000"/>
                </a:solidFill>
              </a:rPr>
              <a:t>achieve</a:t>
            </a:r>
            <a:r>
              <a:rPr lang="pt-PT" sz="1400" dirty="0" smtClean="0">
                <a:solidFill>
                  <a:srgbClr val="800000"/>
                </a:solidFill>
              </a:rPr>
              <a:t> </a:t>
            </a:r>
            <a:r>
              <a:rPr lang="pt-PT" sz="1400" dirty="0" err="1" smtClean="0">
                <a:solidFill>
                  <a:srgbClr val="800000"/>
                </a:solidFill>
              </a:rPr>
              <a:t>reductions</a:t>
            </a:r>
            <a:r>
              <a:rPr lang="pt-PT" sz="1400" dirty="0" smtClean="0">
                <a:solidFill>
                  <a:srgbClr val="800000"/>
                </a:solidFill>
              </a:rPr>
              <a:t> </a:t>
            </a:r>
            <a:r>
              <a:rPr lang="pt-PT" sz="1400" dirty="0" err="1" smtClean="0">
                <a:solidFill>
                  <a:srgbClr val="800000"/>
                </a:solidFill>
              </a:rPr>
              <a:t>in</a:t>
            </a:r>
            <a:r>
              <a:rPr lang="pt-PT" sz="1400" dirty="0" smtClean="0">
                <a:solidFill>
                  <a:srgbClr val="800000"/>
                </a:solidFill>
              </a:rPr>
              <a:t> </a:t>
            </a:r>
            <a:r>
              <a:rPr lang="pt-PT" sz="1400" dirty="0" err="1" smtClean="0">
                <a:solidFill>
                  <a:srgbClr val="800000"/>
                </a:solidFill>
              </a:rPr>
              <a:t>the</a:t>
            </a:r>
            <a:r>
              <a:rPr lang="pt-PT" sz="1400" dirty="0" smtClean="0">
                <a:solidFill>
                  <a:srgbClr val="800000"/>
                </a:solidFill>
              </a:rPr>
              <a:t> </a:t>
            </a:r>
            <a:r>
              <a:rPr lang="pt-PT" sz="1400" dirty="0" err="1" smtClean="0">
                <a:solidFill>
                  <a:srgbClr val="800000"/>
                </a:solidFill>
              </a:rPr>
              <a:t>operational</a:t>
            </a:r>
            <a:r>
              <a:rPr lang="pt-PT" sz="1400" dirty="0" smtClean="0">
                <a:solidFill>
                  <a:srgbClr val="800000"/>
                </a:solidFill>
              </a:rPr>
              <a:t> </a:t>
            </a:r>
            <a:r>
              <a:rPr lang="pt-PT" sz="1400" dirty="0" err="1" smtClean="0">
                <a:solidFill>
                  <a:srgbClr val="800000"/>
                </a:solidFill>
              </a:rPr>
              <a:t>costs</a:t>
            </a:r>
            <a:r>
              <a:rPr lang="pt-PT" sz="1400" dirty="0" smtClean="0">
                <a:solidFill>
                  <a:srgbClr val="800000"/>
                </a:solidFill>
              </a:rPr>
              <a:t> </a:t>
            </a:r>
          </a:p>
        </p:txBody>
      </p:sp>
      <p:sp>
        <p:nvSpPr>
          <p:cNvPr id="15" name="TextBox 14"/>
          <p:cNvSpPr txBox="1"/>
          <p:nvPr/>
        </p:nvSpPr>
        <p:spPr>
          <a:xfrm>
            <a:off x="457200" y="3581400"/>
            <a:ext cx="3276600" cy="523220"/>
          </a:xfrm>
          <a:prstGeom prst="rect">
            <a:avLst/>
          </a:prstGeom>
          <a:noFill/>
        </p:spPr>
        <p:txBody>
          <a:bodyPr wrap="square" rtlCol="0">
            <a:spAutoFit/>
          </a:bodyPr>
          <a:lstStyle/>
          <a:p>
            <a:r>
              <a:rPr lang="pt-PT" sz="1400" dirty="0" smtClean="0">
                <a:solidFill>
                  <a:srgbClr val="800000"/>
                </a:solidFill>
              </a:rPr>
              <a:t>To </a:t>
            </a:r>
            <a:r>
              <a:rPr lang="pt-PT" sz="1400" dirty="0" err="1" smtClean="0">
                <a:solidFill>
                  <a:srgbClr val="800000"/>
                </a:solidFill>
              </a:rPr>
              <a:t>set</a:t>
            </a:r>
            <a:r>
              <a:rPr lang="pt-PT" sz="1400" dirty="0" smtClean="0">
                <a:solidFill>
                  <a:srgbClr val="800000"/>
                </a:solidFill>
              </a:rPr>
              <a:t> </a:t>
            </a:r>
            <a:r>
              <a:rPr lang="pt-PT" sz="1400" dirty="0" err="1" smtClean="0">
                <a:solidFill>
                  <a:srgbClr val="800000"/>
                </a:solidFill>
              </a:rPr>
              <a:t>up</a:t>
            </a:r>
            <a:r>
              <a:rPr lang="pt-PT" sz="1400" dirty="0" smtClean="0">
                <a:solidFill>
                  <a:srgbClr val="800000"/>
                </a:solidFill>
              </a:rPr>
              <a:t> a hospital benchmarking </a:t>
            </a:r>
            <a:r>
              <a:rPr lang="pt-PT" sz="1400" dirty="0" err="1" smtClean="0">
                <a:solidFill>
                  <a:srgbClr val="800000"/>
                </a:solidFill>
              </a:rPr>
              <a:t>indicators</a:t>
            </a:r>
            <a:r>
              <a:rPr lang="pt-PT" sz="1400" dirty="0" smtClean="0">
                <a:solidFill>
                  <a:srgbClr val="800000"/>
                </a:solidFill>
              </a:rPr>
              <a:t> </a:t>
            </a:r>
            <a:r>
              <a:rPr lang="pt-PT" sz="1400" dirty="0" err="1" smtClean="0">
                <a:solidFill>
                  <a:srgbClr val="800000"/>
                </a:solidFill>
              </a:rPr>
              <a:t>system</a:t>
            </a:r>
            <a:endParaRPr lang="pt-PT" sz="1400" dirty="0" smtClean="0">
              <a:solidFill>
                <a:srgbClr val="800000"/>
              </a:solidFill>
            </a:endParaRPr>
          </a:p>
        </p:txBody>
      </p:sp>
      <p:sp>
        <p:nvSpPr>
          <p:cNvPr id="16" name="TextBox 15"/>
          <p:cNvSpPr txBox="1"/>
          <p:nvPr/>
        </p:nvSpPr>
        <p:spPr>
          <a:xfrm>
            <a:off x="457200" y="4572000"/>
            <a:ext cx="3276600" cy="954107"/>
          </a:xfrm>
          <a:prstGeom prst="rect">
            <a:avLst/>
          </a:prstGeom>
          <a:noFill/>
        </p:spPr>
        <p:txBody>
          <a:bodyPr wrap="square" rtlCol="0">
            <a:spAutoFit/>
          </a:bodyPr>
          <a:lstStyle/>
          <a:p>
            <a:r>
              <a:rPr lang="pt-PT" sz="1400" dirty="0" smtClean="0">
                <a:solidFill>
                  <a:srgbClr val="800000"/>
                </a:solidFill>
              </a:rPr>
              <a:t>Continue </a:t>
            </a:r>
            <a:r>
              <a:rPr lang="pt-PT" sz="1400" dirty="0" err="1" smtClean="0">
                <a:solidFill>
                  <a:srgbClr val="800000"/>
                </a:solidFill>
              </a:rPr>
              <a:t>the</a:t>
            </a:r>
            <a:r>
              <a:rPr lang="pt-PT" sz="1400" dirty="0" smtClean="0">
                <a:solidFill>
                  <a:srgbClr val="800000"/>
                </a:solidFill>
              </a:rPr>
              <a:t> </a:t>
            </a:r>
            <a:r>
              <a:rPr lang="pt-PT" sz="1400" dirty="0" err="1" smtClean="0">
                <a:solidFill>
                  <a:srgbClr val="800000"/>
                </a:solidFill>
              </a:rPr>
              <a:t>reorganisation</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the</a:t>
            </a:r>
            <a:r>
              <a:rPr lang="pt-PT" sz="1400" dirty="0" smtClean="0">
                <a:solidFill>
                  <a:srgbClr val="800000"/>
                </a:solidFill>
              </a:rPr>
              <a:t> hospital </a:t>
            </a:r>
            <a:r>
              <a:rPr lang="pt-PT" sz="1400" dirty="0" err="1" smtClean="0">
                <a:solidFill>
                  <a:srgbClr val="800000"/>
                </a:solidFill>
              </a:rPr>
              <a:t>network</a:t>
            </a:r>
            <a:r>
              <a:rPr lang="pt-PT" sz="1400" dirty="0" smtClean="0">
                <a:solidFill>
                  <a:srgbClr val="800000"/>
                </a:solidFill>
              </a:rPr>
              <a:t>  - </a:t>
            </a:r>
            <a:r>
              <a:rPr lang="pt-PT" sz="1400" dirty="0" err="1" smtClean="0">
                <a:solidFill>
                  <a:srgbClr val="800000"/>
                </a:solidFill>
              </a:rPr>
              <a:t>concentration</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emergency</a:t>
            </a:r>
            <a:r>
              <a:rPr lang="pt-PT" sz="1400" dirty="0" smtClean="0">
                <a:solidFill>
                  <a:srgbClr val="800000"/>
                </a:solidFill>
              </a:rPr>
              <a:t> </a:t>
            </a:r>
            <a:r>
              <a:rPr lang="pt-PT" sz="1400" dirty="0" err="1" smtClean="0">
                <a:solidFill>
                  <a:srgbClr val="800000"/>
                </a:solidFill>
              </a:rPr>
              <a:t>services</a:t>
            </a:r>
            <a:r>
              <a:rPr lang="pt-PT" sz="1400" dirty="0" smtClean="0">
                <a:solidFill>
                  <a:srgbClr val="800000"/>
                </a:solidFill>
              </a:rPr>
              <a:t>, </a:t>
            </a:r>
            <a:r>
              <a:rPr lang="pt-PT" sz="1400" dirty="0" err="1" smtClean="0">
                <a:solidFill>
                  <a:srgbClr val="800000"/>
                </a:solidFill>
              </a:rPr>
              <a:t>jopint</a:t>
            </a:r>
            <a:r>
              <a:rPr lang="pt-PT" sz="1400" dirty="0" smtClean="0">
                <a:solidFill>
                  <a:srgbClr val="800000"/>
                </a:solidFill>
              </a:rPr>
              <a:t> </a:t>
            </a:r>
            <a:r>
              <a:rPr lang="pt-PT" sz="1400" dirty="0" err="1" smtClean="0">
                <a:solidFill>
                  <a:srgbClr val="800000"/>
                </a:solidFill>
              </a:rPr>
              <a:t>mamnagement</a:t>
            </a:r>
            <a:r>
              <a:rPr lang="pt-PT" sz="1400" dirty="0" smtClean="0">
                <a:solidFill>
                  <a:srgbClr val="800000"/>
                </a:solidFill>
              </a:rPr>
              <a:t> </a:t>
            </a:r>
            <a:r>
              <a:rPr lang="pt-PT" sz="1400" dirty="0" err="1" smtClean="0">
                <a:solidFill>
                  <a:srgbClr val="800000"/>
                </a:solidFill>
              </a:rPr>
              <a:t>and</a:t>
            </a:r>
            <a:r>
              <a:rPr lang="pt-PT" sz="1400" dirty="0" smtClean="0">
                <a:solidFill>
                  <a:srgbClr val="800000"/>
                </a:solidFill>
              </a:rPr>
              <a:t> </a:t>
            </a:r>
            <a:r>
              <a:rPr lang="pt-PT" sz="1400" dirty="0" err="1" smtClean="0">
                <a:solidFill>
                  <a:srgbClr val="800000"/>
                </a:solidFill>
              </a:rPr>
              <a:t>joint</a:t>
            </a:r>
            <a:r>
              <a:rPr lang="pt-PT" sz="1400" dirty="0" smtClean="0">
                <a:solidFill>
                  <a:srgbClr val="800000"/>
                </a:solidFill>
              </a:rPr>
              <a:t> </a:t>
            </a:r>
            <a:r>
              <a:rPr lang="pt-PT" sz="1400" dirty="0" err="1" smtClean="0">
                <a:solidFill>
                  <a:srgbClr val="800000"/>
                </a:solidFill>
              </a:rPr>
              <a:t>operation</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hospitals</a:t>
            </a:r>
            <a:endParaRPr lang="pt-PT" sz="1400" dirty="0" smtClean="0">
              <a:solidFill>
                <a:srgbClr val="800000"/>
              </a:solidFill>
            </a:endParaRPr>
          </a:p>
        </p:txBody>
      </p:sp>
      <p:sp>
        <p:nvSpPr>
          <p:cNvPr id="18" name="TextBox 17"/>
          <p:cNvSpPr txBox="1"/>
          <p:nvPr/>
        </p:nvSpPr>
        <p:spPr>
          <a:xfrm>
            <a:off x="4648200" y="1676400"/>
            <a:ext cx="3886200" cy="738664"/>
          </a:xfrm>
          <a:prstGeom prst="rect">
            <a:avLst/>
          </a:prstGeom>
          <a:noFill/>
        </p:spPr>
        <p:txBody>
          <a:bodyPr wrap="square" rtlCol="0">
            <a:spAutoFit/>
          </a:bodyPr>
          <a:lstStyle/>
          <a:p>
            <a:r>
              <a:rPr lang="en-GB" sz="1400" dirty="0" smtClean="0">
                <a:solidFill>
                  <a:srgbClr val="1F497D"/>
                </a:solidFill>
              </a:rPr>
              <a:t>New Commitment Control Law and deep scrutiny of compliance by Ministry of Health and Ministry of Finance</a:t>
            </a:r>
          </a:p>
        </p:txBody>
      </p:sp>
      <p:sp>
        <p:nvSpPr>
          <p:cNvPr id="19" name="TextBox 18"/>
          <p:cNvSpPr txBox="1"/>
          <p:nvPr/>
        </p:nvSpPr>
        <p:spPr>
          <a:xfrm>
            <a:off x="4648200" y="2551093"/>
            <a:ext cx="3886200" cy="954107"/>
          </a:xfrm>
          <a:prstGeom prst="rect">
            <a:avLst/>
          </a:prstGeom>
          <a:noFill/>
        </p:spPr>
        <p:txBody>
          <a:bodyPr wrap="square" rtlCol="0">
            <a:spAutoFit/>
          </a:bodyPr>
          <a:lstStyle/>
          <a:p>
            <a:r>
              <a:rPr lang="en-GB" sz="1400" dirty="0" smtClean="0">
                <a:solidFill>
                  <a:srgbClr val="1F497D"/>
                </a:solidFill>
              </a:rPr>
              <a:t>Limitations on compensation of  hours, reduction of price of working hours, suspension of  performance  rewards,  reduction of salaries, veto to new staff contracts,  waste reduction policies ...</a:t>
            </a:r>
          </a:p>
        </p:txBody>
      </p:sp>
      <p:sp>
        <p:nvSpPr>
          <p:cNvPr id="20" name="TextBox 19"/>
          <p:cNvSpPr txBox="1"/>
          <p:nvPr/>
        </p:nvSpPr>
        <p:spPr>
          <a:xfrm>
            <a:off x="4648200" y="3581400"/>
            <a:ext cx="3810000" cy="990600"/>
          </a:xfrm>
          <a:prstGeom prst="rect">
            <a:avLst/>
          </a:prstGeom>
          <a:noFill/>
        </p:spPr>
        <p:txBody>
          <a:bodyPr wrap="square" rtlCol="0">
            <a:spAutoFit/>
          </a:bodyPr>
          <a:lstStyle/>
          <a:p>
            <a:r>
              <a:rPr lang="en-GB" sz="1400" dirty="0" smtClean="0">
                <a:solidFill>
                  <a:srgbClr val="1F497D"/>
                </a:solidFill>
              </a:rPr>
              <a:t>On development by ACSS with objectives: to understand variation in access, quality and development; to identify improvement areas; to identify “best practices”</a:t>
            </a:r>
          </a:p>
        </p:txBody>
      </p:sp>
      <p:sp>
        <p:nvSpPr>
          <p:cNvPr id="21" name="TextBox 20"/>
          <p:cNvSpPr txBox="1"/>
          <p:nvPr/>
        </p:nvSpPr>
        <p:spPr>
          <a:xfrm>
            <a:off x="4648200" y="4572000"/>
            <a:ext cx="3886200" cy="954107"/>
          </a:xfrm>
          <a:prstGeom prst="rect">
            <a:avLst/>
          </a:prstGeom>
          <a:noFill/>
        </p:spPr>
        <p:txBody>
          <a:bodyPr wrap="square" rtlCol="0">
            <a:spAutoFit/>
          </a:bodyPr>
          <a:lstStyle/>
          <a:p>
            <a:r>
              <a:rPr lang="en-GB" sz="1400" dirty="0" smtClean="0">
                <a:solidFill>
                  <a:srgbClr val="1F497D"/>
                </a:solidFill>
              </a:rPr>
              <a:t>Mergers of hospitals (specialised and smaller units) and creation of centres and hospital groups (Oncology area)</a:t>
            </a:r>
          </a:p>
          <a:p>
            <a:r>
              <a:rPr lang="en-GB" sz="1400" dirty="0" smtClean="0">
                <a:solidFill>
                  <a:srgbClr val="1F497D"/>
                </a:solidFill>
              </a:rPr>
              <a:t>New hospital organization by Law (April 2014)</a:t>
            </a:r>
          </a:p>
        </p:txBody>
      </p:sp>
      <p:sp>
        <p:nvSpPr>
          <p:cNvPr id="23" name="Pentagon 22"/>
          <p:cNvSpPr/>
          <p:nvPr/>
        </p:nvSpPr>
        <p:spPr>
          <a:xfrm>
            <a:off x="4038600" y="17526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Pentagon 23"/>
          <p:cNvSpPr/>
          <p:nvPr/>
        </p:nvSpPr>
        <p:spPr>
          <a:xfrm>
            <a:off x="4038600" y="27432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Pentagon 24"/>
          <p:cNvSpPr/>
          <p:nvPr/>
        </p:nvSpPr>
        <p:spPr>
          <a:xfrm>
            <a:off x="4038600" y="38100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Pentagon 25"/>
          <p:cNvSpPr/>
          <p:nvPr/>
        </p:nvSpPr>
        <p:spPr>
          <a:xfrm>
            <a:off x="4038600" y="48006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043608" y="260648"/>
            <a:ext cx="7344816" cy="1512168"/>
          </a:xfrm>
          <a:prstGeom prst="rect">
            <a:avLst/>
          </a:prstGeom>
          <a:noFill/>
          <a:ln w="9525">
            <a:noFill/>
            <a:miter lim="800000"/>
            <a:headEnd/>
            <a:tailEnd/>
          </a:ln>
        </p:spPr>
      </p:pic>
      <p:pic>
        <p:nvPicPr>
          <p:cNvPr id="1029" name="Picture 5"/>
          <p:cNvPicPr>
            <a:picLocks noChangeAspect="1" noChangeArrowheads="1"/>
          </p:cNvPicPr>
          <p:nvPr/>
        </p:nvPicPr>
        <p:blipFill>
          <a:blip r:embed="rId3" cstate="print"/>
          <a:srcRect/>
          <a:stretch>
            <a:fillRect/>
          </a:stretch>
        </p:blipFill>
        <p:spPr bwMode="auto">
          <a:xfrm>
            <a:off x="4788024" y="2564904"/>
            <a:ext cx="3962400" cy="3146673"/>
          </a:xfrm>
          <a:prstGeom prst="rect">
            <a:avLst/>
          </a:prstGeom>
          <a:noFill/>
          <a:ln w="9525">
            <a:noFill/>
            <a:miter lim="800000"/>
            <a:headEnd/>
            <a:tailEnd/>
          </a:ln>
        </p:spPr>
      </p:pic>
      <p:sp>
        <p:nvSpPr>
          <p:cNvPr id="4" name="Rectângulo 3"/>
          <p:cNvSpPr/>
          <p:nvPr/>
        </p:nvSpPr>
        <p:spPr>
          <a:xfrm>
            <a:off x="611560" y="2564904"/>
            <a:ext cx="3240360"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dirty="0" smtClean="0"/>
          </a:p>
          <a:p>
            <a:r>
              <a:rPr lang="en-GB" sz="1400" dirty="0" smtClean="0"/>
              <a:t>Hospitals exceed production contracted with the NHS</a:t>
            </a:r>
          </a:p>
          <a:p>
            <a:endParaRPr lang="en-GB" sz="1400" dirty="0" smtClean="0"/>
          </a:p>
          <a:p>
            <a:r>
              <a:rPr lang="en-GB" sz="1400" dirty="0" smtClean="0"/>
              <a:t>Price paid is lower than the cost of services</a:t>
            </a:r>
          </a:p>
          <a:p>
            <a:endParaRPr lang="en-GB" sz="1400" dirty="0" smtClean="0"/>
          </a:p>
          <a:p>
            <a:r>
              <a:rPr lang="en-GB" sz="1400" dirty="0" smtClean="0"/>
              <a:t>Relevance of other operational costs</a:t>
            </a:r>
          </a:p>
          <a:p>
            <a:endParaRPr lang="en-GB" sz="1400" dirty="0" smtClean="0"/>
          </a:p>
          <a:p>
            <a:endParaRPr lang="en-GB" sz="1400" dirty="0" smtClean="0"/>
          </a:p>
          <a:p>
            <a:r>
              <a:rPr lang="en-GB" sz="1400" dirty="0" smtClean="0"/>
              <a:t>Identification of 12 hospitals on severe  control program </a:t>
            </a:r>
          </a:p>
          <a:p>
            <a:endParaRPr lang="en-GB" dirty="0" smtClean="0"/>
          </a:p>
          <a:p>
            <a:r>
              <a:rPr lang="en-GB" dirty="0" smtClean="0"/>
              <a:t>  </a:t>
            </a:r>
            <a:endParaRPr lang="en-GB" dirty="0"/>
          </a:p>
        </p:txBody>
      </p:sp>
      <p:sp>
        <p:nvSpPr>
          <p:cNvPr id="5" name="Seta para baixo 4"/>
          <p:cNvSpPr/>
          <p:nvPr/>
        </p:nvSpPr>
        <p:spPr>
          <a:xfrm>
            <a:off x="1835696" y="4221088"/>
            <a:ext cx="432048" cy="432048"/>
          </a:xfrm>
          <a:prstGeom prst="downArrow">
            <a:avLst/>
          </a:prstGeom>
          <a:solidFill>
            <a:srgbClr val="9BBB59"/>
          </a:solidFill>
          <a:ln w="3175" cap="flat" cmpd="sng" algn="ctr">
            <a:solidFill>
              <a:schemeClr val="accent1">
                <a:shade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osição de Conteúdo 4"/>
          <p:cNvSpPr>
            <a:spLocks noGrp="1"/>
          </p:cNvSpPr>
          <p:nvPr>
            <p:ph idx="4294967295"/>
          </p:nvPr>
        </p:nvSpPr>
        <p:spPr>
          <a:xfrm>
            <a:off x="539552" y="2060848"/>
            <a:ext cx="3041848" cy="4416152"/>
          </a:xfrm>
        </p:spPr>
        <p:txBody>
          <a:bodyPr>
            <a:normAutofit/>
          </a:bodyPr>
          <a:lstStyle/>
          <a:p>
            <a:pPr marL="0" indent="0">
              <a:buNone/>
            </a:pPr>
            <a:r>
              <a:rPr lang="pt-PT" sz="1400" dirty="0" smtClean="0">
                <a:solidFill>
                  <a:srgbClr val="800000"/>
                </a:solidFill>
              </a:rPr>
              <a:t>To define </a:t>
            </a:r>
            <a:r>
              <a:rPr lang="pt-PT" sz="1400" dirty="0" err="1" smtClean="0">
                <a:solidFill>
                  <a:srgbClr val="800000"/>
                </a:solidFill>
              </a:rPr>
              <a:t>clinical</a:t>
            </a:r>
            <a:r>
              <a:rPr lang="pt-PT" sz="1400" dirty="0" smtClean="0">
                <a:solidFill>
                  <a:srgbClr val="800000"/>
                </a:solidFill>
              </a:rPr>
              <a:t> </a:t>
            </a:r>
            <a:r>
              <a:rPr lang="pt-PT" sz="1400" dirty="0" err="1" smtClean="0">
                <a:solidFill>
                  <a:srgbClr val="800000"/>
                </a:solidFill>
              </a:rPr>
              <a:t>guidelines</a:t>
            </a:r>
            <a:r>
              <a:rPr lang="pt-PT" sz="1400" dirty="0" smtClean="0">
                <a:solidFill>
                  <a:srgbClr val="800000"/>
                </a:solidFill>
              </a:rPr>
              <a:t> </a:t>
            </a:r>
            <a:r>
              <a:rPr lang="pt-PT" sz="1400" dirty="0" err="1" smtClean="0">
                <a:solidFill>
                  <a:srgbClr val="800000"/>
                </a:solidFill>
              </a:rPr>
              <a:t>and</a:t>
            </a:r>
            <a:r>
              <a:rPr lang="pt-PT" sz="1400" dirty="0" smtClean="0">
                <a:solidFill>
                  <a:srgbClr val="800000"/>
                </a:solidFill>
              </a:rPr>
              <a:t> set in </a:t>
            </a:r>
            <a:r>
              <a:rPr lang="pt-PT" sz="1400" dirty="0" err="1" smtClean="0">
                <a:solidFill>
                  <a:srgbClr val="800000"/>
                </a:solidFill>
              </a:rPr>
              <a:t>place</a:t>
            </a:r>
            <a:r>
              <a:rPr lang="pt-PT" sz="1400" dirty="0" smtClean="0">
                <a:solidFill>
                  <a:srgbClr val="800000"/>
                </a:solidFill>
              </a:rPr>
              <a:t> na </a:t>
            </a:r>
            <a:r>
              <a:rPr lang="pt-PT" sz="1400" dirty="0" err="1" smtClean="0">
                <a:solidFill>
                  <a:srgbClr val="800000"/>
                </a:solidFill>
              </a:rPr>
              <a:t>auditing</a:t>
            </a:r>
            <a:r>
              <a:rPr lang="pt-PT" sz="1400" dirty="0" smtClean="0">
                <a:solidFill>
                  <a:srgbClr val="800000"/>
                </a:solidFill>
              </a:rPr>
              <a:t> </a:t>
            </a:r>
            <a:r>
              <a:rPr lang="pt-PT" sz="1400" dirty="0" err="1" smtClean="0">
                <a:solidFill>
                  <a:srgbClr val="800000"/>
                </a:solidFill>
              </a:rPr>
              <a:t>system</a:t>
            </a:r>
            <a:endParaRPr lang="pt-PT" sz="1400" dirty="0" smtClean="0">
              <a:solidFill>
                <a:srgbClr val="800000"/>
              </a:solidFill>
            </a:endParaRPr>
          </a:p>
          <a:p>
            <a:pPr marL="0" indent="0">
              <a:buNone/>
            </a:pPr>
            <a:endParaRPr lang="pt-PT" sz="1400" dirty="0" smtClean="0">
              <a:solidFill>
                <a:srgbClr val="800000"/>
              </a:solidFill>
            </a:endParaRPr>
          </a:p>
          <a:p>
            <a:pPr marL="0" indent="0">
              <a:buNone/>
            </a:pPr>
            <a:endParaRPr lang="pt-PT" sz="1400" dirty="0" smtClean="0">
              <a:solidFill>
                <a:srgbClr val="800000"/>
              </a:solidFill>
            </a:endParaRPr>
          </a:p>
          <a:p>
            <a:pPr marL="0" indent="0">
              <a:buNone/>
            </a:pPr>
            <a:endParaRPr lang="pt-PT" sz="1400" dirty="0" smtClean="0">
              <a:solidFill>
                <a:srgbClr val="800000"/>
              </a:solidFill>
            </a:endParaRPr>
          </a:p>
          <a:p>
            <a:pPr marL="0" indent="0">
              <a:buNone/>
            </a:pPr>
            <a:r>
              <a:rPr lang="pt-PT" sz="1400" dirty="0" smtClean="0">
                <a:solidFill>
                  <a:srgbClr val="800000"/>
                </a:solidFill>
              </a:rPr>
              <a:t>To improve </a:t>
            </a:r>
            <a:r>
              <a:rPr lang="pt-PT" sz="1400" dirty="0" err="1" smtClean="0">
                <a:solidFill>
                  <a:srgbClr val="800000"/>
                </a:solidFill>
              </a:rPr>
              <a:t>selection</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hospital </a:t>
            </a:r>
            <a:r>
              <a:rPr lang="pt-PT" sz="1400" dirty="0" err="1" smtClean="0">
                <a:solidFill>
                  <a:srgbClr val="800000"/>
                </a:solidFill>
              </a:rPr>
              <a:t>board</a:t>
            </a:r>
            <a:r>
              <a:rPr lang="pt-PT" sz="1400" dirty="0" smtClean="0">
                <a:solidFill>
                  <a:srgbClr val="800000"/>
                </a:solidFill>
              </a:rPr>
              <a:t> </a:t>
            </a:r>
            <a:r>
              <a:rPr lang="pt-PT" sz="1400" dirty="0" err="1" smtClean="0">
                <a:solidFill>
                  <a:srgbClr val="800000"/>
                </a:solidFill>
              </a:rPr>
              <a:t>members</a:t>
            </a:r>
            <a:r>
              <a:rPr lang="pt-PT" sz="1400" dirty="0" smtClean="0">
                <a:solidFill>
                  <a:srgbClr val="800000"/>
                </a:solidFill>
              </a:rPr>
              <a:t>, </a:t>
            </a:r>
            <a:r>
              <a:rPr lang="pt-PT" sz="1400" dirty="0" err="1" smtClean="0">
                <a:solidFill>
                  <a:srgbClr val="800000"/>
                </a:solidFill>
              </a:rPr>
              <a:t>based</a:t>
            </a:r>
            <a:r>
              <a:rPr lang="pt-PT" sz="1400" dirty="0" smtClean="0">
                <a:solidFill>
                  <a:srgbClr val="800000"/>
                </a:solidFill>
              </a:rPr>
              <a:t> </a:t>
            </a:r>
            <a:r>
              <a:rPr lang="pt-PT" sz="1400" dirty="0" err="1" smtClean="0">
                <a:solidFill>
                  <a:srgbClr val="800000"/>
                </a:solidFill>
              </a:rPr>
              <a:t>on</a:t>
            </a:r>
            <a:r>
              <a:rPr lang="pt-PT" sz="1400" dirty="0" smtClean="0">
                <a:solidFill>
                  <a:srgbClr val="800000"/>
                </a:solidFill>
              </a:rPr>
              <a:t> </a:t>
            </a:r>
            <a:r>
              <a:rPr lang="pt-PT" sz="1400" dirty="0" err="1" smtClean="0">
                <a:solidFill>
                  <a:srgbClr val="800000"/>
                </a:solidFill>
              </a:rPr>
              <a:t>criteria</a:t>
            </a:r>
            <a:r>
              <a:rPr lang="pt-PT" sz="1400" dirty="0" smtClean="0">
                <a:solidFill>
                  <a:srgbClr val="800000"/>
                </a:solidFill>
              </a:rPr>
              <a:t> </a:t>
            </a:r>
            <a:r>
              <a:rPr lang="pt-PT" sz="1400" dirty="0" err="1" smtClean="0">
                <a:solidFill>
                  <a:srgbClr val="800000"/>
                </a:solidFill>
              </a:rPr>
              <a:t>and</a:t>
            </a:r>
            <a:r>
              <a:rPr lang="pt-PT" sz="1400" dirty="0" smtClean="0">
                <a:solidFill>
                  <a:srgbClr val="800000"/>
                </a:solidFill>
              </a:rPr>
              <a:t> more </a:t>
            </a:r>
            <a:r>
              <a:rPr lang="pt-PT" sz="1400" dirty="0" err="1" smtClean="0">
                <a:solidFill>
                  <a:srgbClr val="800000"/>
                </a:solidFill>
              </a:rPr>
              <a:t>transparent</a:t>
            </a:r>
            <a:endParaRPr lang="pt-PT" sz="1400" dirty="0" smtClean="0">
              <a:solidFill>
                <a:srgbClr val="800000"/>
              </a:solidFill>
            </a:endParaRPr>
          </a:p>
          <a:p>
            <a:pPr marL="0" indent="0">
              <a:buNone/>
            </a:pPr>
            <a:endParaRPr lang="pt-PT" sz="1400" dirty="0" smtClean="0">
              <a:solidFill>
                <a:srgbClr val="800000"/>
              </a:solidFill>
            </a:endParaRPr>
          </a:p>
          <a:p>
            <a:pPr marL="0" indent="0">
              <a:buNone/>
            </a:pPr>
            <a:endParaRPr lang="pt-PT" sz="1400" dirty="0" smtClean="0">
              <a:solidFill>
                <a:srgbClr val="800000"/>
              </a:solidFill>
            </a:endParaRPr>
          </a:p>
          <a:p>
            <a:pPr marL="0" indent="0">
              <a:buNone/>
            </a:pPr>
            <a:r>
              <a:rPr lang="pt-PT" sz="1400" dirty="0" smtClean="0">
                <a:solidFill>
                  <a:srgbClr val="800000"/>
                </a:solidFill>
              </a:rPr>
              <a:t>To </a:t>
            </a:r>
            <a:r>
              <a:rPr lang="pt-PT" sz="1400" dirty="0" err="1" smtClean="0">
                <a:solidFill>
                  <a:srgbClr val="800000"/>
                </a:solidFill>
              </a:rPr>
              <a:t>ensure</a:t>
            </a:r>
            <a:r>
              <a:rPr lang="pt-PT" sz="1400" dirty="0" smtClean="0">
                <a:solidFill>
                  <a:srgbClr val="800000"/>
                </a:solidFill>
              </a:rPr>
              <a:t> </a:t>
            </a:r>
            <a:r>
              <a:rPr lang="pt-PT" sz="1400" dirty="0" err="1" smtClean="0">
                <a:solidFill>
                  <a:srgbClr val="800000"/>
                </a:solidFill>
              </a:rPr>
              <a:t>full</a:t>
            </a:r>
            <a:r>
              <a:rPr lang="pt-PT" sz="1400" dirty="0" smtClean="0">
                <a:solidFill>
                  <a:srgbClr val="800000"/>
                </a:solidFill>
              </a:rPr>
              <a:t> </a:t>
            </a:r>
            <a:r>
              <a:rPr lang="pt-PT" sz="1400" dirty="0" err="1" smtClean="0">
                <a:solidFill>
                  <a:srgbClr val="800000"/>
                </a:solidFill>
              </a:rPr>
              <a:t>interoperability</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hospital IT </a:t>
            </a:r>
            <a:r>
              <a:rPr lang="pt-PT" sz="1400" dirty="0" err="1" smtClean="0">
                <a:solidFill>
                  <a:srgbClr val="800000"/>
                </a:solidFill>
              </a:rPr>
              <a:t>systems</a:t>
            </a:r>
            <a:r>
              <a:rPr lang="pt-PT" sz="1400" dirty="0" smtClean="0">
                <a:solidFill>
                  <a:srgbClr val="800000"/>
                </a:solidFill>
              </a:rPr>
              <a:t>, in </a:t>
            </a:r>
            <a:r>
              <a:rPr lang="pt-PT" sz="1400" dirty="0" err="1" smtClean="0">
                <a:solidFill>
                  <a:srgbClr val="800000"/>
                </a:solidFill>
              </a:rPr>
              <a:t>order</a:t>
            </a:r>
            <a:r>
              <a:rPr lang="pt-PT" sz="1400" dirty="0" smtClean="0">
                <a:solidFill>
                  <a:srgbClr val="800000"/>
                </a:solidFill>
              </a:rPr>
              <a:t> </a:t>
            </a:r>
            <a:r>
              <a:rPr lang="pt-PT" sz="1400" dirty="0" err="1" smtClean="0">
                <a:solidFill>
                  <a:srgbClr val="800000"/>
                </a:solidFill>
              </a:rPr>
              <a:t>Ministry</a:t>
            </a:r>
            <a:r>
              <a:rPr lang="pt-PT" sz="1400" dirty="0" smtClean="0">
                <a:solidFill>
                  <a:srgbClr val="800000"/>
                </a:solidFill>
              </a:rPr>
              <a:t> </a:t>
            </a:r>
            <a:r>
              <a:rPr lang="pt-PT" sz="1400" dirty="0" err="1" smtClean="0">
                <a:solidFill>
                  <a:srgbClr val="800000"/>
                </a:solidFill>
              </a:rPr>
              <a:t>of</a:t>
            </a:r>
            <a:r>
              <a:rPr lang="pt-PT" sz="1400" dirty="0" smtClean="0">
                <a:solidFill>
                  <a:srgbClr val="800000"/>
                </a:solidFill>
              </a:rPr>
              <a:t> </a:t>
            </a:r>
            <a:r>
              <a:rPr lang="pt-PT" sz="1400" dirty="0" err="1" smtClean="0">
                <a:solidFill>
                  <a:srgbClr val="800000"/>
                </a:solidFill>
              </a:rPr>
              <a:t>Health</a:t>
            </a:r>
            <a:r>
              <a:rPr lang="pt-PT" sz="1400" dirty="0" smtClean="0">
                <a:solidFill>
                  <a:srgbClr val="800000"/>
                </a:solidFill>
              </a:rPr>
              <a:t> </a:t>
            </a:r>
            <a:r>
              <a:rPr lang="pt-PT" sz="1400" dirty="0" err="1" smtClean="0">
                <a:solidFill>
                  <a:srgbClr val="800000"/>
                </a:solidFill>
              </a:rPr>
              <a:t>may</a:t>
            </a:r>
            <a:r>
              <a:rPr lang="pt-PT" sz="1400" dirty="0" smtClean="0">
                <a:solidFill>
                  <a:srgbClr val="800000"/>
                </a:solidFill>
              </a:rPr>
              <a:t> </a:t>
            </a:r>
            <a:r>
              <a:rPr lang="pt-PT" sz="1400" dirty="0" err="1" smtClean="0">
                <a:solidFill>
                  <a:srgbClr val="800000"/>
                </a:solidFill>
              </a:rPr>
              <a:t>have</a:t>
            </a:r>
            <a:r>
              <a:rPr lang="pt-PT" sz="1400" dirty="0" smtClean="0">
                <a:solidFill>
                  <a:srgbClr val="800000"/>
                </a:solidFill>
              </a:rPr>
              <a:t> </a:t>
            </a:r>
            <a:r>
              <a:rPr lang="pt-PT" sz="1400" dirty="0" err="1" smtClean="0">
                <a:solidFill>
                  <a:srgbClr val="800000"/>
                </a:solidFill>
              </a:rPr>
              <a:t>acess</a:t>
            </a:r>
            <a:r>
              <a:rPr lang="pt-PT" sz="1400" dirty="0" smtClean="0">
                <a:solidFill>
                  <a:srgbClr val="800000"/>
                </a:solidFill>
              </a:rPr>
              <a:t> to real time date</a:t>
            </a:r>
          </a:p>
          <a:p>
            <a:pPr marL="0" indent="0">
              <a:buNone/>
            </a:pPr>
            <a:endParaRPr lang="pt-PT" sz="1400" dirty="0" smtClean="0">
              <a:solidFill>
                <a:srgbClr val="800000"/>
              </a:solidFill>
            </a:endParaRPr>
          </a:p>
          <a:p>
            <a:pPr marL="0" indent="0">
              <a:buNone/>
            </a:pPr>
            <a:endParaRPr lang="pt-PT" sz="1400" dirty="0">
              <a:solidFill>
                <a:srgbClr val="800000"/>
              </a:solidFill>
            </a:endParaRPr>
          </a:p>
        </p:txBody>
      </p:sp>
      <p:sp>
        <p:nvSpPr>
          <p:cNvPr id="4" name="Marcador de Posição de Conteúdo 4"/>
          <p:cNvSpPr txBox="1">
            <a:spLocks/>
          </p:cNvSpPr>
          <p:nvPr/>
        </p:nvSpPr>
        <p:spPr>
          <a:xfrm>
            <a:off x="4724400" y="1772816"/>
            <a:ext cx="3124200" cy="4780384"/>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Tx/>
              <a:buSzTx/>
              <a:tabLst/>
              <a:defRPr/>
            </a:pPr>
            <a:r>
              <a:rPr lang="pt-PT" sz="1400" dirty="0" smtClean="0">
                <a:solidFill>
                  <a:schemeClr val="tx2"/>
                </a:solidFill>
              </a:rPr>
              <a:t>General </a:t>
            </a:r>
            <a:r>
              <a:rPr lang="pt-PT" sz="1400" dirty="0" err="1" smtClean="0">
                <a:solidFill>
                  <a:schemeClr val="tx2"/>
                </a:solidFill>
              </a:rPr>
              <a:t>Directorate</a:t>
            </a:r>
            <a:r>
              <a:rPr lang="pt-PT" sz="1400" dirty="0" smtClean="0">
                <a:solidFill>
                  <a:schemeClr val="tx2"/>
                </a:solidFill>
              </a:rPr>
              <a:t> </a:t>
            </a:r>
            <a:r>
              <a:rPr lang="pt-PT" sz="1400" dirty="0" err="1" smtClean="0">
                <a:solidFill>
                  <a:schemeClr val="tx2"/>
                </a:solidFill>
              </a:rPr>
              <a:t>of</a:t>
            </a:r>
            <a:r>
              <a:rPr lang="pt-PT" sz="1400" dirty="0" smtClean="0">
                <a:solidFill>
                  <a:schemeClr val="tx2"/>
                </a:solidFill>
              </a:rPr>
              <a:t> </a:t>
            </a:r>
            <a:r>
              <a:rPr lang="pt-PT" sz="1400" dirty="0" err="1" smtClean="0">
                <a:solidFill>
                  <a:schemeClr val="tx2"/>
                </a:solidFill>
              </a:rPr>
              <a:t>Health</a:t>
            </a:r>
            <a:r>
              <a:rPr lang="pt-PT" sz="1400" dirty="0" smtClean="0">
                <a:solidFill>
                  <a:schemeClr val="tx2"/>
                </a:solidFill>
              </a:rPr>
              <a:t> </a:t>
            </a:r>
            <a:r>
              <a:rPr lang="pt-PT" sz="1400" dirty="0" err="1" smtClean="0">
                <a:solidFill>
                  <a:schemeClr val="tx2"/>
                </a:solidFill>
              </a:rPr>
              <a:t>within</a:t>
            </a:r>
            <a:r>
              <a:rPr lang="pt-PT" sz="1400" dirty="0" smtClean="0">
                <a:solidFill>
                  <a:schemeClr val="tx2"/>
                </a:solidFill>
              </a:rPr>
              <a:t> </a:t>
            </a:r>
            <a:r>
              <a:rPr lang="pt-PT" sz="1400" dirty="0" err="1" smtClean="0">
                <a:solidFill>
                  <a:schemeClr val="tx2"/>
                </a:solidFill>
              </a:rPr>
              <a:t>Protocol</a:t>
            </a:r>
            <a:r>
              <a:rPr lang="pt-PT" sz="1400" dirty="0" smtClean="0">
                <a:solidFill>
                  <a:schemeClr val="tx2"/>
                </a:solidFill>
              </a:rPr>
              <a:t> </a:t>
            </a:r>
            <a:r>
              <a:rPr lang="pt-PT" sz="1400" dirty="0" err="1" smtClean="0">
                <a:solidFill>
                  <a:schemeClr val="tx2"/>
                </a:solidFill>
              </a:rPr>
              <a:t>with</a:t>
            </a:r>
            <a:r>
              <a:rPr lang="pt-PT" sz="1400" dirty="0" smtClean="0">
                <a:solidFill>
                  <a:schemeClr val="tx2"/>
                </a:solidFill>
              </a:rPr>
              <a:t> Medical </a:t>
            </a:r>
            <a:r>
              <a:rPr lang="pt-PT" sz="1400" dirty="0" err="1" smtClean="0">
                <a:solidFill>
                  <a:schemeClr val="tx2"/>
                </a:solidFill>
              </a:rPr>
              <a:t>Colleges</a:t>
            </a:r>
            <a:r>
              <a:rPr lang="pt-PT" sz="1400" dirty="0" smtClean="0">
                <a:solidFill>
                  <a:schemeClr val="tx2"/>
                </a:solidFill>
              </a:rPr>
              <a:t>  -  </a:t>
            </a:r>
            <a:r>
              <a:rPr lang="pt-PT" sz="1200" dirty="0" smtClean="0">
                <a:solidFill>
                  <a:schemeClr val="tx2"/>
                </a:solidFill>
              </a:rPr>
              <a:t>more  </a:t>
            </a:r>
            <a:r>
              <a:rPr lang="pt-PT" sz="1200" dirty="0" err="1" smtClean="0">
                <a:solidFill>
                  <a:schemeClr val="tx2"/>
                </a:solidFill>
              </a:rPr>
              <a:t>than</a:t>
            </a:r>
            <a:r>
              <a:rPr lang="pt-PT" sz="1200" dirty="0" smtClean="0">
                <a:solidFill>
                  <a:schemeClr val="tx2"/>
                </a:solidFill>
              </a:rPr>
              <a:t> 100  </a:t>
            </a:r>
            <a:r>
              <a:rPr lang="pt-PT" sz="1200" dirty="0" err="1" smtClean="0">
                <a:solidFill>
                  <a:schemeClr val="tx2"/>
                </a:solidFill>
              </a:rPr>
              <a:t>clinical</a:t>
            </a:r>
            <a:r>
              <a:rPr lang="pt-PT" sz="1200" dirty="0" smtClean="0">
                <a:solidFill>
                  <a:schemeClr val="tx2"/>
                </a:solidFill>
              </a:rPr>
              <a:t>  </a:t>
            </a:r>
            <a:r>
              <a:rPr lang="pt-PT" sz="1200" dirty="0" err="1" smtClean="0">
                <a:solidFill>
                  <a:schemeClr val="tx2"/>
                </a:solidFill>
              </a:rPr>
              <a:t>guidelines</a:t>
            </a:r>
            <a:r>
              <a:rPr lang="pt-PT" sz="1200" dirty="0" smtClean="0">
                <a:solidFill>
                  <a:schemeClr val="tx2"/>
                </a:solidFill>
              </a:rPr>
              <a:t> </a:t>
            </a:r>
            <a:r>
              <a:rPr lang="pt-PT" sz="1200" dirty="0" err="1" smtClean="0">
                <a:solidFill>
                  <a:schemeClr val="tx2"/>
                </a:solidFill>
              </a:rPr>
              <a:t>on</a:t>
            </a:r>
            <a:r>
              <a:rPr lang="pt-PT" sz="1200" dirty="0" smtClean="0">
                <a:solidFill>
                  <a:schemeClr val="tx2"/>
                </a:solidFill>
              </a:rPr>
              <a:t> </a:t>
            </a:r>
            <a:r>
              <a:rPr lang="pt-PT" sz="1200" dirty="0" err="1" smtClean="0">
                <a:solidFill>
                  <a:schemeClr val="tx2"/>
                </a:solidFill>
              </a:rPr>
              <a:t>clinical</a:t>
            </a:r>
            <a:r>
              <a:rPr lang="pt-PT" sz="1200" dirty="0" smtClean="0">
                <a:solidFill>
                  <a:schemeClr val="tx2"/>
                </a:solidFill>
              </a:rPr>
              <a:t> </a:t>
            </a:r>
            <a:r>
              <a:rPr lang="pt-PT" sz="1200" dirty="0" err="1" smtClean="0">
                <a:solidFill>
                  <a:schemeClr val="tx2"/>
                </a:solidFill>
              </a:rPr>
              <a:t>pathways</a:t>
            </a:r>
            <a:r>
              <a:rPr lang="pt-PT" sz="1200" dirty="0" smtClean="0">
                <a:solidFill>
                  <a:schemeClr val="tx2"/>
                </a:solidFill>
              </a:rPr>
              <a:t>, </a:t>
            </a:r>
            <a:r>
              <a:rPr lang="pt-PT" sz="1200" dirty="0" err="1" smtClean="0">
                <a:solidFill>
                  <a:schemeClr val="tx2"/>
                </a:solidFill>
              </a:rPr>
              <a:t>clinical</a:t>
            </a:r>
            <a:r>
              <a:rPr lang="pt-PT" sz="1200" dirty="0" smtClean="0">
                <a:solidFill>
                  <a:schemeClr val="tx2"/>
                </a:solidFill>
              </a:rPr>
              <a:t> </a:t>
            </a:r>
            <a:r>
              <a:rPr lang="pt-PT" sz="1200" dirty="0" err="1" smtClean="0">
                <a:solidFill>
                  <a:schemeClr val="tx2"/>
                </a:solidFill>
              </a:rPr>
              <a:t>conditions</a:t>
            </a:r>
            <a:r>
              <a:rPr lang="pt-PT" sz="1200" dirty="0" smtClean="0">
                <a:solidFill>
                  <a:schemeClr val="tx2"/>
                </a:solidFill>
              </a:rPr>
              <a:t> </a:t>
            </a:r>
            <a:r>
              <a:rPr lang="pt-PT" sz="1200" dirty="0" err="1" smtClean="0">
                <a:solidFill>
                  <a:schemeClr val="tx2"/>
                </a:solidFill>
              </a:rPr>
              <a:t>evaluation</a:t>
            </a:r>
            <a:r>
              <a:rPr lang="pt-PT" sz="1200" dirty="0" smtClean="0">
                <a:solidFill>
                  <a:schemeClr val="tx2"/>
                </a:solidFill>
              </a:rPr>
              <a:t>, </a:t>
            </a:r>
            <a:r>
              <a:rPr lang="pt-PT" sz="1200" dirty="0" err="1" smtClean="0">
                <a:solidFill>
                  <a:schemeClr val="tx2"/>
                </a:solidFill>
              </a:rPr>
              <a:t>prescription</a:t>
            </a:r>
            <a:r>
              <a:rPr lang="pt-PT" sz="1200" dirty="0" smtClean="0">
                <a:solidFill>
                  <a:schemeClr val="tx2"/>
                </a:solidFill>
              </a:rPr>
              <a:t> </a:t>
            </a:r>
            <a:r>
              <a:rPr lang="pt-PT" sz="1200" dirty="0" err="1" smtClean="0">
                <a:solidFill>
                  <a:schemeClr val="tx2"/>
                </a:solidFill>
              </a:rPr>
              <a:t>of</a:t>
            </a:r>
            <a:r>
              <a:rPr lang="pt-PT" sz="1200" dirty="0" smtClean="0">
                <a:solidFill>
                  <a:schemeClr val="tx2"/>
                </a:solidFill>
              </a:rPr>
              <a:t> </a:t>
            </a:r>
            <a:r>
              <a:rPr lang="pt-PT" sz="1200" dirty="0" err="1" smtClean="0">
                <a:solidFill>
                  <a:schemeClr val="tx2"/>
                </a:solidFill>
              </a:rPr>
              <a:t>exams</a:t>
            </a:r>
            <a:r>
              <a:rPr lang="pt-PT" sz="1200" dirty="0" smtClean="0">
                <a:solidFill>
                  <a:schemeClr val="tx2"/>
                </a:solidFill>
              </a:rPr>
              <a:t> </a:t>
            </a:r>
            <a:r>
              <a:rPr lang="pt-PT" sz="1200" dirty="0" err="1" smtClean="0">
                <a:solidFill>
                  <a:schemeClr val="tx2"/>
                </a:solidFill>
              </a:rPr>
              <a:t>and</a:t>
            </a:r>
            <a:r>
              <a:rPr lang="pt-PT" sz="1200" dirty="0" smtClean="0">
                <a:solidFill>
                  <a:schemeClr val="tx2"/>
                </a:solidFill>
              </a:rPr>
              <a:t> </a:t>
            </a:r>
            <a:r>
              <a:rPr lang="pt-PT" sz="1200" dirty="0" err="1" smtClean="0">
                <a:solidFill>
                  <a:schemeClr val="tx2"/>
                </a:solidFill>
              </a:rPr>
              <a:t>medication</a:t>
            </a:r>
            <a:r>
              <a:rPr lang="pt-PT" sz="1200" dirty="0" smtClean="0">
                <a:solidFill>
                  <a:schemeClr val="tx2"/>
                </a:solidFill>
              </a:rPr>
              <a:t>,  </a:t>
            </a:r>
            <a:r>
              <a:rPr lang="pt-PT" sz="1200" dirty="0" err="1" smtClean="0">
                <a:solidFill>
                  <a:schemeClr val="tx2"/>
                </a:solidFill>
              </a:rPr>
              <a:t>quality</a:t>
            </a:r>
            <a:r>
              <a:rPr lang="pt-PT" sz="1200" dirty="0" smtClean="0">
                <a:solidFill>
                  <a:schemeClr val="tx2"/>
                </a:solidFill>
              </a:rPr>
              <a:t> </a:t>
            </a:r>
            <a:r>
              <a:rPr lang="pt-PT" sz="1200" dirty="0" err="1" smtClean="0">
                <a:solidFill>
                  <a:schemeClr val="tx2"/>
                </a:solidFill>
              </a:rPr>
              <a:t>of</a:t>
            </a:r>
            <a:r>
              <a:rPr lang="pt-PT" sz="1200" dirty="0" smtClean="0">
                <a:solidFill>
                  <a:schemeClr val="tx2"/>
                </a:solidFill>
              </a:rPr>
              <a:t> </a:t>
            </a:r>
            <a:r>
              <a:rPr lang="pt-PT" sz="1200" dirty="0" err="1" smtClean="0">
                <a:solidFill>
                  <a:schemeClr val="tx2"/>
                </a:solidFill>
              </a:rPr>
              <a:t>care</a:t>
            </a:r>
            <a:r>
              <a:rPr lang="pt-PT" sz="1200" dirty="0" smtClean="0">
                <a:solidFill>
                  <a:schemeClr val="tx2"/>
                </a:solidFill>
              </a:rPr>
              <a:t>,  </a:t>
            </a:r>
            <a:r>
              <a:rPr lang="pt-PT" sz="1200" dirty="0" err="1" smtClean="0">
                <a:solidFill>
                  <a:schemeClr val="tx2"/>
                </a:solidFill>
              </a:rPr>
              <a:t>patient</a:t>
            </a:r>
            <a:r>
              <a:rPr lang="pt-PT" sz="1200" dirty="0" smtClean="0">
                <a:solidFill>
                  <a:schemeClr val="tx2"/>
                </a:solidFill>
              </a:rPr>
              <a:t> </a:t>
            </a:r>
            <a:r>
              <a:rPr lang="pt-PT" sz="1200" dirty="0" err="1" smtClean="0">
                <a:solidFill>
                  <a:schemeClr val="tx2"/>
                </a:solidFill>
              </a:rPr>
              <a:t>safety</a:t>
            </a:r>
            <a:r>
              <a:rPr lang="pt-PT" sz="1200" dirty="0" smtClean="0">
                <a:solidFill>
                  <a:schemeClr val="tx2"/>
                </a:solidFill>
              </a:rPr>
              <a:t>  …</a:t>
            </a:r>
          </a:p>
          <a:p>
            <a:pPr marR="0" lvl="0" algn="l" defTabSz="914400" rtl="0" eaLnBrk="1" fontAlgn="auto" latinLnBrk="0" hangingPunct="1">
              <a:lnSpc>
                <a:spcPct val="100000"/>
              </a:lnSpc>
              <a:spcBef>
                <a:spcPct val="20000"/>
              </a:spcBef>
              <a:spcAft>
                <a:spcPts val="0"/>
              </a:spcAft>
              <a:buClrTx/>
              <a:buSzTx/>
              <a:tabLst/>
              <a:defRPr/>
            </a:pPr>
            <a:endParaRPr kumimoji="0" lang="pt-PT" sz="1400" b="0" i="0" u="none" strike="noStrike" kern="1200" cap="none" spc="0" normalizeH="0" baseline="0" noProof="0" dirty="0" smtClean="0">
              <a:ln>
                <a:noFill/>
              </a:ln>
              <a:solidFill>
                <a:schemeClr val="tx2"/>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Tx/>
              <a:buSzTx/>
              <a:tabLst/>
              <a:defRPr/>
            </a:pPr>
            <a:r>
              <a:rPr lang="pt-PT" sz="1400" dirty="0" err="1" smtClean="0">
                <a:solidFill>
                  <a:schemeClr val="tx2"/>
                </a:solidFill>
              </a:rPr>
              <a:t>CReSAP</a:t>
            </a:r>
            <a:r>
              <a:rPr lang="pt-PT" sz="1400" dirty="0" smtClean="0">
                <a:solidFill>
                  <a:schemeClr val="tx2"/>
                </a:solidFill>
              </a:rPr>
              <a:t> </a:t>
            </a:r>
            <a:r>
              <a:rPr lang="pt-PT" sz="1400" dirty="0" err="1" smtClean="0">
                <a:solidFill>
                  <a:schemeClr val="tx2"/>
                </a:solidFill>
              </a:rPr>
              <a:t>creted</a:t>
            </a:r>
            <a:r>
              <a:rPr lang="pt-PT" sz="1400" dirty="0" smtClean="0">
                <a:solidFill>
                  <a:schemeClr val="tx2"/>
                </a:solidFill>
              </a:rPr>
              <a:t> </a:t>
            </a:r>
            <a:r>
              <a:rPr lang="pt-PT" sz="1400" dirty="0" err="1" smtClean="0">
                <a:solidFill>
                  <a:schemeClr val="tx2"/>
                </a:solidFill>
              </a:rPr>
              <a:t>by</a:t>
            </a:r>
            <a:r>
              <a:rPr lang="pt-PT" sz="1400" dirty="0" smtClean="0">
                <a:solidFill>
                  <a:schemeClr val="tx2"/>
                </a:solidFill>
              </a:rPr>
              <a:t> </a:t>
            </a:r>
            <a:r>
              <a:rPr lang="pt-PT" sz="1400" dirty="0" err="1" smtClean="0">
                <a:solidFill>
                  <a:schemeClr val="tx2"/>
                </a:solidFill>
              </a:rPr>
              <a:t>Law</a:t>
            </a:r>
            <a:r>
              <a:rPr lang="pt-PT" sz="1400" dirty="0" smtClean="0">
                <a:solidFill>
                  <a:schemeClr val="tx2"/>
                </a:solidFill>
              </a:rPr>
              <a:t> </a:t>
            </a:r>
            <a:r>
              <a:rPr lang="pt-PT" sz="1400" dirty="0" err="1" smtClean="0">
                <a:solidFill>
                  <a:schemeClr val="tx2"/>
                </a:solidFill>
              </a:rPr>
              <a:t>end</a:t>
            </a:r>
            <a:r>
              <a:rPr lang="pt-PT" sz="1400" dirty="0" smtClean="0">
                <a:solidFill>
                  <a:schemeClr val="tx2"/>
                </a:solidFill>
              </a:rPr>
              <a:t> 2011 </a:t>
            </a:r>
            <a:r>
              <a:rPr lang="pt-PT" sz="1400" dirty="0" err="1" smtClean="0">
                <a:solidFill>
                  <a:schemeClr val="tx2"/>
                </a:solidFill>
              </a:rPr>
              <a:t>with</a:t>
            </a:r>
            <a:r>
              <a:rPr lang="pt-PT" sz="1400" dirty="0" smtClean="0">
                <a:solidFill>
                  <a:schemeClr val="tx2"/>
                </a:solidFill>
              </a:rPr>
              <a:t> </a:t>
            </a:r>
            <a:r>
              <a:rPr lang="pt-PT" sz="1400" dirty="0" err="1" smtClean="0">
                <a:solidFill>
                  <a:schemeClr val="tx2"/>
                </a:solidFill>
              </a:rPr>
              <a:t>the</a:t>
            </a:r>
            <a:r>
              <a:rPr lang="pt-PT" sz="1400" dirty="0" smtClean="0">
                <a:solidFill>
                  <a:schemeClr val="tx2"/>
                </a:solidFill>
              </a:rPr>
              <a:t> </a:t>
            </a:r>
            <a:r>
              <a:rPr lang="pt-PT" sz="1400" dirty="0" err="1" smtClean="0">
                <a:solidFill>
                  <a:schemeClr val="tx2"/>
                </a:solidFill>
              </a:rPr>
              <a:t>Mission</a:t>
            </a:r>
            <a:r>
              <a:rPr lang="pt-PT" sz="1400" dirty="0" smtClean="0">
                <a:solidFill>
                  <a:schemeClr val="tx2"/>
                </a:solidFill>
              </a:rPr>
              <a:t>  </a:t>
            </a:r>
            <a:r>
              <a:rPr lang="pt-PT" sz="1400" dirty="0" err="1" smtClean="0">
                <a:solidFill>
                  <a:schemeClr val="tx2"/>
                </a:solidFill>
              </a:rPr>
              <a:t>of</a:t>
            </a:r>
            <a:r>
              <a:rPr lang="pt-PT" sz="1400" dirty="0" smtClean="0">
                <a:solidFill>
                  <a:schemeClr val="tx2"/>
                </a:solidFill>
              </a:rPr>
              <a:t> </a:t>
            </a:r>
            <a:r>
              <a:rPr lang="pt-PT" sz="1400" dirty="0" err="1" smtClean="0">
                <a:solidFill>
                  <a:schemeClr val="tx2"/>
                </a:solidFill>
              </a:rPr>
              <a:t>recruit</a:t>
            </a:r>
            <a:r>
              <a:rPr lang="pt-PT" sz="1400" dirty="0" smtClean="0">
                <a:solidFill>
                  <a:schemeClr val="tx2"/>
                </a:solidFill>
              </a:rPr>
              <a:t> </a:t>
            </a:r>
            <a:r>
              <a:rPr lang="pt-PT" sz="1400" dirty="0" err="1" smtClean="0">
                <a:solidFill>
                  <a:schemeClr val="tx2"/>
                </a:solidFill>
              </a:rPr>
              <a:t>ment</a:t>
            </a:r>
            <a:r>
              <a:rPr lang="pt-PT" sz="1400" dirty="0" smtClean="0">
                <a:solidFill>
                  <a:schemeClr val="tx2"/>
                </a:solidFill>
              </a:rPr>
              <a:t> </a:t>
            </a:r>
            <a:r>
              <a:rPr lang="pt-PT" sz="1400" dirty="0" err="1" smtClean="0">
                <a:solidFill>
                  <a:schemeClr val="tx2"/>
                </a:solidFill>
              </a:rPr>
              <a:t>and</a:t>
            </a:r>
            <a:r>
              <a:rPr lang="pt-PT" sz="1400" dirty="0" smtClean="0">
                <a:solidFill>
                  <a:schemeClr val="tx2"/>
                </a:solidFill>
              </a:rPr>
              <a:t>  </a:t>
            </a:r>
            <a:r>
              <a:rPr lang="pt-PT" sz="1400" dirty="0" err="1" smtClean="0">
                <a:solidFill>
                  <a:schemeClr val="tx2"/>
                </a:solidFill>
              </a:rPr>
              <a:t>selection</a:t>
            </a:r>
            <a:r>
              <a:rPr lang="pt-PT" sz="1400" dirty="0" smtClean="0">
                <a:solidFill>
                  <a:schemeClr val="tx2"/>
                </a:solidFill>
              </a:rPr>
              <a:t>  </a:t>
            </a:r>
            <a:r>
              <a:rPr lang="pt-PT" sz="1400" dirty="0" err="1" smtClean="0">
                <a:solidFill>
                  <a:schemeClr val="tx2"/>
                </a:solidFill>
              </a:rPr>
              <a:t>of</a:t>
            </a:r>
            <a:r>
              <a:rPr lang="pt-PT" sz="1400" dirty="0" smtClean="0">
                <a:solidFill>
                  <a:schemeClr val="tx2"/>
                </a:solidFill>
              </a:rPr>
              <a:t> candidates to top </a:t>
            </a:r>
            <a:r>
              <a:rPr lang="pt-PT" sz="1400" dirty="0" err="1" smtClean="0">
                <a:solidFill>
                  <a:schemeClr val="tx2"/>
                </a:solidFill>
              </a:rPr>
              <a:t>Public</a:t>
            </a:r>
            <a:r>
              <a:rPr lang="pt-PT" sz="1400" dirty="0" smtClean="0">
                <a:solidFill>
                  <a:schemeClr val="tx2"/>
                </a:solidFill>
              </a:rPr>
              <a:t> </a:t>
            </a:r>
            <a:r>
              <a:rPr lang="pt-PT" sz="1400" dirty="0" err="1" smtClean="0">
                <a:solidFill>
                  <a:schemeClr val="tx2"/>
                </a:solidFill>
              </a:rPr>
              <a:t>Administration</a:t>
            </a:r>
            <a:r>
              <a:rPr lang="pt-PT" sz="1400" dirty="0" smtClean="0">
                <a:solidFill>
                  <a:schemeClr val="tx2"/>
                </a:solidFill>
              </a:rPr>
              <a:t> </a:t>
            </a:r>
            <a:r>
              <a:rPr lang="pt-PT" sz="1400" dirty="0" err="1" smtClean="0">
                <a:solidFill>
                  <a:schemeClr val="tx2"/>
                </a:solidFill>
              </a:rPr>
              <a:t>positions</a:t>
            </a:r>
            <a:r>
              <a:rPr lang="pt-PT" sz="1400" dirty="0" smtClean="0">
                <a:solidFill>
                  <a:schemeClr val="tx2"/>
                </a:solidFill>
              </a:rPr>
              <a:t> </a:t>
            </a:r>
          </a:p>
          <a:p>
            <a:pPr marR="0" lvl="0" algn="l" defTabSz="914400" rtl="0" eaLnBrk="1" fontAlgn="auto" latinLnBrk="0" hangingPunct="1">
              <a:lnSpc>
                <a:spcPct val="100000"/>
              </a:lnSpc>
              <a:spcBef>
                <a:spcPct val="20000"/>
              </a:spcBef>
              <a:spcAft>
                <a:spcPts val="0"/>
              </a:spcAft>
              <a:buClrTx/>
              <a:buSzTx/>
              <a:tabLst/>
              <a:defRPr/>
            </a:pPr>
            <a:endParaRPr kumimoji="0" lang="pt-PT" sz="1400" b="0" i="0" u="none" strike="noStrike" kern="1200" cap="none" spc="0" normalizeH="0" baseline="0" noProof="0" dirty="0" smtClean="0">
              <a:ln>
                <a:noFill/>
              </a:ln>
              <a:solidFill>
                <a:schemeClr val="tx2"/>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Tx/>
              <a:buSzTx/>
              <a:tabLst/>
              <a:defRPr/>
            </a:pPr>
            <a:endParaRPr lang="pt-PT" sz="1400" dirty="0" smtClean="0">
              <a:solidFill>
                <a:schemeClr val="tx2"/>
              </a:solidFill>
            </a:endParaRPr>
          </a:p>
          <a:p>
            <a:pPr marR="0" lvl="0" algn="l" defTabSz="914400" rtl="0" eaLnBrk="1" fontAlgn="auto" latinLnBrk="0" hangingPunct="1">
              <a:lnSpc>
                <a:spcPct val="100000"/>
              </a:lnSpc>
              <a:spcBef>
                <a:spcPct val="20000"/>
              </a:spcBef>
              <a:spcAft>
                <a:spcPts val="0"/>
              </a:spcAft>
              <a:buClrTx/>
              <a:buSzTx/>
              <a:tabLst/>
              <a:defRPr/>
            </a:pPr>
            <a:endParaRPr lang="pt-PT" sz="1400" dirty="0" smtClean="0">
              <a:solidFill>
                <a:schemeClr val="tx2"/>
              </a:solidFill>
            </a:endParaRPr>
          </a:p>
          <a:p>
            <a:pPr marR="0" lvl="0" algn="l" defTabSz="914400" rtl="0" eaLnBrk="1" fontAlgn="auto" latinLnBrk="0" hangingPunct="1">
              <a:lnSpc>
                <a:spcPct val="100000"/>
              </a:lnSpc>
              <a:spcBef>
                <a:spcPct val="20000"/>
              </a:spcBef>
              <a:spcAft>
                <a:spcPts val="0"/>
              </a:spcAft>
              <a:buClrTx/>
              <a:buSzTx/>
              <a:tabLst/>
              <a:defRPr/>
            </a:pPr>
            <a:r>
              <a:rPr kumimoji="0" lang="pt-PT" sz="1400" b="0" i="0" u="none" strike="noStrike" kern="1200" cap="none" spc="0" normalizeH="0" baseline="0" noProof="0" dirty="0" err="1" smtClean="0">
                <a:ln>
                  <a:noFill/>
                </a:ln>
                <a:solidFill>
                  <a:schemeClr val="tx2"/>
                </a:solidFill>
                <a:effectLst/>
                <a:uLnTx/>
                <a:uFillTx/>
                <a:latin typeface="+mn-lt"/>
                <a:ea typeface="+mn-ea"/>
                <a:cs typeface="+mn-cs"/>
              </a:rPr>
              <a:t>On</a:t>
            </a:r>
            <a:r>
              <a:rPr kumimoji="0" lang="pt-PT" sz="1400" b="0" i="0" u="none" strike="noStrike" kern="1200" cap="none" spc="0" normalizeH="0" baseline="0" noProof="0" dirty="0" smtClean="0">
                <a:ln>
                  <a:noFill/>
                </a:ln>
                <a:solidFill>
                  <a:schemeClr val="tx2"/>
                </a:solidFill>
                <a:effectLst/>
                <a:uLnTx/>
                <a:uFillTx/>
                <a:latin typeface="+mn-lt"/>
                <a:ea typeface="+mn-ea"/>
                <a:cs typeface="+mn-cs"/>
              </a:rPr>
              <a:t> </a:t>
            </a:r>
            <a:r>
              <a:rPr kumimoji="0" lang="pt-PT" sz="1400" b="0" i="0" u="none" strike="noStrike" kern="1200" cap="none" spc="0" normalizeH="0" baseline="0" noProof="0" dirty="0" err="1" smtClean="0">
                <a:ln>
                  <a:noFill/>
                </a:ln>
                <a:solidFill>
                  <a:schemeClr val="tx2"/>
                </a:solidFill>
                <a:effectLst/>
                <a:uLnTx/>
                <a:uFillTx/>
                <a:latin typeface="+mn-lt"/>
                <a:ea typeface="+mn-ea"/>
                <a:cs typeface="+mn-cs"/>
              </a:rPr>
              <a:t>development</a:t>
            </a:r>
            <a:endParaRPr kumimoji="0" lang="pt-PT" sz="1400" b="0" i="0" u="none" strike="noStrike" kern="1200" cap="none" spc="0" normalizeH="0" baseline="0" noProof="0" dirty="0" smtClean="0">
              <a:ln>
                <a:noFill/>
              </a:ln>
              <a:solidFill>
                <a:schemeClr val="tx2"/>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Tx/>
              <a:buSzTx/>
              <a:tabLst/>
              <a:defRPr/>
            </a:pPr>
            <a:endParaRPr kumimoji="0" lang="pt-PT" sz="1400" b="0" i="0" u="none" strike="noStrike" kern="1200" cap="none" spc="0" normalizeH="0" baseline="0" noProof="0" dirty="0">
              <a:ln>
                <a:noFill/>
              </a:ln>
              <a:solidFill>
                <a:schemeClr val="tx2"/>
              </a:solidFill>
              <a:effectLst/>
              <a:uLnTx/>
              <a:uFillTx/>
              <a:latin typeface="+mn-lt"/>
              <a:ea typeface="+mn-ea"/>
              <a:cs typeface="+mn-cs"/>
            </a:endParaRPr>
          </a:p>
        </p:txBody>
      </p:sp>
      <p:cxnSp>
        <p:nvCxnSpPr>
          <p:cNvPr id="7" name="Straight Connector 6"/>
          <p:cNvCxnSpPr/>
          <p:nvPr/>
        </p:nvCxnSpPr>
        <p:spPr>
          <a:xfrm>
            <a:off x="457200" y="17526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30480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57200" y="4343400"/>
            <a:ext cx="807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5562600"/>
            <a:ext cx="807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ítulo 3"/>
          <p:cNvSpPr txBox="1">
            <a:spLocks/>
          </p:cNvSpPr>
          <p:nvPr/>
        </p:nvSpPr>
        <p:spPr>
          <a:xfrm>
            <a:off x="467544" y="260648"/>
            <a:ext cx="3682752" cy="868958"/>
          </a:xfrm>
          <a:prstGeom prst="rect">
            <a:avLst/>
          </a:prstGeom>
        </p:spPr>
        <p:txBody>
          <a:bodyPr anchor="t">
            <a:noAutofit/>
          </a:bodyPr>
          <a:lstStyle/>
          <a:p>
            <a:pPr>
              <a:spcBef>
                <a:spcPct val="0"/>
              </a:spcBef>
              <a:defRPr/>
            </a:pPr>
            <a:r>
              <a:rPr lang="pt-PT" sz="2400" dirty="0" smtClean="0">
                <a:solidFill>
                  <a:srgbClr val="800000"/>
                </a:solidFill>
              </a:rPr>
              <a:t>TROIKA RECOMMENDATIONS </a:t>
            </a:r>
          </a:p>
          <a:p>
            <a:pPr marL="0" marR="0" lvl="0" indent="0" defTabSz="914400" rtl="0" eaLnBrk="1" fontAlgn="auto" latinLnBrk="0" hangingPunct="1">
              <a:lnSpc>
                <a:spcPct val="100000"/>
              </a:lnSpc>
              <a:spcBef>
                <a:spcPct val="0"/>
              </a:spcBef>
              <a:spcAft>
                <a:spcPts val="0"/>
              </a:spcAft>
              <a:buClrTx/>
              <a:buSzTx/>
              <a:buFontTx/>
              <a:buNone/>
              <a:tabLst/>
              <a:defRPr/>
            </a:pPr>
            <a:r>
              <a:rPr lang="pt-PT" sz="2000" dirty="0" smtClean="0">
                <a:solidFill>
                  <a:srgbClr val="800000"/>
                </a:solidFill>
                <a:latin typeface="+mj-lt"/>
                <a:ea typeface="+mj-ea"/>
                <a:cs typeface="+mj-cs"/>
              </a:rPr>
              <a:t>Hospital </a:t>
            </a:r>
            <a:r>
              <a:rPr kumimoji="0" lang="pt-PT" sz="2000" b="0" i="0" u="none" strike="noStrike" kern="1200" cap="none" spc="0" normalizeH="0" baseline="0" noProof="0" dirty="0" err="1" smtClean="0">
                <a:ln>
                  <a:noFill/>
                </a:ln>
                <a:solidFill>
                  <a:srgbClr val="800000"/>
                </a:solidFill>
                <a:effectLst/>
                <a:uLnTx/>
                <a:uFillTx/>
                <a:latin typeface="+mj-lt"/>
                <a:ea typeface="+mj-ea"/>
                <a:cs typeface="+mj-cs"/>
              </a:rPr>
              <a:t>Services</a:t>
            </a:r>
            <a:endParaRPr kumimoji="0" lang="pt-PT" sz="2000" b="0" i="0" u="none" strike="noStrike" kern="1200" cap="none" spc="0" normalizeH="0" baseline="0" noProof="0" dirty="0">
              <a:ln>
                <a:noFill/>
              </a:ln>
              <a:solidFill>
                <a:srgbClr val="800000"/>
              </a:solidFill>
              <a:effectLst/>
              <a:uLnTx/>
              <a:uFillTx/>
              <a:latin typeface="+mj-lt"/>
              <a:ea typeface="+mj-ea"/>
              <a:cs typeface="+mj-cs"/>
            </a:endParaRPr>
          </a:p>
        </p:txBody>
      </p:sp>
      <p:sp>
        <p:nvSpPr>
          <p:cNvPr id="12" name="Título 1"/>
          <p:cNvSpPr txBox="1">
            <a:spLocks/>
          </p:cNvSpPr>
          <p:nvPr/>
        </p:nvSpPr>
        <p:spPr>
          <a:xfrm>
            <a:off x="4427984" y="260648"/>
            <a:ext cx="3672408" cy="1309390"/>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2400" dirty="0" smtClean="0">
                <a:solidFill>
                  <a:srgbClr val="1F497D"/>
                </a:solidFill>
                <a:latin typeface="+mj-lt"/>
                <a:ea typeface="+mj-ea"/>
                <a:cs typeface="+mj-cs"/>
              </a:rPr>
              <a:t>UNDERTAKEN ACTIONS</a:t>
            </a:r>
            <a:r>
              <a:rPr kumimoji="0" lang="pt-PT" sz="2400" b="0" i="0" u="none" strike="noStrike" kern="1200" cap="none" spc="0" normalizeH="0" baseline="0" noProof="0" dirty="0" smtClean="0">
                <a:ln>
                  <a:noFill/>
                </a:ln>
                <a:solidFill>
                  <a:srgbClr val="1F497D"/>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PT" sz="2400" b="0" i="0" u="none" strike="noStrike" kern="1200" cap="none" spc="0" normalizeH="0" baseline="0" noProof="0" dirty="0">
              <a:ln>
                <a:noFill/>
              </a:ln>
              <a:solidFill>
                <a:srgbClr val="1F497D"/>
              </a:solidFill>
              <a:effectLst/>
              <a:uLnTx/>
              <a:uFillTx/>
              <a:latin typeface="+mj-lt"/>
              <a:ea typeface="+mj-ea"/>
              <a:cs typeface="+mj-cs"/>
            </a:endParaRPr>
          </a:p>
        </p:txBody>
      </p:sp>
      <p:sp>
        <p:nvSpPr>
          <p:cNvPr id="13" name="Pentagon 12"/>
          <p:cNvSpPr/>
          <p:nvPr/>
        </p:nvSpPr>
        <p:spPr>
          <a:xfrm>
            <a:off x="4038600" y="20574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Pentagon 13"/>
          <p:cNvSpPr/>
          <p:nvPr/>
        </p:nvSpPr>
        <p:spPr>
          <a:xfrm>
            <a:off x="4038600" y="34290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entagon 14"/>
          <p:cNvSpPr/>
          <p:nvPr/>
        </p:nvSpPr>
        <p:spPr>
          <a:xfrm>
            <a:off x="4038600" y="4648200"/>
            <a:ext cx="304800" cy="609600"/>
          </a:xfrm>
          <a:prstGeom prst="homePlate">
            <a:avLst/>
          </a:prstGeom>
          <a:solidFill>
            <a:srgbClr val="9BBB5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entagon 16"/>
          <p:cNvSpPr/>
          <p:nvPr/>
        </p:nvSpPr>
        <p:spPr>
          <a:xfrm rot="10800000">
            <a:off x="3733800" y="1828800"/>
            <a:ext cx="5257800" cy="3352800"/>
          </a:xfrm>
          <a:prstGeom prst="homePlat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Pentagon 12"/>
          <p:cNvSpPr/>
          <p:nvPr/>
        </p:nvSpPr>
        <p:spPr>
          <a:xfrm rot="5400000">
            <a:off x="-647700" y="2476500"/>
            <a:ext cx="4038600" cy="1981200"/>
          </a:xfrm>
          <a:prstGeom prst="homePlat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304800" y="228600"/>
            <a:ext cx="8610600" cy="1143000"/>
          </a:xfrm>
        </p:spPr>
        <p:txBody>
          <a:bodyPr>
            <a:normAutofit/>
          </a:bodyPr>
          <a:lstStyle/>
          <a:p>
            <a:r>
              <a:rPr lang="en-GB" sz="3200" b="1" dirty="0" smtClean="0">
                <a:solidFill>
                  <a:srgbClr val="1F497D"/>
                </a:solidFill>
              </a:rPr>
              <a:t>CRISIS CHALLENGES TO THE HEALTH REGULATOR</a:t>
            </a:r>
            <a:endParaRPr lang="en-GB" sz="3200" b="1" dirty="0">
              <a:solidFill>
                <a:srgbClr val="1F497D"/>
              </a:solidFill>
            </a:endParaRPr>
          </a:p>
        </p:txBody>
      </p:sp>
      <p:sp>
        <p:nvSpPr>
          <p:cNvPr id="5" name="Marcador de Posição de Conteúdo 5"/>
          <p:cNvSpPr txBox="1">
            <a:spLocks/>
          </p:cNvSpPr>
          <p:nvPr/>
        </p:nvSpPr>
        <p:spPr>
          <a:xfrm>
            <a:off x="2819400" y="1524000"/>
            <a:ext cx="2904728" cy="4065240"/>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Adverse selection of patients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Capacity  of NHS and units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Capability and competency of</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human resources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Waiting lists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Quality levels and  variations of</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care : processes and results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Iniquities among patients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Patient safety and safety events</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Access to medication </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Access to innovation </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Lack of transparency </a:t>
            </a:r>
          </a:p>
          <a:p>
            <a:pPr marL="342900" marR="0" lvl="0" indent="-342900" algn="ctr" defTabSz="914400" rtl="0" eaLnBrk="1" fontAlgn="auto" latinLnBrk="0" hangingPunct="1">
              <a:lnSpc>
                <a:spcPct val="100000"/>
              </a:lnSpc>
              <a:spcBef>
                <a:spcPct val="20000"/>
              </a:spcBef>
              <a:buClrTx/>
              <a:buSzTx/>
              <a:tabLst/>
              <a:defRPr/>
            </a:pPr>
            <a:r>
              <a:rPr lang="en-GB" sz="1400" b="1" dirty="0" smtClean="0">
                <a:solidFill>
                  <a:schemeClr val="tx2"/>
                </a:solidFill>
              </a:rPr>
              <a:t>(governance and social</a:t>
            </a:r>
          </a:p>
          <a:p>
            <a:pPr marL="342900" marR="0" lvl="0" indent="-342900" algn="ctr" defTabSz="914400" rtl="0" eaLnBrk="1" fontAlgn="auto" latinLnBrk="0" hangingPunct="1">
              <a:lnSpc>
                <a:spcPct val="100000"/>
              </a:lnSpc>
              <a:spcBef>
                <a:spcPct val="20000"/>
              </a:spcBef>
              <a:buClrTx/>
              <a:buSzTx/>
              <a:tabLst/>
              <a:defRPr/>
            </a:pPr>
            <a:r>
              <a:rPr lang="en-GB" sz="1400" b="1" dirty="0" smtClean="0">
                <a:solidFill>
                  <a:schemeClr val="tx2"/>
                </a:solidFill>
              </a:rPr>
              <a:t>accountability)</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Leadership inconsistency</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Lack of programs alignment</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Weak sustainability of cost-</a:t>
            </a:r>
          </a:p>
          <a:p>
            <a:pPr marL="342900" marR="0" lvl="0" indent="-342900" algn="ctr" defTabSz="914400" rtl="0" eaLnBrk="1" fontAlgn="auto" latinLnBrk="0" hangingPunct="1">
              <a:lnSpc>
                <a:spcPct val="100000"/>
              </a:lnSpc>
              <a:spcBef>
                <a:spcPct val="20000"/>
              </a:spcBef>
              <a:buClrTx/>
              <a:buSzTx/>
              <a:tabLst/>
              <a:defRPr/>
            </a:pPr>
            <a:r>
              <a:rPr lang="en-GB" sz="1600" b="1" dirty="0" smtClean="0">
                <a:solidFill>
                  <a:schemeClr val="tx2"/>
                </a:solidFill>
              </a:rPr>
              <a:t>reduction actions</a:t>
            </a: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lang="en-GB" sz="1600" b="1" dirty="0" smtClean="0">
              <a:solidFill>
                <a:schemeClr val="tx2"/>
              </a:solidFill>
            </a:endParaRPr>
          </a:p>
          <a:p>
            <a:pPr marL="342900" marR="0" lvl="0" indent="-342900" algn="ctr" defTabSz="914400" rtl="0" eaLnBrk="1" fontAlgn="auto" latinLnBrk="0" hangingPunct="1">
              <a:lnSpc>
                <a:spcPct val="100000"/>
              </a:lnSpc>
              <a:spcBef>
                <a:spcPct val="20000"/>
              </a:spcBef>
              <a:buClrTx/>
              <a:buSzTx/>
              <a:tabLst/>
              <a:defRPr/>
            </a:pPr>
            <a:endParaRPr kumimoji="0" lang="en-GB" sz="1600" b="1" i="0" u="none" strike="noStrike" kern="1200" cap="none" spc="0" normalizeH="0" baseline="0" noProof="0" dirty="0">
              <a:ln>
                <a:noFill/>
              </a:ln>
              <a:solidFill>
                <a:schemeClr val="tx2"/>
              </a:solidFill>
              <a:effectLst/>
              <a:uLnTx/>
              <a:uFillTx/>
              <a:latin typeface="+mn-lt"/>
              <a:ea typeface="+mn-ea"/>
              <a:cs typeface="+mn-cs"/>
            </a:endParaRPr>
          </a:p>
        </p:txBody>
      </p:sp>
      <p:sp>
        <p:nvSpPr>
          <p:cNvPr id="7" name="Marcador de Posição de Conteúdo 2"/>
          <p:cNvSpPr txBox="1">
            <a:spLocks/>
          </p:cNvSpPr>
          <p:nvPr/>
        </p:nvSpPr>
        <p:spPr>
          <a:xfrm>
            <a:off x="7380312" y="1925216"/>
            <a:ext cx="1512168" cy="4353347"/>
          </a:xfrm>
          <a:prstGeom prst="rect">
            <a:avLst/>
          </a:prstGeom>
        </p:spPr>
        <p:txBody>
          <a:bodyPr vert="vert"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381000" y="1524000"/>
            <a:ext cx="2133600" cy="830997"/>
          </a:xfrm>
          <a:prstGeom prst="rect">
            <a:avLst/>
          </a:prstGeom>
          <a:noFill/>
        </p:spPr>
        <p:txBody>
          <a:bodyPr wrap="square" rtlCol="0">
            <a:spAutoFit/>
          </a:bodyPr>
          <a:lstStyle/>
          <a:p>
            <a:r>
              <a:rPr lang="en-US" sz="1600" b="1" dirty="0" smtClean="0">
                <a:solidFill>
                  <a:srgbClr val="1F497D"/>
                </a:solidFill>
              </a:rPr>
              <a:t>External pressure into health system and units</a:t>
            </a:r>
            <a:endParaRPr lang="en-US" sz="1600" b="1" dirty="0">
              <a:solidFill>
                <a:srgbClr val="1F497D"/>
              </a:solidFill>
            </a:endParaRPr>
          </a:p>
        </p:txBody>
      </p:sp>
      <p:sp>
        <p:nvSpPr>
          <p:cNvPr id="12" name="TextBox 11"/>
          <p:cNvSpPr txBox="1"/>
          <p:nvPr/>
        </p:nvSpPr>
        <p:spPr>
          <a:xfrm>
            <a:off x="6125225" y="1916832"/>
            <a:ext cx="3092065" cy="3893374"/>
          </a:xfrm>
          <a:prstGeom prst="rect">
            <a:avLst/>
          </a:prstGeom>
          <a:noFill/>
        </p:spPr>
        <p:txBody>
          <a:bodyPr wrap="square" rtlCol="0">
            <a:spAutoFit/>
          </a:bodyPr>
          <a:lstStyle/>
          <a:p>
            <a:pPr>
              <a:spcAft>
                <a:spcPts val="600"/>
              </a:spcAft>
            </a:pPr>
            <a:r>
              <a:rPr lang="en-US" sz="1600" b="1" dirty="0" smtClean="0">
                <a:solidFill>
                  <a:srgbClr val="1F497D"/>
                </a:solidFill>
              </a:rPr>
              <a:t>Guarantee patient rights</a:t>
            </a:r>
          </a:p>
          <a:p>
            <a:pPr>
              <a:spcAft>
                <a:spcPts val="600"/>
              </a:spcAft>
            </a:pPr>
            <a:r>
              <a:rPr lang="en-US" sz="1600" b="1" dirty="0" smtClean="0">
                <a:solidFill>
                  <a:srgbClr val="1F497D"/>
                </a:solidFill>
              </a:rPr>
              <a:t>Promote equity  and accessibility</a:t>
            </a:r>
          </a:p>
          <a:p>
            <a:pPr>
              <a:spcAft>
                <a:spcPts val="600"/>
              </a:spcAft>
            </a:pPr>
            <a:r>
              <a:rPr lang="en-US" sz="1600" b="1" dirty="0" smtClean="0">
                <a:solidFill>
                  <a:srgbClr val="1F497D"/>
                </a:solidFill>
              </a:rPr>
              <a:t>Guarantee competition</a:t>
            </a:r>
          </a:p>
          <a:p>
            <a:pPr>
              <a:spcAft>
                <a:spcPts val="600"/>
              </a:spcAft>
            </a:pPr>
            <a:r>
              <a:rPr lang="en-US" sz="1600" b="1" dirty="0" smtClean="0">
                <a:solidFill>
                  <a:srgbClr val="1F497D"/>
                </a:solidFill>
              </a:rPr>
              <a:t>Identify market failures</a:t>
            </a:r>
          </a:p>
          <a:p>
            <a:pPr>
              <a:spcAft>
                <a:spcPts val="600"/>
              </a:spcAft>
            </a:pPr>
            <a:r>
              <a:rPr lang="en-US" sz="1600" b="1" dirty="0" smtClean="0">
                <a:solidFill>
                  <a:srgbClr val="1F497D"/>
                </a:solidFill>
              </a:rPr>
              <a:t>Evaluate system effectiveness</a:t>
            </a:r>
          </a:p>
          <a:p>
            <a:pPr>
              <a:spcAft>
                <a:spcPts val="600"/>
              </a:spcAft>
            </a:pPr>
            <a:r>
              <a:rPr lang="en-US" sz="1600" b="1" dirty="0" smtClean="0">
                <a:solidFill>
                  <a:srgbClr val="1F497D"/>
                </a:solidFill>
              </a:rPr>
              <a:t>Evaluate access cross-border care</a:t>
            </a:r>
          </a:p>
          <a:p>
            <a:pPr>
              <a:spcAft>
                <a:spcPts val="600"/>
              </a:spcAft>
            </a:pPr>
            <a:r>
              <a:rPr lang="en-US" sz="1600" b="1" dirty="0" smtClean="0">
                <a:solidFill>
                  <a:srgbClr val="1F497D"/>
                </a:solidFill>
              </a:rPr>
              <a:t>Guarantee public accountability</a:t>
            </a:r>
          </a:p>
          <a:p>
            <a:pPr>
              <a:spcAft>
                <a:spcPts val="600"/>
              </a:spcAft>
            </a:pPr>
            <a:r>
              <a:rPr lang="en-US" sz="1600" b="1" dirty="0" smtClean="0">
                <a:solidFill>
                  <a:srgbClr val="1F497D"/>
                </a:solidFill>
              </a:rPr>
              <a:t>Guarantee providers transparency</a:t>
            </a:r>
          </a:p>
          <a:p>
            <a:pPr>
              <a:spcAft>
                <a:spcPts val="600"/>
              </a:spcAft>
            </a:pPr>
            <a:r>
              <a:rPr lang="en-US" sz="1600" b="1" dirty="0" smtClean="0">
                <a:solidFill>
                  <a:srgbClr val="1F497D"/>
                </a:solidFill>
              </a:rPr>
              <a:t>Promote patients empowerment</a:t>
            </a:r>
          </a:p>
          <a:p>
            <a:pPr>
              <a:spcAft>
                <a:spcPts val="600"/>
              </a:spcAft>
            </a:pPr>
            <a:r>
              <a:rPr lang="en-US" sz="1600" b="1" dirty="0" smtClean="0">
                <a:solidFill>
                  <a:srgbClr val="1F497D"/>
                </a:solidFill>
              </a:rPr>
              <a:t>Evaluate system responsiveness</a:t>
            </a:r>
          </a:p>
          <a:p>
            <a:pPr>
              <a:spcAft>
                <a:spcPts val="600"/>
              </a:spcAft>
            </a:pPr>
            <a:endParaRPr lang="en-US" sz="1600" b="1" dirty="0" smtClean="0">
              <a:solidFill>
                <a:srgbClr val="1F497D"/>
              </a:solidFill>
            </a:endParaRPr>
          </a:p>
          <a:p>
            <a:pPr>
              <a:spcAft>
                <a:spcPts val="600"/>
              </a:spcAft>
            </a:pPr>
            <a:r>
              <a:rPr lang="en-US" sz="1600" b="1" dirty="0" smtClean="0">
                <a:solidFill>
                  <a:srgbClr val="1F497D"/>
                </a:solidFill>
              </a:rPr>
              <a:t> </a:t>
            </a:r>
            <a:endParaRPr lang="en-US" sz="1600" b="1" dirty="0">
              <a:solidFill>
                <a:srgbClr val="1F497D"/>
              </a:solidFill>
            </a:endParaRPr>
          </a:p>
        </p:txBody>
      </p:sp>
      <p:sp>
        <p:nvSpPr>
          <p:cNvPr id="11" name="Marcador de Posição de Conteúdo 5"/>
          <p:cNvSpPr>
            <a:spLocks noGrp="1"/>
          </p:cNvSpPr>
          <p:nvPr>
            <p:ph sz="quarter" idx="4"/>
          </p:nvPr>
        </p:nvSpPr>
        <p:spPr>
          <a:xfrm>
            <a:off x="395536" y="2492896"/>
            <a:ext cx="1944216" cy="3298304"/>
          </a:xfrm>
        </p:spPr>
        <p:txBody>
          <a:bodyPr>
            <a:normAutofit fontScale="85000" lnSpcReduction="20000"/>
          </a:bodyPr>
          <a:lstStyle/>
          <a:p>
            <a:pPr>
              <a:buNone/>
            </a:pPr>
            <a:r>
              <a:rPr lang="en-GB" sz="1400" dirty="0" smtClean="0">
                <a:solidFill>
                  <a:srgbClr val="1F497D"/>
                </a:solidFill>
              </a:rPr>
              <a:t>Budgetary constraints </a:t>
            </a:r>
          </a:p>
          <a:p>
            <a:pPr>
              <a:buNone/>
            </a:pPr>
            <a:r>
              <a:rPr lang="en-GB" sz="1400" dirty="0" smtClean="0">
                <a:solidFill>
                  <a:srgbClr val="1F497D"/>
                </a:solidFill>
              </a:rPr>
              <a:t>Staff shortages</a:t>
            </a:r>
          </a:p>
          <a:p>
            <a:pPr>
              <a:buNone/>
            </a:pPr>
            <a:r>
              <a:rPr lang="en-GB" sz="1400" dirty="0" smtClean="0">
                <a:solidFill>
                  <a:srgbClr val="1F497D"/>
                </a:solidFill>
              </a:rPr>
              <a:t>Lack of materials</a:t>
            </a:r>
          </a:p>
          <a:p>
            <a:pPr>
              <a:buNone/>
            </a:pPr>
            <a:r>
              <a:rPr lang="en-GB" sz="1400" dirty="0" smtClean="0">
                <a:solidFill>
                  <a:srgbClr val="1F497D"/>
                </a:solidFill>
              </a:rPr>
              <a:t>Lack of medicines</a:t>
            </a:r>
          </a:p>
          <a:p>
            <a:pPr>
              <a:buNone/>
            </a:pPr>
            <a:r>
              <a:rPr lang="en-GB" sz="1400" dirty="0" smtClean="0">
                <a:solidFill>
                  <a:srgbClr val="1F497D"/>
                </a:solidFill>
              </a:rPr>
              <a:t>Quality failures</a:t>
            </a:r>
          </a:p>
          <a:p>
            <a:pPr>
              <a:buNone/>
            </a:pPr>
            <a:r>
              <a:rPr lang="en-GB" sz="1400" dirty="0" smtClean="0">
                <a:solidFill>
                  <a:srgbClr val="1F497D"/>
                </a:solidFill>
              </a:rPr>
              <a:t>Safety events</a:t>
            </a:r>
          </a:p>
          <a:p>
            <a:pPr>
              <a:buNone/>
            </a:pPr>
            <a:r>
              <a:rPr lang="en-GB" sz="1400" dirty="0" smtClean="0">
                <a:solidFill>
                  <a:srgbClr val="1F497D"/>
                </a:solidFill>
              </a:rPr>
              <a:t>Shortage of medicines </a:t>
            </a:r>
          </a:p>
          <a:p>
            <a:pPr>
              <a:buNone/>
            </a:pPr>
            <a:r>
              <a:rPr lang="en-GB" sz="1400" dirty="0" smtClean="0">
                <a:solidFill>
                  <a:srgbClr val="1F497D"/>
                </a:solidFill>
              </a:rPr>
              <a:t>community pharmacies </a:t>
            </a:r>
          </a:p>
          <a:p>
            <a:pPr>
              <a:buNone/>
            </a:pPr>
            <a:r>
              <a:rPr lang="en-GB" sz="1400" dirty="0" smtClean="0">
                <a:solidFill>
                  <a:srgbClr val="1F497D"/>
                </a:solidFill>
              </a:rPr>
              <a:t>Innovation limitations</a:t>
            </a:r>
          </a:p>
          <a:p>
            <a:pPr>
              <a:buNone/>
            </a:pPr>
            <a:r>
              <a:rPr lang="en-GB" sz="1400" dirty="0" smtClean="0">
                <a:solidFill>
                  <a:srgbClr val="1F497D"/>
                </a:solidFill>
              </a:rPr>
              <a:t>Non-free disclosure of</a:t>
            </a:r>
          </a:p>
          <a:p>
            <a:pPr>
              <a:buNone/>
            </a:pPr>
            <a:r>
              <a:rPr lang="en-GB" sz="1400" dirty="0" smtClean="0">
                <a:solidFill>
                  <a:srgbClr val="1F497D"/>
                </a:solidFill>
              </a:rPr>
              <a:t>information to patients</a:t>
            </a:r>
          </a:p>
          <a:p>
            <a:pPr>
              <a:buNone/>
            </a:pPr>
            <a:r>
              <a:rPr lang="en-GB" sz="1400" dirty="0" smtClean="0">
                <a:solidFill>
                  <a:srgbClr val="1F497D"/>
                </a:solidFill>
              </a:rPr>
              <a:t>Reduction of units</a:t>
            </a:r>
          </a:p>
          <a:p>
            <a:pPr>
              <a:buNone/>
            </a:pPr>
            <a:r>
              <a:rPr lang="en-GB" sz="1400" dirty="0" smtClean="0">
                <a:solidFill>
                  <a:srgbClr val="1F497D"/>
                </a:solidFill>
              </a:rPr>
              <a:t>governance autonomy</a:t>
            </a:r>
          </a:p>
          <a:p>
            <a:pPr>
              <a:buNone/>
            </a:pPr>
            <a:r>
              <a:rPr lang="en-GB" sz="1400" dirty="0" smtClean="0">
                <a:solidFill>
                  <a:srgbClr val="1F497D"/>
                </a:solidFill>
              </a:rPr>
              <a:t>Deep Finance &amp; Health</a:t>
            </a:r>
          </a:p>
          <a:p>
            <a:pPr>
              <a:buNone/>
            </a:pPr>
            <a:r>
              <a:rPr lang="en-GB" sz="1400" dirty="0" smtClean="0">
                <a:solidFill>
                  <a:srgbClr val="1F497D"/>
                </a:solidFill>
              </a:rPr>
              <a:t>control</a:t>
            </a:r>
          </a:p>
          <a:p>
            <a:pPr>
              <a:buNone/>
            </a:pPr>
            <a:r>
              <a:rPr lang="en-GB" sz="1400" dirty="0" smtClean="0">
                <a:solidFill>
                  <a:srgbClr val="1F497D"/>
                </a:solidFill>
              </a:rPr>
              <a:t>Top-Down cost-reduction</a:t>
            </a:r>
          </a:p>
          <a:p>
            <a:pPr>
              <a:buNone/>
            </a:pPr>
            <a:r>
              <a:rPr lang="en-GB" sz="1400" dirty="0" smtClean="0">
                <a:solidFill>
                  <a:srgbClr val="1F497D"/>
                </a:solidFill>
              </a:rPr>
              <a:t>directives and programs</a:t>
            </a:r>
          </a:p>
          <a:p>
            <a:endParaRPr lang="en-GB" sz="1600" dirty="0" smtClean="0">
              <a:solidFill>
                <a:srgbClr val="1F497D"/>
              </a:solidFill>
            </a:endParaRPr>
          </a:p>
          <a:p>
            <a:endParaRPr lang="en-GB" sz="1600" dirty="0">
              <a:solidFill>
                <a:srgbClr val="1F497D"/>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2"/>
          <p:cNvSpPr>
            <a:spLocks noGrp="1" noChangeArrowheads="1"/>
          </p:cNvSpPr>
          <p:nvPr>
            <p:ph idx="1"/>
          </p:nvPr>
        </p:nvSpPr>
        <p:spPr bwMode="auto">
          <a:xfrm>
            <a:off x="467544" y="1772816"/>
            <a:ext cx="3384376" cy="3588675"/>
          </a:xfrm>
          <a:prstGeom prst="rect">
            <a:avLst/>
          </a:prstGeom>
          <a:noFill/>
          <a:ln w="9525">
            <a:noFill/>
            <a:miter lim="800000"/>
            <a:headEnd/>
            <a:tailEnd/>
          </a:ln>
        </p:spPr>
        <p:txBody>
          <a:bodyPr wrap="square">
            <a:spAutoFit/>
          </a:bodyPr>
          <a:lstStyle/>
          <a:p>
            <a:pPr algn="l">
              <a:buNone/>
            </a:pPr>
            <a:r>
              <a:rPr lang="pt-PT" sz="1600" dirty="0" err="1">
                <a:solidFill>
                  <a:srgbClr val="376092"/>
                </a:solidFill>
                <a:latin typeface="Calibri" pitchFamily="34" charset="0"/>
              </a:rPr>
              <a:t>Population</a:t>
            </a:r>
            <a:r>
              <a:rPr lang="pt-PT" sz="1600" dirty="0">
                <a:solidFill>
                  <a:srgbClr val="376092"/>
                </a:solidFill>
                <a:latin typeface="Calibri" pitchFamily="34" charset="0"/>
              </a:rPr>
              <a:t> </a:t>
            </a:r>
            <a:r>
              <a:rPr lang="pt-PT" sz="1600" dirty="0" smtClean="0">
                <a:solidFill>
                  <a:srgbClr val="376092"/>
                </a:solidFill>
                <a:latin typeface="Calibri" pitchFamily="34" charset="0"/>
              </a:rPr>
              <a:t>– 10. 487. 289  </a:t>
            </a:r>
            <a:r>
              <a:rPr lang="pt-PT" sz="1000" dirty="0" smtClean="0">
                <a:solidFill>
                  <a:srgbClr val="376092"/>
                </a:solidFill>
                <a:latin typeface="Calibri" pitchFamily="34" charset="0"/>
              </a:rPr>
              <a:t>(</a:t>
            </a:r>
            <a:r>
              <a:rPr lang="pt-PT" sz="1000" dirty="0" err="1" smtClean="0">
                <a:solidFill>
                  <a:srgbClr val="376092"/>
                </a:solidFill>
                <a:latin typeface="Calibri" pitchFamily="34" charset="0"/>
              </a:rPr>
              <a:t>year</a:t>
            </a:r>
            <a:r>
              <a:rPr lang="pt-PT" sz="1000" dirty="0" smtClean="0">
                <a:solidFill>
                  <a:srgbClr val="376092"/>
                </a:solidFill>
                <a:latin typeface="Calibri" pitchFamily="34" charset="0"/>
              </a:rPr>
              <a:t> 2012)</a:t>
            </a:r>
            <a:endParaRPr lang="pt-PT" sz="1000" dirty="0">
              <a:solidFill>
                <a:srgbClr val="376092"/>
              </a:solidFill>
              <a:latin typeface="Calibri" pitchFamily="34" charset="0"/>
            </a:endParaRPr>
          </a:p>
          <a:p>
            <a:pPr algn="l"/>
            <a:endParaRPr lang="pt-PT" sz="1600" dirty="0">
              <a:solidFill>
                <a:srgbClr val="376092"/>
              </a:solidFill>
              <a:latin typeface="Calibri" pitchFamily="34" charset="0"/>
            </a:endParaRPr>
          </a:p>
          <a:p>
            <a:pPr algn="l">
              <a:buNone/>
            </a:pPr>
            <a:r>
              <a:rPr lang="pt-PT" sz="1600" dirty="0" err="1">
                <a:solidFill>
                  <a:srgbClr val="376092"/>
                </a:solidFill>
                <a:latin typeface="Calibri" pitchFamily="34" charset="0"/>
              </a:rPr>
              <a:t>Life</a:t>
            </a:r>
            <a:r>
              <a:rPr lang="pt-PT" sz="1600" dirty="0">
                <a:solidFill>
                  <a:srgbClr val="376092"/>
                </a:solidFill>
                <a:latin typeface="Calibri" pitchFamily="34" charset="0"/>
              </a:rPr>
              <a:t> </a:t>
            </a:r>
            <a:r>
              <a:rPr lang="pt-PT" sz="1600" dirty="0" err="1">
                <a:solidFill>
                  <a:srgbClr val="376092"/>
                </a:solidFill>
                <a:latin typeface="Calibri" pitchFamily="34" charset="0"/>
              </a:rPr>
              <a:t>expectancy</a:t>
            </a:r>
            <a:r>
              <a:rPr lang="pt-PT" sz="1600" dirty="0">
                <a:solidFill>
                  <a:srgbClr val="376092"/>
                </a:solidFill>
                <a:latin typeface="Calibri" pitchFamily="34" charset="0"/>
              </a:rPr>
              <a:t> </a:t>
            </a:r>
            <a:r>
              <a:rPr lang="pt-PT" sz="1600" dirty="0" err="1">
                <a:solidFill>
                  <a:srgbClr val="376092"/>
                </a:solidFill>
                <a:latin typeface="Calibri" pitchFamily="34" charset="0"/>
              </a:rPr>
              <a:t>at</a:t>
            </a:r>
            <a:r>
              <a:rPr lang="pt-PT" sz="1600" dirty="0">
                <a:solidFill>
                  <a:srgbClr val="376092"/>
                </a:solidFill>
                <a:latin typeface="Calibri" pitchFamily="34" charset="0"/>
              </a:rPr>
              <a:t> </a:t>
            </a:r>
            <a:r>
              <a:rPr lang="pt-PT" sz="1600" dirty="0" err="1">
                <a:solidFill>
                  <a:srgbClr val="376092"/>
                </a:solidFill>
                <a:latin typeface="Calibri" pitchFamily="34" charset="0"/>
              </a:rPr>
              <a:t>birth</a:t>
            </a:r>
            <a:r>
              <a:rPr lang="pt-PT" sz="1600" dirty="0">
                <a:solidFill>
                  <a:srgbClr val="376092"/>
                </a:solidFill>
                <a:latin typeface="Calibri" pitchFamily="34" charset="0"/>
              </a:rPr>
              <a:t> - </a:t>
            </a:r>
            <a:r>
              <a:rPr lang="pt-PT" sz="1600" dirty="0" smtClean="0">
                <a:solidFill>
                  <a:srgbClr val="376092"/>
                </a:solidFill>
                <a:latin typeface="Calibri" pitchFamily="34" charset="0"/>
              </a:rPr>
              <a:t> 79,78</a:t>
            </a:r>
            <a:endParaRPr lang="pt-PT" sz="1600" dirty="0">
              <a:solidFill>
                <a:srgbClr val="376092"/>
              </a:solidFill>
              <a:latin typeface="Calibri" pitchFamily="34" charset="0"/>
            </a:endParaRPr>
          </a:p>
          <a:p>
            <a:pPr>
              <a:buNone/>
            </a:pPr>
            <a:r>
              <a:rPr lang="pt-PT" sz="1600" dirty="0" smtClean="0">
                <a:solidFill>
                  <a:srgbClr val="376092"/>
                </a:solidFill>
                <a:latin typeface="Calibri" pitchFamily="34" charset="0"/>
              </a:rPr>
              <a:t>(2010-2012)</a:t>
            </a:r>
            <a:endParaRPr lang="pt-PT" sz="1600" dirty="0">
              <a:solidFill>
                <a:srgbClr val="376092"/>
              </a:solidFill>
              <a:latin typeface="Calibri" pitchFamily="34" charset="0"/>
            </a:endParaRPr>
          </a:p>
          <a:p>
            <a:pPr algn="l">
              <a:buNone/>
            </a:pPr>
            <a:r>
              <a:rPr lang="pt-PT" sz="1600" dirty="0" err="1">
                <a:solidFill>
                  <a:srgbClr val="376092"/>
                </a:solidFill>
                <a:latin typeface="Calibri" pitchFamily="34" charset="0"/>
              </a:rPr>
              <a:t>Life</a:t>
            </a:r>
            <a:r>
              <a:rPr lang="pt-PT" sz="1600" dirty="0">
                <a:solidFill>
                  <a:srgbClr val="376092"/>
                </a:solidFill>
                <a:latin typeface="Calibri" pitchFamily="34" charset="0"/>
              </a:rPr>
              <a:t> </a:t>
            </a:r>
            <a:r>
              <a:rPr lang="pt-PT" sz="1600" dirty="0" err="1">
                <a:solidFill>
                  <a:srgbClr val="376092"/>
                </a:solidFill>
                <a:latin typeface="Calibri" pitchFamily="34" charset="0"/>
              </a:rPr>
              <a:t>expectancy</a:t>
            </a:r>
            <a:r>
              <a:rPr lang="pt-PT" sz="1600" dirty="0">
                <a:solidFill>
                  <a:srgbClr val="376092"/>
                </a:solidFill>
                <a:latin typeface="Calibri" pitchFamily="34" charset="0"/>
              </a:rPr>
              <a:t> </a:t>
            </a:r>
            <a:r>
              <a:rPr lang="pt-PT" sz="1600" dirty="0" err="1">
                <a:solidFill>
                  <a:srgbClr val="376092"/>
                </a:solidFill>
                <a:latin typeface="Calibri" pitchFamily="34" charset="0"/>
              </a:rPr>
              <a:t>at</a:t>
            </a:r>
            <a:r>
              <a:rPr lang="pt-PT" sz="1600" dirty="0">
                <a:solidFill>
                  <a:srgbClr val="376092"/>
                </a:solidFill>
                <a:latin typeface="Calibri" pitchFamily="34" charset="0"/>
              </a:rPr>
              <a:t> age 65 - </a:t>
            </a:r>
            <a:r>
              <a:rPr lang="pt-PT" sz="1600" dirty="0" smtClean="0">
                <a:solidFill>
                  <a:srgbClr val="376092"/>
                </a:solidFill>
                <a:latin typeface="Calibri" pitchFamily="34" charset="0"/>
              </a:rPr>
              <a:t>18,84</a:t>
            </a:r>
            <a:endParaRPr lang="pt-PT" sz="1600" dirty="0">
              <a:solidFill>
                <a:srgbClr val="376092"/>
              </a:solidFill>
              <a:latin typeface="Calibri" pitchFamily="34" charset="0"/>
            </a:endParaRPr>
          </a:p>
          <a:p>
            <a:pPr>
              <a:buNone/>
            </a:pPr>
            <a:r>
              <a:rPr lang="pt-PT" sz="1600" dirty="0" smtClean="0">
                <a:solidFill>
                  <a:srgbClr val="376092"/>
                </a:solidFill>
                <a:latin typeface="Calibri" pitchFamily="34" charset="0"/>
              </a:rPr>
              <a:t>(2010-2012)</a:t>
            </a:r>
          </a:p>
          <a:p>
            <a:pPr>
              <a:buNone/>
            </a:pPr>
            <a:endParaRPr lang="pt-PT" sz="1600" dirty="0">
              <a:solidFill>
                <a:srgbClr val="376092"/>
              </a:solidFill>
              <a:latin typeface="Calibri" pitchFamily="34" charset="0"/>
            </a:endParaRPr>
          </a:p>
          <a:p>
            <a:pPr algn="l">
              <a:buNone/>
            </a:pPr>
            <a:r>
              <a:rPr lang="pt-PT" sz="1600" dirty="0" err="1">
                <a:solidFill>
                  <a:srgbClr val="376092"/>
                </a:solidFill>
                <a:latin typeface="Calibri" pitchFamily="34" charset="0"/>
              </a:rPr>
              <a:t>Birth</a:t>
            </a:r>
            <a:r>
              <a:rPr lang="pt-PT" sz="1600" dirty="0">
                <a:solidFill>
                  <a:srgbClr val="376092"/>
                </a:solidFill>
                <a:latin typeface="Calibri" pitchFamily="34" charset="0"/>
              </a:rPr>
              <a:t> rate </a:t>
            </a:r>
            <a:r>
              <a:rPr lang="pt-PT" sz="1600" dirty="0" smtClean="0">
                <a:solidFill>
                  <a:srgbClr val="376092"/>
                </a:solidFill>
                <a:latin typeface="Calibri" pitchFamily="34" charset="0"/>
              </a:rPr>
              <a:t>– 8,5 </a:t>
            </a:r>
            <a:r>
              <a:rPr lang="pt-PT" sz="1600" dirty="0">
                <a:solidFill>
                  <a:srgbClr val="376092"/>
                </a:solidFill>
                <a:latin typeface="Calibri" pitchFamily="34" charset="0"/>
              </a:rPr>
              <a:t>(p/ 1000</a:t>
            </a:r>
            <a:r>
              <a:rPr lang="pt-PT" sz="1600" dirty="0" smtClean="0">
                <a:solidFill>
                  <a:srgbClr val="376092"/>
                </a:solidFill>
                <a:latin typeface="Calibri" pitchFamily="34" charset="0"/>
              </a:rPr>
              <a:t>)</a:t>
            </a:r>
          </a:p>
          <a:p>
            <a:pPr algn="l">
              <a:buNone/>
            </a:pPr>
            <a:r>
              <a:rPr lang="pt-PT" sz="1600" dirty="0" err="1" smtClean="0">
                <a:solidFill>
                  <a:srgbClr val="376092"/>
                </a:solidFill>
                <a:latin typeface="Calibri" pitchFamily="34" charset="0"/>
              </a:rPr>
              <a:t>Mortality</a:t>
            </a:r>
            <a:r>
              <a:rPr lang="pt-PT" sz="1600" dirty="0" smtClean="0">
                <a:solidFill>
                  <a:srgbClr val="376092"/>
                </a:solidFill>
                <a:latin typeface="Calibri" pitchFamily="34" charset="0"/>
              </a:rPr>
              <a:t> rate – 10,2 (p/ 1000)</a:t>
            </a:r>
          </a:p>
          <a:p>
            <a:pPr algn="l">
              <a:buNone/>
            </a:pPr>
            <a:r>
              <a:rPr lang="pt-PT" sz="1600" dirty="0" err="1" smtClean="0">
                <a:solidFill>
                  <a:srgbClr val="376092"/>
                </a:solidFill>
                <a:latin typeface="Calibri" pitchFamily="34" charset="0"/>
              </a:rPr>
              <a:t>Infant</a:t>
            </a:r>
            <a:r>
              <a:rPr lang="pt-PT" sz="1600" dirty="0" smtClean="0">
                <a:solidFill>
                  <a:srgbClr val="376092"/>
                </a:solidFill>
                <a:latin typeface="Calibri" pitchFamily="34" charset="0"/>
              </a:rPr>
              <a:t> </a:t>
            </a:r>
            <a:r>
              <a:rPr lang="pt-PT" sz="1600" dirty="0" err="1" smtClean="0">
                <a:solidFill>
                  <a:srgbClr val="376092"/>
                </a:solidFill>
                <a:latin typeface="Calibri" pitchFamily="34" charset="0"/>
              </a:rPr>
              <a:t>mortality</a:t>
            </a:r>
            <a:r>
              <a:rPr lang="pt-PT" sz="1600" dirty="0" smtClean="0">
                <a:solidFill>
                  <a:srgbClr val="376092"/>
                </a:solidFill>
                <a:latin typeface="Calibri" pitchFamily="34" charset="0"/>
              </a:rPr>
              <a:t> – 3,4 (p/1000)</a:t>
            </a:r>
            <a:endParaRPr lang="pt-PT" dirty="0">
              <a:solidFill>
                <a:srgbClr val="376092"/>
              </a:solidFill>
              <a:latin typeface="Calibri" pitchFamily="34" charset="0"/>
            </a:endParaRPr>
          </a:p>
          <a:p>
            <a:pPr algn="l"/>
            <a:endParaRPr lang="pt-PT" dirty="0">
              <a:solidFill>
                <a:srgbClr val="376092"/>
              </a:solidFill>
              <a:latin typeface="Calibri" pitchFamily="34" charset="0"/>
            </a:endParaRPr>
          </a:p>
        </p:txBody>
      </p:sp>
      <p:sp>
        <p:nvSpPr>
          <p:cNvPr id="5" name="TextBox 3"/>
          <p:cNvSpPr txBox="1">
            <a:spLocks noGrp="1" noChangeArrowheads="1"/>
          </p:cNvSpPr>
          <p:nvPr>
            <p:ph type="title"/>
          </p:nvPr>
        </p:nvSpPr>
        <p:spPr bwMode="auto">
          <a:xfrm>
            <a:off x="457200" y="253425"/>
            <a:ext cx="8229600" cy="584775"/>
          </a:xfrm>
          <a:prstGeom prst="rect">
            <a:avLst/>
          </a:prstGeom>
          <a:noFill/>
          <a:ln w="9525">
            <a:noFill/>
            <a:miter lim="800000"/>
            <a:headEnd/>
            <a:tailEnd/>
          </a:ln>
        </p:spPr>
        <p:txBody>
          <a:bodyPr anchor="t">
            <a:spAutoFit/>
          </a:bodyPr>
          <a:lstStyle/>
          <a:p>
            <a:r>
              <a:rPr lang="en-US" sz="3200" b="1" dirty="0">
                <a:solidFill>
                  <a:srgbClr val="376092"/>
                </a:solidFill>
                <a:latin typeface="Calibri" pitchFamily="34" charset="0"/>
              </a:rPr>
              <a:t>PORTUGAL  </a:t>
            </a:r>
            <a:r>
              <a:rPr lang="en-US" sz="3200" b="1" dirty="0" smtClean="0">
                <a:solidFill>
                  <a:srgbClr val="376092"/>
                </a:solidFill>
                <a:latin typeface="Calibri" pitchFamily="34" charset="0"/>
              </a:rPr>
              <a:t>HEALTH STATUS</a:t>
            </a:r>
            <a:endParaRPr lang="en-US" sz="3200" b="1" dirty="0">
              <a:solidFill>
                <a:srgbClr val="376092"/>
              </a:solidFill>
              <a:latin typeface="Calibri" pitchFamily="34" charset="0"/>
            </a:endParaRPr>
          </a:p>
        </p:txBody>
      </p:sp>
      <p:sp>
        <p:nvSpPr>
          <p:cNvPr id="6" name="Rectângulo 2"/>
          <p:cNvSpPr>
            <a:spLocks noChangeArrowheads="1"/>
          </p:cNvSpPr>
          <p:nvPr/>
        </p:nvSpPr>
        <p:spPr bwMode="auto">
          <a:xfrm>
            <a:off x="467544" y="5013176"/>
            <a:ext cx="3240360" cy="1015663"/>
          </a:xfrm>
          <a:prstGeom prst="rect">
            <a:avLst/>
          </a:prstGeom>
          <a:noFill/>
          <a:ln w="9525">
            <a:noFill/>
            <a:miter lim="800000"/>
            <a:headEnd/>
            <a:tailEnd/>
          </a:ln>
        </p:spPr>
        <p:txBody>
          <a:bodyPr wrap="square">
            <a:spAutoFit/>
          </a:bodyPr>
          <a:lstStyle/>
          <a:p>
            <a:pPr algn="l"/>
            <a:r>
              <a:rPr lang="pt-PT" sz="1200" dirty="0" smtClean="0">
                <a:solidFill>
                  <a:schemeClr val="tx2"/>
                </a:solidFill>
                <a:latin typeface="Calibri" pitchFamily="34" charset="0"/>
              </a:rPr>
              <a:t>Font: DGS</a:t>
            </a:r>
            <a:endParaRPr lang="pt-PT" sz="1200" dirty="0">
              <a:solidFill>
                <a:schemeClr val="tx2"/>
              </a:solidFill>
              <a:latin typeface="Calibri" pitchFamily="34" charset="0"/>
            </a:endParaRPr>
          </a:p>
          <a:p>
            <a:pPr algn="l"/>
            <a:endParaRPr lang="pt-PT" sz="1600" dirty="0">
              <a:solidFill>
                <a:schemeClr val="tx2"/>
              </a:solidFill>
              <a:latin typeface="Calibri" pitchFamily="34" charset="0"/>
            </a:endParaRPr>
          </a:p>
          <a:p>
            <a:pPr algn="l"/>
            <a:endParaRPr lang="pt-PT" sz="1600" dirty="0">
              <a:solidFill>
                <a:schemeClr val="tx2"/>
              </a:solidFill>
              <a:latin typeface="Calibri" pitchFamily="34" charset="0"/>
            </a:endParaRPr>
          </a:p>
          <a:p>
            <a:pPr algn="l"/>
            <a:endParaRPr lang="pt-PT" sz="1600" dirty="0">
              <a:solidFill>
                <a:schemeClr val="tx2"/>
              </a:solidFill>
              <a:latin typeface="Calibri" pitchFamily="34" charset="0"/>
            </a:endParaRPr>
          </a:p>
        </p:txBody>
      </p:sp>
      <p:pic>
        <p:nvPicPr>
          <p:cNvPr id="7" name="Picture 6"/>
          <p:cNvPicPr>
            <a:picLocks noChangeAspect="1" noChangeArrowheads="1"/>
          </p:cNvPicPr>
          <p:nvPr/>
        </p:nvPicPr>
        <p:blipFill>
          <a:blip r:embed="rId2" cstate="print"/>
          <a:srcRect/>
          <a:stretch>
            <a:fillRect/>
          </a:stretch>
        </p:blipFill>
        <p:spPr bwMode="auto">
          <a:xfrm>
            <a:off x="5148064" y="1700808"/>
            <a:ext cx="3028950" cy="3438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entagon 16"/>
          <p:cNvSpPr/>
          <p:nvPr/>
        </p:nvSpPr>
        <p:spPr>
          <a:xfrm rot="10800000">
            <a:off x="4648200" y="1676400"/>
            <a:ext cx="4343400" cy="3429000"/>
          </a:xfrm>
          <a:prstGeom prst="homePlat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Pentagon 12"/>
          <p:cNvSpPr/>
          <p:nvPr/>
        </p:nvSpPr>
        <p:spPr>
          <a:xfrm rot="5400000">
            <a:off x="-342900" y="2171700"/>
            <a:ext cx="3429000" cy="1981200"/>
          </a:xfrm>
          <a:prstGeom prst="homePlat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304800" y="228600"/>
            <a:ext cx="8610600" cy="1143000"/>
          </a:xfrm>
        </p:spPr>
        <p:txBody>
          <a:bodyPr>
            <a:normAutofit/>
          </a:bodyPr>
          <a:lstStyle/>
          <a:p>
            <a:r>
              <a:rPr lang="en-GB" sz="3200" b="1" dirty="0" smtClean="0">
                <a:solidFill>
                  <a:srgbClr val="1F497D"/>
                </a:solidFill>
              </a:rPr>
              <a:t>CRISIS CHALLENGES TO THE HEALTH REGULATOR</a:t>
            </a:r>
            <a:endParaRPr lang="en-GB" sz="3200" b="1" dirty="0">
              <a:solidFill>
                <a:srgbClr val="1F497D"/>
              </a:solidFill>
            </a:endParaRPr>
          </a:p>
        </p:txBody>
      </p:sp>
      <p:sp>
        <p:nvSpPr>
          <p:cNvPr id="7" name="Marcador de Posição de Conteúdo 2"/>
          <p:cNvSpPr txBox="1">
            <a:spLocks/>
          </p:cNvSpPr>
          <p:nvPr/>
        </p:nvSpPr>
        <p:spPr>
          <a:xfrm>
            <a:off x="7380312" y="1925216"/>
            <a:ext cx="1512168" cy="4353347"/>
          </a:xfrm>
          <a:prstGeom prst="rect">
            <a:avLst/>
          </a:prstGeom>
        </p:spPr>
        <p:txBody>
          <a:bodyPr vert="vert"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TextBox 9"/>
          <p:cNvSpPr txBox="1"/>
          <p:nvPr/>
        </p:nvSpPr>
        <p:spPr>
          <a:xfrm>
            <a:off x="381000" y="1524000"/>
            <a:ext cx="2133600" cy="584776"/>
          </a:xfrm>
          <a:prstGeom prst="rect">
            <a:avLst/>
          </a:prstGeom>
          <a:noFill/>
        </p:spPr>
        <p:txBody>
          <a:bodyPr wrap="square" rtlCol="0">
            <a:spAutoFit/>
          </a:bodyPr>
          <a:lstStyle/>
          <a:p>
            <a:pPr>
              <a:buNone/>
            </a:pPr>
            <a:r>
              <a:rPr lang="en-GB" sz="1600" b="1" dirty="0" smtClean="0">
                <a:solidFill>
                  <a:srgbClr val="1F497D"/>
                </a:solidFill>
              </a:rPr>
              <a:t>External pressure  into patients and families</a:t>
            </a:r>
            <a:endParaRPr lang="en-GB" sz="1600" b="1" dirty="0">
              <a:solidFill>
                <a:srgbClr val="1F497D"/>
              </a:solidFill>
            </a:endParaRPr>
          </a:p>
        </p:txBody>
      </p:sp>
      <p:sp>
        <p:nvSpPr>
          <p:cNvPr id="12" name="TextBox 11"/>
          <p:cNvSpPr txBox="1"/>
          <p:nvPr/>
        </p:nvSpPr>
        <p:spPr>
          <a:xfrm>
            <a:off x="6096000" y="1905000"/>
            <a:ext cx="3147721" cy="2600712"/>
          </a:xfrm>
          <a:prstGeom prst="rect">
            <a:avLst/>
          </a:prstGeom>
          <a:noFill/>
        </p:spPr>
        <p:txBody>
          <a:bodyPr wrap="none" rtlCol="0">
            <a:spAutoFit/>
          </a:bodyPr>
          <a:lstStyle/>
          <a:p>
            <a:pPr>
              <a:spcAft>
                <a:spcPts val="600"/>
              </a:spcAft>
            </a:pPr>
            <a:r>
              <a:rPr lang="en-US" sz="1600" b="1" dirty="0" smtClean="0">
                <a:solidFill>
                  <a:srgbClr val="1F497D"/>
                </a:solidFill>
              </a:rPr>
              <a:t>Guarantee patient rights</a:t>
            </a:r>
          </a:p>
          <a:p>
            <a:pPr>
              <a:spcAft>
                <a:spcPts val="600"/>
              </a:spcAft>
            </a:pPr>
            <a:r>
              <a:rPr lang="en-US" sz="1600" b="1" dirty="0" smtClean="0">
                <a:solidFill>
                  <a:srgbClr val="1F497D"/>
                </a:solidFill>
              </a:rPr>
              <a:t>Guarantee equity and accessibility </a:t>
            </a:r>
          </a:p>
          <a:p>
            <a:pPr>
              <a:spcAft>
                <a:spcPts val="600"/>
              </a:spcAft>
            </a:pPr>
            <a:r>
              <a:rPr lang="en-US" sz="1600" b="1" dirty="0" smtClean="0">
                <a:solidFill>
                  <a:srgbClr val="1F497D"/>
                </a:solidFill>
              </a:rPr>
              <a:t>Identify market failures</a:t>
            </a:r>
          </a:p>
          <a:p>
            <a:pPr>
              <a:spcAft>
                <a:spcPts val="600"/>
              </a:spcAft>
            </a:pPr>
            <a:r>
              <a:rPr lang="en-US" sz="1600" b="1" dirty="0" smtClean="0">
                <a:solidFill>
                  <a:srgbClr val="1F497D"/>
                </a:solidFill>
              </a:rPr>
              <a:t>Evaluate access cross-border care</a:t>
            </a:r>
          </a:p>
          <a:p>
            <a:pPr>
              <a:spcAft>
                <a:spcPts val="600"/>
              </a:spcAft>
            </a:pPr>
            <a:r>
              <a:rPr lang="en-US" sz="1600" b="1" dirty="0" smtClean="0">
                <a:solidFill>
                  <a:srgbClr val="1F497D"/>
                </a:solidFill>
              </a:rPr>
              <a:t>Guarantee public accountability</a:t>
            </a:r>
          </a:p>
          <a:p>
            <a:pPr>
              <a:spcAft>
                <a:spcPts val="600"/>
              </a:spcAft>
            </a:pPr>
            <a:r>
              <a:rPr lang="en-US" sz="1600" b="1" dirty="0" smtClean="0">
                <a:solidFill>
                  <a:srgbClr val="1F497D"/>
                </a:solidFill>
              </a:rPr>
              <a:t>Guarantee providers transparency</a:t>
            </a:r>
          </a:p>
          <a:p>
            <a:pPr>
              <a:spcAft>
                <a:spcPts val="600"/>
              </a:spcAft>
            </a:pPr>
            <a:r>
              <a:rPr lang="en-US" sz="1600" b="1" dirty="0" smtClean="0">
                <a:solidFill>
                  <a:srgbClr val="1F497D"/>
                </a:solidFill>
              </a:rPr>
              <a:t>Promote patients empowerment</a:t>
            </a:r>
          </a:p>
          <a:p>
            <a:pPr>
              <a:spcAft>
                <a:spcPts val="600"/>
              </a:spcAft>
            </a:pPr>
            <a:r>
              <a:rPr lang="en-US" sz="1600" b="1" dirty="0" smtClean="0">
                <a:solidFill>
                  <a:srgbClr val="1F497D"/>
                </a:solidFill>
              </a:rPr>
              <a:t>Evaluate system responsiveness</a:t>
            </a:r>
          </a:p>
        </p:txBody>
      </p:sp>
      <p:sp>
        <p:nvSpPr>
          <p:cNvPr id="11" name="Marcador de Posição de Conteúdo 5"/>
          <p:cNvSpPr txBox="1">
            <a:spLocks/>
          </p:cNvSpPr>
          <p:nvPr/>
        </p:nvSpPr>
        <p:spPr>
          <a:xfrm>
            <a:off x="2843808" y="1628800"/>
            <a:ext cx="3024336" cy="36004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Efficiency of the health system</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Patient safety </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Access </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Equity</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Adhesion to public health programs</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Continuity of care across   networks</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Timeless of care </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(timely and  coordination of care)</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Patients satisfaction </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Patients involvement </a:t>
            </a: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 Difficult access to comparative data </a:t>
            </a: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6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6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6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6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r>
              <a:rPr lang="en-GB" sz="1400" b="1" dirty="0" smtClean="0">
                <a:solidFill>
                  <a:srgbClr val="1F497D"/>
                </a:solidFill>
              </a:rPr>
              <a:t> </a:t>
            </a: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lang="en-GB" sz="1400" b="1" dirty="0" smtClean="0">
              <a:solidFill>
                <a:srgbClr val="1F497D"/>
              </a:solidFill>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GB" sz="1400" b="1" i="0" u="none" strike="noStrike" kern="1200" cap="none" spc="0" normalizeH="0" baseline="0" noProof="0" dirty="0">
              <a:ln>
                <a:noFill/>
              </a:ln>
              <a:solidFill>
                <a:srgbClr val="1F497D"/>
              </a:solidFill>
              <a:effectLst/>
              <a:uLnTx/>
              <a:uFillTx/>
              <a:latin typeface="+mn-lt"/>
              <a:ea typeface="+mn-ea"/>
              <a:cs typeface="+mn-cs"/>
            </a:endParaRPr>
          </a:p>
        </p:txBody>
      </p:sp>
      <p:sp>
        <p:nvSpPr>
          <p:cNvPr id="15" name="Marcador de Posição de Conteúdo 5"/>
          <p:cNvSpPr>
            <a:spLocks noGrp="1"/>
          </p:cNvSpPr>
          <p:nvPr>
            <p:ph sz="quarter" idx="4"/>
          </p:nvPr>
        </p:nvSpPr>
        <p:spPr>
          <a:xfrm>
            <a:off x="381000" y="2438400"/>
            <a:ext cx="2102768" cy="2819400"/>
          </a:xfrm>
        </p:spPr>
        <p:txBody>
          <a:bodyPr>
            <a:normAutofit/>
          </a:bodyPr>
          <a:lstStyle/>
          <a:p>
            <a:pPr marL="0" indent="0">
              <a:buNone/>
            </a:pPr>
            <a:r>
              <a:rPr lang="en-GB" sz="1400" dirty="0" smtClean="0">
                <a:solidFill>
                  <a:srgbClr val="1F497D"/>
                </a:solidFill>
              </a:rPr>
              <a:t>Economic difficulties from patients: access to care, transport to health units and medication</a:t>
            </a:r>
          </a:p>
          <a:p>
            <a:pPr marL="0" indent="0">
              <a:buNone/>
            </a:pPr>
            <a:endParaRPr lang="en-GB" sz="800" dirty="0" smtClean="0">
              <a:solidFill>
                <a:srgbClr val="1F497D"/>
              </a:solidFill>
            </a:endParaRPr>
          </a:p>
          <a:p>
            <a:pPr marL="0" indent="0">
              <a:buNone/>
            </a:pPr>
            <a:r>
              <a:rPr lang="en-GB" sz="1400" dirty="0" smtClean="0">
                <a:solidFill>
                  <a:srgbClr val="1F497D"/>
                </a:solidFill>
              </a:rPr>
              <a:t>Social and economic problems with impact on public health: long term impact</a:t>
            </a:r>
          </a:p>
          <a:p>
            <a:pPr marL="0" indent="0">
              <a:buNone/>
            </a:pPr>
            <a:endParaRPr lang="en-GB" sz="800" dirty="0" smtClean="0">
              <a:solidFill>
                <a:srgbClr val="1F497D"/>
              </a:solidFill>
            </a:endParaRPr>
          </a:p>
          <a:p>
            <a:pPr marL="0" indent="0">
              <a:buNone/>
            </a:pPr>
            <a:r>
              <a:rPr lang="en-GB" sz="1400" dirty="0" smtClean="0">
                <a:solidFill>
                  <a:srgbClr val="1F497D"/>
                </a:solidFill>
              </a:rPr>
              <a:t>Lack of patient involvement</a:t>
            </a:r>
            <a:endParaRPr lang="en-GB" sz="1400" dirty="0">
              <a:solidFill>
                <a:srgbClr val="1F497D"/>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1556792"/>
            <a:ext cx="8229600" cy="4525963"/>
          </a:xfrm>
        </p:spPr>
        <p:txBody>
          <a:bodyPr>
            <a:normAutofit fontScale="70000" lnSpcReduction="20000"/>
          </a:bodyPr>
          <a:lstStyle/>
          <a:p>
            <a:pPr>
              <a:buNone/>
            </a:pPr>
            <a:r>
              <a:rPr lang="en-GB" dirty="0" smtClean="0">
                <a:solidFill>
                  <a:srgbClr val="1F497D"/>
                </a:solidFill>
              </a:rPr>
              <a:t>But , the River Moved ...</a:t>
            </a:r>
          </a:p>
          <a:p>
            <a:pPr>
              <a:buNone/>
            </a:pPr>
            <a:endParaRPr lang="en-GB" sz="1400" i="1" dirty="0" smtClean="0">
              <a:solidFill>
                <a:srgbClr val="1F497D"/>
              </a:solidFill>
            </a:endParaRPr>
          </a:p>
          <a:p>
            <a:pPr>
              <a:buNone/>
            </a:pPr>
            <a:r>
              <a:rPr lang="en-GB" sz="1400" i="1" dirty="0" smtClean="0">
                <a:solidFill>
                  <a:srgbClr val="1F497D"/>
                </a:solidFill>
              </a:rPr>
              <a:t>from  “The Bridge to Nowhere”</a:t>
            </a:r>
          </a:p>
          <a:p>
            <a:pPr>
              <a:buNone/>
            </a:pPr>
            <a:endParaRPr lang="en-GB" sz="2800" dirty="0" smtClean="0">
              <a:solidFill>
                <a:srgbClr val="1F497D"/>
              </a:solidFill>
            </a:endParaRPr>
          </a:p>
          <a:p>
            <a:pPr>
              <a:buNone/>
            </a:pPr>
            <a:r>
              <a:rPr lang="en-GB" sz="2800" dirty="0" smtClean="0">
                <a:solidFill>
                  <a:srgbClr val="1F497D"/>
                </a:solidFill>
              </a:rPr>
              <a:t>“ ... But we need new bridges ...</a:t>
            </a:r>
          </a:p>
          <a:p>
            <a:pPr>
              <a:buNone/>
            </a:pPr>
            <a:endParaRPr lang="en-GB" sz="2800" dirty="0" smtClean="0">
              <a:solidFill>
                <a:srgbClr val="1F497D"/>
              </a:solidFill>
            </a:endParaRPr>
          </a:p>
          <a:p>
            <a:pPr>
              <a:buNone/>
            </a:pPr>
            <a:r>
              <a:rPr lang="en-GB" sz="2800" dirty="0" smtClean="0">
                <a:solidFill>
                  <a:srgbClr val="1F497D"/>
                </a:solidFill>
              </a:rPr>
              <a:t>Political discourse  does not yet know what we in the improvement world</a:t>
            </a:r>
          </a:p>
          <a:p>
            <a:pPr>
              <a:buNone/>
            </a:pPr>
            <a:r>
              <a:rPr lang="en-GB" sz="2800" dirty="0" smtClean="0">
                <a:solidFill>
                  <a:srgbClr val="1F497D"/>
                </a:solidFill>
              </a:rPr>
              <a:t>hold and share as central: customer focus, joy in work; that all improvement</a:t>
            </a:r>
          </a:p>
          <a:p>
            <a:pPr>
              <a:buNone/>
            </a:pPr>
            <a:r>
              <a:rPr lang="en-GB" sz="2800" dirty="0" smtClean="0">
                <a:solidFill>
                  <a:srgbClr val="1F497D"/>
                </a:solidFill>
              </a:rPr>
              <a:t>is change, though not all change is improvement; how to learn by testing</a:t>
            </a:r>
          </a:p>
          <a:p>
            <a:pPr>
              <a:buNone/>
            </a:pPr>
            <a:r>
              <a:rPr lang="en-GB" sz="2800" dirty="0" smtClean="0">
                <a:solidFill>
                  <a:srgbClr val="1F497D"/>
                </a:solidFill>
              </a:rPr>
              <a:t>changes.</a:t>
            </a:r>
          </a:p>
          <a:p>
            <a:pPr>
              <a:buNone/>
            </a:pPr>
            <a:r>
              <a:rPr lang="en-GB" sz="2800" dirty="0" smtClean="0">
                <a:solidFill>
                  <a:srgbClr val="1F497D"/>
                </a:solidFill>
              </a:rPr>
              <a:t>Far too few political leaders really understand that better quality is the best</a:t>
            </a:r>
          </a:p>
          <a:p>
            <a:pPr>
              <a:buNone/>
            </a:pPr>
            <a:r>
              <a:rPr lang="en-GB" sz="2800" dirty="0" smtClean="0">
                <a:solidFill>
                  <a:srgbClr val="1F497D"/>
                </a:solidFill>
              </a:rPr>
              <a:t>road to lower cost.”</a:t>
            </a:r>
          </a:p>
          <a:p>
            <a:pPr>
              <a:buNone/>
            </a:pPr>
            <a:endParaRPr lang="en-GB" sz="1400" dirty="0" smtClean="0">
              <a:solidFill>
                <a:srgbClr val="1F497D"/>
              </a:solidFill>
            </a:endParaRPr>
          </a:p>
          <a:p>
            <a:pPr>
              <a:buNone/>
            </a:pPr>
            <a:r>
              <a:rPr lang="en-GB" sz="1400" dirty="0" smtClean="0">
                <a:solidFill>
                  <a:srgbClr val="1F497D"/>
                </a:solidFill>
              </a:rPr>
              <a:t>Donald M. Berwick, “Promising Care. How  We Can Rescue Health Care </a:t>
            </a:r>
            <a:r>
              <a:rPr lang="en-GB" sz="1400" dirty="0" err="1" smtClean="0">
                <a:solidFill>
                  <a:srgbClr val="1F497D"/>
                </a:solidFill>
              </a:rPr>
              <a:t>bt</a:t>
            </a:r>
            <a:r>
              <a:rPr lang="en-GB" sz="1400" dirty="0" smtClean="0">
                <a:solidFill>
                  <a:srgbClr val="1F497D"/>
                </a:solidFill>
              </a:rPr>
              <a:t> Improving It”,  </a:t>
            </a:r>
            <a:r>
              <a:rPr lang="en-GB" sz="1400" dirty="0" err="1" smtClean="0">
                <a:solidFill>
                  <a:srgbClr val="1F497D"/>
                </a:solidFill>
              </a:rPr>
              <a:t>Jossey</a:t>
            </a:r>
            <a:r>
              <a:rPr lang="en-GB" sz="1400" dirty="0" smtClean="0">
                <a:solidFill>
                  <a:srgbClr val="1F497D"/>
                </a:solidFill>
              </a:rPr>
              <a:t> – Bass, 2014</a:t>
            </a:r>
            <a:endParaRPr lang="en-GB" sz="1400" dirty="0">
              <a:solidFill>
                <a:srgbClr val="1F497D"/>
              </a:solidFill>
            </a:endParaRPr>
          </a:p>
        </p:txBody>
      </p:sp>
      <p:sp>
        <p:nvSpPr>
          <p:cNvPr id="4" name="Título 1"/>
          <p:cNvSpPr>
            <a:spLocks noGrp="1"/>
          </p:cNvSpPr>
          <p:nvPr>
            <p:ph type="title"/>
          </p:nvPr>
        </p:nvSpPr>
        <p:spPr>
          <a:xfrm>
            <a:off x="381000" y="228600"/>
            <a:ext cx="8534400" cy="1143000"/>
          </a:xfrm>
        </p:spPr>
        <p:txBody>
          <a:bodyPr>
            <a:normAutofit/>
          </a:bodyPr>
          <a:lstStyle/>
          <a:p>
            <a:r>
              <a:rPr lang="en-GB" sz="3200" b="1" dirty="0" smtClean="0">
                <a:solidFill>
                  <a:srgbClr val="1F497D"/>
                </a:solidFill>
              </a:rPr>
              <a:t>CRISIS CHALLENGES TO THE HEALTH REGULATOR</a:t>
            </a:r>
            <a:endParaRPr lang="en-GB" sz="3200" b="1" dirty="0">
              <a:solidFill>
                <a:srgbClr val="1F497D"/>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o Texto 2"/>
          <p:cNvSpPr>
            <a:spLocks noGrp="1"/>
          </p:cNvSpPr>
          <p:nvPr>
            <p:ph type="body" idx="1"/>
          </p:nvPr>
        </p:nvSpPr>
        <p:spPr>
          <a:xfrm>
            <a:off x="611560" y="1700808"/>
            <a:ext cx="7772400" cy="3600400"/>
          </a:xfrm>
        </p:spPr>
        <p:txBody>
          <a:bodyPr>
            <a:normAutofit/>
          </a:bodyPr>
          <a:lstStyle/>
          <a:p>
            <a:r>
              <a:rPr lang="en-US" sz="1400" dirty="0" smtClean="0">
                <a:solidFill>
                  <a:srgbClr val="1F497D"/>
                </a:solidFill>
              </a:rPr>
              <a:t>Thank you for your best attention!</a:t>
            </a:r>
          </a:p>
          <a:p>
            <a:r>
              <a:rPr lang="pt-PT" sz="1800" dirty="0" smtClean="0">
                <a:solidFill>
                  <a:srgbClr val="1F497D"/>
                </a:solidFill>
              </a:rPr>
              <a:t>Margarida França </a:t>
            </a:r>
          </a:p>
          <a:p>
            <a:endParaRPr lang="pt-PT" b="1" dirty="0" smtClean="0">
              <a:solidFill>
                <a:srgbClr val="1F497D"/>
              </a:solidFill>
            </a:endParaRPr>
          </a:p>
          <a:p>
            <a:endParaRPr lang="pt-PT" b="1" dirty="0" smtClean="0">
              <a:solidFill>
                <a:srgbClr val="1F497D"/>
              </a:solidFill>
            </a:endParaRPr>
          </a:p>
          <a:p>
            <a:endParaRPr lang="pt-PT" b="1" dirty="0" smtClean="0">
              <a:solidFill>
                <a:srgbClr val="1F497D"/>
              </a:solidFill>
            </a:endParaRPr>
          </a:p>
          <a:p>
            <a:r>
              <a:rPr lang="en-GB" sz="1200" dirty="0" smtClean="0">
                <a:solidFill>
                  <a:srgbClr val="1F497D"/>
                </a:solidFill>
              </a:rPr>
              <a:t>Portuguese Society for Quality in Health Care</a:t>
            </a:r>
          </a:p>
          <a:p>
            <a:r>
              <a:rPr lang="en-GB" sz="1200" dirty="0" smtClean="0">
                <a:solidFill>
                  <a:srgbClr val="1F497D"/>
                </a:solidFill>
              </a:rPr>
              <a:t>spqs.mail@gmail.com</a:t>
            </a:r>
          </a:p>
          <a:p>
            <a:endParaRPr lang="pt-PT" sz="1600" dirty="0" smtClean="0">
              <a:solidFill>
                <a:srgbClr val="1F497D"/>
              </a:solidFill>
            </a:endParaRPr>
          </a:p>
          <a:p>
            <a:endParaRPr lang="pt-PT" b="1" dirty="0">
              <a:solidFill>
                <a:srgbClr val="1F497D"/>
              </a:solidFill>
            </a:endParaRPr>
          </a:p>
        </p:txBody>
      </p:sp>
      <p:pic>
        <p:nvPicPr>
          <p:cNvPr id="1026" name="Picture 2" descr="H:\A - SPQS 2\LOGOS\SPQS_LOGO.jpg"/>
          <p:cNvPicPr>
            <a:picLocks noChangeAspect="1" noChangeArrowheads="1"/>
          </p:cNvPicPr>
          <p:nvPr/>
        </p:nvPicPr>
        <p:blipFill>
          <a:blip r:embed="rId2" cstate="print"/>
          <a:srcRect/>
          <a:stretch>
            <a:fillRect/>
          </a:stretch>
        </p:blipFill>
        <p:spPr bwMode="auto">
          <a:xfrm>
            <a:off x="762000" y="3581400"/>
            <a:ext cx="620216" cy="574165"/>
          </a:xfrm>
          <a:prstGeom prst="rect">
            <a:avLst/>
          </a:prstGeom>
          <a:noFill/>
        </p:spPr>
      </p:pic>
      <p:pic>
        <p:nvPicPr>
          <p:cNvPr id="4" name="Picture 3" descr="Logo Completo ERS.jpg"/>
          <p:cNvPicPr>
            <a:picLocks noChangeAspect="1"/>
          </p:cNvPicPr>
          <p:nvPr/>
        </p:nvPicPr>
        <p:blipFill>
          <a:blip r:embed="rId3" cstate="print"/>
          <a:stretch>
            <a:fillRect/>
          </a:stretch>
        </p:blipFill>
        <p:spPr>
          <a:xfrm>
            <a:off x="8077200" y="2438400"/>
            <a:ext cx="828846" cy="1447800"/>
          </a:xfrm>
          <a:prstGeom prst="rect">
            <a:avLst/>
          </a:prstGeom>
        </p:spPr>
      </p:pic>
      <p:pic>
        <p:nvPicPr>
          <p:cNvPr id="5" name="Picture 4" descr="logo EPSO.jpg"/>
          <p:cNvPicPr>
            <a:picLocks noChangeAspect="1"/>
          </p:cNvPicPr>
          <p:nvPr/>
        </p:nvPicPr>
        <p:blipFill>
          <a:blip r:embed="rId4" cstate="print"/>
          <a:stretch>
            <a:fillRect/>
          </a:stretch>
        </p:blipFill>
        <p:spPr>
          <a:xfrm>
            <a:off x="6781800" y="4114800"/>
            <a:ext cx="2133600" cy="74855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1219200" y="258762"/>
            <a:ext cx="6624637" cy="579438"/>
          </a:xfrm>
          <a:prstGeom prst="rect">
            <a:avLst/>
          </a:prstGeom>
          <a:noFill/>
          <a:ln w="9525">
            <a:noFill/>
            <a:miter lim="800000"/>
            <a:headEnd/>
            <a:tailEnd/>
          </a:ln>
        </p:spPr>
        <p:txBody>
          <a:bodyPr anchor="t">
            <a:spAutoFit/>
          </a:bodyPr>
          <a:lstStyle/>
          <a:p>
            <a:r>
              <a:rPr lang="en-US" sz="3200" b="1" dirty="0">
                <a:solidFill>
                  <a:srgbClr val="376092"/>
                </a:solidFill>
                <a:latin typeface="Calibri" pitchFamily="34" charset="0"/>
              </a:rPr>
              <a:t>THE  PORTUGUESE HEALTH  SYSTEM</a:t>
            </a:r>
          </a:p>
        </p:txBody>
      </p:sp>
      <p:sp>
        <p:nvSpPr>
          <p:cNvPr id="3" name="Rectângulo 2"/>
          <p:cNvSpPr>
            <a:spLocks noChangeArrowheads="1"/>
          </p:cNvSpPr>
          <p:nvPr/>
        </p:nvSpPr>
        <p:spPr bwMode="auto">
          <a:xfrm>
            <a:off x="381000" y="1828800"/>
            <a:ext cx="4419600" cy="3262432"/>
          </a:xfrm>
          <a:prstGeom prst="rect">
            <a:avLst/>
          </a:prstGeom>
          <a:noFill/>
          <a:ln w="9525">
            <a:noFill/>
            <a:miter lim="800000"/>
            <a:headEnd/>
            <a:tailEnd/>
          </a:ln>
        </p:spPr>
        <p:txBody>
          <a:bodyPr>
            <a:spAutoFit/>
          </a:bodyPr>
          <a:lstStyle/>
          <a:p>
            <a:pPr algn="l"/>
            <a:r>
              <a:rPr lang="pt-PT" sz="2400" dirty="0" err="1" smtClean="0">
                <a:solidFill>
                  <a:srgbClr val="376092"/>
                </a:solidFill>
                <a:latin typeface="Calibri" pitchFamily="34" charset="0"/>
              </a:rPr>
              <a:t>Comprises</a:t>
            </a:r>
            <a:r>
              <a:rPr lang="pt-PT" sz="2400" dirty="0" smtClean="0">
                <a:solidFill>
                  <a:srgbClr val="376092"/>
                </a:solidFill>
                <a:latin typeface="Calibri" pitchFamily="34" charset="0"/>
              </a:rPr>
              <a:t>:</a:t>
            </a:r>
            <a:endParaRPr lang="pt-PT" sz="2400" dirty="0">
              <a:solidFill>
                <a:srgbClr val="376092"/>
              </a:solidFill>
              <a:latin typeface="Calibri" pitchFamily="34" charset="0"/>
            </a:endParaRPr>
          </a:p>
          <a:p>
            <a:pPr algn="l"/>
            <a:endParaRPr lang="pt-PT" sz="1400" dirty="0">
              <a:solidFill>
                <a:srgbClr val="376092"/>
              </a:solidFill>
              <a:latin typeface="Calibri" pitchFamily="34" charset="0"/>
            </a:endParaRPr>
          </a:p>
          <a:p>
            <a:pPr algn="l"/>
            <a:r>
              <a:rPr lang="pt-PT" sz="1400" b="1" dirty="0">
                <a:solidFill>
                  <a:srgbClr val="376092"/>
                </a:solidFill>
                <a:latin typeface="Calibri" pitchFamily="34" charset="0"/>
              </a:rPr>
              <a:t>. </a:t>
            </a:r>
            <a:r>
              <a:rPr lang="en-US" sz="1400" b="1" dirty="0">
                <a:solidFill>
                  <a:srgbClr val="376092"/>
                </a:solidFill>
                <a:latin typeface="Calibri" pitchFamily="34" charset="0"/>
              </a:rPr>
              <a:t>The National Health Service – NHS</a:t>
            </a:r>
          </a:p>
          <a:p>
            <a:pPr algn="l"/>
            <a:r>
              <a:rPr lang="en-US" sz="1400" dirty="0">
                <a:solidFill>
                  <a:srgbClr val="376092"/>
                </a:solidFill>
                <a:latin typeface="Calibri" pitchFamily="34" charset="0"/>
              </a:rPr>
              <a:t>. Private providers, both profit  and non-profit</a:t>
            </a:r>
          </a:p>
          <a:p>
            <a:pPr algn="l"/>
            <a:r>
              <a:rPr lang="en-US" sz="1400" dirty="0">
                <a:solidFill>
                  <a:srgbClr val="376092"/>
                </a:solidFill>
                <a:latin typeface="Calibri" pitchFamily="34" charset="0"/>
              </a:rPr>
              <a:t>. The National Medical Emergency Service – INEM (112 )</a:t>
            </a:r>
          </a:p>
          <a:p>
            <a:pPr algn="l"/>
            <a:r>
              <a:rPr lang="en-US" sz="1400" dirty="0">
                <a:solidFill>
                  <a:srgbClr val="376092"/>
                </a:solidFill>
                <a:latin typeface="Calibri" pitchFamily="34" charset="0"/>
              </a:rPr>
              <a:t>. The </a:t>
            </a:r>
            <a:r>
              <a:rPr lang="en-US" sz="1400" dirty="0" smtClean="0">
                <a:solidFill>
                  <a:srgbClr val="376092"/>
                </a:solidFill>
                <a:latin typeface="Calibri" pitchFamily="34" charset="0"/>
              </a:rPr>
              <a:t>national Medicines  institute </a:t>
            </a:r>
            <a:r>
              <a:rPr lang="en-US" sz="1400" dirty="0">
                <a:solidFill>
                  <a:srgbClr val="376092"/>
                </a:solidFill>
                <a:latin typeface="Calibri" pitchFamily="34" charset="0"/>
              </a:rPr>
              <a:t>- INFARMED</a:t>
            </a:r>
          </a:p>
          <a:p>
            <a:pPr algn="l"/>
            <a:r>
              <a:rPr lang="en-US" sz="1400" dirty="0">
                <a:solidFill>
                  <a:srgbClr val="376092"/>
                </a:solidFill>
                <a:latin typeface="Calibri" pitchFamily="34" charset="0"/>
              </a:rPr>
              <a:t>. The Portuguese Blood Institute</a:t>
            </a:r>
          </a:p>
          <a:p>
            <a:pPr algn="l"/>
            <a:r>
              <a:rPr lang="en-US" sz="1400" dirty="0">
                <a:solidFill>
                  <a:srgbClr val="376092"/>
                </a:solidFill>
                <a:latin typeface="Calibri" pitchFamily="34" charset="0"/>
              </a:rPr>
              <a:t>. The  Institute for Drug Addiction</a:t>
            </a:r>
          </a:p>
          <a:p>
            <a:pPr algn="l"/>
            <a:r>
              <a:rPr lang="en-US" sz="1400" dirty="0">
                <a:solidFill>
                  <a:srgbClr val="376092"/>
                </a:solidFill>
                <a:latin typeface="Calibri" pitchFamily="34" charset="0"/>
              </a:rPr>
              <a:t>. The National Institute of </a:t>
            </a:r>
            <a:r>
              <a:rPr lang="en-US" sz="1400" dirty="0" smtClean="0">
                <a:solidFill>
                  <a:srgbClr val="376092"/>
                </a:solidFill>
                <a:latin typeface="Calibri" pitchFamily="34" charset="0"/>
              </a:rPr>
              <a:t>Health- </a:t>
            </a:r>
            <a:r>
              <a:rPr lang="en-US" sz="1400" dirty="0">
                <a:solidFill>
                  <a:srgbClr val="376092"/>
                </a:solidFill>
                <a:latin typeface="Calibri" pitchFamily="34" charset="0"/>
              </a:rPr>
              <a:t>national  laboratory</a:t>
            </a:r>
          </a:p>
          <a:p>
            <a:pPr algn="l"/>
            <a:r>
              <a:rPr lang="en-US" sz="1400" dirty="0">
                <a:solidFill>
                  <a:srgbClr val="376092"/>
                </a:solidFill>
                <a:latin typeface="Calibri" pitchFamily="34" charset="0"/>
              </a:rPr>
              <a:t>. A network of ambulances, both profit and non profit</a:t>
            </a:r>
          </a:p>
          <a:p>
            <a:pPr algn="l"/>
            <a:r>
              <a:rPr lang="en-US" sz="1400" dirty="0">
                <a:solidFill>
                  <a:srgbClr val="376092"/>
                </a:solidFill>
                <a:latin typeface="Calibri" pitchFamily="34" charset="0"/>
              </a:rPr>
              <a:t>. A network of community </a:t>
            </a:r>
            <a:r>
              <a:rPr lang="en-US" sz="1400" dirty="0" smtClean="0">
                <a:solidFill>
                  <a:srgbClr val="376092"/>
                </a:solidFill>
                <a:latin typeface="Calibri" pitchFamily="34" charset="0"/>
              </a:rPr>
              <a:t>pharmacies</a:t>
            </a:r>
          </a:p>
          <a:p>
            <a:pPr algn="l"/>
            <a:endParaRPr lang="en-US" sz="1400" dirty="0" smtClean="0">
              <a:solidFill>
                <a:srgbClr val="376092"/>
              </a:solidFill>
              <a:latin typeface="Calibri" pitchFamily="34" charset="0"/>
            </a:endParaRPr>
          </a:p>
          <a:p>
            <a:pPr algn="l"/>
            <a:r>
              <a:rPr lang="en-US" sz="1400" dirty="0" smtClean="0">
                <a:solidFill>
                  <a:srgbClr val="376092"/>
                </a:solidFill>
                <a:latin typeface="Calibri" pitchFamily="34" charset="0"/>
              </a:rPr>
              <a:t>. The Health Regulation Authority - ERS</a:t>
            </a:r>
          </a:p>
          <a:p>
            <a:pPr algn="l"/>
            <a:endParaRPr lang="en-US" sz="1400" dirty="0">
              <a:solidFill>
                <a:srgbClr val="376092"/>
              </a:solidFill>
              <a:latin typeface="Calibri" pitchFamily="34" charset="0"/>
            </a:endParaRPr>
          </a:p>
        </p:txBody>
      </p:sp>
      <p:pic>
        <p:nvPicPr>
          <p:cNvPr id="5" name="Picture 6"/>
          <p:cNvPicPr>
            <a:picLocks noChangeAspect="1" noChangeArrowheads="1"/>
          </p:cNvPicPr>
          <p:nvPr/>
        </p:nvPicPr>
        <p:blipFill>
          <a:blip r:embed="rId2" cstate="print"/>
          <a:srcRect/>
          <a:stretch>
            <a:fillRect/>
          </a:stretch>
        </p:blipFill>
        <p:spPr bwMode="auto">
          <a:xfrm>
            <a:off x="5580112" y="1268760"/>
            <a:ext cx="3028950" cy="3438525"/>
          </a:xfrm>
          <a:prstGeom prst="rect">
            <a:avLst/>
          </a:prstGeom>
          <a:noFill/>
          <a:ln w="9525">
            <a:noFill/>
            <a:miter lim="800000"/>
            <a:headEnd/>
            <a:tailEnd/>
          </a:ln>
        </p:spPr>
      </p:pic>
      <p:sp>
        <p:nvSpPr>
          <p:cNvPr id="9" name="Rectângulo 2"/>
          <p:cNvSpPr>
            <a:spLocks noChangeArrowheads="1"/>
          </p:cNvSpPr>
          <p:nvPr/>
        </p:nvSpPr>
        <p:spPr bwMode="auto">
          <a:xfrm rot="10800000" flipV="1">
            <a:off x="5940152" y="4965353"/>
            <a:ext cx="2808312" cy="523220"/>
          </a:xfrm>
          <a:prstGeom prst="rect">
            <a:avLst/>
          </a:prstGeom>
          <a:noFill/>
          <a:ln w="9525">
            <a:noFill/>
            <a:miter lim="800000"/>
            <a:headEnd/>
            <a:tailEnd/>
          </a:ln>
        </p:spPr>
        <p:txBody>
          <a:bodyPr wrap="square">
            <a:spAutoFit/>
          </a:bodyPr>
          <a:lstStyle/>
          <a:p>
            <a:r>
              <a:rPr lang="en-GB" sz="1400" dirty="0" smtClean="0">
                <a:solidFill>
                  <a:srgbClr val="376092"/>
                </a:solidFill>
                <a:latin typeface="Calibri" pitchFamily="34" charset="0"/>
              </a:rPr>
              <a:t>Madeira and Azores Regions </a:t>
            </a:r>
          </a:p>
          <a:p>
            <a:r>
              <a:rPr lang="en-GB" sz="1400" dirty="0" smtClean="0">
                <a:solidFill>
                  <a:srgbClr val="376092"/>
                </a:solidFill>
                <a:latin typeface="Calibri" pitchFamily="34" charset="0"/>
              </a:rPr>
              <a:t> Autonomous Health Services</a:t>
            </a:r>
            <a:endParaRPr lang="pt-PT" sz="1400" dirty="0">
              <a:solidFill>
                <a:srgbClr val="376092"/>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1258888" y="254000"/>
            <a:ext cx="6624637" cy="584200"/>
          </a:xfrm>
          <a:prstGeom prst="rect">
            <a:avLst/>
          </a:prstGeom>
          <a:noFill/>
          <a:ln w="9525">
            <a:noFill/>
            <a:miter lim="800000"/>
            <a:headEnd/>
            <a:tailEnd/>
          </a:ln>
        </p:spPr>
        <p:txBody>
          <a:bodyPr anchor="t">
            <a:spAutoFit/>
          </a:bodyPr>
          <a:lstStyle/>
          <a:p>
            <a:pPr algn="ctr"/>
            <a:r>
              <a:rPr lang="en-US" sz="3200" b="1" dirty="0">
                <a:solidFill>
                  <a:srgbClr val="376092"/>
                </a:solidFill>
                <a:latin typeface="Calibri" pitchFamily="34" charset="0"/>
              </a:rPr>
              <a:t>THE  NATIONAL HEALTH  SERVICE</a:t>
            </a:r>
          </a:p>
        </p:txBody>
      </p:sp>
      <p:sp>
        <p:nvSpPr>
          <p:cNvPr id="3" name="Rectângulo 1"/>
          <p:cNvSpPr>
            <a:spLocks noChangeArrowheads="1"/>
          </p:cNvSpPr>
          <p:nvPr/>
        </p:nvSpPr>
        <p:spPr bwMode="auto">
          <a:xfrm>
            <a:off x="467544" y="1556792"/>
            <a:ext cx="4104456" cy="3293209"/>
          </a:xfrm>
          <a:prstGeom prst="rect">
            <a:avLst/>
          </a:prstGeom>
          <a:noFill/>
          <a:ln w="9525">
            <a:noFill/>
            <a:miter lim="800000"/>
            <a:headEnd/>
            <a:tailEnd/>
          </a:ln>
        </p:spPr>
        <p:txBody>
          <a:bodyPr wrap="square">
            <a:spAutoFit/>
          </a:bodyPr>
          <a:lstStyle/>
          <a:p>
            <a:pPr algn="l"/>
            <a:r>
              <a:rPr lang="en-US" sz="1600" dirty="0">
                <a:solidFill>
                  <a:srgbClr val="376092"/>
                </a:solidFill>
              </a:rPr>
              <a:t>National Health Service created by Law in </a:t>
            </a:r>
            <a:r>
              <a:rPr lang="en-US" sz="1600" dirty="0" smtClean="0">
                <a:solidFill>
                  <a:srgbClr val="376092"/>
                </a:solidFill>
              </a:rPr>
              <a:t>1979 	network </a:t>
            </a:r>
            <a:r>
              <a:rPr lang="en-US" sz="1600" dirty="0">
                <a:solidFill>
                  <a:srgbClr val="376092"/>
                </a:solidFill>
              </a:rPr>
              <a:t>of global health suppliers for all population, in compliance with the </a:t>
            </a:r>
            <a:r>
              <a:rPr lang="en-US" sz="1600" dirty="0" smtClean="0">
                <a:solidFill>
                  <a:srgbClr val="376092"/>
                </a:solidFill>
              </a:rPr>
              <a:t>Constitutional principles:</a:t>
            </a:r>
            <a:endParaRPr lang="pt-PT" sz="1600" dirty="0">
              <a:solidFill>
                <a:srgbClr val="376092"/>
              </a:solidFill>
            </a:endParaRPr>
          </a:p>
          <a:p>
            <a:pPr algn="l"/>
            <a:endParaRPr lang="en-US" sz="1600" dirty="0" smtClean="0">
              <a:solidFill>
                <a:srgbClr val="376092"/>
              </a:solidFill>
            </a:endParaRPr>
          </a:p>
          <a:p>
            <a:pPr algn="l"/>
            <a:r>
              <a:rPr lang="en-US" sz="1600" dirty="0" smtClean="0">
                <a:solidFill>
                  <a:srgbClr val="376092"/>
                </a:solidFill>
              </a:rPr>
              <a:t>“</a:t>
            </a:r>
            <a:r>
              <a:rPr lang="en-US" sz="1600" i="1" dirty="0">
                <a:solidFill>
                  <a:srgbClr val="376092"/>
                </a:solidFill>
              </a:rPr>
              <a:t>everyone has the right to health protection</a:t>
            </a:r>
            <a:r>
              <a:rPr lang="en-US" sz="1600" dirty="0">
                <a:solidFill>
                  <a:srgbClr val="376092"/>
                </a:solidFill>
              </a:rPr>
              <a:t>”, </a:t>
            </a:r>
            <a:endParaRPr lang="en-US" sz="1600" dirty="0" smtClean="0">
              <a:solidFill>
                <a:srgbClr val="376092"/>
              </a:solidFill>
            </a:endParaRPr>
          </a:p>
          <a:p>
            <a:pPr algn="l"/>
            <a:endParaRPr lang="en-US" sz="1600" dirty="0" smtClean="0">
              <a:solidFill>
                <a:srgbClr val="376092"/>
              </a:solidFill>
            </a:endParaRPr>
          </a:p>
          <a:p>
            <a:pPr algn="ctr"/>
            <a:r>
              <a:rPr lang="en-US" sz="1600" dirty="0" smtClean="0">
                <a:solidFill>
                  <a:srgbClr val="376092"/>
                </a:solidFill>
              </a:rPr>
              <a:t> </a:t>
            </a:r>
            <a:r>
              <a:rPr lang="en-US" sz="1600" dirty="0">
                <a:solidFill>
                  <a:srgbClr val="376092"/>
                </a:solidFill>
              </a:rPr>
              <a:t>“</a:t>
            </a:r>
            <a:r>
              <a:rPr lang="en-US" sz="1600" i="1" dirty="0">
                <a:solidFill>
                  <a:srgbClr val="376092"/>
                </a:solidFill>
              </a:rPr>
              <a:t>universal, general and free national health service</a:t>
            </a:r>
            <a:r>
              <a:rPr lang="en-US" sz="1600" dirty="0">
                <a:solidFill>
                  <a:srgbClr val="376092"/>
                </a:solidFill>
              </a:rPr>
              <a:t>”</a:t>
            </a:r>
          </a:p>
          <a:p>
            <a:pPr algn="l"/>
            <a:endParaRPr lang="pt-PT" sz="1600" dirty="0">
              <a:solidFill>
                <a:srgbClr val="376092"/>
              </a:solidFill>
            </a:endParaRPr>
          </a:p>
          <a:p>
            <a:pPr algn="l"/>
            <a:endParaRPr lang="pt-PT" sz="1600" dirty="0">
              <a:solidFill>
                <a:srgbClr val="376092"/>
              </a:solidFill>
            </a:endParaRPr>
          </a:p>
          <a:p>
            <a:pPr algn="l"/>
            <a:endParaRPr lang="pt-PT" sz="1600" dirty="0">
              <a:solidFill>
                <a:srgbClr val="376092"/>
              </a:solidFill>
            </a:endParaRPr>
          </a:p>
          <a:p>
            <a:pPr algn="l"/>
            <a:endParaRPr lang="pt-PT" sz="1600" dirty="0">
              <a:solidFill>
                <a:srgbClr val="376092"/>
              </a:solidFill>
            </a:endParaRPr>
          </a:p>
        </p:txBody>
      </p:sp>
      <p:sp>
        <p:nvSpPr>
          <p:cNvPr id="4" name="Rectângulo 1"/>
          <p:cNvSpPr>
            <a:spLocks noChangeArrowheads="1"/>
          </p:cNvSpPr>
          <p:nvPr/>
        </p:nvSpPr>
        <p:spPr bwMode="auto">
          <a:xfrm>
            <a:off x="457200" y="4221088"/>
            <a:ext cx="3744416" cy="1323439"/>
          </a:xfrm>
          <a:prstGeom prst="rect">
            <a:avLst/>
          </a:prstGeom>
          <a:noFill/>
          <a:ln w="9525">
            <a:noFill/>
            <a:miter lim="800000"/>
            <a:headEnd/>
            <a:tailEnd/>
          </a:ln>
        </p:spPr>
        <p:txBody>
          <a:bodyPr wrap="square">
            <a:spAutoFit/>
          </a:bodyPr>
          <a:lstStyle/>
          <a:p>
            <a:pPr algn="just"/>
            <a:r>
              <a:rPr lang="pt-PT" sz="1600" dirty="0" smtClean="0">
                <a:solidFill>
                  <a:schemeClr val="tx2">
                    <a:lumMod val="75000"/>
                  </a:schemeClr>
                </a:solidFill>
              </a:rPr>
              <a:t>1989  </a:t>
            </a:r>
            <a:r>
              <a:rPr lang="pt-PT" sz="1600" dirty="0" err="1">
                <a:solidFill>
                  <a:schemeClr val="tx2">
                    <a:lumMod val="75000"/>
                  </a:schemeClr>
                </a:solidFill>
              </a:rPr>
              <a:t>revision</a:t>
            </a:r>
            <a:r>
              <a:rPr lang="pt-PT" sz="1600" dirty="0">
                <a:solidFill>
                  <a:schemeClr val="tx2">
                    <a:lumMod val="75000"/>
                  </a:schemeClr>
                </a:solidFill>
              </a:rPr>
              <a:t> </a:t>
            </a:r>
            <a:r>
              <a:rPr lang="pt-PT" sz="1600" dirty="0" err="1">
                <a:solidFill>
                  <a:schemeClr val="tx2">
                    <a:lumMod val="75000"/>
                  </a:schemeClr>
                </a:solidFill>
              </a:rPr>
              <a:t>of</a:t>
            </a:r>
            <a:r>
              <a:rPr lang="pt-PT" sz="1600" dirty="0">
                <a:solidFill>
                  <a:schemeClr val="tx2">
                    <a:lumMod val="75000"/>
                  </a:schemeClr>
                </a:solidFill>
              </a:rPr>
              <a:t> </a:t>
            </a:r>
            <a:r>
              <a:rPr lang="pt-PT" sz="1600" dirty="0" err="1">
                <a:solidFill>
                  <a:schemeClr val="tx2">
                    <a:lumMod val="75000"/>
                  </a:schemeClr>
                </a:solidFill>
              </a:rPr>
              <a:t>the</a:t>
            </a:r>
            <a:r>
              <a:rPr lang="pt-PT" sz="1600" dirty="0">
                <a:solidFill>
                  <a:schemeClr val="tx2">
                    <a:lumMod val="75000"/>
                  </a:schemeClr>
                </a:solidFill>
              </a:rPr>
              <a:t> </a:t>
            </a:r>
            <a:r>
              <a:rPr lang="pt-PT" sz="1600" dirty="0" err="1">
                <a:solidFill>
                  <a:schemeClr val="tx2">
                    <a:lumMod val="75000"/>
                  </a:schemeClr>
                </a:solidFill>
              </a:rPr>
              <a:t>Constitution</a:t>
            </a:r>
            <a:r>
              <a:rPr lang="pt-PT" sz="1600" dirty="0">
                <a:solidFill>
                  <a:schemeClr val="tx2">
                    <a:lumMod val="75000"/>
                  </a:schemeClr>
                </a:solidFill>
              </a:rPr>
              <a:t> </a:t>
            </a:r>
            <a:r>
              <a:rPr lang="pt-PT" sz="1600" dirty="0" err="1">
                <a:solidFill>
                  <a:schemeClr val="tx2">
                    <a:lumMod val="75000"/>
                  </a:schemeClr>
                </a:solidFill>
              </a:rPr>
              <a:t>changed</a:t>
            </a:r>
            <a:r>
              <a:rPr lang="pt-PT" sz="1600" dirty="0">
                <a:solidFill>
                  <a:schemeClr val="tx2">
                    <a:lumMod val="75000"/>
                  </a:schemeClr>
                </a:solidFill>
              </a:rPr>
              <a:t> </a:t>
            </a:r>
            <a:r>
              <a:rPr lang="pt-PT" sz="1600" dirty="0" err="1">
                <a:solidFill>
                  <a:schemeClr val="tx2">
                    <a:lumMod val="75000"/>
                  </a:schemeClr>
                </a:solidFill>
              </a:rPr>
              <a:t>the</a:t>
            </a:r>
            <a:r>
              <a:rPr lang="pt-PT" sz="1600" dirty="0">
                <a:solidFill>
                  <a:schemeClr val="tx2">
                    <a:lumMod val="75000"/>
                  </a:schemeClr>
                </a:solidFill>
              </a:rPr>
              <a:t> </a:t>
            </a:r>
            <a:r>
              <a:rPr lang="pt-PT" sz="1600" dirty="0" err="1">
                <a:solidFill>
                  <a:schemeClr val="tx2">
                    <a:lumMod val="75000"/>
                  </a:schemeClr>
                </a:solidFill>
              </a:rPr>
              <a:t>principle</a:t>
            </a:r>
            <a:r>
              <a:rPr lang="pt-PT" sz="1600" dirty="0">
                <a:solidFill>
                  <a:schemeClr val="tx2">
                    <a:lumMod val="75000"/>
                  </a:schemeClr>
                </a:solidFill>
              </a:rPr>
              <a:t> </a:t>
            </a:r>
            <a:r>
              <a:rPr lang="pt-PT" sz="1600" dirty="0" err="1">
                <a:solidFill>
                  <a:schemeClr val="tx2">
                    <a:lumMod val="75000"/>
                  </a:schemeClr>
                </a:solidFill>
              </a:rPr>
              <a:t>of</a:t>
            </a:r>
            <a:r>
              <a:rPr lang="pt-PT" sz="1600" dirty="0">
                <a:solidFill>
                  <a:schemeClr val="tx2">
                    <a:lumMod val="75000"/>
                  </a:schemeClr>
                </a:solidFill>
              </a:rPr>
              <a:t> free </a:t>
            </a:r>
            <a:r>
              <a:rPr lang="pt-PT" sz="1600" dirty="0" err="1">
                <a:solidFill>
                  <a:schemeClr val="tx2">
                    <a:lumMod val="75000"/>
                  </a:schemeClr>
                </a:solidFill>
              </a:rPr>
              <a:t>health</a:t>
            </a:r>
            <a:r>
              <a:rPr lang="pt-PT" sz="1600" dirty="0">
                <a:solidFill>
                  <a:schemeClr val="tx2">
                    <a:lumMod val="75000"/>
                  </a:schemeClr>
                </a:solidFill>
              </a:rPr>
              <a:t> </a:t>
            </a:r>
            <a:r>
              <a:rPr lang="pt-PT" sz="1600" dirty="0" err="1">
                <a:solidFill>
                  <a:schemeClr val="tx2">
                    <a:lumMod val="75000"/>
                  </a:schemeClr>
                </a:solidFill>
              </a:rPr>
              <a:t>care</a:t>
            </a:r>
            <a:r>
              <a:rPr lang="pt-PT" sz="1600" dirty="0">
                <a:solidFill>
                  <a:schemeClr val="tx2">
                    <a:lumMod val="75000"/>
                  </a:schemeClr>
                </a:solidFill>
              </a:rPr>
              <a:t> </a:t>
            </a:r>
            <a:r>
              <a:rPr lang="pt-PT" sz="1600" dirty="0" err="1">
                <a:solidFill>
                  <a:schemeClr val="tx2">
                    <a:lumMod val="75000"/>
                  </a:schemeClr>
                </a:solidFill>
              </a:rPr>
              <a:t>services</a:t>
            </a:r>
            <a:r>
              <a:rPr lang="pt-PT" sz="1600" dirty="0">
                <a:solidFill>
                  <a:schemeClr val="tx2">
                    <a:lumMod val="75000"/>
                  </a:schemeClr>
                </a:solidFill>
              </a:rPr>
              <a:t> to:  </a:t>
            </a:r>
          </a:p>
          <a:p>
            <a:pPr algn="l"/>
            <a:endParaRPr lang="pt-PT" sz="1600" dirty="0">
              <a:solidFill>
                <a:schemeClr val="tx2">
                  <a:lumMod val="75000"/>
                </a:schemeClr>
              </a:solidFill>
            </a:endParaRPr>
          </a:p>
          <a:p>
            <a:pPr algn="ctr"/>
            <a:r>
              <a:rPr lang="pt-PT" sz="1600" dirty="0">
                <a:solidFill>
                  <a:schemeClr val="tx2">
                    <a:lumMod val="75000"/>
                  </a:schemeClr>
                </a:solidFill>
              </a:rPr>
              <a:t>“</a:t>
            </a:r>
            <a:r>
              <a:rPr lang="pt-PT" sz="1600" i="1" dirty="0" err="1">
                <a:solidFill>
                  <a:schemeClr val="tx2">
                    <a:lumMod val="75000"/>
                  </a:schemeClr>
                </a:solidFill>
              </a:rPr>
              <a:t>tendentiously</a:t>
            </a:r>
            <a:r>
              <a:rPr lang="pt-PT" sz="1600" i="1" dirty="0">
                <a:solidFill>
                  <a:schemeClr val="tx2">
                    <a:lumMod val="75000"/>
                  </a:schemeClr>
                </a:solidFill>
              </a:rPr>
              <a:t> free” </a:t>
            </a:r>
            <a:r>
              <a:rPr lang="pt-PT" sz="1600" i="1" dirty="0" err="1">
                <a:solidFill>
                  <a:schemeClr val="tx2">
                    <a:lumMod val="75000"/>
                  </a:schemeClr>
                </a:solidFill>
              </a:rPr>
              <a:t>acess</a:t>
            </a:r>
            <a:r>
              <a:rPr lang="pt-PT" sz="1600" i="1" dirty="0">
                <a:solidFill>
                  <a:schemeClr val="tx2">
                    <a:lumMod val="75000"/>
                  </a:schemeClr>
                </a:solidFill>
              </a:rPr>
              <a:t> to </a:t>
            </a:r>
            <a:r>
              <a:rPr lang="pt-PT" sz="1600" i="1" dirty="0" err="1" smtClean="0">
                <a:solidFill>
                  <a:schemeClr val="tx2">
                    <a:lumMod val="75000"/>
                  </a:schemeClr>
                </a:solidFill>
              </a:rPr>
              <a:t>care</a:t>
            </a:r>
            <a:r>
              <a:rPr lang="pt-PT" sz="1600" i="1" dirty="0" smtClean="0">
                <a:solidFill>
                  <a:schemeClr val="tx2">
                    <a:lumMod val="75000"/>
                  </a:schemeClr>
                </a:solidFill>
              </a:rPr>
              <a:t>”</a:t>
            </a:r>
            <a:endParaRPr lang="pt-PT" sz="1600" dirty="0">
              <a:solidFill>
                <a:schemeClr val="tx2">
                  <a:lumMod val="75000"/>
                </a:schemeClr>
              </a:solidFill>
            </a:endParaRPr>
          </a:p>
        </p:txBody>
      </p:sp>
      <p:sp>
        <p:nvSpPr>
          <p:cNvPr id="5" name="Rectângulo 1"/>
          <p:cNvSpPr>
            <a:spLocks noChangeArrowheads="1"/>
          </p:cNvSpPr>
          <p:nvPr/>
        </p:nvSpPr>
        <p:spPr bwMode="auto">
          <a:xfrm>
            <a:off x="4932040" y="1412776"/>
            <a:ext cx="3816424" cy="5016758"/>
          </a:xfrm>
          <a:prstGeom prst="rect">
            <a:avLst/>
          </a:prstGeom>
          <a:noFill/>
          <a:ln w="9525">
            <a:noFill/>
            <a:miter lim="800000"/>
            <a:headEnd/>
            <a:tailEnd/>
          </a:ln>
        </p:spPr>
        <p:txBody>
          <a:bodyPr wrap="square">
            <a:spAutoFit/>
          </a:bodyPr>
          <a:lstStyle/>
          <a:p>
            <a:pPr algn="l"/>
            <a:r>
              <a:rPr lang="en-US" sz="1600" b="1" dirty="0">
                <a:solidFill>
                  <a:srgbClr val="376092"/>
                </a:solidFill>
              </a:rPr>
              <a:t>Years 1970-80 </a:t>
            </a:r>
            <a:r>
              <a:rPr lang="en-US" sz="1600" dirty="0">
                <a:solidFill>
                  <a:srgbClr val="376092"/>
                </a:solidFill>
              </a:rPr>
              <a:t>-  increased financial investment in health with improvements in infrastructures, access to medicines and  investment in new technologies</a:t>
            </a:r>
          </a:p>
          <a:p>
            <a:pPr algn="l"/>
            <a:endParaRPr lang="en-US" sz="1600" dirty="0">
              <a:solidFill>
                <a:srgbClr val="376092"/>
              </a:solidFill>
            </a:endParaRPr>
          </a:p>
          <a:p>
            <a:pPr algn="l"/>
            <a:r>
              <a:rPr lang="en-US" sz="1600" b="1" dirty="0">
                <a:solidFill>
                  <a:srgbClr val="376092"/>
                </a:solidFill>
              </a:rPr>
              <a:t>Years 1990 </a:t>
            </a:r>
            <a:r>
              <a:rPr lang="en-US" sz="1600" dirty="0">
                <a:solidFill>
                  <a:srgbClr val="376092"/>
                </a:solidFill>
              </a:rPr>
              <a:t>– administrative organization into 5 Regional Health Administrations </a:t>
            </a:r>
            <a:endParaRPr lang="en-US" sz="1600" dirty="0" smtClean="0">
              <a:solidFill>
                <a:srgbClr val="376092"/>
              </a:solidFill>
            </a:endParaRPr>
          </a:p>
          <a:p>
            <a:pPr algn="l"/>
            <a:endParaRPr lang="en-US" sz="1600" dirty="0">
              <a:solidFill>
                <a:srgbClr val="376092"/>
              </a:solidFill>
            </a:endParaRPr>
          </a:p>
          <a:p>
            <a:pPr algn="l"/>
            <a:r>
              <a:rPr lang="en-US" sz="1600" b="1" dirty="0" smtClean="0">
                <a:solidFill>
                  <a:srgbClr val="376092"/>
                </a:solidFill>
              </a:rPr>
              <a:t>Year 2002 </a:t>
            </a:r>
            <a:r>
              <a:rPr lang="en-US" sz="1600" dirty="0" smtClean="0">
                <a:solidFill>
                  <a:srgbClr val="376092"/>
                </a:solidFill>
              </a:rPr>
              <a:t>-  PFIs for new hospitals (4 on 2014)</a:t>
            </a:r>
          </a:p>
          <a:p>
            <a:pPr algn="l"/>
            <a:endParaRPr lang="en-US" sz="1600" dirty="0">
              <a:solidFill>
                <a:srgbClr val="376092"/>
              </a:solidFill>
            </a:endParaRPr>
          </a:p>
          <a:p>
            <a:pPr algn="l"/>
            <a:r>
              <a:rPr lang="en-US" sz="1600" b="1" dirty="0">
                <a:solidFill>
                  <a:srgbClr val="376092"/>
                </a:solidFill>
              </a:rPr>
              <a:t>Year 2005 </a:t>
            </a:r>
            <a:r>
              <a:rPr lang="en-US" sz="1600" dirty="0">
                <a:solidFill>
                  <a:srgbClr val="376092"/>
                </a:solidFill>
              </a:rPr>
              <a:t>- Primary care  reform  </a:t>
            </a:r>
            <a:r>
              <a:rPr lang="en-US" sz="1600" dirty="0" smtClean="0">
                <a:solidFill>
                  <a:srgbClr val="376092"/>
                </a:solidFill>
              </a:rPr>
              <a:t>launch</a:t>
            </a:r>
          </a:p>
          <a:p>
            <a:pPr algn="l"/>
            <a:endParaRPr lang="en-US" sz="1600" dirty="0">
              <a:solidFill>
                <a:srgbClr val="376092"/>
              </a:solidFill>
            </a:endParaRPr>
          </a:p>
          <a:p>
            <a:r>
              <a:rPr lang="en-US" sz="1600" b="1" dirty="0" smtClean="0">
                <a:solidFill>
                  <a:srgbClr val="376092"/>
                </a:solidFill>
              </a:rPr>
              <a:t>Year 2005 </a:t>
            </a:r>
            <a:r>
              <a:rPr lang="en-US" sz="1600" dirty="0" smtClean="0">
                <a:solidFill>
                  <a:srgbClr val="376092"/>
                </a:solidFill>
              </a:rPr>
              <a:t>- Hospital mergers ( hospital centers)</a:t>
            </a:r>
          </a:p>
          <a:p>
            <a:endParaRPr lang="en-US" sz="1600" dirty="0">
              <a:solidFill>
                <a:srgbClr val="376092"/>
              </a:solidFill>
            </a:endParaRPr>
          </a:p>
          <a:p>
            <a:pPr algn="l"/>
            <a:r>
              <a:rPr lang="en-US" sz="1600" b="1" dirty="0">
                <a:solidFill>
                  <a:srgbClr val="376092"/>
                </a:solidFill>
              </a:rPr>
              <a:t>Year 2006 </a:t>
            </a:r>
            <a:r>
              <a:rPr lang="en-US" sz="1600" dirty="0">
                <a:solidFill>
                  <a:srgbClr val="376092"/>
                </a:solidFill>
              </a:rPr>
              <a:t>- Long term care network  </a:t>
            </a:r>
            <a:r>
              <a:rPr lang="en-US" sz="1600" dirty="0" smtClean="0">
                <a:solidFill>
                  <a:srgbClr val="376092"/>
                </a:solidFill>
              </a:rPr>
              <a:t>launch</a:t>
            </a:r>
            <a:endParaRPr lang="en-US" sz="1600" dirty="0">
              <a:solidFill>
                <a:srgbClr val="376092"/>
              </a:solidFill>
            </a:endParaRPr>
          </a:p>
          <a:p>
            <a:pPr algn="l"/>
            <a:endParaRPr lang="en-US" sz="1600" dirty="0">
              <a:solidFill>
                <a:srgbClr val="376092"/>
              </a:solidFill>
            </a:endParaRPr>
          </a:p>
          <a:p>
            <a:pPr algn="l"/>
            <a:r>
              <a:rPr lang="en-US" sz="1600" b="1" dirty="0">
                <a:solidFill>
                  <a:srgbClr val="376092"/>
                </a:solidFill>
              </a:rPr>
              <a:t>Year 2009 </a:t>
            </a:r>
            <a:r>
              <a:rPr lang="en-US" sz="1600" dirty="0">
                <a:solidFill>
                  <a:srgbClr val="376092"/>
                </a:solidFill>
              </a:rPr>
              <a:t>- New structure of public health services, at local and regional levels</a:t>
            </a:r>
            <a:endParaRPr lang="pt-PT" sz="1600" dirty="0">
              <a:solidFill>
                <a:srgbClr val="376092"/>
              </a:solidFill>
            </a:endParaRPr>
          </a:p>
        </p:txBody>
      </p:sp>
      <p:sp>
        <p:nvSpPr>
          <p:cNvPr id="6" name="Seta para a direita 5"/>
          <p:cNvSpPr/>
          <p:nvPr/>
        </p:nvSpPr>
        <p:spPr>
          <a:xfrm>
            <a:off x="683568" y="1844824"/>
            <a:ext cx="648072" cy="268608"/>
          </a:xfrm>
          <a:prstGeom prst="rightArrow">
            <a:avLst/>
          </a:prstGeom>
          <a:solidFill>
            <a:schemeClr val="accent3"/>
          </a:solidFill>
          <a:ln w="3175" cap="flat" cmpd="sng" algn="ctr">
            <a:solidFill>
              <a:schemeClr val="tx2">
                <a:lumMod val="60000"/>
                <a:lumOff val="4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04800"/>
            <a:ext cx="8229600" cy="1143000"/>
          </a:xfrm>
        </p:spPr>
        <p:txBody>
          <a:bodyPr anchor="t">
            <a:noAutofit/>
          </a:bodyPr>
          <a:lstStyle/>
          <a:p>
            <a:r>
              <a:rPr lang="pt-PT" sz="3200" b="1" dirty="0" smtClean="0">
                <a:solidFill>
                  <a:srgbClr val="376092"/>
                </a:solidFill>
              </a:rPr>
              <a:t>TROIKA Memorandum </a:t>
            </a:r>
            <a:r>
              <a:rPr lang="pt-PT" sz="3200" b="1" dirty="0" err="1" smtClean="0">
                <a:solidFill>
                  <a:srgbClr val="376092"/>
                </a:solidFill>
              </a:rPr>
              <a:t>of</a:t>
            </a:r>
            <a:r>
              <a:rPr lang="pt-PT" sz="3200" b="1" dirty="0" smtClean="0">
                <a:solidFill>
                  <a:srgbClr val="376092"/>
                </a:solidFill>
              </a:rPr>
              <a:t> </a:t>
            </a:r>
            <a:r>
              <a:rPr lang="pt-PT" sz="3200" b="1" dirty="0" err="1" smtClean="0">
                <a:solidFill>
                  <a:srgbClr val="376092"/>
                </a:solidFill>
              </a:rPr>
              <a:t>Understanding</a:t>
            </a:r>
            <a:r>
              <a:rPr lang="pt-PT" sz="3200" b="1" dirty="0" smtClean="0">
                <a:solidFill>
                  <a:srgbClr val="376092"/>
                </a:solidFill>
              </a:rPr>
              <a:t> </a:t>
            </a:r>
            <a:br>
              <a:rPr lang="pt-PT" sz="3200" b="1" dirty="0" smtClean="0">
                <a:solidFill>
                  <a:srgbClr val="376092"/>
                </a:solidFill>
              </a:rPr>
            </a:br>
            <a:r>
              <a:rPr lang="pt-PT" sz="3200" b="1" dirty="0" err="1" smtClean="0">
                <a:solidFill>
                  <a:srgbClr val="376092"/>
                </a:solidFill>
              </a:rPr>
              <a:t>May</a:t>
            </a:r>
            <a:r>
              <a:rPr lang="pt-PT" sz="3200" b="1" dirty="0" smtClean="0">
                <a:solidFill>
                  <a:srgbClr val="376092"/>
                </a:solidFill>
              </a:rPr>
              <a:t> 17th, 2011</a:t>
            </a:r>
            <a:endParaRPr lang="pt-PT" sz="3200" b="1" dirty="0">
              <a:solidFill>
                <a:srgbClr val="376092"/>
              </a:solidFill>
            </a:endParaRPr>
          </a:p>
        </p:txBody>
      </p:sp>
      <p:sp>
        <p:nvSpPr>
          <p:cNvPr id="3" name="Marcador de Posição de Conteúdo 2"/>
          <p:cNvSpPr>
            <a:spLocks noGrp="1"/>
          </p:cNvSpPr>
          <p:nvPr>
            <p:ph idx="1"/>
          </p:nvPr>
        </p:nvSpPr>
        <p:spPr>
          <a:xfrm>
            <a:off x="457200" y="2060847"/>
            <a:ext cx="8229600" cy="2232249"/>
          </a:xfrm>
        </p:spPr>
        <p:txBody>
          <a:bodyPr>
            <a:normAutofit/>
          </a:bodyPr>
          <a:lstStyle/>
          <a:p>
            <a:pPr>
              <a:buNone/>
            </a:pPr>
            <a:r>
              <a:rPr lang="pt-PT" sz="2800" b="1" dirty="0" err="1" smtClean="0">
                <a:solidFill>
                  <a:srgbClr val="1F497D"/>
                </a:solidFill>
              </a:rPr>
              <a:t>European</a:t>
            </a:r>
            <a:r>
              <a:rPr lang="pt-PT" sz="2800" b="1" dirty="0" smtClean="0">
                <a:solidFill>
                  <a:srgbClr val="1F497D"/>
                </a:solidFill>
              </a:rPr>
              <a:t> </a:t>
            </a:r>
            <a:r>
              <a:rPr lang="pt-PT" sz="2800" b="1" dirty="0" err="1" smtClean="0">
                <a:solidFill>
                  <a:srgbClr val="1F497D"/>
                </a:solidFill>
              </a:rPr>
              <a:t>Stability</a:t>
            </a:r>
            <a:r>
              <a:rPr lang="pt-PT" sz="2800" b="1" dirty="0" smtClean="0">
                <a:solidFill>
                  <a:srgbClr val="1F497D"/>
                </a:solidFill>
              </a:rPr>
              <a:t> </a:t>
            </a:r>
            <a:r>
              <a:rPr lang="pt-PT" sz="2800" b="1" dirty="0" err="1" smtClean="0">
                <a:solidFill>
                  <a:srgbClr val="1F497D"/>
                </a:solidFill>
              </a:rPr>
              <a:t>Mechanism</a:t>
            </a:r>
            <a:r>
              <a:rPr lang="pt-PT" sz="2800" dirty="0" smtClean="0">
                <a:solidFill>
                  <a:srgbClr val="1F497D"/>
                </a:solidFill>
              </a:rPr>
              <a:t> (</a:t>
            </a:r>
            <a:r>
              <a:rPr lang="pt-PT" sz="2800" b="1" dirty="0" smtClean="0">
                <a:solidFill>
                  <a:srgbClr val="1F497D"/>
                </a:solidFill>
              </a:rPr>
              <a:t>ESM</a:t>
            </a:r>
            <a:r>
              <a:rPr lang="pt-PT" sz="2800" dirty="0" smtClean="0">
                <a:solidFill>
                  <a:srgbClr val="1F497D"/>
                </a:solidFill>
              </a:rPr>
              <a:t>)</a:t>
            </a:r>
            <a:endParaRPr lang="pt-PT" sz="2800" dirty="0">
              <a:solidFill>
                <a:srgbClr val="1F497D"/>
              </a:solidFill>
            </a:endParaRPr>
          </a:p>
        </p:txBody>
      </p:sp>
      <p:sp>
        <p:nvSpPr>
          <p:cNvPr id="4" name="Rectângulo 3"/>
          <p:cNvSpPr/>
          <p:nvPr/>
        </p:nvSpPr>
        <p:spPr>
          <a:xfrm>
            <a:off x="539552" y="2780929"/>
            <a:ext cx="8064896" cy="646331"/>
          </a:xfrm>
          <a:prstGeom prst="rect">
            <a:avLst/>
          </a:prstGeom>
        </p:spPr>
        <p:txBody>
          <a:bodyPr wrap="square">
            <a:spAutoFit/>
          </a:bodyPr>
          <a:lstStyle/>
          <a:p>
            <a:r>
              <a:rPr lang="en-US" dirty="0" smtClean="0">
                <a:solidFill>
                  <a:srgbClr val="1F497D"/>
                </a:solidFill>
              </a:rPr>
              <a:t>the ESM provides financial assistance to euro area Member States experiencing or threatened by financing difficulties</a:t>
            </a:r>
            <a:endParaRPr lang="pt-PT" dirty="0">
              <a:solidFill>
                <a:srgbClr val="1F497D"/>
              </a:solidFill>
            </a:endParaRPr>
          </a:p>
        </p:txBody>
      </p:sp>
      <p:sp>
        <p:nvSpPr>
          <p:cNvPr id="6" name="Rectângulo 5"/>
          <p:cNvSpPr/>
          <p:nvPr/>
        </p:nvSpPr>
        <p:spPr>
          <a:xfrm>
            <a:off x="899592" y="4293096"/>
            <a:ext cx="7560840" cy="1200329"/>
          </a:xfrm>
          <a:prstGeom prst="rect">
            <a:avLst/>
          </a:prstGeom>
        </p:spPr>
        <p:txBody>
          <a:bodyPr wrap="square">
            <a:spAutoFit/>
          </a:bodyPr>
          <a:lstStyle/>
          <a:p>
            <a:pPr algn="just"/>
            <a:r>
              <a:rPr lang="en-US" dirty="0" smtClean="0">
                <a:solidFill>
                  <a:srgbClr val="376092"/>
                </a:solidFill>
              </a:rPr>
              <a:t>The Board of Directors of the European Financial Stability Facility (EFSF) approves  the last disbursement of €1.2 billion to Portugal following the </a:t>
            </a:r>
            <a:r>
              <a:rPr lang="en-US" b="1" dirty="0" smtClean="0">
                <a:solidFill>
                  <a:srgbClr val="376092"/>
                </a:solidFill>
              </a:rPr>
              <a:t>11th quarterly review</a:t>
            </a:r>
            <a:r>
              <a:rPr lang="en-US" dirty="0" smtClean="0">
                <a:solidFill>
                  <a:srgbClr val="376092"/>
                </a:solidFill>
              </a:rPr>
              <a:t> of the macroeconomic adjustment </a:t>
            </a:r>
            <a:r>
              <a:rPr lang="en-US" dirty="0" err="1" smtClean="0">
                <a:solidFill>
                  <a:srgbClr val="376092"/>
                </a:solidFill>
              </a:rPr>
              <a:t>programme</a:t>
            </a:r>
            <a:r>
              <a:rPr lang="en-US" dirty="0" smtClean="0">
                <a:solidFill>
                  <a:srgbClr val="376092"/>
                </a:solidFill>
              </a:rPr>
              <a:t> on the 24</a:t>
            </a:r>
            <a:r>
              <a:rPr lang="en-US" baseline="30000" dirty="0" smtClean="0">
                <a:solidFill>
                  <a:srgbClr val="376092"/>
                </a:solidFill>
              </a:rPr>
              <a:t>th</a:t>
            </a:r>
            <a:r>
              <a:rPr lang="en-US" dirty="0" smtClean="0">
                <a:solidFill>
                  <a:srgbClr val="376092"/>
                </a:solidFill>
              </a:rPr>
              <a:t> April 2014</a:t>
            </a:r>
            <a:endParaRPr lang="pt-PT" dirty="0">
              <a:solidFill>
                <a:srgbClr val="376092"/>
              </a:solidFill>
            </a:endParaRPr>
          </a:p>
        </p:txBody>
      </p:sp>
      <p:pic>
        <p:nvPicPr>
          <p:cNvPr id="6146" name="Picture 2" descr="img/logo-320x120.png">
            <a:hlinkClick r:id="rId2"/>
          </p:cNvPr>
          <p:cNvPicPr>
            <a:picLocks noChangeAspect="1" noChangeArrowheads="1"/>
          </p:cNvPicPr>
          <p:nvPr/>
        </p:nvPicPr>
        <p:blipFill>
          <a:blip r:embed="rId3" cstate="print"/>
          <a:srcRect/>
          <a:stretch>
            <a:fillRect/>
          </a:stretch>
        </p:blipFill>
        <p:spPr bwMode="auto">
          <a:xfrm>
            <a:off x="6876256" y="2060848"/>
            <a:ext cx="1754912" cy="5798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57200" y="304800"/>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PT" sz="3200" b="1" i="0" u="none" strike="noStrike" kern="1200" cap="none" spc="0" normalizeH="0" baseline="0" noProof="0" dirty="0" smtClean="0">
                <a:ln>
                  <a:noFill/>
                </a:ln>
                <a:solidFill>
                  <a:srgbClr val="376092"/>
                </a:solidFill>
                <a:effectLst/>
                <a:uLnTx/>
                <a:uFillTx/>
                <a:latin typeface="+mj-lt"/>
                <a:ea typeface="+mj-ea"/>
                <a:cs typeface="+mj-cs"/>
              </a:rPr>
              <a:t>TROIKA Memorandum </a:t>
            </a:r>
            <a:r>
              <a:rPr kumimoji="0" lang="pt-PT" sz="3200" b="1" i="0" u="none" strike="noStrike" kern="1200" cap="none" spc="0" normalizeH="0" baseline="0" noProof="0" dirty="0" err="1" smtClean="0">
                <a:ln>
                  <a:noFill/>
                </a:ln>
                <a:solidFill>
                  <a:srgbClr val="376092"/>
                </a:solidFill>
                <a:effectLst/>
                <a:uLnTx/>
                <a:uFillTx/>
                <a:latin typeface="+mj-lt"/>
                <a:ea typeface="+mj-ea"/>
                <a:cs typeface="+mj-cs"/>
              </a:rPr>
              <a:t>of</a:t>
            </a:r>
            <a:r>
              <a:rPr kumimoji="0" lang="pt-PT" sz="3200" b="1" i="0" u="none" strike="noStrike" kern="1200" cap="none" spc="0" normalizeH="0" baseline="0" noProof="0" dirty="0" smtClean="0">
                <a:ln>
                  <a:noFill/>
                </a:ln>
                <a:solidFill>
                  <a:srgbClr val="376092"/>
                </a:solidFill>
                <a:effectLst/>
                <a:uLnTx/>
                <a:uFillTx/>
                <a:latin typeface="+mj-lt"/>
                <a:ea typeface="+mj-ea"/>
                <a:cs typeface="+mj-cs"/>
              </a:rPr>
              <a:t> </a:t>
            </a:r>
            <a:r>
              <a:rPr kumimoji="0" lang="pt-PT" sz="3200" b="1" i="0" u="none" strike="noStrike" kern="1200" cap="none" spc="0" normalizeH="0" baseline="0" noProof="0" dirty="0" err="1" smtClean="0">
                <a:ln>
                  <a:noFill/>
                </a:ln>
                <a:solidFill>
                  <a:srgbClr val="376092"/>
                </a:solidFill>
                <a:effectLst/>
                <a:uLnTx/>
                <a:uFillTx/>
                <a:latin typeface="+mj-lt"/>
                <a:ea typeface="+mj-ea"/>
                <a:cs typeface="+mj-cs"/>
              </a:rPr>
              <a:t>Understanding</a:t>
            </a:r>
            <a:r>
              <a:rPr kumimoji="0" lang="pt-PT" sz="3200" b="1" i="0" u="none" strike="noStrike" kern="1200" cap="none" spc="0" normalizeH="0" baseline="0" noProof="0" dirty="0" smtClean="0">
                <a:ln>
                  <a:noFill/>
                </a:ln>
                <a:solidFill>
                  <a:srgbClr val="376092"/>
                </a:solidFill>
                <a:effectLst/>
                <a:uLnTx/>
                <a:uFillTx/>
                <a:latin typeface="+mj-lt"/>
                <a:ea typeface="+mj-ea"/>
                <a:cs typeface="+mj-cs"/>
              </a:rPr>
              <a:t> </a:t>
            </a:r>
            <a:br>
              <a:rPr kumimoji="0" lang="pt-PT" sz="3200" b="1" i="0" u="none" strike="noStrike" kern="1200" cap="none" spc="0" normalizeH="0" baseline="0" noProof="0" dirty="0" smtClean="0">
                <a:ln>
                  <a:noFill/>
                </a:ln>
                <a:solidFill>
                  <a:srgbClr val="376092"/>
                </a:solidFill>
                <a:effectLst/>
                <a:uLnTx/>
                <a:uFillTx/>
                <a:latin typeface="+mj-lt"/>
                <a:ea typeface="+mj-ea"/>
                <a:cs typeface="+mj-cs"/>
              </a:rPr>
            </a:br>
            <a:r>
              <a:rPr kumimoji="0" lang="pt-PT" sz="3200" b="1" i="0" u="none" strike="noStrike" kern="1200" cap="none" spc="0" normalizeH="0" baseline="0" noProof="0" dirty="0" err="1" smtClean="0">
                <a:ln>
                  <a:noFill/>
                </a:ln>
                <a:solidFill>
                  <a:srgbClr val="376092"/>
                </a:solidFill>
                <a:effectLst/>
                <a:uLnTx/>
                <a:uFillTx/>
                <a:latin typeface="+mj-lt"/>
                <a:ea typeface="+mj-ea"/>
                <a:cs typeface="+mj-cs"/>
              </a:rPr>
              <a:t>May</a:t>
            </a:r>
            <a:r>
              <a:rPr kumimoji="0" lang="pt-PT" sz="3200" b="1" i="0" u="none" strike="noStrike" kern="1200" cap="none" spc="0" normalizeH="0" baseline="0" noProof="0" dirty="0" smtClean="0">
                <a:ln>
                  <a:noFill/>
                </a:ln>
                <a:solidFill>
                  <a:srgbClr val="376092"/>
                </a:solidFill>
                <a:effectLst/>
                <a:uLnTx/>
                <a:uFillTx/>
                <a:latin typeface="+mj-lt"/>
                <a:ea typeface="+mj-ea"/>
                <a:cs typeface="+mj-cs"/>
              </a:rPr>
              <a:t> 17th, 2011</a:t>
            </a:r>
            <a:endParaRPr kumimoji="0" lang="pt-PT" sz="3200" b="1" i="0" u="none" strike="noStrike" kern="1200" cap="none" spc="0" normalizeH="0" baseline="0" noProof="0" dirty="0">
              <a:ln>
                <a:noFill/>
              </a:ln>
              <a:solidFill>
                <a:srgbClr val="376092"/>
              </a:solidFill>
              <a:effectLst/>
              <a:uLnTx/>
              <a:uFillTx/>
              <a:latin typeface="+mj-lt"/>
              <a:ea typeface="+mj-ea"/>
              <a:cs typeface="+mj-cs"/>
            </a:endParaRPr>
          </a:p>
        </p:txBody>
      </p:sp>
      <p:sp>
        <p:nvSpPr>
          <p:cNvPr id="4" name="Marcador de Posição de Conteúdo 3"/>
          <p:cNvSpPr>
            <a:spLocks noGrp="1"/>
          </p:cNvSpPr>
          <p:nvPr>
            <p:ph idx="1"/>
          </p:nvPr>
        </p:nvSpPr>
        <p:spPr>
          <a:xfrm>
            <a:off x="457200" y="1988840"/>
            <a:ext cx="8229600" cy="4137323"/>
          </a:xfrm>
        </p:spPr>
        <p:txBody>
          <a:bodyPr>
            <a:normAutofit/>
          </a:bodyPr>
          <a:lstStyle/>
          <a:p>
            <a:pPr>
              <a:buNone/>
            </a:pPr>
            <a:r>
              <a:rPr lang="pt-PT" sz="2400" b="1" dirty="0" err="1" smtClean="0">
                <a:solidFill>
                  <a:srgbClr val="376092"/>
                </a:solidFill>
              </a:rPr>
              <a:t>Health</a:t>
            </a:r>
            <a:r>
              <a:rPr lang="pt-PT" sz="2400" b="1" dirty="0" smtClean="0">
                <a:solidFill>
                  <a:srgbClr val="376092"/>
                </a:solidFill>
              </a:rPr>
              <a:t> </a:t>
            </a:r>
            <a:r>
              <a:rPr lang="pt-PT" sz="2400" b="1" dirty="0" err="1" smtClean="0">
                <a:solidFill>
                  <a:srgbClr val="376092"/>
                </a:solidFill>
              </a:rPr>
              <a:t>Care</a:t>
            </a:r>
            <a:r>
              <a:rPr lang="pt-PT" sz="2400" b="1" dirty="0" smtClean="0">
                <a:solidFill>
                  <a:srgbClr val="376092"/>
                </a:solidFill>
              </a:rPr>
              <a:t> </a:t>
            </a:r>
            <a:r>
              <a:rPr lang="pt-PT" sz="2400" b="1" dirty="0" err="1" smtClean="0">
                <a:solidFill>
                  <a:srgbClr val="376092"/>
                </a:solidFill>
              </a:rPr>
              <a:t>System</a:t>
            </a:r>
            <a:r>
              <a:rPr lang="pt-PT" sz="2400" b="1" dirty="0" smtClean="0">
                <a:solidFill>
                  <a:srgbClr val="376092"/>
                </a:solidFill>
              </a:rPr>
              <a:t> objetives:</a:t>
            </a:r>
          </a:p>
          <a:p>
            <a:pPr>
              <a:buFontTx/>
              <a:buChar char="-"/>
            </a:pPr>
            <a:r>
              <a:rPr lang="pt-PT" sz="1800" dirty="0" smtClean="0">
                <a:solidFill>
                  <a:srgbClr val="376092"/>
                </a:solidFill>
              </a:rPr>
              <a:t>improve </a:t>
            </a:r>
            <a:r>
              <a:rPr lang="pt-PT" sz="1800" dirty="0" err="1" smtClean="0">
                <a:solidFill>
                  <a:srgbClr val="376092"/>
                </a:solidFill>
              </a:rPr>
              <a:t>eficiency</a:t>
            </a:r>
            <a:r>
              <a:rPr lang="pt-PT" sz="1800" dirty="0" smtClean="0">
                <a:solidFill>
                  <a:srgbClr val="376092"/>
                </a:solidFill>
              </a:rPr>
              <a:t> </a:t>
            </a:r>
            <a:r>
              <a:rPr lang="pt-PT" sz="1800" dirty="0" err="1" smtClean="0">
                <a:solidFill>
                  <a:srgbClr val="376092"/>
                </a:solidFill>
              </a:rPr>
              <a:t>and</a:t>
            </a:r>
            <a:r>
              <a:rPr lang="pt-PT" sz="1800" dirty="0" smtClean="0">
                <a:solidFill>
                  <a:srgbClr val="376092"/>
                </a:solidFill>
              </a:rPr>
              <a:t> </a:t>
            </a:r>
            <a:r>
              <a:rPr lang="pt-PT" sz="1800" dirty="0" err="1" smtClean="0">
                <a:solidFill>
                  <a:srgbClr val="376092"/>
                </a:solidFill>
              </a:rPr>
              <a:t>effectiveness</a:t>
            </a:r>
            <a:r>
              <a:rPr lang="pt-PT" sz="1800" dirty="0" smtClean="0">
                <a:solidFill>
                  <a:srgbClr val="376092"/>
                </a:solidFill>
              </a:rPr>
              <a:t> in </a:t>
            </a:r>
            <a:r>
              <a:rPr lang="pt-PT" sz="1800" dirty="0" err="1" smtClean="0">
                <a:solidFill>
                  <a:srgbClr val="376092"/>
                </a:solidFill>
              </a:rPr>
              <a:t>the</a:t>
            </a:r>
            <a:r>
              <a:rPr lang="pt-PT" sz="1800" dirty="0" smtClean="0">
                <a:solidFill>
                  <a:srgbClr val="376092"/>
                </a:solidFill>
              </a:rPr>
              <a:t> </a:t>
            </a:r>
            <a:r>
              <a:rPr lang="pt-PT" sz="1800" dirty="0" err="1" smtClean="0">
                <a:solidFill>
                  <a:srgbClr val="376092"/>
                </a:solidFill>
              </a:rPr>
              <a:t>health</a:t>
            </a:r>
            <a:r>
              <a:rPr lang="pt-PT" sz="1800" dirty="0" smtClean="0">
                <a:solidFill>
                  <a:srgbClr val="376092"/>
                </a:solidFill>
              </a:rPr>
              <a:t> </a:t>
            </a:r>
            <a:r>
              <a:rPr lang="pt-PT" sz="1800" dirty="0" err="1" smtClean="0">
                <a:solidFill>
                  <a:srgbClr val="376092"/>
                </a:solidFill>
              </a:rPr>
              <a:t>care</a:t>
            </a:r>
            <a:r>
              <a:rPr lang="pt-PT" sz="1800" dirty="0" smtClean="0">
                <a:solidFill>
                  <a:srgbClr val="376092"/>
                </a:solidFill>
              </a:rPr>
              <a:t> </a:t>
            </a:r>
            <a:r>
              <a:rPr lang="pt-PT" sz="1800" dirty="0" err="1" smtClean="0">
                <a:solidFill>
                  <a:srgbClr val="376092"/>
                </a:solidFill>
              </a:rPr>
              <a:t>system</a:t>
            </a:r>
            <a:r>
              <a:rPr lang="pt-PT" sz="1800" dirty="0" smtClean="0">
                <a:solidFill>
                  <a:srgbClr val="376092"/>
                </a:solidFill>
              </a:rPr>
              <a:t> – more </a:t>
            </a:r>
            <a:r>
              <a:rPr lang="pt-PT" sz="1800" dirty="0" err="1" smtClean="0">
                <a:solidFill>
                  <a:srgbClr val="376092"/>
                </a:solidFill>
              </a:rPr>
              <a:t>rational</a:t>
            </a:r>
            <a:r>
              <a:rPr lang="pt-PT" sz="1800" dirty="0" smtClean="0">
                <a:solidFill>
                  <a:srgbClr val="376092"/>
                </a:solidFill>
              </a:rPr>
              <a:t> use </a:t>
            </a:r>
            <a:r>
              <a:rPr lang="pt-PT" sz="1800" dirty="0" err="1" smtClean="0">
                <a:solidFill>
                  <a:srgbClr val="376092"/>
                </a:solidFill>
              </a:rPr>
              <a:t>of</a:t>
            </a:r>
            <a:r>
              <a:rPr lang="pt-PT" sz="1800" dirty="0" smtClean="0">
                <a:solidFill>
                  <a:srgbClr val="376092"/>
                </a:solidFill>
              </a:rPr>
              <a:t> </a:t>
            </a:r>
            <a:r>
              <a:rPr lang="pt-PT" sz="1800" dirty="0" err="1" smtClean="0">
                <a:solidFill>
                  <a:srgbClr val="376092"/>
                </a:solidFill>
              </a:rPr>
              <a:t>services</a:t>
            </a:r>
            <a:r>
              <a:rPr lang="pt-PT" sz="1800" dirty="0" smtClean="0">
                <a:solidFill>
                  <a:srgbClr val="376092"/>
                </a:solidFill>
              </a:rPr>
              <a:t> </a:t>
            </a:r>
            <a:r>
              <a:rPr lang="pt-PT" sz="1800" dirty="0" err="1" smtClean="0">
                <a:solidFill>
                  <a:srgbClr val="376092"/>
                </a:solidFill>
              </a:rPr>
              <a:t>and</a:t>
            </a:r>
            <a:r>
              <a:rPr lang="pt-PT" sz="1800" dirty="0" smtClean="0">
                <a:solidFill>
                  <a:srgbClr val="376092"/>
                </a:solidFill>
              </a:rPr>
              <a:t> </a:t>
            </a:r>
            <a:r>
              <a:rPr lang="pt-PT" sz="1800" dirty="0" err="1" smtClean="0">
                <a:solidFill>
                  <a:srgbClr val="376092"/>
                </a:solidFill>
              </a:rPr>
              <a:t>control</a:t>
            </a:r>
            <a:r>
              <a:rPr lang="pt-PT" sz="1800" dirty="0" smtClean="0">
                <a:solidFill>
                  <a:srgbClr val="376092"/>
                </a:solidFill>
              </a:rPr>
              <a:t> </a:t>
            </a:r>
            <a:r>
              <a:rPr lang="pt-PT" sz="1800" dirty="0" err="1" smtClean="0">
                <a:solidFill>
                  <a:srgbClr val="376092"/>
                </a:solidFill>
              </a:rPr>
              <a:t>of</a:t>
            </a:r>
            <a:r>
              <a:rPr lang="pt-PT" sz="1800" dirty="0" smtClean="0">
                <a:solidFill>
                  <a:srgbClr val="376092"/>
                </a:solidFill>
              </a:rPr>
              <a:t> </a:t>
            </a:r>
            <a:r>
              <a:rPr lang="pt-PT" sz="1800" dirty="0" err="1" smtClean="0">
                <a:solidFill>
                  <a:srgbClr val="376092"/>
                </a:solidFill>
              </a:rPr>
              <a:t>expenditures</a:t>
            </a:r>
            <a:endParaRPr lang="pt-PT" sz="1800" dirty="0" smtClean="0">
              <a:solidFill>
                <a:srgbClr val="376092"/>
              </a:solidFill>
            </a:endParaRPr>
          </a:p>
          <a:p>
            <a:pPr>
              <a:buFontTx/>
              <a:buChar char="-"/>
            </a:pPr>
            <a:r>
              <a:rPr lang="pt-PT" sz="1800" dirty="0" err="1" smtClean="0">
                <a:solidFill>
                  <a:srgbClr val="376092"/>
                </a:solidFill>
              </a:rPr>
              <a:t>generate</a:t>
            </a:r>
            <a:r>
              <a:rPr lang="pt-PT" sz="1800" dirty="0" smtClean="0">
                <a:solidFill>
                  <a:srgbClr val="376092"/>
                </a:solidFill>
              </a:rPr>
              <a:t> </a:t>
            </a:r>
            <a:r>
              <a:rPr lang="pt-PT" sz="1800" dirty="0" err="1" smtClean="0">
                <a:solidFill>
                  <a:srgbClr val="376092"/>
                </a:solidFill>
              </a:rPr>
              <a:t>aditional</a:t>
            </a:r>
            <a:r>
              <a:rPr lang="pt-PT" sz="1800" dirty="0" smtClean="0">
                <a:solidFill>
                  <a:srgbClr val="376092"/>
                </a:solidFill>
              </a:rPr>
              <a:t> </a:t>
            </a:r>
            <a:r>
              <a:rPr lang="pt-PT" sz="1800" dirty="0" err="1" smtClean="0">
                <a:solidFill>
                  <a:srgbClr val="376092"/>
                </a:solidFill>
              </a:rPr>
              <a:t>savings</a:t>
            </a:r>
            <a:r>
              <a:rPr lang="pt-PT" sz="1800" dirty="0" smtClean="0">
                <a:solidFill>
                  <a:srgbClr val="376092"/>
                </a:solidFill>
              </a:rPr>
              <a:t> in </a:t>
            </a:r>
            <a:r>
              <a:rPr lang="pt-PT" sz="1800" dirty="0" err="1" smtClean="0">
                <a:solidFill>
                  <a:srgbClr val="376092"/>
                </a:solidFill>
              </a:rPr>
              <a:t>the</a:t>
            </a:r>
            <a:r>
              <a:rPr lang="pt-PT" sz="1800" dirty="0" smtClean="0">
                <a:solidFill>
                  <a:srgbClr val="376092"/>
                </a:solidFill>
              </a:rPr>
              <a:t> </a:t>
            </a:r>
            <a:r>
              <a:rPr lang="pt-PT" sz="1800" dirty="0" err="1" smtClean="0">
                <a:solidFill>
                  <a:srgbClr val="376092"/>
                </a:solidFill>
              </a:rPr>
              <a:t>area</a:t>
            </a:r>
            <a:r>
              <a:rPr lang="pt-PT" sz="1800" dirty="0" smtClean="0">
                <a:solidFill>
                  <a:srgbClr val="376092"/>
                </a:solidFill>
              </a:rPr>
              <a:t> </a:t>
            </a:r>
            <a:r>
              <a:rPr lang="pt-PT" sz="1800" dirty="0" err="1" smtClean="0">
                <a:solidFill>
                  <a:srgbClr val="376092"/>
                </a:solidFill>
              </a:rPr>
              <a:t>of</a:t>
            </a:r>
            <a:r>
              <a:rPr lang="pt-PT" sz="1800" dirty="0" smtClean="0">
                <a:solidFill>
                  <a:srgbClr val="376092"/>
                </a:solidFill>
              </a:rPr>
              <a:t> </a:t>
            </a:r>
            <a:r>
              <a:rPr lang="pt-PT" sz="1800" dirty="0" err="1" smtClean="0">
                <a:solidFill>
                  <a:srgbClr val="376092"/>
                </a:solidFill>
              </a:rPr>
              <a:t>pharmaceuticals</a:t>
            </a:r>
            <a:r>
              <a:rPr lang="pt-PT" sz="1800" dirty="0" smtClean="0">
                <a:solidFill>
                  <a:srgbClr val="376092"/>
                </a:solidFill>
              </a:rPr>
              <a:t> (</a:t>
            </a:r>
            <a:r>
              <a:rPr lang="pt-PT" sz="1800" dirty="0" err="1" smtClean="0">
                <a:solidFill>
                  <a:srgbClr val="376092"/>
                </a:solidFill>
              </a:rPr>
              <a:t>reduce</a:t>
            </a:r>
            <a:r>
              <a:rPr lang="pt-PT" sz="1800" dirty="0" smtClean="0">
                <a:solidFill>
                  <a:srgbClr val="376092"/>
                </a:solidFill>
              </a:rPr>
              <a:t> to 1.25% </a:t>
            </a:r>
            <a:r>
              <a:rPr lang="pt-PT" sz="1800" dirty="0" err="1" smtClean="0">
                <a:solidFill>
                  <a:srgbClr val="376092"/>
                </a:solidFill>
              </a:rPr>
              <a:t>of</a:t>
            </a:r>
            <a:r>
              <a:rPr lang="pt-PT" sz="1800" dirty="0" smtClean="0">
                <a:solidFill>
                  <a:srgbClr val="376092"/>
                </a:solidFill>
              </a:rPr>
              <a:t> GDP/2012; 1% </a:t>
            </a:r>
            <a:r>
              <a:rPr lang="pt-PT" sz="1800" dirty="0" err="1" smtClean="0">
                <a:solidFill>
                  <a:srgbClr val="376092"/>
                </a:solidFill>
              </a:rPr>
              <a:t>of</a:t>
            </a:r>
            <a:r>
              <a:rPr lang="pt-PT" sz="1800" dirty="0" smtClean="0">
                <a:solidFill>
                  <a:srgbClr val="376092"/>
                </a:solidFill>
              </a:rPr>
              <a:t> GDP/2013 </a:t>
            </a:r>
            <a:r>
              <a:rPr lang="pt-PT" sz="1800" dirty="0" err="1" smtClean="0">
                <a:solidFill>
                  <a:srgbClr val="376092"/>
                </a:solidFill>
              </a:rPr>
              <a:t>and</a:t>
            </a:r>
            <a:r>
              <a:rPr lang="pt-PT" sz="1800" dirty="0" smtClean="0">
                <a:solidFill>
                  <a:srgbClr val="376092"/>
                </a:solidFill>
              </a:rPr>
              <a:t> 2014)</a:t>
            </a:r>
          </a:p>
          <a:p>
            <a:pPr>
              <a:buFontTx/>
              <a:buChar char="-"/>
            </a:pPr>
            <a:r>
              <a:rPr lang="pt-PT" sz="1800" dirty="0" err="1" smtClean="0">
                <a:solidFill>
                  <a:srgbClr val="376092"/>
                </a:solidFill>
              </a:rPr>
              <a:t>generate</a:t>
            </a:r>
            <a:r>
              <a:rPr lang="pt-PT" sz="1800" dirty="0" smtClean="0">
                <a:solidFill>
                  <a:srgbClr val="376092"/>
                </a:solidFill>
              </a:rPr>
              <a:t> </a:t>
            </a:r>
            <a:r>
              <a:rPr lang="pt-PT" sz="1800" dirty="0" err="1" smtClean="0">
                <a:solidFill>
                  <a:srgbClr val="376092"/>
                </a:solidFill>
              </a:rPr>
              <a:t>additional</a:t>
            </a:r>
            <a:r>
              <a:rPr lang="pt-PT" sz="1800" dirty="0" smtClean="0">
                <a:solidFill>
                  <a:srgbClr val="376092"/>
                </a:solidFill>
              </a:rPr>
              <a:t> </a:t>
            </a:r>
            <a:r>
              <a:rPr lang="pt-PT" sz="1800" dirty="0" err="1" smtClean="0">
                <a:solidFill>
                  <a:srgbClr val="376092"/>
                </a:solidFill>
              </a:rPr>
              <a:t>savings</a:t>
            </a:r>
            <a:r>
              <a:rPr lang="pt-PT" sz="1800" dirty="0" smtClean="0">
                <a:solidFill>
                  <a:srgbClr val="376092"/>
                </a:solidFill>
              </a:rPr>
              <a:t> in hospital </a:t>
            </a:r>
            <a:r>
              <a:rPr lang="pt-PT" sz="1800" dirty="0" err="1" smtClean="0">
                <a:solidFill>
                  <a:srgbClr val="376092"/>
                </a:solidFill>
              </a:rPr>
              <a:t>operating</a:t>
            </a:r>
            <a:r>
              <a:rPr lang="pt-PT" sz="1800" dirty="0" smtClean="0">
                <a:solidFill>
                  <a:srgbClr val="376092"/>
                </a:solidFill>
              </a:rPr>
              <a:t> </a:t>
            </a:r>
            <a:r>
              <a:rPr lang="pt-PT" sz="1800" dirty="0" err="1" smtClean="0">
                <a:solidFill>
                  <a:srgbClr val="376092"/>
                </a:solidFill>
              </a:rPr>
              <a:t>costs</a:t>
            </a:r>
            <a:endParaRPr lang="pt-PT" sz="1800" dirty="0" smtClean="0">
              <a:solidFill>
                <a:srgbClr val="376092"/>
              </a:solidFill>
            </a:endParaRPr>
          </a:p>
          <a:p>
            <a:pPr>
              <a:buNone/>
            </a:pPr>
            <a:endParaRPr lang="pt-PT" sz="1800" dirty="0" smtClean="0">
              <a:solidFill>
                <a:srgbClr val="376092"/>
              </a:solidFill>
            </a:endParaRPr>
          </a:p>
          <a:p>
            <a:pPr>
              <a:buNone/>
            </a:pPr>
            <a:endParaRPr lang="pt-PT" dirty="0" smtClean="0">
              <a:solidFill>
                <a:srgbClr val="376092"/>
              </a:solidFill>
            </a:endParaRPr>
          </a:p>
          <a:p>
            <a:pPr algn="ctr">
              <a:buNone/>
            </a:pPr>
            <a:r>
              <a:rPr lang="en-GB" sz="2400" dirty="0" smtClean="0">
                <a:solidFill>
                  <a:srgbClr val="376092"/>
                </a:solidFill>
              </a:rPr>
              <a:t>The Memorandum IDENTIFIED specific actions and targets in various health areas!</a:t>
            </a:r>
            <a:endParaRPr lang="en-GB" sz="2400" dirty="0">
              <a:solidFill>
                <a:srgbClr val="37609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apa.jpg"/>
          <p:cNvPicPr>
            <a:picLocks noChangeAspect="1"/>
          </p:cNvPicPr>
          <p:nvPr/>
        </p:nvPicPr>
        <p:blipFill>
          <a:blip r:embed="rId2" cstate="print"/>
          <a:srcRect t="10127" b="10127"/>
          <a:stretch>
            <a:fillRect/>
          </a:stretch>
        </p:blipFill>
        <p:spPr bwMode="auto">
          <a:xfrm>
            <a:off x="611560" y="3933056"/>
            <a:ext cx="2501998" cy="2304256"/>
          </a:xfrm>
          <a:prstGeom prst="rect">
            <a:avLst/>
          </a:prstGeom>
          <a:noFill/>
          <a:ln w="9525">
            <a:noFill/>
            <a:miter lim="800000"/>
            <a:headEnd/>
            <a:tailEnd/>
          </a:ln>
        </p:spPr>
      </p:pic>
      <p:pic>
        <p:nvPicPr>
          <p:cNvPr id="3" name="Picture 1"/>
          <p:cNvPicPr>
            <a:picLocks noChangeAspect="1" noChangeArrowheads="1"/>
          </p:cNvPicPr>
          <p:nvPr/>
        </p:nvPicPr>
        <p:blipFill>
          <a:blip r:embed="rId3" cstate="print"/>
          <a:srcRect/>
          <a:stretch>
            <a:fillRect/>
          </a:stretch>
        </p:blipFill>
        <p:spPr bwMode="auto">
          <a:xfrm>
            <a:off x="2051720" y="3573016"/>
            <a:ext cx="1096534" cy="288032"/>
          </a:xfrm>
          <a:prstGeom prst="rect">
            <a:avLst/>
          </a:prstGeom>
          <a:noFill/>
          <a:ln w="9525">
            <a:noFill/>
            <a:miter lim="800000"/>
            <a:headEnd/>
            <a:tailEnd/>
          </a:ln>
        </p:spPr>
      </p:pic>
      <p:sp>
        <p:nvSpPr>
          <p:cNvPr id="4" name="Título 1"/>
          <p:cNvSpPr txBox="1">
            <a:spLocks/>
          </p:cNvSpPr>
          <p:nvPr/>
        </p:nvSpPr>
        <p:spPr>
          <a:xfrm>
            <a:off x="457200" y="304800"/>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PT" sz="3200" b="1" i="0" u="none" strike="noStrike" kern="1200" cap="none" spc="0" normalizeH="0" baseline="0" noProof="0" dirty="0" err="1" smtClean="0">
                <a:ln>
                  <a:noFill/>
                </a:ln>
                <a:solidFill>
                  <a:srgbClr val="376092"/>
                </a:solidFill>
                <a:effectLst/>
                <a:uLnTx/>
                <a:uFillTx/>
                <a:latin typeface="+mj-lt"/>
                <a:ea typeface="+mj-ea"/>
                <a:cs typeface="+mj-cs"/>
              </a:rPr>
              <a:t>May</a:t>
            </a:r>
            <a:r>
              <a:rPr kumimoji="0" lang="pt-PT" sz="3200" b="1" i="0" u="none" strike="noStrike" kern="1200" cap="none" spc="0" normalizeH="0" baseline="0" noProof="0" dirty="0" smtClean="0">
                <a:ln>
                  <a:noFill/>
                </a:ln>
                <a:solidFill>
                  <a:srgbClr val="376092"/>
                </a:solidFill>
                <a:effectLst/>
                <a:uLnTx/>
                <a:uFillTx/>
                <a:latin typeface="+mj-lt"/>
                <a:ea typeface="+mj-ea"/>
                <a:cs typeface="+mj-cs"/>
              </a:rPr>
              <a:t> 17th, 2011</a:t>
            </a:r>
          </a:p>
          <a:p>
            <a:pPr marL="0" marR="0" lvl="0" indent="0" algn="ctr" defTabSz="914400" rtl="0" eaLnBrk="1" fontAlgn="auto" latinLnBrk="0" hangingPunct="1">
              <a:lnSpc>
                <a:spcPct val="100000"/>
              </a:lnSpc>
              <a:spcBef>
                <a:spcPct val="0"/>
              </a:spcBef>
              <a:spcAft>
                <a:spcPts val="0"/>
              </a:spcAft>
              <a:buClrTx/>
              <a:buSzTx/>
              <a:buFontTx/>
              <a:buNone/>
              <a:tabLst/>
              <a:defRPr/>
            </a:pPr>
            <a:r>
              <a:rPr lang="en-GB" sz="3200" b="1" dirty="0" smtClean="0">
                <a:solidFill>
                  <a:srgbClr val="376092"/>
                </a:solidFill>
                <a:latin typeface="+mj-lt"/>
                <a:ea typeface="+mj-ea"/>
                <a:cs typeface="+mj-cs"/>
              </a:rPr>
              <a:t>The citizens perspective!</a:t>
            </a:r>
            <a:endParaRPr kumimoji="0" lang="en-GB" sz="3200" b="1" i="0" u="none" strike="noStrike" kern="1200" cap="none" spc="0" normalizeH="0" baseline="0" dirty="0">
              <a:ln>
                <a:noFill/>
              </a:ln>
              <a:solidFill>
                <a:srgbClr val="376092"/>
              </a:solidFill>
              <a:effectLst/>
              <a:uLnTx/>
              <a:uFillTx/>
              <a:latin typeface="+mj-lt"/>
              <a:ea typeface="+mj-ea"/>
              <a:cs typeface="+mj-cs"/>
            </a:endParaRPr>
          </a:p>
        </p:txBody>
      </p:sp>
      <p:pic>
        <p:nvPicPr>
          <p:cNvPr id="1026" name="Picture 2"/>
          <p:cNvPicPr>
            <a:picLocks noChangeAspect="1" noChangeArrowheads="1"/>
          </p:cNvPicPr>
          <p:nvPr/>
        </p:nvPicPr>
        <p:blipFill>
          <a:blip r:embed="rId4" cstate="print"/>
          <a:srcRect/>
          <a:stretch>
            <a:fillRect/>
          </a:stretch>
        </p:blipFill>
        <p:spPr bwMode="auto">
          <a:xfrm>
            <a:off x="4495800" y="2133600"/>
            <a:ext cx="3456384" cy="3823766"/>
          </a:xfrm>
          <a:prstGeom prst="rect">
            <a:avLst/>
          </a:prstGeom>
          <a:noFill/>
          <a:ln w="9525">
            <a:noFill/>
            <a:miter lim="800000"/>
            <a:headEnd/>
            <a:tailEnd/>
          </a:ln>
        </p:spPr>
      </p:pic>
      <p:sp>
        <p:nvSpPr>
          <p:cNvPr id="7" name="Rectângulo 6"/>
          <p:cNvSpPr/>
          <p:nvPr/>
        </p:nvSpPr>
        <p:spPr>
          <a:xfrm>
            <a:off x="4349824" y="1684784"/>
            <a:ext cx="5400600" cy="369332"/>
          </a:xfrm>
          <a:prstGeom prst="rect">
            <a:avLst/>
          </a:prstGeom>
        </p:spPr>
        <p:txBody>
          <a:bodyPr wrap="square">
            <a:spAutoFit/>
          </a:bodyPr>
          <a:lstStyle/>
          <a:p>
            <a:pPr>
              <a:spcAft>
                <a:spcPts val="600"/>
              </a:spcAft>
            </a:pPr>
            <a:r>
              <a:rPr lang="en-US" b="1" dirty="0" smtClean="0">
                <a:solidFill>
                  <a:srgbClr val="376092"/>
                </a:solidFill>
              </a:rPr>
              <a:t>HEALTH AT A GLANCE 2013: OECD INDICATORS</a:t>
            </a:r>
            <a:endParaRPr lang="en-GB" dirty="0">
              <a:solidFill>
                <a:srgbClr val="376092"/>
              </a:solidFill>
            </a:endParaRPr>
          </a:p>
        </p:txBody>
      </p:sp>
      <p:sp>
        <p:nvSpPr>
          <p:cNvPr id="8" name="Seta para a esquerda 7"/>
          <p:cNvSpPr/>
          <p:nvPr/>
        </p:nvSpPr>
        <p:spPr>
          <a:xfrm flipV="1">
            <a:off x="7848600" y="5334000"/>
            <a:ext cx="288032"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5" name="Picture 2"/>
          <p:cNvPicPr>
            <a:picLocks noChangeAspect="1" noChangeArrowheads="1"/>
          </p:cNvPicPr>
          <p:nvPr/>
        </p:nvPicPr>
        <p:blipFill>
          <a:blip r:embed="rId5" cstate="print"/>
          <a:srcRect/>
          <a:stretch>
            <a:fillRect/>
          </a:stretch>
        </p:blipFill>
        <p:spPr bwMode="auto">
          <a:xfrm>
            <a:off x="611561" y="3174772"/>
            <a:ext cx="864096" cy="686276"/>
          </a:xfrm>
          <a:prstGeom prst="rect">
            <a:avLst/>
          </a:prstGeom>
          <a:noFill/>
          <a:ln w="9525">
            <a:noFill/>
            <a:miter lim="800000"/>
            <a:headEnd/>
            <a:tailEnd/>
          </a:ln>
        </p:spPr>
      </p:pic>
      <p:sp>
        <p:nvSpPr>
          <p:cNvPr id="10" name="Rectângulo 9"/>
          <p:cNvSpPr/>
          <p:nvPr/>
        </p:nvSpPr>
        <p:spPr>
          <a:xfrm>
            <a:off x="533400" y="1752600"/>
            <a:ext cx="3456384" cy="646331"/>
          </a:xfrm>
          <a:prstGeom prst="rect">
            <a:avLst/>
          </a:prstGeom>
        </p:spPr>
        <p:txBody>
          <a:bodyPr wrap="square">
            <a:spAutoFit/>
          </a:bodyPr>
          <a:lstStyle/>
          <a:p>
            <a:pPr>
              <a:spcAft>
                <a:spcPts val="600"/>
              </a:spcAft>
            </a:pPr>
            <a:r>
              <a:rPr lang="en-US" b="1" dirty="0" smtClean="0">
                <a:solidFill>
                  <a:srgbClr val="376092"/>
                </a:solidFill>
              </a:rPr>
              <a:t>PATIENT SAFETY and QUALITY of HEALTHCARE – April 2010</a:t>
            </a:r>
            <a:endParaRPr lang="en-GB" dirty="0">
              <a:solidFill>
                <a:srgbClr val="376092"/>
              </a:solidFill>
            </a:endParaRPr>
          </a:p>
        </p:txBody>
      </p:sp>
      <p:sp>
        <p:nvSpPr>
          <p:cNvPr id="11" name="Rectângulo 6"/>
          <p:cNvSpPr/>
          <p:nvPr/>
        </p:nvSpPr>
        <p:spPr>
          <a:xfrm>
            <a:off x="4495800" y="6096000"/>
            <a:ext cx="4114800" cy="276999"/>
          </a:xfrm>
          <a:prstGeom prst="rect">
            <a:avLst/>
          </a:prstGeom>
        </p:spPr>
        <p:txBody>
          <a:bodyPr wrap="square">
            <a:spAutoFit/>
          </a:bodyPr>
          <a:lstStyle/>
          <a:p>
            <a:pPr>
              <a:spcAft>
                <a:spcPts val="600"/>
              </a:spcAft>
            </a:pPr>
            <a:r>
              <a:rPr lang="en-US" sz="1200" dirty="0" smtClean="0"/>
              <a:t>Percentage of adults reporting to be in good health, 2011</a:t>
            </a:r>
            <a:endParaRPr lang="en-GB"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57200" y="304800"/>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PT" sz="3200" b="1" i="0" u="none" strike="noStrike" kern="1200" cap="none" spc="0" normalizeH="0" baseline="0" noProof="0" dirty="0" err="1" smtClean="0">
                <a:ln>
                  <a:noFill/>
                </a:ln>
                <a:solidFill>
                  <a:srgbClr val="376092"/>
                </a:solidFill>
                <a:effectLst/>
                <a:uLnTx/>
                <a:uFillTx/>
                <a:latin typeface="+mj-lt"/>
                <a:ea typeface="+mj-ea"/>
                <a:cs typeface="+mj-cs"/>
              </a:rPr>
              <a:t>May</a:t>
            </a:r>
            <a:r>
              <a:rPr kumimoji="0" lang="pt-PT" sz="3200" b="1" i="0" u="none" strike="noStrike" kern="1200" cap="none" spc="0" normalizeH="0" baseline="0" noProof="0" dirty="0" smtClean="0">
                <a:ln>
                  <a:noFill/>
                </a:ln>
                <a:solidFill>
                  <a:srgbClr val="376092"/>
                </a:solidFill>
                <a:effectLst/>
                <a:uLnTx/>
                <a:uFillTx/>
                <a:latin typeface="+mj-lt"/>
                <a:ea typeface="+mj-ea"/>
                <a:cs typeface="+mj-cs"/>
              </a:rPr>
              <a:t> 17th, 2011</a:t>
            </a:r>
          </a:p>
          <a:p>
            <a:pPr marL="0" marR="0" lvl="0" indent="0" algn="ctr" defTabSz="914400" rtl="0" eaLnBrk="1" fontAlgn="auto" latinLnBrk="0" hangingPunct="1">
              <a:lnSpc>
                <a:spcPct val="100000"/>
              </a:lnSpc>
              <a:spcBef>
                <a:spcPct val="0"/>
              </a:spcBef>
              <a:spcAft>
                <a:spcPts val="0"/>
              </a:spcAft>
              <a:buClrTx/>
              <a:buSzTx/>
              <a:buFontTx/>
              <a:buNone/>
              <a:tabLst/>
              <a:defRPr/>
            </a:pPr>
            <a:r>
              <a:rPr lang="pt-PT" sz="3200" b="1" dirty="0" err="1" smtClean="0">
                <a:solidFill>
                  <a:srgbClr val="376092"/>
                </a:solidFill>
                <a:latin typeface="+mj-lt"/>
                <a:ea typeface="+mj-ea"/>
                <a:cs typeface="+mj-cs"/>
              </a:rPr>
              <a:t>What</a:t>
            </a:r>
            <a:r>
              <a:rPr lang="pt-PT" sz="3200" b="1" dirty="0" smtClean="0">
                <a:solidFill>
                  <a:srgbClr val="376092"/>
                </a:solidFill>
                <a:latin typeface="+mj-lt"/>
                <a:ea typeface="+mj-ea"/>
                <a:cs typeface="+mj-cs"/>
              </a:rPr>
              <a:t> </a:t>
            </a:r>
            <a:r>
              <a:rPr lang="pt-PT" sz="3200" b="1" dirty="0" err="1" smtClean="0">
                <a:solidFill>
                  <a:srgbClr val="376092"/>
                </a:solidFill>
                <a:latin typeface="+mj-lt"/>
                <a:ea typeface="+mj-ea"/>
                <a:cs typeface="+mj-cs"/>
              </a:rPr>
              <a:t>about</a:t>
            </a:r>
            <a:r>
              <a:rPr lang="pt-PT" sz="3200" b="1" dirty="0" smtClean="0">
                <a:solidFill>
                  <a:srgbClr val="376092"/>
                </a:solidFill>
                <a:latin typeface="+mj-lt"/>
                <a:ea typeface="+mj-ea"/>
                <a:cs typeface="+mj-cs"/>
              </a:rPr>
              <a:t> </a:t>
            </a:r>
            <a:r>
              <a:rPr lang="pt-PT" sz="3200" b="1" dirty="0" err="1" smtClean="0">
                <a:solidFill>
                  <a:srgbClr val="376092"/>
                </a:solidFill>
                <a:latin typeface="+mj-lt"/>
                <a:ea typeface="+mj-ea"/>
                <a:cs typeface="+mj-cs"/>
              </a:rPr>
              <a:t>the</a:t>
            </a:r>
            <a:r>
              <a:rPr lang="pt-PT" sz="3200" b="1" dirty="0" smtClean="0">
                <a:solidFill>
                  <a:srgbClr val="376092"/>
                </a:solidFill>
                <a:latin typeface="+mj-lt"/>
                <a:ea typeface="+mj-ea"/>
                <a:cs typeface="+mj-cs"/>
              </a:rPr>
              <a:t> </a:t>
            </a:r>
            <a:r>
              <a:rPr lang="pt-PT" sz="3200" b="1" dirty="0" err="1" smtClean="0">
                <a:solidFill>
                  <a:srgbClr val="376092"/>
                </a:solidFill>
                <a:latin typeface="+mj-lt"/>
                <a:ea typeface="+mj-ea"/>
                <a:cs typeface="+mj-cs"/>
              </a:rPr>
              <a:t>citizen</a:t>
            </a:r>
            <a:r>
              <a:rPr lang="pt-PT" sz="3200" b="1" dirty="0" smtClean="0">
                <a:solidFill>
                  <a:srgbClr val="376092"/>
                </a:solidFill>
                <a:latin typeface="+mj-lt"/>
                <a:ea typeface="+mj-ea"/>
                <a:cs typeface="+mj-cs"/>
              </a:rPr>
              <a:t> </a:t>
            </a:r>
            <a:r>
              <a:rPr lang="pt-PT" sz="3200" b="1" dirty="0" err="1" smtClean="0">
                <a:solidFill>
                  <a:srgbClr val="376092"/>
                </a:solidFill>
                <a:latin typeface="+mj-lt"/>
                <a:ea typeface="+mj-ea"/>
                <a:cs typeface="+mj-cs"/>
              </a:rPr>
              <a:t>perspective</a:t>
            </a:r>
            <a:r>
              <a:rPr lang="pt-PT" sz="3200" b="1" dirty="0" smtClean="0">
                <a:solidFill>
                  <a:srgbClr val="376092"/>
                </a:solidFill>
                <a:latin typeface="+mj-lt"/>
                <a:ea typeface="+mj-ea"/>
                <a:cs typeface="+mj-cs"/>
              </a:rPr>
              <a:t> ?</a:t>
            </a:r>
            <a:endParaRPr kumimoji="0" lang="pt-PT" sz="3200" b="1" i="0" u="none" strike="noStrike" kern="1200" cap="none" spc="0" normalizeH="0" baseline="0" noProof="0" dirty="0">
              <a:ln>
                <a:noFill/>
              </a:ln>
              <a:solidFill>
                <a:srgbClr val="376092"/>
              </a:solidFill>
              <a:effectLst/>
              <a:uLnTx/>
              <a:uFillTx/>
              <a:latin typeface="+mj-lt"/>
              <a:ea typeface="+mj-ea"/>
              <a:cs typeface="+mj-cs"/>
            </a:endParaRPr>
          </a:p>
        </p:txBody>
      </p:sp>
      <p:sp>
        <p:nvSpPr>
          <p:cNvPr id="3" name="Rectângulo 2"/>
          <p:cNvSpPr/>
          <p:nvPr/>
        </p:nvSpPr>
        <p:spPr>
          <a:xfrm>
            <a:off x="1066800" y="1752600"/>
            <a:ext cx="7056784" cy="923330"/>
          </a:xfrm>
          <a:prstGeom prst="rect">
            <a:avLst/>
          </a:prstGeom>
        </p:spPr>
        <p:txBody>
          <a:bodyPr wrap="square">
            <a:spAutoFit/>
          </a:bodyPr>
          <a:lstStyle/>
          <a:p>
            <a:pPr algn="ctr"/>
            <a:r>
              <a:rPr lang="en-US" b="1" dirty="0" smtClean="0">
                <a:solidFill>
                  <a:srgbClr val="376092"/>
                </a:solidFill>
              </a:rPr>
              <a:t>HEALTH AT A GLANCE 2013: OECD INDICATORS</a:t>
            </a:r>
          </a:p>
          <a:p>
            <a:endParaRPr lang="en-US" b="1" dirty="0" smtClean="0">
              <a:solidFill>
                <a:srgbClr val="376092"/>
              </a:solidFill>
            </a:endParaRPr>
          </a:p>
          <a:p>
            <a:endParaRPr lang="en-US" b="1" dirty="0" smtClean="0">
              <a:solidFill>
                <a:srgbClr val="376092"/>
              </a:solidFill>
            </a:endParaRPr>
          </a:p>
        </p:txBody>
      </p:sp>
      <p:graphicFrame>
        <p:nvGraphicFramePr>
          <p:cNvPr id="4" name="Tabela 3"/>
          <p:cNvGraphicFramePr>
            <a:graphicFrameLocks noGrp="1"/>
          </p:cNvGraphicFramePr>
          <p:nvPr/>
        </p:nvGraphicFramePr>
        <p:xfrm>
          <a:off x="1676400" y="2438400"/>
          <a:ext cx="6264995" cy="3840574"/>
        </p:xfrm>
        <a:graphic>
          <a:graphicData uri="http://schemas.openxmlformats.org/drawingml/2006/table">
            <a:tbl>
              <a:tblPr/>
              <a:tblGrid>
                <a:gridCol w="3380027"/>
                <a:gridCol w="921826"/>
                <a:gridCol w="983281"/>
                <a:gridCol w="771581"/>
                <a:gridCol w="208280"/>
              </a:tblGrid>
              <a:tr h="568900">
                <a:tc>
                  <a:txBody>
                    <a:bodyPr/>
                    <a:lstStyle/>
                    <a:p>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dirty="0" err="1" smtClean="0">
                          <a:solidFill>
                            <a:srgbClr val="376092"/>
                          </a:solidFill>
                        </a:rPr>
                        <a:t>Year</a:t>
                      </a:r>
                      <a:r>
                        <a:rPr lang="pt-PT" dirty="0" smtClean="0">
                          <a:solidFill>
                            <a:srgbClr val="376092"/>
                          </a:solidFill>
                        </a:rPr>
                        <a:t> 2009</a:t>
                      </a:r>
                      <a:endParaRPr lang="pt-PT"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dirty="0" err="1" smtClean="0">
                          <a:solidFill>
                            <a:srgbClr val="376092"/>
                          </a:solidFill>
                        </a:rPr>
                        <a:t>Year</a:t>
                      </a:r>
                      <a:r>
                        <a:rPr lang="pt-PT" dirty="0" smtClean="0">
                          <a:solidFill>
                            <a:srgbClr val="376092"/>
                          </a:solidFill>
                        </a:rPr>
                        <a:t> 2010</a:t>
                      </a:r>
                      <a:endParaRPr lang="pt-PT"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dirty="0" err="1" smtClean="0">
                          <a:solidFill>
                            <a:srgbClr val="376092"/>
                          </a:solidFill>
                        </a:rPr>
                        <a:t>Year</a:t>
                      </a:r>
                      <a:r>
                        <a:rPr lang="pt-PT" dirty="0" smtClean="0">
                          <a:solidFill>
                            <a:srgbClr val="376092"/>
                          </a:solidFill>
                        </a:rPr>
                        <a:t> 2011</a:t>
                      </a:r>
                      <a:endParaRPr lang="pt-PT"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endParaRPr lang="pt-PT"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60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400" dirty="0" smtClean="0">
                          <a:solidFill>
                            <a:srgbClr val="376092"/>
                          </a:solidFill>
                        </a:rPr>
                        <a:t>Total </a:t>
                      </a:r>
                      <a:r>
                        <a:rPr lang="pt-PT" sz="1400" dirty="0" err="1" smtClean="0">
                          <a:solidFill>
                            <a:srgbClr val="376092"/>
                          </a:solidFill>
                        </a:rPr>
                        <a:t>expenditure</a:t>
                      </a:r>
                      <a:r>
                        <a:rPr lang="pt-PT" sz="1400" dirty="0" smtClean="0">
                          <a:solidFill>
                            <a:srgbClr val="376092"/>
                          </a:solidFill>
                        </a:rPr>
                        <a:t> </a:t>
                      </a:r>
                      <a:r>
                        <a:rPr lang="pt-PT" sz="1400" dirty="0" err="1" smtClean="0">
                          <a:solidFill>
                            <a:srgbClr val="376092"/>
                          </a:solidFill>
                        </a:rPr>
                        <a:t>on</a:t>
                      </a:r>
                      <a:r>
                        <a:rPr lang="pt-PT" sz="1400" dirty="0" smtClean="0">
                          <a:solidFill>
                            <a:srgbClr val="376092"/>
                          </a:solidFill>
                        </a:rPr>
                        <a:t> </a:t>
                      </a:r>
                      <a:r>
                        <a:rPr lang="pt-PT" sz="1400" dirty="0" err="1" smtClean="0">
                          <a:solidFill>
                            <a:srgbClr val="376092"/>
                          </a:solidFill>
                        </a:rPr>
                        <a:t>health</a:t>
                      </a:r>
                      <a:r>
                        <a:rPr lang="pt-PT" sz="1400" dirty="0" smtClean="0">
                          <a:solidFill>
                            <a:srgbClr val="376092"/>
                          </a:solidFill>
                        </a:rPr>
                        <a:t> % GDP</a:t>
                      </a:r>
                    </a:p>
                    <a:p>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10,8%</a:t>
                      </a:r>
                      <a:endParaRPr lang="pt-PT" sz="12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10,8%</a:t>
                      </a:r>
                      <a:endParaRPr lang="pt-PT" sz="12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10,2%</a:t>
                      </a:r>
                      <a:endParaRPr lang="pt-PT" sz="12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t-PT" sz="1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38">
                <a:tc>
                  <a:txBody>
                    <a:bodyPr/>
                    <a:lstStyle/>
                    <a:p>
                      <a:r>
                        <a:rPr lang="en-US" sz="1400" dirty="0" smtClean="0">
                          <a:solidFill>
                            <a:srgbClr val="376092"/>
                          </a:solidFill>
                        </a:rPr>
                        <a:t>Annual growth rate of total expenditure on health, real terms</a:t>
                      </a:r>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2,7% </a:t>
                      </a:r>
                    </a:p>
                    <a:p>
                      <a:r>
                        <a:rPr lang="pt-PT" sz="1200" baseline="0" dirty="0" smtClean="0">
                          <a:solidFill>
                            <a:srgbClr val="376092"/>
                          </a:solidFill>
                        </a:rPr>
                        <a:t> </a:t>
                      </a:r>
                      <a:endParaRPr lang="pt-PT" sz="1200" dirty="0" smtClean="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1,8%</a:t>
                      </a:r>
                      <a:endParaRPr lang="pt-PT" sz="12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200" dirty="0" smtClean="0">
                          <a:solidFill>
                            <a:srgbClr val="376092"/>
                          </a:solidFill>
                        </a:rPr>
                        <a:t>- 6,7%</a:t>
                      </a:r>
                      <a:endParaRPr lang="pt-PT" sz="12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t-PT" sz="1200" dirty="0"/>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923">
                <a:tc>
                  <a:txBody>
                    <a:bodyPr/>
                    <a:lstStyle/>
                    <a:p>
                      <a:r>
                        <a:rPr lang="en-US" sz="1400" dirty="0" smtClean="0">
                          <a:solidFill>
                            <a:srgbClr val="376092"/>
                          </a:solidFill>
                        </a:rPr>
                        <a:t>Annual growth rate of public expenditure on health, in real terms</a:t>
                      </a:r>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4,7%</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0,9%</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- 8%</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t-PT"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923">
                <a:tc>
                  <a:txBody>
                    <a:bodyPr/>
                    <a:lstStyle/>
                    <a:p>
                      <a:r>
                        <a:rPr lang="en-US" sz="1400" dirty="0" smtClean="0">
                          <a:solidFill>
                            <a:srgbClr val="376092"/>
                          </a:solidFill>
                        </a:rPr>
                        <a:t>Out-of-pocket payments (households), % total expenditure on health</a:t>
                      </a:r>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25,9%</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25,8%</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27,3%</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t-PT"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6328">
                <a:tc>
                  <a:txBody>
                    <a:bodyPr/>
                    <a:lstStyle/>
                    <a:p>
                      <a:r>
                        <a:rPr lang="en-US" sz="1400" dirty="0" smtClean="0">
                          <a:solidFill>
                            <a:srgbClr val="376092"/>
                          </a:solidFill>
                        </a:rPr>
                        <a:t>Total expenditure on pharmaceuticals and other medical non-durables, % total expenditure on health</a:t>
                      </a:r>
                      <a:endParaRPr lang="pt-PT" sz="1400" dirty="0">
                        <a:solidFill>
                          <a:srgbClr val="376092"/>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19,4%</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18,5%</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pt-PT" sz="1400" dirty="0" smtClean="0">
                          <a:solidFill>
                            <a:srgbClr val="376092"/>
                          </a:solidFill>
                        </a:rPr>
                        <a:t>17,9%</a:t>
                      </a:r>
                      <a:endParaRPr lang="pt-PT" sz="1400" dirty="0">
                        <a:solidFill>
                          <a:srgbClr val="37609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t-PT"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ângulo 1"/>
          <p:cNvSpPr/>
          <p:nvPr/>
        </p:nvSpPr>
        <p:spPr>
          <a:xfrm rot="10800000" flipV="1">
            <a:off x="1259632" y="2849125"/>
            <a:ext cx="6840760" cy="2308324"/>
          </a:xfrm>
          <a:prstGeom prst="rect">
            <a:avLst/>
          </a:prstGeom>
        </p:spPr>
        <p:txBody>
          <a:bodyPr wrap="square">
            <a:spAutoFit/>
          </a:bodyPr>
          <a:lstStyle/>
          <a:p>
            <a:r>
              <a:rPr lang="en-US" dirty="0" smtClean="0">
                <a:solidFill>
                  <a:srgbClr val="376092"/>
                </a:solidFill>
              </a:rPr>
              <a:t>Klaus </a:t>
            </a:r>
            <a:r>
              <a:rPr lang="en-US" dirty="0" err="1" smtClean="0">
                <a:solidFill>
                  <a:srgbClr val="376092"/>
                </a:solidFill>
              </a:rPr>
              <a:t>Regling</a:t>
            </a:r>
            <a:r>
              <a:rPr lang="en-US" dirty="0" smtClean="0">
                <a:solidFill>
                  <a:srgbClr val="376092"/>
                </a:solidFill>
              </a:rPr>
              <a:t>, CEO of the EFSF said:</a:t>
            </a:r>
          </a:p>
          <a:p>
            <a:endParaRPr lang="en-US" dirty="0" smtClean="0">
              <a:solidFill>
                <a:srgbClr val="376092"/>
              </a:solidFill>
            </a:endParaRPr>
          </a:p>
          <a:p>
            <a:pPr algn="just"/>
            <a:r>
              <a:rPr lang="en-US" dirty="0" smtClean="0">
                <a:solidFill>
                  <a:srgbClr val="376092"/>
                </a:solidFill>
              </a:rPr>
              <a:t> “As we approve the final EFSF disbursement to Portugal, I am very pleased to see the country’s achievements under the financial assistance </a:t>
            </a:r>
            <a:r>
              <a:rPr lang="en-US" dirty="0" err="1" smtClean="0">
                <a:solidFill>
                  <a:srgbClr val="376092"/>
                </a:solidFill>
              </a:rPr>
              <a:t>programme</a:t>
            </a:r>
            <a:r>
              <a:rPr lang="en-US" dirty="0" smtClean="0">
                <a:solidFill>
                  <a:srgbClr val="376092"/>
                </a:solidFill>
              </a:rPr>
              <a:t>. Three years ago Portugal had lost market access</a:t>
            </a:r>
            <a:r>
              <a:rPr lang="en-US" b="1" dirty="0" smtClean="0">
                <a:solidFill>
                  <a:srgbClr val="376092"/>
                </a:solidFill>
              </a:rPr>
              <a:t>. After a painful but necessary economic adjustment the country is now starting to see benefits as imbalances are being corrected and credibility has been regained</a:t>
            </a:r>
            <a:r>
              <a:rPr lang="en-US" dirty="0" smtClean="0">
                <a:solidFill>
                  <a:srgbClr val="376092"/>
                </a:solidFill>
              </a:rPr>
              <a:t>.”</a:t>
            </a:r>
            <a:endParaRPr lang="pt-PT" dirty="0">
              <a:solidFill>
                <a:srgbClr val="376092"/>
              </a:solidFill>
            </a:endParaRPr>
          </a:p>
        </p:txBody>
      </p:sp>
      <p:sp>
        <p:nvSpPr>
          <p:cNvPr id="3" name="Rectângulo 2"/>
          <p:cNvSpPr/>
          <p:nvPr/>
        </p:nvSpPr>
        <p:spPr>
          <a:xfrm>
            <a:off x="899592" y="5301208"/>
            <a:ext cx="7992888" cy="646331"/>
          </a:xfrm>
          <a:prstGeom prst="rect">
            <a:avLst/>
          </a:prstGeom>
        </p:spPr>
        <p:txBody>
          <a:bodyPr wrap="square">
            <a:spAutoFit/>
          </a:bodyPr>
          <a:lstStyle/>
          <a:p>
            <a:endParaRPr lang="en-US" dirty="0" smtClean="0">
              <a:solidFill>
                <a:srgbClr val="376092"/>
              </a:solidFill>
            </a:endParaRPr>
          </a:p>
          <a:p>
            <a:r>
              <a:rPr lang="en-US" dirty="0" smtClean="0">
                <a:solidFill>
                  <a:srgbClr val="376092"/>
                </a:solidFill>
              </a:rPr>
              <a:t>“The upcoming end of the </a:t>
            </a:r>
            <a:r>
              <a:rPr lang="en-US" dirty="0" err="1" smtClean="0">
                <a:solidFill>
                  <a:srgbClr val="376092"/>
                </a:solidFill>
              </a:rPr>
              <a:t>programme</a:t>
            </a:r>
            <a:r>
              <a:rPr lang="en-US" dirty="0" smtClean="0">
                <a:solidFill>
                  <a:srgbClr val="376092"/>
                </a:solidFill>
              </a:rPr>
              <a:t> is not the end of the reform process.” </a:t>
            </a:r>
            <a:endParaRPr lang="pt-PT" dirty="0">
              <a:solidFill>
                <a:srgbClr val="376092"/>
              </a:solidFill>
            </a:endParaRPr>
          </a:p>
        </p:txBody>
      </p:sp>
      <p:sp>
        <p:nvSpPr>
          <p:cNvPr id="5" name="Rectângulo 4"/>
          <p:cNvSpPr/>
          <p:nvPr/>
        </p:nvSpPr>
        <p:spPr>
          <a:xfrm>
            <a:off x="685800" y="335340"/>
            <a:ext cx="5760640" cy="1569660"/>
          </a:xfrm>
          <a:prstGeom prst="rect">
            <a:avLst/>
          </a:prstGeom>
        </p:spPr>
        <p:txBody>
          <a:bodyPr wrap="square">
            <a:spAutoFit/>
          </a:bodyPr>
          <a:lstStyle/>
          <a:p>
            <a:r>
              <a:rPr lang="en-US" sz="3200" b="1" dirty="0" smtClean="0">
                <a:solidFill>
                  <a:srgbClr val="376092"/>
                </a:solidFill>
              </a:rPr>
              <a:t>EFSF Board of Directors approves final disbursement to Portugal –  24 April 2014</a:t>
            </a:r>
          </a:p>
        </p:txBody>
      </p:sp>
      <p:pic>
        <p:nvPicPr>
          <p:cNvPr id="2050" name="Picture 2" descr="Return to the EFSF homepage">
            <a:hlinkClick r:id="rId2" tooltip="EFSF homepage"/>
          </p:cNvPr>
          <p:cNvPicPr>
            <a:picLocks noChangeAspect="1" noChangeArrowheads="1"/>
          </p:cNvPicPr>
          <p:nvPr/>
        </p:nvPicPr>
        <p:blipFill>
          <a:blip r:embed="rId3" cstate="print"/>
          <a:srcRect/>
          <a:stretch>
            <a:fillRect/>
          </a:stretch>
        </p:blipFill>
        <p:spPr bwMode="auto">
          <a:xfrm>
            <a:off x="6516216" y="260648"/>
            <a:ext cx="2295525" cy="94297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2953</TotalTime>
  <Words>1989</Words>
  <Application>Microsoft Office PowerPoint</Application>
  <PresentationFormat>Apresentação no Ecrã (4:3)</PresentationFormat>
  <Paragraphs>373</Paragraphs>
  <Slides>22</Slides>
  <Notes>1</Notes>
  <HiddenSlides>0</HiddenSlides>
  <MMClips>0</MMClips>
  <ScaleCrop>false</ScaleCrop>
  <HeadingPairs>
    <vt:vector size="4" baseType="variant">
      <vt:variant>
        <vt:lpstr>Tema</vt:lpstr>
      </vt:variant>
      <vt:variant>
        <vt:i4>1</vt:i4>
      </vt:variant>
      <vt:variant>
        <vt:lpstr>Títulos dos diapositivos</vt:lpstr>
      </vt:variant>
      <vt:variant>
        <vt:i4>22</vt:i4>
      </vt:variant>
    </vt:vector>
  </HeadingPairs>
  <TitlesOfParts>
    <vt:vector size="23" baseType="lpstr">
      <vt:lpstr>Tema do Office</vt:lpstr>
      <vt:lpstr>Apresentação do PowerPoint</vt:lpstr>
      <vt:lpstr>PORTUGAL  HEALTH STATUS</vt:lpstr>
      <vt:lpstr>Apresentação do PowerPoint</vt:lpstr>
      <vt:lpstr>Apresentação do PowerPoint</vt:lpstr>
      <vt:lpstr>TROIKA Memorandum of Understanding  May 17th, 2011</vt:lpstr>
      <vt:lpstr>Apresentação do PowerPoint</vt:lpstr>
      <vt:lpstr>Apresentação do PowerPoint</vt:lpstr>
      <vt:lpstr>Apresentação do PowerPoint</vt:lpstr>
      <vt:lpstr>Apresentação do PowerPoint</vt:lpstr>
      <vt:lpstr>Apresentação do PowerPoint</vt:lpstr>
      <vt:lpstr>TROIKA RECOMMENDATIONS  FINANCING  </vt:lpstr>
      <vt:lpstr>Apresentação do PowerPoint</vt:lpstr>
      <vt:lpstr>Apresentação do PowerPoint</vt:lpstr>
      <vt:lpstr>TROIKA RECOMMENDATIONS Pharmaceuticals</vt:lpstr>
      <vt:lpstr>Apresentação do PowerPoint</vt:lpstr>
      <vt:lpstr>Apresentação do PowerPoint</vt:lpstr>
      <vt:lpstr>Apresentação do PowerPoint</vt:lpstr>
      <vt:lpstr>Apresentação do PowerPoint</vt:lpstr>
      <vt:lpstr>CRISIS CHALLENGES TO THE HEALTH REGULATOR</vt:lpstr>
      <vt:lpstr>CRISIS CHALLENGES TO THE HEALTH REGULATOR</vt:lpstr>
      <vt:lpstr>CRISIS CHALLENGES TO THE HEALTH REGULATOR</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Utilizador</dc:creator>
  <cp:lastModifiedBy>fiscas</cp:lastModifiedBy>
  <cp:revision>252</cp:revision>
  <dcterms:created xsi:type="dcterms:W3CDTF">2014-05-07T17:52:30Z</dcterms:created>
  <dcterms:modified xsi:type="dcterms:W3CDTF">2014-05-08T08:12:10Z</dcterms:modified>
</cp:coreProperties>
</file>