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55" r:id="rId2"/>
    <p:sldMasterId id="2147483656" r:id="rId3"/>
  </p:sldMasterIdLst>
  <p:notesMasterIdLst>
    <p:notesMasterId r:id="rId27"/>
  </p:notesMasterIdLst>
  <p:handoutMasterIdLst>
    <p:handoutMasterId r:id="rId28"/>
  </p:handoutMasterIdLst>
  <p:sldIdLst>
    <p:sldId id="256" r:id="rId4"/>
    <p:sldId id="402" r:id="rId5"/>
    <p:sldId id="417" r:id="rId6"/>
    <p:sldId id="419" r:id="rId7"/>
    <p:sldId id="420" r:id="rId8"/>
    <p:sldId id="469" r:id="rId9"/>
    <p:sldId id="470" r:id="rId10"/>
    <p:sldId id="444" r:id="rId11"/>
    <p:sldId id="446" r:id="rId12"/>
    <p:sldId id="461" r:id="rId13"/>
    <p:sldId id="463" r:id="rId14"/>
    <p:sldId id="472" r:id="rId15"/>
    <p:sldId id="462" r:id="rId16"/>
    <p:sldId id="464" r:id="rId17"/>
    <p:sldId id="460" r:id="rId18"/>
    <p:sldId id="465" r:id="rId19"/>
    <p:sldId id="448" r:id="rId20"/>
    <p:sldId id="466" r:id="rId21"/>
    <p:sldId id="471" r:id="rId22"/>
    <p:sldId id="456" r:id="rId23"/>
    <p:sldId id="450" r:id="rId24"/>
    <p:sldId id="452" r:id="rId25"/>
    <p:sldId id="467" r:id="rId26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347" autoAdjust="0"/>
    <p:restoredTop sz="88903" autoAdjust="0"/>
  </p:normalViewPr>
  <p:slideViewPr>
    <p:cSldViewPr>
      <p:cViewPr>
        <p:scale>
          <a:sx n="100" d="100"/>
          <a:sy n="100" d="100"/>
        </p:scale>
        <p:origin x="-984" y="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14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1" tIns="46167" rIns="92331" bIns="46167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1" tIns="46167" rIns="92331" bIns="46167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1" tIns="46167" rIns="92331" bIns="46167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1" tIns="46167" rIns="92331" bIns="46167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342F1CD-45C4-42E9-B9D6-A525E2085D1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5901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1" tIns="46167" rIns="92331" bIns="46167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1" tIns="46167" rIns="92331" bIns="46167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1" tIns="46167" rIns="92331" bIns="461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1" tIns="46167" rIns="92331" bIns="46167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1" tIns="46167" rIns="92331" bIns="46167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52AC53B-8F89-4E12-86D8-60E08C0D343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1544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18B11F-B75A-452F-AC21-DF967276B0C3}" type="slidenum">
              <a:rPr lang="nl-NL"/>
              <a:pPr/>
              <a:t>1</a:t>
            </a:fld>
            <a:endParaRPr lang="nl-NL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2AC53B-8F89-4E12-86D8-60E08C0D343B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140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2AC53B-8F89-4E12-86D8-60E08C0D343B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140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2AC53B-8F89-4E12-86D8-60E08C0D343B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140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2AC53B-8F89-4E12-86D8-60E08C0D343B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140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Incident </a:t>
            </a:r>
            <a:r>
              <a:rPr lang="nl-NL" b="1" dirty="0" err="1" smtClean="0"/>
              <a:t>Analysis</a:t>
            </a:r>
            <a:r>
              <a:rPr lang="nl-NL" b="1" dirty="0" smtClean="0"/>
              <a:t>: </a:t>
            </a:r>
          </a:p>
          <a:p>
            <a:r>
              <a:rPr lang="en-US" dirty="0" smtClean="0"/>
              <a:t>1. Is timely, beginning as soon as possible after the incident </a:t>
            </a:r>
          </a:p>
          <a:p>
            <a:r>
              <a:rPr lang="en-US" dirty="0" smtClean="0"/>
              <a:t>2. Is inter-disciplinary, involving experts from the frontline services </a:t>
            </a:r>
          </a:p>
          <a:p>
            <a:r>
              <a:rPr lang="en-US" dirty="0" smtClean="0"/>
              <a:t>3. Involves those who are the most familiar with the situation </a:t>
            </a:r>
          </a:p>
          <a:p>
            <a:r>
              <a:rPr lang="en-US" dirty="0" smtClean="0"/>
              <a:t>4. Continually digs deeper by asking why, why, why at each level of cause and effect </a:t>
            </a:r>
          </a:p>
          <a:p>
            <a:r>
              <a:rPr lang="en-US" dirty="0" smtClean="0"/>
              <a:t>5. Identifies any changes that need to be made to processes and systems </a:t>
            </a:r>
          </a:p>
          <a:p>
            <a:r>
              <a:rPr lang="en-US" dirty="0" smtClean="0"/>
              <a:t>6. Is as impartial as possible15 </a:t>
            </a:r>
          </a:p>
          <a:p>
            <a:endParaRPr lang="nl-NL" dirty="0" smtClean="0"/>
          </a:p>
          <a:p>
            <a:pPr defTabSz="91302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b="0" i="0" u="none" dirty="0" smtClean="0">
              <a:solidFill>
                <a:schemeClr val="tx1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B11B1-F9DC-4E8E-9FCD-B5A1BDD6581F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2AC53B-8F89-4E12-86D8-60E08C0D343B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1401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Themes: Surgical site infections, Rapid response Teams, pain, medication reconciliation, central line infection, acute coronary syndrome, vulnerable elderly, renal failure</a:t>
            </a:r>
            <a:r>
              <a:rPr lang="en-US" baseline="0" noProof="0" dirty="0" smtClean="0"/>
              <a:t> due to contrast, wrong site surgery, high risk medication </a:t>
            </a:r>
            <a:endParaRPr lang="en-US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B11B1-F9DC-4E8E-9FCD-B5A1BDD6581F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2AC53B-8F89-4E12-86D8-60E08C0D343B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1401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2AC53B-8F89-4E12-86D8-60E08C0D343B}" type="slidenum">
              <a:rPr lang="nl-NL" smtClean="0"/>
              <a:pPr>
                <a:defRPr/>
              </a:pPr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1401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What was the problem in 2003?</a:t>
            </a:r>
          </a:p>
          <a:p>
            <a:r>
              <a:rPr lang="en-US" noProof="0" dirty="0" err="1" smtClean="0"/>
              <a:t>Organisations</a:t>
            </a:r>
            <a:r>
              <a:rPr lang="en-US" noProof="0" dirty="0" smtClean="0"/>
              <a:t> involved: Hospitals, medical specialists and healthcare inspectorate</a:t>
            </a:r>
          </a:p>
          <a:p>
            <a:r>
              <a:rPr lang="en-US" noProof="0" dirty="0" smtClean="0"/>
              <a:t>Hospitals and medical specialists: </a:t>
            </a:r>
            <a:r>
              <a:rPr lang="en-US" noProof="0" dirty="0" err="1" smtClean="0"/>
              <a:t>overwelming</a:t>
            </a:r>
            <a:r>
              <a:rPr lang="en-US" noProof="0" dirty="0" smtClean="0"/>
              <a:t> demand for data</a:t>
            </a:r>
          </a:p>
          <a:p>
            <a:r>
              <a:rPr lang="en-US" noProof="0" dirty="0" smtClean="0"/>
              <a:t>Healthcare inspectorate: 2800 departments in 100 hospitals and 10 inspectors</a:t>
            </a:r>
          </a:p>
          <a:p>
            <a:pPr>
              <a:buNone/>
            </a:pPr>
            <a:r>
              <a:rPr lang="en-US" noProof="0" dirty="0" smtClean="0">
                <a:sym typeface="Wingdings" pitchFamily="2" charset="2"/>
              </a:rPr>
              <a:t>Joint venture to develop an indicator system in 2004</a:t>
            </a:r>
          </a:p>
          <a:p>
            <a:pPr>
              <a:buNone/>
            </a:pPr>
            <a:endParaRPr lang="en-US" noProof="0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/>
              <a:t>Situation in 2003 </a:t>
            </a:r>
            <a:r>
              <a:rPr lang="en-US" dirty="0" err="1" smtClean="0"/>
              <a:t>vs</a:t>
            </a:r>
            <a:r>
              <a:rPr lang="en-US" dirty="0" smtClean="0"/>
              <a:t> 2013</a:t>
            </a:r>
          </a:p>
          <a:p>
            <a:r>
              <a:rPr lang="en-US" dirty="0" smtClean="0"/>
              <a:t>2003: Completely </a:t>
            </a:r>
            <a:r>
              <a:rPr lang="en-US" dirty="0" err="1" smtClean="0"/>
              <a:t>seperate</a:t>
            </a:r>
            <a:r>
              <a:rPr lang="en-US" dirty="0" smtClean="0"/>
              <a:t> worlds: </a:t>
            </a:r>
          </a:p>
          <a:p>
            <a:pPr>
              <a:buNone/>
            </a:pPr>
            <a:r>
              <a:rPr lang="en-US" dirty="0" smtClean="0"/>
              <a:t>	we didn’t know each other and we didn’t understand each other but we learned that we needed each other (IGZ had no legitimacy and hospitals and specialists lacked decision power)</a:t>
            </a:r>
          </a:p>
          <a:p>
            <a:r>
              <a:rPr lang="en-US" dirty="0" smtClean="0"/>
              <a:t>We started on a learning on the job way in a growth model</a:t>
            </a:r>
            <a:endParaRPr lang="en-US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B11B1-F9DC-4E8E-9FCD-B5A1BDD6581F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2AC53B-8F89-4E12-86D8-60E08C0D343B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6087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386" indent="-342386">
              <a:spcBef>
                <a:spcPct val="20000"/>
              </a:spcBef>
            </a:pPr>
            <a:r>
              <a:rPr lang="en-US" dirty="0" smtClean="0"/>
              <a:t>Surgical care, Acute care, Nursing processes, Intensive Care, Oncology, Heart &amp; Vascular, Infectious disease, Gastroenterology, </a:t>
            </a:r>
            <a:r>
              <a:rPr lang="en-US" dirty="0" smtClean="0">
                <a:latin typeface="+mn-lt"/>
                <a:ea typeface="+mn-ea"/>
              </a:rPr>
              <a:t>Obstetrics, </a:t>
            </a:r>
            <a:r>
              <a:rPr lang="en-US" dirty="0" smtClean="0"/>
              <a:t>Child abuse, MD performance monitoring, HSMR</a:t>
            </a:r>
          </a:p>
          <a:p>
            <a:endParaRPr lang="en-US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B11B1-F9DC-4E8E-9FCD-B5A1BDD6581F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B11B1-F9DC-4E8E-9FCD-B5A1BDD6581F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2AC53B-8F89-4E12-86D8-60E08C0D343B}" type="slidenum">
              <a:rPr lang="nl-NL" smtClean="0"/>
              <a:pPr>
                <a:defRPr/>
              </a:pPr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140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B11B1-F9DC-4E8E-9FCD-B5A1BDD6581F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GB" dirty="0" smtClean="0">
                <a:ea typeface="ＭＳ Ｐゴシック" pitchFamily="-112" charset="-128"/>
              </a:rPr>
              <a:t>Professional quality system: guidelines ,complication review, incident reporting, </a:t>
            </a:r>
            <a:r>
              <a:rPr lang="en-GB" dirty="0" err="1" smtClean="0">
                <a:ea typeface="ＭＳ Ｐゴシック" pitchFamily="-112" charset="-128"/>
              </a:rPr>
              <a:t>indicators,horizontal</a:t>
            </a:r>
            <a:r>
              <a:rPr lang="en-GB" dirty="0" smtClean="0">
                <a:ea typeface="ＭＳ Ｐゴシック" pitchFamily="-112" charset="-128"/>
              </a:rPr>
              <a:t> supervision, peer review (</a:t>
            </a:r>
            <a:r>
              <a:rPr lang="en-GB" dirty="0" err="1" smtClean="0">
                <a:ea typeface="ＭＳ Ｐゴシック" pitchFamily="-112" charset="-128"/>
              </a:rPr>
              <a:t>transparent?accountable</a:t>
            </a:r>
            <a:r>
              <a:rPr lang="en-GB" dirty="0" smtClean="0">
                <a:ea typeface="ＭＳ Ｐゴシック" pitchFamily="-112" charset="-128"/>
              </a:rPr>
              <a:t>?)</a:t>
            </a:r>
            <a:br>
              <a:rPr lang="en-GB" dirty="0" smtClean="0">
                <a:ea typeface="ＭＳ Ｐゴシック" pitchFamily="-112" charset="-128"/>
              </a:rPr>
            </a:br>
            <a:r>
              <a:rPr lang="en-GB" dirty="0" smtClean="0">
                <a:ea typeface="ＭＳ Ｐゴシック" pitchFamily="-112" charset="-128"/>
              </a:rPr>
              <a:t>	</a:t>
            </a:r>
          </a:p>
          <a:p>
            <a:pPr lvl="1">
              <a:lnSpc>
                <a:spcPct val="90000"/>
              </a:lnSpc>
            </a:pPr>
            <a:r>
              <a:rPr lang="en-GB" dirty="0" smtClean="0">
                <a:ea typeface="ＭＳ Ｐゴシック" pitchFamily="-112" charset="-128"/>
              </a:rPr>
              <a:t>Hospital quality system: leadership, mission/vision/strategy, 	indicators, redesign, improvement, control, risk 	management, compliance, double loop learning,</a:t>
            </a:r>
            <a:br>
              <a:rPr lang="en-GB" dirty="0" smtClean="0">
                <a:ea typeface="ＭＳ Ｐゴシック" pitchFamily="-112" charset="-128"/>
              </a:rPr>
            </a:br>
            <a:r>
              <a:rPr lang="en-GB" dirty="0" smtClean="0">
                <a:ea typeface="ＭＳ Ｐゴシック" pitchFamily="-112" charset="-128"/>
              </a:rPr>
              <a:t>	patient safety, </a:t>
            </a:r>
            <a:br>
              <a:rPr lang="en-GB" dirty="0" smtClean="0">
                <a:ea typeface="ＭＳ Ｐゴシック" pitchFamily="-112" charset="-128"/>
              </a:rPr>
            </a:br>
            <a:r>
              <a:rPr lang="en-GB" dirty="0" smtClean="0">
                <a:ea typeface="ＭＳ Ｐゴシック" pitchFamily="-112" charset="-128"/>
              </a:rPr>
              <a:t>	accreditation, </a:t>
            </a:r>
            <a:br>
              <a:rPr lang="en-GB" dirty="0" smtClean="0">
                <a:ea typeface="ＭＳ Ｐゴシック" pitchFamily="-112" charset="-128"/>
              </a:rPr>
            </a:br>
            <a:r>
              <a:rPr lang="en-GB" dirty="0" smtClean="0">
                <a:ea typeface="ＭＳ Ｐゴシック" pitchFamily="-112" charset="-128"/>
              </a:rPr>
              <a:t>	</a:t>
            </a:r>
            <a:r>
              <a:rPr lang="en-GB" dirty="0" err="1" smtClean="0">
                <a:ea typeface="ＭＳ Ｐゴシック" pitchFamily="-112" charset="-128"/>
              </a:rPr>
              <a:t>accountablity</a:t>
            </a:r>
            <a:r>
              <a:rPr lang="en-GB" dirty="0" smtClean="0">
                <a:ea typeface="ＭＳ Ｐゴシック" pitchFamily="-112" charset="-128"/>
              </a:rPr>
              <a:t>, </a:t>
            </a:r>
            <a:r>
              <a:rPr lang="en-GB" dirty="0" err="1" smtClean="0">
                <a:ea typeface="ＭＳ Ｐゴシック" pitchFamily="-112" charset="-128"/>
              </a:rPr>
              <a:t>transparancy</a:t>
            </a:r>
            <a:endParaRPr lang="en-GB" dirty="0" smtClean="0">
              <a:ea typeface="ＭＳ Ｐゴシック" pitchFamily="-112" charset="-128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B11B1-F9DC-4E8E-9FCD-B5A1BDD6581F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The </a:t>
            </a:r>
            <a:r>
              <a:rPr lang="nl-NL" dirty="0" err="1" smtClean="0"/>
              <a:t>ambition</a:t>
            </a:r>
            <a:r>
              <a:rPr lang="nl-NL" baseline="0" dirty="0" smtClean="0"/>
              <a:t> of the </a:t>
            </a:r>
            <a:r>
              <a:rPr lang="nl-NL" baseline="0" dirty="0" err="1" smtClean="0"/>
              <a:t>igz</a:t>
            </a:r>
            <a:r>
              <a:rPr lang="nl-NL" baseline="0" dirty="0" smtClean="0"/>
              <a:t> is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move the curve more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more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the right</a:t>
            </a:r>
          </a:p>
          <a:p>
            <a:r>
              <a:rPr lang="nl-NL" baseline="0" dirty="0" err="1" smtClean="0"/>
              <a:t>Decrease</a:t>
            </a:r>
            <a:r>
              <a:rPr lang="nl-NL" baseline="0" dirty="0" smtClean="0"/>
              <a:t> the percentage of </a:t>
            </a:r>
            <a:r>
              <a:rPr lang="nl-NL" baseline="0" dirty="0" err="1" smtClean="0"/>
              <a:t>irresponsible</a:t>
            </a:r>
            <a:r>
              <a:rPr lang="nl-NL" baseline="0" dirty="0" smtClean="0"/>
              <a:t> care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BE0798-F570-4A01-9587-05C830B32249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BE0798-F570-4A01-9587-05C830B32249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Responsibly: according certain standards :</a:t>
            </a:r>
            <a:r>
              <a:rPr lang="en-US" baseline="0" noProof="0" dirty="0" smtClean="0"/>
              <a:t> good care-substandard care</a:t>
            </a:r>
          </a:p>
          <a:p>
            <a:r>
              <a:rPr lang="en-US" baseline="0" noProof="0" dirty="0" smtClean="0"/>
              <a:t>Safe incident </a:t>
            </a:r>
            <a:r>
              <a:rPr lang="en-US" baseline="0" noProof="0" dirty="0" err="1" smtClean="0"/>
              <a:t>reporting:incidents</a:t>
            </a:r>
            <a:r>
              <a:rPr lang="en-US" baseline="0" noProof="0" dirty="0" smtClean="0"/>
              <a:t> and near misses without permanent damage for the </a:t>
            </a:r>
            <a:r>
              <a:rPr lang="en-US" baseline="0" noProof="0" dirty="0" err="1" smtClean="0"/>
              <a:t>patiënt</a:t>
            </a:r>
            <a:endParaRPr lang="en-US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B11B1-F9DC-4E8E-9FCD-B5A1BDD6581F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Government: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Market driven incentives: cost-containment + quality improvement, competition, free negotiations volume-price, reputation,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Transparancy</a:t>
            </a:r>
            <a:r>
              <a:rPr lang="en-US" dirty="0" smtClean="0"/>
              <a:t> as basic condition for competition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Payment system based on performance instead of treatment/operation amount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New Quality Institute: standards, guidelines, indicators: pushing power</a:t>
            </a:r>
          </a:p>
          <a:p>
            <a:r>
              <a:rPr lang="en-US" dirty="0" smtClean="0"/>
              <a:t> Responsibility of governance of healthcare institutions</a:t>
            </a:r>
          </a:p>
          <a:p>
            <a:r>
              <a:rPr lang="en-US" b="1" dirty="0" smtClean="0"/>
              <a:t>Health care Insurers:</a:t>
            </a:r>
          </a:p>
          <a:p>
            <a:r>
              <a:rPr lang="en-US" dirty="0" smtClean="0"/>
              <a:t> Contracting: volume, quality, price </a:t>
            </a:r>
          </a:p>
          <a:p>
            <a:r>
              <a:rPr lang="en-US" b="1" dirty="0" smtClean="0"/>
              <a:t>Health Care Inspectorate:</a:t>
            </a:r>
          </a:p>
          <a:p>
            <a:r>
              <a:rPr lang="en-US" dirty="0" smtClean="0"/>
              <a:t> Proactive + public reporting + sanctioning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Agendasetting</a:t>
            </a:r>
            <a:r>
              <a:rPr lang="en-US" dirty="0" smtClean="0"/>
              <a:t>: high risk patients, high risk areas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B11B1-F9DC-4E8E-9FCD-B5A1BDD6581F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Government: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Market driven incentives: cost-containment + quality improvement, competition, free negotiations volume-price, reputation,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Transparancy</a:t>
            </a:r>
            <a:r>
              <a:rPr lang="en-US" dirty="0" smtClean="0"/>
              <a:t> as basic condition for competition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Payment system based on performance instead of treatment/operation amount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New Quality Institute: standards, guidelines, indicators: pushing power</a:t>
            </a:r>
          </a:p>
          <a:p>
            <a:r>
              <a:rPr lang="en-US" dirty="0" smtClean="0"/>
              <a:t> Responsibility of governance of healthcare institutions</a:t>
            </a:r>
          </a:p>
          <a:p>
            <a:r>
              <a:rPr lang="en-US" b="1" dirty="0" smtClean="0"/>
              <a:t>Health care Insurers:</a:t>
            </a:r>
          </a:p>
          <a:p>
            <a:r>
              <a:rPr lang="en-US" dirty="0" smtClean="0"/>
              <a:t> Contracting: volume, quality, price </a:t>
            </a:r>
          </a:p>
          <a:p>
            <a:r>
              <a:rPr lang="en-US" b="1" dirty="0" smtClean="0"/>
              <a:t>Health Care Inspectorate:</a:t>
            </a:r>
          </a:p>
          <a:p>
            <a:r>
              <a:rPr lang="en-US" dirty="0" smtClean="0"/>
              <a:t> Proactive + public reporting + sanctioning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Agendasetting</a:t>
            </a:r>
            <a:r>
              <a:rPr lang="en-US" dirty="0" smtClean="0"/>
              <a:t>: high risk patients, high risk areas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B11B1-F9DC-4E8E-9FCD-B5A1BDD6581F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F3D2-2380-41C5-A67A-D222073D64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6A767-C4D3-437F-989B-D1B72D30D8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DEAFC-46CF-4BAF-A140-3AC83FD1673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66713" y="1798638"/>
            <a:ext cx="4008437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27550" y="1798638"/>
            <a:ext cx="4008438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3CBD2-986D-4FD5-8C2C-7AEB6D041D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DB699-8947-4F50-8538-4B91210E008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7595E-F8EB-4BB3-ADE6-3B67D600D4D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8209A-9090-4C4D-B4E4-495485F18B4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0C37B-8769-41E9-B3BC-0F1CADF75E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5B2D0-D263-4F42-94A7-C0B905C3313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5E446-FE1B-404F-A621-6693B7F0ED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94463" y="1233488"/>
            <a:ext cx="2041525" cy="49212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66713" y="1233488"/>
            <a:ext cx="5975350" cy="49212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3D78-9FE2-479F-B479-09B7768CA3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366713" y="1233488"/>
            <a:ext cx="8169275" cy="49212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3" name="shpTitel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hpBeeldmerk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A540B-3B0A-49E3-8FFA-024D97CD62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8FCF69-DF3C-4BAC-B438-133E79E331C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pt-ENG-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309252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3078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  <p:pic>
        <p:nvPicPr>
          <p:cNvPr id="3079" name="Picture 7" descr="RO_VWS_IG_Logo_Powerpoint_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9050" y="-11113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8964613" y="-12700"/>
            <a:ext cx="198437" cy="6870700"/>
            <a:chOff x="2897" y="0"/>
            <a:chExt cx="125" cy="4328"/>
          </a:xfrm>
        </p:grpSpPr>
        <p:sp>
          <p:nvSpPr>
            <p:cNvPr id="309257" name="Rectangle 9"/>
            <p:cNvSpPr>
              <a:spLocks noChangeArrowheads="1"/>
            </p:cNvSpPr>
            <p:nvPr/>
          </p:nvSpPr>
          <p:spPr bwMode="auto">
            <a:xfrm>
              <a:off x="2910" y="0"/>
              <a:ext cx="102" cy="4328"/>
            </a:xfrm>
            <a:prstGeom prst="rect">
              <a:avLst/>
            </a:prstGeom>
            <a:solidFill>
              <a:schemeClr val="tx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nl-NL" sz="1000">
                <a:solidFill>
                  <a:schemeClr val="tx1"/>
                </a:solidFill>
              </a:endParaRPr>
            </a:p>
          </p:txBody>
        </p:sp>
        <p:sp>
          <p:nvSpPr>
            <p:cNvPr id="309258" name="Text Box 10"/>
            <p:cNvSpPr txBox="1">
              <a:spLocks noChangeArrowheads="1"/>
            </p:cNvSpPr>
            <p:nvPr/>
          </p:nvSpPr>
          <p:spPr bwMode="auto">
            <a:xfrm rot="16200000">
              <a:off x="1898" y="3179"/>
              <a:ext cx="2124" cy="1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700">
                  <a:solidFill>
                    <a:schemeClr val="bg1"/>
                  </a:solidFill>
                  <a:latin typeface="Verdana" pitchFamily="-1" charset="0"/>
                </a:rPr>
                <a:t>              CONFIDENTIAL</a:t>
              </a:r>
              <a:endParaRPr lang="nl-NL" sz="700">
                <a:solidFill>
                  <a:schemeClr val="bg1"/>
                </a:solidFill>
                <a:latin typeface="Verdana" pitchFamily="-1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ＭＳ Ｐゴシック" pitchFamily="-1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  <a:ea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  <a:ea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  <a:ea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  <a:ea typeface="ＭＳ Ｐゴシック" pitchFamily="-1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  <a:ea typeface="ＭＳ Ｐゴシック" pitchFamily="-1" charset="-128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  <a:ea typeface="ＭＳ Ｐゴシック" pitchFamily="-1" charset="-128"/>
        </a:defRPr>
      </a:lvl2pPr>
      <a:lvl3pPr marL="1588" indent="912813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  <a:ea typeface="ＭＳ Ｐゴシック" pitchFamily="-1" charset="-128"/>
        </a:defRPr>
      </a:lvl3pPr>
      <a:lvl4pPr marL="1588" indent="1370013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  <a:ea typeface="ＭＳ Ｐゴシック" pitchFamily="-1" charset="-128"/>
        </a:defRPr>
      </a:lvl4pPr>
      <a:lvl5pPr marL="1588" indent="1827213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  <a:ea typeface="ＭＳ Ｐゴシック" pitchFamily="-1" charset="-128"/>
        </a:defRPr>
      </a:lvl5pPr>
      <a:lvl6pPr marL="458788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4100" name="shpDatum" descr="RO__vervolgpagina~LPPT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4102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453188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4389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FFFFFF"/>
                </a:solidFill>
                <a:latin typeface="Verdana" pitchFamily="-1" charset="0"/>
              </a:defRPr>
            </a:lvl1pPr>
          </a:lstStyle>
          <a:p>
            <a:pPr>
              <a:defRPr/>
            </a:pPr>
            <a:fld id="{3CE28530-1686-4814-8539-666E455776B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99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+mj-lt"/>
          <a:ea typeface="ＭＳ Ｐゴシック" pitchFamily="-1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ＭＳ Ｐゴシック" pitchFamily="-1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  <a:ea typeface="ＭＳ Ｐゴシック" pitchFamily="-1" charset="-128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  <a:ea typeface="ＭＳ Ｐゴシック" pitchFamily="-1" charset="-128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7"/>
        </a:buBlip>
        <a:defRPr>
          <a:solidFill>
            <a:srgbClr val="000000"/>
          </a:solidFill>
          <a:latin typeface="+mn-lt"/>
          <a:ea typeface="ＭＳ Ｐゴシック" pitchFamily="-1" charset="-128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8"/>
        </a:buBlip>
        <a:defRPr>
          <a:solidFill>
            <a:srgbClr val="000000"/>
          </a:solidFill>
          <a:latin typeface="+mn-lt"/>
          <a:ea typeface="ＭＳ Ｐゴシック" pitchFamily="-1" charset="-128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ea typeface="ＭＳ Ｐゴシック" pitchFamily="-1" charset="-128"/>
        </a:defRPr>
      </a:lvl5pPr>
      <a:lvl6pPr marL="12684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17256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21828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26400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pt-ENG-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31334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5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5126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  <p:pic>
        <p:nvPicPr>
          <p:cNvPr id="5127" name="Picture 7" descr="RO_VWS_IG_Logo_Powerpoint_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9050" y="-11113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ＭＳ Ｐゴシック" pitchFamily="-1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  <a:ea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  <a:ea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  <a:ea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  <a:ea typeface="ＭＳ Ｐゴシック" pitchFamily="-1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  <a:ea typeface="ＭＳ Ｐゴシック" pitchFamily="-1" charset="-128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  <a:ea typeface="ＭＳ Ｐゴシック" pitchFamily="-1" charset="-128"/>
        </a:defRPr>
      </a:lvl2pPr>
      <a:lvl3pPr marL="1588" indent="912813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  <a:ea typeface="ＭＳ Ｐゴシック" pitchFamily="-1" charset="-128"/>
        </a:defRPr>
      </a:lvl3pPr>
      <a:lvl4pPr marL="1588" indent="1370013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  <a:ea typeface="ＭＳ Ｐゴシック" pitchFamily="-1" charset="-128"/>
        </a:defRPr>
      </a:lvl4pPr>
      <a:lvl5pPr marL="1588" indent="1827213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  <a:ea typeface="ＭＳ Ｐゴシック" pitchFamily="-1" charset="-128"/>
        </a:defRPr>
      </a:lvl5pPr>
      <a:lvl6pPr marL="458788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mszorg.nl/themas/powi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4932363" y="2420938"/>
            <a:ext cx="36718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rgbClr val="FFFFFF"/>
                </a:solidFill>
              </a:rPr>
              <a:t/>
            </a:r>
            <a:br>
              <a:rPr lang="en-GB" sz="2400" b="1" dirty="0">
                <a:solidFill>
                  <a:srgbClr val="FFFFFF"/>
                </a:solidFill>
              </a:rPr>
            </a:br>
            <a:r>
              <a:rPr lang="en-GB" sz="2400" b="1" dirty="0">
                <a:solidFill>
                  <a:srgbClr val="FFFFFF"/>
                </a:solidFill>
              </a:rPr>
              <a:t>Health Care </a:t>
            </a:r>
            <a:r>
              <a:rPr lang="en-GB" sz="2400" b="1" dirty="0" smtClean="0">
                <a:solidFill>
                  <a:srgbClr val="FFFFFF"/>
                </a:solidFill>
              </a:rPr>
              <a:t>Inspectorate </a:t>
            </a:r>
          </a:p>
          <a:p>
            <a:pPr>
              <a:spcBef>
                <a:spcPct val="50000"/>
              </a:spcBef>
            </a:pPr>
            <a:endParaRPr lang="en-GB" sz="2400" b="1" dirty="0" smtClean="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400" b="1" dirty="0" err="1" smtClean="0">
                <a:solidFill>
                  <a:srgbClr val="FFFFFF"/>
                </a:solidFill>
              </a:rPr>
              <a:t>patientsafety</a:t>
            </a:r>
            <a:r>
              <a:rPr lang="en-GB" sz="2400" b="1" dirty="0" smtClean="0">
                <a:solidFill>
                  <a:srgbClr val="FFFFFF"/>
                </a:solidFill>
              </a:rPr>
              <a:t> and quality in hospitals </a:t>
            </a:r>
            <a:endParaRPr lang="nl-NL" sz="2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836712"/>
            <a:ext cx="7847038" cy="823815"/>
          </a:xfrm>
        </p:spPr>
        <p:txBody>
          <a:bodyPr>
            <a:noAutofit/>
          </a:bodyPr>
          <a:lstStyle/>
          <a:p>
            <a:pPr algn="ctr"/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Drivers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for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 Q&amp;S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58" y="1556792"/>
            <a:ext cx="7858180" cy="4515414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Professionals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Intrinsic professional motivation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Professional system of mutual audits provides standards &amp; insights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Market driven incentives (patients, referrals)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Payment system (health care insurers)</a:t>
            </a:r>
          </a:p>
          <a:p>
            <a:endParaRPr lang="en-US" b="1" dirty="0" smtClean="0"/>
          </a:p>
          <a:p>
            <a:r>
              <a:rPr lang="en-US" b="1" dirty="0" smtClean="0"/>
              <a:t>Hospitals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Law on Quality of care: Q&amp;S system and active reporting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Formal accreditation system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Systematic annual review from inspectorate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Several specific reviews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Public reporting on HSMR etc.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Public websites by patient-</a:t>
            </a:r>
            <a:r>
              <a:rPr lang="en-US" dirty="0" err="1" smtClean="0"/>
              <a:t>organisations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Payment system (health care insurers)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b="1" dirty="0" smtClean="0"/>
          </a:p>
        </p:txBody>
      </p:sp>
      <p:sp>
        <p:nvSpPr>
          <p:cNvPr id="11266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27A5596E-E709-4F5D-A085-70C27CE69FC0}" type="slidenum">
              <a:rPr lang="nl-NL"/>
              <a:pPr/>
              <a:t>10</a:t>
            </a:fld>
            <a:endParaRPr lang="nl-NL"/>
          </a:p>
        </p:txBody>
      </p:sp>
      <p:pic>
        <p:nvPicPr>
          <p:cNvPr id="5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93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58" y="1798626"/>
            <a:ext cx="8594630" cy="42735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</a:t>
            </a:r>
            <a:r>
              <a:rPr lang="en-US" sz="2400" dirty="0"/>
              <a:t>Administrative </a:t>
            </a:r>
            <a:r>
              <a:rPr lang="en-US" sz="2400" dirty="0" smtClean="0"/>
              <a:t>burden of </a:t>
            </a:r>
            <a:r>
              <a:rPr lang="en-US" sz="2400" dirty="0"/>
              <a:t>indicator measurement is </a:t>
            </a:r>
            <a:r>
              <a:rPr lang="en-US" sz="2400" dirty="0" smtClean="0"/>
              <a:t>high</a:t>
            </a:r>
          </a:p>
          <a:p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Strong emphasis on measurable indicators, hardly on </a:t>
            </a:r>
            <a:r>
              <a:rPr lang="en-US" sz="2400" dirty="0" smtClean="0">
                <a:latin typeface="+mj-lt"/>
              </a:rPr>
              <a:t>‘</a:t>
            </a:r>
            <a:r>
              <a:rPr lang="en-US" sz="2400" dirty="0" smtClean="0">
                <a:latin typeface="+mj-lt"/>
              </a:rPr>
              <a:t>condition </a:t>
            </a:r>
            <a:r>
              <a:rPr lang="en-US" sz="2400" dirty="0" err="1" smtClean="0">
                <a:latin typeface="+mj-lt"/>
              </a:rPr>
              <a:t>humaine</a:t>
            </a:r>
            <a:r>
              <a:rPr lang="en-US" sz="2400" dirty="0" smtClean="0">
                <a:latin typeface="+mj-lt"/>
              </a:rPr>
              <a:t>’</a:t>
            </a:r>
          </a:p>
          <a:p>
            <a:endParaRPr lang="en-US" sz="2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By linking quality to reimbursement, quality becomes part of P&amp;L instead of intrinsic value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12290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9B5700DA-C44D-4A93-AA99-09F251D691E3}" type="slidenum">
              <a:rPr lang="nl-NL"/>
              <a:pPr/>
              <a:t>11</a:t>
            </a:fld>
            <a:endParaRPr lang="nl-NL"/>
          </a:p>
        </p:txBody>
      </p:sp>
      <p:pic>
        <p:nvPicPr>
          <p:cNvPr id="5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7847038" cy="823815"/>
          </a:xfrm>
        </p:spPr>
        <p:txBody>
          <a:bodyPr>
            <a:noAutofit/>
          </a:bodyPr>
          <a:lstStyle/>
          <a:p>
            <a:pPr algn="ctr"/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Disincentives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for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 Q&amp;S in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Hospitals</a:t>
            </a:r>
            <a:endParaRPr lang="nl-NL" sz="3200" dirty="0" smtClean="0">
              <a:solidFill>
                <a:srgbClr val="6666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688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58" y="1798626"/>
            <a:ext cx="8882662" cy="427358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400" dirty="0" smtClean="0">
                <a:latin typeface="+mj-lt"/>
              </a:rPr>
              <a:t>Ambition </a:t>
            </a:r>
            <a:r>
              <a:rPr lang="en-US" sz="2400" dirty="0" smtClean="0">
                <a:latin typeface="+mj-lt"/>
              </a:rPr>
              <a:t>level is (too) high, zero fault option deters</a:t>
            </a: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Reputation </a:t>
            </a:r>
            <a:r>
              <a:rPr lang="en-US" sz="2400" dirty="0" smtClean="0">
                <a:latin typeface="+mj-lt"/>
              </a:rPr>
              <a:t>maybe more important than patient care</a:t>
            </a:r>
          </a:p>
          <a:p>
            <a:r>
              <a:rPr lang="en-US" sz="2400" dirty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Government/public </a:t>
            </a:r>
            <a:r>
              <a:rPr lang="en-US" sz="2400" dirty="0" smtClean="0">
                <a:latin typeface="+mj-lt"/>
              </a:rPr>
              <a:t>opinion hype-driven by incidents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Public </a:t>
            </a:r>
            <a:r>
              <a:rPr lang="en-US" sz="2400" dirty="0" smtClean="0">
                <a:latin typeface="+mj-lt"/>
              </a:rPr>
              <a:t>distrust in institutions leads to overcompensation in urge for transparency</a:t>
            </a:r>
          </a:p>
          <a:p>
            <a:pPr marL="0" lvl="1" indent="0">
              <a:buNone/>
            </a:pPr>
            <a:r>
              <a:rPr lang="en-US" sz="2400" dirty="0" smtClean="0">
                <a:latin typeface="+mj-lt"/>
              </a:rPr>
              <a:t>Position of professionals in hospitals: clinical leadership</a:t>
            </a:r>
          </a:p>
          <a:p>
            <a:endParaRPr lang="en-US" dirty="0" smtClean="0"/>
          </a:p>
        </p:txBody>
      </p:sp>
      <p:sp>
        <p:nvSpPr>
          <p:cNvPr id="12290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9B5700DA-C44D-4A93-AA99-09F251D691E3}" type="slidenum">
              <a:rPr lang="nl-NL"/>
              <a:pPr/>
              <a:t>12</a:t>
            </a:fld>
            <a:endParaRPr lang="nl-NL"/>
          </a:p>
        </p:txBody>
      </p:sp>
      <p:pic>
        <p:nvPicPr>
          <p:cNvPr id="5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7847038" cy="823815"/>
          </a:xfrm>
        </p:spPr>
        <p:txBody>
          <a:bodyPr>
            <a:noAutofit/>
          </a:bodyPr>
          <a:lstStyle/>
          <a:p>
            <a:pPr algn="ctr"/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Disincentives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for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 Q&amp;S in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Hospitals</a:t>
            </a:r>
            <a:endParaRPr lang="nl-NL" sz="3200" dirty="0" smtClean="0">
              <a:solidFill>
                <a:srgbClr val="6666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120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58" y="1798626"/>
            <a:ext cx="8594630" cy="42735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j-lt"/>
              </a:rPr>
              <a:t>Trust </a:t>
            </a:r>
            <a:r>
              <a:rPr lang="en-US" sz="2400" dirty="0" smtClean="0">
                <a:latin typeface="+mj-lt"/>
              </a:rPr>
              <a:t>versus distrust</a:t>
            </a:r>
            <a:endParaRPr lang="en-US" sz="2400" dirty="0"/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Incidents </a:t>
            </a:r>
            <a:r>
              <a:rPr lang="en-US" sz="2400" dirty="0" smtClean="0">
                <a:latin typeface="+mj-lt"/>
              </a:rPr>
              <a:t>versus systemic approach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Minimal </a:t>
            </a:r>
            <a:r>
              <a:rPr lang="en-US" sz="2400" dirty="0" smtClean="0">
                <a:latin typeface="+mj-lt"/>
              </a:rPr>
              <a:t>standards versus excellence</a:t>
            </a:r>
          </a:p>
          <a:p>
            <a:endParaRPr lang="en-US" dirty="0" smtClean="0"/>
          </a:p>
        </p:txBody>
      </p:sp>
      <p:sp>
        <p:nvSpPr>
          <p:cNvPr id="12290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9B5700DA-C44D-4A93-AA99-09F251D691E3}" type="slidenum">
              <a:rPr lang="nl-NL"/>
              <a:pPr/>
              <a:t>13</a:t>
            </a:fld>
            <a:endParaRPr lang="nl-NL"/>
          </a:p>
        </p:txBody>
      </p:sp>
      <p:pic>
        <p:nvPicPr>
          <p:cNvPr id="5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7847038" cy="823815"/>
          </a:xfrm>
        </p:spPr>
        <p:txBody>
          <a:bodyPr>
            <a:noAutofit/>
          </a:bodyPr>
          <a:lstStyle/>
          <a:p>
            <a:pPr algn="ctr"/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Three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dilemmas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 in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improving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 care </a:t>
            </a:r>
          </a:p>
        </p:txBody>
      </p:sp>
    </p:spTree>
    <p:extLst>
      <p:ext uri="{BB962C8B-B14F-4D97-AF65-F5344CB8AC3E}">
        <p14:creationId xmlns:p14="http://schemas.microsoft.com/office/powerpoint/2010/main" val="3588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58" y="1798626"/>
            <a:ext cx="8594630" cy="42735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Inspectorate as judge versus advisor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Hospitals being judged versus being helped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topics on </a:t>
            </a:r>
            <a:r>
              <a:rPr lang="en-US" sz="2400" dirty="0" err="1" smtClean="0">
                <a:latin typeface="+mj-lt"/>
              </a:rPr>
              <a:t>transparancy</a:t>
            </a:r>
            <a:r>
              <a:rPr lang="en-US" sz="2400" dirty="0" smtClean="0">
                <a:latin typeface="+mj-lt"/>
              </a:rPr>
              <a:t>, blame free reporting</a:t>
            </a:r>
          </a:p>
          <a:p>
            <a:r>
              <a:rPr lang="en-US" sz="2400" dirty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Possible </a:t>
            </a:r>
            <a:r>
              <a:rPr lang="en-US" sz="2400" dirty="0" smtClean="0">
                <a:latin typeface="+mj-lt"/>
              </a:rPr>
              <a:t>way out: </a:t>
            </a:r>
          </a:p>
          <a:p>
            <a:pPr marL="0" lvl="1" indent="0">
              <a:buNone/>
            </a:pPr>
            <a:endParaRPr lang="en-US" sz="2400" dirty="0">
              <a:latin typeface="+mj-lt"/>
            </a:endParaRPr>
          </a:p>
          <a:p>
            <a:pPr marL="0" lvl="1" indent="0">
              <a:buNone/>
            </a:pPr>
            <a:r>
              <a:rPr lang="en-US" sz="2400" dirty="0" smtClean="0">
                <a:latin typeface="+mj-lt"/>
              </a:rPr>
              <a:t>separation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between judging </a:t>
            </a:r>
            <a:r>
              <a:rPr lang="en-US" sz="2400" dirty="0" smtClean="0">
                <a:latin typeface="+mj-lt"/>
              </a:rPr>
              <a:t>issues and enforcement measures and improvement</a:t>
            </a:r>
            <a:endParaRPr lang="en-US" sz="2400" dirty="0" smtClean="0">
              <a:latin typeface="+mj-lt"/>
            </a:endParaRPr>
          </a:p>
          <a:p>
            <a:endParaRPr lang="en-US" dirty="0" smtClean="0"/>
          </a:p>
        </p:txBody>
      </p:sp>
      <p:sp>
        <p:nvSpPr>
          <p:cNvPr id="12290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9B5700DA-C44D-4A93-AA99-09F251D691E3}" type="slidenum">
              <a:rPr lang="nl-NL"/>
              <a:pPr/>
              <a:t>14</a:t>
            </a:fld>
            <a:endParaRPr lang="nl-NL"/>
          </a:p>
        </p:txBody>
      </p:sp>
      <p:pic>
        <p:nvPicPr>
          <p:cNvPr id="5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7847038" cy="823815"/>
          </a:xfrm>
        </p:spPr>
        <p:txBody>
          <a:bodyPr>
            <a:noAutofit/>
          </a:bodyPr>
          <a:lstStyle/>
          <a:p>
            <a:pPr algn="ctr"/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Trust/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Distrust</a:t>
            </a:r>
            <a:endParaRPr lang="nl-NL" sz="3200" dirty="0" smtClean="0">
              <a:solidFill>
                <a:srgbClr val="6666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185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Sentinel Event reports: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988840"/>
            <a:ext cx="8686800" cy="4525963"/>
          </a:xfrm>
        </p:spPr>
        <p:txBody>
          <a:bodyPr/>
          <a:lstStyle/>
          <a:p>
            <a:r>
              <a:rPr lang="en-US" dirty="0" smtClean="0"/>
              <a:t>Hospitals are mandated to report</a:t>
            </a:r>
          </a:p>
          <a:p>
            <a:r>
              <a:rPr lang="en-US" dirty="0" smtClean="0">
                <a:latin typeface="+mj-lt"/>
              </a:rPr>
              <a:t>Hospitals do their own analysis</a:t>
            </a:r>
          </a:p>
          <a:p>
            <a:r>
              <a:rPr lang="en-US" dirty="0" smtClean="0">
                <a:latin typeface="+mj-lt"/>
              </a:rPr>
              <a:t>Inspectorate judges quality of analysis based on WHO criteria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Goal: hospitals learn from mistakes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Effect on hospitals:</a:t>
            </a:r>
          </a:p>
          <a:p>
            <a:r>
              <a:rPr lang="en-US" dirty="0">
                <a:latin typeface="+mj-lt"/>
              </a:rPr>
              <a:t>	</a:t>
            </a:r>
            <a:r>
              <a:rPr lang="en-US" dirty="0" smtClean="0">
                <a:latin typeface="+mj-lt"/>
              </a:rPr>
              <a:t>higher reporting-rate</a:t>
            </a:r>
          </a:p>
          <a:p>
            <a:r>
              <a:rPr lang="en-US" dirty="0">
                <a:latin typeface="+mj-lt"/>
              </a:rPr>
              <a:t>	</a:t>
            </a:r>
            <a:r>
              <a:rPr lang="en-US" dirty="0" smtClean="0">
                <a:latin typeface="+mj-lt"/>
              </a:rPr>
              <a:t>increasing effort on RCA’s and improvement</a:t>
            </a:r>
          </a:p>
          <a:p>
            <a:r>
              <a:rPr lang="en-US" dirty="0">
                <a:latin typeface="+mj-lt"/>
              </a:rPr>
              <a:t>	</a:t>
            </a:r>
            <a:endParaRPr lang="en-US" dirty="0" smtClean="0">
              <a:latin typeface="+mj-lt"/>
            </a:endParaRPr>
          </a:p>
          <a:p>
            <a:r>
              <a:rPr lang="en-US" dirty="0">
                <a:latin typeface="+mj-lt"/>
              </a:rPr>
              <a:t>	</a:t>
            </a:r>
            <a:r>
              <a:rPr lang="en-US" dirty="0" smtClean="0">
                <a:latin typeface="+mj-lt"/>
              </a:rPr>
              <a:t>increasing </a:t>
            </a:r>
            <a:r>
              <a:rPr lang="en-US" dirty="0" smtClean="0">
                <a:latin typeface="+mj-lt"/>
              </a:rPr>
              <a:t>administrative burden</a:t>
            </a:r>
          </a:p>
          <a:p>
            <a:r>
              <a:rPr lang="en-US" dirty="0">
                <a:latin typeface="+mj-lt"/>
              </a:rPr>
              <a:t>	</a:t>
            </a:r>
            <a:r>
              <a:rPr lang="en-US" dirty="0" smtClean="0">
                <a:latin typeface="+mj-lt"/>
              </a:rPr>
              <a:t>tendency to ‘standardize’ reports</a:t>
            </a:r>
          </a:p>
          <a:p>
            <a:r>
              <a:rPr lang="en-US" dirty="0">
                <a:latin typeface="+mj-lt"/>
              </a:rPr>
              <a:t>	</a:t>
            </a:r>
          </a:p>
        </p:txBody>
      </p:sp>
      <p:pic>
        <p:nvPicPr>
          <p:cNvPr id="4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58" y="1798626"/>
            <a:ext cx="8594630" cy="42735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Public opinion and </a:t>
            </a:r>
            <a:r>
              <a:rPr lang="en-US" sz="2400" dirty="0" err="1" smtClean="0">
                <a:latin typeface="+mj-lt"/>
              </a:rPr>
              <a:t>polital</a:t>
            </a:r>
            <a:r>
              <a:rPr lang="en-US" sz="2400" dirty="0" smtClean="0">
                <a:latin typeface="+mj-lt"/>
              </a:rPr>
              <a:t> pressure </a:t>
            </a:r>
            <a:r>
              <a:rPr lang="en-US" sz="2400" dirty="0" err="1" smtClean="0">
                <a:latin typeface="+mj-lt"/>
              </a:rPr>
              <a:t>emphazises</a:t>
            </a:r>
            <a:r>
              <a:rPr lang="en-US" sz="2400" dirty="0" smtClean="0">
                <a:latin typeface="+mj-lt"/>
              </a:rPr>
              <a:t> incident reporting and judging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Most incidents have systemic root causes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incident management may lead to opportunistic improvements and inefficient use of resources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12290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9B5700DA-C44D-4A93-AA99-09F251D691E3}" type="slidenum">
              <a:rPr lang="nl-NL"/>
              <a:pPr/>
              <a:t>16</a:t>
            </a:fld>
            <a:endParaRPr lang="nl-NL"/>
          </a:p>
        </p:txBody>
      </p:sp>
      <p:pic>
        <p:nvPicPr>
          <p:cNvPr id="5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7847038" cy="823815"/>
          </a:xfrm>
        </p:spPr>
        <p:txBody>
          <a:bodyPr>
            <a:noAutofit/>
          </a:bodyPr>
          <a:lstStyle/>
          <a:p>
            <a:pPr algn="ctr"/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Incidents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/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Systematic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 approach </a:t>
            </a:r>
          </a:p>
        </p:txBody>
      </p:sp>
    </p:spTree>
    <p:extLst>
      <p:ext uri="{BB962C8B-B14F-4D97-AF65-F5344CB8AC3E}">
        <p14:creationId xmlns:p14="http://schemas.microsoft.com/office/powerpoint/2010/main" val="415013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Patient Safety campaign: prevent damage, work safely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2008-2012</a:t>
            </a:r>
          </a:p>
          <a:p>
            <a:r>
              <a:rPr lang="en-US" dirty="0" smtClean="0"/>
              <a:t>Goal: 50% ↓ preventable mortality</a:t>
            </a:r>
          </a:p>
          <a:p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 err="1" smtClean="0"/>
              <a:t>pilars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Safety Management System</a:t>
            </a:r>
          </a:p>
          <a:p>
            <a:pPr lvl="1"/>
            <a:r>
              <a:rPr lang="en-US" dirty="0" smtClean="0"/>
              <a:t>10 themes</a:t>
            </a:r>
          </a:p>
        </p:txBody>
      </p:sp>
      <p:pic>
        <p:nvPicPr>
          <p:cNvPr id="62466" name="Picture 2" descr="http://www.vmszorg.nl/_library/5302/thema-wondinfecties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9320" y="4684668"/>
            <a:ext cx="1920230" cy="1920230"/>
          </a:xfrm>
          <a:prstGeom prst="rect">
            <a:avLst/>
          </a:prstGeom>
          <a:noFill/>
        </p:spPr>
      </p:pic>
      <p:sp>
        <p:nvSpPr>
          <p:cNvPr id="4" name="Tekstvak 3"/>
          <p:cNvSpPr txBox="1"/>
          <p:nvPr/>
        </p:nvSpPr>
        <p:spPr>
          <a:xfrm>
            <a:off x="314053" y="4438446"/>
            <a:ext cx="6842322" cy="4924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nl-NL" dirty="0" err="1" smtClean="0"/>
              <a:t>Succesful</a:t>
            </a:r>
            <a:r>
              <a:rPr lang="nl-NL" dirty="0" smtClean="0"/>
              <a:t> way-out,  </a:t>
            </a:r>
            <a:r>
              <a:rPr lang="nl-NL" dirty="0" err="1" smtClean="0"/>
              <a:t>need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next steps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58" y="1798626"/>
            <a:ext cx="8774142" cy="42735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  <a:p>
            <a:pPr marL="0" lvl="1" indent="0">
              <a:buNone/>
            </a:pPr>
            <a:r>
              <a:rPr lang="en-US" sz="2400" dirty="0" smtClean="0">
                <a:latin typeface="+mj-lt"/>
              </a:rPr>
              <a:t>Last </a:t>
            </a:r>
            <a:r>
              <a:rPr lang="en-US" sz="2400" dirty="0" smtClean="0">
                <a:latin typeface="+mj-lt"/>
              </a:rPr>
              <a:t>ten years: emphasis on developing and implementing standards</a:t>
            </a: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Large </a:t>
            </a:r>
            <a:r>
              <a:rPr lang="en-US" sz="2400" dirty="0" smtClean="0">
                <a:latin typeface="+mj-lt"/>
              </a:rPr>
              <a:t>set of indicators for good care</a:t>
            </a: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Great </a:t>
            </a:r>
            <a:r>
              <a:rPr lang="en-US" sz="2400" dirty="0" smtClean="0">
                <a:latin typeface="+mj-lt"/>
              </a:rPr>
              <a:t>impact on improving care itself </a:t>
            </a: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Increased </a:t>
            </a:r>
            <a:r>
              <a:rPr lang="en-US" sz="2400" dirty="0" err="1" smtClean="0">
                <a:latin typeface="+mj-lt"/>
              </a:rPr>
              <a:t>transparancy</a:t>
            </a:r>
            <a:endParaRPr lang="en-US" sz="2400" dirty="0" smtClean="0">
              <a:latin typeface="+mj-lt"/>
            </a:endParaRPr>
          </a:p>
          <a:p>
            <a:endParaRPr lang="en-US" dirty="0" smtClean="0"/>
          </a:p>
        </p:txBody>
      </p:sp>
      <p:sp>
        <p:nvSpPr>
          <p:cNvPr id="12290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9B5700DA-C44D-4A93-AA99-09F251D691E3}" type="slidenum">
              <a:rPr lang="nl-NL"/>
              <a:pPr/>
              <a:t>18</a:t>
            </a:fld>
            <a:endParaRPr lang="nl-NL"/>
          </a:p>
        </p:txBody>
      </p:sp>
      <p:pic>
        <p:nvPicPr>
          <p:cNvPr id="5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7847038" cy="823815"/>
          </a:xfrm>
        </p:spPr>
        <p:txBody>
          <a:bodyPr>
            <a:noAutofit/>
          </a:bodyPr>
          <a:lstStyle/>
          <a:p>
            <a:pPr algn="ctr"/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Minimal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standards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/Excellence</a:t>
            </a:r>
          </a:p>
        </p:txBody>
      </p:sp>
    </p:spTree>
    <p:extLst>
      <p:ext uri="{BB962C8B-B14F-4D97-AF65-F5344CB8AC3E}">
        <p14:creationId xmlns:p14="http://schemas.microsoft.com/office/powerpoint/2010/main" val="37051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58" y="1798626"/>
            <a:ext cx="8774142" cy="4273580"/>
          </a:xfrm>
        </p:spPr>
        <p:txBody>
          <a:bodyPr>
            <a:normAutofit/>
          </a:bodyPr>
          <a:lstStyle/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Topics </a:t>
            </a:r>
            <a:r>
              <a:rPr lang="en-US" sz="2400" dirty="0" smtClean="0">
                <a:latin typeface="+mj-lt"/>
              </a:rPr>
              <a:t>on limiting the number of indicators, overemphasizing measurable indicators versus soft-factors</a:t>
            </a: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Meeting </a:t>
            </a:r>
            <a:r>
              <a:rPr lang="en-US" sz="2400" dirty="0" smtClean="0">
                <a:latin typeface="+mj-lt"/>
              </a:rPr>
              <a:t>the standard becomes more important than improving care itself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12290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9B5700DA-C44D-4A93-AA99-09F251D691E3}" type="slidenum">
              <a:rPr lang="nl-NL"/>
              <a:pPr/>
              <a:t>19</a:t>
            </a:fld>
            <a:endParaRPr lang="nl-NL"/>
          </a:p>
        </p:txBody>
      </p:sp>
      <p:pic>
        <p:nvPicPr>
          <p:cNvPr id="5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7847038" cy="823815"/>
          </a:xfrm>
        </p:spPr>
        <p:txBody>
          <a:bodyPr>
            <a:noAutofit/>
          </a:bodyPr>
          <a:lstStyle/>
          <a:p>
            <a:pPr algn="ctr"/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Minimal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standards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/Excellence</a:t>
            </a:r>
          </a:p>
        </p:txBody>
      </p:sp>
    </p:spTree>
    <p:extLst>
      <p:ext uri="{BB962C8B-B14F-4D97-AF65-F5344CB8AC3E}">
        <p14:creationId xmlns:p14="http://schemas.microsoft.com/office/powerpoint/2010/main" val="38939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488"/>
            <a:ext cx="7847013" cy="571500"/>
          </a:xfrm>
        </p:spPr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660066"/>
                </a:solidFill>
                <a:latin typeface="Verdana" pitchFamily="-1" charset="0"/>
                <a:ea typeface="ＭＳ Ｐゴシック" pitchFamily="-1" charset="-128"/>
              </a:rPr>
              <a:t>Health Care Inspectorate</a:t>
            </a:r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>
          <a:xfrm>
            <a:off x="369888" y="1798638"/>
            <a:ext cx="7858125" cy="4273550"/>
          </a:xfrm>
        </p:spPr>
        <p:txBody>
          <a:bodyPr/>
          <a:lstStyle/>
          <a:p>
            <a:endParaRPr lang="nl-NL" dirty="0" smtClean="0">
              <a:ea typeface="ＭＳ Ｐゴシック" pitchFamily="-1" charset="-128"/>
            </a:endParaRPr>
          </a:p>
          <a:p>
            <a:r>
              <a:rPr lang="en-GB" dirty="0" smtClean="0">
                <a:ea typeface="ＭＳ Ｐゴシック" pitchFamily="-1" charset="-128"/>
              </a:rPr>
              <a:t>Part of the Ministry of Health but independent </a:t>
            </a:r>
          </a:p>
          <a:p>
            <a:endParaRPr lang="en-GB" dirty="0" smtClean="0">
              <a:ea typeface="ＭＳ Ｐゴシック" pitchFamily="-1" charset="-128"/>
            </a:endParaRPr>
          </a:p>
          <a:p>
            <a:r>
              <a:rPr lang="en-GB" dirty="0" smtClean="0">
                <a:ea typeface="ＭＳ Ｐゴシック" pitchFamily="-1" charset="-128"/>
              </a:rPr>
              <a:t>Inspector-General as CEO, directly reporting to the Minister of Health</a:t>
            </a:r>
          </a:p>
          <a:p>
            <a:endParaRPr lang="en-GB" dirty="0" smtClean="0">
              <a:ea typeface="ＭＳ Ｐゴシック" pitchFamily="-1" charset="-128"/>
            </a:endParaRPr>
          </a:p>
          <a:p>
            <a:r>
              <a:rPr lang="en-GB" dirty="0" smtClean="0">
                <a:ea typeface="ＭＳ Ｐゴシック" pitchFamily="-1" charset="-128"/>
              </a:rPr>
              <a:t>In total almost 550 </a:t>
            </a:r>
            <a:r>
              <a:rPr lang="en-GB" dirty="0" err="1" smtClean="0">
                <a:ea typeface="ＭＳ Ｐゴシック" pitchFamily="-1" charset="-128"/>
              </a:rPr>
              <a:t>fte</a:t>
            </a:r>
            <a:r>
              <a:rPr lang="en-GB" dirty="0" smtClean="0">
                <a:ea typeface="ＭＳ Ｐゴシック" pitchFamily="-1" charset="-128"/>
              </a:rPr>
              <a:t>: </a:t>
            </a:r>
          </a:p>
          <a:p>
            <a:r>
              <a:rPr lang="en-GB" dirty="0" smtClean="0">
                <a:ea typeface="ＭＳ Ｐゴシック" pitchFamily="-1" charset="-128"/>
              </a:rPr>
              <a:t>	Inspectors</a:t>
            </a:r>
          </a:p>
          <a:p>
            <a:r>
              <a:rPr lang="en-GB" dirty="0" smtClean="0">
                <a:ea typeface="ＭＳ Ｐゴシック" pitchFamily="-1" charset="-128"/>
              </a:rPr>
              <a:t>	Supporting personal</a:t>
            </a:r>
          </a:p>
          <a:p>
            <a:r>
              <a:rPr lang="en-GB" dirty="0" smtClean="0">
                <a:ea typeface="ＭＳ Ｐゴシック" pitchFamily="-1" charset="-128"/>
              </a:rPr>
              <a:t>	Staff</a:t>
            </a:r>
          </a:p>
          <a:p>
            <a:endParaRPr lang="nl-NL" dirty="0" smtClean="0">
              <a:ea typeface="ＭＳ Ｐゴシック" pitchFamily="-1" charset="-128"/>
            </a:endParaRPr>
          </a:p>
          <a:p>
            <a:endParaRPr lang="nl-NL" dirty="0" smtClean="0">
              <a:ea typeface="ＭＳ Ｐゴシック" pitchFamily="-1" charset="-128"/>
            </a:endParaRPr>
          </a:p>
        </p:txBody>
      </p:sp>
      <p:pic>
        <p:nvPicPr>
          <p:cNvPr id="4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indicators in the Netherlands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Indicators are selected in collaboration between: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Healthcare Inspectorate (“owner”)</a:t>
            </a:r>
          </a:p>
          <a:p>
            <a:r>
              <a:rPr lang="en-US" dirty="0" smtClean="0"/>
              <a:t>Order of Medical Specialists</a:t>
            </a:r>
          </a:p>
          <a:p>
            <a:r>
              <a:rPr lang="en-US" dirty="0" smtClean="0"/>
              <a:t>Federation of University Medical Centers</a:t>
            </a:r>
          </a:p>
          <a:p>
            <a:r>
              <a:rPr lang="en-US" dirty="0" smtClean="0"/>
              <a:t>Dutch Hospital Federation</a:t>
            </a:r>
          </a:p>
          <a:p>
            <a:r>
              <a:rPr lang="en-US" dirty="0" smtClean="0"/>
              <a:t>National Nursing Association</a:t>
            </a:r>
            <a:endParaRPr lang="en-US" dirty="0"/>
          </a:p>
        </p:txBody>
      </p:sp>
      <p:pic>
        <p:nvPicPr>
          <p:cNvPr id="4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indicators for hospital care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US" dirty="0" smtClean="0"/>
              <a:t>Annual reporting to Healthcare Inspectorate</a:t>
            </a:r>
          </a:p>
          <a:p>
            <a:r>
              <a:rPr lang="en-US" dirty="0" smtClean="0"/>
              <a:t>12 themes of indicators</a:t>
            </a:r>
          </a:p>
          <a:p>
            <a:r>
              <a:rPr lang="en-US" dirty="0" smtClean="0"/>
              <a:t>62 indicators</a:t>
            </a:r>
          </a:p>
          <a:p>
            <a:r>
              <a:rPr lang="en-US" dirty="0" smtClean="0"/>
              <a:t>Outcomes are openly accessible </a:t>
            </a:r>
          </a:p>
          <a:p>
            <a:endParaRPr lang="en-US" dirty="0"/>
          </a:p>
        </p:txBody>
      </p:sp>
      <p:pic>
        <p:nvPicPr>
          <p:cNvPr id="4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quality indicators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Surgical care</a:t>
            </a:r>
          </a:p>
          <a:p>
            <a:pPr lvl="1"/>
            <a:r>
              <a:rPr lang="en-US" dirty="0" smtClean="0"/>
              <a:t>% pts with </a:t>
            </a:r>
            <a:r>
              <a:rPr lang="en-US" dirty="0" err="1" smtClean="0"/>
              <a:t>painscore</a:t>
            </a:r>
            <a:r>
              <a:rPr lang="en-US" dirty="0" smtClean="0"/>
              <a:t> &gt; 7 in first 72h post-op</a:t>
            </a:r>
          </a:p>
          <a:p>
            <a:pPr lvl="1"/>
            <a:r>
              <a:rPr lang="en-US" dirty="0" smtClean="0"/>
              <a:t>% re-operations after </a:t>
            </a:r>
            <a:r>
              <a:rPr lang="en-US" dirty="0" err="1" smtClean="0"/>
              <a:t>hipfracture</a:t>
            </a:r>
            <a:endParaRPr lang="en-US" dirty="0" smtClean="0"/>
          </a:p>
          <a:p>
            <a:pPr lvl="1"/>
            <a:r>
              <a:rPr lang="en-US" dirty="0" smtClean="0"/>
              <a:t>% correctly performed time-out</a:t>
            </a:r>
          </a:p>
          <a:p>
            <a:pPr lvl="1"/>
            <a:r>
              <a:rPr lang="en-US" dirty="0" smtClean="0"/>
              <a:t>% on-time pre-operative antibiotic  administration</a:t>
            </a:r>
          </a:p>
          <a:p>
            <a:pPr lvl="1"/>
            <a:r>
              <a:rPr lang="en-US" dirty="0" smtClean="0"/>
              <a:t>Volume bariatric surgeries</a:t>
            </a:r>
          </a:p>
          <a:p>
            <a:pPr lvl="1"/>
            <a:r>
              <a:rPr lang="en-US" dirty="0" smtClean="0"/>
              <a:t>% pts included in national cataract registry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58" y="1798626"/>
            <a:ext cx="8774142" cy="427358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Possible </a:t>
            </a:r>
            <a:r>
              <a:rPr lang="en-US" sz="3200" dirty="0"/>
              <a:t>way out: </a:t>
            </a:r>
            <a:endParaRPr lang="en-US" sz="3200" dirty="0" smtClean="0"/>
          </a:p>
          <a:p>
            <a:endParaRPr lang="en-US" sz="2400" dirty="0"/>
          </a:p>
          <a:p>
            <a:r>
              <a:rPr lang="en-US" sz="2400" dirty="0" smtClean="0"/>
              <a:t>clear </a:t>
            </a:r>
            <a:r>
              <a:rPr lang="en-US" sz="2400" dirty="0"/>
              <a:t>distinction between </a:t>
            </a:r>
            <a:r>
              <a:rPr lang="en-US" sz="2400" dirty="0" smtClean="0"/>
              <a:t>focus on minimal </a:t>
            </a:r>
            <a:r>
              <a:rPr lang="en-US" sz="2400" dirty="0"/>
              <a:t>standards </a:t>
            </a:r>
            <a:r>
              <a:rPr lang="en-US" sz="2400" dirty="0" smtClean="0"/>
              <a:t>or stimulating </a:t>
            </a:r>
            <a:r>
              <a:rPr lang="en-US" sz="2400" dirty="0"/>
              <a:t>high performing organizations</a:t>
            </a:r>
            <a:endParaRPr lang="en-US" sz="2400" dirty="0" smtClean="0">
              <a:latin typeface="+mj-lt"/>
            </a:endParaRPr>
          </a:p>
          <a:p>
            <a:endParaRPr lang="en-US" dirty="0" smtClean="0"/>
          </a:p>
        </p:txBody>
      </p:sp>
      <p:sp>
        <p:nvSpPr>
          <p:cNvPr id="12290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9B5700DA-C44D-4A93-AA99-09F251D691E3}" type="slidenum">
              <a:rPr lang="nl-NL"/>
              <a:pPr/>
              <a:t>23</a:t>
            </a:fld>
            <a:endParaRPr lang="nl-NL"/>
          </a:p>
        </p:txBody>
      </p:sp>
      <p:pic>
        <p:nvPicPr>
          <p:cNvPr id="5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7847038" cy="823815"/>
          </a:xfrm>
        </p:spPr>
        <p:txBody>
          <a:bodyPr>
            <a:noAutofit/>
          </a:bodyPr>
          <a:lstStyle/>
          <a:p>
            <a:pPr algn="ctr"/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Minimal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standards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/Excellence</a:t>
            </a:r>
          </a:p>
        </p:txBody>
      </p:sp>
    </p:spTree>
    <p:extLst>
      <p:ext uri="{BB962C8B-B14F-4D97-AF65-F5344CB8AC3E}">
        <p14:creationId xmlns:p14="http://schemas.microsoft.com/office/powerpoint/2010/main" val="21222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 – facts &amp; figures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348880"/>
            <a:ext cx="8568952" cy="48531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92 hospitals (8 academic)</a:t>
            </a:r>
          </a:p>
          <a:p>
            <a:r>
              <a:rPr lang="en-US" sz="2800" dirty="0" smtClean="0"/>
              <a:t>50% physicians employed by hospital</a:t>
            </a:r>
          </a:p>
          <a:p>
            <a:r>
              <a:rPr lang="en-US" sz="2800" dirty="0" smtClean="0"/>
              <a:t>All citizens insured for healthcare coverage</a:t>
            </a:r>
          </a:p>
          <a:p>
            <a:r>
              <a:rPr lang="en-US" sz="2800" dirty="0" smtClean="0"/>
              <a:t>GP refers patient to hospital</a:t>
            </a:r>
          </a:p>
          <a:p>
            <a:r>
              <a:rPr lang="nl-NL" sz="2800" dirty="0" err="1" smtClean="0"/>
              <a:t>broad</a:t>
            </a:r>
            <a:r>
              <a:rPr lang="nl-NL" sz="2800" dirty="0" smtClean="0"/>
              <a:t> </a:t>
            </a:r>
            <a:r>
              <a:rPr lang="nl-NL" sz="2800" dirty="0" err="1" smtClean="0"/>
              <a:t>coverage</a:t>
            </a:r>
            <a:r>
              <a:rPr lang="nl-NL" sz="2800" dirty="0" smtClean="0"/>
              <a:t> of </a:t>
            </a:r>
            <a:r>
              <a:rPr lang="nl-NL" sz="2800" dirty="0" err="1" smtClean="0"/>
              <a:t>essential</a:t>
            </a:r>
            <a:r>
              <a:rPr lang="nl-NL" sz="2800" dirty="0" smtClean="0"/>
              <a:t> care</a:t>
            </a:r>
          </a:p>
          <a:p>
            <a:r>
              <a:rPr lang="nl-NL" sz="2800" dirty="0" err="1" smtClean="0"/>
              <a:t>patient</a:t>
            </a:r>
            <a:r>
              <a:rPr lang="nl-NL" sz="2800" dirty="0" smtClean="0"/>
              <a:t> </a:t>
            </a:r>
            <a:r>
              <a:rPr lang="nl-NL" sz="2800" dirty="0" err="1" smtClean="0"/>
              <a:t>experience</a:t>
            </a:r>
            <a:r>
              <a:rPr lang="nl-NL" sz="2800" dirty="0" smtClean="0"/>
              <a:t> and </a:t>
            </a:r>
            <a:r>
              <a:rPr lang="nl-NL" sz="2800" dirty="0" err="1" smtClean="0"/>
              <a:t>satisfaction</a:t>
            </a:r>
            <a:r>
              <a:rPr lang="nl-NL" sz="2800" dirty="0" smtClean="0"/>
              <a:t> high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204864"/>
            <a:ext cx="7858180" cy="4824536"/>
          </a:xfrm>
        </p:spPr>
        <p:txBody>
          <a:bodyPr>
            <a:noAutofit/>
          </a:bodyPr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GB" sz="2000" b="1" dirty="0" smtClean="0">
                <a:latin typeface="+mj-lt"/>
              </a:rPr>
              <a:t>Health care providers </a:t>
            </a:r>
            <a:r>
              <a:rPr lang="en-GB" sz="2000" dirty="0" smtClean="0">
                <a:latin typeface="+mj-lt"/>
              </a:rPr>
              <a:t>are responsible for quality and safety of care:</a:t>
            </a:r>
          </a:p>
          <a:p>
            <a:pPr marL="342900" indent="-342900">
              <a:lnSpc>
                <a:spcPct val="90000"/>
              </a:lnSpc>
            </a:pPr>
            <a:endParaRPr lang="en-GB" sz="2000" dirty="0" smtClean="0">
              <a:latin typeface="+mj-lt"/>
            </a:endParaRPr>
          </a:p>
          <a:p>
            <a:pPr marL="0" indent="0">
              <a:lnSpc>
                <a:spcPct val="90000"/>
              </a:lnSpc>
              <a:buFont typeface="Arial" charset="0"/>
              <a:buChar char="•"/>
            </a:pPr>
            <a:r>
              <a:rPr lang="en-GB" sz="2000" dirty="0" smtClean="0">
                <a:latin typeface="+mj-lt"/>
              </a:rPr>
              <a:t> Governance:</a:t>
            </a:r>
          </a:p>
          <a:p>
            <a:pPr marL="0" indent="0">
              <a:lnSpc>
                <a:spcPct val="90000"/>
              </a:lnSpc>
            </a:pPr>
            <a:r>
              <a:rPr lang="en-GB" sz="2000" dirty="0" smtClean="0">
                <a:latin typeface="+mj-lt"/>
              </a:rPr>
              <a:t>		Board of trustees: internal supervisors</a:t>
            </a:r>
          </a:p>
          <a:p>
            <a:pPr>
              <a:lnSpc>
                <a:spcPct val="90000"/>
              </a:lnSpc>
            </a:pPr>
            <a:r>
              <a:rPr lang="en-GB" sz="2000" dirty="0" smtClean="0">
                <a:latin typeface="+mj-lt"/>
              </a:rPr>
              <a:t>		Executives: responsible for Q and S by law</a:t>
            </a:r>
          </a:p>
          <a:p>
            <a:pPr>
              <a:lnSpc>
                <a:spcPct val="90000"/>
              </a:lnSpc>
            </a:pPr>
            <a:r>
              <a:rPr lang="en-GB" sz="2000" dirty="0" smtClean="0">
                <a:latin typeface="+mj-lt"/>
              </a:rPr>
              <a:t>		Professionals: prof outcome</a:t>
            </a:r>
          </a:p>
          <a:p>
            <a:pPr marL="0" indent="0">
              <a:lnSpc>
                <a:spcPct val="90000"/>
              </a:lnSpc>
            </a:pPr>
            <a:r>
              <a:rPr lang="en-GB" sz="2000" dirty="0" smtClean="0">
                <a:latin typeface="+mj-lt"/>
              </a:rPr>
              <a:t>		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latin typeface="+mj-lt"/>
                <a:ea typeface="ＭＳ Ｐゴシック" pitchFamily="-112" charset="-128"/>
              </a:rPr>
              <a:t>Professional quality system</a:t>
            </a:r>
            <a:br>
              <a:rPr lang="en-GB" sz="2000" dirty="0" smtClean="0">
                <a:latin typeface="+mj-lt"/>
                <a:ea typeface="ＭＳ Ｐゴシック" pitchFamily="-112" charset="-128"/>
              </a:rPr>
            </a:br>
            <a:r>
              <a:rPr lang="en-GB" sz="2000" dirty="0" smtClean="0">
                <a:latin typeface="+mj-lt"/>
                <a:ea typeface="ＭＳ Ｐゴシック" pitchFamily="-112" charset="-128"/>
              </a:rPr>
              <a:t>	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latin typeface="+mj-lt"/>
                <a:ea typeface="ＭＳ Ｐゴシック" pitchFamily="-112" charset="-128"/>
              </a:rPr>
              <a:t>Hospital quality system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666699"/>
                </a:solidFill>
                <a:latin typeface="+mj-lt"/>
              </a:rPr>
              <a:t>Governance</a:t>
            </a:r>
            <a:endParaRPr lang="en-US" sz="4400" dirty="0">
              <a:solidFill>
                <a:srgbClr val="666699"/>
              </a:solidFill>
              <a:latin typeface="+mj-lt"/>
            </a:endParaRPr>
          </a:p>
        </p:txBody>
      </p:sp>
      <p:pic>
        <p:nvPicPr>
          <p:cNvPr id="4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348880"/>
            <a:ext cx="8352928" cy="4824536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GB" sz="2400" b="1" dirty="0" smtClean="0">
                <a:latin typeface="+mj-lt"/>
                <a:ea typeface="ＭＳ Ｐゴシック" pitchFamily="-112" charset="-128"/>
              </a:rPr>
              <a:t>2. Regulation by market mechanisms: </a:t>
            </a:r>
            <a:r>
              <a:rPr lang="en-GB" sz="2400" dirty="0" smtClean="0">
                <a:latin typeface="+mj-lt"/>
                <a:ea typeface="ＭＳ Ｐゴシック" pitchFamily="-112" charset="-128"/>
              </a:rPr>
              <a:t/>
            </a:r>
            <a:br>
              <a:rPr lang="en-GB" sz="2400" dirty="0" smtClean="0">
                <a:latin typeface="+mj-lt"/>
                <a:ea typeface="ＭＳ Ｐゴシック" pitchFamily="-112" charset="-128"/>
              </a:rPr>
            </a:br>
            <a:r>
              <a:rPr lang="en-GB" sz="2400" dirty="0" smtClean="0">
                <a:latin typeface="+mj-lt"/>
                <a:ea typeface="ＭＳ Ｐゴシック" pitchFamily="-112" charset="-128"/>
              </a:rPr>
              <a:t>	patient: informed choices </a:t>
            </a:r>
            <a:br>
              <a:rPr lang="en-GB" sz="2400" dirty="0" smtClean="0">
                <a:latin typeface="+mj-lt"/>
                <a:ea typeface="ＭＳ Ｐゴシック" pitchFamily="-112" charset="-128"/>
              </a:rPr>
            </a:br>
            <a:r>
              <a:rPr lang="en-GB" sz="2400" dirty="0" smtClean="0">
                <a:latin typeface="+mj-lt"/>
                <a:ea typeface="ＭＳ Ｐゴシック" pitchFamily="-112" charset="-128"/>
              </a:rPr>
              <a:t>	insurance companies: contracting on 	price/quality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GB" sz="2400" b="1" dirty="0" smtClean="0">
              <a:latin typeface="+mj-lt"/>
              <a:ea typeface="ＭＳ Ｐゴシック" pitchFamily="-112" charset="-128"/>
            </a:endParaRPr>
          </a:p>
          <a:p>
            <a:pPr>
              <a:lnSpc>
                <a:spcPct val="90000"/>
              </a:lnSpc>
            </a:pPr>
            <a:r>
              <a:rPr lang="en-GB" sz="2400" b="1" dirty="0" smtClean="0">
                <a:latin typeface="+mj-lt"/>
              </a:rPr>
              <a:t>3. Health care inspectorate </a:t>
            </a:r>
          </a:p>
          <a:p>
            <a:pPr>
              <a:lnSpc>
                <a:spcPct val="90000"/>
              </a:lnSpc>
            </a:pPr>
            <a:r>
              <a:rPr lang="en-GB" sz="2400" b="1" dirty="0">
                <a:latin typeface="+mj-lt"/>
              </a:rPr>
              <a:t>	</a:t>
            </a:r>
            <a:r>
              <a:rPr lang="en-GB" sz="2400" dirty="0" smtClean="0">
                <a:latin typeface="+mj-lt"/>
              </a:rPr>
              <a:t>independent role in setting and enforcing 	(</a:t>
            </a:r>
            <a:r>
              <a:rPr lang="en-GB" sz="2400" dirty="0" smtClean="0"/>
              <a:t>minimum) standards for Q and S</a:t>
            </a:r>
            <a:r>
              <a:rPr lang="en-GB" sz="2400" dirty="0" smtClean="0">
                <a:latin typeface="+mj-lt"/>
              </a:rPr>
              <a:t> 	</a:t>
            </a:r>
          </a:p>
          <a:p>
            <a:endParaRPr lang="nl-NL" dirty="0" smtClean="0"/>
          </a:p>
          <a:p>
            <a:pPr marL="342900" indent="-342900">
              <a:lnSpc>
                <a:spcPct val="90000"/>
              </a:lnSpc>
            </a:pPr>
            <a:endParaRPr lang="en-GB" dirty="0" smtClean="0">
              <a:ea typeface="ＭＳ Ｐゴシック" pitchFamily="-112" charset="-128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666699"/>
                </a:solidFill>
                <a:latin typeface="+mj-lt"/>
              </a:rPr>
              <a:t>Governance</a:t>
            </a:r>
            <a:endParaRPr lang="en-US" sz="4400" dirty="0">
              <a:solidFill>
                <a:srgbClr val="666699"/>
              </a:solidFill>
              <a:latin typeface="+mj-lt"/>
            </a:endParaRPr>
          </a:p>
        </p:txBody>
      </p:sp>
      <p:pic>
        <p:nvPicPr>
          <p:cNvPr id="4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DAC565-0C74-4767-8FDE-08817AD311A4}" type="slidenum">
              <a:rPr lang="nl-NL" sz="1600" smtClean="0"/>
              <a:pPr>
                <a:defRPr/>
              </a:pPr>
              <a:t>6</a:t>
            </a:fld>
            <a:endParaRPr lang="nl-NL" sz="1600"/>
          </a:p>
        </p:txBody>
      </p:sp>
      <p:sp>
        <p:nvSpPr>
          <p:cNvPr id="9" name="Rechthoek 8"/>
          <p:cNvSpPr/>
          <p:nvPr/>
        </p:nvSpPr>
        <p:spPr bwMode="auto">
          <a:xfrm>
            <a:off x="3419872" y="5301208"/>
            <a:ext cx="43204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0" name="Rechthoek 9"/>
          <p:cNvSpPr/>
          <p:nvPr/>
        </p:nvSpPr>
        <p:spPr bwMode="auto">
          <a:xfrm>
            <a:off x="3779912" y="6309320"/>
            <a:ext cx="5364088" cy="54868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1" name="Rechthoek 10"/>
          <p:cNvSpPr/>
          <p:nvPr/>
        </p:nvSpPr>
        <p:spPr bwMode="auto">
          <a:xfrm>
            <a:off x="3923928" y="5517232"/>
            <a:ext cx="5220072" cy="7920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  <p:pic>
        <p:nvPicPr>
          <p:cNvPr id="12" name="Tijdelijke aanduiding voor inhoud 11" descr="normale verdelin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66713" y="2636912"/>
            <a:ext cx="8169275" cy="2951441"/>
          </a:xfrm>
          <a:solidFill>
            <a:srgbClr val="C00000"/>
          </a:solidFill>
        </p:spPr>
      </p:pic>
      <p:sp>
        <p:nvSpPr>
          <p:cNvPr id="13" name="Tekstvak 12"/>
          <p:cNvSpPr txBox="1"/>
          <p:nvPr/>
        </p:nvSpPr>
        <p:spPr>
          <a:xfrm>
            <a:off x="3419872" y="1844824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err="1" smtClean="0"/>
              <a:t>average</a:t>
            </a:r>
            <a:r>
              <a:rPr lang="nl-NL" sz="1600" dirty="0" smtClean="0"/>
              <a:t> </a:t>
            </a:r>
          </a:p>
          <a:p>
            <a:pPr algn="ctr"/>
            <a:r>
              <a:rPr lang="nl-NL" sz="1600" dirty="0" err="1" smtClean="0"/>
              <a:t>quality</a:t>
            </a:r>
            <a:endParaRPr lang="nl-NL" sz="1600" dirty="0"/>
          </a:p>
        </p:txBody>
      </p:sp>
      <p:sp>
        <p:nvSpPr>
          <p:cNvPr id="14" name="Tekstvak 13"/>
          <p:cNvSpPr txBox="1"/>
          <p:nvPr/>
        </p:nvSpPr>
        <p:spPr>
          <a:xfrm>
            <a:off x="899592" y="2564904"/>
            <a:ext cx="2592288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nl-NL" sz="1600" dirty="0" smtClean="0"/>
              <a:t>Minimum </a:t>
            </a:r>
            <a:r>
              <a:rPr lang="nl-NL" sz="1600" dirty="0" err="1" smtClean="0"/>
              <a:t>norms</a:t>
            </a:r>
            <a:r>
              <a:rPr lang="nl-NL" sz="1600" dirty="0" smtClean="0"/>
              <a:t> </a:t>
            </a:r>
            <a:endParaRPr lang="nl-NL" sz="1600" dirty="0"/>
          </a:p>
          <a:p>
            <a:pPr algn="r"/>
            <a:r>
              <a:rPr lang="nl-NL" sz="1600" dirty="0" err="1"/>
              <a:t>s</a:t>
            </a:r>
            <a:r>
              <a:rPr lang="nl-NL" sz="1600" dirty="0" err="1" smtClean="0"/>
              <a:t>cientific</a:t>
            </a:r>
            <a:r>
              <a:rPr lang="nl-NL" sz="1600" dirty="0" smtClean="0"/>
              <a:t> </a:t>
            </a:r>
            <a:r>
              <a:rPr lang="nl-NL" sz="1600" dirty="0" err="1" smtClean="0"/>
              <a:t>medical</a:t>
            </a:r>
            <a:r>
              <a:rPr lang="nl-NL" sz="1600" dirty="0" smtClean="0"/>
              <a:t> </a:t>
            </a:r>
            <a:r>
              <a:rPr lang="nl-NL" sz="1600" dirty="0" err="1" smtClean="0"/>
              <a:t>societies</a:t>
            </a:r>
            <a:endParaRPr lang="nl-NL" sz="1600" dirty="0" smtClean="0"/>
          </a:p>
          <a:p>
            <a:endParaRPr lang="nl-NL" sz="1600" dirty="0" smtClean="0"/>
          </a:p>
          <a:p>
            <a:endParaRPr lang="nl-NL" sz="1600" dirty="0" smtClean="0"/>
          </a:p>
          <a:p>
            <a:endParaRPr lang="nl-NL" sz="1600" dirty="0" smtClean="0"/>
          </a:p>
          <a:p>
            <a:endParaRPr lang="nl-NL" sz="1600" dirty="0" smtClean="0"/>
          </a:p>
          <a:p>
            <a:endParaRPr lang="nl-NL" sz="1600" dirty="0" smtClean="0"/>
          </a:p>
          <a:p>
            <a:endParaRPr lang="nl-NL" sz="1600" dirty="0" smtClean="0"/>
          </a:p>
          <a:p>
            <a:endParaRPr lang="nl-NL" sz="1600" dirty="0"/>
          </a:p>
        </p:txBody>
      </p:sp>
      <p:sp>
        <p:nvSpPr>
          <p:cNvPr id="15" name="Tekstvak 14"/>
          <p:cNvSpPr txBox="1"/>
          <p:nvPr/>
        </p:nvSpPr>
        <p:spPr>
          <a:xfrm>
            <a:off x="467544" y="4581128"/>
            <a:ext cx="2664296" cy="1015663"/>
          </a:xfrm>
          <a:prstGeom prst="rect">
            <a:avLst/>
          </a:prstGeom>
          <a:noFill/>
          <a:ln w="31750">
            <a:solidFill>
              <a:schemeClr val="accent4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600" dirty="0" err="1"/>
              <a:t>i</a:t>
            </a:r>
            <a:r>
              <a:rPr lang="nl-NL" sz="1600" dirty="0" err="1" smtClean="0"/>
              <a:t>rresponsible</a:t>
            </a:r>
            <a:r>
              <a:rPr lang="nl-NL" sz="1600" dirty="0" smtClean="0"/>
              <a:t> care</a:t>
            </a:r>
          </a:p>
          <a:p>
            <a:pPr algn="ctr"/>
            <a:endParaRPr lang="nl-NL" sz="1600" dirty="0" smtClean="0"/>
          </a:p>
          <a:p>
            <a:endParaRPr lang="nl-NL" sz="1600" dirty="0" smtClean="0"/>
          </a:p>
          <a:p>
            <a:endParaRPr lang="nl-NL" sz="1200" dirty="0"/>
          </a:p>
        </p:txBody>
      </p:sp>
      <p:sp>
        <p:nvSpPr>
          <p:cNvPr id="16" name="Tekstvak 15"/>
          <p:cNvSpPr txBox="1"/>
          <p:nvPr/>
        </p:nvSpPr>
        <p:spPr>
          <a:xfrm>
            <a:off x="5939358" y="4581128"/>
            <a:ext cx="2664296" cy="984885"/>
          </a:xfrm>
          <a:prstGeom prst="rect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r"/>
            <a:r>
              <a:rPr lang="nl-NL" sz="1600" dirty="0" err="1" smtClean="0"/>
              <a:t>Optimal</a:t>
            </a:r>
            <a:r>
              <a:rPr lang="nl-NL" sz="1600" dirty="0" smtClean="0"/>
              <a:t> </a:t>
            </a:r>
            <a:r>
              <a:rPr lang="nl-NL" sz="1600" dirty="0" err="1" smtClean="0"/>
              <a:t>results</a:t>
            </a:r>
            <a:r>
              <a:rPr lang="nl-NL" sz="1600" dirty="0" smtClean="0"/>
              <a:t> </a:t>
            </a:r>
            <a:r>
              <a:rPr lang="nl-NL" sz="1600" dirty="0" smtClean="0">
                <a:sym typeface="Wingdings" pitchFamily="2" charset="2"/>
              </a:rPr>
              <a:t> </a:t>
            </a:r>
          </a:p>
          <a:p>
            <a:pPr algn="r"/>
            <a:r>
              <a:rPr lang="nl-NL" sz="1600" dirty="0" smtClean="0">
                <a:sym typeface="Wingdings" pitchFamily="2" charset="2"/>
              </a:rPr>
              <a:t>best </a:t>
            </a:r>
            <a:r>
              <a:rPr lang="nl-NL" sz="1600" dirty="0" err="1" smtClean="0">
                <a:sym typeface="Wingdings" pitchFamily="2" charset="2"/>
              </a:rPr>
              <a:t>practices</a:t>
            </a:r>
            <a:endParaRPr lang="nl-NL" sz="1600" dirty="0" smtClean="0">
              <a:sym typeface="Wingdings" pitchFamily="2" charset="2"/>
            </a:endParaRPr>
          </a:p>
          <a:p>
            <a:endParaRPr lang="nl-NL" dirty="0" smtClean="0">
              <a:sym typeface="Wingdings" pitchFamily="2" charset="2"/>
            </a:endParaRPr>
          </a:p>
        </p:txBody>
      </p:sp>
      <p:cxnSp>
        <p:nvCxnSpPr>
          <p:cNvPr id="18" name="Rechte verbindingslijn 17"/>
          <p:cNvCxnSpPr/>
          <p:nvPr/>
        </p:nvCxnSpPr>
        <p:spPr bwMode="auto">
          <a:xfrm>
            <a:off x="3491880" y="2564904"/>
            <a:ext cx="0" cy="3024336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kstvak 26"/>
          <p:cNvSpPr txBox="1"/>
          <p:nvPr/>
        </p:nvSpPr>
        <p:spPr>
          <a:xfrm>
            <a:off x="539552" y="1196752"/>
            <a:ext cx="80648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Quality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safety</a:t>
            </a:r>
            <a:r>
              <a:rPr lang="nl-NL" dirty="0" smtClean="0"/>
              <a:t> in health care</a:t>
            </a:r>
            <a:endParaRPr lang="nl-NL" dirty="0"/>
          </a:p>
        </p:txBody>
      </p:sp>
      <p:pic>
        <p:nvPicPr>
          <p:cNvPr id="17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361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DAC565-0C74-4767-8FDE-08817AD311A4}" type="slidenum">
              <a:rPr lang="nl-NL" sz="1600" smtClean="0"/>
              <a:pPr>
                <a:defRPr/>
              </a:pPr>
              <a:t>7</a:t>
            </a:fld>
            <a:endParaRPr lang="nl-NL" sz="1600"/>
          </a:p>
        </p:txBody>
      </p:sp>
      <p:sp>
        <p:nvSpPr>
          <p:cNvPr id="9" name="Rechthoek 8"/>
          <p:cNvSpPr/>
          <p:nvPr/>
        </p:nvSpPr>
        <p:spPr bwMode="auto">
          <a:xfrm>
            <a:off x="3419872" y="5301208"/>
            <a:ext cx="43204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0" name="Rechthoek 9"/>
          <p:cNvSpPr/>
          <p:nvPr/>
        </p:nvSpPr>
        <p:spPr bwMode="auto">
          <a:xfrm>
            <a:off x="3779912" y="6309320"/>
            <a:ext cx="5364088" cy="54868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1" name="Rechthoek 10"/>
          <p:cNvSpPr/>
          <p:nvPr/>
        </p:nvSpPr>
        <p:spPr bwMode="auto">
          <a:xfrm>
            <a:off x="3923928" y="5517232"/>
            <a:ext cx="5220072" cy="7920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  <p:pic>
        <p:nvPicPr>
          <p:cNvPr id="12" name="Tijdelijke aanduiding voor inhoud 11" descr="normale verdelin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66713" y="2636912"/>
            <a:ext cx="8169275" cy="2951441"/>
          </a:xfrm>
          <a:solidFill>
            <a:srgbClr val="C00000"/>
          </a:solidFill>
        </p:spPr>
      </p:pic>
      <p:sp>
        <p:nvSpPr>
          <p:cNvPr id="13" name="Tekstvak 12"/>
          <p:cNvSpPr txBox="1"/>
          <p:nvPr/>
        </p:nvSpPr>
        <p:spPr>
          <a:xfrm>
            <a:off x="3419872" y="1844824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err="1" smtClean="0"/>
              <a:t>average</a:t>
            </a:r>
            <a:r>
              <a:rPr lang="nl-NL" sz="1600" dirty="0" smtClean="0"/>
              <a:t> </a:t>
            </a:r>
          </a:p>
          <a:p>
            <a:pPr algn="ctr"/>
            <a:r>
              <a:rPr lang="nl-NL" sz="1600" dirty="0" err="1" smtClean="0"/>
              <a:t>quality</a:t>
            </a:r>
            <a:endParaRPr lang="nl-NL" sz="1600" dirty="0"/>
          </a:p>
        </p:txBody>
      </p:sp>
      <p:sp>
        <p:nvSpPr>
          <p:cNvPr id="14" name="Tekstvak 13"/>
          <p:cNvSpPr txBox="1"/>
          <p:nvPr/>
        </p:nvSpPr>
        <p:spPr>
          <a:xfrm>
            <a:off x="899592" y="2564904"/>
            <a:ext cx="2592288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nl-NL" sz="1600" dirty="0" smtClean="0"/>
              <a:t>Minimum </a:t>
            </a:r>
            <a:r>
              <a:rPr lang="nl-NL" sz="1600" dirty="0" err="1" smtClean="0"/>
              <a:t>norms</a:t>
            </a:r>
            <a:r>
              <a:rPr lang="nl-NL" sz="1600" dirty="0" smtClean="0"/>
              <a:t> </a:t>
            </a:r>
            <a:endParaRPr lang="nl-NL" sz="1600" dirty="0"/>
          </a:p>
          <a:p>
            <a:pPr algn="r"/>
            <a:r>
              <a:rPr lang="nl-NL" sz="1600" dirty="0" err="1"/>
              <a:t>s</a:t>
            </a:r>
            <a:r>
              <a:rPr lang="nl-NL" sz="1600" dirty="0" err="1" smtClean="0"/>
              <a:t>cientific</a:t>
            </a:r>
            <a:r>
              <a:rPr lang="nl-NL" sz="1600" dirty="0" smtClean="0"/>
              <a:t> </a:t>
            </a:r>
            <a:r>
              <a:rPr lang="nl-NL" sz="1600" dirty="0" err="1" smtClean="0"/>
              <a:t>medical</a:t>
            </a:r>
            <a:r>
              <a:rPr lang="nl-NL" sz="1600" dirty="0" smtClean="0"/>
              <a:t> </a:t>
            </a:r>
            <a:r>
              <a:rPr lang="nl-NL" sz="1600" dirty="0" err="1" smtClean="0"/>
              <a:t>societies</a:t>
            </a:r>
            <a:endParaRPr lang="nl-NL" sz="1600" dirty="0" smtClean="0"/>
          </a:p>
          <a:p>
            <a:endParaRPr lang="nl-NL" sz="1600" dirty="0" smtClean="0"/>
          </a:p>
          <a:p>
            <a:endParaRPr lang="nl-NL" sz="1600" dirty="0" smtClean="0"/>
          </a:p>
          <a:p>
            <a:endParaRPr lang="nl-NL" sz="1600" dirty="0" smtClean="0"/>
          </a:p>
          <a:p>
            <a:endParaRPr lang="nl-NL" sz="1600" dirty="0" smtClean="0"/>
          </a:p>
          <a:p>
            <a:endParaRPr lang="nl-NL" sz="1600" dirty="0" smtClean="0"/>
          </a:p>
          <a:p>
            <a:endParaRPr lang="nl-NL" sz="1600" dirty="0" smtClean="0"/>
          </a:p>
          <a:p>
            <a:endParaRPr lang="nl-NL" sz="1600" dirty="0"/>
          </a:p>
        </p:txBody>
      </p:sp>
      <p:sp>
        <p:nvSpPr>
          <p:cNvPr id="15" name="Tekstvak 14"/>
          <p:cNvSpPr txBox="1"/>
          <p:nvPr/>
        </p:nvSpPr>
        <p:spPr>
          <a:xfrm>
            <a:off x="467544" y="4581128"/>
            <a:ext cx="2664296" cy="1015663"/>
          </a:xfrm>
          <a:prstGeom prst="rect">
            <a:avLst/>
          </a:prstGeom>
          <a:noFill/>
          <a:ln w="31750">
            <a:solidFill>
              <a:schemeClr val="accent4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600" dirty="0" err="1"/>
              <a:t>i</a:t>
            </a:r>
            <a:r>
              <a:rPr lang="nl-NL" sz="1600" dirty="0" err="1" smtClean="0"/>
              <a:t>rresponsible</a:t>
            </a:r>
            <a:r>
              <a:rPr lang="nl-NL" sz="1600" dirty="0" smtClean="0"/>
              <a:t> care</a:t>
            </a:r>
          </a:p>
          <a:p>
            <a:pPr algn="ctr"/>
            <a:endParaRPr lang="nl-NL" sz="1600" dirty="0" smtClean="0"/>
          </a:p>
          <a:p>
            <a:endParaRPr lang="nl-NL" sz="1600" dirty="0" smtClean="0"/>
          </a:p>
          <a:p>
            <a:endParaRPr lang="nl-NL" sz="1200" dirty="0"/>
          </a:p>
        </p:txBody>
      </p:sp>
      <p:sp>
        <p:nvSpPr>
          <p:cNvPr id="16" name="Tekstvak 15"/>
          <p:cNvSpPr txBox="1"/>
          <p:nvPr/>
        </p:nvSpPr>
        <p:spPr>
          <a:xfrm>
            <a:off x="5939358" y="4581128"/>
            <a:ext cx="2664296" cy="984885"/>
          </a:xfrm>
          <a:prstGeom prst="rect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r"/>
            <a:r>
              <a:rPr lang="nl-NL" sz="1600" dirty="0" err="1" smtClean="0"/>
              <a:t>Optimal</a:t>
            </a:r>
            <a:r>
              <a:rPr lang="nl-NL" sz="1600" dirty="0" smtClean="0"/>
              <a:t> </a:t>
            </a:r>
            <a:r>
              <a:rPr lang="nl-NL" sz="1600" dirty="0" err="1" smtClean="0"/>
              <a:t>results</a:t>
            </a:r>
            <a:r>
              <a:rPr lang="nl-NL" sz="1600" dirty="0" smtClean="0"/>
              <a:t> </a:t>
            </a:r>
            <a:r>
              <a:rPr lang="nl-NL" sz="1600" dirty="0" smtClean="0">
                <a:sym typeface="Wingdings" pitchFamily="2" charset="2"/>
              </a:rPr>
              <a:t> </a:t>
            </a:r>
          </a:p>
          <a:p>
            <a:pPr algn="r"/>
            <a:r>
              <a:rPr lang="nl-NL" sz="1600" dirty="0" smtClean="0">
                <a:sym typeface="Wingdings" pitchFamily="2" charset="2"/>
              </a:rPr>
              <a:t>best </a:t>
            </a:r>
            <a:r>
              <a:rPr lang="nl-NL" sz="1600" dirty="0" err="1" smtClean="0">
                <a:sym typeface="Wingdings" pitchFamily="2" charset="2"/>
              </a:rPr>
              <a:t>practices</a:t>
            </a:r>
            <a:endParaRPr lang="nl-NL" sz="1600" dirty="0" smtClean="0">
              <a:sym typeface="Wingdings" pitchFamily="2" charset="2"/>
            </a:endParaRPr>
          </a:p>
          <a:p>
            <a:endParaRPr lang="nl-NL" dirty="0" smtClean="0">
              <a:sym typeface="Wingdings" pitchFamily="2" charset="2"/>
            </a:endParaRPr>
          </a:p>
        </p:txBody>
      </p:sp>
      <p:cxnSp>
        <p:nvCxnSpPr>
          <p:cNvPr id="18" name="Rechte verbindingslijn 17"/>
          <p:cNvCxnSpPr/>
          <p:nvPr/>
        </p:nvCxnSpPr>
        <p:spPr bwMode="auto">
          <a:xfrm>
            <a:off x="3491880" y="2564904"/>
            <a:ext cx="0" cy="3024336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kstvak 26"/>
          <p:cNvSpPr txBox="1"/>
          <p:nvPr/>
        </p:nvSpPr>
        <p:spPr>
          <a:xfrm>
            <a:off x="539552" y="1196752"/>
            <a:ext cx="80648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Quality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safety</a:t>
            </a:r>
            <a:r>
              <a:rPr lang="nl-NL" dirty="0" smtClean="0"/>
              <a:t> in health care</a:t>
            </a:r>
            <a:endParaRPr lang="nl-NL" dirty="0"/>
          </a:p>
        </p:txBody>
      </p:sp>
      <p:sp>
        <p:nvSpPr>
          <p:cNvPr id="21" name="Afgeronde rechthoek 20"/>
          <p:cNvSpPr/>
          <p:nvPr/>
        </p:nvSpPr>
        <p:spPr bwMode="auto">
          <a:xfrm>
            <a:off x="395536" y="1772816"/>
            <a:ext cx="3096344" cy="72008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Role</a:t>
            </a:r>
            <a:r>
              <a:rPr kumimoji="0" lang="nl-NL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 </a:t>
            </a:r>
            <a:r>
              <a:rPr kumimoji="0" lang="nl-NL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Inspectorate</a:t>
            </a:r>
            <a:endParaRPr kumimoji="0" lang="nl-NL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3" name="Afgeronde rechthoek 22"/>
          <p:cNvSpPr/>
          <p:nvPr/>
        </p:nvSpPr>
        <p:spPr bwMode="auto">
          <a:xfrm>
            <a:off x="5652120" y="1772816"/>
            <a:ext cx="3096344" cy="936104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Role</a:t>
            </a:r>
            <a:r>
              <a:rPr kumimoji="0" lang="nl-NL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 professionals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000" b="1" dirty="0" smtClean="0">
                <a:solidFill>
                  <a:schemeClr val="bg1"/>
                </a:solidFill>
              </a:rPr>
              <a:t>Health care providers</a:t>
            </a:r>
            <a:endParaRPr kumimoji="0" lang="nl-NL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pic>
        <p:nvPicPr>
          <p:cNvPr id="17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344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 – Healthcare Inspectorate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2501900"/>
            <a:ext cx="8169275" cy="43561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Oversees that care is delivered responsibly</a:t>
            </a:r>
          </a:p>
          <a:p>
            <a:r>
              <a:rPr lang="en-US" sz="2000" dirty="0" smtClean="0"/>
              <a:t>Focuses on high risk organizations / themes</a:t>
            </a:r>
          </a:p>
          <a:p>
            <a:r>
              <a:rPr lang="en-US" sz="2000" dirty="0" smtClean="0"/>
              <a:t>Assesses sentinel events (hospitals are required by law to report)</a:t>
            </a:r>
          </a:p>
          <a:p>
            <a:r>
              <a:rPr lang="en-US" sz="2000" dirty="0" smtClean="0"/>
              <a:t>Can close a ward or a hospital or stop a professional</a:t>
            </a:r>
          </a:p>
          <a:p>
            <a:r>
              <a:rPr lang="en-US" sz="2000" dirty="0" smtClean="0"/>
              <a:t>Publishes all reports on internet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836712"/>
            <a:ext cx="7847038" cy="823815"/>
          </a:xfrm>
        </p:spPr>
        <p:txBody>
          <a:bodyPr>
            <a:noAutofit/>
          </a:bodyPr>
          <a:lstStyle/>
          <a:p>
            <a:pPr algn="ctr"/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Drivers </a:t>
            </a:r>
            <a:r>
              <a:rPr lang="nl-NL" sz="3200" dirty="0" err="1" smtClean="0">
                <a:solidFill>
                  <a:srgbClr val="666699"/>
                </a:solidFill>
                <a:latin typeface="+mj-lt"/>
              </a:rPr>
              <a:t>for</a:t>
            </a:r>
            <a:r>
              <a:rPr lang="nl-NL" sz="3200" dirty="0" smtClean="0">
                <a:solidFill>
                  <a:srgbClr val="666699"/>
                </a:solidFill>
                <a:latin typeface="+mj-lt"/>
              </a:rPr>
              <a:t> Q&amp;S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58" y="1556792"/>
            <a:ext cx="7858180" cy="4515414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Government: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Market driven incentives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Transparancy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Payment </a:t>
            </a:r>
            <a:r>
              <a:rPr lang="en-US" dirty="0" smtClean="0"/>
              <a:t>system (performance)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New Quality Institute</a:t>
            </a:r>
          </a:p>
          <a:p>
            <a:pPr lvl="1"/>
            <a:r>
              <a:rPr lang="en-US" dirty="0" smtClean="0"/>
              <a:t>Responsibility Q/PS for board and supervisory board of healthcare institutions</a:t>
            </a:r>
          </a:p>
          <a:p>
            <a:endParaRPr lang="en-US" b="1" dirty="0" smtClean="0"/>
          </a:p>
          <a:p>
            <a:r>
              <a:rPr lang="en-US" b="1" dirty="0" smtClean="0"/>
              <a:t>Health care Insurers: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Contracting: volume, quality, price </a:t>
            </a:r>
          </a:p>
          <a:p>
            <a:endParaRPr lang="en-US" b="1" dirty="0" smtClean="0"/>
          </a:p>
          <a:p>
            <a:r>
              <a:rPr lang="en-US" b="1" dirty="0" smtClean="0"/>
              <a:t>Health Care Inspectorate: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Proactive + public reporting + sanctioning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Agendasetting</a:t>
            </a:r>
            <a:r>
              <a:rPr lang="en-US" dirty="0" smtClean="0"/>
              <a:t>: high risk patients, high risk areas</a:t>
            </a:r>
          </a:p>
        </p:txBody>
      </p:sp>
      <p:sp>
        <p:nvSpPr>
          <p:cNvPr id="11266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27A5596E-E709-4F5D-A085-70C27CE69FC0}" type="slidenum">
              <a:rPr lang="nl-NL" smtClean="0"/>
              <a:pPr/>
              <a:t>9</a:t>
            </a:fld>
            <a:endParaRPr lang="nl-NL" smtClean="0"/>
          </a:p>
        </p:txBody>
      </p:sp>
      <p:pic>
        <p:nvPicPr>
          <p:cNvPr id="5" name="Picture 2" descr="http://us.cdn1.123rf.com/168nwm/ivonnewierink/ivonnewierink0911/ivonnewierink091100256/5919715-nederlandse-nationale-producten-met-klompen-wind-molen-en-tul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81674"/>
            <a:ext cx="1600200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rouwelijke Engelse presentatie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Vertrouwelijke Engelse presentat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Vertrouwelijke Engelse presentatie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trouwelijke Engelse presentatie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trouwelijke Engelse presentatie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Standaardontwer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tandaard Engelse presentatie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Standaard Engelse presentat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Standaard Engelse presentatie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Engelse presentatie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Engelse presentatie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Vertrouwelijke_Engelse_presentatie</Template>
  <TotalTime>4833</TotalTime>
  <Words>1217</Words>
  <Application>Microsoft Office PowerPoint</Application>
  <PresentationFormat>Diavoorstelling (4:3)</PresentationFormat>
  <Paragraphs>282</Paragraphs>
  <Slides>23</Slides>
  <Notes>22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23</vt:i4>
      </vt:variant>
    </vt:vector>
  </HeadingPairs>
  <TitlesOfParts>
    <vt:vector size="26" baseType="lpstr">
      <vt:lpstr>Vertrouwelijke Engelse presentatie</vt:lpstr>
      <vt:lpstr>Standaardontwerp</vt:lpstr>
      <vt:lpstr>Standaard Engelse presentatie</vt:lpstr>
      <vt:lpstr>PowerPoint-presentatie</vt:lpstr>
      <vt:lpstr>Health Care Inspectorate</vt:lpstr>
      <vt:lpstr>Context – facts &amp; figures</vt:lpstr>
      <vt:lpstr>Governance</vt:lpstr>
      <vt:lpstr>Governance</vt:lpstr>
      <vt:lpstr>PowerPoint-presentatie</vt:lpstr>
      <vt:lpstr>PowerPoint-presentatie</vt:lpstr>
      <vt:lpstr>Context – Healthcare Inspectorate</vt:lpstr>
      <vt:lpstr>Drivers for Q&amp;S</vt:lpstr>
      <vt:lpstr>Drivers for Q&amp;S</vt:lpstr>
      <vt:lpstr>Disincentives for Q&amp;S in Hospitals</vt:lpstr>
      <vt:lpstr>Disincentives for Q&amp;S in Hospitals</vt:lpstr>
      <vt:lpstr>Three dilemmas in improving care </vt:lpstr>
      <vt:lpstr>Trust/Distrust</vt:lpstr>
      <vt:lpstr>Sentinel Event reports:</vt:lpstr>
      <vt:lpstr>Incidents/Systematic approach </vt:lpstr>
      <vt:lpstr>National Patient Safety campaign: prevent damage, work safely</vt:lpstr>
      <vt:lpstr>Minimal standards/Excellence</vt:lpstr>
      <vt:lpstr>Minimal standards/Excellence</vt:lpstr>
      <vt:lpstr>Quality indicators in the Netherlands</vt:lpstr>
      <vt:lpstr>Quality indicators for hospital care</vt:lpstr>
      <vt:lpstr>Example of quality indicators</vt:lpstr>
      <vt:lpstr>Minimal standards/Excellence</vt:lpstr>
    </vt:vector>
  </TitlesOfParts>
  <Company>Ministerie van VWS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Regiopresentatie</dc:title>
  <dc:creator>Oorschot</dc:creator>
  <cp:lastModifiedBy>IGZ</cp:lastModifiedBy>
  <cp:revision>334</cp:revision>
  <dcterms:created xsi:type="dcterms:W3CDTF">2005-03-22T10:54:36Z</dcterms:created>
  <dcterms:modified xsi:type="dcterms:W3CDTF">2014-05-09T06:57:29Z</dcterms:modified>
</cp:coreProperties>
</file>