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70" r:id="rId2"/>
    <p:sldId id="268" r:id="rId3"/>
    <p:sldId id="267" r:id="rId4"/>
    <p:sldId id="271" r:id="rId5"/>
    <p:sldId id="279" r:id="rId6"/>
    <p:sldId id="272" r:id="rId7"/>
    <p:sldId id="273" r:id="rId8"/>
    <p:sldId id="274" r:id="rId9"/>
    <p:sldId id="27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6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C56D7F-8175-4F13-8B6E-BA42187B9AAF}" type="datetimeFigureOut">
              <a:rPr lang="en-GB" smtClean="0"/>
              <a:pPr/>
              <a:t>15/10/2010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6F222C-A1A9-4466-9AFE-16B8F4EAEBF1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11413" y="2924175"/>
            <a:ext cx="6480175" cy="1109663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65625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1BA9C0B-68BD-4AD0-82EC-D34E76F9B08A}" type="slidenum">
              <a:rPr lang="pl-PL">
                <a:solidFill>
                  <a:srgbClr val="000000"/>
                </a:solidFill>
              </a:rPr>
              <a:pPr/>
              <a:t>‹nr.›</a:t>
            </a:fld>
            <a:endParaRPr lang="pl-PL">
              <a:solidFill>
                <a:srgbClr val="000000"/>
              </a:solidFill>
            </a:endParaRPr>
          </a:p>
        </p:txBody>
      </p:sp>
      <p:pic>
        <p:nvPicPr>
          <p:cNvPr id="5127" name="Picture 7" descr="esqh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2779713"/>
            <a:ext cx="2160587" cy="1160462"/>
          </a:xfrm>
          <a:prstGeom prst="rect">
            <a:avLst/>
          </a:prstGeom>
          <a:noFill/>
        </p:spPr>
      </p:pic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250825" y="3716338"/>
            <a:ext cx="182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IE" sz="1200" b="1">
                <a:solidFill>
                  <a:srgbClr val="000066"/>
                </a:solidFill>
                <a:latin typeface="Times New Roman" pitchFamily="18" charset="0"/>
              </a:rPr>
              <a:t>European Society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IE" sz="1200" b="1" i="1">
                <a:solidFill>
                  <a:srgbClr val="000066"/>
                </a:solidFill>
                <a:latin typeface="Times New Roman" pitchFamily="18" charset="0"/>
              </a:rPr>
              <a:t>for</a:t>
            </a:r>
            <a:r>
              <a:rPr lang="en-IE" sz="1200" b="1">
                <a:solidFill>
                  <a:srgbClr val="000066"/>
                </a:solidFill>
                <a:latin typeface="Times New Roman" pitchFamily="18" charset="0"/>
              </a:rPr>
              <a:t> Quality </a:t>
            </a:r>
            <a:r>
              <a:rPr lang="en-IE" sz="1200" b="1" i="1">
                <a:solidFill>
                  <a:srgbClr val="000066"/>
                </a:solidFill>
                <a:latin typeface="Times New Roman" pitchFamily="18" charset="0"/>
              </a:rPr>
              <a:t>in</a:t>
            </a:r>
            <a:r>
              <a:rPr lang="en-IE" sz="1200" b="1">
                <a:solidFill>
                  <a:srgbClr val="000066"/>
                </a:solidFill>
                <a:latin typeface="Times New Roman" pitchFamily="18" charset="0"/>
              </a:rPr>
              <a:t> Healthcare</a:t>
            </a:r>
            <a:endParaRPr lang="en-GB" sz="1200" b="1">
              <a:solidFill>
                <a:srgbClr val="000066"/>
              </a:solidFill>
              <a:latin typeface="Times New Roman" pitchFamily="18" charset="0"/>
            </a:endParaRPr>
          </a:p>
        </p:txBody>
      </p:sp>
      <p:graphicFrame>
        <p:nvGraphicFramePr>
          <p:cNvPr id="525312" name="Object 1024"/>
          <p:cNvGraphicFramePr>
            <a:graphicFrameLocks noChangeAspect="1"/>
          </p:cNvGraphicFramePr>
          <p:nvPr/>
        </p:nvGraphicFramePr>
        <p:xfrm>
          <a:off x="250825" y="4130675"/>
          <a:ext cx="8823325" cy="161925"/>
        </p:xfrm>
        <a:graphic>
          <a:graphicData uri="http://schemas.openxmlformats.org/presentationml/2006/ole">
            <p:oleObj spid="_x0000_s2050" name="CorelPhotoPaint.Image.8" r:id="rId4" imgW="9003175" imgH="330159" progId="">
              <p:embed/>
            </p:oleObj>
          </a:graphicData>
        </a:graphic>
      </p:graphicFrame>
      <p:graphicFrame>
        <p:nvGraphicFramePr>
          <p:cNvPr id="525313" name="Object 1025"/>
          <p:cNvGraphicFramePr>
            <a:graphicFrameLocks noChangeAspect="1"/>
          </p:cNvGraphicFramePr>
          <p:nvPr/>
        </p:nvGraphicFramePr>
        <p:xfrm>
          <a:off x="250825" y="2708275"/>
          <a:ext cx="8823325" cy="161925"/>
        </p:xfrm>
        <a:graphic>
          <a:graphicData uri="http://schemas.openxmlformats.org/presentationml/2006/ole">
            <p:oleObj spid="_x0000_s2051" name="CorelPhotoPaint.Image.8" r:id="rId5" imgW="9003175" imgH="330159" progId="">
              <p:embed/>
            </p:oleObj>
          </a:graphicData>
        </a:graphic>
      </p:graphicFrame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2FFA2-26CA-4E08-9EEF-C7642D498F9D}" type="slidenum">
              <a:rPr lang="pl-PL">
                <a:solidFill>
                  <a:srgbClr val="000000"/>
                </a:solidFill>
              </a:rPr>
              <a:pPr/>
              <a:t>‹nr.›</a:t>
            </a:fld>
            <a:endParaRPr lang="pl-P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6063" y="274638"/>
            <a:ext cx="2090737" cy="574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274638"/>
            <a:ext cx="6119813" cy="574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F533E-CFB0-48C9-BCF7-6C7343A60FB5}" type="slidenum">
              <a:rPr lang="pl-PL">
                <a:solidFill>
                  <a:srgbClr val="000000"/>
                </a:solidFill>
              </a:rPr>
              <a:pPr/>
              <a:t>‹nr.›</a:t>
            </a:fld>
            <a:endParaRPr lang="pl-P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5306E7-12E2-43E6-BEA7-B8F6EAD90142}" type="slidenum">
              <a:rPr lang="pl-PL">
                <a:solidFill>
                  <a:srgbClr val="000000"/>
                </a:solidFill>
              </a:rPr>
              <a:pPr/>
              <a:t>‹nr.›</a:t>
            </a:fld>
            <a:endParaRPr lang="pl-P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DEC98E-35FF-4288-B03E-BF0476B8206B}" type="slidenum">
              <a:rPr lang="pl-PL">
                <a:solidFill>
                  <a:srgbClr val="000000"/>
                </a:solidFill>
              </a:rPr>
              <a:pPr/>
              <a:t>‹nr.›</a:t>
            </a:fld>
            <a:endParaRPr lang="pl-P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05275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1525" y="1700213"/>
            <a:ext cx="4105275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A876A-F01D-41D5-803B-8520CBAA2FEE}" type="slidenum">
              <a:rPr lang="pl-PL">
                <a:solidFill>
                  <a:srgbClr val="000000"/>
                </a:solidFill>
              </a:rPr>
              <a:pPr/>
              <a:t>‹nr.›</a:t>
            </a:fld>
            <a:endParaRPr lang="pl-P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1EA78-079E-4599-812A-C087A5097BB3}" type="slidenum">
              <a:rPr lang="pl-PL">
                <a:solidFill>
                  <a:srgbClr val="000000"/>
                </a:solidFill>
              </a:rPr>
              <a:pPr/>
              <a:t>‹nr.›</a:t>
            </a:fld>
            <a:endParaRPr lang="pl-P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6C424-39F3-416A-8FEA-7ABD3E3851CC}" type="slidenum">
              <a:rPr lang="pl-PL">
                <a:solidFill>
                  <a:srgbClr val="000000"/>
                </a:solidFill>
              </a:rPr>
              <a:pPr/>
              <a:t>‹nr.›</a:t>
            </a:fld>
            <a:endParaRPr lang="pl-P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B340B7-9659-4354-82AF-B09252BEF251}" type="slidenum">
              <a:rPr lang="pl-PL">
                <a:solidFill>
                  <a:srgbClr val="000000"/>
                </a:solidFill>
              </a:rPr>
              <a:pPr/>
              <a:t>‹nr.›</a:t>
            </a:fld>
            <a:endParaRPr lang="pl-P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A813F-36B8-4B53-BC8F-BC4DABBA4F22}" type="slidenum">
              <a:rPr lang="pl-PL">
                <a:solidFill>
                  <a:srgbClr val="000000"/>
                </a:solidFill>
              </a:rPr>
              <a:pPr/>
              <a:t>‹nr.›</a:t>
            </a:fld>
            <a:endParaRPr lang="pl-P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E30115-4E4F-434A-B74B-DC24B0317286}" type="slidenum">
              <a:rPr lang="pl-PL">
                <a:solidFill>
                  <a:srgbClr val="000000"/>
                </a:solidFill>
              </a:rPr>
              <a:pPr/>
              <a:t>‹nr.›</a:t>
            </a:fld>
            <a:endParaRPr lang="pl-P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sqh_wtrm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943100" y="2492375"/>
            <a:ext cx="5257800" cy="2882900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51050" y="274638"/>
            <a:ext cx="6635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3629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CEC686B-7B1F-40D6-9DAF-A08E2DB714E7}" type="slidenum">
              <a:rPr lang="pl-PL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pl-PL">
              <a:solidFill>
                <a:srgbClr val="000000"/>
              </a:solidFill>
            </a:endParaRPr>
          </a:p>
        </p:txBody>
      </p:sp>
      <p:pic>
        <p:nvPicPr>
          <p:cNvPr id="4104" name="Picture 8" descr="esqh_logo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79388" y="188913"/>
            <a:ext cx="1809750" cy="971550"/>
          </a:xfrm>
          <a:prstGeom prst="rect">
            <a:avLst/>
          </a:prstGeom>
          <a:noFill/>
        </p:spPr>
      </p:pic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50825" y="981075"/>
            <a:ext cx="182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IE" sz="1200" b="1">
                <a:solidFill>
                  <a:srgbClr val="000066"/>
                </a:solidFill>
                <a:latin typeface="Times New Roman" pitchFamily="18" charset="0"/>
              </a:rPr>
              <a:t>European Society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IE" sz="1200" b="1" i="1">
                <a:solidFill>
                  <a:srgbClr val="000066"/>
                </a:solidFill>
                <a:latin typeface="Times New Roman" pitchFamily="18" charset="0"/>
              </a:rPr>
              <a:t>for</a:t>
            </a:r>
            <a:r>
              <a:rPr lang="en-IE" sz="1200" b="1">
                <a:solidFill>
                  <a:srgbClr val="000066"/>
                </a:solidFill>
                <a:latin typeface="Times New Roman" pitchFamily="18" charset="0"/>
              </a:rPr>
              <a:t> Quality </a:t>
            </a:r>
            <a:r>
              <a:rPr lang="en-IE" sz="1200" b="1" i="1">
                <a:solidFill>
                  <a:srgbClr val="000066"/>
                </a:solidFill>
                <a:latin typeface="Times New Roman" pitchFamily="18" charset="0"/>
              </a:rPr>
              <a:t>in</a:t>
            </a:r>
            <a:r>
              <a:rPr lang="en-IE" sz="1200" b="1">
                <a:solidFill>
                  <a:srgbClr val="000066"/>
                </a:solidFill>
                <a:latin typeface="Times New Roman" pitchFamily="18" charset="0"/>
              </a:rPr>
              <a:t> Healthcare</a:t>
            </a:r>
            <a:endParaRPr lang="en-GB" sz="1200" b="1">
              <a:solidFill>
                <a:srgbClr val="000066"/>
              </a:solidFill>
              <a:latin typeface="Times New Roman" pitchFamily="18" charset="0"/>
            </a:endParaRPr>
          </a:p>
        </p:txBody>
      </p:sp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250825" y="1487488"/>
          <a:ext cx="8823325" cy="161925"/>
        </p:xfrm>
        <a:graphic>
          <a:graphicData uri="http://schemas.openxmlformats.org/presentationml/2006/ole">
            <p:oleObj spid="_x0000_s1026" name="CorelPhotoPaint.Image.8" r:id="rId16" imgW="9003175" imgH="330159" progId="">
              <p:embed/>
            </p:oleObj>
          </a:graphicData>
        </a:graphic>
      </p:graphicFrame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250825" y="6075363"/>
          <a:ext cx="8823325" cy="161925"/>
        </p:xfrm>
        <a:graphic>
          <a:graphicData uri="http://schemas.openxmlformats.org/presentationml/2006/ole">
            <p:oleObj spid="_x0000_s1027" name="CorelPhotoPaint.Image.8" r:id="rId17" imgW="9003175" imgH="330159" progId="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qh.n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European Society for Quality in Healthcare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Founded 1998 to</a:t>
            </a:r>
          </a:p>
          <a:p>
            <a:pPr lvl="1"/>
            <a:r>
              <a:rPr lang="en-GB" dirty="0" smtClean="0"/>
              <a:t>promote </a:t>
            </a:r>
            <a:r>
              <a:rPr lang="en-GB" dirty="0"/>
              <a:t>communication between the stakeholders in European health </a:t>
            </a:r>
            <a:r>
              <a:rPr lang="en-GB" dirty="0" smtClean="0"/>
              <a:t>quality</a:t>
            </a:r>
          </a:p>
          <a:p>
            <a:pPr lvl="1"/>
            <a:r>
              <a:rPr lang="en-GB" dirty="0" smtClean="0"/>
              <a:t>champion </a:t>
            </a:r>
            <a:r>
              <a:rPr lang="en-GB" dirty="0"/>
              <a:t>quality in healthcare in </a:t>
            </a:r>
            <a:r>
              <a:rPr lang="en-GB" dirty="0" smtClean="0"/>
              <a:t>Europe</a:t>
            </a:r>
          </a:p>
          <a:p>
            <a:pPr lvl="1"/>
            <a:r>
              <a:rPr lang="en-GB" dirty="0" smtClean="0"/>
              <a:t>stimulate </a:t>
            </a:r>
            <a:r>
              <a:rPr lang="en-GB" dirty="0"/>
              <a:t>innovation in healthcare quality in Europe</a:t>
            </a:r>
            <a:endParaRPr lang="en-US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913438" cy="1143000"/>
          </a:xfrm>
        </p:spPr>
        <p:txBody>
          <a:bodyPr/>
          <a:lstStyle/>
          <a:p>
            <a:r>
              <a:rPr lang="en-GB" sz="3600" dirty="0" smtClean="0"/>
              <a:t>Members are </a:t>
            </a:r>
            <a:r>
              <a:rPr lang="en-GB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National Societies for Quality in Healthcare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Croatia</a:t>
            </a: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Czech Republic</a:t>
            </a:r>
            <a:b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Denmark</a:t>
            </a:r>
            <a:b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Finland</a:t>
            </a:r>
            <a:b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France</a:t>
            </a:r>
            <a:b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Germany</a:t>
            </a:r>
            <a:b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Greece</a:t>
            </a:r>
            <a:b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Ireland</a:t>
            </a:r>
            <a:b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Italy</a:t>
            </a:r>
            <a:b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Lithuania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Luxembourg</a:t>
            </a: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Netherlands</a:t>
            </a:r>
            <a:b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Norway</a:t>
            </a:r>
            <a:b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Poland</a:t>
            </a:r>
            <a:b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Portugal</a:t>
            </a:r>
            <a:b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Spain</a:t>
            </a:r>
            <a:b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Sweden</a:t>
            </a:r>
            <a:b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Turkey</a:t>
            </a:r>
            <a:b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United Kingdom</a:t>
            </a: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050" y="274638"/>
            <a:ext cx="7092950" cy="1143000"/>
          </a:xfrm>
        </p:spPr>
        <p:txBody>
          <a:bodyPr/>
          <a:lstStyle/>
          <a:p>
            <a:r>
              <a:rPr lang="en-GB" sz="3600" dirty="0" smtClean="0"/>
              <a:t>ESQH special interest “offices”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640960" cy="4824536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Aarhus</a:t>
            </a:r>
            <a:r>
              <a:rPr lang="en-GB" dirty="0"/>
              <a:t>: Quality Indicators </a:t>
            </a:r>
            <a:endParaRPr lang="en-GB" dirty="0" smtClean="0"/>
          </a:p>
          <a:p>
            <a:r>
              <a:rPr lang="en-GB" dirty="0" smtClean="0"/>
              <a:t>Athens: cross-border health care</a:t>
            </a:r>
            <a:endParaRPr lang="en-GB" dirty="0"/>
          </a:p>
          <a:p>
            <a:r>
              <a:rPr lang="en-GB" dirty="0"/>
              <a:t>Barcelona: quality of elderly, mental health and social care services </a:t>
            </a:r>
          </a:p>
          <a:p>
            <a:r>
              <a:rPr lang="en-GB" dirty="0"/>
              <a:t>Berlin: clinical guidelines </a:t>
            </a:r>
          </a:p>
          <a:p>
            <a:r>
              <a:rPr lang="en-GB" dirty="0"/>
              <a:t>Gothenburg: Transfer between Industry and Healthcare </a:t>
            </a:r>
          </a:p>
          <a:p>
            <a:r>
              <a:rPr lang="en-GB" dirty="0" smtClean="0"/>
              <a:t>Krakow</a:t>
            </a:r>
            <a:r>
              <a:rPr lang="en-GB" dirty="0"/>
              <a:t>:  Quality </a:t>
            </a:r>
            <a:r>
              <a:rPr lang="en-GB" dirty="0" smtClean="0"/>
              <a:t>in </a:t>
            </a:r>
            <a:r>
              <a:rPr lang="en-GB" dirty="0"/>
              <a:t>Eastern &amp; Central Europe </a:t>
            </a:r>
          </a:p>
          <a:p>
            <a:r>
              <a:rPr lang="en-GB" dirty="0"/>
              <a:t>Padua: Patient Participation</a:t>
            </a:r>
          </a:p>
          <a:p>
            <a:r>
              <a:rPr lang="en-GB" dirty="0" smtClean="0"/>
              <a:t>Vienna: knowledge transfer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Partners in European programmes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EC funded R&amp;D:</a:t>
            </a:r>
          </a:p>
          <a:p>
            <a:pPr lvl="1"/>
            <a:r>
              <a:rPr lang="en-GB" dirty="0" err="1" smtClean="0"/>
              <a:t>MARQuIS</a:t>
            </a:r>
            <a:r>
              <a:rPr lang="en-GB" dirty="0" smtClean="0"/>
              <a:t> </a:t>
            </a:r>
          </a:p>
          <a:p>
            <a:pPr lvl="1"/>
            <a:r>
              <a:rPr lang="en-GB" dirty="0" err="1" smtClean="0"/>
              <a:t>Simpatie</a:t>
            </a:r>
            <a:endParaRPr lang="en-GB" dirty="0" smtClean="0"/>
          </a:p>
          <a:p>
            <a:pPr lvl="1"/>
            <a:r>
              <a:rPr lang="en-GB" dirty="0" err="1" smtClean="0"/>
              <a:t>DUQuE</a:t>
            </a:r>
            <a:endParaRPr lang="en-GB" dirty="0" smtClean="0"/>
          </a:p>
          <a:p>
            <a:pPr lvl="1"/>
            <a:r>
              <a:rPr lang="en-GB" dirty="0" err="1" smtClean="0"/>
              <a:t>EUNetPaS</a:t>
            </a:r>
            <a:endParaRPr lang="en-GB" dirty="0" smtClean="0"/>
          </a:p>
          <a:p>
            <a:r>
              <a:rPr lang="en-GB" dirty="0" smtClean="0"/>
              <a:t>EC working groups</a:t>
            </a:r>
          </a:p>
          <a:p>
            <a:pPr lvl="1"/>
            <a:r>
              <a:rPr lang="en-GB" dirty="0" smtClean="0"/>
              <a:t>Health Policy Forum</a:t>
            </a:r>
          </a:p>
          <a:p>
            <a:pPr lvl="1"/>
            <a:r>
              <a:rPr lang="en-GB" dirty="0" smtClean="0"/>
              <a:t>Patient safety and quality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NGO projects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European Accreditation Network</a:t>
            </a:r>
          </a:p>
          <a:p>
            <a:r>
              <a:rPr lang="en-GB" dirty="0" smtClean="0"/>
              <a:t>SANITAS</a:t>
            </a:r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212976"/>
            <a:ext cx="8784976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260648"/>
            <a:ext cx="6548264" cy="928694"/>
          </a:xfrm>
        </p:spPr>
        <p:txBody>
          <a:bodyPr/>
          <a:lstStyle/>
          <a:p>
            <a:r>
              <a:rPr lang="en-GB" sz="3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Self-Assessment Network Initial Testing and Standards</a:t>
            </a:r>
            <a:r>
              <a:rPr lang="en-GB" sz="3600" dirty="0">
                <a:solidFill>
                  <a:schemeClr val="tx1"/>
                </a:solidFill>
              </a:rPr>
              <a:t> 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4824536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Partners include European NGOs: </a:t>
            </a:r>
          </a:p>
          <a:p>
            <a:pPr lvl="1"/>
            <a:r>
              <a:rPr lang="en-GB" dirty="0" smtClean="0">
                <a:ea typeface="+mn-ea"/>
                <a:cs typeface="+mn-cs"/>
              </a:rPr>
              <a:t>Association Hospital Managers (EAHM) </a:t>
            </a:r>
          </a:p>
          <a:p>
            <a:pPr lvl="1"/>
            <a:r>
              <a:rPr lang="en-GB" dirty="0" smtClean="0">
                <a:ea typeface="+mn-ea"/>
                <a:cs typeface="+mn-cs"/>
              </a:rPr>
              <a:t>Association for Private Hospitals (UEHP).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Health Management Association (EHMA)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Standing Committee of Doctors (CPME)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Patients’ Forum (EPF)</a:t>
            </a:r>
          </a:p>
          <a:p>
            <a:pPr lvl="1"/>
            <a:r>
              <a:rPr lang="en-GB" dirty="0" smtClean="0">
                <a:ea typeface="+mn-ea"/>
                <a:cs typeface="+mn-cs"/>
              </a:rPr>
              <a:t>Union of Public Health Associations (EUPHA)</a:t>
            </a:r>
          </a:p>
          <a:p>
            <a:r>
              <a:rPr lang="en-GB" dirty="0" smtClean="0"/>
              <a:t>European Committee for Standardization 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(CEN)</a:t>
            </a:r>
            <a:endParaRPr lang="en-GB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7772400" cy="1143000"/>
          </a:xfrm>
        </p:spPr>
        <p:txBody>
          <a:bodyPr/>
          <a:lstStyle/>
          <a:p>
            <a:r>
              <a:rPr lang="en-GB" dirty="0" smtClean="0">
                <a:latin typeface="+mj-lt"/>
                <a:ea typeface="+mj-ea"/>
                <a:cs typeface="+mj-cs"/>
              </a:rPr>
              <a:t>Project design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00174"/>
            <a:ext cx="8640960" cy="4714908"/>
          </a:xfrm>
        </p:spPr>
        <p:txBody>
          <a:bodyPr>
            <a:normAutofit lnSpcReduction="10000"/>
          </a:bodyPr>
          <a:lstStyle/>
          <a:p>
            <a:pPr lvl="0"/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Map existing European guidance, directives, recommendations into a toolkit for hospital assessment</a:t>
            </a:r>
          </a:p>
          <a:p>
            <a:pPr lvl="0"/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Field test draft by voluntary self-assessment in a sample of hospitals</a:t>
            </a:r>
          </a:p>
          <a:p>
            <a:pPr lvl="0"/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Peer review to validate self-assessments, identify training needs</a:t>
            </a:r>
          </a:p>
          <a:p>
            <a:pPr lvl="0"/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Evaluate the guidance, assessment procedure and compliance  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907704" y="214313"/>
            <a:ext cx="6507634" cy="1143000"/>
          </a:xfrm>
        </p:spPr>
        <p:txBody>
          <a:bodyPr/>
          <a:lstStyle/>
          <a:p>
            <a:pPr eaLnBrk="1" hangingPunct="1"/>
            <a:r>
              <a:rPr lang="en-GB" dirty="0" smtClean="0"/>
              <a:t>Sources of standards for Europe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85750" y="1628799"/>
            <a:ext cx="8429625" cy="4681513"/>
          </a:xfrm>
        </p:spPr>
        <p:txBody>
          <a:bodyPr/>
          <a:lstStyle/>
          <a:p>
            <a:pPr eaLnBrk="1" hangingPunct="1"/>
            <a:r>
              <a:rPr lang="en-GB" dirty="0" smtClean="0"/>
              <a:t>Legal rights and responsibilities of patients</a:t>
            </a:r>
          </a:p>
          <a:p>
            <a:pPr eaLnBrk="1" hangingPunct="1"/>
            <a:r>
              <a:rPr lang="en-GB" dirty="0" smtClean="0"/>
              <a:t>Biomedical, health service research</a:t>
            </a:r>
          </a:p>
          <a:p>
            <a:pPr eaLnBrk="1" hangingPunct="1"/>
            <a:r>
              <a:rPr lang="en-GB" dirty="0" smtClean="0"/>
              <a:t>EC implementation guidelines, directives </a:t>
            </a:r>
          </a:p>
          <a:p>
            <a:pPr eaLnBrk="1" hangingPunct="1"/>
            <a:r>
              <a:rPr lang="en-GB" dirty="0" smtClean="0"/>
              <a:t>Complementary, validated standards from national and European authorities</a:t>
            </a:r>
          </a:p>
          <a:p>
            <a:pPr eaLnBrk="1" hangingPunct="1"/>
            <a:r>
              <a:rPr lang="en-GB" dirty="0" smtClean="0"/>
              <a:t>Validated cross-border indicators</a:t>
            </a:r>
          </a:p>
          <a:p>
            <a:pPr eaLnBrk="1" hangingPunct="1"/>
            <a:r>
              <a:rPr lang="en-GB" dirty="0" smtClean="0"/>
              <a:t>International consensus on standards-based assessment of hospitals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050" y="0"/>
            <a:ext cx="6841430" cy="1556792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Open conference: Quality </a:t>
            </a:r>
            <a:r>
              <a:rPr lang="en-US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Improvement in </a:t>
            </a:r>
            <a:r>
              <a:rPr 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Europe 19, 20 May 2011 Krakow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2348880"/>
            <a:ext cx="8362950" cy="3672508"/>
          </a:xfrm>
        </p:spPr>
        <p:txBody>
          <a:bodyPr/>
          <a:lstStyle/>
          <a:p>
            <a:r>
              <a:rPr lang="en-GB" dirty="0" smtClean="0"/>
              <a:t>In conjunction with: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European Commission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WHO Europe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Ministry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Health,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Poland</a:t>
            </a:r>
          </a:p>
          <a:p>
            <a:pPr lvl="1"/>
            <a:r>
              <a:rPr lang="en-US" dirty="0" smtClean="0">
                <a:ea typeface="+mn-ea"/>
                <a:cs typeface="+mn-cs"/>
              </a:rPr>
              <a:t>International Society for Quality in Healthcare</a:t>
            </a:r>
          </a:p>
          <a:p>
            <a:pPr lvl="1"/>
            <a:endParaRPr lang="en-US" dirty="0">
              <a:ea typeface="+mn-ea"/>
              <a:cs typeface="+mn-cs"/>
            </a:endParaRPr>
          </a:p>
          <a:p>
            <a:pPr lvl="1">
              <a:buNone/>
            </a:pPr>
            <a:r>
              <a:rPr lang="en-US" dirty="0" smtClean="0">
                <a:ea typeface="+mn-ea"/>
                <a:cs typeface="+mn-cs"/>
              </a:rPr>
              <a:t>		See </a:t>
            </a:r>
            <a:r>
              <a:rPr lang="en-US" dirty="0" smtClean="0">
                <a:ea typeface="+mn-ea"/>
                <a:cs typeface="+mn-cs"/>
                <a:hlinkClick r:id="rId2"/>
              </a:rPr>
              <a:t>www.esqh.net</a:t>
            </a:r>
            <a:r>
              <a:rPr lang="en-US" dirty="0" smtClean="0">
                <a:ea typeface="+mn-ea"/>
                <a:cs typeface="+mn-cs"/>
              </a:rPr>
              <a:t> </a:t>
            </a:r>
          </a:p>
          <a:p>
            <a:pPr lvl="1"/>
            <a:endParaRPr lang="en-GB" sz="3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>
              <a:buNone/>
            </a:pP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qh">
  <a:themeElements>
    <a:clrScheme name="esq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q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q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q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q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q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q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q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q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q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q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q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q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q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299</Words>
  <Application>Microsoft Office PowerPoint</Application>
  <PresentationFormat>Diavoorstelling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1" baseType="lpstr">
      <vt:lpstr>esqh</vt:lpstr>
      <vt:lpstr>CorelPhotoPaint.Image.8</vt:lpstr>
      <vt:lpstr>European Society for Quality in Healthcare</vt:lpstr>
      <vt:lpstr>Members are National Societies for Quality in Healthcare</vt:lpstr>
      <vt:lpstr>ESQH special interest “offices”</vt:lpstr>
      <vt:lpstr>Partners in European programmes</vt:lpstr>
      <vt:lpstr>NGO projects</vt:lpstr>
      <vt:lpstr>Self-Assessment Network Initial Testing and Standards </vt:lpstr>
      <vt:lpstr>Project design</vt:lpstr>
      <vt:lpstr>Sources of standards for Europe</vt:lpstr>
      <vt:lpstr>Open conference: Quality Improvement in Europe 19, 20 May 2011 Krakow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Society for Quality in Healthcare</dc:title>
  <dc:creator>Charles</dc:creator>
  <cp:lastModifiedBy>Gebruiker</cp:lastModifiedBy>
  <cp:revision>1</cp:revision>
  <dcterms:created xsi:type="dcterms:W3CDTF">2010-10-14T13:49:06Z</dcterms:created>
  <dcterms:modified xsi:type="dcterms:W3CDTF">2010-10-15T08:18:51Z</dcterms:modified>
</cp:coreProperties>
</file>