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1" autoAdjust="0"/>
  </p:normalViewPr>
  <p:slideViewPr>
    <p:cSldViewPr>
      <p:cViewPr varScale="1">
        <p:scale>
          <a:sx n="126" d="100"/>
          <a:sy n="126" d="100"/>
        </p:scale>
        <p:origin x="-12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9595A-156A-441C-9773-58D96C5FB3BE}" type="datetimeFigureOut">
              <a:rPr lang="fi-FI" smtClean="0"/>
              <a:t>17.9.2015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008E8-F54D-4B6E-8D81-6DF4DB12CAF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985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Alaotsikko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37667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2pPr>
              <a:defRPr/>
            </a:lvl2pPr>
            <a:lvl3pPr>
              <a:defRPr/>
            </a:lvl3pPr>
          </a:lstStyle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Tekijän nimi tähän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8970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000"/>
            </a:lvl1pPr>
            <a:lvl2pPr>
              <a:buClr>
                <a:schemeClr val="accent2"/>
              </a:buClr>
              <a:defRPr sz="1800"/>
            </a:lvl2pPr>
            <a:lvl3pPr>
              <a:buClr>
                <a:schemeClr val="accent2"/>
              </a:buCl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B05C3-3E1D-481B-97E8-C4E1BD4EA6B5}" type="datetime1">
              <a:rPr lang="fi-FI" smtClean="0"/>
              <a:t>17.9.2015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Tekijän nimi tähän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8221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725487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2990" y="274638"/>
            <a:ext cx="78538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Otsikko </a:t>
            </a:r>
            <a:r>
              <a:rPr lang="fi-FI" dirty="0" err="1" smtClean="0"/>
              <a:t>Arial</a:t>
            </a:r>
            <a:r>
              <a:rPr lang="fi-FI" dirty="0" smtClean="0"/>
              <a:t> BOLD 28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Leipäteksti </a:t>
            </a:r>
            <a:r>
              <a:rPr lang="fi-FI" dirty="0" err="1" smtClean="0"/>
              <a:t>Arial</a:t>
            </a:r>
            <a:r>
              <a:rPr lang="fi-FI" dirty="0" smtClean="0"/>
              <a:t> 20</a:t>
            </a:r>
          </a:p>
          <a:p>
            <a:pPr lvl="1"/>
            <a:r>
              <a:rPr lang="fi-FI" dirty="0" smtClean="0"/>
              <a:t>toinen taso </a:t>
            </a:r>
            <a:r>
              <a:rPr lang="fi-FI" dirty="0" err="1" smtClean="0"/>
              <a:t>Arial</a:t>
            </a:r>
            <a:r>
              <a:rPr lang="fi-FI" dirty="0" smtClean="0"/>
              <a:t> 18</a:t>
            </a:r>
          </a:p>
          <a:p>
            <a:pPr lvl="2"/>
            <a:r>
              <a:rPr lang="fi-FI" dirty="0" smtClean="0"/>
              <a:t>kolmas taso </a:t>
            </a:r>
            <a:r>
              <a:rPr lang="fi-FI" dirty="0" err="1" smtClean="0"/>
              <a:t>Arial</a:t>
            </a:r>
            <a:r>
              <a:rPr lang="fi-FI" dirty="0" smtClean="0"/>
              <a:t> 16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70247" y="63997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A0156B1-FF83-4B68-ACFB-3411E43E694B}" type="datetime1">
              <a:rPr lang="fi-FI" smtClean="0"/>
              <a:pPr/>
              <a:t>17.9.2015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982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i-FI" dirty="0" smtClean="0"/>
              <a:t>Tekijän nimi tähän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89AC1B-EE7E-45F4-B4E3-11CE497F167C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8" name="Suora yhdysviiva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4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2000" b="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B05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altLang="fi-FI" sz="4000" dirty="0"/>
              <a:t>Valvira</a:t>
            </a:r>
            <a:br>
              <a:rPr lang="en-GB" altLang="fi-FI" sz="4000" dirty="0"/>
            </a:br>
            <a:r>
              <a:rPr lang="en-GB" altLang="fi-FI" dirty="0"/>
              <a:t>The National Supervisory Authority for Welfare and Health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altLang="fi-FI" dirty="0"/>
              <a:t>Supervision in Finland and </a:t>
            </a:r>
            <a:r>
              <a:rPr lang="fi-FI" altLang="fi-FI" dirty="0" smtClean="0"/>
              <a:t>Evaluation </a:t>
            </a:r>
            <a:r>
              <a:rPr lang="fi-FI" altLang="fi-FI" dirty="0"/>
              <a:t>of Valvira</a:t>
            </a:r>
          </a:p>
          <a:p>
            <a:endParaRPr lang="fi-FI" altLang="fi-FI" dirty="0"/>
          </a:p>
          <a:p>
            <a:r>
              <a:rPr lang="fi-FI" altLang="fi-FI" dirty="0"/>
              <a:t>20</a:t>
            </a:r>
            <a:r>
              <a:rPr lang="fi-FI" altLang="fi-FI" baseline="30000" dirty="0"/>
              <a:t>th</a:t>
            </a:r>
            <a:r>
              <a:rPr lang="fi-FI" altLang="fi-FI" dirty="0"/>
              <a:t> EPSO </a:t>
            </a:r>
            <a:r>
              <a:rPr lang="fi-FI" altLang="fi-FI" dirty="0" err="1"/>
              <a:t>conference</a:t>
            </a:r>
            <a:r>
              <a:rPr lang="fi-FI" altLang="fi-FI" dirty="0"/>
              <a:t> Helsinki, Finland</a:t>
            </a:r>
          </a:p>
          <a:p>
            <a:r>
              <a:rPr lang="fi-FI" altLang="fi-FI" dirty="0" err="1"/>
              <a:t>September</a:t>
            </a:r>
            <a:r>
              <a:rPr lang="fi-FI" altLang="fi-FI" dirty="0"/>
              <a:t> 29</a:t>
            </a:r>
            <a:r>
              <a:rPr lang="fi-FI" altLang="fi-FI" baseline="30000" dirty="0"/>
              <a:t>th</a:t>
            </a:r>
            <a:r>
              <a:rPr lang="fi-FI" altLang="fi-FI" dirty="0"/>
              <a:t>, 2015 </a:t>
            </a:r>
          </a:p>
          <a:p>
            <a:endParaRPr lang="fi-FI" altLang="fi-FI" dirty="0"/>
          </a:p>
          <a:p>
            <a:r>
              <a:rPr lang="fi-FI" altLang="fi-FI" dirty="0"/>
              <a:t>Petri Huovinen </a:t>
            </a:r>
          </a:p>
        </p:txBody>
      </p:sp>
    </p:spTree>
    <p:extLst>
      <p:ext uri="{BB962C8B-B14F-4D97-AF65-F5344CB8AC3E}">
        <p14:creationId xmlns:p14="http://schemas.microsoft.com/office/powerpoint/2010/main" val="222722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Introduction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Context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Ministry of Social Affairs and Health was the prime mover</a:t>
            </a:r>
          </a:p>
          <a:p>
            <a:pPr lvl="2"/>
            <a:r>
              <a:rPr lang="en-US" dirty="0"/>
              <a:t>The ministry chose </a:t>
            </a:r>
            <a:r>
              <a:rPr lang="en-US" dirty="0" err="1"/>
              <a:t>Owalgroup</a:t>
            </a:r>
            <a:r>
              <a:rPr lang="en-US" dirty="0"/>
              <a:t> as supplier for the evaluation process as result of a tender process.</a:t>
            </a:r>
          </a:p>
          <a:p>
            <a:pPr lvl="1"/>
            <a:r>
              <a:rPr lang="en-US" dirty="0" err="1" smtClean="0"/>
              <a:t>Owalgroup</a:t>
            </a:r>
            <a:r>
              <a:rPr lang="en-US" dirty="0" smtClean="0"/>
              <a:t> </a:t>
            </a:r>
            <a:r>
              <a:rPr lang="en-US" dirty="0"/>
              <a:t>Ltd. is a </a:t>
            </a:r>
            <a:r>
              <a:rPr lang="en-US" dirty="0" err="1"/>
              <a:t>finnish</a:t>
            </a:r>
            <a:r>
              <a:rPr lang="en-US" dirty="0"/>
              <a:t> consulting </a:t>
            </a:r>
            <a:r>
              <a:rPr lang="en-US" dirty="0" smtClean="0"/>
              <a:t>company. It has executed </a:t>
            </a:r>
            <a:r>
              <a:rPr lang="en-US" dirty="0"/>
              <a:t>different kind of evaluations concerning the public sector (e.g. questions of relevance, efficiency and effectiveness)</a:t>
            </a:r>
          </a:p>
          <a:p>
            <a:pPr lvl="1"/>
            <a:r>
              <a:rPr lang="en-US" dirty="0" smtClean="0"/>
              <a:t>Time </a:t>
            </a:r>
            <a:r>
              <a:rPr lang="en-US" dirty="0"/>
              <a:t>of implementation of the evaluation: 01/2015 – </a:t>
            </a:r>
            <a:r>
              <a:rPr lang="en-US" dirty="0" smtClean="0"/>
              <a:t>05/2015</a:t>
            </a:r>
          </a:p>
          <a:p>
            <a:endParaRPr lang="en-US" dirty="0" smtClean="0"/>
          </a:p>
          <a:p>
            <a:r>
              <a:rPr lang="en-US" dirty="0" smtClean="0"/>
              <a:t>The Aim of the Evaluation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evaluate how the goals, which were set for Valvira when it was established in 2009, have been achieved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to evaluate the efficiency and </a:t>
            </a:r>
            <a:r>
              <a:rPr lang="en-US" dirty="0" err="1"/>
              <a:t>effectiviness</a:t>
            </a:r>
            <a:r>
              <a:rPr lang="en-US" dirty="0"/>
              <a:t> of </a:t>
            </a:r>
            <a:r>
              <a:rPr lang="en-US" dirty="0" err="1"/>
              <a:t>Valvira’s</a:t>
            </a:r>
            <a:r>
              <a:rPr lang="en-US" dirty="0"/>
              <a:t> functions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to collect suggestions for further development</a:t>
            </a:r>
          </a:p>
          <a:p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ABE8B-787A-4F1C-B265-49D310AA7BCA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Petri Huovinen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56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fi-FI" dirty="0">
                <a:cs typeface="Arial" charset="0"/>
              </a:rPr>
              <a:t>The frame of reference </a:t>
            </a:r>
            <a:br>
              <a:rPr lang="en-GB" altLang="fi-FI" dirty="0">
                <a:cs typeface="Arial" charset="0"/>
              </a:rPr>
            </a:br>
            <a:r>
              <a:rPr lang="en-GB" altLang="fi-FI" dirty="0">
                <a:cs typeface="Arial" charset="0"/>
              </a:rPr>
              <a:t>and the methods of the </a:t>
            </a:r>
            <a:r>
              <a:rPr lang="en-GB" altLang="fi-FI" dirty="0" smtClean="0">
                <a:cs typeface="Arial" charset="0"/>
              </a:rPr>
              <a:t>evaluation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Tx/>
              <a:buFontTx/>
              <a:buChar char="•"/>
            </a:pPr>
            <a:r>
              <a:rPr lang="fi-FI" altLang="fi-FI" sz="1800" dirty="0" err="1"/>
              <a:t>Institutional</a:t>
            </a:r>
            <a:r>
              <a:rPr lang="fi-FI" altLang="fi-FI" sz="1800" dirty="0"/>
              <a:t> </a:t>
            </a:r>
            <a:r>
              <a:rPr lang="fi-FI" altLang="fi-FI" sz="1800" dirty="0" smtClean="0"/>
              <a:t>Evaluation</a:t>
            </a:r>
            <a:endParaRPr lang="fi-FI" altLang="fi-FI" sz="1800" dirty="0"/>
          </a:p>
          <a:p>
            <a:pPr>
              <a:lnSpc>
                <a:spcPct val="150000"/>
              </a:lnSpc>
              <a:buClrTx/>
              <a:buFontTx/>
              <a:buChar char="•"/>
            </a:pPr>
            <a:r>
              <a:rPr lang="fi-FI" altLang="fi-FI" sz="1800" dirty="0"/>
              <a:t>The </a:t>
            </a:r>
            <a:r>
              <a:rPr lang="fi-FI" altLang="fi-FI" sz="1800" dirty="0" err="1" smtClean="0"/>
              <a:t>Methods</a:t>
            </a:r>
            <a:r>
              <a:rPr lang="fi-FI" altLang="fi-FI" sz="1800" dirty="0" smtClean="0"/>
              <a:t> </a:t>
            </a:r>
            <a:r>
              <a:rPr lang="fi-FI" altLang="fi-FI" sz="1800" dirty="0" err="1"/>
              <a:t>used</a:t>
            </a:r>
            <a:endParaRPr lang="fi-FI" altLang="fi-FI" sz="1800" dirty="0"/>
          </a:p>
          <a:p>
            <a:pPr lvl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fi-FI" altLang="fi-FI" sz="1400" dirty="0" err="1"/>
              <a:t>Document</a:t>
            </a:r>
            <a:r>
              <a:rPr lang="fi-FI" altLang="fi-FI" sz="1400" dirty="0"/>
              <a:t> </a:t>
            </a:r>
            <a:r>
              <a:rPr lang="fi-FI" altLang="fi-FI" sz="1400" dirty="0" err="1"/>
              <a:t>analysis</a:t>
            </a:r>
            <a:endParaRPr lang="fi-FI" altLang="fi-FI" sz="1400" dirty="0"/>
          </a:p>
          <a:p>
            <a:pPr lvl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fi-FI" altLang="fi-FI" sz="1400" dirty="0" err="1"/>
              <a:t>Interviews</a:t>
            </a:r>
            <a:r>
              <a:rPr lang="fi-FI" altLang="fi-FI" sz="1400" dirty="0"/>
              <a:t> of </a:t>
            </a:r>
            <a:r>
              <a:rPr lang="fi-FI" altLang="fi-FI" sz="1400" dirty="0" err="1"/>
              <a:t>most</a:t>
            </a:r>
            <a:r>
              <a:rPr lang="fi-FI" altLang="fi-FI" sz="1400" dirty="0"/>
              <a:t> </a:t>
            </a:r>
            <a:r>
              <a:rPr lang="fi-FI" altLang="fi-FI" sz="1400" dirty="0" err="1"/>
              <a:t>relevant</a:t>
            </a:r>
            <a:r>
              <a:rPr lang="fi-FI" altLang="fi-FI" sz="1400" dirty="0"/>
              <a:t> </a:t>
            </a:r>
            <a:r>
              <a:rPr lang="fi-FI" altLang="fi-FI" sz="1400" dirty="0" err="1"/>
              <a:t>stakeholders</a:t>
            </a:r>
            <a:endParaRPr lang="fi-FI" altLang="fi-FI" sz="1400" dirty="0"/>
          </a:p>
          <a:p>
            <a:pPr lvl="2">
              <a:lnSpc>
                <a:spcPct val="150000"/>
              </a:lnSpc>
              <a:buClrTx/>
              <a:buFontTx/>
              <a:buChar char="•"/>
            </a:pPr>
            <a:r>
              <a:rPr lang="fi-FI" altLang="fi-FI" sz="1200" dirty="0"/>
              <a:t>Key </a:t>
            </a:r>
            <a:r>
              <a:rPr lang="fi-FI" altLang="fi-FI" sz="1200" dirty="0" err="1"/>
              <a:t>members</a:t>
            </a:r>
            <a:r>
              <a:rPr lang="fi-FI" altLang="fi-FI" sz="1200" dirty="0"/>
              <a:t> of management</a:t>
            </a:r>
          </a:p>
          <a:p>
            <a:pPr lvl="2">
              <a:lnSpc>
                <a:spcPct val="150000"/>
              </a:lnSpc>
              <a:buClrTx/>
              <a:buFontTx/>
              <a:buChar char="•"/>
            </a:pPr>
            <a:r>
              <a:rPr lang="fi-FI" altLang="fi-FI" sz="1200" dirty="0" err="1"/>
              <a:t>External</a:t>
            </a:r>
            <a:r>
              <a:rPr lang="fi-FI" altLang="fi-FI" sz="1200" dirty="0"/>
              <a:t> </a:t>
            </a:r>
            <a:r>
              <a:rPr lang="fi-FI" altLang="fi-FI" sz="1200" dirty="0" err="1"/>
              <a:t>stakeholders</a:t>
            </a:r>
            <a:r>
              <a:rPr lang="fi-FI" altLang="fi-FI" sz="1200" dirty="0"/>
              <a:t>, </a:t>
            </a:r>
            <a:r>
              <a:rPr lang="fi-FI" altLang="fi-FI" sz="1200" dirty="0" err="1"/>
              <a:t>e.g</a:t>
            </a:r>
            <a:r>
              <a:rPr lang="fi-FI" altLang="fi-FI" sz="1200" dirty="0"/>
              <a:t>. </a:t>
            </a:r>
            <a:r>
              <a:rPr lang="fi-FI" altLang="fi-FI" sz="1200" dirty="0" err="1"/>
              <a:t>key</a:t>
            </a:r>
            <a:r>
              <a:rPr lang="fi-FI" altLang="fi-FI" sz="1200" dirty="0"/>
              <a:t> </a:t>
            </a:r>
            <a:r>
              <a:rPr lang="fi-FI" altLang="fi-FI" sz="1200" dirty="0" err="1"/>
              <a:t>persons</a:t>
            </a:r>
            <a:r>
              <a:rPr lang="fi-FI" altLang="fi-FI" sz="1200" dirty="0"/>
              <a:t> </a:t>
            </a:r>
            <a:r>
              <a:rPr lang="fi-FI" altLang="fi-FI" sz="1200" dirty="0" err="1"/>
              <a:t>from</a:t>
            </a:r>
            <a:r>
              <a:rPr lang="fi-FI" altLang="fi-FI" sz="1200" dirty="0"/>
              <a:t> the </a:t>
            </a:r>
            <a:r>
              <a:rPr lang="fi-FI" altLang="fi-FI" sz="1200" dirty="0" err="1"/>
              <a:t>ministry</a:t>
            </a:r>
            <a:r>
              <a:rPr lang="fi-FI" altLang="fi-FI" sz="1200" dirty="0"/>
              <a:t>, </a:t>
            </a:r>
            <a:r>
              <a:rPr lang="fi-FI" altLang="fi-FI" sz="1200" dirty="0" err="1"/>
              <a:t>Regional</a:t>
            </a:r>
            <a:r>
              <a:rPr lang="fi-FI" altLang="fi-FI" sz="1200" dirty="0"/>
              <a:t> State </a:t>
            </a:r>
            <a:r>
              <a:rPr lang="fi-FI" altLang="fi-FI" sz="1200" dirty="0" err="1"/>
              <a:t>Administrative</a:t>
            </a:r>
            <a:r>
              <a:rPr lang="fi-FI" altLang="fi-FI" sz="1200" dirty="0"/>
              <a:t> </a:t>
            </a:r>
            <a:r>
              <a:rPr lang="fi-FI" altLang="fi-FI" sz="1200" dirty="0" err="1"/>
              <a:t>Agencies</a:t>
            </a:r>
            <a:r>
              <a:rPr lang="fi-FI" altLang="fi-FI" sz="1200" dirty="0"/>
              <a:t>, </a:t>
            </a:r>
            <a:r>
              <a:rPr lang="fi-FI" altLang="fi-FI" sz="1200" dirty="0" err="1"/>
              <a:t>Clients</a:t>
            </a:r>
            <a:r>
              <a:rPr lang="fi-FI" altLang="fi-FI" sz="1200" dirty="0"/>
              <a:t>, </a:t>
            </a:r>
            <a:r>
              <a:rPr lang="fi-FI" altLang="fi-FI" sz="1200" dirty="0" err="1"/>
              <a:t>interest</a:t>
            </a:r>
            <a:r>
              <a:rPr lang="fi-FI" altLang="fi-FI" sz="1200" dirty="0"/>
              <a:t> </a:t>
            </a:r>
            <a:r>
              <a:rPr lang="fi-FI" altLang="fi-FI" sz="1200" dirty="0" err="1"/>
              <a:t>groups</a:t>
            </a:r>
            <a:r>
              <a:rPr lang="fi-FI" altLang="fi-FI" sz="1200" dirty="0"/>
              <a:t>, etc. </a:t>
            </a:r>
          </a:p>
          <a:p>
            <a:pPr lvl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fi-FI" altLang="fi-FI" dirty="0" err="1"/>
              <a:t>Two</a:t>
            </a:r>
            <a:r>
              <a:rPr lang="fi-FI" altLang="fi-FI" dirty="0"/>
              <a:t> </a:t>
            </a:r>
            <a:r>
              <a:rPr lang="fi-FI" altLang="fi-FI" dirty="0" smtClean="0"/>
              <a:t>Group </a:t>
            </a:r>
            <a:r>
              <a:rPr lang="fi-FI" altLang="fi-FI" dirty="0" err="1" smtClean="0"/>
              <a:t>Discussions</a:t>
            </a:r>
            <a:r>
              <a:rPr lang="fi-FI" altLang="fi-FI" dirty="0" smtClean="0"/>
              <a:t> </a:t>
            </a:r>
            <a:r>
              <a:rPr lang="fi-FI" altLang="fi-FI" dirty="0"/>
              <a:t>for the </a:t>
            </a:r>
            <a:r>
              <a:rPr lang="fi-FI" altLang="fi-FI" dirty="0" smtClean="0"/>
              <a:t>Staff </a:t>
            </a:r>
            <a:r>
              <a:rPr lang="fi-FI" altLang="fi-FI" dirty="0" err="1" smtClean="0"/>
              <a:t>Members</a:t>
            </a:r>
            <a:endParaRPr lang="fi-FI" altLang="fi-FI" dirty="0"/>
          </a:p>
          <a:p>
            <a:pPr lvl="1">
              <a:lnSpc>
                <a:spcPct val="150000"/>
              </a:lnSpc>
              <a:buClrTx/>
              <a:buFont typeface="Arial" charset="0"/>
              <a:buChar char="•"/>
            </a:pPr>
            <a:r>
              <a:rPr lang="fi-FI" altLang="fi-FI" dirty="0" err="1"/>
              <a:t>Four</a:t>
            </a:r>
            <a:r>
              <a:rPr lang="fi-FI" altLang="fi-FI" dirty="0"/>
              <a:t> </a:t>
            </a:r>
            <a:r>
              <a:rPr lang="fi-FI" altLang="fi-FI" dirty="0" err="1"/>
              <a:t>electronic</a:t>
            </a:r>
            <a:r>
              <a:rPr lang="fi-FI" altLang="fi-FI" dirty="0"/>
              <a:t> </a:t>
            </a:r>
            <a:r>
              <a:rPr lang="fi-FI" altLang="fi-FI" dirty="0" err="1" smtClean="0"/>
              <a:t>Surveys</a:t>
            </a:r>
            <a:r>
              <a:rPr lang="fi-FI" altLang="fi-FI" dirty="0" smtClean="0"/>
              <a:t> </a:t>
            </a:r>
            <a:r>
              <a:rPr lang="fi-FI" altLang="fi-FI" dirty="0"/>
              <a:t>for </a:t>
            </a:r>
            <a:r>
              <a:rPr lang="fi-FI" altLang="fi-FI" dirty="0" err="1"/>
              <a:t>most</a:t>
            </a:r>
            <a:r>
              <a:rPr lang="fi-FI" altLang="fi-FI" dirty="0"/>
              <a:t> </a:t>
            </a:r>
            <a:r>
              <a:rPr lang="fi-FI" altLang="fi-FI" dirty="0" err="1"/>
              <a:t>important</a:t>
            </a:r>
            <a:r>
              <a:rPr lang="fi-FI" altLang="fi-FI" dirty="0"/>
              <a:t> </a:t>
            </a:r>
            <a:r>
              <a:rPr lang="fi-FI" altLang="fi-FI" dirty="0" err="1" smtClean="0"/>
              <a:t>Stakeholders</a:t>
            </a:r>
            <a:endParaRPr lang="fi-FI" altLang="fi-FI" dirty="0"/>
          </a:p>
          <a:p>
            <a:pPr>
              <a:buClrTx/>
              <a:buFontTx/>
              <a:buChar char="•"/>
            </a:pPr>
            <a:r>
              <a:rPr lang="fi-FI" altLang="fi-FI" dirty="0"/>
              <a:t>The </a:t>
            </a:r>
            <a:r>
              <a:rPr lang="fi-FI" altLang="fi-FI" dirty="0" err="1"/>
              <a:t>evaluators</a:t>
            </a:r>
            <a:r>
              <a:rPr lang="fi-FI" altLang="fi-FI" dirty="0"/>
              <a:t> </a:t>
            </a:r>
            <a:r>
              <a:rPr lang="fi-FI" altLang="fi-FI" dirty="0" err="1"/>
              <a:t>got</a:t>
            </a:r>
            <a:r>
              <a:rPr lang="fi-FI" altLang="fi-FI" dirty="0"/>
              <a:t> </a:t>
            </a:r>
            <a:r>
              <a:rPr lang="fi-FI" altLang="fi-FI" dirty="0" err="1"/>
              <a:t>also</a:t>
            </a:r>
            <a:r>
              <a:rPr lang="fi-FI" altLang="fi-FI" dirty="0"/>
              <a:t> </a:t>
            </a:r>
            <a:r>
              <a:rPr lang="fi-FI" altLang="fi-FI" dirty="0" err="1"/>
              <a:t>quite</a:t>
            </a:r>
            <a:r>
              <a:rPr lang="fi-FI" altLang="fi-FI" dirty="0"/>
              <a:t> a </a:t>
            </a:r>
            <a:r>
              <a:rPr lang="fi-FI" altLang="fi-FI" dirty="0" err="1"/>
              <a:t>lot</a:t>
            </a:r>
            <a:r>
              <a:rPr lang="fi-FI" altLang="fi-FI" dirty="0"/>
              <a:t> of </a:t>
            </a:r>
            <a:r>
              <a:rPr lang="fi-FI" altLang="fi-FI" dirty="0" err="1"/>
              <a:t>spontaneous</a:t>
            </a:r>
            <a:r>
              <a:rPr lang="fi-FI" altLang="fi-FI" dirty="0"/>
              <a:t> feedback </a:t>
            </a:r>
            <a:r>
              <a:rPr lang="fi-FI" altLang="fi-FI" dirty="0" err="1"/>
              <a:t>during</a:t>
            </a:r>
            <a:r>
              <a:rPr lang="fi-FI" altLang="fi-FI" dirty="0"/>
              <a:t> the </a:t>
            </a:r>
            <a:r>
              <a:rPr lang="fi-FI" altLang="fi-FI" dirty="0" err="1"/>
              <a:t>evaluation</a:t>
            </a:r>
            <a:r>
              <a:rPr lang="fi-FI" altLang="fi-FI" dirty="0"/>
              <a:t> </a:t>
            </a:r>
            <a:r>
              <a:rPr lang="fi-FI" altLang="fi-FI" dirty="0" err="1" smtClean="0"/>
              <a:t>process</a:t>
            </a:r>
            <a:endParaRPr lang="en-GB" altLang="fi-FI" dirty="0">
              <a:solidFill>
                <a:srgbClr val="0000CC"/>
              </a:solidFill>
              <a:cs typeface="Arial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Petri Huovinen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459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</a:t>
            </a:r>
            <a:r>
              <a:rPr lang="fi-FI" dirty="0" err="1" smtClean="0"/>
              <a:t>conclusions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fi-FI" dirty="0" err="1"/>
              <a:t>Streamlining</a:t>
            </a:r>
            <a:r>
              <a:rPr lang="fi-FI" dirty="0"/>
              <a:t> the </a:t>
            </a:r>
            <a:r>
              <a:rPr lang="fi-FI" dirty="0" err="1" smtClean="0"/>
              <a:t>Administration</a:t>
            </a:r>
            <a:r>
              <a:rPr lang="fi-FI" dirty="0" smtClean="0"/>
              <a:t> in </a:t>
            </a:r>
            <a:r>
              <a:rPr lang="fi-FI" dirty="0"/>
              <a:t>Valvira</a:t>
            </a:r>
          </a:p>
          <a:p>
            <a:pPr marL="685800" lvl="1">
              <a:defRPr/>
            </a:pPr>
            <a:r>
              <a:rPr lang="fi-FI" dirty="0"/>
              <a:t>The </a:t>
            </a:r>
            <a:r>
              <a:rPr lang="fi-FI" dirty="0" err="1"/>
              <a:t>trend</a:t>
            </a:r>
            <a:r>
              <a:rPr lang="fi-FI" dirty="0"/>
              <a:t> of </a:t>
            </a:r>
            <a:r>
              <a:rPr lang="fi-FI" dirty="0" err="1"/>
              <a:t>development</a:t>
            </a:r>
            <a:r>
              <a:rPr lang="fi-FI" dirty="0"/>
              <a:t> is </a:t>
            </a:r>
            <a:r>
              <a:rPr lang="fi-FI" dirty="0" err="1"/>
              <a:t>positive</a:t>
            </a:r>
            <a:endParaRPr lang="fi-FI" dirty="0"/>
          </a:p>
          <a:p>
            <a:pPr marL="685800" lvl="1">
              <a:defRPr/>
            </a:pPr>
            <a:r>
              <a:rPr lang="fi-FI" dirty="0"/>
              <a:t>The </a:t>
            </a:r>
            <a:r>
              <a:rPr lang="fi-FI" dirty="0" err="1"/>
              <a:t>departments</a:t>
            </a:r>
            <a:r>
              <a:rPr lang="fi-FI" dirty="0"/>
              <a:t> of Valvira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still</a:t>
            </a:r>
            <a:r>
              <a:rPr lang="fi-FI" dirty="0"/>
              <a:t> </a:t>
            </a:r>
            <a:r>
              <a:rPr lang="fi-FI" dirty="0" err="1"/>
              <a:t>relatively</a:t>
            </a:r>
            <a:r>
              <a:rPr lang="fi-FI" dirty="0"/>
              <a:t> </a:t>
            </a:r>
            <a:r>
              <a:rPr lang="fi-FI" dirty="0" err="1"/>
              <a:t>independent</a:t>
            </a:r>
            <a:endParaRPr lang="fi-FI" dirty="0"/>
          </a:p>
          <a:p>
            <a:pPr marL="1085850" lvl="2">
              <a:defRPr/>
            </a:pPr>
            <a:r>
              <a:rPr lang="fi-FI" dirty="0"/>
              <a:t>The </a:t>
            </a:r>
            <a:r>
              <a:rPr lang="fi-FI" dirty="0" err="1"/>
              <a:t>processes</a:t>
            </a:r>
            <a:r>
              <a:rPr lang="fi-FI" dirty="0"/>
              <a:t>, </a:t>
            </a:r>
            <a:r>
              <a:rPr lang="fi-FI" dirty="0" err="1"/>
              <a:t>procedures</a:t>
            </a:r>
            <a:r>
              <a:rPr lang="fi-FI" dirty="0"/>
              <a:t> and </a:t>
            </a:r>
            <a:r>
              <a:rPr lang="fi-FI" dirty="0" err="1"/>
              <a:t>practices</a:t>
            </a:r>
            <a:r>
              <a:rPr lang="fi-FI" dirty="0"/>
              <a:t> 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standardized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the </a:t>
            </a:r>
            <a:r>
              <a:rPr lang="fi-FI" dirty="0" err="1"/>
              <a:t>departments</a:t>
            </a:r>
            <a:endParaRPr lang="fi-FI" dirty="0"/>
          </a:p>
          <a:p>
            <a:pPr marL="1085850" lvl="2">
              <a:defRPr/>
            </a:pPr>
            <a:r>
              <a:rPr lang="fi-FI" dirty="0"/>
              <a:t>One </a:t>
            </a:r>
            <a:r>
              <a:rPr lang="fi-FI" dirty="0" err="1"/>
              <a:t>reason</a:t>
            </a:r>
            <a:r>
              <a:rPr lang="fi-FI" dirty="0"/>
              <a:t> </a:t>
            </a:r>
            <a:r>
              <a:rPr lang="fi-FI" dirty="0" err="1"/>
              <a:t>behind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operational</a:t>
            </a:r>
            <a:r>
              <a:rPr lang="fi-FI" dirty="0"/>
              <a:t> </a:t>
            </a:r>
            <a:r>
              <a:rPr lang="fi-FI" dirty="0" err="1" smtClean="0"/>
              <a:t>practices</a:t>
            </a:r>
            <a:r>
              <a:rPr lang="fi-FI" dirty="0" smtClean="0"/>
              <a:t> </a:t>
            </a:r>
            <a:r>
              <a:rPr lang="fi-FI" dirty="0"/>
              <a:t>is the </a:t>
            </a:r>
            <a:r>
              <a:rPr lang="fi-FI" dirty="0" err="1"/>
              <a:t>legislation</a:t>
            </a:r>
            <a:r>
              <a:rPr lang="fi-FI" dirty="0"/>
              <a:t>,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sets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kind</a:t>
            </a:r>
            <a:r>
              <a:rPr lang="fi-FI" dirty="0"/>
              <a:t> of </a:t>
            </a:r>
            <a:r>
              <a:rPr lang="fi-FI" dirty="0" err="1"/>
              <a:t>requirements</a:t>
            </a:r>
            <a:r>
              <a:rPr lang="fi-FI" dirty="0"/>
              <a:t> for </a:t>
            </a:r>
            <a:r>
              <a:rPr lang="fi-FI" dirty="0" err="1"/>
              <a:t>substances</a:t>
            </a:r>
            <a:endParaRPr lang="fi-FI" dirty="0"/>
          </a:p>
          <a:p>
            <a:pPr marL="285750">
              <a:defRPr/>
            </a:pPr>
            <a:r>
              <a:rPr lang="fi-FI" dirty="0"/>
              <a:t>The </a:t>
            </a:r>
            <a:r>
              <a:rPr lang="fi-FI" dirty="0" err="1" smtClean="0"/>
              <a:t>Efficiency</a:t>
            </a:r>
            <a:r>
              <a:rPr lang="fi-FI" dirty="0" smtClean="0"/>
              <a:t> </a:t>
            </a:r>
            <a:r>
              <a:rPr lang="fi-FI" dirty="0"/>
              <a:t>of </a:t>
            </a:r>
            <a:r>
              <a:rPr lang="fi-FI" dirty="0" smtClean="0"/>
              <a:t>Resource </a:t>
            </a:r>
            <a:r>
              <a:rPr lang="fi-FI" dirty="0" err="1" smtClean="0"/>
              <a:t>Allocation</a:t>
            </a:r>
            <a:endParaRPr lang="fi-FI" dirty="0"/>
          </a:p>
          <a:p>
            <a:pPr marL="685800" lvl="1">
              <a:defRPr/>
            </a:pPr>
            <a:r>
              <a:rPr lang="fi-FI" dirty="0"/>
              <a:t>The </a:t>
            </a:r>
            <a:r>
              <a:rPr lang="fi-FI" dirty="0" err="1"/>
              <a:t>efficiency</a:t>
            </a:r>
            <a:r>
              <a:rPr lang="fi-FI" dirty="0"/>
              <a:t> of </a:t>
            </a:r>
            <a:r>
              <a:rPr lang="fi-FI" dirty="0" err="1"/>
              <a:t>support</a:t>
            </a:r>
            <a:r>
              <a:rPr lang="fi-FI" dirty="0"/>
              <a:t> </a:t>
            </a:r>
            <a:r>
              <a:rPr lang="fi-FI" dirty="0" err="1"/>
              <a:t>functions</a:t>
            </a:r>
            <a:r>
              <a:rPr lang="fi-FI" dirty="0"/>
              <a:t> </a:t>
            </a:r>
            <a:r>
              <a:rPr lang="fi-FI" dirty="0" err="1"/>
              <a:t>has</a:t>
            </a:r>
            <a:r>
              <a:rPr lang="fi-FI" dirty="0"/>
              <a:t> </a:t>
            </a:r>
            <a:r>
              <a:rPr lang="fi-FI" dirty="0" err="1"/>
              <a:t>improved</a:t>
            </a:r>
            <a:endParaRPr lang="fi-FI" dirty="0"/>
          </a:p>
          <a:p>
            <a:pPr marL="685800" lvl="1">
              <a:defRPr/>
            </a:pPr>
            <a:r>
              <a:rPr lang="fi-FI" dirty="0" err="1"/>
              <a:t>There</a:t>
            </a:r>
            <a:r>
              <a:rPr lang="fi-FI" dirty="0"/>
              <a:t> is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enough</a:t>
            </a:r>
            <a:r>
              <a:rPr lang="fi-FI" dirty="0"/>
              <a:t> </a:t>
            </a:r>
            <a:r>
              <a:rPr lang="fi-FI" dirty="0" err="1"/>
              <a:t>flexibility</a:t>
            </a:r>
            <a:r>
              <a:rPr lang="fi-FI" dirty="0"/>
              <a:t> in </a:t>
            </a:r>
            <a:r>
              <a:rPr lang="fi-FI" dirty="0" err="1"/>
              <a:t>resource</a:t>
            </a:r>
            <a:r>
              <a:rPr lang="fi-FI" dirty="0"/>
              <a:t> </a:t>
            </a:r>
            <a:r>
              <a:rPr lang="fi-FI" dirty="0" err="1"/>
              <a:t>allocation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the </a:t>
            </a:r>
            <a:r>
              <a:rPr lang="fi-FI" dirty="0" err="1"/>
              <a:t>departments</a:t>
            </a:r>
            <a:r>
              <a:rPr lang="fi-FI" dirty="0"/>
              <a:t> </a:t>
            </a:r>
          </a:p>
          <a:p>
            <a:pPr marL="685800" lvl="1">
              <a:defRPr/>
            </a:pPr>
            <a:r>
              <a:rPr lang="fi-FI" dirty="0" err="1" smtClean="0"/>
              <a:t>Thinking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the </a:t>
            </a:r>
            <a:r>
              <a:rPr lang="fi-FI" dirty="0" err="1" smtClean="0"/>
              <a:t>whole</a:t>
            </a:r>
            <a:r>
              <a:rPr lang="fi-FI" dirty="0" smtClean="0"/>
              <a:t> </a:t>
            </a:r>
            <a:r>
              <a:rPr lang="fi-FI" dirty="0" err="1" smtClean="0"/>
              <a:t>public</a:t>
            </a:r>
            <a:r>
              <a:rPr lang="fi-FI" dirty="0" smtClean="0"/>
              <a:t> </a:t>
            </a:r>
            <a:r>
              <a:rPr lang="fi-FI" dirty="0" err="1" smtClean="0"/>
              <a:t>sector</a:t>
            </a:r>
            <a:r>
              <a:rPr lang="fi-FI" dirty="0" smtClean="0"/>
              <a:t>, </a:t>
            </a:r>
            <a:r>
              <a:rPr lang="fi-FI" dirty="0" err="1" smtClean="0"/>
              <a:t>it</a:t>
            </a:r>
            <a:r>
              <a:rPr lang="fi-FI" dirty="0" smtClean="0"/>
              <a:t> is </a:t>
            </a:r>
            <a:r>
              <a:rPr lang="fi-FI" dirty="0" err="1" smtClean="0"/>
              <a:t>noteworthy</a:t>
            </a:r>
            <a:r>
              <a:rPr lang="fi-FI" dirty="0" smtClean="0"/>
              <a:t>, </a:t>
            </a:r>
            <a:r>
              <a:rPr lang="fi-FI" dirty="0" err="1" smtClean="0"/>
              <a:t>that</a:t>
            </a:r>
            <a:r>
              <a:rPr lang="fi-FI" dirty="0" smtClean="0"/>
              <a:t> the </a:t>
            </a:r>
            <a:r>
              <a:rPr lang="fi-FI" dirty="0" err="1"/>
              <a:t>resources</a:t>
            </a:r>
            <a:r>
              <a:rPr lang="fi-FI" dirty="0"/>
              <a:t> of supervision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fragmented</a:t>
            </a:r>
            <a:r>
              <a:rPr lang="fi-FI" dirty="0"/>
              <a:t> to </a:t>
            </a:r>
            <a:r>
              <a:rPr lang="fi-FI" dirty="0" err="1"/>
              <a:t>several</a:t>
            </a:r>
            <a:r>
              <a:rPr lang="fi-FI" dirty="0"/>
              <a:t> </a:t>
            </a:r>
            <a:r>
              <a:rPr lang="fi-FI" dirty="0" err="1"/>
              <a:t>organisation</a:t>
            </a:r>
            <a:r>
              <a:rPr lang="fi-FI" dirty="0"/>
              <a:t> </a:t>
            </a:r>
          </a:p>
          <a:p>
            <a:pPr marL="1085850" lvl="2">
              <a:defRPr/>
            </a:pPr>
            <a:r>
              <a:rPr lang="fi-FI" dirty="0" err="1"/>
              <a:t>Most</a:t>
            </a:r>
            <a:r>
              <a:rPr lang="fi-FI" dirty="0"/>
              <a:t> of the </a:t>
            </a:r>
            <a:r>
              <a:rPr lang="fi-FI" dirty="0" err="1"/>
              <a:t>resources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allocated</a:t>
            </a:r>
            <a:r>
              <a:rPr lang="fi-FI" dirty="0"/>
              <a:t> to the </a:t>
            </a:r>
            <a:r>
              <a:rPr lang="fi-FI" altLang="fi-FI" dirty="0" err="1"/>
              <a:t>Regional</a:t>
            </a:r>
            <a:r>
              <a:rPr lang="fi-FI" altLang="fi-FI" dirty="0"/>
              <a:t> State </a:t>
            </a:r>
            <a:r>
              <a:rPr lang="fi-FI" altLang="fi-FI" dirty="0" err="1"/>
              <a:t>Administrative</a:t>
            </a:r>
            <a:r>
              <a:rPr lang="fi-FI" altLang="fi-FI" dirty="0"/>
              <a:t> </a:t>
            </a:r>
            <a:r>
              <a:rPr lang="fi-FI" altLang="fi-FI" dirty="0" err="1" smtClean="0"/>
              <a:t>Agencies</a:t>
            </a:r>
            <a:r>
              <a:rPr lang="fi-FI" altLang="fi-FI" dirty="0" smtClean="0"/>
              <a:t> </a:t>
            </a:r>
          </a:p>
          <a:p>
            <a:pPr marL="1085850" lvl="2">
              <a:defRPr/>
            </a:pPr>
            <a:r>
              <a:rPr lang="fi-FI" dirty="0" err="1" smtClean="0"/>
              <a:t>It</a:t>
            </a:r>
            <a:r>
              <a:rPr lang="en-US" dirty="0" smtClean="0"/>
              <a:t> </a:t>
            </a:r>
            <a:r>
              <a:rPr lang="en-US" dirty="0"/>
              <a:t>has a significant impact on flexibility in the use of </a:t>
            </a:r>
            <a:r>
              <a:rPr lang="en-US" dirty="0" smtClean="0"/>
              <a:t>resources</a:t>
            </a:r>
            <a:endParaRPr lang="en-US" dirty="0"/>
          </a:p>
          <a:p>
            <a:pPr marL="685800" lvl="1">
              <a:defRPr/>
            </a:pPr>
            <a:r>
              <a:rPr lang="en-US" dirty="0"/>
              <a:t>The processes must be modernized and digitalized to improve the efficiency of resource </a:t>
            </a:r>
            <a:r>
              <a:rPr lang="en-US" dirty="0" smtClean="0"/>
              <a:t>allocation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Petri Huovinen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137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</a:t>
            </a:r>
            <a:r>
              <a:rPr lang="fi-FI" dirty="0" err="1" smtClean="0"/>
              <a:t>conclusions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285750">
              <a:buFontTx/>
              <a:buChar char="•"/>
            </a:pPr>
            <a:r>
              <a:rPr lang="fi-FI" altLang="fi-FI" dirty="0" err="1"/>
              <a:t>Focus</a:t>
            </a:r>
            <a:r>
              <a:rPr lang="fi-FI" altLang="fi-FI" dirty="0"/>
              <a:t> </a:t>
            </a:r>
            <a:r>
              <a:rPr lang="fi-FI" altLang="fi-FI" dirty="0" err="1"/>
              <a:t>towards</a:t>
            </a:r>
            <a:r>
              <a:rPr lang="fi-FI" altLang="fi-FI" dirty="0"/>
              <a:t> </a:t>
            </a:r>
            <a:r>
              <a:rPr lang="fi-FI" altLang="fi-FI" dirty="0" err="1"/>
              <a:t>proactiveness</a:t>
            </a:r>
            <a:r>
              <a:rPr lang="fi-FI" altLang="fi-FI" dirty="0"/>
              <a:t> in </a:t>
            </a:r>
            <a:r>
              <a:rPr lang="fi-FI" altLang="fi-FI" dirty="0" smtClean="0"/>
              <a:t>Supervision</a:t>
            </a:r>
            <a:endParaRPr lang="fi-FI" altLang="fi-FI" dirty="0"/>
          </a:p>
          <a:p>
            <a:pPr marL="685800" lvl="1">
              <a:buFont typeface="Arial" charset="0"/>
              <a:buChar char="•"/>
            </a:pPr>
            <a:r>
              <a:rPr lang="fi-FI" altLang="fi-FI" dirty="0" err="1"/>
              <a:t>This</a:t>
            </a:r>
            <a:r>
              <a:rPr lang="fi-FI" altLang="fi-FI" dirty="0"/>
              <a:t> </a:t>
            </a:r>
            <a:r>
              <a:rPr lang="fi-FI" altLang="fi-FI" dirty="0" err="1"/>
              <a:t>has</a:t>
            </a:r>
            <a:r>
              <a:rPr lang="fi-FI" altLang="fi-FI" dirty="0"/>
              <a:t> </a:t>
            </a:r>
            <a:r>
              <a:rPr lang="fi-FI" altLang="fi-FI" dirty="0" err="1"/>
              <a:t>been</a:t>
            </a:r>
            <a:r>
              <a:rPr lang="fi-FI" altLang="fi-FI" dirty="0"/>
              <a:t> </a:t>
            </a:r>
            <a:r>
              <a:rPr lang="fi-FI" altLang="fi-FI" dirty="0" err="1"/>
              <a:t>clear</a:t>
            </a:r>
            <a:r>
              <a:rPr lang="fi-FI" altLang="fi-FI" dirty="0"/>
              <a:t> </a:t>
            </a:r>
            <a:r>
              <a:rPr lang="fi-FI" altLang="fi-FI" dirty="0" err="1"/>
              <a:t>strategic</a:t>
            </a:r>
            <a:r>
              <a:rPr lang="fi-FI" altLang="fi-FI" dirty="0"/>
              <a:t> </a:t>
            </a:r>
            <a:r>
              <a:rPr lang="fi-FI" altLang="fi-FI" dirty="0" err="1"/>
              <a:t>goal</a:t>
            </a:r>
            <a:r>
              <a:rPr lang="fi-FI" altLang="fi-FI" dirty="0"/>
              <a:t> for Valvira for </a:t>
            </a:r>
            <a:r>
              <a:rPr lang="fi-FI" altLang="fi-FI" dirty="0" err="1"/>
              <a:t>several</a:t>
            </a:r>
            <a:r>
              <a:rPr lang="fi-FI" altLang="fi-FI" dirty="0"/>
              <a:t> </a:t>
            </a:r>
            <a:r>
              <a:rPr lang="fi-FI" altLang="fi-FI" dirty="0" err="1"/>
              <a:t>years</a:t>
            </a:r>
            <a:r>
              <a:rPr lang="fi-FI" altLang="fi-FI" dirty="0"/>
              <a:t> - m</a:t>
            </a:r>
            <a:r>
              <a:rPr lang="en-US" altLang="fi-FI" dirty="0"/>
              <a:t>any stakeholders feel that progress is being made</a:t>
            </a:r>
            <a:r>
              <a:rPr lang="fi-FI" altLang="fi-FI" dirty="0"/>
              <a:t> </a:t>
            </a:r>
          </a:p>
          <a:p>
            <a:pPr marL="685800" lvl="1">
              <a:buFont typeface="Arial" charset="0"/>
              <a:buChar char="•"/>
            </a:pPr>
            <a:r>
              <a:rPr lang="fi-FI" altLang="fi-FI" dirty="0" err="1"/>
              <a:t>Concrete</a:t>
            </a:r>
            <a:r>
              <a:rPr lang="fi-FI" altLang="fi-FI" dirty="0"/>
              <a:t> </a:t>
            </a:r>
            <a:r>
              <a:rPr lang="fi-FI" altLang="fi-FI" dirty="0" err="1"/>
              <a:t>methods</a:t>
            </a:r>
            <a:r>
              <a:rPr lang="fi-FI" altLang="fi-FI" dirty="0"/>
              <a:t> </a:t>
            </a:r>
            <a:r>
              <a:rPr lang="fi-FI" altLang="fi-FI" dirty="0" err="1" smtClean="0"/>
              <a:t>so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far</a:t>
            </a:r>
            <a:endParaRPr lang="fi-FI" altLang="fi-FI" dirty="0" smtClean="0"/>
          </a:p>
          <a:p>
            <a:pPr marL="1085850" lvl="2">
              <a:buFont typeface="Arial" charset="0"/>
              <a:buChar char="•"/>
            </a:pPr>
            <a:r>
              <a:rPr lang="fi-FI" altLang="fi-FI" dirty="0" err="1" smtClean="0"/>
              <a:t>Licencing</a:t>
            </a:r>
            <a:endParaRPr lang="fi-FI" altLang="fi-FI" dirty="0" smtClean="0"/>
          </a:p>
          <a:p>
            <a:pPr marL="1085850" lvl="2">
              <a:buFont typeface="Arial" charset="0"/>
              <a:buChar char="•"/>
            </a:pPr>
            <a:r>
              <a:rPr lang="fi-FI" altLang="fi-FI" dirty="0" err="1" smtClean="0"/>
              <a:t>Promote</a:t>
            </a:r>
            <a:r>
              <a:rPr lang="fi-FI" altLang="fi-FI" dirty="0" smtClean="0"/>
              <a:t> </a:t>
            </a:r>
            <a:r>
              <a:rPr lang="en-US" altLang="fi-FI" dirty="0"/>
              <a:t>self-monitoring as an effective form of supervision </a:t>
            </a:r>
            <a:endParaRPr lang="en-US" altLang="fi-FI" dirty="0" smtClean="0"/>
          </a:p>
          <a:p>
            <a:pPr marL="1085850" lvl="2">
              <a:buFont typeface="Arial" charset="0"/>
              <a:buChar char="•"/>
            </a:pPr>
            <a:r>
              <a:rPr lang="en-US" altLang="fi-FI" dirty="0" smtClean="0"/>
              <a:t>Information </a:t>
            </a:r>
            <a:r>
              <a:rPr lang="en-US" altLang="fi-FI" dirty="0"/>
              <a:t>guidance</a:t>
            </a:r>
            <a:endParaRPr lang="fi-FI" altLang="fi-FI" dirty="0"/>
          </a:p>
          <a:p>
            <a:pPr marL="685800" lvl="1">
              <a:buFont typeface="Arial" charset="0"/>
              <a:buChar char="•"/>
            </a:pPr>
            <a:r>
              <a:rPr lang="en-US" altLang="fi-FI" dirty="0" smtClean="0"/>
              <a:t>It has been difficult to achieve significant progress towards proactive </a:t>
            </a:r>
            <a:r>
              <a:rPr lang="en-US" altLang="fi-FI" dirty="0"/>
              <a:t>and risk-based </a:t>
            </a:r>
            <a:r>
              <a:rPr lang="en-US" altLang="fi-FI" dirty="0" smtClean="0"/>
              <a:t>supervision because of</a:t>
            </a:r>
            <a:r>
              <a:rPr lang="fi-FI" altLang="fi-FI" dirty="0" smtClean="0"/>
              <a:t> </a:t>
            </a:r>
            <a:r>
              <a:rPr lang="fi-FI" altLang="fi-FI" dirty="0"/>
              <a:t>the </a:t>
            </a:r>
            <a:r>
              <a:rPr lang="fi-FI" altLang="fi-FI" dirty="0" err="1"/>
              <a:t>increasing</a:t>
            </a:r>
            <a:r>
              <a:rPr lang="fi-FI" altLang="fi-FI" dirty="0"/>
              <a:t> </a:t>
            </a:r>
            <a:r>
              <a:rPr lang="fi-FI" altLang="fi-FI" dirty="0" err="1"/>
              <a:t>amount</a:t>
            </a:r>
            <a:r>
              <a:rPr lang="fi-FI" altLang="fi-FI" dirty="0"/>
              <a:t> of </a:t>
            </a:r>
            <a:r>
              <a:rPr lang="en-US" altLang="fi-FI" dirty="0"/>
              <a:t>individual cases of ex-post </a:t>
            </a:r>
            <a:r>
              <a:rPr lang="en-US" altLang="fi-FI" dirty="0" smtClean="0"/>
              <a:t>monitoring</a:t>
            </a:r>
            <a:endParaRPr lang="fi-FI" altLang="fi-FI" dirty="0"/>
          </a:p>
          <a:p>
            <a:pPr marL="685800" lvl="1">
              <a:buFont typeface="Arial" charset="0"/>
              <a:buChar char="•"/>
            </a:pPr>
            <a:r>
              <a:rPr lang="fi-FI" altLang="fi-FI" dirty="0" err="1"/>
              <a:t>Risk</a:t>
            </a:r>
            <a:r>
              <a:rPr lang="fi-FI" altLang="fi-FI" dirty="0"/>
              <a:t> </a:t>
            </a:r>
            <a:r>
              <a:rPr lang="fi-FI" altLang="fi-FI" dirty="0" err="1"/>
              <a:t>assesment</a:t>
            </a:r>
            <a:r>
              <a:rPr lang="fi-FI" altLang="fi-FI" dirty="0"/>
              <a:t> is in </a:t>
            </a:r>
            <a:r>
              <a:rPr lang="fi-FI" altLang="fi-FI" dirty="0" err="1"/>
              <a:t>key</a:t>
            </a:r>
            <a:r>
              <a:rPr lang="fi-FI" altLang="fi-FI" dirty="0"/>
              <a:t> </a:t>
            </a:r>
            <a:r>
              <a:rPr lang="fi-FI" altLang="fi-FI" dirty="0" err="1"/>
              <a:t>role</a:t>
            </a:r>
            <a:r>
              <a:rPr lang="fi-FI" altLang="fi-FI" dirty="0"/>
              <a:t> in </a:t>
            </a:r>
            <a:r>
              <a:rPr lang="fi-FI" altLang="fi-FI" dirty="0" err="1"/>
              <a:t>developing</a:t>
            </a:r>
            <a:r>
              <a:rPr lang="fi-FI" altLang="fi-FI" dirty="0"/>
              <a:t> </a:t>
            </a:r>
            <a:r>
              <a:rPr lang="fi-FI" altLang="fi-FI" dirty="0" err="1"/>
              <a:t>proactive</a:t>
            </a:r>
            <a:r>
              <a:rPr lang="fi-FI" altLang="fi-FI" dirty="0"/>
              <a:t> supervision</a:t>
            </a:r>
          </a:p>
          <a:p>
            <a:pPr marL="1085850" lvl="2">
              <a:buFontTx/>
              <a:buChar char="•"/>
            </a:pPr>
            <a:r>
              <a:rPr lang="fi-FI" altLang="fi-FI" dirty="0" err="1" smtClean="0"/>
              <a:t>So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far</a:t>
            </a:r>
            <a:r>
              <a:rPr lang="fi-FI" altLang="fi-FI" dirty="0" smtClean="0"/>
              <a:t> the </a:t>
            </a:r>
            <a:r>
              <a:rPr lang="fi-FI" altLang="fi-FI" dirty="0" err="1" smtClean="0"/>
              <a:t>knowledge</a:t>
            </a:r>
            <a:r>
              <a:rPr lang="fi-FI" altLang="fi-FI" dirty="0" smtClean="0"/>
              <a:t> </a:t>
            </a:r>
            <a:r>
              <a:rPr lang="fi-FI" altLang="fi-FI" dirty="0" err="1"/>
              <a:t>base</a:t>
            </a:r>
            <a:r>
              <a:rPr lang="fi-FI" altLang="fi-FI" dirty="0"/>
              <a:t> for </a:t>
            </a:r>
            <a:r>
              <a:rPr lang="fi-FI" altLang="fi-FI" dirty="0" err="1"/>
              <a:t>risk</a:t>
            </a:r>
            <a:r>
              <a:rPr lang="fi-FI" altLang="fi-FI" dirty="0"/>
              <a:t> </a:t>
            </a:r>
            <a:r>
              <a:rPr lang="fi-FI" altLang="fi-FI" dirty="0" err="1"/>
              <a:t>assesment</a:t>
            </a:r>
            <a:r>
              <a:rPr lang="fi-FI" altLang="fi-FI" dirty="0"/>
              <a:t> </a:t>
            </a:r>
            <a:r>
              <a:rPr lang="fi-FI" altLang="fi-FI" dirty="0" smtClean="0"/>
              <a:t>is </a:t>
            </a:r>
            <a:r>
              <a:rPr lang="fi-FI" altLang="fi-FI" dirty="0" err="1" smtClean="0"/>
              <a:t>inadequate</a:t>
            </a:r>
            <a:r>
              <a:rPr lang="fi-FI" altLang="fi-FI" dirty="0" smtClean="0"/>
              <a:t> and </a:t>
            </a:r>
            <a:r>
              <a:rPr lang="fi-FI" altLang="fi-FI" dirty="0" err="1"/>
              <a:t>there</a:t>
            </a:r>
            <a:r>
              <a:rPr lang="fi-FI" altLang="fi-FI" dirty="0"/>
              <a:t> </a:t>
            </a:r>
            <a:r>
              <a:rPr lang="fi-FI" altLang="fi-FI" dirty="0" smtClean="0"/>
              <a:t>is </a:t>
            </a:r>
            <a:r>
              <a:rPr lang="fi-FI" altLang="fi-FI" dirty="0" err="1" smtClean="0"/>
              <a:t>also</a:t>
            </a:r>
            <a:r>
              <a:rPr lang="fi-FI" altLang="fi-FI" dirty="0" smtClean="0"/>
              <a:t> </a:t>
            </a:r>
            <a:r>
              <a:rPr lang="fi-FI" altLang="fi-FI" dirty="0" err="1" smtClean="0"/>
              <a:t>lack</a:t>
            </a:r>
            <a:r>
              <a:rPr lang="fi-FI" altLang="fi-FI" dirty="0" smtClean="0"/>
              <a:t> of common </a:t>
            </a:r>
            <a:r>
              <a:rPr lang="fi-FI" altLang="fi-FI" dirty="0" err="1"/>
              <a:t>risk</a:t>
            </a:r>
            <a:r>
              <a:rPr lang="fi-FI" altLang="fi-FI" dirty="0"/>
              <a:t> </a:t>
            </a:r>
            <a:r>
              <a:rPr lang="fi-FI" altLang="fi-FI" dirty="0" err="1"/>
              <a:t>factors</a:t>
            </a:r>
            <a:r>
              <a:rPr lang="fi-FI" altLang="fi-FI" dirty="0"/>
              <a:t> / </a:t>
            </a:r>
            <a:r>
              <a:rPr lang="fi-FI" altLang="fi-FI" dirty="0" err="1"/>
              <a:t>indicators</a:t>
            </a:r>
            <a:endParaRPr lang="fi-FI" altLang="fi-FI" dirty="0"/>
          </a:p>
          <a:p>
            <a:pPr marL="285750">
              <a:buFontTx/>
              <a:buChar char="•"/>
            </a:pPr>
            <a:r>
              <a:rPr lang="fi-FI" altLang="fi-FI" dirty="0" err="1"/>
              <a:t>Equality</a:t>
            </a:r>
            <a:r>
              <a:rPr lang="fi-FI" altLang="fi-FI" dirty="0"/>
              <a:t> of the </a:t>
            </a:r>
            <a:r>
              <a:rPr lang="fi-FI" altLang="fi-FI" dirty="0" smtClean="0"/>
              <a:t>Objects </a:t>
            </a:r>
            <a:r>
              <a:rPr lang="fi-FI" altLang="fi-FI" dirty="0"/>
              <a:t>of </a:t>
            </a:r>
            <a:r>
              <a:rPr lang="fi-FI" altLang="fi-FI" dirty="0" smtClean="0"/>
              <a:t>Supervision</a:t>
            </a:r>
            <a:endParaRPr lang="fi-FI" altLang="fi-FI" dirty="0"/>
          </a:p>
          <a:p>
            <a:pPr marL="685800" lvl="1">
              <a:buFontTx/>
              <a:buChar char="•"/>
            </a:pPr>
            <a:r>
              <a:rPr lang="en-US" altLang="fi-FI" dirty="0"/>
              <a:t>Valvira pays in all its activities attention to equality of citizens and </a:t>
            </a:r>
            <a:r>
              <a:rPr lang="en-US" altLang="fi-FI" dirty="0" smtClean="0"/>
              <a:t>both private and public actors (e.g. </a:t>
            </a:r>
            <a:r>
              <a:rPr lang="en-US" altLang="fi-FI" dirty="0" err="1" smtClean="0"/>
              <a:t>licence</a:t>
            </a:r>
            <a:r>
              <a:rPr lang="en-US" altLang="fi-FI" dirty="0"/>
              <a:t>-</a:t>
            </a:r>
            <a:r>
              <a:rPr lang="en-US" altLang="fi-FI" dirty="0" smtClean="0"/>
              <a:t>holders)</a:t>
            </a:r>
            <a:endParaRPr lang="en-US" altLang="fi-FI" dirty="0"/>
          </a:p>
          <a:p>
            <a:pPr marL="685800" lvl="1">
              <a:buFontTx/>
              <a:buChar char="•"/>
            </a:pPr>
            <a:r>
              <a:rPr lang="en-US" altLang="fi-FI" dirty="0" err="1"/>
              <a:t>Valvira’s</a:t>
            </a:r>
            <a:r>
              <a:rPr lang="en-US" altLang="fi-FI" dirty="0"/>
              <a:t> aim is to ensure the </a:t>
            </a:r>
            <a:r>
              <a:rPr lang="en-US" altLang="fi-FI" dirty="0" err="1"/>
              <a:t>harmonisation</a:t>
            </a:r>
            <a:r>
              <a:rPr lang="en-US" altLang="fi-FI" dirty="0"/>
              <a:t> of guidance, licensing and supervisory practices across Finland</a:t>
            </a:r>
          </a:p>
          <a:p>
            <a:pPr marL="1085850" lvl="2">
              <a:buFontTx/>
              <a:buChar char="•"/>
            </a:pPr>
            <a:r>
              <a:rPr lang="en-US" altLang="fi-FI" dirty="0"/>
              <a:t>Progress has been made in </a:t>
            </a:r>
            <a:r>
              <a:rPr lang="en-US" altLang="fi-FI" dirty="0" err="1"/>
              <a:t>harmonisation</a:t>
            </a:r>
            <a:r>
              <a:rPr lang="en-US" altLang="fi-FI" dirty="0"/>
              <a:t>, but the work has not been completed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Petri Huovinen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223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</a:t>
            </a:r>
            <a:r>
              <a:rPr lang="fi-FI" dirty="0" err="1" smtClean="0"/>
              <a:t>conclusions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>
              <a:buFontTx/>
              <a:buChar char="•"/>
            </a:pPr>
            <a:r>
              <a:rPr lang="fi-FI" altLang="fi-FI" dirty="0"/>
              <a:t>The </a:t>
            </a:r>
            <a:r>
              <a:rPr lang="fi-FI" altLang="fi-FI" dirty="0" err="1"/>
              <a:t>effectiviness</a:t>
            </a:r>
            <a:r>
              <a:rPr lang="fi-FI" altLang="fi-FI" dirty="0"/>
              <a:t> of Valvira</a:t>
            </a:r>
          </a:p>
          <a:p>
            <a:pPr marL="685800" lvl="1">
              <a:buFont typeface="Arial" charset="0"/>
              <a:buChar char="•"/>
            </a:pPr>
            <a:r>
              <a:rPr lang="fi-FI" altLang="fi-FI" dirty="0" err="1" smtClean="0"/>
              <a:t>Compared</a:t>
            </a:r>
            <a:r>
              <a:rPr lang="fi-FI" altLang="fi-FI" dirty="0" smtClean="0"/>
              <a:t> </a:t>
            </a:r>
            <a:r>
              <a:rPr lang="fi-FI" altLang="fi-FI" dirty="0"/>
              <a:t>to </a:t>
            </a:r>
            <a:r>
              <a:rPr lang="fi-FI" altLang="fi-FI" dirty="0" err="1"/>
              <a:t>resources</a:t>
            </a:r>
            <a:r>
              <a:rPr lang="fi-FI" altLang="fi-FI" dirty="0"/>
              <a:t> </a:t>
            </a:r>
            <a:r>
              <a:rPr lang="fi-FI" altLang="fi-FI" dirty="0" err="1"/>
              <a:t>available</a:t>
            </a:r>
            <a:r>
              <a:rPr lang="fi-FI" altLang="fi-FI" dirty="0"/>
              <a:t>, </a:t>
            </a:r>
            <a:r>
              <a:rPr lang="fi-FI" altLang="fi-FI" dirty="0" err="1"/>
              <a:t>fragmented</a:t>
            </a:r>
            <a:r>
              <a:rPr lang="fi-FI" altLang="fi-FI" dirty="0"/>
              <a:t> </a:t>
            </a:r>
            <a:r>
              <a:rPr lang="fi-FI" altLang="fi-FI" dirty="0" err="1"/>
              <a:t>entity</a:t>
            </a:r>
            <a:r>
              <a:rPr lang="fi-FI" altLang="fi-FI" dirty="0"/>
              <a:t> of </a:t>
            </a:r>
            <a:r>
              <a:rPr lang="fi-FI" altLang="fi-FI" dirty="0" err="1"/>
              <a:t>tasks</a:t>
            </a:r>
            <a:r>
              <a:rPr lang="fi-FI" altLang="fi-FI" dirty="0"/>
              <a:t> and </a:t>
            </a:r>
            <a:r>
              <a:rPr lang="fi-FI" altLang="fi-FI" dirty="0" err="1"/>
              <a:t>inadequate</a:t>
            </a:r>
            <a:r>
              <a:rPr lang="fi-FI" altLang="fi-FI" dirty="0"/>
              <a:t> </a:t>
            </a:r>
            <a:r>
              <a:rPr lang="fi-FI" altLang="fi-FI" dirty="0" err="1"/>
              <a:t>knowledge</a:t>
            </a:r>
            <a:r>
              <a:rPr lang="fi-FI" altLang="fi-FI" dirty="0"/>
              <a:t> </a:t>
            </a:r>
            <a:r>
              <a:rPr lang="fi-FI" altLang="fi-FI" dirty="0" err="1"/>
              <a:t>base</a:t>
            </a:r>
            <a:r>
              <a:rPr lang="fi-FI" altLang="fi-FI" dirty="0"/>
              <a:t> for </a:t>
            </a:r>
            <a:r>
              <a:rPr lang="fi-FI" altLang="fi-FI" dirty="0" smtClean="0"/>
              <a:t>supervision, the </a:t>
            </a:r>
            <a:r>
              <a:rPr lang="fi-FI" altLang="fi-FI" dirty="0" err="1"/>
              <a:t>effectiviness</a:t>
            </a:r>
            <a:r>
              <a:rPr lang="fi-FI" altLang="fi-FI" dirty="0"/>
              <a:t> is at a </a:t>
            </a:r>
            <a:r>
              <a:rPr lang="fi-FI" altLang="fi-FI" dirty="0" err="1"/>
              <a:t>good</a:t>
            </a:r>
            <a:r>
              <a:rPr lang="fi-FI" altLang="fi-FI" dirty="0"/>
              <a:t> </a:t>
            </a:r>
            <a:r>
              <a:rPr lang="fi-FI" altLang="fi-FI" dirty="0" err="1" smtClean="0"/>
              <a:t>level</a:t>
            </a:r>
            <a:endParaRPr lang="fi-FI" altLang="fi-FI" dirty="0"/>
          </a:p>
          <a:p>
            <a:pPr marL="685800" lvl="1">
              <a:buFontTx/>
              <a:buChar char="•"/>
            </a:pPr>
            <a:r>
              <a:rPr lang="en-US" dirty="0"/>
              <a:t>Customers and stakeholders </a:t>
            </a:r>
            <a:r>
              <a:rPr lang="en-US" dirty="0" smtClean="0"/>
              <a:t>are primarily satisfied with </a:t>
            </a:r>
            <a:r>
              <a:rPr lang="en-US" dirty="0" err="1" smtClean="0"/>
              <a:t>Valvira’s</a:t>
            </a:r>
            <a:r>
              <a:rPr lang="en-US" dirty="0" smtClean="0"/>
              <a:t> </a:t>
            </a:r>
            <a:r>
              <a:rPr lang="en-US" dirty="0"/>
              <a:t>expertise</a:t>
            </a:r>
            <a:endParaRPr lang="fi-FI" altLang="fi-FI" dirty="0"/>
          </a:p>
          <a:p>
            <a:pPr marL="285750">
              <a:buFontTx/>
              <a:buChar char="•"/>
            </a:pPr>
            <a:r>
              <a:rPr lang="fi-FI" altLang="fi-FI" dirty="0" err="1" smtClean="0"/>
              <a:t>Cooperation</a:t>
            </a:r>
            <a:r>
              <a:rPr lang="fi-FI" altLang="fi-FI" dirty="0" smtClean="0"/>
              <a:t> </a:t>
            </a:r>
            <a:r>
              <a:rPr lang="fi-FI" altLang="fi-FI" dirty="0"/>
              <a:t>with the </a:t>
            </a:r>
            <a:r>
              <a:rPr lang="fi-FI" altLang="fi-FI" dirty="0" err="1"/>
              <a:t>Regional</a:t>
            </a:r>
            <a:r>
              <a:rPr lang="fi-FI" altLang="fi-FI" dirty="0"/>
              <a:t> State </a:t>
            </a:r>
            <a:r>
              <a:rPr lang="fi-FI" altLang="fi-FI" dirty="0" err="1"/>
              <a:t>Administrative</a:t>
            </a:r>
            <a:r>
              <a:rPr lang="fi-FI" altLang="fi-FI" dirty="0"/>
              <a:t> </a:t>
            </a:r>
            <a:r>
              <a:rPr lang="fi-FI" altLang="fi-FI" dirty="0" err="1"/>
              <a:t>Agencies</a:t>
            </a:r>
            <a:endParaRPr lang="fi-FI" altLang="fi-FI" dirty="0"/>
          </a:p>
          <a:p>
            <a:pPr marL="685800" lvl="1">
              <a:buFontTx/>
              <a:buChar char="•"/>
            </a:pPr>
            <a:r>
              <a:rPr lang="en-US" altLang="fi-FI" dirty="0"/>
              <a:t>Valvira is tasked with providing guidance to the Regional State Administrative Agencies on all social and health care related </a:t>
            </a:r>
            <a:r>
              <a:rPr lang="en-US" altLang="fi-FI" dirty="0" smtClean="0"/>
              <a:t>matters </a:t>
            </a:r>
            <a:endParaRPr lang="en-US" altLang="fi-FI" dirty="0"/>
          </a:p>
          <a:p>
            <a:pPr marL="685800" lvl="1">
              <a:buFontTx/>
              <a:buChar char="•"/>
            </a:pPr>
            <a:r>
              <a:rPr lang="en-US" altLang="fi-FI" dirty="0"/>
              <a:t>In </a:t>
            </a:r>
            <a:r>
              <a:rPr lang="en-US" altLang="fi-FI" dirty="0" err="1"/>
              <a:t>practise</a:t>
            </a:r>
            <a:r>
              <a:rPr lang="en-US" altLang="fi-FI" dirty="0"/>
              <a:t> this task is quite problematic, because Valvira does not have </a:t>
            </a:r>
            <a:r>
              <a:rPr lang="en-US" altLang="fi-FI" dirty="0" smtClean="0"/>
              <a:t>sufficiently effective </a:t>
            </a:r>
            <a:r>
              <a:rPr lang="en-US" altLang="fi-FI" dirty="0"/>
              <a:t>tools to control </a:t>
            </a:r>
            <a:r>
              <a:rPr lang="fi-FI" altLang="fi-FI" dirty="0"/>
              <a:t>the </a:t>
            </a:r>
            <a:r>
              <a:rPr lang="fi-FI" altLang="fi-FI" dirty="0" err="1"/>
              <a:t>Regional</a:t>
            </a:r>
            <a:r>
              <a:rPr lang="fi-FI" altLang="fi-FI" dirty="0"/>
              <a:t> State </a:t>
            </a:r>
            <a:r>
              <a:rPr lang="fi-FI" altLang="fi-FI" dirty="0" err="1"/>
              <a:t>Administrative</a:t>
            </a:r>
            <a:r>
              <a:rPr lang="fi-FI" altLang="fi-FI" dirty="0"/>
              <a:t> </a:t>
            </a:r>
            <a:r>
              <a:rPr lang="fi-FI" altLang="fi-FI" dirty="0" err="1"/>
              <a:t>Agencies</a:t>
            </a:r>
            <a:endParaRPr lang="fi-FI" alt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Petri Huovinen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57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</a:t>
            </a:r>
            <a:r>
              <a:rPr lang="fi-FI" dirty="0" err="1" smtClean="0"/>
              <a:t>recommendations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62880" y="1412776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evaluation recommends a revision of the </a:t>
            </a:r>
            <a:r>
              <a:rPr lang="en-US" dirty="0" smtClean="0"/>
              <a:t>legislation on Valvira </a:t>
            </a:r>
          </a:p>
          <a:p>
            <a:pPr lvl="1"/>
            <a:r>
              <a:rPr lang="en-US" dirty="0"/>
              <a:t>the legislation </a:t>
            </a:r>
            <a:r>
              <a:rPr lang="en-US" dirty="0" smtClean="0"/>
              <a:t>should allow (better than now) allocation </a:t>
            </a:r>
            <a:r>
              <a:rPr lang="en-US" dirty="0"/>
              <a:t>of </a:t>
            </a:r>
            <a:r>
              <a:rPr lang="en-US" dirty="0" smtClean="0"/>
              <a:t>supervision according to risk </a:t>
            </a:r>
            <a:r>
              <a:rPr lang="en-US" dirty="0" err="1" smtClean="0"/>
              <a:t>assesment</a:t>
            </a:r>
            <a:r>
              <a:rPr lang="en-US" dirty="0" smtClean="0"/>
              <a:t> and </a:t>
            </a:r>
          </a:p>
          <a:p>
            <a:pPr lvl="1"/>
            <a:r>
              <a:rPr lang="en-US" dirty="0" smtClean="0"/>
              <a:t>prioritization </a:t>
            </a:r>
            <a:r>
              <a:rPr lang="en-US" dirty="0"/>
              <a:t>of </a:t>
            </a:r>
            <a:r>
              <a:rPr lang="en-US" altLang="fi-FI" dirty="0"/>
              <a:t>individual cases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The resources and possibilities of Valvira to strengthen </a:t>
            </a:r>
            <a:r>
              <a:rPr lang="en-US" dirty="0"/>
              <a:t>the knowledge base of </a:t>
            </a:r>
            <a:r>
              <a:rPr lang="en-US" dirty="0" smtClean="0"/>
              <a:t>supervision should be improved </a:t>
            </a:r>
            <a:endParaRPr lang="en-US" dirty="0"/>
          </a:p>
          <a:p>
            <a:r>
              <a:rPr lang="en-US" dirty="0"/>
              <a:t>The Ministry of Social Affairs and </a:t>
            </a:r>
            <a:r>
              <a:rPr lang="en-US" dirty="0" smtClean="0"/>
              <a:t>Health along with other ministries should </a:t>
            </a:r>
            <a:r>
              <a:rPr lang="fi-FI" dirty="0" err="1"/>
              <a:t>strengthen</a:t>
            </a:r>
            <a:r>
              <a:rPr lang="en-US" dirty="0" smtClean="0"/>
              <a:t> </a:t>
            </a:r>
            <a:r>
              <a:rPr lang="en-US" dirty="0" err="1" smtClean="0"/>
              <a:t>Valvira’s</a:t>
            </a:r>
            <a:r>
              <a:rPr lang="en-US" dirty="0" smtClean="0"/>
              <a:t> </a:t>
            </a:r>
            <a:r>
              <a:rPr lang="en-US" dirty="0"/>
              <a:t>control in relation </a:t>
            </a:r>
            <a:r>
              <a:rPr lang="en-US" dirty="0" smtClean="0"/>
              <a:t>to the </a:t>
            </a:r>
            <a:r>
              <a:rPr lang="en-US" dirty="0"/>
              <a:t>Regional State Administrative </a:t>
            </a:r>
            <a:r>
              <a:rPr lang="en-US" dirty="0" smtClean="0"/>
              <a:t>Agencies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Ministry of Social Affairs </a:t>
            </a:r>
            <a:r>
              <a:rPr lang="en-US" dirty="0" smtClean="0"/>
              <a:t>and Health should develop the performance </a:t>
            </a:r>
            <a:r>
              <a:rPr lang="en-US" dirty="0"/>
              <a:t>management </a:t>
            </a:r>
            <a:r>
              <a:rPr lang="en-US" dirty="0" smtClean="0"/>
              <a:t>process and set up structures for genuine </a:t>
            </a:r>
            <a:r>
              <a:rPr lang="en-US" dirty="0"/>
              <a:t>dialogue </a:t>
            </a:r>
            <a:r>
              <a:rPr lang="en-US" dirty="0" smtClean="0"/>
              <a:t>between the experts in Valvira and in the ministry </a:t>
            </a:r>
            <a:endParaRPr lang="en-US" dirty="0"/>
          </a:p>
          <a:p>
            <a:r>
              <a:rPr lang="en-US" dirty="0" smtClean="0"/>
              <a:t>It should be considered, if the </a:t>
            </a:r>
            <a:r>
              <a:rPr lang="en-US" dirty="0"/>
              <a:t>complex entity of </a:t>
            </a:r>
            <a:r>
              <a:rPr lang="en-US" dirty="0" err="1"/>
              <a:t>Valvira’s</a:t>
            </a:r>
            <a:r>
              <a:rPr lang="en-US" dirty="0"/>
              <a:t> </a:t>
            </a:r>
            <a:r>
              <a:rPr lang="en-US" dirty="0" smtClean="0"/>
              <a:t>tasks could be  </a:t>
            </a:r>
            <a:r>
              <a:rPr lang="en-US" dirty="0" err="1" smtClean="0"/>
              <a:t>simplifyed</a:t>
            </a:r>
            <a:endParaRPr lang="en-US" dirty="0"/>
          </a:p>
          <a:p>
            <a:r>
              <a:rPr lang="en-US" dirty="0"/>
              <a:t>Efforts to transfer focus towards proactive supervision must be continued </a:t>
            </a:r>
          </a:p>
          <a:p>
            <a:r>
              <a:rPr lang="en-US" dirty="0" smtClean="0"/>
              <a:t>The </a:t>
            </a:r>
            <a:r>
              <a:rPr lang="en-US" dirty="0"/>
              <a:t>systematic reform of working methods as part of the </a:t>
            </a:r>
            <a:r>
              <a:rPr lang="en-US" dirty="0" err="1"/>
              <a:t>Sampo</a:t>
            </a:r>
            <a:r>
              <a:rPr lang="en-US" dirty="0"/>
              <a:t> project </a:t>
            </a:r>
            <a:r>
              <a:rPr lang="en-US" dirty="0" smtClean="0"/>
              <a:t>must be continued </a:t>
            </a:r>
          </a:p>
          <a:p>
            <a:r>
              <a:rPr lang="en-US" dirty="0"/>
              <a:t>Valvira should </a:t>
            </a:r>
            <a:r>
              <a:rPr lang="en-US" dirty="0" smtClean="0"/>
              <a:t>set up </a:t>
            </a:r>
            <a:r>
              <a:rPr lang="en-US" dirty="0"/>
              <a:t>co-operation structures </a:t>
            </a:r>
            <a:r>
              <a:rPr lang="en-US" dirty="0" smtClean="0"/>
              <a:t>for genuine dialogue with most important stakeholders</a:t>
            </a:r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Petri Huovinen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2933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/>
              <a:t>EPSO Peer </a:t>
            </a:r>
            <a:r>
              <a:rPr lang="fi-FI" altLang="fi-FI" dirty="0" err="1"/>
              <a:t>evaluations</a:t>
            </a:r>
            <a:r>
              <a:rPr lang="fi-FI" altLang="fi-FI" dirty="0"/>
              <a:t> vs. the </a:t>
            </a:r>
            <a:r>
              <a:rPr lang="fi-FI" altLang="fi-FI" dirty="0" err="1"/>
              <a:t>evaluation</a:t>
            </a:r>
            <a:r>
              <a:rPr lang="fi-FI" altLang="fi-FI" dirty="0"/>
              <a:t> of Valvira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Scope and Approach </a:t>
            </a:r>
          </a:p>
          <a:p>
            <a:pPr marL="857250" lvl="1" indent="-457200"/>
            <a:r>
              <a:rPr lang="en-US" dirty="0"/>
              <a:t>EPSO: 13 key areas that were considered to be standards (based on ISO standards)</a:t>
            </a:r>
          </a:p>
          <a:p>
            <a:pPr marL="857250" lvl="1" indent="-457200"/>
            <a:r>
              <a:rPr lang="en-US" dirty="0"/>
              <a:t>Valvira: </a:t>
            </a:r>
            <a:r>
              <a:rPr lang="en-US" dirty="0" smtClean="0"/>
              <a:t>not publicly expressed standards – some general standards and good practices were utilized 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Methods</a:t>
            </a:r>
          </a:p>
          <a:p>
            <a:pPr marL="857250" lvl="1" indent="-457200"/>
            <a:r>
              <a:rPr lang="en-US" dirty="0" smtClean="0"/>
              <a:t>Both included document analysis, interviews and group discussions</a:t>
            </a:r>
          </a:p>
          <a:p>
            <a:pPr marL="857250" lvl="1" indent="-457200"/>
            <a:r>
              <a:rPr lang="en-US" dirty="0" smtClean="0"/>
              <a:t>EPSO: samples of work were reviewed</a:t>
            </a:r>
          </a:p>
          <a:p>
            <a:pPr marL="857250" lvl="1" indent="-457200"/>
            <a:r>
              <a:rPr lang="en-US" dirty="0" smtClean="0"/>
              <a:t>Valvira: </a:t>
            </a:r>
            <a:r>
              <a:rPr lang="fi-FI" altLang="fi-FI" dirty="0" err="1"/>
              <a:t>electronic</a:t>
            </a:r>
            <a:r>
              <a:rPr lang="fi-FI" altLang="fi-FI" dirty="0"/>
              <a:t> </a:t>
            </a:r>
            <a:r>
              <a:rPr lang="fi-FI" altLang="fi-FI" dirty="0" err="1"/>
              <a:t>surveys</a:t>
            </a:r>
            <a:r>
              <a:rPr lang="fi-FI" altLang="fi-FI" dirty="0"/>
              <a:t>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aim of the evaluation</a:t>
            </a:r>
          </a:p>
          <a:p>
            <a:pPr marL="857250" lvl="1" indent="-457200"/>
            <a:r>
              <a:rPr lang="en-US" dirty="0" smtClean="0"/>
              <a:t>Valvira: Defined by the Ministry</a:t>
            </a:r>
          </a:p>
          <a:p>
            <a:pPr marL="857250" lvl="1" indent="-457200"/>
            <a:r>
              <a:rPr lang="en-US" dirty="0" smtClean="0"/>
              <a:t>EPSO: The aim is mostly based on the standards 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B3539-1E02-4250-B777-35D71FA4ADE6}" type="datetime1">
              <a:rPr lang="fi-FI" smtClean="0"/>
              <a:t>17.9.2015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Petri Huovinen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9AC1B-EE7E-45F4-B4E3-11CE497F167C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2628774"/>
      </p:ext>
    </p:extLst>
  </p:cSld>
  <p:clrMapOvr>
    <a:masterClrMapping/>
  </p:clrMapOvr>
</p:sld>
</file>

<file path=ppt/theme/theme1.xml><?xml version="1.0" encoding="utf-8"?>
<a:theme xmlns:a="http://schemas.openxmlformats.org/drawingml/2006/main" name="viimeisin pp-pohjan luonnos">
  <a:themeElements>
    <a:clrScheme name="VALVIRA">
      <a:dk1>
        <a:srgbClr val="191919"/>
      </a:dk1>
      <a:lt1>
        <a:srgbClr val="FFFFFF"/>
      </a:lt1>
      <a:dk2>
        <a:srgbClr val="006A8E"/>
      </a:dk2>
      <a:lt2>
        <a:srgbClr val="F1F2F2"/>
      </a:lt2>
      <a:accent1>
        <a:srgbClr val="006A8E"/>
      </a:accent1>
      <a:accent2>
        <a:srgbClr val="0D8531"/>
      </a:accent2>
      <a:accent3>
        <a:srgbClr val="0D8531"/>
      </a:accent3>
      <a:accent4>
        <a:srgbClr val="006A8E"/>
      </a:accent4>
      <a:accent5>
        <a:srgbClr val="006A8E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AE7740DFE4284583903A8515E5D507" ma:contentTypeVersion="0" ma:contentTypeDescription="Luo uusi asiakirja." ma:contentTypeScope="" ma:versionID="eb30179f34b249716e1122a7096a8751">
  <xsd:schema xmlns:xsd="http://www.w3.org/2001/XMLSchema" xmlns:p="http://schemas.microsoft.com/office/2006/metadata/properties" targetNamespace="http://schemas.microsoft.com/office/2006/metadata/properties" ma:root="true" ma:fieldsID="22c9da951e987266d296bc1d7d04551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1FA8D46-33AB-4470-8D99-EA46E7999BBE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3FC7C39-46EA-47C7-AEA6-7AE0AB5EA7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2CA747-537C-4A92-AF79-34D6B8CDD0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viimeisin pp-pohjan luonnos</Template>
  <TotalTime>150</TotalTime>
  <Words>851</Words>
  <Application>Microsoft Office PowerPoint</Application>
  <PresentationFormat>Näytössä katseltava diaesitys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9" baseType="lpstr">
      <vt:lpstr>viimeisin pp-pohjan luonnos</vt:lpstr>
      <vt:lpstr>Valvira The National Supervisory Authority for Welfare and Health</vt:lpstr>
      <vt:lpstr>Introduction</vt:lpstr>
      <vt:lpstr>The frame of reference  and the methods of the evaluation</vt:lpstr>
      <vt:lpstr>Main conclusions</vt:lpstr>
      <vt:lpstr>Main conclusions</vt:lpstr>
      <vt:lpstr>Main conclusions</vt:lpstr>
      <vt:lpstr>Main recommendations</vt:lpstr>
      <vt:lpstr>EPSO Peer evaluations vs. the evaluation of Valvira</vt:lpstr>
    </vt:vector>
  </TitlesOfParts>
  <Company>Valvira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Krekelä Tuuli</dc:creator>
  <cp:lastModifiedBy>Huovinen Petri</cp:lastModifiedBy>
  <cp:revision>22</cp:revision>
  <dcterms:created xsi:type="dcterms:W3CDTF">2015-09-11T14:22:04Z</dcterms:created>
  <dcterms:modified xsi:type="dcterms:W3CDTF">2015-09-17T15:09:40Z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0x0101008EAE7740DFE4284583903A8515E5D507</vt:lpwstr>
  </property>
</Properties>
</file>